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Vision AI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Powered by CV models &amp; LLM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9" t="175" r="41214" b="-175"/>
          <a:stretch/>
        </p:blipFill>
        <p:spPr>
          <a:xfrm>
            <a:off x="5781675" y="0"/>
            <a:ext cx="64103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7210426" cy="4185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AI-Driven Diagnostic Aid: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Uses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machine learning to classify diseases, supporting early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detection and preliminary diagnosis for conditions like pneumonia, cancer, and gastrointestinal diseases.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Patient Engagement &amp;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Education: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An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interactive Language Model (LLM) provides users with accessible explanations and answers to health questions, promoting better understanding of diagnoses and treatments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Centralized Medical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Resource: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Combines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diagnostic tools 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with links of </a:t>
            </a: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research papers and case studies, offering up-to-date information in one place for both patients and healthcare professionals</a:t>
            </a:r>
            <a:r>
              <a:rPr 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sz="16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</a:rPr>
              <a:t>Streamlined Healthcare </a:t>
            </a:r>
            <a:r>
              <a:rPr lang="en-US" sz="1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Access: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 accessible, resourceful platform designed to reduce consultation times, improve accuracy, and enhance healthcare accessibility, especially in resource-limited settings.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Usage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38200" y="1690688"/>
            <a:ext cx="1060132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/>
              <a:t>Disease Classification Models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: </a:t>
            </a:r>
            <a:r>
              <a:rPr lang="en-US" sz="2000" dirty="0"/>
              <a:t>Upload images (X-rays, CT-scans, endoscopic images) to classify conditions such as Pneumonia, Lung Cancer, and Gastrointestinal </a:t>
            </a:r>
            <a:r>
              <a:rPr lang="en-US" sz="2000" dirty="0" smtClean="0"/>
              <a:t>Diseases.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20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 smtClean="0"/>
              <a:t>Interactive </a:t>
            </a:r>
            <a:r>
              <a:rPr lang="en-US" sz="2000" b="1" dirty="0"/>
              <a:t>Health Assistant: </a:t>
            </a:r>
            <a:r>
              <a:rPr lang="en-US" sz="2000" dirty="0"/>
              <a:t>Engage with the LLM to ask questions about specific diseases, symptoms, and treatment options, providing tailored responses for better understanding</a:t>
            </a:r>
            <a:r>
              <a:rPr lang="en-US" sz="2000" dirty="0" smtClean="0"/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20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/>
              <a:t>Research &amp; Case Report Access: </a:t>
            </a:r>
            <a:r>
              <a:rPr lang="en-US" sz="2000" dirty="0"/>
              <a:t>View linked resources for further reading on current research and case studies, aiding in in-depth knowledge and reference</a:t>
            </a:r>
            <a:r>
              <a:rPr lang="en-US" sz="2000" dirty="0" smtClean="0"/>
              <a:t>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endParaRPr lang="en-US" sz="2000" dirty="0"/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sz="2000" b="1" dirty="0"/>
              <a:t>User-Friendly Interface: </a:t>
            </a:r>
            <a:r>
              <a:rPr lang="en-US" sz="2000" dirty="0"/>
              <a:t>Intuitive layout with a prompt bar, clickable research links, and light-themed, professional design, making it easy for users of all backgrounds to navigate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864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543050"/>
            <a:ext cx="10058400" cy="51427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9400"/>
            <a:ext cx="10515600" cy="1325563"/>
          </a:xfrm>
        </p:spPr>
        <p:txBody>
          <a:bodyPr/>
          <a:lstStyle/>
          <a:p>
            <a:r>
              <a:rPr lang="en-US" dirty="0" smtClean="0"/>
              <a:t>Architectures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4963"/>
            <a:ext cx="102338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200" b="1" dirty="0" smtClean="0"/>
              <a:t>Vision Transformers (</a:t>
            </a:r>
            <a:r>
              <a:rPr lang="en-US" sz="2200" b="1" dirty="0" err="1" smtClean="0"/>
              <a:t>ViT</a:t>
            </a:r>
            <a:r>
              <a:rPr lang="en-US" sz="2200" b="1" dirty="0" smtClean="0"/>
              <a:t>)</a:t>
            </a:r>
          </a:p>
          <a:p>
            <a:r>
              <a:rPr lang="en-US" sz="1900" b="1" dirty="0" smtClean="0"/>
              <a:t>Purpose: </a:t>
            </a:r>
            <a:r>
              <a:rPr lang="en-US" sz="1900" dirty="0" smtClean="0"/>
              <a:t>Ideal for handling complex image data by splitting images into patches, which are processed as tokens, similar to words in NLP.</a:t>
            </a:r>
          </a:p>
          <a:p>
            <a:r>
              <a:rPr lang="en-US" sz="1900" b="1" dirty="0" smtClean="0"/>
              <a:t>Usage:</a:t>
            </a:r>
            <a:r>
              <a:rPr lang="en-US" sz="1900" dirty="0" smtClean="0"/>
              <a:t> </a:t>
            </a:r>
            <a:r>
              <a:rPr lang="en-US" sz="1900" dirty="0"/>
              <a:t>Applied for medical image classification, like Chest </a:t>
            </a:r>
            <a:r>
              <a:rPr lang="en-US" sz="1900" dirty="0" smtClean="0"/>
              <a:t>X-rays</a:t>
            </a:r>
            <a:r>
              <a:rPr lang="en-US" sz="1900" dirty="0"/>
              <a:t>, due to its accuracy and capability in image </a:t>
            </a:r>
            <a:r>
              <a:rPr lang="en-US" sz="1900" dirty="0" smtClean="0"/>
              <a:t>segmentation and availability of large data.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200" b="1" dirty="0" err="1" smtClean="0"/>
              <a:t>Swin</a:t>
            </a:r>
            <a:r>
              <a:rPr lang="en-US" sz="2200" b="1" dirty="0" smtClean="0"/>
              <a:t> Transformer</a:t>
            </a:r>
          </a:p>
          <a:p>
            <a:r>
              <a:rPr lang="en-US" sz="1900" b="1" dirty="0"/>
              <a:t>Purpose: </a:t>
            </a:r>
            <a:r>
              <a:rPr lang="en-US" sz="1900" dirty="0"/>
              <a:t>A hierarchical transformer structure that captures both local and global image features, crucial for high-resolution medical images</a:t>
            </a:r>
            <a:r>
              <a:rPr lang="en-US" sz="1900" dirty="0" smtClean="0"/>
              <a:t>.</a:t>
            </a:r>
          </a:p>
          <a:p>
            <a:r>
              <a:rPr lang="en-US" sz="1900" b="1" dirty="0" smtClean="0"/>
              <a:t>Usage</a:t>
            </a:r>
            <a:r>
              <a:rPr lang="en-US" sz="1900" b="1" dirty="0"/>
              <a:t>:</a:t>
            </a:r>
            <a:r>
              <a:rPr lang="en-US" sz="1900" dirty="0"/>
              <a:t> Effective </a:t>
            </a:r>
            <a:r>
              <a:rPr lang="en-US" sz="1900" dirty="0" smtClean="0"/>
              <a:t>for endoscopic images</a:t>
            </a:r>
            <a:r>
              <a:rPr lang="en-US" sz="1900" dirty="0"/>
              <a:t> </a:t>
            </a:r>
            <a:r>
              <a:rPr lang="en-US" sz="1900" dirty="0" smtClean="0"/>
              <a:t>when having less amount of data, </a:t>
            </a:r>
            <a:r>
              <a:rPr lang="en-US" sz="1900" dirty="0"/>
              <a:t>enhancing feature extraction for better disease classification</a:t>
            </a:r>
            <a:r>
              <a:rPr lang="en-US" sz="1900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200" b="1" dirty="0" smtClean="0"/>
              <a:t>GPT</a:t>
            </a:r>
          </a:p>
          <a:p>
            <a:r>
              <a:rPr lang="en-US" sz="1900" b="1" dirty="0"/>
              <a:t>Purpose: </a:t>
            </a:r>
            <a:r>
              <a:rPr lang="en-US" sz="1900" dirty="0"/>
              <a:t>Known for natural language processing, GPT-2 is trained to generate human-like text and answer </a:t>
            </a:r>
            <a:r>
              <a:rPr lang="en-US" sz="1900" dirty="0" smtClean="0"/>
              <a:t>questions.</a:t>
            </a:r>
            <a:endParaRPr lang="en-US" sz="1900" dirty="0"/>
          </a:p>
          <a:p>
            <a:r>
              <a:rPr lang="en-US" sz="1900" b="1" dirty="0"/>
              <a:t>Usage:</a:t>
            </a:r>
            <a:r>
              <a:rPr lang="en-US" sz="1900" dirty="0"/>
              <a:t> </a:t>
            </a:r>
            <a:r>
              <a:rPr lang="en-US" sz="1900" dirty="0" smtClean="0"/>
              <a:t>Integrated </a:t>
            </a:r>
            <a:r>
              <a:rPr lang="en-US" sz="1900" dirty="0"/>
              <a:t>to respond to user queries on medical conditions, treatments, and classifications, enhancing interactivity and utility in healthcare </a:t>
            </a:r>
            <a:r>
              <a:rPr lang="en-US" sz="1900" dirty="0" smtClean="0"/>
              <a:t>contexts.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8924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8284254"/>
              </p:ext>
            </p:extLst>
          </p:nvPr>
        </p:nvGraphicFramePr>
        <p:xfrm>
          <a:off x="1120775" y="2371724"/>
          <a:ext cx="10233024" cy="2247900"/>
        </p:xfrm>
        <a:graphic>
          <a:graphicData uri="http://schemas.openxmlformats.org/drawingml/2006/table">
            <a:tbl>
              <a:tblPr firstRow="1" bandRow="1">
                <a:effectLst>
                  <a:outerShdw blurRad="495300" dist="114300" dir="16440000" sx="104000" sy="104000" algn="ctr" rotWithShape="0">
                    <a:srgbClr val="000000"/>
                  </a:outerShdw>
                  <a:reflection blurRad="6350" stA="50000" endA="300" endPos="55000" dir="5400000" sy="-100000" algn="bl" rotWithShape="0"/>
                </a:effectLst>
                <a:tableStyleId>{5C22544A-7EE6-4342-B048-85BDC9FD1C3A}</a:tableStyleId>
              </a:tblPr>
              <a:tblGrid>
                <a:gridCol w="2558256"/>
                <a:gridCol w="2550319"/>
                <a:gridCol w="2566193"/>
                <a:gridCol w="2558256"/>
              </a:tblGrid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Architecture</a:t>
                      </a:r>
                      <a:endParaRPr lang="en-US" u="none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Gastrointestinal Model</a:t>
                      </a:r>
                    </a:p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(Accuracy)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Chest CT</a:t>
                      </a:r>
                      <a:r>
                        <a:rPr lang="en-US" baseline="0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 Scan Model</a:t>
                      </a:r>
                    </a:p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(Accuracy)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Chest X-Ray</a:t>
                      </a:r>
                      <a:r>
                        <a:rPr lang="en-US" baseline="0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 Model</a:t>
                      </a:r>
                    </a:p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(Accuracy)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ViT</a:t>
                      </a:r>
                      <a:endParaRPr lang="en-US" b="1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93%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75%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latin typeface="Arial Black" panose="020B0A04020102020204" pitchFamily="34" charset="0"/>
                        </a:rPr>
                        <a:t>88%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</a:rPr>
                        <a:t>Swin</a:t>
                      </a:r>
                      <a:endParaRPr lang="en-US" b="1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latin typeface="Arial Black" panose="020B0A040201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  <a:latin typeface="Arial Black" panose="020B0A040201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latin typeface="Arial Black" panose="020B0A04020102020204" pitchFamily="34" charset="0"/>
                        </a:rPr>
                        <a:t>90%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n>
                            <a:solidFill>
                              <a:schemeClr val="tx2">
                                <a:alpha val="98000"/>
                              </a:schemeClr>
                            </a:solidFill>
                          </a:ln>
                          <a:solidFill>
                            <a:schemeClr val="tx1">
                              <a:alpha val="70000"/>
                            </a:schemeClr>
                          </a:solidFill>
                          <a:latin typeface="Arial Black" panose="020B0A04020102020204" pitchFamily="34" charset="0"/>
                        </a:rPr>
                        <a:t>86%</a:t>
                      </a:r>
                      <a:endParaRPr lang="en-US" dirty="0">
                        <a:ln>
                          <a:solidFill>
                            <a:schemeClr val="tx2">
                              <a:alpha val="98000"/>
                            </a:schemeClr>
                          </a:solidFill>
                        </a:ln>
                        <a:solidFill>
                          <a:schemeClr val="tx1">
                            <a:alpha val="70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0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279984"/>
            <a:ext cx="10515600" cy="2511835"/>
          </a:xfrm>
        </p:spPr>
        <p:txBody>
          <a:bodyPr/>
          <a:lstStyle/>
          <a:p>
            <a:r>
              <a:rPr lang="en-US" dirty="0" err="1" smtClean="0"/>
              <a:t>Hassaan</a:t>
            </a:r>
            <a:r>
              <a:rPr lang="en-US" dirty="0" smtClean="0"/>
              <a:t> </a:t>
            </a:r>
            <a:r>
              <a:rPr lang="en-US" dirty="0" err="1" smtClean="0"/>
              <a:t>Idrees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41376" y="5717356"/>
            <a:ext cx="10514012" cy="1140644"/>
          </a:xfrm>
        </p:spPr>
        <p:txBody>
          <a:bodyPr/>
          <a:lstStyle/>
          <a:p>
            <a:r>
              <a:rPr lang="en-US" dirty="0"/>
              <a:t>AI Engineer - eager to apply expertise in real-world AI </a:t>
            </a:r>
            <a:r>
              <a:rPr lang="en-US" dirty="0" smtClean="0"/>
              <a:t>projects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61938" y="2171988"/>
            <a:ext cx="50697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+mj-lt"/>
              </a:rPr>
              <a:t>Thank You</a:t>
            </a:r>
            <a:endParaRPr lang="en-US" sz="6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20633759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1664</TotalTime>
  <Words>440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Corbel</vt:lpstr>
      <vt:lpstr>Depth</vt:lpstr>
      <vt:lpstr>Health Vision AI</vt:lpstr>
      <vt:lpstr>Idea</vt:lpstr>
      <vt:lpstr>Usage</vt:lpstr>
      <vt:lpstr>Implementation Plan</vt:lpstr>
      <vt:lpstr>Architectures Used</vt:lpstr>
      <vt:lpstr>Metrics</vt:lpstr>
      <vt:lpstr>Hassaan Idrees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Vision AI</dc:title>
  <dc:creator>Microsoft account</dc:creator>
  <cp:lastModifiedBy>Microsoft account</cp:lastModifiedBy>
  <cp:revision>12</cp:revision>
  <dcterms:created xsi:type="dcterms:W3CDTF">2024-10-25T04:21:01Z</dcterms:created>
  <dcterms:modified xsi:type="dcterms:W3CDTF">2024-10-26T08:05:06Z</dcterms:modified>
</cp:coreProperties>
</file>