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94676"/>
  </p:normalViewPr>
  <p:slideViewPr>
    <p:cSldViewPr snapToGrid="0">
      <p:cViewPr varScale="1">
        <p:scale>
          <a:sx n="208" d="100"/>
          <a:sy n="208" d="100"/>
        </p:scale>
        <p:origin x="192" y="2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cb74a2099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cb74a2099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Kia ora koutou katoa. Ko Siobhan Leachman tōku ingoa. Nō Cleethorpes </a:t>
            </a:r>
            <a:r>
              <a:rPr lang="en-GB">
                <a:solidFill>
                  <a:srgbClr val="4A3343"/>
                </a:solidFill>
              </a:rPr>
              <a:t>me</a:t>
            </a:r>
            <a:r>
              <a:rPr lang="en-GB">
                <a:solidFill>
                  <a:schemeClr val="dk1"/>
                </a:solidFill>
              </a:rPr>
              <a:t> Melbourne ōku tīpuna. Kei te noho au ki Te Whanganui-a-Tara.</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ce11234d61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ce11234d6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But by sharing this BHL content on Wikipedia, it can have a larger than anticipated impact. I discovered this, not long after uploading that image into the species Wikipedia article, when I visited my local school fair. </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The New Zealand Department of Conservation had a stall there and they were handing out pamphlets on how to improve the water quality of local streams in my area. And front and centre on that pamphlet was that gorgeous fish image, sourced from the WIkipedia article. So the Biodiversity Heritage Library is directly impacting conservation efforts in my local neighbourhood, half a world away from where the original painting is held. This impact happened because this illustration was digitised by Smithsonian, placed in BHL and reused in Wikipedia.</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cb74a20994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cb74a20994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Now you don’t have to trawl through the millions of BHL pages to find more of these beautiful scientific illustrations. BHL has made it easy to find these glorious images. BHL partners and affiliates have uploaded over 300,000 of them in the Flickr website. And to help make these illustrations more findable BHL asked volunteers to tag these images with species name tags as well as tags for the name of the artist.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cb74a20994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cb74a20994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There are prolific BHL flickr taggers sitting amongst you right now. BHL volunteers like myself and my friend Michelle Marshall, to name just two of us, have donated their time to do this work.  These tags help describe the images in a way that both humans and machines can read, and of course help others find the images in Flickr so they can reuse them.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ce11234d6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ce11234d6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And because the illustrations BHL has uploaded to Flickr are all out of copyright they can also be uploaded into Wikicommons, the Wiki image repository.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cb74a20994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cb74a20994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And when uploaded into Wikicommons those Flickr tags can travel with the illustrations and can also be uploaded into Wikicommons, helping make these images more findable on that Wiki platform too.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ce11234d61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ce11234d6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Now this Flickr tagging empowers people, including Wikipedians, to undertake research on those BHL illustrations. For example when tagging the BHL images in Flickr, Michelle and I kept coming across women scientific illustrators. In fact there were SO MANY women illustrators we started a project researching them. Michelle would then writing blog posts about them and I started creating or enriching Wikipedia articles on them.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b77aeff50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cb77aeff5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And our work got the attention of BHL who in 2019 organised a  “Her Natural History” campaign. This was celebration of Women in Natural history. As part of that campaign a Wikipedia editathon was held to improve articles on women natural history illustrators, collectors and scientists, acknowledging the amazing contributions these women make. And this again shows the benefit BHL provides to the Wikiverse. BHL supports those researching biodiversity topics and empowers folk to reuse BHL content, in this case in Wikipedia and Wikicommons.</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e11234d61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ce11234d6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But it isn’t just a one way street, with only BHL helping to improve the Wikiverse. The biodiversity heritage library also directly benefits from Wiki engagement. And I want to give you one example of how.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ce11234d61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ce11234d6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This slide shows a BHL creator identifier. BHL generates an identifier for each creator in its catalogue. So authors and many illustrators will get a creator id to help link them to all their contributions in BHL.</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ce11234d61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ce11234d6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And this BHL creator id can then be added to the Wikidata item for the author or illustrator. Wikidata is a giant data repository for the Wikiverse. Many institutions like BHL allow their identifiers to be added Wikidata. So Libraries, Archives, Museums, genealogical databases, to name just a few, all allow their identifiers to be added to appropriate Wikidata items. So this means that when a BHL creator identifier is added to that creator’s Wikidata item, it is being linked, via that item, to the identifiers of other institutions.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b74a20994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b74a2099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That was my mihi, my introduction in Te Reo Māori, the indigenous language of New Zealand. New Zealanders are encouraged to introduce ourselves this way. I’ve greeted you as a group, told you my name Siobhan Leachman, told you where my ancestors come from - Cleethorpes in the UK and Melbourne in Australia. And I’ve explained where I currently live - Wellington, New Zealand.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I’d like to respectfully acknowledge the indigenous tribes upon whose ancestral lands I now stand and pay my respects to their elders.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 also like to thank the symposium organisers for inviting me to speak with you today. I’m delighted as I very much appreciate all the work the Biodiversity Heritage Library, their partners and affiliates do to provide such an amazing resource.</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cb77aeff50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cb77aeff50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By adding the BHL creator id to the Wikidata item for the creator, the Wikidata item can then act as a crosswalk between the BHL catalogue and these other library and archive databases. BHL can take advantage of this by by downloading those other identifiers and then adding them into the BHL catalogue. So in this way the wikiverse is helping enrich the BHL catalogue and making it easier for those using BHL to find out more information on these authors and illustrators.</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b77aeff50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b77aeff5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both BHL and the Wikiverse have recognised how important they are to each other. BHL has published a white paper outlining its priorities when engaging with the Wikiverse. This white paper is helping guide the work of a recently formed collaboration, called BHL-Wiki working group, which aims to add more BHL content to the Wikiverse and also ensure that BHL obtains the maximum benefit from engaging with various wiki projects.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ce11234d61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ce11234d6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Roboto"/>
                <a:ea typeface="Roboto"/>
                <a:cs typeface="Roboto"/>
                <a:sym typeface="Roboto"/>
              </a:rPr>
              <a:t>So in conclusion I’ve hopefully given you a taste of how the symbiotic relationship between the Biodiversity Heritage Library and the Wikiverse benefits both organisations. But more importantly I hope I’ve illustrated that by working together BHL and the Wikiverse help expand global access to all sorts of  biodiversity knowledge.</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cb77aeff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cb77aeff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thank you for listening and I look forward to any questions you may have at the end of this session.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cb77aeff50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cb77aeff5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ce11234d61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ce11234d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So I’m a Wiki editor. I edit English Wikipedia, the image repository Wikicommons and the data repository Wikidata.  Today I’m intending to highlight just a few of the ways the Biodiversity Heritage Library has been used to improve those Wiki projects. I’m aiming to give examples of how BHL has inspired Wiki editors, to show how BHL content can have a wide impact, and finally to give an example how BHL itself can benefit from the Wikiverse.</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a:solidFill>
                  <a:schemeClr val="dk1"/>
                </a:solidFill>
              </a:rPr>
              <a:t>I’m wanting to emphasise that as a result of working together, the Biodiversity Heritage Library and the Wiki communities provide everyone with greater access to biodiversity knowledge. </a:t>
            </a:r>
            <a:endParaRPr sz="1800">
              <a:solidFill>
                <a:srgbClr val="595959"/>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e11234d61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ce11234d61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One of the most common ways BHL helps the Wikiverse is by providing access to published books and scholarly articles. These are used by wiki editors to provide references that support statements made in Wikipedia articles.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b74a20994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b74a20994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But BHL contains more than just formally published material. It also contains digitised handwritten field notebooks, catalogues, and letters - all of which hold really important biodiversity related knowledge. And this type of content is used by Wiki editors and inspires them to contribute to the Wikiverse. </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Take as an example this Smithsonian herbarium catalogue. It was written by the botanist Joseph Nelson Rose in the early 1900s. Joseph was listing specimens being sent to the United States National herbarium. He included in his catalogue information on who collected those specimens and the locations they were found. This particular catalogue inspired me as a Wikipedia editor to write articles because it is full of women botanists, all of whom are sending specimens to him. </a:t>
            </a:r>
            <a:endParaRPr>
              <a:solidFill>
                <a:schemeClr val="dk1"/>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cb77aeff50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cb77aeff5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It was through this catalogue that I became aware of the botanist Rose E. Collom. And the catalogue inspired me to research and write a Wikipedia article about her. Mrs Collom was the most amazing botanical collector and became the first paid botanist working in the Grand Canyon National Park. This is an example of where the Biodiversity Heritage library can inspire Wiki editors by giving access to documents that might not otherwise be available.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e11234d6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ce11234d6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Many of these important handwritten texts have been placed into BHL as a result of partner institutions like the Field Museum and the Smithsonian digitising them. But because these texts are handwritten, the optical character recognition or OCR generated from these texts is not useful. This means that, despite these texts now being now accessible in BHL, finding the biodiversity knowledge contained in them is really difficult. </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But BHL affiliate and partner organisations not only digitise these resources, some of them also run Transcription platforms. This is where citizen scientists and volunteers help transcribe these texts into a machine readable form. BHL is currently working with these partner organisations to get access to the transcriptions so that they can be added to BHL, replacing the useless OCR and making the information in these texts much more accessible for everyone, including Wikipedians.</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This is important because having handwriting transformed into machine readable text ensures biodiversity knowledge in BHL can be more easily searched for and found. And once that knowledge is found, it can then be reused. And in particular, I and other Wiki editors like me, are keen on reusing this knowledge in the Wikiverse. </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cb74a20994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cb74a20994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I want to give an example of how, when you reuse BHL content in the Wikiverse, this can have a greater than anticipated impact. Take this hand painted illustration of a Banded Kōkopu by Joseph Dryton. This beautiful image was created by Dryton when he visited New Zealand with the United States Exploring Expedition in around 1840. It is an illustration of a endemic fish caught in a stream near Mr Tibby’s hotel in the Bay of Islands. That’s in the north of New Zealand.  The original is held at the Smithsonian library and archives and was digitised by them and placed in BHL.</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cb77aeff50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cb77aeff5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When I saw this illustration in BHL I immediately thought that’s out of copyright, I can upload it into Wikicommons. Once it was in WIkicommons I then could add it to the Wikipedia article for the species. So you can see that BHL, their partners and affiliates, are helping provide content that improves Wikipedia articles.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uckland museum"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800"/>
              <a:buNone/>
              <a:defRPr sz="28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4A86E8"/>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www.biodiversitylibrary.org/page/8547691" TargetMode="External"/><Relationship Id="rId3" Type="http://schemas.openxmlformats.org/officeDocument/2006/relationships/hyperlink" Target="https://orcid.org/0000-0002-5398-7721" TargetMode="External"/><Relationship Id="rId7" Type="http://schemas.openxmlformats.org/officeDocument/2006/relationships/image" Target="../media/image2.png"/><Relationship Id="rId12" Type="http://schemas.openxmlformats.org/officeDocument/2006/relationships/hyperlink" Target="https://www.biodiversitylibrary.org/bibliography/51128"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png"/><Relationship Id="rId11" Type="http://schemas.openxmlformats.org/officeDocument/2006/relationships/hyperlink" Target="https://www.biodiversitylibrary.org/page/34893038" TargetMode="External"/><Relationship Id="rId5" Type="http://schemas.openxmlformats.org/officeDocument/2006/relationships/hyperlink" Target="https://zenodo.org/uploads/11155033#:~:text=10.5281/zenodo.11155033" TargetMode="External"/><Relationship Id="rId10" Type="http://schemas.openxmlformats.org/officeDocument/2006/relationships/hyperlink" Target="https://www.biodiversitylibrary.org/bibliography/39612" TargetMode="External"/><Relationship Id="rId4" Type="http://schemas.openxmlformats.org/officeDocument/2006/relationships/hyperlink" Target="mailto:Siobhan_Leachman@yahoo.co.nz" TargetMode="External"/><Relationship Id="rId9" Type="http://schemas.openxmlformats.org/officeDocument/2006/relationships/hyperlink" Target="https://www.biodiversitylibrary.org/page/4234825" TargetMode="External"/><Relationship Id="rId14" Type="http://schemas.openxmlformats.org/officeDocument/2006/relationships/hyperlink" Target="https://www.biodiversitylibrary.org/bibliography/844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creativecommons.org/licenses/by/4.0" TargetMode="External"/><Relationship Id="rId4" Type="http://schemas.openxmlformats.org/officeDocument/2006/relationships/hyperlink" Target="https://commons.wikimedia.org/wiki/File:Releasing_whio_into_the_Tongariro_river_by_DOC,_Genesis_Energy,_Tongariro_River_Rafting,_and_students_01.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flickr.com/photos/biodivlibra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www.legislation.govt.nz/act/public/1994/0143/latest/DLM345963.html"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hyperlink" Target="https://www.flickr.com/photos/biodivlibrary/albums/72157631099241068" TargetMode="External"/><Relationship Id="rId5" Type="http://schemas.openxmlformats.org/officeDocument/2006/relationships/hyperlink" Target="https://www.flickr.com/photos/biodivlibrary/7796385896/in/album-72157631099241068/"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commons.wikimedia.org/wiki/File:Aid_to_the_identification_of_insects_(Plate_147)_(779635997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The_snakes_of_Australia_(Plate_II)_(5981596891).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22The_Botanists%22_-_Joseph_Edward_Southall_-_1928.jp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Women_in_Natural_History_Wikipedia_Editing_Workshop_Slides_March_13_2019.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Public_Benefit_Boot_Company_-_geograph.org.uk_-_2792907.jpg"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creativecommons.org/licenses/by-sa/2.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www.si.edu/Termsofuse" TargetMode="External"/><Relationship Id="rId4" Type="http://schemas.openxmlformats.org/officeDocument/2006/relationships/hyperlink" Target="https://www.biodiversitylibrary.org/creator/87659#/title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creativecommons.org/licenses/by-sa/4.0/deed.en" TargetMode="External"/><Relationship Id="rId5" Type="http://schemas.openxmlformats.org/officeDocument/2006/relationships/hyperlink" Target="https://www.wikidata.org/wiki/Q46999388"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hyperlink" Target="https://commons.wikimedia.org/wiki/File:Who_Am_I_(1921)_-_4.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https://www.si.edu/Termsofuse" TargetMode="External"/><Relationship Id="rId4" Type="http://schemas.openxmlformats.org/officeDocument/2006/relationships/hyperlink" Target="https://www.biodiversitylibrary.org/creator/87659#/titl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https://creativecommons.org/publicdomain/zero/1.0/" TargetMode="External"/><Relationship Id="rId4" Type="http://schemas.openxmlformats.org/officeDocument/2006/relationships/hyperlink" Target="https://doi.org/10.21428/bcf8962c.699434fb"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Cicada_exuvia_on_a_hand_at_daylight.jpg"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hyperlink" Target="https://creativecommons.org/licenses/by-sa/4.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hyperlink" Target="https://creativecommons.org/licenses/by/2.0/" TargetMode="External"/><Relationship Id="rId4" Type="http://schemas.openxmlformats.org/officeDocument/2006/relationships/hyperlink" Target="https://www.flickr.com/photos/byzantiumbooks/27431191333"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publicdomain/zero/1.0/"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www.biodiversitylibrary.org/bibliography/65767" TargetMode="External"/><Relationship Id="rId4" Type="http://schemas.openxmlformats.org/officeDocument/2006/relationships/hyperlink" Target="https://www.biodiversitylibrary.org/page/3354598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Asaphodes_adon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hyperlink" Target="https://www.biodiversitylibrary.org/bibliography/97801" TargetMode="External"/><Relationship Id="rId4" Type="http://schemas.openxmlformats.org/officeDocument/2006/relationships/hyperlink" Target="https://biodiversitylibrary.org/page/463985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hyperlink" Target="https://creativecommons.org/licenses/by-sa/4.0/" TargetMode="External"/><Relationship Id="rId4" Type="http://schemas.openxmlformats.org/officeDocument/2006/relationships/hyperlink" Target="https://en.wikipedia.org/wiki/Rose_E._Coll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hyperlink" Target="https://www.biodiversitylibrary.org/bibliography/97801"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transcription.si.edu/view/6713/SIA-SIA2012-8405" TargetMode="External"/><Relationship Id="rId5" Type="http://schemas.openxmlformats.org/officeDocument/2006/relationships/hyperlink" Target="https://www.si.edu/Termsofuse" TargetMode="External"/><Relationship Id="rId4" Type="http://schemas.openxmlformats.org/officeDocument/2006/relationships/hyperlink" Target="https://www.biodiversitylibrary.org/page/4639834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Galaxias_fasciatus_by_Joseph_Drayton.pn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s://www.biodiversitylibrary.org/page/541842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creativecommons.org/licenses/by-sa/4.0/" TargetMode="External"/><Relationship Id="rId4" Type="http://schemas.openxmlformats.org/officeDocument/2006/relationships/hyperlink" Target="https://en.wikipedia.org/wiki/Banded_k%C5%8Dkop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p:nvPr/>
        </p:nvSpPr>
        <p:spPr>
          <a:xfrm>
            <a:off x="13875" y="6925"/>
            <a:ext cx="4498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800">
              <a:solidFill>
                <a:schemeClr val="lt1"/>
              </a:solidFill>
              <a:latin typeface="Roboto"/>
              <a:ea typeface="Roboto"/>
              <a:cs typeface="Roboto"/>
              <a:sym typeface="Roboto"/>
            </a:endParaRPr>
          </a:p>
        </p:txBody>
      </p:sp>
      <p:sp>
        <p:nvSpPr>
          <p:cNvPr id="100" name="Google Shape;100;p25"/>
          <p:cNvSpPr txBox="1"/>
          <p:nvPr/>
        </p:nvSpPr>
        <p:spPr>
          <a:xfrm>
            <a:off x="39750" y="4786675"/>
            <a:ext cx="9104400" cy="356700"/>
          </a:xfrm>
          <a:prstGeom prst="rect">
            <a:avLst/>
          </a:prstGeom>
          <a:noFill/>
          <a:ln>
            <a:noFill/>
          </a:ln>
        </p:spPr>
        <p:txBody>
          <a:bodyPr spcFirstLastPara="1" wrap="square" lIns="91425" tIns="91425" rIns="91425" bIns="91425" anchor="t" anchorCtr="0">
            <a:noAutofit/>
          </a:bodyPr>
          <a:lstStyle/>
          <a:p>
            <a:pPr marL="0" lvl="0" indent="0" algn="l" rtl="0">
              <a:lnSpc>
                <a:spcPct val="137500"/>
              </a:lnSpc>
              <a:spcBef>
                <a:spcPts val="0"/>
              </a:spcBef>
              <a:spcAft>
                <a:spcPts val="600"/>
              </a:spcAft>
              <a:buClr>
                <a:schemeClr val="dk1"/>
              </a:buClr>
              <a:buSzPts val="1100"/>
              <a:buFont typeface="Arial"/>
              <a:buNone/>
            </a:pPr>
            <a:endParaRPr sz="800">
              <a:solidFill>
                <a:schemeClr val="lt1"/>
              </a:solidFill>
              <a:latin typeface="Roboto"/>
              <a:ea typeface="Roboto"/>
              <a:cs typeface="Roboto"/>
              <a:sym typeface="Roboto"/>
            </a:endParaRPr>
          </a:p>
        </p:txBody>
      </p:sp>
      <p:sp>
        <p:nvSpPr>
          <p:cNvPr id="101" name="Google Shape;101;p25"/>
          <p:cNvSpPr txBox="1">
            <a:spLocks noGrp="1"/>
          </p:cNvSpPr>
          <p:nvPr>
            <p:ph type="ctrTitle"/>
          </p:nvPr>
        </p:nvSpPr>
        <p:spPr>
          <a:xfrm>
            <a:off x="4329450" y="6900"/>
            <a:ext cx="4814700" cy="51297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4800">
                <a:solidFill>
                  <a:schemeClr val="lt1"/>
                </a:solidFill>
                <a:latin typeface="Roboto"/>
                <a:ea typeface="Roboto"/>
                <a:cs typeface="Roboto"/>
                <a:sym typeface="Roboto"/>
              </a:rPr>
              <a:t>BHL </a:t>
            </a:r>
            <a:endParaRPr sz="48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GB" sz="4800">
                <a:solidFill>
                  <a:schemeClr val="lt1"/>
                </a:solidFill>
                <a:latin typeface="Roboto"/>
                <a:ea typeface="Roboto"/>
                <a:cs typeface="Roboto"/>
                <a:sym typeface="Roboto"/>
              </a:rPr>
              <a:t>&amp; the </a:t>
            </a:r>
            <a:endParaRPr sz="48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GB" sz="4800">
                <a:solidFill>
                  <a:schemeClr val="lt1"/>
                </a:solidFill>
                <a:latin typeface="Roboto"/>
                <a:ea typeface="Roboto"/>
                <a:cs typeface="Roboto"/>
                <a:sym typeface="Roboto"/>
              </a:rPr>
              <a:t>Wikiverse</a:t>
            </a:r>
            <a:endParaRPr sz="36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sz="18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sz="1800">
              <a:solidFill>
                <a:schemeClr val="lt1"/>
              </a:solidFill>
              <a:latin typeface="Roboto"/>
              <a:ea typeface="Roboto"/>
              <a:cs typeface="Roboto"/>
              <a:sym typeface="Roboto"/>
            </a:endParaRPr>
          </a:p>
          <a:p>
            <a:pPr marL="269999" lvl="0" indent="0" algn="l" rtl="0">
              <a:lnSpc>
                <a:spcPct val="100000"/>
              </a:lnSpc>
              <a:spcBef>
                <a:spcPts val="0"/>
              </a:spcBef>
              <a:spcAft>
                <a:spcPts val="0"/>
              </a:spcAft>
              <a:buClr>
                <a:schemeClr val="dk1"/>
              </a:buClr>
              <a:buSzPts val="1100"/>
              <a:buFont typeface="Arial"/>
              <a:buNone/>
            </a:pPr>
            <a:r>
              <a:rPr lang="en-GB" sz="1800">
                <a:solidFill>
                  <a:schemeClr val="lt1"/>
                </a:solidFill>
                <a:latin typeface="Roboto"/>
                <a:ea typeface="Roboto"/>
                <a:cs typeface="Roboto"/>
                <a:sym typeface="Roboto"/>
              </a:rPr>
              <a:t>Siobhan Leachman</a:t>
            </a:r>
            <a:endParaRPr sz="1800">
              <a:solidFill>
                <a:schemeClr val="lt1"/>
              </a:solidFill>
              <a:latin typeface="Roboto"/>
              <a:ea typeface="Roboto"/>
              <a:cs typeface="Roboto"/>
              <a:sym typeface="Roboto"/>
            </a:endParaRPr>
          </a:p>
          <a:p>
            <a:pPr marL="269999" lvl="0" indent="0" algn="l" rtl="0">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ORCID</a:t>
            </a:r>
            <a:r>
              <a:rPr lang="en-GB" sz="1800">
                <a:solidFill>
                  <a:srgbClr val="FFFFFF"/>
                </a:solidFill>
                <a:latin typeface="Roboto"/>
                <a:ea typeface="Roboto"/>
                <a:cs typeface="Roboto"/>
                <a:sym typeface="Roboto"/>
              </a:rPr>
              <a:t>: </a:t>
            </a:r>
            <a:r>
              <a:rPr lang="en-GB" sz="1800" u="sng">
                <a:solidFill>
                  <a:srgbClr val="FFFFFF"/>
                </a:solidFill>
                <a:latin typeface="Roboto"/>
                <a:ea typeface="Roboto"/>
                <a:cs typeface="Roboto"/>
                <a:sym typeface="Roboto"/>
                <a:hlinkClick r:id="rId3">
                  <a:extLst>
                    <a:ext uri="{A12FA001-AC4F-418D-AE19-62706E023703}">
                      <ahyp:hlinkClr xmlns:ahyp="http://schemas.microsoft.com/office/drawing/2018/hyperlinkcolor" val="tx"/>
                    </a:ext>
                  </a:extLst>
                </a:hlinkClick>
              </a:rPr>
              <a:t>0000-0002-5398-7721</a:t>
            </a:r>
            <a:r>
              <a:rPr lang="en-GB"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marL="269999" lvl="0" indent="0" algn="l" rtl="0">
              <a:lnSpc>
                <a:spcPct val="115000"/>
              </a:lnSpc>
              <a:spcBef>
                <a:spcPts val="0"/>
              </a:spcBef>
              <a:spcAft>
                <a:spcPts val="0"/>
              </a:spcAft>
              <a:buClr>
                <a:schemeClr val="dk1"/>
              </a:buClr>
              <a:buSzPts val="1100"/>
              <a:buFont typeface="Arial"/>
              <a:buNone/>
            </a:pPr>
            <a:r>
              <a:rPr lang="en-GB" sz="1800">
                <a:solidFill>
                  <a:schemeClr val="lt1"/>
                </a:solidFill>
                <a:latin typeface="Roboto"/>
                <a:ea typeface="Roboto"/>
                <a:cs typeface="Roboto"/>
                <a:sym typeface="Roboto"/>
              </a:rPr>
              <a:t>Email: </a:t>
            </a:r>
            <a:r>
              <a:rPr lang="en-GB" sz="1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Siobhan_Leachman@yahoo.co.nz</a:t>
            </a:r>
            <a:endParaRPr sz="1800">
              <a:solidFill>
                <a:schemeClr val="lt1"/>
              </a:solidFill>
              <a:latin typeface="Roboto"/>
              <a:ea typeface="Roboto"/>
              <a:cs typeface="Roboto"/>
              <a:sym typeface="Roboto"/>
            </a:endParaRPr>
          </a:p>
          <a:p>
            <a:pPr marL="269999" lvl="0" indent="0" algn="l" rtl="0">
              <a:lnSpc>
                <a:spcPct val="115000"/>
              </a:lnSpc>
              <a:spcBef>
                <a:spcPts val="0"/>
              </a:spcBef>
              <a:spcAft>
                <a:spcPts val="0"/>
              </a:spcAft>
              <a:buClr>
                <a:schemeClr val="dk1"/>
              </a:buClr>
              <a:buSzPts val="1100"/>
              <a:buFont typeface="Arial"/>
              <a:buNone/>
            </a:pPr>
            <a:r>
              <a:rPr lang="en-GB" sz="1800">
                <a:solidFill>
                  <a:schemeClr val="lt1"/>
                </a:solidFill>
                <a:latin typeface="Roboto"/>
                <a:ea typeface="Roboto"/>
                <a:cs typeface="Roboto"/>
                <a:sym typeface="Roboto"/>
              </a:rPr>
              <a:t>DOI: </a:t>
            </a:r>
            <a:r>
              <a:rPr lang="en-GB" sz="1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10.5281/zenodo.11155033</a:t>
            </a:r>
            <a:r>
              <a:rPr lang="en-GB"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endParaRPr sz="18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endParaRPr sz="1800">
              <a:solidFill>
                <a:schemeClr val="lt1"/>
              </a:solidFill>
              <a:latin typeface="Roboto"/>
              <a:ea typeface="Roboto"/>
              <a:cs typeface="Roboto"/>
              <a:sym typeface="Roboto"/>
            </a:endParaRPr>
          </a:p>
        </p:txBody>
      </p:sp>
      <p:pic>
        <p:nvPicPr>
          <p:cNvPr id="102" name="Google Shape;102;p25"/>
          <p:cNvPicPr preferRelativeResize="0"/>
          <p:nvPr/>
        </p:nvPicPr>
        <p:blipFill>
          <a:blip r:embed="rId6">
            <a:alphaModFix/>
          </a:blip>
          <a:stretch>
            <a:fillRect/>
          </a:stretch>
        </p:blipFill>
        <p:spPr>
          <a:xfrm>
            <a:off x="0" y="6925"/>
            <a:ext cx="4329438" cy="1965224"/>
          </a:xfrm>
          <a:prstGeom prst="rect">
            <a:avLst/>
          </a:prstGeom>
          <a:noFill/>
          <a:ln>
            <a:noFill/>
          </a:ln>
        </p:spPr>
      </p:pic>
      <p:pic>
        <p:nvPicPr>
          <p:cNvPr id="103" name="Google Shape;103;p25"/>
          <p:cNvPicPr preferRelativeResize="0"/>
          <p:nvPr/>
        </p:nvPicPr>
        <p:blipFill>
          <a:blip r:embed="rId7">
            <a:alphaModFix/>
          </a:blip>
          <a:stretch>
            <a:fillRect/>
          </a:stretch>
        </p:blipFill>
        <p:spPr>
          <a:xfrm>
            <a:off x="0" y="1743400"/>
            <a:ext cx="4329451" cy="2146868"/>
          </a:xfrm>
          <a:prstGeom prst="rect">
            <a:avLst/>
          </a:prstGeom>
          <a:noFill/>
          <a:ln>
            <a:noFill/>
          </a:ln>
        </p:spPr>
      </p:pic>
      <p:pic>
        <p:nvPicPr>
          <p:cNvPr id="104" name="Google Shape;104;p25"/>
          <p:cNvPicPr preferRelativeResize="0"/>
          <p:nvPr/>
        </p:nvPicPr>
        <p:blipFill>
          <a:blip r:embed="rId8">
            <a:alphaModFix/>
          </a:blip>
          <a:stretch>
            <a:fillRect/>
          </a:stretch>
        </p:blipFill>
        <p:spPr>
          <a:xfrm>
            <a:off x="0" y="3285634"/>
            <a:ext cx="4329449" cy="1864792"/>
          </a:xfrm>
          <a:prstGeom prst="rect">
            <a:avLst/>
          </a:prstGeom>
          <a:noFill/>
          <a:ln>
            <a:noFill/>
          </a:ln>
        </p:spPr>
      </p:pic>
      <p:sp>
        <p:nvSpPr>
          <p:cNvPr id="105" name="Google Shape;105;p25"/>
          <p:cNvSpPr txBox="1"/>
          <p:nvPr/>
        </p:nvSpPr>
        <p:spPr>
          <a:xfrm>
            <a:off x="4329450" y="4609750"/>
            <a:ext cx="48285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Plate 95</a:t>
            </a:r>
            <a:r>
              <a:rPr lang="en-GB" sz="800">
                <a:solidFill>
                  <a:schemeClr val="lt1"/>
                </a:solidFill>
                <a:latin typeface="Roboto"/>
                <a:ea typeface="Roboto"/>
                <a:cs typeface="Roboto"/>
                <a:sym typeface="Roboto"/>
              </a:rPr>
              <a:t> of </a:t>
            </a:r>
            <a:r>
              <a:rPr lang="en-GB" sz="800" u="sng">
                <a:solidFill>
                  <a:schemeClr val="lt1"/>
                </a:solidFill>
                <a:latin typeface="Roboto"/>
                <a:ea typeface="Roboto"/>
                <a:cs typeface="Roboto"/>
                <a:sym typeface="Roboto"/>
                <a:hlinkClick r:id="rId10">
                  <a:extLst>
                    <a:ext uri="{A12FA001-AC4F-418D-AE19-62706E023703}">
                      <ahyp:hlinkClr xmlns:ahyp="http://schemas.microsoft.com/office/drawing/2018/hyperlinkcolor" val="tx"/>
                    </a:ext>
                  </a:extLst>
                </a:hlinkClick>
              </a:rPr>
              <a:t>Le règne animal distribué d'après son organisation</a:t>
            </a:r>
            <a:r>
              <a:rPr lang="en-GB" sz="800">
                <a:solidFill>
                  <a:schemeClr val="lt1"/>
                </a:solidFill>
                <a:latin typeface="Roboto"/>
                <a:ea typeface="Roboto"/>
                <a:cs typeface="Roboto"/>
                <a:sym typeface="Roboto"/>
              </a:rPr>
              <a:t>, Public domain.  </a:t>
            </a:r>
            <a:r>
              <a:rPr lang="en-GB" sz="800" u="sng">
                <a:solidFill>
                  <a:schemeClr val="lt1"/>
                </a:solidFill>
                <a:latin typeface="Roboto"/>
                <a:ea typeface="Roboto"/>
                <a:cs typeface="Roboto"/>
                <a:sym typeface="Roboto"/>
                <a:hlinkClick r:id="rId11">
                  <a:extLst>
                    <a:ext uri="{A12FA001-AC4F-418D-AE19-62706E023703}">
                      <ahyp:hlinkClr xmlns:ahyp="http://schemas.microsoft.com/office/drawing/2018/hyperlinkcolor" val="tx"/>
                    </a:ext>
                  </a:extLst>
                </a:hlinkClick>
              </a:rPr>
              <a:t>Plate 13</a:t>
            </a:r>
            <a:r>
              <a:rPr lang="en-GB" sz="800">
                <a:solidFill>
                  <a:schemeClr val="lt1"/>
                </a:solidFill>
                <a:latin typeface="Roboto"/>
                <a:ea typeface="Roboto"/>
                <a:cs typeface="Roboto"/>
                <a:sym typeface="Roboto"/>
              </a:rPr>
              <a:t> of  </a:t>
            </a:r>
            <a:r>
              <a:rPr lang="en-GB" sz="800" u="sng">
                <a:solidFill>
                  <a:schemeClr val="lt1"/>
                </a:solidFill>
                <a:latin typeface="Roboto"/>
                <a:ea typeface="Roboto"/>
                <a:cs typeface="Roboto"/>
                <a:sym typeface="Roboto"/>
                <a:hlinkClick r:id="rId12">
                  <a:extLst>
                    <a:ext uri="{A12FA001-AC4F-418D-AE19-62706E023703}">
                      <ahyp:hlinkClr xmlns:ahyp="http://schemas.microsoft.com/office/drawing/2018/hyperlinkcolor" val="tx"/>
                    </a:ext>
                  </a:extLst>
                </a:hlinkClick>
              </a:rPr>
              <a:t>Histoire physique, politique et naturelle de l'Ile de Cuba</a:t>
            </a:r>
            <a:r>
              <a:rPr lang="en-GB" sz="800">
                <a:solidFill>
                  <a:schemeClr val="lt1"/>
                </a:solidFill>
                <a:latin typeface="Roboto"/>
                <a:ea typeface="Roboto"/>
                <a:cs typeface="Roboto"/>
                <a:sym typeface="Roboto"/>
              </a:rPr>
              <a:t>, No Known Copyright. </a:t>
            </a:r>
            <a:r>
              <a:rPr lang="en-GB" sz="800" u="sng">
                <a:solidFill>
                  <a:schemeClr val="lt1"/>
                </a:solidFill>
                <a:latin typeface="Roboto"/>
                <a:ea typeface="Roboto"/>
                <a:cs typeface="Roboto"/>
                <a:sym typeface="Roboto"/>
                <a:hlinkClick r:id="rId13">
                  <a:extLst>
                    <a:ext uri="{A12FA001-AC4F-418D-AE19-62706E023703}">
                      <ahyp:hlinkClr xmlns:ahyp="http://schemas.microsoft.com/office/drawing/2018/hyperlinkcolor" val="tx"/>
                    </a:ext>
                  </a:extLst>
                </a:hlinkClick>
              </a:rPr>
              <a:t>Plate XX </a:t>
            </a:r>
            <a:r>
              <a:rPr lang="en-GB" sz="800">
                <a:solidFill>
                  <a:schemeClr val="lt1"/>
                </a:solidFill>
                <a:latin typeface="Roboto"/>
                <a:ea typeface="Roboto"/>
                <a:cs typeface="Roboto"/>
                <a:sym typeface="Roboto"/>
              </a:rPr>
              <a:t>of </a:t>
            </a:r>
            <a:r>
              <a:rPr lang="en-GB" sz="800" u="sng">
                <a:solidFill>
                  <a:schemeClr val="lt1"/>
                </a:solidFill>
                <a:latin typeface="Roboto"/>
                <a:ea typeface="Roboto"/>
                <a:cs typeface="Roboto"/>
                <a:sym typeface="Roboto"/>
                <a:hlinkClick r:id="rId14">
                  <a:extLst>
                    <a:ext uri="{A12FA001-AC4F-418D-AE19-62706E023703}">
                      <ahyp:hlinkClr xmlns:ahyp="http://schemas.microsoft.com/office/drawing/2018/hyperlinkcolor" val="tx"/>
                    </a:ext>
                  </a:extLst>
                </a:hlinkClick>
              </a:rPr>
              <a:t>An elementary manual of New Zealand entomology</a:t>
            </a:r>
            <a:r>
              <a:rPr lang="en-GB" sz="800">
                <a:solidFill>
                  <a:schemeClr val="lt1"/>
                </a:solidFill>
                <a:latin typeface="Roboto"/>
                <a:ea typeface="Roboto"/>
                <a:cs typeface="Roboto"/>
                <a:sym typeface="Roboto"/>
              </a:rPr>
              <a:t>. Public domain. All via BHL.</a:t>
            </a:r>
            <a:endParaRPr sz="8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p:nvPr/>
        </p:nvSpPr>
        <p:spPr>
          <a:xfrm>
            <a:off x="13875" y="0"/>
            <a:ext cx="91440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New Zealand Department of Conservation</a:t>
            </a:r>
            <a:endParaRPr sz="3600">
              <a:solidFill>
                <a:schemeClr val="lt1"/>
              </a:solidFill>
              <a:latin typeface="Roboto"/>
              <a:ea typeface="Roboto"/>
              <a:cs typeface="Roboto"/>
              <a:sym typeface="Roboto"/>
            </a:endParaRPr>
          </a:p>
        </p:txBody>
      </p:sp>
      <p:pic>
        <p:nvPicPr>
          <p:cNvPr id="177" name="Google Shape;177;p34"/>
          <p:cNvPicPr preferRelativeResize="0"/>
          <p:nvPr/>
        </p:nvPicPr>
        <p:blipFill>
          <a:blip r:embed="rId3">
            <a:alphaModFix/>
          </a:blip>
          <a:stretch>
            <a:fillRect/>
          </a:stretch>
        </p:blipFill>
        <p:spPr>
          <a:xfrm>
            <a:off x="1601175" y="783300"/>
            <a:ext cx="5705100" cy="3722576"/>
          </a:xfrm>
          <a:prstGeom prst="rect">
            <a:avLst/>
          </a:prstGeom>
          <a:noFill/>
          <a:ln>
            <a:noFill/>
          </a:ln>
        </p:spPr>
      </p:pic>
      <p:sp>
        <p:nvSpPr>
          <p:cNvPr id="178" name="Google Shape;178;p34"/>
          <p:cNvSpPr txBox="1"/>
          <p:nvPr/>
        </p:nvSpPr>
        <p:spPr>
          <a:xfrm>
            <a:off x="20800" y="4898000"/>
            <a:ext cx="9144000" cy="2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Releasing whio into the Tongariro river</a:t>
            </a:r>
            <a:r>
              <a:rPr lang="en-GB" sz="800">
                <a:solidFill>
                  <a:schemeClr val="lt1"/>
                </a:solidFill>
                <a:latin typeface="Roboto"/>
                <a:ea typeface="Roboto"/>
                <a:cs typeface="Roboto"/>
                <a:sym typeface="Roboto"/>
              </a:rPr>
              <a:t> by Department of Conservation (NZ),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4.0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6900" y="0"/>
            <a:ext cx="9130200" cy="104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a:solidFill>
                  <a:srgbClr val="FFFFFF"/>
                </a:solidFill>
                <a:latin typeface="Roboto"/>
                <a:ea typeface="Roboto"/>
                <a:cs typeface="Roboto"/>
                <a:sym typeface="Roboto"/>
              </a:rPr>
              <a:t>Biodiversity Heritage Library Flickr</a:t>
            </a:r>
            <a:endParaRPr sz="4400">
              <a:solidFill>
                <a:srgbClr val="FFFFFF"/>
              </a:solidFill>
              <a:latin typeface="Roboto"/>
              <a:ea typeface="Roboto"/>
              <a:cs typeface="Roboto"/>
              <a:sym typeface="Roboto"/>
            </a:endParaRPr>
          </a:p>
        </p:txBody>
      </p:sp>
      <p:pic>
        <p:nvPicPr>
          <p:cNvPr id="184" name="Google Shape;184;p35" descr="Screen Shot 2016-11-05 at 4.30.39 PM.png"/>
          <p:cNvPicPr preferRelativeResize="0"/>
          <p:nvPr/>
        </p:nvPicPr>
        <p:blipFill>
          <a:blip r:embed="rId3">
            <a:alphaModFix/>
          </a:blip>
          <a:stretch>
            <a:fillRect/>
          </a:stretch>
        </p:blipFill>
        <p:spPr>
          <a:xfrm>
            <a:off x="1496262" y="1175775"/>
            <a:ext cx="6151475" cy="3502050"/>
          </a:xfrm>
          <a:prstGeom prst="rect">
            <a:avLst/>
          </a:prstGeom>
          <a:noFill/>
          <a:ln>
            <a:noFill/>
          </a:ln>
        </p:spPr>
      </p:pic>
      <p:sp>
        <p:nvSpPr>
          <p:cNvPr id="185" name="Google Shape;185;p35"/>
          <p:cNvSpPr txBox="1"/>
          <p:nvPr/>
        </p:nvSpPr>
        <p:spPr>
          <a:xfrm>
            <a:off x="6900" y="4921250"/>
            <a:ext cx="9130200" cy="22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hlinkClick r:id="rId4">
                  <a:extLst>
                    <a:ext uri="{A12FA001-AC4F-418D-AE19-62706E023703}">
                      <ahyp:hlinkClr xmlns:ahyp="http://schemas.microsoft.com/office/drawing/2018/hyperlinkcolor" val="tx"/>
                    </a:ext>
                  </a:extLst>
                </a:hlinkClick>
              </a:rPr>
              <a:t>Screenshot of the Biodiversity Heritage Library Flickr Feed</a:t>
            </a:r>
            <a:r>
              <a:rPr lang="en-GB" sz="800">
                <a:solidFill>
                  <a:schemeClr val="lt1"/>
                </a:solidFill>
              </a:rPr>
              <a:t>.  Copied for the purpose of education under </a:t>
            </a:r>
            <a:r>
              <a:rPr lang="en-GB" sz="800" u="sng">
                <a:solidFill>
                  <a:schemeClr val="lt1"/>
                </a:solidFill>
                <a:hlinkClick r:id="rId5">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a:p>
            <a:pPr marL="0" lvl="0" indent="0" algn="l" rtl="0">
              <a:lnSpc>
                <a:spcPct val="115000"/>
              </a:lnSpc>
              <a:spcBef>
                <a:spcPts val="0"/>
              </a:spcBef>
              <a:spcAft>
                <a:spcPts val="0"/>
              </a:spcAft>
              <a:buNone/>
            </a:pP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6"/>
          <p:cNvSpPr txBox="1"/>
          <p:nvPr/>
        </p:nvSpPr>
        <p:spPr>
          <a:xfrm>
            <a:off x="17975" y="-16975"/>
            <a:ext cx="45540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36"/>
          <p:cNvSpPr txBox="1"/>
          <p:nvPr/>
        </p:nvSpPr>
        <p:spPr>
          <a:xfrm>
            <a:off x="4823675" y="-8775"/>
            <a:ext cx="43203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BHL plate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taxotags</a:t>
            </a:r>
            <a:endParaRPr sz="4800">
              <a:solidFill>
                <a:srgbClr val="FFFFFF"/>
              </a:solidFill>
              <a:latin typeface="Roboto"/>
              <a:ea typeface="Roboto"/>
              <a:cs typeface="Roboto"/>
              <a:sym typeface="Roboto"/>
            </a:endParaRPr>
          </a:p>
        </p:txBody>
      </p:sp>
      <p:pic>
        <p:nvPicPr>
          <p:cNvPr id="192" name="Google Shape;192;p36"/>
          <p:cNvPicPr preferRelativeResize="0"/>
          <p:nvPr/>
        </p:nvPicPr>
        <p:blipFill>
          <a:blip r:embed="rId3">
            <a:alphaModFix/>
          </a:blip>
          <a:stretch>
            <a:fillRect/>
          </a:stretch>
        </p:blipFill>
        <p:spPr>
          <a:xfrm>
            <a:off x="142950" y="280513"/>
            <a:ext cx="3531499" cy="4582476"/>
          </a:xfrm>
          <a:prstGeom prst="rect">
            <a:avLst/>
          </a:prstGeom>
          <a:noFill/>
          <a:ln>
            <a:noFill/>
          </a:ln>
        </p:spPr>
      </p:pic>
      <p:pic>
        <p:nvPicPr>
          <p:cNvPr id="193" name="Google Shape;193;p36"/>
          <p:cNvPicPr preferRelativeResize="0"/>
          <p:nvPr/>
        </p:nvPicPr>
        <p:blipFill>
          <a:blip r:embed="rId4">
            <a:alphaModFix/>
          </a:blip>
          <a:stretch>
            <a:fillRect/>
          </a:stretch>
        </p:blipFill>
        <p:spPr>
          <a:xfrm>
            <a:off x="2533752" y="557150"/>
            <a:ext cx="2101850" cy="3995250"/>
          </a:xfrm>
          <a:prstGeom prst="rect">
            <a:avLst/>
          </a:prstGeom>
          <a:noFill/>
          <a:ln>
            <a:noFill/>
          </a:ln>
        </p:spPr>
      </p:pic>
      <p:sp>
        <p:nvSpPr>
          <p:cNvPr id="194" name="Google Shape;194;p36"/>
          <p:cNvSpPr txBox="1"/>
          <p:nvPr/>
        </p:nvSpPr>
        <p:spPr>
          <a:xfrm>
            <a:off x="3902450" y="4757400"/>
            <a:ext cx="5241600" cy="3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hlinkClick r:id="rId5">
                  <a:extLst>
                    <a:ext uri="{A12FA001-AC4F-418D-AE19-62706E023703}">
                      <ahyp:hlinkClr xmlns:ahyp="http://schemas.microsoft.com/office/drawing/2018/hyperlinkcolor" val="tx"/>
                    </a:ext>
                  </a:extLst>
                </a:hlinkClick>
              </a:rPr>
              <a:t>Image of page 182 </a:t>
            </a:r>
            <a:r>
              <a:rPr lang="en-GB" sz="800">
                <a:solidFill>
                  <a:schemeClr val="lt1"/>
                </a:solidFill>
              </a:rPr>
              <a:t>of  </a:t>
            </a:r>
            <a:r>
              <a:rPr lang="en-GB" sz="800" u="sng">
                <a:solidFill>
                  <a:schemeClr val="lt1"/>
                </a:solidFill>
                <a:hlinkClick r:id="rId6">
                  <a:extLst>
                    <a:ext uri="{A12FA001-AC4F-418D-AE19-62706E023703}">
                      <ahyp:hlinkClr xmlns:ahyp="http://schemas.microsoft.com/office/drawing/2018/hyperlinkcolor" val="tx"/>
                    </a:ext>
                  </a:extLst>
                </a:hlinkClick>
              </a:rPr>
              <a:t>Aid to the Identification of Insects, Vol. 2</a:t>
            </a:r>
            <a:r>
              <a:rPr lang="en-GB" sz="800">
                <a:solidFill>
                  <a:schemeClr val="lt1"/>
                </a:solidFill>
              </a:rPr>
              <a:t> public domain. Screenshot of </a:t>
            </a:r>
            <a:r>
              <a:rPr lang="en-GB" sz="800" u="sng">
                <a:solidFill>
                  <a:schemeClr val="lt1"/>
                </a:solidFill>
                <a:hlinkClick r:id="rId5">
                  <a:extLst>
                    <a:ext uri="{A12FA001-AC4F-418D-AE19-62706E023703}">
                      <ahyp:hlinkClr xmlns:ahyp="http://schemas.microsoft.com/office/drawing/2018/hyperlinkcolor" val="tx"/>
                    </a:ext>
                  </a:extLst>
                </a:hlinkClick>
              </a:rPr>
              <a:t>Flickr page</a:t>
            </a:r>
            <a:r>
              <a:rPr lang="en-GB" sz="800">
                <a:solidFill>
                  <a:schemeClr val="lt1"/>
                </a:solidFill>
              </a:rPr>
              <a:t> copied for the purpose of education under </a:t>
            </a:r>
            <a:r>
              <a:rPr lang="en-GB" sz="800" u="sng">
                <a:solidFill>
                  <a:schemeClr val="lt1"/>
                </a:solidFill>
                <a:hlinkClick r:id="rId7">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7"/>
          <p:cNvPicPr preferRelativeResize="0"/>
          <p:nvPr/>
        </p:nvPicPr>
        <p:blipFill>
          <a:blip r:embed="rId3">
            <a:alphaModFix/>
          </a:blip>
          <a:stretch>
            <a:fillRect/>
          </a:stretch>
        </p:blipFill>
        <p:spPr>
          <a:xfrm>
            <a:off x="5180125" y="0"/>
            <a:ext cx="3963872" cy="5143500"/>
          </a:xfrm>
          <a:prstGeom prst="rect">
            <a:avLst/>
          </a:prstGeom>
          <a:noFill/>
          <a:ln>
            <a:noFill/>
          </a:ln>
        </p:spPr>
      </p:pic>
      <p:sp>
        <p:nvSpPr>
          <p:cNvPr id="200" name="Google Shape;200;p37"/>
          <p:cNvSpPr txBox="1"/>
          <p:nvPr/>
        </p:nvSpPr>
        <p:spPr>
          <a:xfrm>
            <a:off x="0" y="31825"/>
            <a:ext cx="51444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Add </a:t>
            </a:r>
            <a:endParaRPr sz="3600">
              <a:solidFill>
                <a:schemeClr val="lt1"/>
              </a:solidFill>
              <a:latin typeface="Roboto"/>
              <a:ea typeface="Roboto"/>
              <a:cs typeface="Roboto"/>
              <a:sym typeface="Roboto"/>
            </a:endParaRPr>
          </a:p>
          <a:p>
            <a:pPr marL="0" lvl="0" indent="0" algn="ctr" rtl="0">
              <a:spcBef>
                <a:spcPts val="0"/>
              </a:spcBef>
              <a:spcAft>
                <a:spcPts val="0"/>
              </a:spcAft>
              <a:buNone/>
            </a:pPr>
            <a:r>
              <a:rPr lang="en-GB" sz="3600">
                <a:solidFill>
                  <a:schemeClr val="lt1"/>
                </a:solidFill>
                <a:latin typeface="Roboto"/>
                <a:ea typeface="Roboto"/>
                <a:cs typeface="Roboto"/>
                <a:sym typeface="Roboto"/>
              </a:rPr>
              <a:t>to </a:t>
            </a:r>
            <a:endParaRPr sz="3600">
              <a:solidFill>
                <a:schemeClr val="lt1"/>
              </a:solidFill>
              <a:latin typeface="Roboto"/>
              <a:ea typeface="Roboto"/>
              <a:cs typeface="Roboto"/>
              <a:sym typeface="Roboto"/>
            </a:endParaRPr>
          </a:p>
          <a:p>
            <a:pPr marL="0" lvl="0" indent="0" algn="ctr" rtl="0">
              <a:spcBef>
                <a:spcPts val="0"/>
              </a:spcBef>
              <a:spcAft>
                <a:spcPts val="0"/>
              </a:spcAft>
              <a:buNone/>
            </a:pPr>
            <a:r>
              <a:rPr lang="en-GB" sz="3600">
                <a:solidFill>
                  <a:schemeClr val="lt1"/>
                </a:solidFill>
                <a:latin typeface="Roboto"/>
                <a:ea typeface="Roboto"/>
                <a:cs typeface="Roboto"/>
                <a:sym typeface="Roboto"/>
              </a:rPr>
              <a:t>Wikicommons</a:t>
            </a:r>
            <a:endParaRPr sz="3600">
              <a:solidFill>
                <a:schemeClr val="lt1"/>
              </a:solidFill>
              <a:latin typeface="Roboto"/>
              <a:ea typeface="Roboto"/>
              <a:cs typeface="Roboto"/>
              <a:sym typeface="Roboto"/>
            </a:endParaRPr>
          </a:p>
        </p:txBody>
      </p:sp>
      <p:sp>
        <p:nvSpPr>
          <p:cNvPr id="201" name="Google Shape;201;p37"/>
          <p:cNvSpPr txBox="1"/>
          <p:nvPr/>
        </p:nvSpPr>
        <p:spPr>
          <a:xfrm>
            <a:off x="47700" y="4834400"/>
            <a:ext cx="49536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2" name="Google Shape;202;p37"/>
          <p:cNvSpPr txBox="1"/>
          <p:nvPr/>
        </p:nvSpPr>
        <p:spPr>
          <a:xfrm>
            <a:off x="39750" y="4699225"/>
            <a:ext cx="5152500" cy="4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Plate 147</a:t>
            </a:r>
            <a:r>
              <a:rPr lang="en-GB" sz="800">
                <a:solidFill>
                  <a:schemeClr val="lt1"/>
                </a:solidFill>
                <a:latin typeface="Roboto"/>
                <a:ea typeface="Roboto"/>
                <a:cs typeface="Roboto"/>
                <a:sym typeface="Roboto"/>
              </a:rPr>
              <a:t> of Aid to the identification of insects by Maud Horman-Fisher, Public Domain, via BHL and Wikicommons</a:t>
            </a:r>
            <a:endParaRPr sz="8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8"/>
          <p:cNvSpPr txBox="1"/>
          <p:nvPr/>
        </p:nvSpPr>
        <p:spPr>
          <a:xfrm>
            <a:off x="0" y="0"/>
            <a:ext cx="9144000" cy="2571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Flickr tags </a:t>
            </a:r>
            <a:endParaRPr sz="4800">
              <a:solidFill>
                <a:srgbClr val="FFFFFF"/>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in </a:t>
            </a:r>
            <a:endParaRPr sz="4800">
              <a:solidFill>
                <a:srgbClr val="FFFFFF"/>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Wikicommons </a:t>
            </a:r>
            <a:endParaRPr sz="4800">
              <a:solidFill>
                <a:srgbClr val="FFFFFF"/>
              </a:solidFill>
              <a:latin typeface="Roboto"/>
              <a:ea typeface="Roboto"/>
              <a:cs typeface="Roboto"/>
              <a:sym typeface="Roboto"/>
            </a:endParaRPr>
          </a:p>
        </p:txBody>
      </p:sp>
      <p:pic>
        <p:nvPicPr>
          <p:cNvPr id="208" name="Google Shape;208;p38"/>
          <p:cNvPicPr preferRelativeResize="0"/>
          <p:nvPr/>
        </p:nvPicPr>
        <p:blipFill>
          <a:blip r:embed="rId3">
            <a:alphaModFix/>
          </a:blip>
          <a:stretch>
            <a:fillRect/>
          </a:stretch>
        </p:blipFill>
        <p:spPr>
          <a:xfrm>
            <a:off x="0" y="2687546"/>
            <a:ext cx="9144002" cy="1760809"/>
          </a:xfrm>
          <a:prstGeom prst="rect">
            <a:avLst/>
          </a:prstGeom>
          <a:noFill/>
          <a:ln>
            <a:noFill/>
          </a:ln>
        </p:spPr>
      </p:pic>
      <p:sp>
        <p:nvSpPr>
          <p:cNvPr id="209" name="Google Shape;209;p38"/>
          <p:cNvSpPr txBox="1"/>
          <p:nvPr/>
        </p:nvSpPr>
        <p:spPr>
          <a:xfrm>
            <a:off x="0" y="4819450"/>
            <a:ext cx="9144000" cy="27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 of Flickr tags in Wikicommons file metadata</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213"/>
        <p:cNvGrpSpPr/>
        <p:nvPr/>
      </p:nvGrpSpPr>
      <p:grpSpPr>
        <a:xfrm>
          <a:off x="0" y="0"/>
          <a:ext cx="0" cy="0"/>
          <a:chOff x="0" y="0"/>
          <a:chExt cx="0" cy="0"/>
        </a:xfrm>
      </p:grpSpPr>
      <p:sp>
        <p:nvSpPr>
          <p:cNvPr id="214" name="Google Shape;214;p39"/>
          <p:cNvSpPr txBox="1"/>
          <p:nvPr/>
        </p:nvSpPr>
        <p:spPr>
          <a:xfrm>
            <a:off x="1873525" y="2940375"/>
            <a:ext cx="4995900" cy="5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39"/>
          <p:cNvSpPr txBox="1"/>
          <p:nvPr/>
        </p:nvSpPr>
        <p:spPr>
          <a:xfrm>
            <a:off x="69400" y="4848600"/>
            <a:ext cx="37731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The Botanists</a:t>
            </a:r>
            <a:r>
              <a:rPr lang="en-GB" sz="800">
                <a:solidFill>
                  <a:schemeClr val="lt1"/>
                </a:solidFill>
                <a:latin typeface="Roboto"/>
                <a:ea typeface="Roboto"/>
                <a:cs typeface="Roboto"/>
                <a:sym typeface="Roboto"/>
              </a:rPr>
              <a:t>" by Joseph Edward Southall via Wikicommons. Public Domain.</a:t>
            </a:r>
            <a:endParaRPr sz="800">
              <a:solidFill>
                <a:schemeClr val="lt1"/>
              </a:solidFill>
              <a:latin typeface="Roboto"/>
              <a:ea typeface="Roboto"/>
              <a:cs typeface="Roboto"/>
              <a:sym typeface="Roboto"/>
            </a:endParaRPr>
          </a:p>
        </p:txBody>
      </p:sp>
      <p:pic>
        <p:nvPicPr>
          <p:cNvPr id="216" name="Google Shape;216;p39"/>
          <p:cNvPicPr preferRelativeResize="0"/>
          <p:nvPr/>
        </p:nvPicPr>
        <p:blipFill>
          <a:blip r:embed="rId4">
            <a:alphaModFix/>
          </a:blip>
          <a:stretch>
            <a:fillRect/>
          </a:stretch>
        </p:blipFill>
        <p:spPr>
          <a:xfrm>
            <a:off x="1813688" y="628150"/>
            <a:ext cx="5516625" cy="4260199"/>
          </a:xfrm>
          <a:prstGeom prst="rect">
            <a:avLst/>
          </a:prstGeom>
          <a:noFill/>
          <a:ln>
            <a:noFill/>
          </a:ln>
        </p:spPr>
      </p:pic>
      <p:sp>
        <p:nvSpPr>
          <p:cNvPr id="217" name="Google Shape;217;p39"/>
          <p:cNvSpPr txBox="1"/>
          <p:nvPr/>
        </p:nvSpPr>
        <p:spPr>
          <a:xfrm>
            <a:off x="31800" y="7950"/>
            <a:ext cx="9112200" cy="6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rPr>
              <a:t>So Many Women!</a:t>
            </a:r>
            <a:endParaRPr sz="3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0"/>
          <p:cNvPicPr preferRelativeResize="0"/>
          <p:nvPr/>
        </p:nvPicPr>
        <p:blipFill>
          <a:blip r:embed="rId3">
            <a:alphaModFix/>
          </a:blip>
          <a:stretch>
            <a:fillRect/>
          </a:stretch>
        </p:blipFill>
        <p:spPr>
          <a:xfrm>
            <a:off x="797513" y="263700"/>
            <a:ext cx="7548974" cy="4327399"/>
          </a:xfrm>
          <a:prstGeom prst="rect">
            <a:avLst/>
          </a:prstGeom>
          <a:noFill/>
          <a:ln>
            <a:noFill/>
          </a:ln>
        </p:spPr>
      </p:pic>
      <p:sp>
        <p:nvSpPr>
          <p:cNvPr id="223" name="Google Shape;223;p40"/>
          <p:cNvSpPr txBox="1"/>
          <p:nvPr/>
        </p:nvSpPr>
        <p:spPr>
          <a:xfrm>
            <a:off x="110925" y="4824625"/>
            <a:ext cx="8983800" cy="3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Introductory slide</a:t>
            </a:r>
            <a:r>
              <a:rPr lang="en-GB" sz="800">
                <a:solidFill>
                  <a:schemeClr val="lt1"/>
                </a:solidFill>
                <a:latin typeface="Roboto"/>
                <a:ea typeface="Roboto"/>
                <a:cs typeface="Roboto"/>
                <a:sym typeface="Roboto"/>
              </a:rPr>
              <a:t> by Ariel Cetrone (WMDC),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p:nvPr/>
        </p:nvSpPr>
        <p:spPr>
          <a:xfrm>
            <a:off x="50" y="7950"/>
            <a:ext cx="9144000" cy="75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Wikiverse benefits BHL</a:t>
            </a:r>
            <a:endParaRPr sz="3600">
              <a:solidFill>
                <a:schemeClr val="lt1"/>
              </a:solidFill>
              <a:latin typeface="Roboto"/>
              <a:ea typeface="Roboto"/>
              <a:cs typeface="Roboto"/>
              <a:sym typeface="Roboto"/>
            </a:endParaRPr>
          </a:p>
        </p:txBody>
      </p:sp>
      <p:sp>
        <p:nvSpPr>
          <p:cNvPr id="229" name="Google Shape;229;p41"/>
          <p:cNvSpPr txBox="1"/>
          <p:nvPr/>
        </p:nvSpPr>
        <p:spPr>
          <a:xfrm>
            <a:off x="50" y="4895525"/>
            <a:ext cx="9144000" cy="24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Public Benefit Boot Company</a:t>
            </a:r>
            <a:r>
              <a:rPr lang="en-GB" sz="800">
                <a:solidFill>
                  <a:schemeClr val="lt1"/>
                </a:solidFill>
                <a:latin typeface="Roboto"/>
                <a:ea typeface="Roboto"/>
                <a:cs typeface="Roboto"/>
                <a:sym typeface="Roboto"/>
              </a:rPr>
              <a:t> by Pauline E,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 BY-SA 2.0</a:t>
            </a:r>
            <a:r>
              <a:rPr lang="en-GB" sz="800">
                <a:solidFill>
                  <a:schemeClr val="lt1"/>
                </a:solidFill>
                <a:latin typeface="Roboto"/>
                <a:ea typeface="Roboto"/>
                <a:cs typeface="Roboto"/>
                <a:sym typeface="Roboto"/>
              </a:rPr>
              <a:t> , via Wikimedia Commons</a:t>
            </a:r>
            <a:endParaRPr sz="800">
              <a:solidFill>
                <a:schemeClr val="lt1"/>
              </a:solidFill>
              <a:latin typeface="Roboto"/>
              <a:ea typeface="Roboto"/>
              <a:cs typeface="Roboto"/>
              <a:sym typeface="Roboto"/>
            </a:endParaRPr>
          </a:p>
        </p:txBody>
      </p:sp>
      <p:pic>
        <p:nvPicPr>
          <p:cNvPr id="230" name="Google Shape;230;p41"/>
          <p:cNvPicPr preferRelativeResize="0"/>
          <p:nvPr/>
        </p:nvPicPr>
        <p:blipFill>
          <a:blip r:embed="rId5">
            <a:alphaModFix/>
          </a:blip>
          <a:stretch>
            <a:fillRect/>
          </a:stretch>
        </p:blipFill>
        <p:spPr>
          <a:xfrm>
            <a:off x="1423900" y="766954"/>
            <a:ext cx="6018499" cy="4066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p:nvPr/>
        </p:nvSpPr>
        <p:spPr>
          <a:xfrm>
            <a:off x="15900" y="23850"/>
            <a:ext cx="9128100" cy="8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BHL creator identifier</a:t>
            </a:r>
            <a:endParaRPr sz="3600">
              <a:solidFill>
                <a:schemeClr val="lt1"/>
              </a:solidFill>
              <a:latin typeface="Roboto"/>
              <a:ea typeface="Roboto"/>
              <a:cs typeface="Roboto"/>
              <a:sym typeface="Roboto"/>
            </a:endParaRPr>
          </a:p>
        </p:txBody>
      </p:sp>
      <p:pic>
        <p:nvPicPr>
          <p:cNvPr id="236" name="Google Shape;236;p42"/>
          <p:cNvPicPr preferRelativeResize="0"/>
          <p:nvPr/>
        </p:nvPicPr>
        <p:blipFill>
          <a:blip r:embed="rId3">
            <a:alphaModFix/>
          </a:blip>
          <a:stretch>
            <a:fillRect/>
          </a:stretch>
        </p:blipFill>
        <p:spPr>
          <a:xfrm>
            <a:off x="254425" y="938725"/>
            <a:ext cx="8755939" cy="3266050"/>
          </a:xfrm>
          <a:prstGeom prst="rect">
            <a:avLst/>
          </a:prstGeom>
          <a:noFill/>
          <a:ln w="9525" cap="flat" cmpd="sng">
            <a:solidFill>
              <a:schemeClr val="dk1"/>
            </a:solidFill>
            <a:prstDash val="solid"/>
            <a:round/>
            <a:headEnd type="none" w="sm" len="sm"/>
            <a:tailEnd type="none" w="sm" len="sm"/>
          </a:ln>
        </p:spPr>
      </p:pic>
      <p:sp>
        <p:nvSpPr>
          <p:cNvPr id="237" name="Google Shape;237;p42"/>
          <p:cNvSpPr txBox="1"/>
          <p:nvPr/>
        </p:nvSpPr>
        <p:spPr>
          <a:xfrm>
            <a:off x="1937175" y="874650"/>
            <a:ext cx="1121100" cy="564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38" name="Google Shape;238;p42"/>
          <p:cNvSpPr txBox="1"/>
          <p:nvPr/>
        </p:nvSpPr>
        <p:spPr>
          <a:xfrm>
            <a:off x="20800" y="4741450"/>
            <a:ext cx="9123300" cy="3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39" name="Google Shape;239;p42"/>
          <p:cNvSpPr txBox="1"/>
          <p:nvPr/>
        </p:nvSpPr>
        <p:spPr>
          <a:xfrm>
            <a:off x="35225" y="4767725"/>
            <a:ext cx="9123300" cy="3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BHL Creator page for Maud Horman-Fisher. Copyright Biodiversity Heritage Library.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Reused for educational and non commercial use</a:t>
            </a:r>
            <a:r>
              <a:rPr lang="en-GB"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3"/>
          <p:cNvPicPr preferRelativeResize="0"/>
          <p:nvPr/>
        </p:nvPicPr>
        <p:blipFill>
          <a:blip r:embed="rId3">
            <a:alphaModFix/>
          </a:blip>
          <a:stretch>
            <a:fillRect/>
          </a:stretch>
        </p:blipFill>
        <p:spPr>
          <a:xfrm>
            <a:off x="171250" y="813513"/>
            <a:ext cx="7380301" cy="4100974"/>
          </a:xfrm>
          <a:prstGeom prst="rect">
            <a:avLst/>
          </a:prstGeom>
          <a:noFill/>
          <a:ln w="9525" cap="flat" cmpd="sng">
            <a:solidFill>
              <a:schemeClr val="dk1"/>
            </a:solidFill>
            <a:prstDash val="solid"/>
            <a:round/>
            <a:headEnd type="none" w="sm" len="sm"/>
            <a:tailEnd type="none" w="sm" len="sm"/>
          </a:ln>
        </p:spPr>
      </p:pic>
      <p:pic>
        <p:nvPicPr>
          <p:cNvPr id="245" name="Google Shape;245;p43"/>
          <p:cNvPicPr preferRelativeResize="0"/>
          <p:nvPr/>
        </p:nvPicPr>
        <p:blipFill>
          <a:blip r:embed="rId4">
            <a:alphaModFix/>
          </a:blip>
          <a:stretch>
            <a:fillRect/>
          </a:stretch>
        </p:blipFill>
        <p:spPr>
          <a:xfrm>
            <a:off x="2560875" y="2621100"/>
            <a:ext cx="6506874" cy="1202075"/>
          </a:xfrm>
          <a:prstGeom prst="rect">
            <a:avLst/>
          </a:prstGeom>
          <a:noFill/>
          <a:ln w="9525" cap="flat" cmpd="sng">
            <a:solidFill>
              <a:schemeClr val="dk1"/>
            </a:solidFill>
            <a:prstDash val="solid"/>
            <a:round/>
            <a:headEnd type="none" w="sm" len="sm"/>
            <a:tailEnd type="none" w="sm" len="sm"/>
          </a:ln>
        </p:spPr>
      </p:pic>
      <p:sp>
        <p:nvSpPr>
          <p:cNvPr id="246" name="Google Shape;246;p43"/>
          <p:cNvSpPr txBox="1"/>
          <p:nvPr/>
        </p:nvSpPr>
        <p:spPr>
          <a:xfrm>
            <a:off x="4845425" y="2621100"/>
            <a:ext cx="960600" cy="33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47" name="Google Shape;247;p43"/>
          <p:cNvSpPr txBox="1"/>
          <p:nvPr/>
        </p:nvSpPr>
        <p:spPr>
          <a:xfrm>
            <a:off x="31750" y="4857750"/>
            <a:ext cx="6215100" cy="2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chemeClr val="lt1"/>
              </a:solidFill>
              <a:latin typeface="Roboto"/>
              <a:ea typeface="Roboto"/>
              <a:cs typeface="Roboto"/>
              <a:sym typeface="Roboto"/>
            </a:endParaRPr>
          </a:p>
        </p:txBody>
      </p:sp>
      <p:sp>
        <p:nvSpPr>
          <p:cNvPr id="248" name="Google Shape;248;p43"/>
          <p:cNvSpPr txBox="1"/>
          <p:nvPr/>
        </p:nvSpPr>
        <p:spPr>
          <a:xfrm>
            <a:off x="0" y="0"/>
            <a:ext cx="9144000" cy="71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Wikidata item for creator</a:t>
            </a:r>
            <a:endParaRPr sz="4800">
              <a:solidFill>
                <a:schemeClr val="lt1"/>
              </a:solidFill>
              <a:latin typeface="Roboto"/>
              <a:ea typeface="Roboto"/>
              <a:cs typeface="Roboto"/>
              <a:sym typeface="Roboto"/>
            </a:endParaRPr>
          </a:p>
        </p:txBody>
      </p:sp>
      <p:sp>
        <p:nvSpPr>
          <p:cNvPr id="249" name="Google Shape;249;p43"/>
          <p:cNvSpPr txBox="1"/>
          <p:nvPr/>
        </p:nvSpPr>
        <p:spPr>
          <a:xfrm>
            <a:off x="0" y="4860975"/>
            <a:ext cx="910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Screenshot of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Wikidata</a:t>
            </a:r>
            <a:r>
              <a:rPr lang="en-GB" sz="800">
                <a:solidFill>
                  <a:schemeClr val="lt1"/>
                </a:solidFill>
                <a:latin typeface="Roboto"/>
                <a:ea typeface="Roboto"/>
                <a:cs typeface="Roboto"/>
                <a:sym typeface="Roboto"/>
              </a:rPr>
              <a:t> item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CC BY SA 4.0</a:t>
            </a:r>
            <a:endParaRPr sz="800">
              <a:solidFill>
                <a:schemeClr val="lt1"/>
              </a:solidFill>
              <a:latin typeface="Roboto"/>
              <a:ea typeface="Roboto"/>
              <a:cs typeface="Roboto"/>
              <a:sym typeface="Roboto"/>
            </a:endParaRPr>
          </a:p>
        </p:txBody>
      </p:sp>
      <p:pic>
        <p:nvPicPr>
          <p:cNvPr id="250" name="Google Shape;250;p43"/>
          <p:cNvPicPr preferRelativeResize="0"/>
          <p:nvPr/>
        </p:nvPicPr>
        <p:blipFill>
          <a:blip r:embed="rId7">
            <a:alphaModFix/>
          </a:blip>
          <a:stretch>
            <a:fillRect/>
          </a:stretch>
        </p:blipFill>
        <p:spPr>
          <a:xfrm>
            <a:off x="2560875" y="3278800"/>
            <a:ext cx="3691725" cy="884225"/>
          </a:xfrm>
          <a:prstGeom prst="rect">
            <a:avLst/>
          </a:prstGeom>
          <a:noFill/>
          <a:ln w="9525" cap="flat" cmpd="sng">
            <a:solidFill>
              <a:schemeClr val="dk1"/>
            </a:solidFill>
            <a:prstDash val="solid"/>
            <a:round/>
            <a:headEnd type="none" w="sm" len="sm"/>
            <a:tailEnd type="none" w="sm" len="sm"/>
          </a:ln>
        </p:spPr>
      </p:pic>
      <p:pic>
        <p:nvPicPr>
          <p:cNvPr id="251" name="Google Shape;251;p43"/>
          <p:cNvPicPr preferRelativeResize="0"/>
          <p:nvPr/>
        </p:nvPicPr>
        <p:blipFill>
          <a:blip r:embed="rId8">
            <a:alphaModFix/>
          </a:blip>
          <a:stretch>
            <a:fillRect/>
          </a:stretch>
        </p:blipFill>
        <p:spPr>
          <a:xfrm>
            <a:off x="2560875" y="3725575"/>
            <a:ext cx="3719475" cy="839875"/>
          </a:xfrm>
          <a:prstGeom prst="rect">
            <a:avLst/>
          </a:prstGeom>
          <a:noFill/>
          <a:ln w="9525" cap="flat" cmpd="sng">
            <a:solidFill>
              <a:schemeClr val="dk1"/>
            </a:solidFill>
            <a:prstDash val="solid"/>
            <a:round/>
            <a:headEnd type="none" w="sm" len="sm"/>
            <a:tailEnd type="none" w="sm" len="sm"/>
          </a:ln>
        </p:spPr>
      </p:pic>
      <p:sp>
        <p:nvSpPr>
          <p:cNvPr id="252" name="Google Shape;252;p43"/>
          <p:cNvSpPr txBox="1"/>
          <p:nvPr/>
        </p:nvSpPr>
        <p:spPr>
          <a:xfrm>
            <a:off x="4845425" y="3278800"/>
            <a:ext cx="1032900" cy="33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53" name="Google Shape;253;p43"/>
          <p:cNvSpPr txBox="1"/>
          <p:nvPr/>
        </p:nvSpPr>
        <p:spPr>
          <a:xfrm>
            <a:off x="4845425" y="3741025"/>
            <a:ext cx="1317000" cy="33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54" name="Google Shape;254;p43"/>
          <p:cNvSpPr txBox="1"/>
          <p:nvPr/>
        </p:nvSpPr>
        <p:spPr>
          <a:xfrm>
            <a:off x="2641075" y="1100600"/>
            <a:ext cx="644700" cy="362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p:nvPr/>
        </p:nvSpPr>
        <p:spPr>
          <a:xfrm>
            <a:off x="0" y="50"/>
            <a:ext cx="4505400" cy="51435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endParaRPr sz="4800">
              <a:solidFill>
                <a:srgbClr val="FFFFFF"/>
              </a:solidFill>
              <a:latin typeface="Roboto"/>
              <a:ea typeface="Roboto"/>
              <a:cs typeface="Roboto"/>
              <a:sym typeface="Roboto"/>
            </a:endParaRPr>
          </a:p>
        </p:txBody>
      </p:sp>
      <p:sp>
        <p:nvSpPr>
          <p:cNvPr id="111" name="Google Shape;111;p26"/>
          <p:cNvSpPr txBox="1"/>
          <p:nvPr/>
        </p:nvSpPr>
        <p:spPr>
          <a:xfrm>
            <a:off x="0" y="50"/>
            <a:ext cx="5349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Who am I?</a:t>
            </a:r>
            <a:endParaRPr sz="4800">
              <a:solidFill>
                <a:srgbClr val="FFFFFF"/>
              </a:solidFill>
              <a:latin typeface="Roboto"/>
              <a:ea typeface="Roboto"/>
              <a:cs typeface="Roboto"/>
              <a:sym typeface="Roboto"/>
            </a:endParaRPr>
          </a:p>
        </p:txBody>
      </p:sp>
      <p:pic>
        <p:nvPicPr>
          <p:cNvPr id="112" name="Google Shape;112;p26"/>
          <p:cNvPicPr preferRelativeResize="0"/>
          <p:nvPr/>
        </p:nvPicPr>
        <p:blipFill>
          <a:blip r:embed="rId3">
            <a:alphaModFix/>
          </a:blip>
          <a:stretch>
            <a:fillRect/>
          </a:stretch>
        </p:blipFill>
        <p:spPr>
          <a:xfrm>
            <a:off x="5349601" y="50"/>
            <a:ext cx="3789947" cy="5143500"/>
          </a:xfrm>
          <a:prstGeom prst="rect">
            <a:avLst/>
          </a:prstGeom>
          <a:noFill/>
          <a:ln>
            <a:noFill/>
          </a:ln>
        </p:spPr>
      </p:pic>
      <p:sp>
        <p:nvSpPr>
          <p:cNvPr id="113" name="Google Shape;113;p26"/>
          <p:cNvSpPr txBox="1"/>
          <p:nvPr/>
        </p:nvSpPr>
        <p:spPr>
          <a:xfrm>
            <a:off x="0" y="4874750"/>
            <a:ext cx="5349600" cy="26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Who Am I </a:t>
            </a:r>
            <a:r>
              <a:rPr lang="en-GB" sz="800">
                <a:solidFill>
                  <a:schemeClr val="lt1"/>
                </a:solidFill>
                <a:latin typeface="Roboto"/>
                <a:ea typeface="Roboto"/>
                <a:cs typeface="Roboto"/>
                <a:sym typeface="Roboto"/>
              </a:rPr>
              <a:t>(1921) by Selznick Pictures Corporation / Select Pictures Corporation, Public Domain</a:t>
            </a:r>
            <a:endParaRPr sz="800">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p:nvPr/>
        </p:nvSpPr>
        <p:spPr>
          <a:xfrm>
            <a:off x="150" y="0"/>
            <a:ext cx="9144000" cy="87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BHL creator page improvements</a:t>
            </a:r>
            <a:endParaRPr sz="4800">
              <a:solidFill>
                <a:schemeClr val="lt1"/>
              </a:solidFill>
              <a:latin typeface="Roboto"/>
              <a:ea typeface="Roboto"/>
              <a:cs typeface="Roboto"/>
              <a:sym typeface="Roboto"/>
            </a:endParaRPr>
          </a:p>
        </p:txBody>
      </p:sp>
      <p:sp>
        <p:nvSpPr>
          <p:cNvPr id="260" name="Google Shape;260;p44"/>
          <p:cNvSpPr txBox="1"/>
          <p:nvPr/>
        </p:nvSpPr>
        <p:spPr>
          <a:xfrm>
            <a:off x="0" y="39750"/>
            <a:ext cx="4492500" cy="5103600"/>
          </a:xfrm>
          <a:prstGeom prst="rect">
            <a:avLst/>
          </a:prstGeom>
          <a:noFill/>
          <a:ln>
            <a:noFill/>
          </a:ln>
        </p:spPr>
        <p:txBody>
          <a:bodyPr spcFirstLastPara="1" wrap="square" lIns="91425" tIns="91425" rIns="91425" bIns="91425" anchor="ctr" anchorCtr="0">
            <a:noAutofit/>
          </a:bodyPr>
          <a:lstStyle/>
          <a:p>
            <a:pPr marL="360000" lvl="0" indent="0" algn="l" rtl="0">
              <a:lnSpc>
                <a:spcPct val="150000"/>
              </a:lnSpc>
              <a:spcBef>
                <a:spcPts val="0"/>
              </a:spcBef>
              <a:spcAft>
                <a:spcPts val="0"/>
              </a:spcAft>
              <a:buNone/>
            </a:pPr>
            <a:r>
              <a:rPr lang="en-GB" sz="3000">
                <a:solidFill>
                  <a:schemeClr val="lt1"/>
                </a:solidFill>
                <a:latin typeface="Roboto"/>
                <a:ea typeface="Roboto"/>
                <a:cs typeface="Roboto"/>
                <a:sym typeface="Roboto"/>
              </a:rPr>
              <a:t>Link to Wikidata item</a:t>
            </a:r>
            <a:endParaRPr sz="3000">
              <a:solidFill>
                <a:schemeClr val="lt1"/>
              </a:solidFill>
              <a:latin typeface="Roboto"/>
              <a:ea typeface="Roboto"/>
              <a:cs typeface="Roboto"/>
              <a:sym typeface="Roboto"/>
            </a:endParaRPr>
          </a:p>
          <a:p>
            <a:pPr marL="360000" lvl="0" indent="0" algn="l" rtl="0">
              <a:lnSpc>
                <a:spcPct val="150000"/>
              </a:lnSpc>
              <a:spcBef>
                <a:spcPts val="0"/>
              </a:spcBef>
              <a:spcAft>
                <a:spcPts val="0"/>
              </a:spcAft>
              <a:buNone/>
            </a:pPr>
            <a:r>
              <a:rPr lang="en-GB" sz="3000">
                <a:solidFill>
                  <a:schemeClr val="lt1"/>
                </a:solidFill>
                <a:latin typeface="Roboto"/>
                <a:ea typeface="Roboto"/>
                <a:cs typeface="Roboto"/>
                <a:sym typeface="Roboto"/>
              </a:rPr>
              <a:t>Import other identifiers</a:t>
            </a:r>
            <a:endParaRPr sz="3000">
              <a:solidFill>
                <a:schemeClr val="lt1"/>
              </a:solidFill>
              <a:latin typeface="Roboto"/>
              <a:ea typeface="Roboto"/>
              <a:cs typeface="Roboto"/>
              <a:sym typeface="Roboto"/>
            </a:endParaRPr>
          </a:p>
          <a:p>
            <a:pPr marL="360000" lvl="0" indent="0" algn="l" rtl="0">
              <a:lnSpc>
                <a:spcPct val="150000"/>
              </a:lnSpc>
              <a:spcBef>
                <a:spcPts val="0"/>
              </a:spcBef>
              <a:spcAft>
                <a:spcPts val="0"/>
              </a:spcAft>
              <a:buNone/>
            </a:pPr>
            <a:r>
              <a:rPr lang="en-GB" sz="3000">
                <a:solidFill>
                  <a:schemeClr val="lt1"/>
                </a:solidFill>
                <a:latin typeface="Roboto"/>
                <a:ea typeface="Roboto"/>
                <a:cs typeface="Roboto"/>
                <a:sym typeface="Roboto"/>
              </a:rPr>
              <a:t>Add alternative names</a:t>
            </a:r>
            <a:endParaRPr sz="3000">
              <a:solidFill>
                <a:schemeClr val="lt1"/>
              </a:solidFill>
              <a:latin typeface="Roboto"/>
              <a:ea typeface="Roboto"/>
              <a:cs typeface="Roboto"/>
              <a:sym typeface="Roboto"/>
            </a:endParaRPr>
          </a:p>
        </p:txBody>
      </p:sp>
      <p:pic>
        <p:nvPicPr>
          <p:cNvPr id="261" name="Google Shape;261;p44"/>
          <p:cNvPicPr preferRelativeResize="0"/>
          <p:nvPr/>
        </p:nvPicPr>
        <p:blipFill>
          <a:blip r:embed="rId3">
            <a:alphaModFix/>
          </a:blip>
          <a:stretch>
            <a:fillRect/>
          </a:stretch>
        </p:blipFill>
        <p:spPr>
          <a:xfrm>
            <a:off x="5105025" y="954225"/>
            <a:ext cx="3673526" cy="3878599"/>
          </a:xfrm>
          <a:prstGeom prst="rect">
            <a:avLst/>
          </a:prstGeom>
          <a:noFill/>
          <a:ln w="9525" cap="flat" cmpd="sng">
            <a:solidFill>
              <a:schemeClr val="dk1"/>
            </a:solidFill>
            <a:prstDash val="solid"/>
            <a:round/>
            <a:headEnd type="none" w="sm" len="sm"/>
            <a:tailEnd type="none" w="sm" len="sm"/>
          </a:ln>
        </p:spPr>
      </p:pic>
      <p:sp>
        <p:nvSpPr>
          <p:cNvPr id="262" name="Google Shape;262;p44"/>
          <p:cNvSpPr txBox="1"/>
          <p:nvPr/>
        </p:nvSpPr>
        <p:spPr>
          <a:xfrm>
            <a:off x="5330650" y="2654950"/>
            <a:ext cx="1525200" cy="928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3" name="Google Shape;263;p44"/>
          <p:cNvSpPr txBox="1"/>
          <p:nvPr/>
        </p:nvSpPr>
        <p:spPr>
          <a:xfrm>
            <a:off x="34650" y="4832825"/>
            <a:ext cx="9109500" cy="31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BHL website Maud Horman-Fisher creator page. Copyright Biodiversity Heritage Library.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Reused for educational and non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commercial</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 use</a:t>
            </a:r>
            <a:r>
              <a:rPr lang="en-GB" sz="800">
                <a:solidFill>
                  <a:schemeClr val="lt1"/>
                </a:solidFill>
                <a:latin typeface="Roboto"/>
                <a:ea typeface="Roboto"/>
                <a:cs typeface="Roboto"/>
                <a:sym typeface="Roboto"/>
              </a:rPr>
              <a:t>. </a:t>
            </a:r>
            <a:endParaRPr sz="800">
              <a:solidFill>
                <a:schemeClr val="lt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5"/>
          <p:cNvPicPr preferRelativeResize="0"/>
          <p:nvPr/>
        </p:nvPicPr>
        <p:blipFill>
          <a:blip r:embed="rId3">
            <a:alphaModFix/>
          </a:blip>
          <a:stretch>
            <a:fillRect/>
          </a:stretch>
        </p:blipFill>
        <p:spPr>
          <a:xfrm>
            <a:off x="5261350" y="65825"/>
            <a:ext cx="3706775" cy="4796602"/>
          </a:xfrm>
          <a:prstGeom prst="rect">
            <a:avLst/>
          </a:prstGeom>
          <a:noFill/>
          <a:ln>
            <a:noFill/>
          </a:ln>
        </p:spPr>
      </p:pic>
      <p:sp>
        <p:nvSpPr>
          <p:cNvPr id="269" name="Google Shape;269;p45"/>
          <p:cNvSpPr txBox="1"/>
          <p:nvPr/>
        </p:nvSpPr>
        <p:spPr>
          <a:xfrm>
            <a:off x="0" y="4873200"/>
            <a:ext cx="9144000"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rPr>
              <a:t>Front page of Dearborn, J.J. (2023). </a:t>
            </a:r>
            <a:r>
              <a:rPr lang="en-GB" sz="800" u="sng">
                <a:solidFill>
                  <a:schemeClr val="lt1"/>
                </a:solidFill>
                <a:hlinkClick r:id="rId4">
                  <a:extLst>
                    <a:ext uri="{A12FA001-AC4F-418D-AE19-62706E023703}">
                      <ahyp:hlinkClr xmlns:ahyp="http://schemas.microsoft.com/office/drawing/2018/hyperlinkcolor" val="tx"/>
                    </a:ext>
                  </a:extLst>
                </a:hlinkClick>
              </a:rPr>
              <a:t>Unifying Biodiversity Knowledge to Support Life on a Sustainable Planet.</a:t>
            </a:r>
            <a:r>
              <a:rPr lang="en-GB" sz="800">
                <a:solidFill>
                  <a:schemeClr val="lt1"/>
                </a:solidFill>
              </a:rPr>
              <a:t> </a:t>
            </a:r>
            <a:r>
              <a:rPr lang="en-GB" sz="800" i="1">
                <a:solidFill>
                  <a:schemeClr val="lt1"/>
                </a:solidFill>
              </a:rPr>
              <a:t>Biodiversity Heritage Library</a:t>
            </a:r>
            <a:r>
              <a:rPr lang="en-GB" sz="800">
                <a:solidFill>
                  <a:schemeClr val="lt1"/>
                </a:solidFill>
              </a:rPr>
              <a:t>. </a:t>
            </a:r>
            <a:r>
              <a:rPr lang="en-GB" sz="800" u="sng">
                <a:solidFill>
                  <a:schemeClr val="lt1"/>
                </a:solidFill>
                <a:hlinkClick r:id="rId5">
                  <a:extLst>
                    <a:ext uri="{A12FA001-AC4F-418D-AE19-62706E023703}">
                      <ahyp:hlinkClr xmlns:ahyp="http://schemas.microsoft.com/office/drawing/2018/hyperlinkcolor" val="tx"/>
                    </a:ext>
                  </a:extLst>
                </a:hlinkClick>
              </a:rPr>
              <a:t>CC0</a:t>
            </a:r>
            <a:r>
              <a:rPr lang="en-GB" sz="800">
                <a:solidFill>
                  <a:schemeClr val="lt1"/>
                </a:solidFill>
              </a:rPr>
              <a:t> </a:t>
            </a:r>
            <a:endParaRPr sz="800">
              <a:solidFill>
                <a:schemeClr val="lt1"/>
              </a:solidFill>
            </a:endParaRPr>
          </a:p>
          <a:p>
            <a:pPr marL="0" lvl="0" indent="0" algn="l" rtl="0">
              <a:spcBef>
                <a:spcPts val="0"/>
              </a:spcBef>
              <a:spcAft>
                <a:spcPts val="0"/>
              </a:spcAft>
              <a:buNone/>
            </a:pPr>
            <a:endParaRPr sz="800"/>
          </a:p>
        </p:txBody>
      </p:sp>
      <p:sp>
        <p:nvSpPr>
          <p:cNvPr id="270" name="Google Shape;270;p45"/>
          <p:cNvSpPr txBox="1"/>
          <p:nvPr/>
        </p:nvSpPr>
        <p:spPr>
          <a:xfrm>
            <a:off x="6925" y="0"/>
            <a:ext cx="4533600" cy="510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solidFill>
                  <a:schemeClr val="lt1"/>
                </a:solidFill>
                <a:latin typeface="Roboto"/>
                <a:ea typeface="Roboto"/>
                <a:cs typeface="Roboto"/>
                <a:sym typeface="Roboto"/>
              </a:rPr>
              <a:t>BHL</a:t>
            </a:r>
            <a:endParaRPr sz="36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GB" sz="3600">
                <a:solidFill>
                  <a:schemeClr val="lt1"/>
                </a:solidFill>
                <a:latin typeface="Roboto"/>
                <a:ea typeface="Roboto"/>
                <a:cs typeface="Roboto"/>
                <a:sym typeface="Roboto"/>
              </a:rPr>
              <a:t>Wikimedia Projects </a:t>
            </a:r>
            <a:endParaRPr sz="3600">
              <a:solidFill>
                <a:schemeClr val="lt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3600">
                <a:solidFill>
                  <a:schemeClr val="lt1"/>
                </a:solidFill>
                <a:latin typeface="Roboto"/>
                <a:ea typeface="Roboto"/>
                <a:cs typeface="Roboto"/>
                <a:sym typeface="Roboto"/>
              </a:rPr>
              <a:t>White Paper</a:t>
            </a:r>
            <a:endParaRPr sz="36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6"/>
          <p:cNvSpPr txBox="1"/>
          <p:nvPr/>
        </p:nvSpPr>
        <p:spPr>
          <a:xfrm>
            <a:off x="43650" y="0"/>
            <a:ext cx="9056700" cy="77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Symbiotic relationship</a:t>
            </a:r>
            <a:endParaRPr sz="4800">
              <a:solidFill>
                <a:schemeClr val="lt1"/>
              </a:solidFill>
              <a:latin typeface="Roboto"/>
              <a:ea typeface="Roboto"/>
              <a:cs typeface="Roboto"/>
              <a:sym typeface="Roboto"/>
            </a:endParaRPr>
          </a:p>
        </p:txBody>
      </p:sp>
      <p:sp>
        <p:nvSpPr>
          <p:cNvPr id="276" name="Google Shape;276;p46"/>
          <p:cNvSpPr txBox="1"/>
          <p:nvPr/>
        </p:nvSpPr>
        <p:spPr>
          <a:xfrm>
            <a:off x="4572000" y="0"/>
            <a:ext cx="4532400" cy="51435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3000">
              <a:solidFill>
                <a:schemeClr val="lt1"/>
              </a:solidFill>
              <a:latin typeface="Roboto"/>
              <a:ea typeface="Roboto"/>
              <a:cs typeface="Roboto"/>
              <a:sym typeface="Roboto"/>
            </a:endParaRPr>
          </a:p>
        </p:txBody>
      </p:sp>
      <p:sp>
        <p:nvSpPr>
          <p:cNvPr id="277" name="Google Shape;277;p46"/>
          <p:cNvSpPr txBox="1"/>
          <p:nvPr/>
        </p:nvSpPr>
        <p:spPr>
          <a:xfrm>
            <a:off x="20800" y="4887025"/>
            <a:ext cx="9123300" cy="256500"/>
          </a:xfrm>
          <a:prstGeom prst="rect">
            <a:avLst/>
          </a:prstGeom>
          <a:noFill/>
          <a:ln>
            <a:noFill/>
          </a:ln>
        </p:spPr>
        <p:txBody>
          <a:bodyPr spcFirstLastPara="1" wrap="square" lIns="91425" tIns="91425" rIns="91425" bIns="91425" anchor="t" anchorCtr="0">
            <a:noAutofit/>
          </a:bodyPr>
          <a:lstStyle/>
          <a:p>
            <a:pPr marL="0" lvl="0" indent="0" algn="l" rtl="0">
              <a:lnSpc>
                <a:spcPct val="137500"/>
              </a:lnSpc>
              <a:spcBef>
                <a:spcPts val="0"/>
              </a:spcBef>
              <a:spcAft>
                <a:spcPts val="600"/>
              </a:spcAft>
              <a:buNone/>
            </a:pPr>
            <a:r>
              <a:rPr lang="en-GB" sz="800" i="1"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Cicada exuvia</a:t>
            </a: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 on a hand at daylight</a:t>
            </a:r>
            <a:r>
              <a:rPr lang="en-GB" sz="800">
                <a:solidFill>
                  <a:schemeClr val="lt1"/>
                </a:solidFill>
                <a:latin typeface="Roboto"/>
                <a:ea typeface="Roboto"/>
                <a:cs typeface="Roboto"/>
                <a:sym typeface="Roboto"/>
              </a:rPr>
              <a:t> by Basile Morin,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 BY-SA 4.0 </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pic>
        <p:nvPicPr>
          <p:cNvPr id="278" name="Google Shape;278;p46"/>
          <p:cNvPicPr preferRelativeResize="0"/>
          <p:nvPr/>
        </p:nvPicPr>
        <p:blipFill>
          <a:blip r:embed="rId5">
            <a:alphaModFix/>
          </a:blip>
          <a:stretch>
            <a:fillRect/>
          </a:stretch>
        </p:blipFill>
        <p:spPr>
          <a:xfrm>
            <a:off x="1484425" y="794312"/>
            <a:ext cx="6106051" cy="4069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p:nvPr/>
        </p:nvSpPr>
        <p:spPr>
          <a:xfrm>
            <a:off x="250" y="-8100"/>
            <a:ext cx="45717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47"/>
          <p:cNvSpPr txBox="1"/>
          <p:nvPr/>
        </p:nvSpPr>
        <p:spPr>
          <a:xfrm>
            <a:off x="106500" y="115275"/>
            <a:ext cx="8931000" cy="8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FFFFFF"/>
              </a:solidFill>
              <a:latin typeface="Roboto"/>
              <a:ea typeface="Roboto"/>
              <a:cs typeface="Roboto"/>
              <a:sym typeface="Roboto"/>
            </a:endParaRPr>
          </a:p>
          <a:p>
            <a:pPr marL="0" lvl="0" indent="0" algn="l" rtl="0">
              <a:spcBef>
                <a:spcPts val="0"/>
              </a:spcBef>
              <a:spcAft>
                <a:spcPts val="0"/>
              </a:spcAft>
              <a:buNone/>
            </a:pPr>
            <a:endParaRPr sz="3600">
              <a:solidFill>
                <a:srgbClr val="FFFFFF"/>
              </a:solidFill>
              <a:latin typeface="Roboto"/>
              <a:ea typeface="Roboto"/>
              <a:cs typeface="Roboto"/>
              <a:sym typeface="Roboto"/>
            </a:endParaRPr>
          </a:p>
        </p:txBody>
      </p:sp>
      <p:pic>
        <p:nvPicPr>
          <p:cNvPr id="285" name="Google Shape;285;p47"/>
          <p:cNvPicPr preferRelativeResize="0"/>
          <p:nvPr/>
        </p:nvPicPr>
        <p:blipFill>
          <a:blip r:embed="rId3">
            <a:alphaModFix/>
          </a:blip>
          <a:stretch>
            <a:fillRect/>
          </a:stretch>
        </p:blipFill>
        <p:spPr>
          <a:xfrm>
            <a:off x="0" y="1079142"/>
            <a:ext cx="9143998" cy="2985215"/>
          </a:xfrm>
          <a:prstGeom prst="rect">
            <a:avLst/>
          </a:prstGeom>
          <a:noFill/>
          <a:ln>
            <a:noFill/>
          </a:ln>
        </p:spPr>
      </p:pic>
      <p:sp>
        <p:nvSpPr>
          <p:cNvPr id="286" name="Google Shape;286;p47"/>
          <p:cNvSpPr txBox="1"/>
          <p:nvPr/>
        </p:nvSpPr>
        <p:spPr>
          <a:xfrm>
            <a:off x="0" y="4881500"/>
            <a:ext cx="9144000" cy="26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Thank you</a:t>
            </a:r>
            <a:r>
              <a:rPr lang="en-GB" sz="800">
                <a:solidFill>
                  <a:schemeClr val="lt1"/>
                </a:solidFill>
                <a:latin typeface="Roboto"/>
                <a:ea typeface="Roboto"/>
                <a:cs typeface="Roboto"/>
                <a:sym typeface="Roboto"/>
              </a:rPr>
              <a:t> by Bill Smith (Cropped)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2.0</a:t>
            </a:r>
            <a:r>
              <a:rPr lang="en-GB" sz="800">
                <a:solidFill>
                  <a:schemeClr val="lt1"/>
                </a:solidFill>
                <a:latin typeface="Roboto"/>
                <a:ea typeface="Roboto"/>
                <a:cs typeface="Roboto"/>
                <a:sym typeface="Roboto"/>
              </a:rPr>
              <a:t> </a:t>
            </a:r>
            <a:endParaRPr sz="800">
              <a:solidFill>
                <a:schemeClr val="lt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290"/>
        <p:cNvGrpSpPr/>
        <p:nvPr/>
      </p:nvGrpSpPr>
      <p:grpSpPr>
        <a:xfrm>
          <a:off x="0" y="0"/>
          <a:ext cx="0" cy="0"/>
          <a:chOff x="0" y="0"/>
          <a:chExt cx="0" cy="0"/>
        </a:xfrm>
      </p:grpSpPr>
      <p:sp>
        <p:nvSpPr>
          <p:cNvPr id="291" name="Google Shape;291;p48"/>
          <p:cNvSpPr txBox="1"/>
          <p:nvPr/>
        </p:nvSpPr>
        <p:spPr>
          <a:xfrm>
            <a:off x="1873525" y="2940375"/>
            <a:ext cx="4995900" cy="5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48"/>
          <p:cNvSpPr txBox="1"/>
          <p:nvPr/>
        </p:nvSpPr>
        <p:spPr>
          <a:xfrm>
            <a:off x="-50" y="41325"/>
            <a:ext cx="9144000" cy="510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400">
                <a:solidFill>
                  <a:schemeClr val="lt1"/>
                </a:solidFill>
              </a:rPr>
              <a:t>© Siobhan Leachman, 2024. Unless indicated otherwise for specific images, this slide deck is licensed for re-use under the </a:t>
            </a:r>
            <a:r>
              <a:rPr lang="en-GB" sz="2400" u="sng">
                <a:solidFill>
                  <a:schemeClr val="lt1"/>
                </a:solidFill>
                <a:hlinkClick r:id="rId3">
                  <a:extLst>
                    <a:ext uri="{A12FA001-AC4F-418D-AE19-62706E023703}">
                      <ahyp:hlinkClr xmlns:ahyp="http://schemas.microsoft.com/office/drawing/2018/hyperlinkcolor" val="tx"/>
                    </a:ext>
                  </a:extLst>
                </a:hlinkClick>
              </a:rPr>
              <a:t>Creative Commons Zero 1.0</a:t>
            </a:r>
            <a:r>
              <a:rPr lang="en-GB"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17"/>
        <p:cNvGrpSpPr/>
        <p:nvPr/>
      </p:nvGrpSpPr>
      <p:grpSpPr>
        <a:xfrm>
          <a:off x="0" y="0"/>
          <a:ext cx="0" cy="0"/>
          <a:chOff x="0" y="0"/>
          <a:chExt cx="0" cy="0"/>
        </a:xfrm>
      </p:grpSpPr>
      <p:sp>
        <p:nvSpPr>
          <p:cNvPr id="118" name="Google Shape;118;p27"/>
          <p:cNvSpPr txBox="1"/>
          <p:nvPr/>
        </p:nvSpPr>
        <p:spPr>
          <a:xfrm>
            <a:off x="2205600" y="0"/>
            <a:ext cx="4732800" cy="58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p>
        </p:txBody>
      </p:sp>
      <p:sp>
        <p:nvSpPr>
          <p:cNvPr id="119" name="Google Shape;119;p27"/>
          <p:cNvSpPr txBox="1"/>
          <p:nvPr/>
        </p:nvSpPr>
        <p:spPr>
          <a:xfrm>
            <a:off x="1873525" y="2940375"/>
            <a:ext cx="4995900" cy="5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27"/>
          <p:cNvSpPr txBox="1"/>
          <p:nvPr/>
        </p:nvSpPr>
        <p:spPr>
          <a:xfrm>
            <a:off x="3786725" y="0"/>
            <a:ext cx="5357400" cy="510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Overview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of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presentation</a:t>
            </a:r>
            <a:endParaRPr sz="4800">
              <a:solidFill>
                <a:srgbClr val="FFFFFF"/>
              </a:solidFill>
              <a:latin typeface="Roboto"/>
              <a:ea typeface="Roboto"/>
              <a:cs typeface="Roboto"/>
              <a:sym typeface="Roboto"/>
            </a:endParaRPr>
          </a:p>
        </p:txBody>
      </p:sp>
      <p:pic>
        <p:nvPicPr>
          <p:cNvPr id="121" name="Google Shape;121;p27"/>
          <p:cNvPicPr preferRelativeResize="0"/>
          <p:nvPr/>
        </p:nvPicPr>
        <p:blipFill>
          <a:blip r:embed="rId3">
            <a:alphaModFix/>
          </a:blip>
          <a:stretch>
            <a:fillRect/>
          </a:stretch>
        </p:blipFill>
        <p:spPr>
          <a:xfrm>
            <a:off x="0" y="0"/>
            <a:ext cx="3786731" cy="5143501"/>
          </a:xfrm>
          <a:prstGeom prst="rect">
            <a:avLst/>
          </a:prstGeom>
          <a:noFill/>
          <a:ln>
            <a:noFill/>
          </a:ln>
        </p:spPr>
      </p:pic>
      <p:sp>
        <p:nvSpPr>
          <p:cNvPr id="122" name="Google Shape;122;p27"/>
          <p:cNvSpPr txBox="1"/>
          <p:nvPr/>
        </p:nvSpPr>
        <p:spPr>
          <a:xfrm>
            <a:off x="3786725" y="4866225"/>
            <a:ext cx="5317500" cy="2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Plate VIII </a:t>
            </a:r>
            <a:r>
              <a:rPr lang="en-GB" sz="800">
                <a:solidFill>
                  <a:schemeClr val="lt1"/>
                </a:solidFill>
                <a:latin typeface="Roboto"/>
                <a:ea typeface="Roboto"/>
                <a:cs typeface="Roboto"/>
                <a:sym typeface="Roboto"/>
              </a:rPr>
              <a:t> by Edward Donovan in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Donovan's Insects of India</a:t>
            </a:r>
            <a:r>
              <a:rPr lang="en-GB" sz="800">
                <a:solidFill>
                  <a:schemeClr val="lt1"/>
                </a:solidFill>
                <a:latin typeface="Roboto"/>
                <a:ea typeface="Roboto"/>
                <a:cs typeface="Roboto"/>
                <a:sym typeface="Roboto"/>
              </a:rPr>
              <a:t>, Public domain, via BHL</a:t>
            </a:r>
            <a:endParaRPr sz="8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8"/>
          <p:cNvPicPr preferRelativeResize="0"/>
          <p:nvPr/>
        </p:nvPicPr>
        <p:blipFill>
          <a:blip r:embed="rId3">
            <a:alphaModFix/>
          </a:blip>
          <a:stretch>
            <a:fillRect/>
          </a:stretch>
        </p:blipFill>
        <p:spPr>
          <a:xfrm>
            <a:off x="221650" y="1059525"/>
            <a:ext cx="8839202" cy="3495240"/>
          </a:xfrm>
          <a:prstGeom prst="rect">
            <a:avLst/>
          </a:prstGeom>
          <a:noFill/>
          <a:ln>
            <a:noFill/>
          </a:ln>
        </p:spPr>
      </p:pic>
      <p:sp>
        <p:nvSpPr>
          <p:cNvPr id="128" name="Google Shape;128;p28"/>
          <p:cNvSpPr txBox="1"/>
          <p:nvPr/>
        </p:nvSpPr>
        <p:spPr>
          <a:xfrm>
            <a:off x="22675" y="15125"/>
            <a:ext cx="9144000" cy="83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BHL content in Wikipedia</a:t>
            </a:r>
            <a:endParaRPr sz="4800">
              <a:solidFill>
                <a:schemeClr val="lt1"/>
              </a:solidFill>
              <a:latin typeface="Roboto"/>
              <a:ea typeface="Roboto"/>
              <a:cs typeface="Roboto"/>
              <a:sym typeface="Roboto"/>
            </a:endParaRPr>
          </a:p>
        </p:txBody>
      </p:sp>
      <p:sp>
        <p:nvSpPr>
          <p:cNvPr id="129" name="Google Shape;129;p28"/>
          <p:cNvSpPr txBox="1"/>
          <p:nvPr/>
        </p:nvSpPr>
        <p:spPr>
          <a:xfrm>
            <a:off x="0" y="4822975"/>
            <a:ext cx="9144000" cy="28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the English Wikipedia for Asaphodes adonis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SA 4.0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txBox="1"/>
          <p:nvPr/>
        </p:nvSpPr>
        <p:spPr>
          <a:xfrm>
            <a:off x="9125" y="-17725"/>
            <a:ext cx="45630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29"/>
          <p:cNvSpPr txBox="1"/>
          <p:nvPr/>
        </p:nvSpPr>
        <p:spPr>
          <a:xfrm>
            <a:off x="3395525" y="-8775"/>
            <a:ext cx="5748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Joseph Nelson Rose</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Catalogue</a:t>
            </a:r>
            <a:endParaRPr sz="4800">
              <a:solidFill>
                <a:srgbClr val="FFFFFF"/>
              </a:solidFill>
              <a:latin typeface="Roboto"/>
              <a:ea typeface="Roboto"/>
              <a:cs typeface="Roboto"/>
              <a:sym typeface="Roboto"/>
            </a:endParaRPr>
          </a:p>
        </p:txBody>
      </p:sp>
      <p:pic>
        <p:nvPicPr>
          <p:cNvPr id="136" name="Google Shape;136;p29"/>
          <p:cNvPicPr preferRelativeResize="0"/>
          <p:nvPr/>
        </p:nvPicPr>
        <p:blipFill>
          <a:blip r:embed="rId3">
            <a:alphaModFix/>
          </a:blip>
          <a:stretch>
            <a:fillRect/>
          </a:stretch>
        </p:blipFill>
        <p:spPr>
          <a:xfrm>
            <a:off x="9123" y="0"/>
            <a:ext cx="3386403" cy="5143499"/>
          </a:xfrm>
          <a:prstGeom prst="rect">
            <a:avLst/>
          </a:prstGeom>
          <a:noFill/>
          <a:ln>
            <a:noFill/>
          </a:ln>
        </p:spPr>
      </p:pic>
      <p:sp>
        <p:nvSpPr>
          <p:cNvPr id="137" name="Google Shape;137;p29"/>
          <p:cNvSpPr txBox="1"/>
          <p:nvPr/>
        </p:nvSpPr>
        <p:spPr>
          <a:xfrm>
            <a:off x="744625" y="2737225"/>
            <a:ext cx="1379100" cy="510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29"/>
          <p:cNvSpPr txBox="1"/>
          <p:nvPr/>
        </p:nvSpPr>
        <p:spPr>
          <a:xfrm>
            <a:off x="3433600" y="4805650"/>
            <a:ext cx="5710500" cy="3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Rose, greenhouse cacti, 1912, 1919 - 1929</a:t>
            </a:r>
            <a:r>
              <a:rPr lang="en-GB" sz="800">
                <a:solidFill>
                  <a:schemeClr val="lt1"/>
                </a:solidFill>
                <a:latin typeface="Roboto"/>
                <a:ea typeface="Roboto"/>
                <a:cs typeface="Roboto"/>
                <a:sym typeface="Roboto"/>
              </a:rPr>
              <a:t> by Joseph Nelson Rose No known copyright restrictions.</a:t>
            </a:r>
            <a:endParaRPr sz="8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0"/>
          <p:cNvSpPr txBox="1"/>
          <p:nvPr/>
        </p:nvSpPr>
        <p:spPr>
          <a:xfrm>
            <a:off x="50" y="-17650"/>
            <a:ext cx="9144000" cy="89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Inspiration</a:t>
            </a:r>
            <a:endParaRPr sz="4800">
              <a:solidFill>
                <a:srgbClr val="FFFFFF"/>
              </a:solidFill>
              <a:latin typeface="Roboto"/>
              <a:ea typeface="Roboto"/>
              <a:cs typeface="Roboto"/>
              <a:sym typeface="Roboto"/>
            </a:endParaRPr>
          </a:p>
        </p:txBody>
      </p:sp>
      <p:pic>
        <p:nvPicPr>
          <p:cNvPr id="144" name="Google Shape;144;p30"/>
          <p:cNvPicPr preferRelativeResize="0"/>
          <p:nvPr/>
        </p:nvPicPr>
        <p:blipFill>
          <a:blip r:embed="rId3">
            <a:alphaModFix/>
          </a:blip>
          <a:stretch>
            <a:fillRect/>
          </a:stretch>
        </p:blipFill>
        <p:spPr>
          <a:xfrm>
            <a:off x="105575" y="875550"/>
            <a:ext cx="8932948" cy="4034725"/>
          </a:xfrm>
          <a:prstGeom prst="rect">
            <a:avLst/>
          </a:prstGeom>
          <a:noFill/>
          <a:ln>
            <a:noFill/>
          </a:ln>
        </p:spPr>
      </p:pic>
      <p:sp>
        <p:nvSpPr>
          <p:cNvPr id="145" name="Google Shape;145;p30"/>
          <p:cNvSpPr txBox="1"/>
          <p:nvPr/>
        </p:nvSpPr>
        <p:spPr>
          <a:xfrm>
            <a:off x="20675" y="4910275"/>
            <a:ext cx="9087300" cy="233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 of English Wikipedia article for Rose E. Collom</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31"/>
          <p:cNvPicPr preferRelativeResize="0"/>
          <p:nvPr/>
        </p:nvPicPr>
        <p:blipFill>
          <a:blip r:embed="rId3">
            <a:alphaModFix/>
          </a:blip>
          <a:stretch>
            <a:fillRect/>
          </a:stretch>
        </p:blipFill>
        <p:spPr>
          <a:xfrm>
            <a:off x="461275" y="754138"/>
            <a:ext cx="8010527" cy="4106988"/>
          </a:xfrm>
          <a:prstGeom prst="rect">
            <a:avLst/>
          </a:prstGeom>
          <a:noFill/>
          <a:ln>
            <a:noFill/>
          </a:ln>
        </p:spPr>
      </p:pic>
      <p:sp>
        <p:nvSpPr>
          <p:cNvPr id="151" name="Google Shape;151;p31"/>
          <p:cNvSpPr txBox="1"/>
          <p:nvPr/>
        </p:nvSpPr>
        <p:spPr>
          <a:xfrm>
            <a:off x="27725" y="4921675"/>
            <a:ext cx="9116400" cy="2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2" name="Google Shape;152;p31"/>
          <p:cNvSpPr txBox="1"/>
          <p:nvPr/>
        </p:nvSpPr>
        <p:spPr>
          <a:xfrm>
            <a:off x="-50" y="4769175"/>
            <a:ext cx="9144000" cy="3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BHL website. Copyright Biodiversity Heritage Library.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Reused for educational and non commercial use</a:t>
            </a:r>
            <a:r>
              <a:rPr lang="en-GB" sz="800">
                <a:solidFill>
                  <a:schemeClr val="lt1"/>
                </a:solidFill>
                <a:latin typeface="Roboto"/>
                <a:ea typeface="Roboto"/>
                <a:cs typeface="Roboto"/>
                <a:sym typeface="Roboto"/>
              </a:rPr>
              <a:t>. Screenshot of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https://transcription.si.edu/view/6713/SIA-SIA2012-8405</a:t>
            </a:r>
            <a:r>
              <a:rPr lang="en-GB" sz="800">
                <a:solidFill>
                  <a:schemeClr val="lt1"/>
                </a:solidFill>
                <a:latin typeface="Roboto"/>
                <a:ea typeface="Roboto"/>
                <a:cs typeface="Roboto"/>
                <a:sym typeface="Roboto"/>
              </a:rPr>
              <a:t> showing the transcription of the public domain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Rose, greenhouse cacti, 1912, 1919 - 1929</a:t>
            </a:r>
            <a:r>
              <a:rPr lang="en-GB" sz="800">
                <a:solidFill>
                  <a:schemeClr val="lt1"/>
                </a:solidFill>
                <a:latin typeface="Roboto"/>
                <a:ea typeface="Roboto"/>
                <a:cs typeface="Roboto"/>
                <a:sym typeface="Roboto"/>
              </a:rPr>
              <a:t> by Joseph Nelson Rose. No known copyright restrictions.</a:t>
            </a:r>
            <a:endParaRPr sz="800">
              <a:solidFill>
                <a:schemeClr val="lt1"/>
              </a:solidFill>
              <a:latin typeface="Roboto"/>
              <a:ea typeface="Roboto"/>
              <a:cs typeface="Roboto"/>
              <a:sym typeface="Roboto"/>
            </a:endParaRPr>
          </a:p>
          <a:p>
            <a:pPr marL="0" lvl="0" indent="0" algn="l" rtl="0">
              <a:spcBef>
                <a:spcPts val="0"/>
              </a:spcBef>
              <a:spcAft>
                <a:spcPts val="0"/>
              </a:spcAft>
              <a:buNone/>
            </a:pPr>
            <a:endParaRPr sz="800">
              <a:solidFill>
                <a:schemeClr val="lt1"/>
              </a:solidFill>
              <a:latin typeface="Roboto"/>
              <a:ea typeface="Roboto"/>
              <a:cs typeface="Roboto"/>
              <a:sym typeface="Roboto"/>
            </a:endParaRPr>
          </a:p>
        </p:txBody>
      </p:sp>
      <p:pic>
        <p:nvPicPr>
          <p:cNvPr id="153" name="Google Shape;153;p31"/>
          <p:cNvPicPr preferRelativeResize="0"/>
          <p:nvPr/>
        </p:nvPicPr>
        <p:blipFill>
          <a:blip r:embed="rId8">
            <a:alphaModFix/>
          </a:blip>
          <a:stretch>
            <a:fillRect/>
          </a:stretch>
        </p:blipFill>
        <p:spPr>
          <a:xfrm>
            <a:off x="3129050" y="2300699"/>
            <a:ext cx="2993924" cy="2575275"/>
          </a:xfrm>
          <a:prstGeom prst="rect">
            <a:avLst/>
          </a:prstGeom>
          <a:noFill/>
          <a:ln>
            <a:noFill/>
          </a:ln>
        </p:spPr>
      </p:pic>
      <p:sp>
        <p:nvSpPr>
          <p:cNvPr id="154" name="Google Shape;154;p31"/>
          <p:cNvSpPr txBox="1"/>
          <p:nvPr/>
        </p:nvSpPr>
        <p:spPr>
          <a:xfrm>
            <a:off x="461275" y="2855950"/>
            <a:ext cx="1698300" cy="1656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5" name="Google Shape;155;p31"/>
          <p:cNvSpPr txBox="1"/>
          <p:nvPr/>
        </p:nvSpPr>
        <p:spPr>
          <a:xfrm>
            <a:off x="6418975" y="1421150"/>
            <a:ext cx="1455600" cy="3348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6" name="Google Shape;156;p31"/>
          <p:cNvSpPr txBox="1"/>
          <p:nvPr/>
        </p:nvSpPr>
        <p:spPr>
          <a:xfrm>
            <a:off x="27725" y="0"/>
            <a:ext cx="9116400" cy="6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OCR &amp; transcription</a:t>
            </a:r>
            <a:endParaRPr sz="48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2"/>
          <p:cNvSpPr txBox="1"/>
          <p:nvPr/>
        </p:nvSpPr>
        <p:spPr>
          <a:xfrm>
            <a:off x="15125" y="0"/>
            <a:ext cx="9129000" cy="8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Scientific illustrations</a:t>
            </a:r>
            <a:endParaRPr sz="4800">
              <a:solidFill>
                <a:schemeClr val="lt1"/>
              </a:solidFill>
              <a:latin typeface="Roboto"/>
              <a:ea typeface="Roboto"/>
              <a:cs typeface="Roboto"/>
              <a:sym typeface="Roboto"/>
            </a:endParaRPr>
          </a:p>
        </p:txBody>
      </p:sp>
      <p:sp>
        <p:nvSpPr>
          <p:cNvPr id="162" name="Google Shape;162;p32"/>
          <p:cNvSpPr txBox="1"/>
          <p:nvPr/>
        </p:nvSpPr>
        <p:spPr>
          <a:xfrm>
            <a:off x="22675" y="4875900"/>
            <a:ext cx="9121200" cy="26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i="1"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Galaxias fasciatus</a:t>
            </a:r>
            <a:r>
              <a:rPr lang="en-GB" sz="800">
                <a:solidFill>
                  <a:schemeClr val="lt1"/>
                </a:solidFill>
                <a:latin typeface="Roboto"/>
                <a:ea typeface="Roboto"/>
                <a:cs typeface="Roboto"/>
                <a:sym typeface="Roboto"/>
              </a:rPr>
              <a:t> (Banded kōkopu) by Joseph Drayton, Public domain.. Screenshot of </a:t>
            </a:r>
            <a:r>
              <a:rPr lang="en-GB" sz="800">
                <a:solidFill>
                  <a:srgbClr val="F4F3EC"/>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https://www.biodiversitylibrary.org/page/54184240</a:t>
            </a:r>
            <a:r>
              <a:rPr lang="en-GB" sz="800">
                <a:solidFill>
                  <a:schemeClr val="lt1"/>
                </a:solidFill>
                <a:latin typeface="Roboto"/>
                <a:ea typeface="Roboto"/>
                <a:cs typeface="Roboto"/>
                <a:sym typeface="Roboto"/>
              </a:rPr>
              <a:t> reused with permission</a:t>
            </a:r>
            <a:endParaRPr sz="800">
              <a:solidFill>
                <a:schemeClr val="lt1"/>
              </a:solidFill>
              <a:latin typeface="Roboto"/>
              <a:ea typeface="Roboto"/>
              <a:cs typeface="Roboto"/>
              <a:sym typeface="Roboto"/>
            </a:endParaRPr>
          </a:p>
        </p:txBody>
      </p:sp>
      <p:pic>
        <p:nvPicPr>
          <p:cNvPr id="163" name="Google Shape;163;p32"/>
          <p:cNvPicPr preferRelativeResize="0"/>
          <p:nvPr/>
        </p:nvPicPr>
        <p:blipFill>
          <a:blip r:embed="rId5">
            <a:alphaModFix/>
          </a:blip>
          <a:stretch>
            <a:fillRect/>
          </a:stretch>
        </p:blipFill>
        <p:spPr>
          <a:xfrm>
            <a:off x="778055" y="899700"/>
            <a:ext cx="7603133" cy="3905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3"/>
          <p:cNvPicPr preferRelativeResize="0"/>
          <p:nvPr/>
        </p:nvPicPr>
        <p:blipFill>
          <a:blip r:embed="rId3">
            <a:alphaModFix/>
          </a:blip>
          <a:stretch>
            <a:fillRect/>
          </a:stretch>
        </p:blipFill>
        <p:spPr>
          <a:xfrm>
            <a:off x="1192175" y="700025"/>
            <a:ext cx="6197276" cy="4093025"/>
          </a:xfrm>
          <a:prstGeom prst="rect">
            <a:avLst/>
          </a:prstGeom>
          <a:noFill/>
          <a:ln>
            <a:noFill/>
          </a:ln>
        </p:spPr>
      </p:pic>
      <p:sp>
        <p:nvSpPr>
          <p:cNvPr id="169" name="Google Shape;169;p33"/>
          <p:cNvSpPr txBox="1"/>
          <p:nvPr/>
        </p:nvSpPr>
        <p:spPr>
          <a:xfrm>
            <a:off x="6925" y="13875"/>
            <a:ext cx="9144000" cy="62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Reuse and wider impact</a:t>
            </a:r>
            <a:endParaRPr sz="3600">
              <a:solidFill>
                <a:schemeClr val="lt1"/>
              </a:solidFill>
              <a:latin typeface="Roboto"/>
              <a:ea typeface="Roboto"/>
              <a:cs typeface="Roboto"/>
              <a:sym typeface="Roboto"/>
            </a:endParaRPr>
          </a:p>
        </p:txBody>
      </p:sp>
      <p:sp>
        <p:nvSpPr>
          <p:cNvPr id="170" name="Google Shape;170;p33"/>
          <p:cNvSpPr txBox="1"/>
          <p:nvPr/>
        </p:nvSpPr>
        <p:spPr>
          <a:xfrm>
            <a:off x="1240825" y="2814375"/>
            <a:ext cx="1531800" cy="108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2"/>
              </a:solidFill>
            </a:endParaRPr>
          </a:p>
        </p:txBody>
      </p:sp>
      <p:sp>
        <p:nvSpPr>
          <p:cNvPr id="171" name="Google Shape;171;p33"/>
          <p:cNvSpPr txBox="1"/>
          <p:nvPr/>
        </p:nvSpPr>
        <p:spPr>
          <a:xfrm>
            <a:off x="48525" y="4803825"/>
            <a:ext cx="9095400" cy="3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Screenshot of the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Banded kōkopu Wikipedia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article</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2538</Words>
  <Application>Microsoft Macintosh PowerPoint</Application>
  <PresentationFormat>On-screen Show (16:9)</PresentationFormat>
  <Paragraphs>103</Paragraphs>
  <Slides>24</Slides>
  <Notes>24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Roboto</vt:lpstr>
      <vt:lpstr>Arial</vt:lpstr>
      <vt:lpstr>Simple Light</vt:lpstr>
      <vt:lpstr>Simple Light</vt:lpstr>
      <vt:lpstr>BHL  &amp; the  Wikiverse   Siobhan Leachman ORCID: 0000-0002-5398-7721  Email: Siobhan_Leachman@yahoo.co.nz DOI: 10.5281/zenodo.11155033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Biodiversity Heritage Library Flickr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BHL  &amp; the  Wikiverse   Siobhan Leachman ORCID: 0000-0002-5398-7721  Email: Siobhan_Leachman@yahoo.co.nz DOI: 10.5281/zenodo.11155033   </dc:title>
  <cp:lastModifiedBy>Siobhan Leachman</cp:lastModifiedBy>
  <cp:revision>1</cp:revision>
  <dcterms:modified xsi:type="dcterms:W3CDTF">2024-05-08T22:36:44Z</dcterms:modified>
</cp:coreProperties>
</file>