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88" r:id="rId2"/>
    <p:sldId id="257" r:id="rId3"/>
    <p:sldId id="263" r:id="rId4"/>
    <p:sldId id="265" r:id="rId5"/>
    <p:sldId id="271" r:id="rId6"/>
    <p:sldId id="282" r:id="rId7"/>
    <p:sldId id="283" r:id="rId8"/>
    <p:sldId id="281" r:id="rId9"/>
    <p:sldId id="277" r:id="rId10"/>
    <p:sldId id="272" r:id="rId11"/>
    <p:sldId id="273" r:id="rId12"/>
    <p:sldId id="274" r:id="rId13"/>
    <p:sldId id="268" r:id="rId14"/>
    <p:sldId id="269" r:id="rId15"/>
    <p:sldId id="270" r:id="rId16"/>
    <p:sldId id="287" r:id="rId17"/>
    <p:sldId id="285" r:id="rId18"/>
    <p:sldId id="286" r:id="rId19"/>
  </p:sldIdLst>
  <p:sldSz cx="7315200" cy="10972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55"/>
    <p:restoredTop sz="95781"/>
  </p:normalViewPr>
  <p:slideViewPr>
    <p:cSldViewPr snapToGrid="0">
      <p:cViewPr varScale="1">
        <p:scale>
          <a:sx n="117" d="100"/>
          <a:sy n="117" d="100"/>
        </p:scale>
        <p:origin x="6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2B40B-FC86-3444-9F59-6C3BD8E7A6C4}" type="datetimeFigureOut">
              <a:rPr lang="en-US" smtClean="0"/>
              <a:t>2/16/24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00300" y="1143000"/>
            <a:ext cx="2057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96986-F958-004C-B2BD-778A3AE42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5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96986-F958-004C-B2BD-778A3AE424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06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96986-F958-004C-B2BD-778A3AE4248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45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96986-F958-004C-B2BD-778A3AE4248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54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00300" y="1143000"/>
            <a:ext cx="2057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Pick up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96986-F958-004C-B2BD-778A3AE4248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83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96986-F958-004C-B2BD-778A3AE424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49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96986-F958-004C-B2BD-778A3AE424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92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96986-F958-004C-B2BD-778A3AE424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46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96986-F958-004C-B2BD-778A3AE4248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25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96986-F958-004C-B2BD-778A3AE4248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72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96986-F958-004C-B2BD-778A3AE4248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61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96986-F958-004C-B2BD-778A3AE4248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42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1795781"/>
            <a:ext cx="6217920" cy="3820160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763262"/>
            <a:ext cx="5486400" cy="2649219"/>
          </a:xfrm>
        </p:spPr>
        <p:txBody>
          <a:bodyPr/>
          <a:lstStyle>
            <a:lvl1pPr marL="0" indent="0" algn="ctr">
              <a:buNone/>
              <a:defRPr sz="1920"/>
            </a:lvl1pPr>
            <a:lvl2pPr marL="365760" indent="0" algn="ctr">
              <a:buNone/>
              <a:defRPr sz="1600"/>
            </a:lvl2pPr>
            <a:lvl3pPr marL="731520" indent="0" algn="ctr">
              <a:buNone/>
              <a:defRPr sz="1440"/>
            </a:lvl3pPr>
            <a:lvl4pPr marL="1097280" indent="0" algn="ctr">
              <a:buNone/>
              <a:defRPr sz="1280"/>
            </a:lvl4pPr>
            <a:lvl5pPr marL="1463040" indent="0" algn="ctr">
              <a:buNone/>
              <a:defRPr sz="1280"/>
            </a:lvl5pPr>
            <a:lvl6pPr marL="1828800" indent="0" algn="ctr">
              <a:buNone/>
              <a:defRPr sz="1280"/>
            </a:lvl6pPr>
            <a:lvl7pPr marL="2194560" indent="0" algn="ctr">
              <a:buNone/>
              <a:defRPr sz="1280"/>
            </a:lvl7pPr>
            <a:lvl8pPr marL="2560320" indent="0" algn="ctr">
              <a:buNone/>
              <a:defRPr sz="1280"/>
            </a:lvl8pPr>
            <a:lvl9pPr marL="2926080" indent="0" algn="ctr">
              <a:buNone/>
              <a:defRPr sz="12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29090-C0A1-1C45-BC03-44513C8480CF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AD853-DF0D-1C4B-A5D4-1DD163E13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00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29090-C0A1-1C45-BC03-44513C8480CF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AD853-DF0D-1C4B-A5D4-1DD163E13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887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584202"/>
            <a:ext cx="1577340" cy="929894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84202"/>
            <a:ext cx="4640580" cy="929894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29090-C0A1-1C45-BC03-44513C8480CF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AD853-DF0D-1C4B-A5D4-1DD163E13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01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29090-C0A1-1C45-BC03-44513C8480CF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AD853-DF0D-1C4B-A5D4-1DD163E13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07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2735585"/>
            <a:ext cx="6309360" cy="456437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7343145"/>
            <a:ext cx="6309360" cy="2400299"/>
          </a:xfrm>
        </p:spPr>
        <p:txBody>
          <a:bodyPr/>
          <a:lstStyle>
            <a:lvl1pPr marL="0" indent="0">
              <a:buNone/>
              <a:defRPr sz="1920">
                <a:solidFill>
                  <a:schemeClr val="tx1"/>
                </a:solidFill>
              </a:defRPr>
            </a:lvl1pPr>
            <a:lvl2pPr marL="365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315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09728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4pPr>
            <a:lvl5pPr marL="146304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5pPr>
            <a:lvl6pPr marL="182880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6pPr>
            <a:lvl7pPr marL="219456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7pPr>
            <a:lvl8pPr marL="256032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8pPr>
            <a:lvl9pPr marL="292608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29090-C0A1-1C45-BC03-44513C8480CF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AD853-DF0D-1C4B-A5D4-1DD163E13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13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2921001"/>
            <a:ext cx="3108960" cy="6962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2921001"/>
            <a:ext cx="3108960" cy="6962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29090-C0A1-1C45-BC03-44513C8480CF}" type="datetimeFigureOut">
              <a:rPr lang="en-US" smtClean="0"/>
              <a:t>2/16/24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AD853-DF0D-1C4B-A5D4-1DD163E13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90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584204"/>
            <a:ext cx="6309360" cy="21209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4" y="2689863"/>
            <a:ext cx="3094672" cy="1318259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4" y="4008122"/>
            <a:ext cx="3094672" cy="58953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1" y="2689863"/>
            <a:ext cx="3109913" cy="1318259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1" y="4008122"/>
            <a:ext cx="3109913" cy="58953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29090-C0A1-1C45-BC03-44513C8480CF}" type="datetimeFigureOut">
              <a:rPr lang="en-US" smtClean="0"/>
              <a:t>2/16/24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AD853-DF0D-1C4B-A5D4-1DD163E13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94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29090-C0A1-1C45-BC03-44513C8480CF}" type="datetimeFigureOut">
              <a:rPr lang="en-US" smtClean="0"/>
              <a:t>2/16/24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AD853-DF0D-1C4B-A5D4-1DD163E13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29090-C0A1-1C45-BC03-44513C8480CF}" type="datetimeFigureOut">
              <a:rPr lang="en-US" smtClean="0"/>
              <a:t>2/16/24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AD853-DF0D-1C4B-A5D4-1DD163E13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8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731520"/>
            <a:ext cx="2359342" cy="256032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1579882"/>
            <a:ext cx="3703320" cy="7797800"/>
          </a:xfrm>
        </p:spPr>
        <p:txBody>
          <a:bodyPr/>
          <a:lstStyle>
            <a:lvl1pPr>
              <a:defRPr sz="2560"/>
            </a:lvl1pPr>
            <a:lvl2pPr>
              <a:defRPr sz="2240"/>
            </a:lvl2pPr>
            <a:lvl3pPr>
              <a:defRPr sz="192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3291840"/>
            <a:ext cx="2359342" cy="6098541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29090-C0A1-1C45-BC03-44513C8480CF}" type="datetimeFigureOut">
              <a:rPr lang="en-US" smtClean="0"/>
              <a:t>2/16/24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AD853-DF0D-1C4B-A5D4-1DD163E13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87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731520"/>
            <a:ext cx="2359342" cy="256032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1579882"/>
            <a:ext cx="3703320" cy="7797800"/>
          </a:xfrm>
        </p:spPr>
        <p:txBody>
          <a:bodyPr anchor="t"/>
          <a:lstStyle>
            <a:lvl1pPr marL="0" indent="0">
              <a:buNone/>
              <a:defRPr sz="2560"/>
            </a:lvl1pPr>
            <a:lvl2pPr marL="365760" indent="0">
              <a:buNone/>
              <a:defRPr sz="2240"/>
            </a:lvl2pPr>
            <a:lvl3pPr marL="731520" indent="0">
              <a:buNone/>
              <a:defRPr sz="192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3291840"/>
            <a:ext cx="2359342" cy="6098541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29090-C0A1-1C45-BC03-44513C8480CF}" type="datetimeFigureOut">
              <a:rPr lang="en-US" smtClean="0"/>
              <a:t>2/16/24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AD853-DF0D-1C4B-A5D4-1DD163E13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97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584204"/>
            <a:ext cx="6309360" cy="2120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2921001"/>
            <a:ext cx="6309360" cy="6962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10170162"/>
            <a:ext cx="164592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29090-C0A1-1C45-BC03-44513C8480CF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10170162"/>
            <a:ext cx="246888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10170162"/>
            <a:ext cx="164592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AD853-DF0D-1C4B-A5D4-1DD163E13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12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31520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73152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tif"/><Relationship Id="rId4" Type="http://schemas.openxmlformats.org/officeDocument/2006/relationships/image" Target="../media/image22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tif"/><Relationship Id="rId4" Type="http://schemas.openxmlformats.org/officeDocument/2006/relationships/image" Target="../media/image25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"/><Relationship Id="rId3" Type="http://schemas.openxmlformats.org/officeDocument/2006/relationships/image" Target="../media/image18.tif"/><Relationship Id="rId7" Type="http://schemas.openxmlformats.org/officeDocument/2006/relationships/image" Target="../media/image22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tif"/><Relationship Id="rId11" Type="http://schemas.openxmlformats.org/officeDocument/2006/relationships/image" Target="../media/image26.tif"/><Relationship Id="rId5" Type="http://schemas.openxmlformats.org/officeDocument/2006/relationships/image" Target="../media/image20.tif"/><Relationship Id="rId10" Type="http://schemas.openxmlformats.org/officeDocument/2006/relationships/image" Target="../media/image25.tif"/><Relationship Id="rId4" Type="http://schemas.openxmlformats.org/officeDocument/2006/relationships/image" Target="../media/image19.tif"/><Relationship Id="rId9" Type="http://schemas.openxmlformats.org/officeDocument/2006/relationships/image" Target="../media/image24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5B24A-7BE3-D3F6-03EA-4F757AC2E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-13877"/>
            <a:ext cx="6309360" cy="840559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Supplemental Figure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38AC4C-DA09-35A5-FD8B-D7196F9E5D29}"/>
              </a:ext>
            </a:extLst>
          </p:cNvPr>
          <p:cNvSpPr txBox="1"/>
          <p:nvPr/>
        </p:nvSpPr>
        <p:spPr>
          <a:xfrm>
            <a:off x="5268924" y="683241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CD68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428E34-789C-0FEF-EE78-CF6E52B92A48}"/>
              </a:ext>
            </a:extLst>
          </p:cNvPr>
          <p:cNvSpPr txBox="1"/>
          <p:nvPr/>
        </p:nvSpPr>
        <p:spPr>
          <a:xfrm>
            <a:off x="1376613" y="683241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CSF1R</a:t>
            </a:r>
          </a:p>
        </p:txBody>
      </p:sp>
      <p:pic>
        <p:nvPicPr>
          <p:cNvPr id="20" name="Picture 19" descr="A close-up of a cell&#10;&#10;Description automatically generated">
            <a:extLst>
              <a:ext uri="{FF2B5EF4-FFF2-40B4-BE49-F238E27FC236}">
                <a16:creationId xmlns:a16="http://schemas.microsoft.com/office/drawing/2014/main" id="{B397330B-FCC1-680E-0BF3-3D5455855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9209" y="6768236"/>
            <a:ext cx="3417471" cy="2560320"/>
          </a:xfrm>
          <a:prstGeom prst="rect">
            <a:avLst/>
          </a:prstGeom>
        </p:spPr>
      </p:pic>
      <p:pic>
        <p:nvPicPr>
          <p:cNvPr id="22" name="Picture 21" descr="A close-up of a cell&#10;&#10;Description automatically generated">
            <a:extLst>
              <a:ext uri="{FF2B5EF4-FFF2-40B4-BE49-F238E27FC236}">
                <a16:creationId xmlns:a16="http://schemas.microsoft.com/office/drawing/2014/main" id="{D7F3377D-83DA-4909-7427-F517BD846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520" y="6768236"/>
            <a:ext cx="3417471" cy="256032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5E29C68-F537-E266-4092-36AEA080400C}"/>
              </a:ext>
            </a:extLst>
          </p:cNvPr>
          <p:cNvSpPr txBox="1"/>
          <p:nvPr/>
        </p:nvSpPr>
        <p:spPr>
          <a:xfrm>
            <a:off x="3238254" y="643048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Pelvic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E7BCE8-B398-D5AA-F0BF-A67347F522A8}"/>
              </a:ext>
            </a:extLst>
          </p:cNvPr>
          <p:cNvSpPr txBox="1"/>
          <p:nvPr/>
        </p:nvSpPr>
        <p:spPr>
          <a:xfrm>
            <a:off x="154440" y="6776200"/>
            <a:ext cx="30489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8ECED48-EC2E-1CCB-87A4-F48C6C4E5128}"/>
              </a:ext>
            </a:extLst>
          </p:cNvPr>
          <p:cNvSpPr txBox="1"/>
          <p:nvPr/>
        </p:nvSpPr>
        <p:spPr>
          <a:xfrm>
            <a:off x="3768199" y="6776200"/>
            <a:ext cx="29367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741DCD4-2A6C-F2DA-727C-7BFE2379D37C}"/>
              </a:ext>
            </a:extLst>
          </p:cNvPr>
          <p:cNvGrpSpPr/>
          <p:nvPr/>
        </p:nvGrpSpPr>
        <p:grpSpPr>
          <a:xfrm>
            <a:off x="3044740" y="9123069"/>
            <a:ext cx="449991" cy="253916"/>
            <a:chOff x="4110497" y="5161760"/>
            <a:chExt cx="601608" cy="278935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B1CDBB3-5A92-001A-77C0-414BFDF1859B}"/>
                </a:ext>
              </a:extLst>
            </p:cNvPr>
            <p:cNvCxnSpPr/>
            <p:nvPr/>
          </p:nvCxnSpPr>
          <p:spPr>
            <a:xfrm>
              <a:off x="4154321" y="5319821"/>
              <a:ext cx="55778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137D0EA-32B6-A91C-2D0D-86D5DA43FE58}"/>
                </a:ext>
              </a:extLst>
            </p:cNvPr>
            <p:cNvSpPr txBox="1"/>
            <p:nvPr/>
          </p:nvSpPr>
          <p:spPr>
            <a:xfrm>
              <a:off x="4110497" y="5161760"/>
              <a:ext cx="601608" cy="278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47677AA-1BDC-57D7-817E-682B05E5B633}"/>
              </a:ext>
            </a:extLst>
          </p:cNvPr>
          <p:cNvGrpSpPr/>
          <p:nvPr/>
        </p:nvGrpSpPr>
        <p:grpSpPr>
          <a:xfrm>
            <a:off x="6584815" y="9123069"/>
            <a:ext cx="449991" cy="253916"/>
            <a:chOff x="4110497" y="5161760"/>
            <a:chExt cx="601608" cy="278935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9014E5A-7BB9-2676-90A4-521E5D40F8D5}"/>
                </a:ext>
              </a:extLst>
            </p:cNvPr>
            <p:cNvCxnSpPr/>
            <p:nvPr/>
          </p:nvCxnSpPr>
          <p:spPr>
            <a:xfrm>
              <a:off x="4154321" y="5319821"/>
              <a:ext cx="55778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3701D47-1DA2-83D2-A768-B09D1F184232}"/>
                </a:ext>
              </a:extLst>
            </p:cNvPr>
            <p:cNvSpPr txBox="1"/>
            <p:nvPr/>
          </p:nvSpPr>
          <p:spPr>
            <a:xfrm>
              <a:off x="4110497" y="5161760"/>
              <a:ext cx="601608" cy="278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ECE653B-204B-210E-EEAA-E4388D999311}"/>
              </a:ext>
            </a:extLst>
          </p:cNvPr>
          <p:cNvGrpSpPr/>
          <p:nvPr/>
        </p:nvGrpSpPr>
        <p:grpSpPr>
          <a:xfrm>
            <a:off x="141614" y="3554561"/>
            <a:ext cx="7039877" cy="2917621"/>
            <a:chOff x="153420" y="670568"/>
            <a:chExt cx="7039877" cy="2917621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B280242-FEB4-57AD-7C1E-7C0F7C07A2E0}"/>
                </a:ext>
              </a:extLst>
            </p:cNvPr>
            <p:cNvGrpSpPr/>
            <p:nvPr/>
          </p:nvGrpSpPr>
          <p:grpSpPr>
            <a:xfrm>
              <a:off x="153420" y="670568"/>
              <a:ext cx="7008360" cy="2877580"/>
              <a:chOff x="153420" y="670568"/>
              <a:chExt cx="7008360" cy="2877580"/>
            </a:xfrm>
          </p:grpSpPr>
          <p:pic>
            <p:nvPicPr>
              <p:cNvPr id="4" name="Picture 3" descr="A microscope view of a human tissue&#10;&#10;Description automatically generated">
                <a:extLst>
                  <a:ext uri="{FF2B5EF4-FFF2-40B4-BE49-F238E27FC236}">
                    <a16:creationId xmlns:a16="http://schemas.microsoft.com/office/drawing/2014/main" id="{85C76CFB-6F5A-E3B8-7EE1-321485E512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53420" y="987828"/>
                <a:ext cx="3417471" cy="2560320"/>
              </a:xfrm>
              <a:prstGeom prst="rect">
                <a:avLst/>
              </a:prstGeom>
            </p:spPr>
          </p:pic>
          <p:pic>
            <p:nvPicPr>
              <p:cNvPr id="8" name="Picture 7" descr="A close-up of a microscope slide&#10;&#10;Description automatically generated">
                <a:extLst>
                  <a:ext uri="{FF2B5EF4-FFF2-40B4-BE49-F238E27FC236}">
                    <a16:creationId xmlns:a16="http://schemas.microsoft.com/office/drawing/2014/main" id="{70F1B28D-9E24-4D27-2093-BE3D15D80D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744309" y="987828"/>
                <a:ext cx="3417471" cy="2560320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F3E5041-EA5C-B6CF-E007-4F730EC1F2F2}"/>
                  </a:ext>
                </a:extLst>
              </p:cNvPr>
              <p:cNvSpPr txBox="1"/>
              <p:nvPr/>
            </p:nvSpPr>
            <p:spPr>
              <a:xfrm>
                <a:off x="2815062" y="670568"/>
                <a:ext cx="16850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Endometrioma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1AFD0FF-B08F-2EE8-AA4E-5DDC30D68DB7}"/>
                  </a:ext>
                </a:extLst>
              </p:cNvPr>
              <p:cNvSpPr txBox="1"/>
              <p:nvPr/>
            </p:nvSpPr>
            <p:spPr>
              <a:xfrm>
                <a:off x="172821" y="996576"/>
                <a:ext cx="31451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83EF222-13BB-F0CB-67F6-0E155E336A38}"/>
                  </a:ext>
                </a:extLst>
              </p:cNvPr>
              <p:cNvSpPr txBox="1"/>
              <p:nvPr/>
            </p:nvSpPr>
            <p:spPr>
              <a:xfrm>
                <a:off x="3762741" y="996152"/>
                <a:ext cx="31451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F322699-22C9-DDC3-7192-312705217942}"/>
                </a:ext>
              </a:extLst>
            </p:cNvPr>
            <p:cNvGrpSpPr/>
            <p:nvPr/>
          </p:nvGrpSpPr>
          <p:grpSpPr>
            <a:xfrm>
              <a:off x="3029515" y="3334273"/>
              <a:ext cx="449991" cy="253916"/>
              <a:chOff x="4110497" y="5161760"/>
              <a:chExt cx="601608" cy="278935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805CB6A4-0781-082A-AB09-8CDFE96C32DD}"/>
                  </a:ext>
                </a:extLst>
              </p:cNvPr>
              <p:cNvCxnSpPr/>
              <p:nvPr/>
            </p:nvCxnSpPr>
            <p:spPr>
              <a:xfrm>
                <a:off x="4154321" y="5319821"/>
                <a:ext cx="557784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89F1125-C83B-F89D-BB16-473B5E8BE0DA}"/>
                  </a:ext>
                </a:extLst>
              </p:cNvPr>
              <p:cNvSpPr txBox="1"/>
              <p:nvPr/>
            </p:nvSpPr>
            <p:spPr>
              <a:xfrm>
                <a:off x="4110497" y="5161760"/>
                <a:ext cx="601608" cy="278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9276604-45FE-1712-7609-B34A9A15060E}"/>
                </a:ext>
              </a:extLst>
            </p:cNvPr>
            <p:cNvGrpSpPr/>
            <p:nvPr/>
          </p:nvGrpSpPr>
          <p:grpSpPr>
            <a:xfrm>
              <a:off x="6621545" y="3334273"/>
              <a:ext cx="449991" cy="253916"/>
              <a:chOff x="4110497" y="5161760"/>
              <a:chExt cx="601608" cy="278935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810FC7C-5131-4C34-24E7-D4C2FCA7D46C}"/>
                  </a:ext>
                </a:extLst>
              </p:cNvPr>
              <p:cNvCxnSpPr/>
              <p:nvPr/>
            </p:nvCxnSpPr>
            <p:spPr>
              <a:xfrm>
                <a:off x="4154321" y="5319821"/>
                <a:ext cx="557784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F07DC41-4EA6-35EF-1F5A-D677D9229C2E}"/>
                  </a:ext>
                </a:extLst>
              </p:cNvPr>
              <p:cNvSpPr txBox="1"/>
              <p:nvPr/>
            </p:nvSpPr>
            <p:spPr>
              <a:xfrm>
                <a:off x="4110497" y="5161760"/>
                <a:ext cx="601608" cy="278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FA8E195-FB30-0C45-F245-FBA99C90837B}"/>
                </a:ext>
              </a:extLst>
            </p:cNvPr>
            <p:cNvSpPr txBox="1"/>
            <p:nvPr/>
          </p:nvSpPr>
          <p:spPr>
            <a:xfrm>
              <a:off x="2979107" y="3247724"/>
              <a:ext cx="67136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100𝞵m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D6B144-A3DD-CC43-6598-3649D6B0441E}"/>
                </a:ext>
              </a:extLst>
            </p:cNvPr>
            <p:cNvSpPr txBox="1"/>
            <p:nvPr/>
          </p:nvSpPr>
          <p:spPr>
            <a:xfrm>
              <a:off x="6521930" y="3244305"/>
              <a:ext cx="67136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100𝞵m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9B92E39-CA54-89BA-B854-7839F404C758}"/>
              </a:ext>
            </a:extLst>
          </p:cNvPr>
          <p:cNvSpPr txBox="1"/>
          <p:nvPr/>
        </p:nvSpPr>
        <p:spPr>
          <a:xfrm>
            <a:off x="2963800" y="9028042"/>
            <a:ext cx="6713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100𝞵m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EA05D5-3B71-68B8-F8DD-2ADE0F8F78BA}"/>
              </a:ext>
            </a:extLst>
          </p:cNvPr>
          <p:cNvSpPr txBox="1"/>
          <p:nvPr/>
        </p:nvSpPr>
        <p:spPr>
          <a:xfrm>
            <a:off x="6506623" y="9024623"/>
            <a:ext cx="6713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100𝞵m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357D02B-93CA-6920-1A3D-33858BFB57F3}"/>
              </a:ext>
            </a:extLst>
          </p:cNvPr>
          <p:cNvGrpSpPr/>
          <p:nvPr/>
        </p:nvGrpSpPr>
        <p:grpSpPr>
          <a:xfrm>
            <a:off x="135407" y="661086"/>
            <a:ext cx="7044386" cy="2939501"/>
            <a:chOff x="138520" y="3574125"/>
            <a:chExt cx="7044386" cy="293950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B145239-223E-76B4-F684-A28C3B2AF8D2}"/>
                </a:ext>
              </a:extLst>
            </p:cNvPr>
            <p:cNvGrpSpPr/>
            <p:nvPr/>
          </p:nvGrpSpPr>
          <p:grpSpPr>
            <a:xfrm>
              <a:off x="138520" y="3574125"/>
              <a:ext cx="7023259" cy="2881255"/>
              <a:chOff x="138520" y="3574125"/>
              <a:chExt cx="7023259" cy="2881255"/>
            </a:xfrm>
          </p:grpSpPr>
          <p:pic>
            <p:nvPicPr>
              <p:cNvPr id="12" name="Picture 11" descr="A close-up of a microscope slide&#10;&#10;Description automatically generated">
                <a:extLst>
                  <a:ext uri="{FF2B5EF4-FFF2-40B4-BE49-F238E27FC236}">
                    <a16:creationId xmlns:a16="http://schemas.microsoft.com/office/drawing/2014/main" id="{1BF807BB-CFB1-3EEB-E631-14C65C16DA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744308" y="3895060"/>
                <a:ext cx="3417471" cy="256032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3AAEE25-7545-B9CC-9FBF-7585D753F03F}"/>
                  </a:ext>
                </a:extLst>
              </p:cNvPr>
              <p:cNvSpPr txBox="1"/>
              <p:nvPr/>
            </p:nvSpPr>
            <p:spPr>
              <a:xfrm>
                <a:off x="3204801" y="3574125"/>
                <a:ext cx="8386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Rectal</a:t>
                </a:r>
              </a:p>
            </p:txBody>
          </p:sp>
          <p:pic>
            <p:nvPicPr>
              <p:cNvPr id="18" name="Picture 17" descr="A close-up of a microscope slide&#10;&#10;Description automatically generated">
                <a:extLst>
                  <a:ext uri="{FF2B5EF4-FFF2-40B4-BE49-F238E27FC236}">
                    <a16:creationId xmlns:a16="http://schemas.microsoft.com/office/drawing/2014/main" id="{9F6336C5-9008-26EF-E8C5-90F40849EB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38520" y="3895060"/>
                <a:ext cx="3417471" cy="2560320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0622233-DAC8-74DB-14AA-3AAC6FB46F21}"/>
                  </a:ext>
                </a:extLst>
              </p:cNvPr>
              <p:cNvSpPr txBox="1"/>
              <p:nvPr/>
            </p:nvSpPr>
            <p:spPr>
              <a:xfrm>
                <a:off x="152780" y="3903750"/>
                <a:ext cx="30489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1ADB1A9-4926-0D7B-2DAE-7EAE00045C8C}"/>
                  </a:ext>
                </a:extLst>
              </p:cNvPr>
              <p:cNvSpPr txBox="1"/>
              <p:nvPr/>
            </p:nvSpPr>
            <p:spPr>
              <a:xfrm>
                <a:off x="3753515" y="3903750"/>
                <a:ext cx="30489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ACDE195-EE6D-3C89-160B-CBBEA1B100CF}"/>
                </a:ext>
              </a:extLst>
            </p:cNvPr>
            <p:cNvGrpSpPr/>
            <p:nvPr/>
          </p:nvGrpSpPr>
          <p:grpSpPr>
            <a:xfrm>
              <a:off x="3013808" y="6259710"/>
              <a:ext cx="449991" cy="253916"/>
              <a:chOff x="4110497" y="5161760"/>
              <a:chExt cx="601608" cy="278935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2E4AD78-FF80-BBC3-9081-140B9508040A}"/>
                  </a:ext>
                </a:extLst>
              </p:cNvPr>
              <p:cNvCxnSpPr/>
              <p:nvPr/>
            </p:nvCxnSpPr>
            <p:spPr>
              <a:xfrm>
                <a:off x="4154321" y="5319821"/>
                <a:ext cx="557784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FA953EF-1548-5BCA-D0AE-A855C8C83306}"/>
                  </a:ext>
                </a:extLst>
              </p:cNvPr>
              <p:cNvSpPr txBox="1"/>
              <p:nvPr/>
            </p:nvSpPr>
            <p:spPr>
              <a:xfrm>
                <a:off x="4110497" y="5161760"/>
                <a:ext cx="601608" cy="278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E63AD81-6F94-494F-0D1A-1A3FEC67532E}"/>
                </a:ext>
              </a:extLst>
            </p:cNvPr>
            <p:cNvGrpSpPr/>
            <p:nvPr/>
          </p:nvGrpSpPr>
          <p:grpSpPr>
            <a:xfrm>
              <a:off x="6605838" y="6259710"/>
              <a:ext cx="449991" cy="253916"/>
              <a:chOff x="4110497" y="5161760"/>
              <a:chExt cx="601608" cy="278935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3DC601D0-FF95-D80D-30DD-474FB062CB66}"/>
                  </a:ext>
                </a:extLst>
              </p:cNvPr>
              <p:cNvCxnSpPr/>
              <p:nvPr/>
            </p:nvCxnSpPr>
            <p:spPr>
              <a:xfrm>
                <a:off x="4154321" y="5319821"/>
                <a:ext cx="557784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23F7514-3693-8C98-02B2-C1624F78C170}"/>
                  </a:ext>
                </a:extLst>
              </p:cNvPr>
              <p:cNvSpPr txBox="1"/>
              <p:nvPr/>
            </p:nvSpPr>
            <p:spPr>
              <a:xfrm>
                <a:off x="4110497" y="5161760"/>
                <a:ext cx="601608" cy="278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9D38962-56C8-0901-49A0-5A0ADF0B41E7}"/>
                </a:ext>
              </a:extLst>
            </p:cNvPr>
            <p:cNvSpPr txBox="1"/>
            <p:nvPr/>
          </p:nvSpPr>
          <p:spPr>
            <a:xfrm>
              <a:off x="2947934" y="6164520"/>
              <a:ext cx="67136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100𝞵m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67F666-3C29-B0D4-E30B-33270DFABDD9}"/>
                </a:ext>
              </a:extLst>
            </p:cNvPr>
            <p:cNvSpPr txBox="1"/>
            <p:nvPr/>
          </p:nvSpPr>
          <p:spPr>
            <a:xfrm>
              <a:off x="6511539" y="6161101"/>
              <a:ext cx="67136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100𝞵m</a:t>
              </a:r>
            </a:p>
          </p:txBody>
        </p:sp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85B9F944-6221-8C1F-9E33-639875C2C5E6}"/>
                </a:ext>
              </a:extLst>
            </p:cNvPr>
            <p:cNvSpPr/>
            <p:nvPr/>
          </p:nvSpPr>
          <p:spPr>
            <a:xfrm rot="14134515">
              <a:off x="2103975" y="4702845"/>
              <a:ext cx="283464" cy="137160"/>
            </a:xfrm>
            <a:prstGeom prst="rightArrow">
              <a:avLst/>
            </a:prstGeom>
            <a:solidFill>
              <a:srgbClr val="FFFF00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EE8A4D95-F8F1-6802-7B02-10EB92BC6328}"/>
                </a:ext>
              </a:extLst>
            </p:cNvPr>
            <p:cNvSpPr/>
            <p:nvPr/>
          </p:nvSpPr>
          <p:spPr>
            <a:xfrm rot="15046093">
              <a:off x="2365676" y="4496371"/>
              <a:ext cx="283464" cy="137160"/>
            </a:xfrm>
            <a:prstGeom prst="rightArrow">
              <a:avLst/>
            </a:prstGeom>
            <a:solidFill>
              <a:srgbClr val="FFFF00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1F59925E-7366-CBAE-678B-07F577DB770A}"/>
                </a:ext>
              </a:extLst>
            </p:cNvPr>
            <p:cNvSpPr/>
            <p:nvPr/>
          </p:nvSpPr>
          <p:spPr>
            <a:xfrm rot="14134515">
              <a:off x="1646775" y="4969545"/>
              <a:ext cx="283464" cy="137160"/>
            </a:xfrm>
            <a:prstGeom prst="rightArrow">
              <a:avLst/>
            </a:prstGeom>
            <a:solidFill>
              <a:srgbClr val="FFFF00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711F55E2-328A-97B3-7CCC-0D36EB0A64C1}"/>
                </a:ext>
              </a:extLst>
            </p:cNvPr>
            <p:cNvSpPr/>
            <p:nvPr/>
          </p:nvSpPr>
          <p:spPr>
            <a:xfrm rot="14134515">
              <a:off x="1490445" y="5069759"/>
              <a:ext cx="256032" cy="137160"/>
            </a:xfrm>
            <a:prstGeom prst="rightArrow">
              <a:avLst/>
            </a:prstGeom>
            <a:solidFill>
              <a:srgbClr val="FFFF00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1274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2577B-7577-1618-53F3-F8683239C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40412"/>
            <a:ext cx="6309360" cy="91541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Complete Western Blots-JNK Dose Response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CE33EF-223E-0B1F-3587-08A5B6A6BBCC}"/>
              </a:ext>
            </a:extLst>
          </p:cNvPr>
          <p:cNvSpPr txBox="1"/>
          <p:nvPr/>
        </p:nvSpPr>
        <p:spPr>
          <a:xfrm>
            <a:off x="640082" y="1207008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Phosphorylated JNK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3EEFB6-57AC-1837-6532-2224034869D7}"/>
              </a:ext>
            </a:extLst>
          </p:cNvPr>
          <p:cNvSpPr txBox="1"/>
          <p:nvPr/>
        </p:nvSpPr>
        <p:spPr>
          <a:xfrm>
            <a:off x="804674" y="3822192"/>
            <a:ext cx="1172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Total JNK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C3ECDB-00A9-1EAE-D082-4EF8F0003EFD}"/>
              </a:ext>
            </a:extLst>
          </p:cNvPr>
          <p:cNvSpPr txBox="1"/>
          <p:nvPr/>
        </p:nvSpPr>
        <p:spPr>
          <a:xfrm>
            <a:off x="793713" y="6555149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GAPDH Control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0131F9-917B-0441-1783-0BFC8C26FDB6}"/>
              </a:ext>
            </a:extLst>
          </p:cNvPr>
          <p:cNvSpPr txBox="1"/>
          <p:nvPr/>
        </p:nvSpPr>
        <p:spPr>
          <a:xfrm>
            <a:off x="5065778" y="88139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KITL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2E2524-9263-87A0-4907-D8CADFFB4B0C}"/>
              </a:ext>
            </a:extLst>
          </p:cNvPr>
          <p:cNvSpPr txBox="1"/>
          <p:nvPr/>
        </p:nvSpPr>
        <p:spPr>
          <a:xfrm>
            <a:off x="1890995" y="859536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MCSF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9D94CEF6-9226-729F-B71C-1F2F9810DD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2" t="6028" r="11751" b="58627"/>
          <a:stretch/>
        </p:blipFill>
        <p:spPr>
          <a:xfrm>
            <a:off x="685800" y="1633476"/>
            <a:ext cx="5943600" cy="1987877"/>
          </a:xfrm>
          <a:prstGeom prst="rect">
            <a:avLst/>
          </a:prstGeom>
        </p:spPr>
      </p:pic>
      <p:pic>
        <p:nvPicPr>
          <p:cNvPr id="13" name="Picture 12" descr="Text, calendar&#10;&#10;Description automatically generated">
            <a:extLst>
              <a:ext uri="{FF2B5EF4-FFF2-40B4-BE49-F238E27FC236}">
                <a16:creationId xmlns:a16="http://schemas.microsoft.com/office/drawing/2014/main" id="{1316AB12-A7DA-6E2A-C3F5-36C643493E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22" t="9638" r="11289" b="53176"/>
          <a:stretch/>
        </p:blipFill>
        <p:spPr>
          <a:xfrm>
            <a:off x="684925" y="4247478"/>
            <a:ext cx="5943600" cy="2083038"/>
          </a:xfrm>
          <a:prstGeom prst="rect">
            <a:avLst/>
          </a:prstGeom>
        </p:spPr>
      </p:pic>
      <p:pic>
        <p:nvPicPr>
          <p:cNvPr id="14" name="Picture 1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33575E7A-F1B6-2872-33CD-49F4B9F788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93" t="13552" r="7424" b="51591"/>
          <a:stretch/>
        </p:blipFill>
        <p:spPr>
          <a:xfrm>
            <a:off x="684925" y="6956641"/>
            <a:ext cx="5943600" cy="1952938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546B147-8A8D-1B90-503C-E7ADF5D1A29F}"/>
              </a:ext>
            </a:extLst>
          </p:cNvPr>
          <p:cNvCxnSpPr>
            <a:cxnSpLocks/>
          </p:cNvCxnSpPr>
          <p:nvPr/>
        </p:nvCxnSpPr>
        <p:spPr>
          <a:xfrm flipH="1">
            <a:off x="6670040" y="2430233"/>
            <a:ext cx="62179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837DA16-7EE7-254B-CD0C-80ED7A2BE150}"/>
              </a:ext>
            </a:extLst>
          </p:cNvPr>
          <p:cNvCxnSpPr>
            <a:cxnSpLocks/>
          </p:cNvCxnSpPr>
          <p:nvPr/>
        </p:nvCxnSpPr>
        <p:spPr>
          <a:xfrm flipH="1">
            <a:off x="6631940" y="5173412"/>
            <a:ext cx="62408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A1AF809-7761-8A59-7661-111C8AECF354}"/>
              </a:ext>
            </a:extLst>
          </p:cNvPr>
          <p:cNvSpPr txBox="1"/>
          <p:nvPr/>
        </p:nvSpPr>
        <p:spPr>
          <a:xfrm>
            <a:off x="6611162" y="2222484"/>
            <a:ext cx="7857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pJNK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46,54kDA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BB515C-0D99-D7DB-74C7-D5C4E4274D0C}"/>
              </a:ext>
            </a:extLst>
          </p:cNvPr>
          <p:cNvSpPr txBox="1"/>
          <p:nvPr/>
        </p:nvSpPr>
        <p:spPr>
          <a:xfrm>
            <a:off x="-45751" y="4980193"/>
            <a:ext cx="8269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Total JNK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46,54kDa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62FB32-79BD-0AF9-F35C-F6A7FA8DCAD6}"/>
              </a:ext>
            </a:extLst>
          </p:cNvPr>
          <p:cNvSpPr txBox="1"/>
          <p:nvPr/>
        </p:nvSpPr>
        <p:spPr>
          <a:xfrm>
            <a:off x="6570043" y="7789575"/>
            <a:ext cx="7624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36kDa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6FBE04-2F0E-4665-FDD9-2ED3D7414407}"/>
              </a:ext>
            </a:extLst>
          </p:cNvPr>
          <p:cNvSpPr txBox="1"/>
          <p:nvPr/>
        </p:nvSpPr>
        <p:spPr>
          <a:xfrm>
            <a:off x="-34749" y="2400321"/>
            <a:ext cx="7857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pJNK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46,54kDA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565B469-20ED-8FC7-4736-421020692584}"/>
              </a:ext>
            </a:extLst>
          </p:cNvPr>
          <p:cNvCxnSpPr>
            <a:cxnSpLocks/>
          </p:cNvCxnSpPr>
          <p:nvPr/>
        </p:nvCxnSpPr>
        <p:spPr>
          <a:xfrm>
            <a:off x="56846" y="2595312"/>
            <a:ext cx="62179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6E6730D-6493-D61A-9FBA-E0BAECF49F5E}"/>
              </a:ext>
            </a:extLst>
          </p:cNvPr>
          <p:cNvCxnSpPr>
            <a:cxnSpLocks/>
          </p:cNvCxnSpPr>
          <p:nvPr/>
        </p:nvCxnSpPr>
        <p:spPr>
          <a:xfrm>
            <a:off x="64008" y="5177924"/>
            <a:ext cx="62179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8C72A6C-3784-A933-CB07-6F2BCE420CB2}"/>
              </a:ext>
            </a:extLst>
          </p:cNvPr>
          <p:cNvCxnSpPr>
            <a:cxnSpLocks/>
          </p:cNvCxnSpPr>
          <p:nvPr/>
        </p:nvCxnSpPr>
        <p:spPr>
          <a:xfrm>
            <a:off x="22860" y="8081712"/>
            <a:ext cx="64322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12A120F-9FED-0055-14CE-EE645F871BAC}"/>
              </a:ext>
            </a:extLst>
          </p:cNvPr>
          <p:cNvCxnSpPr>
            <a:cxnSpLocks/>
          </p:cNvCxnSpPr>
          <p:nvPr/>
        </p:nvCxnSpPr>
        <p:spPr>
          <a:xfrm flipH="1">
            <a:off x="6622532" y="7997324"/>
            <a:ext cx="62408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50EC1EF-C88E-B5AC-3559-1DABDA2F027A}"/>
              </a:ext>
            </a:extLst>
          </p:cNvPr>
          <p:cNvSpPr txBox="1"/>
          <p:nvPr/>
        </p:nvSpPr>
        <p:spPr>
          <a:xfrm>
            <a:off x="6567443" y="4965663"/>
            <a:ext cx="8269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Total JNK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46,54kDa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8E5527-F8BD-4998-1859-018D91B66870}"/>
              </a:ext>
            </a:extLst>
          </p:cNvPr>
          <p:cNvSpPr txBox="1"/>
          <p:nvPr/>
        </p:nvSpPr>
        <p:spPr>
          <a:xfrm>
            <a:off x="-45751" y="7886663"/>
            <a:ext cx="7624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36kDa</a:t>
            </a:r>
          </a:p>
        </p:txBody>
      </p:sp>
    </p:spTree>
    <p:extLst>
      <p:ext uri="{BB962C8B-B14F-4D97-AF65-F5344CB8AC3E}">
        <p14:creationId xmlns:p14="http://schemas.microsoft.com/office/powerpoint/2010/main" val="2666164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2577B-7577-1618-53F3-F8683239C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4645"/>
            <a:ext cx="6309360" cy="91541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Complete Western Blots-STAT3 Dose Response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CE33EF-223E-0B1F-3587-08A5B6A6BBCC}"/>
              </a:ext>
            </a:extLst>
          </p:cNvPr>
          <p:cNvSpPr txBox="1"/>
          <p:nvPr/>
        </p:nvSpPr>
        <p:spPr>
          <a:xfrm>
            <a:off x="640082" y="1225295"/>
            <a:ext cx="2535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Phosphorylated STAT3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3EEFB6-57AC-1837-6532-2224034869D7}"/>
              </a:ext>
            </a:extLst>
          </p:cNvPr>
          <p:cNvSpPr txBox="1"/>
          <p:nvPr/>
        </p:nvSpPr>
        <p:spPr>
          <a:xfrm>
            <a:off x="804674" y="4156514"/>
            <a:ext cx="14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Total STAT3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C3ECDB-00A9-1EAE-D082-4EF8F0003EFD}"/>
              </a:ext>
            </a:extLst>
          </p:cNvPr>
          <p:cNvSpPr txBox="1"/>
          <p:nvPr/>
        </p:nvSpPr>
        <p:spPr>
          <a:xfrm>
            <a:off x="804672" y="6922442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GAPDH Control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0131F9-917B-0441-1783-0BFC8C26FDB6}"/>
              </a:ext>
            </a:extLst>
          </p:cNvPr>
          <p:cNvSpPr txBox="1"/>
          <p:nvPr/>
        </p:nvSpPr>
        <p:spPr>
          <a:xfrm>
            <a:off x="5065778" y="899683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KITL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2E2524-9263-87A0-4907-D8CADFFB4B0C}"/>
              </a:ext>
            </a:extLst>
          </p:cNvPr>
          <p:cNvSpPr txBox="1"/>
          <p:nvPr/>
        </p:nvSpPr>
        <p:spPr>
          <a:xfrm>
            <a:off x="1890995" y="87782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MCSF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BCCBC6C-763B-B021-D822-D16F1A41AB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1" t="43810" r="10058" b="17877"/>
          <a:stretch/>
        </p:blipFill>
        <p:spPr>
          <a:xfrm>
            <a:off x="685800" y="1622052"/>
            <a:ext cx="5943600" cy="2106856"/>
          </a:xfrm>
          <a:prstGeom prst="rect">
            <a:avLst/>
          </a:prstGeom>
        </p:spPr>
      </p:pic>
      <p:pic>
        <p:nvPicPr>
          <p:cNvPr id="5" name="Picture 4" descr="Text, calendar&#10;&#10;Description automatically generated">
            <a:extLst>
              <a:ext uri="{FF2B5EF4-FFF2-40B4-BE49-F238E27FC236}">
                <a16:creationId xmlns:a16="http://schemas.microsoft.com/office/drawing/2014/main" id="{12F753D3-19CA-FA3B-048A-690A5A8E96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9" t="46121" r="11960" b="16804"/>
          <a:stretch/>
        </p:blipFill>
        <p:spPr>
          <a:xfrm>
            <a:off x="685800" y="4487822"/>
            <a:ext cx="5943600" cy="2077505"/>
          </a:xfrm>
          <a:prstGeom prst="rect">
            <a:avLst/>
          </a:prstGeom>
        </p:spPr>
      </p:pic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74BFF14-B26B-A91C-7E69-AA49406D76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59" t="49228" r="7379" b="15502"/>
          <a:stretch/>
        </p:blipFill>
        <p:spPr>
          <a:xfrm>
            <a:off x="685800" y="7249132"/>
            <a:ext cx="5943600" cy="195753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FAA3627-F7D7-F19A-D839-B67589936AB1}"/>
              </a:ext>
            </a:extLst>
          </p:cNvPr>
          <p:cNvCxnSpPr>
            <a:cxnSpLocks/>
          </p:cNvCxnSpPr>
          <p:nvPr/>
        </p:nvCxnSpPr>
        <p:spPr>
          <a:xfrm flipH="1">
            <a:off x="6642606" y="2105315"/>
            <a:ext cx="59436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1B49160-3202-2014-C331-A6A814874FE6}"/>
              </a:ext>
            </a:extLst>
          </p:cNvPr>
          <p:cNvCxnSpPr/>
          <p:nvPr/>
        </p:nvCxnSpPr>
        <p:spPr>
          <a:xfrm flipH="1">
            <a:off x="6643698" y="4982106"/>
            <a:ext cx="59436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18DE560-4A72-5D1B-9B95-68409BA1E926}"/>
              </a:ext>
            </a:extLst>
          </p:cNvPr>
          <p:cNvSpPr txBox="1"/>
          <p:nvPr/>
        </p:nvSpPr>
        <p:spPr>
          <a:xfrm>
            <a:off x="6598611" y="1897566"/>
            <a:ext cx="76335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pSTAT3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79,86kDa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C975-866A-7F59-817E-CAE67598B1AB}"/>
              </a:ext>
            </a:extLst>
          </p:cNvPr>
          <p:cNvSpPr txBox="1"/>
          <p:nvPr/>
        </p:nvSpPr>
        <p:spPr>
          <a:xfrm>
            <a:off x="6653272" y="4619160"/>
            <a:ext cx="603049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STAT3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86kDa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D3E8AE-A4C1-6529-B9F9-1A94267DF783}"/>
              </a:ext>
            </a:extLst>
          </p:cNvPr>
          <p:cNvSpPr txBox="1"/>
          <p:nvPr/>
        </p:nvSpPr>
        <p:spPr>
          <a:xfrm>
            <a:off x="6526695" y="8086368"/>
            <a:ext cx="8343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36kDa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CEC6405-3378-FAF5-DA3F-01BEA6F447C8}"/>
              </a:ext>
            </a:extLst>
          </p:cNvPr>
          <p:cNvCxnSpPr>
            <a:cxnSpLocks/>
          </p:cNvCxnSpPr>
          <p:nvPr/>
        </p:nvCxnSpPr>
        <p:spPr>
          <a:xfrm flipH="1">
            <a:off x="6617204" y="8294117"/>
            <a:ext cx="59436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39EDA70-763F-DFB5-6C1E-E382D60879AA}"/>
              </a:ext>
            </a:extLst>
          </p:cNvPr>
          <p:cNvCxnSpPr>
            <a:cxnSpLocks/>
          </p:cNvCxnSpPr>
          <p:nvPr/>
        </p:nvCxnSpPr>
        <p:spPr>
          <a:xfrm>
            <a:off x="83820" y="8346047"/>
            <a:ext cx="59181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E39FC14-93C3-FAAD-011D-598A0F2FC595}"/>
              </a:ext>
            </a:extLst>
          </p:cNvPr>
          <p:cNvCxnSpPr>
            <a:cxnSpLocks/>
          </p:cNvCxnSpPr>
          <p:nvPr/>
        </p:nvCxnSpPr>
        <p:spPr>
          <a:xfrm>
            <a:off x="93982" y="4969406"/>
            <a:ext cx="59181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E85D262-13C7-C736-6AF9-31F3A8286FEA}"/>
              </a:ext>
            </a:extLst>
          </p:cNvPr>
          <p:cNvCxnSpPr>
            <a:cxnSpLocks/>
          </p:cNvCxnSpPr>
          <p:nvPr/>
        </p:nvCxnSpPr>
        <p:spPr>
          <a:xfrm>
            <a:off x="83312" y="2130715"/>
            <a:ext cx="59181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8207C87-61A2-60EB-1015-B8F277A5DEEC}"/>
              </a:ext>
            </a:extLst>
          </p:cNvPr>
          <p:cNvSpPr txBox="1"/>
          <p:nvPr/>
        </p:nvSpPr>
        <p:spPr>
          <a:xfrm>
            <a:off x="-81647" y="8138298"/>
            <a:ext cx="8343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36kDa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C74D0B-7AA2-9C85-8FD9-394CBC97CBD4}"/>
              </a:ext>
            </a:extLst>
          </p:cNvPr>
          <p:cNvSpPr txBox="1"/>
          <p:nvPr/>
        </p:nvSpPr>
        <p:spPr>
          <a:xfrm>
            <a:off x="69454" y="4609630"/>
            <a:ext cx="603049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STAT3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86kDa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F43FA5-1E00-B2E2-1CF6-B97B165AAC94}"/>
              </a:ext>
            </a:extLst>
          </p:cNvPr>
          <p:cNvSpPr txBox="1"/>
          <p:nvPr/>
        </p:nvSpPr>
        <p:spPr>
          <a:xfrm>
            <a:off x="-10696" y="1925336"/>
            <a:ext cx="76335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pSTAT3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79,86kDa</a:t>
            </a:r>
          </a:p>
        </p:txBody>
      </p:sp>
    </p:spTree>
    <p:extLst>
      <p:ext uri="{BB962C8B-B14F-4D97-AF65-F5344CB8AC3E}">
        <p14:creationId xmlns:p14="http://schemas.microsoft.com/office/powerpoint/2010/main" val="4052037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2577B-7577-1618-53F3-F8683239C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60386"/>
            <a:ext cx="6309360" cy="91541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Complete Western Blots-AKT Dose Response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CE33EF-223E-0B1F-3587-08A5B6A6BBCC}"/>
              </a:ext>
            </a:extLst>
          </p:cNvPr>
          <p:cNvSpPr txBox="1"/>
          <p:nvPr/>
        </p:nvSpPr>
        <p:spPr>
          <a:xfrm>
            <a:off x="640082" y="1238358"/>
            <a:ext cx="2287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Phosphorylated AKT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3EEFB6-57AC-1837-6532-2224034869D7}"/>
              </a:ext>
            </a:extLst>
          </p:cNvPr>
          <p:cNvSpPr txBox="1"/>
          <p:nvPr/>
        </p:nvSpPr>
        <p:spPr>
          <a:xfrm>
            <a:off x="822962" y="3934336"/>
            <a:ext cx="1172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Total AKT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C3ECDB-00A9-1EAE-D082-4EF8F0003EFD}"/>
              </a:ext>
            </a:extLst>
          </p:cNvPr>
          <p:cNvSpPr txBox="1"/>
          <p:nvPr/>
        </p:nvSpPr>
        <p:spPr>
          <a:xfrm>
            <a:off x="822960" y="6528816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GAPDH Control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0131F9-917B-0441-1783-0BFC8C26FDB6}"/>
              </a:ext>
            </a:extLst>
          </p:cNvPr>
          <p:cNvSpPr txBox="1"/>
          <p:nvPr/>
        </p:nvSpPr>
        <p:spPr>
          <a:xfrm>
            <a:off x="5065778" y="91274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KITL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2E2524-9263-87A0-4907-D8CADFFB4B0C}"/>
              </a:ext>
            </a:extLst>
          </p:cNvPr>
          <p:cNvSpPr txBox="1"/>
          <p:nvPr/>
        </p:nvSpPr>
        <p:spPr>
          <a:xfrm>
            <a:off x="1890995" y="890886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MCSF</a:t>
            </a:r>
          </a:p>
        </p:txBody>
      </p:sp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B628862-29F2-5461-0CA0-819F5B70DF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5" t="18996" r="4191" b="42435"/>
          <a:stretch/>
        </p:blipFill>
        <p:spPr>
          <a:xfrm>
            <a:off x="691625" y="1667891"/>
            <a:ext cx="5943600" cy="2004166"/>
          </a:xfrm>
          <a:prstGeom prst="rect">
            <a:avLst/>
          </a:prstGeom>
        </p:spPr>
      </p:pic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A758CD29-5F5D-E1CD-6441-7768F3C484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7" t="34292" r="2969" b="24433"/>
          <a:stretch/>
        </p:blipFill>
        <p:spPr>
          <a:xfrm>
            <a:off x="691625" y="4255310"/>
            <a:ext cx="5943600" cy="2074649"/>
          </a:xfrm>
          <a:prstGeom prst="rect">
            <a:avLst/>
          </a:prstGeom>
        </p:spPr>
      </p:pic>
      <p:pic>
        <p:nvPicPr>
          <p:cNvPr id="7" name="Picture 6" descr="A picture containing text, screen&#10;&#10;Description automatically generated">
            <a:extLst>
              <a:ext uri="{FF2B5EF4-FFF2-40B4-BE49-F238E27FC236}">
                <a16:creationId xmlns:a16="http://schemas.microsoft.com/office/drawing/2014/main" id="{2D1FD7B8-2174-3037-6CC9-85BCF36311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29" t="32211" r="8737" b="31718"/>
          <a:stretch/>
        </p:blipFill>
        <p:spPr>
          <a:xfrm>
            <a:off x="691625" y="6898148"/>
            <a:ext cx="5943600" cy="197948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E1FD16B-655C-7EC7-CE12-54E0DD47099B}"/>
              </a:ext>
            </a:extLst>
          </p:cNvPr>
          <p:cNvCxnSpPr>
            <a:cxnSpLocks/>
          </p:cNvCxnSpPr>
          <p:nvPr/>
        </p:nvCxnSpPr>
        <p:spPr>
          <a:xfrm flipH="1">
            <a:off x="6643837" y="2442760"/>
            <a:ext cx="59436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D4BA401-4ACA-63EA-90E4-DBD16B0B9DF5}"/>
              </a:ext>
            </a:extLst>
          </p:cNvPr>
          <p:cNvSpPr txBox="1"/>
          <p:nvPr/>
        </p:nvSpPr>
        <p:spPr>
          <a:xfrm>
            <a:off x="6686995" y="2230991"/>
            <a:ext cx="57579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pAKT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60kDa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8B2AFB-8056-E4F5-0F16-78FDF929ECF0}"/>
              </a:ext>
            </a:extLst>
          </p:cNvPr>
          <p:cNvSpPr txBox="1"/>
          <p:nvPr/>
        </p:nvSpPr>
        <p:spPr>
          <a:xfrm>
            <a:off x="-13867" y="4750265"/>
            <a:ext cx="78258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Total AKT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60kDa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DCA353-7C15-96FB-71B6-593B5821FBD1}"/>
              </a:ext>
            </a:extLst>
          </p:cNvPr>
          <p:cNvSpPr txBox="1"/>
          <p:nvPr/>
        </p:nvSpPr>
        <p:spPr>
          <a:xfrm>
            <a:off x="6546325" y="7874269"/>
            <a:ext cx="8296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36kDa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240D8E8-60A4-42B0-D447-F957FC28E6AC}"/>
              </a:ext>
            </a:extLst>
          </p:cNvPr>
          <p:cNvCxnSpPr>
            <a:cxnSpLocks/>
          </p:cNvCxnSpPr>
          <p:nvPr/>
        </p:nvCxnSpPr>
        <p:spPr>
          <a:xfrm flipH="1">
            <a:off x="6619240" y="5021318"/>
            <a:ext cx="59436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AA66D14-F017-D69E-53A7-4B0A980531B1}"/>
              </a:ext>
            </a:extLst>
          </p:cNvPr>
          <p:cNvCxnSpPr>
            <a:cxnSpLocks/>
          </p:cNvCxnSpPr>
          <p:nvPr/>
        </p:nvCxnSpPr>
        <p:spPr>
          <a:xfrm flipH="1">
            <a:off x="6630610" y="8069318"/>
            <a:ext cx="59436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45C6CC7-C326-6DE1-E2E9-6C35CC4D1D94}"/>
              </a:ext>
            </a:extLst>
          </p:cNvPr>
          <p:cNvCxnSpPr>
            <a:cxnSpLocks/>
          </p:cNvCxnSpPr>
          <p:nvPr/>
        </p:nvCxnSpPr>
        <p:spPr>
          <a:xfrm>
            <a:off x="109222" y="7941687"/>
            <a:ext cx="59436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39EBDD9-986C-93A6-275B-6FBC3DBDA4AE}"/>
              </a:ext>
            </a:extLst>
          </p:cNvPr>
          <p:cNvCxnSpPr>
            <a:cxnSpLocks/>
          </p:cNvCxnSpPr>
          <p:nvPr/>
        </p:nvCxnSpPr>
        <p:spPr>
          <a:xfrm>
            <a:off x="96522" y="4944487"/>
            <a:ext cx="59436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F852DAE-56E1-60E6-64F1-243D4FDB6762}"/>
              </a:ext>
            </a:extLst>
          </p:cNvPr>
          <p:cNvCxnSpPr>
            <a:cxnSpLocks/>
          </p:cNvCxnSpPr>
          <p:nvPr/>
        </p:nvCxnSpPr>
        <p:spPr>
          <a:xfrm>
            <a:off x="83824" y="2399480"/>
            <a:ext cx="59436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A5D0613-47FB-2B8E-BCF6-49593A38D510}"/>
              </a:ext>
            </a:extLst>
          </p:cNvPr>
          <p:cNvSpPr txBox="1"/>
          <p:nvPr/>
        </p:nvSpPr>
        <p:spPr>
          <a:xfrm>
            <a:off x="89528" y="2207559"/>
            <a:ext cx="57579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pAKT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60kDa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C69C26-C857-019C-A00E-AD8F68BE6835}"/>
              </a:ext>
            </a:extLst>
          </p:cNvPr>
          <p:cNvSpPr txBox="1"/>
          <p:nvPr/>
        </p:nvSpPr>
        <p:spPr>
          <a:xfrm>
            <a:off x="6569224" y="4829376"/>
            <a:ext cx="78258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Total AKT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60kDa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C98048-8644-6B4A-81C1-5A7EC90CC4C8}"/>
              </a:ext>
            </a:extLst>
          </p:cNvPr>
          <p:cNvSpPr txBox="1"/>
          <p:nvPr/>
        </p:nvSpPr>
        <p:spPr>
          <a:xfrm>
            <a:off x="-32165" y="7746638"/>
            <a:ext cx="8296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36kDa</a:t>
            </a:r>
          </a:p>
        </p:txBody>
      </p:sp>
    </p:spTree>
    <p:extLst>
      <p:ext uri="{BB962C8B-B14F-4D97-AF65-F5344CB8AC3E}">
        <p14:creationId xmlns:p14="http://schemas.microsoft.com/office/powerpoint/2010/main" val="3811490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2577B-7577-1618-53F3-F8683239C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182308"/>
            <a:ext cx="6309360" cy="91541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Complete Western Blots-JNK Inhibition with Pexidartinib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C6CA729-E743-5AFB-A1E2-B801CC16D0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43" t="6613" r="11657" b="61378"/>
          <a:stretch/>
        </p:blipFill>
        <p:spPr>
          <a:xfrm>
            <a:off x="690351" y="1878959"/>
            <a:ext cx="5943600" cy="17115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CE33EF-223E-0B1F-3587-08A5B6A6BBCC}"/>
              </a:ext>
            </a:extLst>
          </p:cNvPr>
          <p:cNvSpPr txBox="1"/>
          <p:nvPr/>
        </p:nvSpPr>
        <p:spPr>
          <a:xfrm>
            <a:off x="640082" y="1554480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Phosphorylated JNK</a:t>
            </a:r>
          </a:p>
        </p:txBody>
      </p:sp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DDDF5AD6-F1FA-1FD4-A11F-F22F412E0E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90" t="3261" r="2456" b="61183"/>
          <a:stretch/>
        </p:blipFill>
        <p:spPr>
          <a:xfrm>
            <a:off x="690351" y="4063285"/>
            <a:ext cx="5943600" cy="17512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3EEFB6-57AC-1837-6532-2224034869D7}"/>
              </a:ext>
            </a:extLst>
          </p:cNvPr>
          <p:cNvSpPr txBox="1"/>
          <p:nvPr/>
        </p:nvSpPr>
        <p:spPr>
          <a:xfrm>
            <a:off x="804674" y="3730752"/>
            <a:ext cx="1172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Total JNK</a:t>
            </a:r>
          </a:p>
        </p:txBody>
      </p:sp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BB1FA0C-FE4F-1B08-9864-A1662A0AF3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93" t="5153" r="10805" b="57515"/>
          <a:stretch/>
        </p:blipFill>
        <p:spPr>
          <a:xfrm>
            <a:off x="690351" y="6340364"/>
            <a:ext cx="5943600" cy="19078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C3ECDB-00A9-1EAE-D082-4EF8F0003EFD}"/>
              </a:ext>
            </a:extLst>
          </p:cNvPr>
          <p:cNvSpPr txBox="1"/>
          <p:nvPr/>
        </p:nvSpPr>
        <p:spPr>
          <a:xfrm>
            <a:off x="822960" y="5992218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GAPDH Control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0131F9-917B-0441-1783-0BFC8C26FDB6}"/>
              </a:ext>
            </a:extLst>
          </p:cNvPr>
          <p:cNvSpPr txBox="1"/>
          <p:nvPr/>
        </p:nvSpPr>
        <p:spPr>
          <a:xfrm>
            <a:off x="5065778" y="122886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KITL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2E2524-9263-87A0-4907-D8CADFFB4B0C}"/>
              </a:ext>
            </a:extLst>
          </p:cNvPr>
          <p:cNvSpPr txBox="1"/>
          <p:nvPr/>
        </p:nvSpPr>
        <p:spPr>
          <a:xfrm>
            <a:off x="1890995" y="120700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MCSF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9C60D3-2A87-A95D-22A0-A08B541A7A40}"/>
              </a:ext>
            </a:extLst>
          </p:cNvPr>
          <p:cNvSpPr txBox="1"/>
          <p:nvPr/>
        </p:nvSpPr>
        <p:spPr>
          <a:xfrm>
            <a:off x="6573520" y="2533311"/>
            <a:ext cx="7857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pJNK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46,54kDA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CA7245-F288-DA56-8D1B-038431D422E6}"/>
              </a:ext>
            </a:extLst>
          </p:cNvPr>
          <p:cNvSpPr txBox="1"/>
          <p:nvPr/>
        </p:nvSpPr>
        <p:spPr>
          <a:xfrm>
            <a:off x="-85835" y="4737367"/>
            <a:ext cx="8269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Total JNK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46,54kDa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7B36EC-7223-D8E1-A141-8F302F9816E9}"/>
              </a:ext>
            </a:extLst>
          </p:cNvPr>
          <p:cNvSpPr txBox="1"/>
          <p:nvPr/>
        </p:nvSpPr>
        <p:spPr>
          <a:xfrm>
            <a:off x="6597996" y="7268875"/>
            <a:ext cx="7624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36kDa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DA675D-B311-4AB8-CC2C-9BD8DF1313D6}"/>
              </a:ext>
            </a:extLst>
          </p:cNvPr>
          <p:cNvSpPr txBox="1"/>
          <p:nvPr/>
        </p:nvSpPr>
        <p:spPr>
          <a:xfrm>
            <a:off x="-14399" y="2479437"/>
            <a:ext cx="7857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pJNK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46,54kDA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3991D55-BE72-A10E-5249-5DFB0B35AC96}"/>
              </a:ext>
            </a:extLst>
          </p:cNvPr>
          <p:cNvCxnSpPr>
            <a:cxnSpLocks/>
          </p:cNvCxnSpPr>
          <p:nvPr/>
        </p:nvCxnSpPr>
        <p:spPr>
          <a:xfrm>
            <a:off x="94946" y="2684212"/>
            <a:ext cx="59436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92287C7-E8AC-2ADE-03BC-B6BC5349B1E4}"/>
              </a:ext>
            </a:extLst>
          </p:cNvPr>
          <p:cNvCxnSpPr>
            <a:cxnSpLocks/>
          </p:cNvCxnSpPr>
          <p:nvPr/>
        </p:nvCxnSpPr>
        <p:spPr>
          <a:xfrm>
            <a:off x="48260" y="4932112"/>
            <a:ext cx="62179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8CDE30D-0AB5-2066-4509-5CEFA9EBB7FE}"/>
              </a:ext>
            </a:extLst>
          </p:cNvPr>
          <p:cNvCxnSpPr>
            <a:cxnSpLocks/>
          </p:cNvCxnSpPr>
          <p:nvPr/>
        </p:nvCxnSpPr>
        <p:spPr>
          <a:xfrm flipH="1">
            <a:off x="6647932" y="7476624"/>
            <a:ext cx="59436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1900F10-2CFC-8E30-93DB-D6A366C97BB9}"/>
              </a:ext>
            </a:extLst>
          </p:cNvPr>
          <p:cNvSpPr txBox="1"/>
          <p:nvPr/>
        </p:nvSpPr>
        <p:spPr>
          <a:xfrm>
            <a:off x="6571539" y="4856510"/>
            <a:ext cx="8269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Total JNK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46,54kDa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EEA072-E0E6-E0B0-87AA-33315639F4EC}"/>
              </a:ext>
            </a:extLst>
          </p:cNvPr>
          <p:cNvSpPr txBox="1"/>
          <p:nvPr/>
        </p:nvSpPr>
        <p:spPr>
          <a:xfrm>
            <a:off x="-28156" y="7150063"/>
            <a:ext cx="7624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36kDa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D6AA349-A5BB-6495-2805-F1144CF4C4CD}"/>
              </a:ext>
            </a:extLst>
          </p:cNvPr>
          <p:cNvCxnSpPr>
            <a:cxnSpLocks/>
          </p:cNvCxnSpPr>
          <p:nvPr/>
        </p:nvCxnSpPr>
        <p:spPr>
          <a:xfrm>
            <a:off x="71120" y="7353303"/>
            <a:ext cx="59436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63D14FA-E598-2D51-3AA6-C3A2FEE41C95}"/>
              </a:ext>
            </a:extLst>
          </p:cNvPr>
          <p:cNvCxnSpPr>
            <a:cxnSpLocks/>
          </p:cNvCxnSpPr>
          <p:nvPr/>
        </p:nvCxnSpPr>
        <p:spPr>
          <a:xfrm flipH="1">
            <a:off x="6609832" y="5063624"/>
            <a:ext cx="59436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9C25A56-C5B3-2722-2DEE-F4764F0ECEC9}"/>
              </a:ext>
            </a:extLst>
          </p:cNvPr>
          <p:cNvCxnSpPr>
            <a:cxnSpLocks/>
          </p:cNvCxnSpPr>
          <p:nvPr/>
        </p:nvCxnSpPr>
        <p:spPr>
          <a:xfrm flipH="1">
            <a:off x="6635232" y="2739524"/>
            <a:ext cx="59436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5874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32525-C45F-74F7-8118-BFF0BC734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184437"/>
            <a:ext cx="6309360" cy="878838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Complete Western Blots-STAT3 Inhibition with Pexidartinib</a:t>
            </a:r>
          </a:p>
        </p:txBody>
      </p:sp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38C4FC81-C27E-D738-69E7-A32EEF6169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6" t="42737" r="11203" b="24374"/>
          <a:stretch/>
        </p:blipFill>
        <p:spPr>
          <a:xfrm>
            <a:off x="691550" y="1888495"/>
            <a:ext cx="5943600" cy="18514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04C5C6-5D0F-3790-97FF-B9C382567B08}"/>
              </a:ext>
            </a:extLst>
          </p:cNvPr>
          <p:cNvSpPr txBox="1"/>
          <p:nvPr/>
        </p:nvSpPr>
        <p:spPr>
          <a:xfrm>
            <a:off x="5065778" y="122886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KITL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DE0105-FE40-6944-6F3A-5DFFFAAB2F77}"/>
              </a:ext>
            </a:extLst>
          </p:cNvPr>
          <p:cNvSpPr txBox="1"/>
          <p:nvPr/>
        </p:nvSpPr>
        <p:spPr>
          <a:xfrm>
            <a:off x="1890995" y="120700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MCSF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3D28A9-F6DA-B9F4-389F-874DD32DBAE2}"/>
              </a:ext>
            </a:extLst>
          </p:cNvPr>
          <p:cNvSpPr txBox="1"/>
          <p:nvPr/>
        </p:nvSpPr>
        <p:spPr>
          <a:xfrm>
            <a:off x="640082" y="1554480"/>
            <a:ext cx="2535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Phosphorylated STAT3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9118E7-A289-5EE8-D75F-48FFE3C57DAC}"/>
              </a:ext>
            </a:extLst>
          </p:cNvPr>
          <p:cNvSpPr txBox="1"/>
          <p:nvPr/>
        </p:nvSpPr>
        <p:spPr>
          <a:xfrm>
            <a:off x="804674" y="3950208"/>
            <a:ext cx="14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Total STAT3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C4137B-60EE-4CAC-5C60-D0521041FBDF}"/>
              </a:ext>
            </a:extLst>
          </p:cNvPr>
          <p:cNvSpPr txBox="1"/>
          <p:nvPr/>
        </p:nvSpPr>
        <p:spPr>
          <a:xfrm>
            <a:off x="640080" y="6473506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GAPDH Control</a:t>
            </a:r>
          </a:p>
        </p:txBody>
      </p:sp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id="{E35B11BF-52C4-B05D-1E9F-C79DD4D87B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05" t="38883" r="2763" b="22316"/>
          <a:stretch/>
        </p:blipFill>
        <p:spPr>
          <a:xfrm>
            <a:off x="691164" y="4250731"/>
            <a:ext cx="5943600" cy="2087413"/>
          </a:xfrm>
          <a:prstGeom prst="rect">
            <a:avLst/>
          </a:prstGeom>
        </p:spPr>
      </p:pic>
      <p:pic>
        <p:nvPicPr>
          <p:cNvPr id="11" name="Picture 10" descr="A picture containing calendar&#10;&#10;Description automatically generated">
            <a:extLst>
              <a:ext uri="{FF2B5EF4-FFF2-40B4-BE49-F238E27FC236}">
                <a16:creationId xmlns:a16="http://schemas.microsoft.com/office/drawing/2014/main" id="{C230DFCB-8671-8D02-6B72-6FCA330DA8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75" t="42674" r="9915" b="18019"/>
          <a:stretch/>
        </p:blipFill>
        <p:spPr>
          <a:xfrm>
            <a:off x="689917" y="6764275"/>
            <a:ext cx="5943600" cy="208601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8BD77A8-9B45-A593-5844-06F91DD75886}"/>
              </a:ext>
            </a:extLst>
          </p:cNvPr>
          <p:cNvCxnSpPr>
            <a:cxnSpLocks/>
          </p:cNvCxnSpPr>
          <p:nvPr/>
        </p:nvCxnSpPr>
        <p:spPr>
          <a:xfrm flipH="1">
            <a:off x="6624596" y="2260603"/>
            <a:ext cx="59436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9EC3928-A13B-B61E-6F6D-D3A963B6A1F2}"/>
              </a:ext>
            </a:extLst>
          </p:cNvPr>
          <p:cNvSpPr txBox="1"/>
          <p:nvPr/>
        </p:nvSpPr>
        <p:spPr>
          <a:xfrm>
            <a:off x="6597869" y="2052854"/>
            <a:ext cx="76335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pSTAT3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79,86kDa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E532A6-D3B7-681C-4791-AFFFA6752C8B}"/>
              </a:ext>
            </a:extLst>
          </p:cNvPr>
          <p:cNvSpPr txBox="1"/>
          <p:nvPr/>
        </p:nvSpPr>
        <p:spPr>
          <a:xfrm>
            <a:off x="6688096" y="4444704"/>
            <a:ext cx="603049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STAT3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86kDa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A66188-BC12-F01B-88BE-36298712ABFB}"/>
              </a:ext>
            </a:extLst>
          </p:cNvPr>
          <p:cNvSpPr txBox="1"/>
          <p:nvPr/>
        </p:nvSpPr>
        <p:spPr>
          <a:xfrm>
            <a:off x="6572470" y="7661616"/>
            <a:ext cx="8343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36kDa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A578CB-719E-9FA1-CBF6-724DF839D4E0}"/>
              </a:ext>
            </a:extLst>
          </p:cNvPr>
          <p:cNvSpPr txBox="1"/>
          <p:nvPr/>
        </p:nvSpPr>
        <p:spPr>
          <a:xfrm>
            <a:off x="-68716" y="7761933"/>
            <a:ext cx="8343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36kDa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F25EF0-F2E5-A2C5-F396-F384F322EC4E}"/>
              </a:ext>
            </a:extLst>
          </p:cNvPr>
          <p:cNvSpPr txBox="1"/>
          <p:nvPr/>
        </p:nvSpPr>
        <p:spPr>
          <a:xfrm>
            <a:off x="57602" y="4520904"/>
            <a:ext cx="603049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STAT3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86kDa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D962B3-C235-62BD-978C-CC4AE5BE0E1E}"/>
              </a:ext>
            </a:extLst>
          </p:cNvPr>
          <p:cNvSpPr txBox="1"/>
          <p:nvPr/>
        </p:nvSpPr>
        <p:spPr>
          <a:xfrm>
            <a:off x="-47220" y="2215028"/>
            <a:ext cx="76335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pSTAT3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79,86kDa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884A2B1-61E2-9A88-4EB6-1B50F081550E}"/>
              </a:ext>
            </a:extLst>
          </p:cNvPr>
          <p:cNvCxnSpPr>
            <a:cxnSpLocks/>
          </p:cNvCxnSpPr>
          <p:nvPr/>
        </p:nvCxnSpPr>
        <p:spPr>
          <a:xfrm>
            <a:off x="71120" y="7962903"/>
            <a:ext cx="59436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FC9386D-31D3-D3E2-2761-56E79704AB6B}"/>
              </a:ext>
            </a:extLst>
          </p:cNvPr>
          <p:cNvCxnSpPr>
            <a:cxnSpLocks/>
          </p:cNvCxnSpPr>
          <p:nvPr/>
        </p:nvCxnSpPr>
        <p:spPr>
          <a:xfrm>
            <a:off x="83820" y="4882088"/>
            <a:ext cx="59436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055D62F-7CC3-7EDD-8547-4715B0EACDE3}"/>
              </a:ext>
            </a:extLst>
          </p:cNvPr>
          <p:cNvCxnSpPr>
            <a:cxnSpLocks/>
          </p:cNvCxnSpPr>
          <p:nvPr/>
        </p:nvCxnSpPr>
        <p:spPr>
          <a:xfrm>
            <a:off x="83886" y="2413003"/>
            <a:ext cx="59436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D504B25-4BD9-9F3D-078A-0A098F298F33}"/>
              </a:ext>
            </a:extLst>
          </p:cNvPr>
          <p:cNvCxnSpPr>
            <a:cxnSpLocks/>
          </p:cNvCxnSpPr>
          <p:nvPr/>
        </p:nvCxnSpPr>
        <p:spPr>
          <a:xfrm flipH="1">
            <a:off x="6644640" y="4805888"/>
            <a:ext cx="59436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E154C4F-F138-7F03-A563-FD82DF59E089}"/>
              </a:ext>
            </a:extLst>
          </p:cNvPr>
          <p:cNvCxnSpPr>
            <a:cxnSpLocks/>
          </p:cNvCxnSpPr>
          <p:nvPr/>
        </p:nvCxnSpPr>
        <p:spPr>
          <a:xfrm flipH="1">
            <a:off x="6658685" y="7861303"/>
            <a:ext cx="59436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2576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C0248-EB3F-24D8-CEAC-6102F43BF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182903"/>
            <a:ext cx="6309360" cy="82397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Complete Western Blots-AKT Inhibition with Pexidartinib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CB53B0-9AB7-EB10-F922-CA34858367A2}"/>
              </a:ext>
            </a:extLst>
          </p:cNvPr>
          <p:cNvSpPr txBox="1"/>
          <p:nvPr/>
        </p:nvSpPr>
        <p:spPr>
          <a:xfrm>
            <a:off x="5065778" y="122886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KITL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9987F6-2C82-01F9-FAD9-5A685A0826A2}"/>
              </a:ext>
            </a:extLst>
          </p:cNvPr>
          <p:cNvSpPr txBox="1"/>
          <p:nvPr/>
        </p:nvSpPr>
        <p:spPr>
          <a:xfrm>
            <a:off x="1890995" y="120700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MCSF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A43B5A-D74A-380E-CE3F-2143EB4BCE04}"/>
              </a:ext>
            </a:extLst>
          </p:cNvPr>
          <p:cNvSpPr txBox="1"/>
          <p:nvPr/>
        </p:nvSpPr>
        <p:spPr>
          <a:xfrm>
            <a:off x="640082" y="1554480"/>
            <a:ext cx="2287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Phosphorylated AKT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B212D4-CAD0-AB0F-CBB1-781303250A51}"/>
              </a:ext>
            </a:extLst>
          </p:cNvPr>
          <p:cNvSpPr txBox="1"/>
          <p:nvPr/>
        </p:nvSpPr>
        <p:spPr>
          <a:xfrm>
            <a:off x="804674" y="4094280"/>
            <a:ext cx="1172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Total AKT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402457-EDA4-4362-29F3-D4A1BD51C5AA}"/>
              </a:ext>
            </a:extLst>
          </p:cNvPr>
          <p:cNvSpPr txBox="1"/>
          <p:nvPr/>
        </p:nvSpPr>
        <p:spPr>
          <a:xfrm>
            <a:off x="640080" y="6384298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GAPDH Control</a:t>
            </a:r>
          </a:p>
        </p:txBody>
      </p:sp>
      <p:pic>
        <p:nvPicPr>
          <p:cNvPr id="9" name="Picture 8" descr="A picture containing text, handwriting, black and white, monochrome&#10;&#10;Description automatically generated">
            <a:extLst>
              <a:ext uri="{FF2B5EF4-FFF2-40B4-BE49-F238E27FC236}">
                <a16:creationId xmlns:a16="http://schemas.microsoft.com/office/drawing/2014/main" id="{4DABEC86-C2BC-0CEF-58B1-45CD564D63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869" t="7853" r="7527" b="52795"/>
          <a:stretch/>
        </p:blipFill>
        <p:spPr>
          <a:xfrm>
            <a:off x="690853" y="1896858"/>
            <a:ext cx="5943600" cy="1989393"/>
          </a:xfrm>
          <a:prstGeom prst="rect">
            <a:avLst/>
          </a:prstGeom>
        </p:spPr>
      </p:pic>
      <p:pic>
        <p:nvPicPr>
          <p:cNvPr id="10" name="Picture 9" descr="A picture containing handwriting, text, black, black and white&#10;&#10;Description automatically generated">
            <a:extLst>
              <a:ext uri="{FF2B5EF4-FFF2-40B4-BE49-F238E27FC236}">
                <a16:creationId xmlns:a16="http://schemas.microsoft.com/office/drawing/2014/main" id="{DA8FE5DA-905E-E2A2-5F5B-314BCDD44A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08" t="8770" r="8748" b="57407"/>
          <a:stretch/>
        </p:blipFill>
        <p:spPr>
          <a:xfrm>
            <a:off x="697056" y="4440708"/>
            <a:ext cx="5943600" cy="1750630"/>
          </a:xfrm>
          <a:prstGeom prst="rect">
            <a:avLst/>
          </a:prstGeom>
        </p:spPr>
      </p:pic>
      <p:pic>
        <p:nvPicPr>
          <p:cNvPr id="11" name="Picture 10" descr="A picture containing text, screenshot, rectangle, black&#10;&#10;Description automatically generated">
            <a:extLst>
              <a:ext uri="{FF2B5EF4-FFF2-40B4-BE49-F238E27FC236}">
                <a16:creationId xmlns:a16="http://schemas.microsoft.com/office/drawing/2014/main" id="{DDDDF94B-E8D7-85BF-FCCD-CF2605CDA5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6" t="5491" r="8369" b="55446"/>
          <a:stretch/>
        </p:blipFill>
        <p:spPr>
          <a:xfrm>
            <a:off x="697056" y="6728499"/>
            <a:ext cx="5943600" cy="19389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2B61F40-076D-C962-BC3E-8FA023625C19}"/>
              </a:ext>
            </a:extLst>
          </p:cNvPr>
          <p:cNvSpPr txBox="1"/>
          <p:nvPr/>
        </p:nvSpPr>
        <p:spPr>
          <a:xfrm>
            <a:off x="6700520" y="2496893"/>
            <a:ext cx="57579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pAKT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60kDa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62DA9D-8DBD-1038-D3E4-C43A76B04D83}"/>
              </a:ext>
            </a:extLst>
          </p:cNvPr>
          <p:cNvSpPr txBox="1"/>
          <p:nvPr/>
        </p:nvSpPr>
        <p:spPr>
          <a:xfrm>
            <a:off x="-24464" y="4889138"/>
            <a:ext cx="78258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Total AKT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60kDa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8DB61D-27A3-EC6C-4E49-59BC6332745C}"/>
              </a:ext>
            </a:extLst>
          </p:cNvPr>
          <p:cNvSpPr txBox="1"/>
          <p:nvPr/>
        </p:nvSpPr>
        <p:spPr>
          <a:xfrm>
            <a:off x="6571725" y="7582169"/>
            <a:ext cx="8296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36kDa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7F14007-95EF-DFB0-2E3C-A17D8EA4744A}"/>
              </a:ext>
            </a:extLst>
          </p:cNvPr>
          <p:cNvCxnSpPr>
            <a:cxnSpLocks/>
          </p:cNvCxnSpPr>
          <p:nvPr/>
        </p:nvCxnSpPr>
        <p:spPr>
          <a:xfrm flipH="1">
            <a:off x="6668710" y="7789918"/>
            <a:ext cx="59436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2E049EE-7FCB-B65A-8560-97AAC38F86BE}"/>
              </a:ext>
            </a:extLst>
          </p:cNvPr>
          <p:cNvCxnSpPr>
            <a:cxnSpLocks/>
          </p:cNvCxnSpPr>
          <p:nvPr/>
        </p:nvCxnSpPr>
        <p:spPr>
          <a:xfrm>
            <a:off x="83822" y="5084187"/>
            <a:ext cx="59436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67911A1-7F22-098A-8E19-0B48CB7AA0B1}"/>
              </a:ext>
            </a:extLst>
          </p:cNvPr>
          <p:cNvSpPr txBox="1"/>
          <p:nvPr/>
        </p:nvSpPr>
        <p:spPr>
          <a:xfrm>
            <a:off x="93102" y="2458431"/>
            <a:ext cx="57579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pAKT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60kDa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D65DEA-E919-7C47-429C-AE93416623F3}"/>
              </a:ext>
            </a:extLst>
          </p:cNvPr>
          <p:cNvSpPr txBox="1"/>
          <p:nvPr/>
        </p:nvSpPr>
        <p:spPr>
          <a:xfrm>
            <a:off x="6609825" y="4827929"/>
            <a:ext cx="78258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Total AKT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60kDa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17A225-DF2E-E35D-6719-0DB695EDFB5A}"/>
              </a:ext>
            </a:extLst>
          </p:cNvPr>
          <p:cNvSpPr txBox="1"/>
          <p:nvPr/>
        </p:nvSpPr>
        <p:spPr>
          <a:xfrm>
            <a:off x="-84608" y="7759338"/>
            <a:ext cx="8296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36kDa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876839A-F60B-C9D8-23E0-8DD1C0C1B2BC}"/>
              </a:ext>
            </a:extLst>
          </p:cNvPr>
          <p:cNvCxnSpPr>
            <a:cxnSpLocks/>
          </p:cNvCxnSpPr>
          <p:nvPr/>
        </p:nvCxnSpPr>
        <p:spPr>
          <a:xfrm flipH="1">
            <a:off x="6653062" y="2701779"/>
            <a:ext cx="54864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EAF70D8-4406-27BC-E2F9-42040FA09106}"/>
              </a:ext>
            </a:extLst>
          </p:cNvPr>
          <p:cNvCxnSpPr>
            <a:cxnSpLocks/>
          </p:cNvCxnSpPr>
          <p:nvPr/>
        </p:nvCxnSpPr>
        <p:spPr>
          <a:xfrm flipH="1">
            <a:off x="6653062" y="5041444"/>
            <a:ext cx="59436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29B1A42-ACA5-255B-316E-FEBF4B265362}"/>
              </a:ext>
            </a:extLst>
          </p:cNvPr>
          <p:cNvCxnSpPr>
            <a:cxnSpLocks/>
          </p:cNvCxnSpPr>
          <p:nvPr/>
        </p:nvCxnSpPr>
        <p:spPr>
          <a:xfrm>
            <a:off x="121437" y="2650979"/>
            <a:ext cx="54864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92F1C22-5C60-4E6D-E5B6-1D5C3BD043F8}"/>
              </a:ext>
            </a:extLst>
          </p:cNvPr>
          <p:cNvCxnSpPr>
            <a:cxnSpLocks/>
          </p:cNvCxnSpPr>
          <p:nvPr/>
        </p:nvCxnSpPr>
        <p:spPr>
          <a:xfrm>
            <a:off x="77136" y="7959567"/>
            <a:ext cx="59436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74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2577B-7577-1618-53F3-F8683239C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116992"/>
            <a:ext cx="6309360" cy="91541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Complete Western Blots-Pexidartinib Inhibition of JNK without ligands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CE33EF-223E-0B1F-3587-08A5B6A6BBCC}"/>
              </a:ext>
            </a:extLst>
          </p:cNvPr>
          <p:cNvSpPr txBox="1"/>
          <p:nvPr/>
        </p:nvSpPr>
        <p:spPr>
          <a:xfrm>
            <a:off x="50045" y="982588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Phosphorylated JNK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3EEFB6-57AC-1837-6532-2224034869D7}"/>
              </a:ext>
            </a:extLst>
          </p:cNvPr>
          <p:cNvSpPr txBox="1"/>
          <p:nvPr/>
        </p:nvSpPr>
        <p:spPr>
          <a:xfrm>
            <a:off x="1060148" y="3682176"/>
            <a:ext cx="1172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Total JNK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C3ECDB-00A9-1EAE-D082-4EF8F0003EFD}"/>
              </a:ext>
            </a:extLst>
          </p:cNvPr>
          <p:cNvSpPr txBox="1"/>
          <p:nvPr/>
        </p:nvSpPr>
        <p:spPr>
          <a:xfrm>
            <a:off x="419011" y="6344732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GAPDH Control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9C60D3-2A87-A95D-22A0-A08B541A7A40}"/>
              </a:ext>
            </a:extLst>
          </p:cNvPr>
          <p:cNvSpPr txBox="1"/>
          <p:nvPr/>
        </p:nvSpPr>
        <p:spPr>
          <a:xfrm>
            <a:off x="5184973" y="2113776"/>
            <a:ext cx="7857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pJNK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46,54kDA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7B36EC-7223-D8E1-A141-8F302F9816E9}"/>
              </a:ext>
            </a:extLst>
          </p:cNvPr>
          <p:cNvSpPr txBox="1"/>
          <p:nvPr/>
        </p:nvSpPr>
        <p:spPr>
          <a:xfrm>
            <a:off x="5208258" y="7580363"/>
            <a:ext cx="7624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36kDa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8CDE30D-0AB5-2066-4509-5CEFA9EBB7FE}"/>
              </a:ext>
            </a:extLst>
          </p:cNvPr>
          <p:cNvCxnSpPr>
            <a:cxnSpLocks/>
          </p:cNvCxnSpPr>
          <p:nvPr/>
        </p:nvCxnSpPr>
        <p:spPr>
          <a:xfrm flipH="1">
            <a:off x="5258194" y="7788112"/>
            <a:ext cx="59436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1900F10-2CFC-8E30-93DB-D6A366C97BB9}"/>
              </a:ext>
            </a:extLst>
          </p:cNvPr>
          <p:cNvSpPr txBox="1"/>
          <p:nvPr/>
        </p:nvSpPr>
        <p:spPr>
          <a:xfrm>
            <a:off x="5208258" y="4775751"/>
            <a:ext cx="8269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Total JNK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46,54kDa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63D14FA-E598-2D51-3AA6-C3A2FEE41C95}"/>
              </a:ext>
            </a:extLst>
          </p:cNvPr>
          <p:cNvCxnSpPr>
            <a:cxnSpLocks/>
          </p:cNvCxnSpPr>
          <p:nvPr/>
        </p:nvCxnSpPr>
        <p:spPr>
          <a:xfrm flipH="1">
            <a:off x="5246551" y="4982865"/>
            <a:ext cx="59436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9C25A56-C5B3-2722-2DEE-F4764F0ECEC9}"/>
              </a:ext>
            </a:extLst>
          </p:cNvPr>
          <p:cNvCxnSpPr>
            <a:cxnSpLocks/>
          </p:cNvCxnSpPr>
          <p:nvPr/>
        </p:nvCxnSpPr>
        <p:spPr>
          <a:xfrm flipH="1">
            <a:off x="5246685" y="2319989"/>
            <a:ext cx="59436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white paper with a black background&#10;&#10;Description automatically generated">
            <a:extLst>
              <a:ext uri="{FF2B5EF4-FFF2-40B4-BE49-F238E27FC236}">
                <a16:creationId xmlns:a16="http://schemas.microsoft.com/office/drawing/2014/main" id="{BF6CC3ED-2174-8D65-6BF2-8847461ADC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0" t="899" r="20740" b="38388"/>
          <a:stretch/>
        </p:blipFill>
        <p:spPr>
          <a:xfrm>
            <a:off x="2105685" y="1324878"/>
            <a:ext cx="3103827" cy="2320470"/>
          </a:xfrm>
          <a:prstGeom prst="rect">
            <a:avLst/>
          </a:prstGeom>
        </p:spPr>
      </p:pic>
      <p:pic>
        <p:nvPicPr>
          <p:cNvPr id="13" name="Picture 12" descr="A white paper with black lines&#10;&#10;Description automatically generated">
            <a:extLst>
              <a:ext uri="{FF2B5EF4-FFF2-40B4-BE49-F238E27FC236}">
                <a16:creationId xmlns:a16="http://schemas.microsoft.com/office/drawing/2014/main" id="{96EF3476-AA2E-90A9-E06E-D5984CFAA7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6" t="3643" r="21549" b="36412"/>
          <a:stretch/>
        </p:blipFill>
        <p:spPr>
          <a:xfrm>
            <a:off x="2104431" y="3986795"/>
            <a:ext cx="3103827" cy="2320471"/>
          </a:xfrm>
          <a:prstGeom prst="rect">
            <a:avLst/>
          </a:prstGeom>
        </p:spPr>
      </p:pic>
      <p:pic>
        <p:nvPicPr>
          <p:cNvPr id="14" name="Picture 13" descr="A white paper with a black background&#10;&#10;Description automatically generated">
            <a:extLst>
              <a:ext uri="{FF2B5EF4-FFF2-40B4-BE49-F238E27FC236}">
                <a16:creationId xmlns:a16="http://schemas.microsoft.com/office/drawing/2014/main" id="{EAC7FC9A-3890-498D-EBDC-3DA339642B0E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5" t="2996" r="16579" b="33966"/>
          <a:stretch/>
        </p:blipFill>
        <p:spPr>
          <a:xfrm>
            <a:off x="2105684" y="6637509"/>
            <a:ext cx="3103827" cy="232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73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32525-C45F-74F7-8118-BFF0BC734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184437"/>
            <a:ext cx="6309360" cy="878838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Complete Western Blots-Pexidartinib Inhibition of STAT3 without ligands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3D28A9-F6DA-B9F4-389F-874DD32DBAE2}"/>
              </a:ext>
            </a:extLst>
          </p:cNvPr>
          <p:cNvSpPr txBox="1"/>
          <p:nvPr/>
        </p:nvSpPr>
        <p:spPr>
          <a:xfrm>
            <a:off x="0" y="1088580"/>
            <a:ext cx="2535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Phosphorylated STAT3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9118E7-A289-5EE8-D75F-48FFE3C57DAC}"/>
              </a:ext>
            </a:extLst>
          </p:cNvPr>
          <p:cNvSpPr txBox="1"/>
          <p:nvPr/>
        </p:nvSpPr>
        <p:spPr>
          <a:xfrm>
            <a:off x="804674" y="3773746"/>
            <a:ext cx="14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Total STAT3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C4137B-60EE-4CAC-5C60-D0521041FBDF}"/>
              </a:ext>
            </a:extLst>
          </p:cNvPr>
          <p:cNvSpPr txBox="1"/>
          <p:nvPr/>
        </p:nvSpPr>
        <p:spPr>
          <a:xfrm>
            <a:off x="456819" y="6447295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GAPDH Control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8BD77A8-9B45-A593-5844-06F91DD75886}"/>
              </a:ext>
            </a:extLst>
          </p:cNvPr>
          <p:cNvCxnSpPr>
            <a:cxnSpLocks/>
          </p:cNvCxnSpPr>
          <p:nvPr/>
        </p:nvCxnSpPr>
        <p:spPr>
          <a:xfrm flipH="1">
            <a:off x="5222204" y="2060486"/>
            <a:ext cx="59436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9EC3928-A13B-B61E-6F6D-D3A963B6A1F2}"/>
              </a:ext>
            </a:extLst>
          </p:cNvPr>
          <p:cNvSpPr txBox="1"/>
          <p:nvPr/>
        </p:nvSpPr>
        <p:spPr>
          <a:xfrm>
            <a:off x="5195477" y="1852737"/>
            <a:ext cx="76335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pSTAT3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79,86kDa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E532A6-D3B7-681C-4791-AFFFA6752C8B}"/>
              </a:ext>
            </a:extLst>
          </p:cNvPr>
          <p:cNvSpPr txBox="1"/>
          <p:nvPr/>
        </p:nvSpPr>
        <p:spPr>
          <a:xfrm>
            <a:off x="5152945" y="4482639"/>
            <a:ext cx="98887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Total STAT3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86kDa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A66188-BC12-F01B-88BE-36298712ABFB}"/>
              </a:ext>
            </a:extLst>
          </p:cNvPr>
          <p:cNvSpPr txBox="1"/>
          <p:nvPr/>
        </p:nvSpPr>
        <p:spPr>
          <a:xfrm>
            <a:off x="5147351" y="7787468"/>
            <a:ext cx="8343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36kDa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D504B25-4BD9-9F3D-078A-0A098F298F33}"/>
              </a:ext>
            </a:extLst>
          </p:cNvPr>
          <p:cNvCxnSpPr>
            <a:cxnSpLocks/>
          </p:cNvCxnSpPr>
          <p:nvPr/>
        </p:nvCxnSpPr>
        <p:spPr>
          <a:xfrm flipH="1">
            <a:off x="5208049" y="4685763"/>
            <a:ext cx="85264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E154C4F-F138-7F03-A563-FD82DF59E089}"/>
              </a:ext>
            </a:extLst>
          </p:cNvPr>
          <p:cNvCxnSpPr>
            <a:cxnSpLocks/>
          </p:cNvCxnSpPr>
          <p:nvPr/>
        </p:nvCxnSpPr>
        <p:spPr>
          <a:xfrm flipH="1">
            <a:off x="5233566" y="7987155"/>
            <a:ext cx="59436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white paper with a black background&#10;&#10;Description automatically generated">
            <a:extLst>
              <a:ext uri="{FF2B5EF4-FFF2-40B4-BE49-F238E27FC236}">
                <a16:creationId xmlns:a16="http://schemas.microsoft.com/office/drawing/2014/main" id="{9CB372E4-4B55-09B3-E14C-6CDCB15DB720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6" t="3513" r="15323" b="31115"/>
          <a:stretch/>
        </p:blipFill>
        <p:spPr>
          <a:xfrm>
            <a:off x="2107692" y="1414676"/>
            <a:ext cx="3099816" cy="2322576"/>
          </a:xfrm>
          <a:prstGeom prst="rect">
            <a:avLst/>
          </a:prstGeom>
        </p:spPr>
      </p:pic>
      <p:pic>
        <p:nvPicPr>
          <p:cNvPr id="14" name="Picture 13" descr="A white paper with a black text&#10;&#10;Description automatically generated">
            <a:extLst>
              <a:ext uri="{FF2B5EF4-FFF2-40B4-BE49-F238E27FC236}">
                <a16:creationId xmlns:a16="http://schemas.microsoft.com/office/drawing/2014/main" id="{319AB13A-4556-3D83-9AFB-61A2DC3B31AD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0" t="3339" r="26381" b="39219"/>
          <a:stretch/>
        </p:blipFill>
        <p:spPr>
          <a:xfrm>
            <a:off x="2107692" y="4088225"/>
            <a:ext cx="3099816" cy="2322576"/>
          </a:xfrm>
          <a:prstGeom prst="rect">
            <a:avLst/>
          </a:prstGeom>
        </p:spPr>
      </p:pic>
      <p:pic>
        <p:nvPicPr>
          <p:cNvPr id="15" name="Picture 14" descr="A white paper with a cross on it&#10;&#10;Description automatically generated">
            <a:extLst>
              <a:ext uri="{FF2B5EF4-FFF2-40B4-BE49-F238E27FC236}">
                <a16:creationId xmlns:a16="http://schemas.microsoft.com/office/drawing/2014/main" id="{991F938A-E6A0-E18B-2629-90DF053CD0B7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6" t="3475" r="14483" b="31428"/>
          <a:stretch/>
        </p:blipFill>
        <p:spPr>
          <a:xfrm>
            <a:off x="2107692" y="6797234"/>
            <a:ext cx="3099816" cy="232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85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C0248-EB3F-24D8-CEAC-6102F43BF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182903"/>
            <a:ext cx="6309360" cy="82397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Complete Western Blots-Pexidartinib Inhibition of AKT without ligands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A43B5A-D74A-380E-CE3F-2143EB4BCE04}"/>
              </a:ext>
            </a:extLst>
          </p:cNvPr>
          <p:cNvSpPr txBox="1"/>
          <p:nvPr/>
        </p:nvSpPr>
        <p:spPr>
          <a:xfrm>
            <a:off x="165527" y="958642"/>
            <a:ext cx="2287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Phosphorylated AKT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B212D4-CAD0-AB0F-CBB1-781303250A51}"/>
              </a:ext>
            </a:extLst>
          </p:cNvPr>
          <p:cNvSpPr txBox="1"/>
          <p:nvPr/>
        </p:nvSpPr>
        <p:spPr>
          <a:xfrm>
            <a:off x="1077390" y="3731019"/>
            <a:ext cx="1172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Total AKT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402457-EDA4-4362-29F3-D4A1BD51C5AA}"/>
              </a:ext>
            </a:extLst>
          </p:cNvPr>
          <p:cNvSpPr txBox="1"/>
          <p:nvPr/>
        </p:nvSpPr>
        <p:spPr>
          <a:xfrm>
            <a:off x="640080" y="6384298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GAPDH Control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B61F40-076D-C962-BC3E-8FA023625C19}"/>
              </a:ext>
            </a:extLst>
          </p:cNvPr>
          <p:cNvSpPr txBox="1"/>
          <p:nvPr/>
        </p:nvSpPr>
        <p:spPr>
          <a:xfrm>
            <a:off x="5272773" y="1931302"/>
            <a:ext cx="57579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pAKT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60kDa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8DB61D-27A3-EC6C-4E49-59BC6332745C}"/>
              </a:ext>
            </a:extLst>
          </p:cNvPr>
          <p:cNvSpPr txBox="1"/>
          <p:nvPr/>
        </p:nvSpPr>
        <p:spPr>
          <a:xfrm>
            <a:off x="5096309" y="7643905"/>
            <a:ext cx="8296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36kDa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7F14007-95EF-DFB0-2E3C-A17D8EA4744A}"/>
              </a:ext>
            </a:extLst>
          </p:cNvPr>
          <p:cNvCxnSpPr>
            <a:cxnSpLocks/>
          </p:cNvCxnSpPr>
          <p:nvPr/>
        </p:nvCxnSpPr>
        <p:spPr>
          <a:xfrm flipH="1">
            <a:off x="5193294" y="7851654"/>
            <a:ext cx="59436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FD65DEA-E919-7C47-429C-AE93416623F3}"/>
              </a:ext>
            </a:extLst>
          </p:cNvPr>
          <p:cNvSpPr txBox="1"/>
          <p:nvPr/>
        </p:nvSpPr>
        <p:spPr>
          <a:xfrm>
            <a:off x="5207508" y="4620144"/>
            <a:ext cx="78258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Total AKT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60kDa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876839A-F60B-C9D8-23E0-8DD1C0C1B2BC}"/>
              </a:ext>
            </a:extLst>
          </p:cNvPr>
          <p:cNvCxnSpPr>
            <a:cxnSpLocks/>
          </p:cNvCxnSpPr>
          <p:nvPr/>
        </p:nvCxnSpPr>
        <p:spPr>
          <a:xfrm flipH="1">
            <a:off x="5225315" y="2136188"/>
            <a:ext cx="54864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EAF70D8-4406-27BC-E2F9-42040FA09106}"/>
              </a:ext>
            </a:extLst>
          </p:cNvPr>
          <p:cNvCxnSpPr>
            <a:cxnSpLocks/>
          </p:cNvCxnSpPr>
          <p:nvPr/>
        </p:nvCxnSpPr>
        <p:spPr>
          <a:xfrm flipH="1">
            <a:off x="5250745" y="4833659"/>
            <a:ext cx="59436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close-up of a test&#10;&#10;Description automatically generated">
            <a:extLst>
              <a:ext uri="{FF2B5EF4-FFF2-40B4-BE49-F238E27FC236}">
                <a16:creationId xmlns:a16="http://schemas.microsoft.com/office/drawing/2014/main" id="{63EEDAA6-6FFB-E5E0-76AF-A27782CBBFB4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2487" r="26379" b="45768"/>
          <a:stretch/>
        </p:blipFill>
        <p:spPr>
          <a:xfrm>
            <a:off x="2107692" y="1295190"/>
            <a:ext cx="3099816" cy="2322576"/>
          </a:xfrm>
          <a:prstGeom prst="rect">
            <a:avLst/>
          </a:prstGeom>
        </p:spPr>
      </p:pic>
      <p:pic>
        <p:nvPicPr>
          <p:cNvPr id="13" name="Picture 12" descr="A close-up of a test&#10;&#10;Description automatically generated">
            <a:extLst>
              <a:ext uri="{FF2B5EF4-FFF2-40B4-BE49-F238E27FC236}">
                <a16:creationId xmlns:a16="http://schemas.microsoft.com/office/drawing/2014/main" id="{86AA75BF-C156-95EC-F38F-DF37638E0730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9" t="4109" r="16558" b="36850"/>
          <a:stretch/>
        </p:blipFill>
        <p:spPr>
          <a:xfrm>
            <a:off x="2107692" y="4001898"/>
            <a:ext cx="3099816" cy="2322576"/>
          </a:xfrm>
          <a:prstGeom prst="rect">
            <a:avLst/>
          </a:prstGeom>
        </p:spPr>
      </p:pic>
      <p:pic>
        <p:nvPicPr>
          <p:cNvPr id="14" name="Picture 13" descr="A white paper with a black background&#10;&#10;Description automatically generated">
            <a:extLst>
              <a:ext uri="{FF2B5EF4-FFF2-40B4-BE49-F238E27FC236}">
                <a16:creationId xmlns:a16="http://schemas.microsoft.com/office/drawing/2014/main" id="{8BEDF793-6049-4E01-738E-BF0DEF5A639C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3" t="2626" r="19519" b="41183"/>
          <a:stretch/>
        </p:blipFill>
        <p:spPr>
          <a:xfrm>
            <a:off x="2107692" y="6715001"/>
            <a:ext cx="3099816" cy="232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74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F9AEC-1C95-9B87-35E6-B60FD0DA8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083" y="340820"/>
            <a:ext cx="6309360" cy="686271"/>
          </a:xfrm>
        </p:spPr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Supplemental Figure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312AFF-BDC7-D5C6-4AA4-8DAA717B7F29}"/>
              </a:ext>
            </a:extLst>
          </p:cNvPr>
          <p:cNvSpPr txBox="1"/>
          <p:nvPr/>
        </p:nvSpPr>
        <p:spPr>
          <a:xfrm>
            <a:off x="977798" y="1864996"/>
            <a:ext cx="10679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MCSF (ng/mL)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A331A3-F0B1-D327-26D9-CF727404CFA4}"/>
              </a:ext>
            </a:extLst>
          </p:cNvPr>
          <p:cNvSpPr txBox="1"/>
          <p:nvPr/>
        </p:nvSpPr>
        <p:spPr>
          <a:xfrm>
            <a:off x="1071462" y="1998556"/>
            <a:ext cx="9701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KITL (ng/mL)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C6CA4A-B5A0-A440-9932-86805749048D}"/>
              </a:ext>
            </a:extLst>
          </p:cNvPr>
          <p:cNvSpPr txBox="1"/>
          <p:nvPr/>
        </p:nvSpPr>
        <p:spPr>
          <a:xfrm>
            <a:off x="2292962" y="2011157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E23B04-8173-B27B-E4FE-AA503055AA71}"/>
              </a:ext>
            </a:extLst>
          </p:cNvPr>
          <p:cNvSpPr txBox="1"/>
          <p:nvPr/>
        </p:nvSpPr>
        <p:spPr>
          <a:xfrm>
            <a:off x="2285548" y="1877700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749C7D2-DF6C-52E1-CECE-6113C11974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3" t="15566" r="60055" b="74338"/>
          <a:stretch/>
        </p:blipFill>
        <p:spPr>
          <a:xfrm>
            <a:off x="1897354" y="2240337"/>
            <a:ext cx="3231022" cy="7261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F77010-4B39-364F-FB16-C3E113F65E8B}"/>
              </a:ext>
            </a:extLst>
          </p:cNvPr>
          <p:cNvSpPr txBox="1"/>
          <p:nvPr/>
        </p:nvSpPr>
        <p:spPr>
          <a:xfrm>
            <a:off x="2510443" y="2017085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1F6E75-7802-12CC-317E-407A48E078D2}"/>
              </a:ext>
            </a:extLst>
          </p:cNvPr>
          <p:cNvSpPr txBox="1"/>
          <p:nvPr/>
        </p:nvSpPr>
        <p:spPr>
          <a:xfrm>
            <a:off x="2718036" y="2009671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01DB77-4E5D-343B-AB96-120E5D9E6B90}"/>
              </a:ext>
            </a:extLst>
          </p:cNvPr>
          <p:cNvSpPr txBox="1"/>
          <p:nvPr/>
        </p:nvSpPr>
        <p:spPr>
          <a:xfrm>
            <a:off x="2925630" y="2009671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FFADF5-1ACF-6CF4-4FC1-F4FB9090A3B2}"/>
              </a:ext>
            </a:extLst>
          </p:cNvPr>
          <p:cNvSpPr txBox="1"/>
          <p:nvPr/>
        </p:nvSpPr>
        <p:spPr>
          <a:xfrm>
            <a:off x="3162879" y="1998797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5E21E8-9A4C-1AD3-95D0-0D0E5656EB4B}"/>
              </a:ext>
            </a:extLst>
          </p:cNvPr>
          <p:cNvSpPr txBox="1"/>
          <p:nvPr/>
        </p:nvSpPr>
        <p:spPr>
          <a:xfrm>
            <a:off x="2362913" y="1877702"/>
            <a:ext cx="4475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12.5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3FFA40-8674-8124-D6D7-442F43961137}"/>
              </a:ext>
            </a:extLst>
          </p:cNvPr>
          <p:cNvSpPr txBox="1"/>
          <p:nvPr/>
        </p:nvSpPr>
        <p:spPr>
          <a:xfrm>
            <a:off x="2680964" y="1880171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B6A285-FC31-6BC0-AC9D-4B7A5091CA6A}"/>
              </a:ext>
            </a:extLst>
          </p:cNvPr>
          <p:cNvSpPr txBox="1"/>
          <p:nvPr/>
        </p:nvSpPr>
        <p:spPr>
          <a:xfrm>
            <a:off x="2898445" y="1875227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4DA1C2-AD65-0BFB-8589-5DA988A518A5}"/>
              </a:ext>
            </a:extLst>
          </p:cNvPr>
          <p:cNvSpPr txBox="1"/>
          <p:nvPr/>
        </p:nvSpPr>
        <p:spPr>
          <a:xfrm>
            <a:off x="3065809" y="1876957"/>
            <a:ext cx="4106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63FACD-4236-7A27-45A2-E028803CE06E}"/>
              </a:ext>
            </a:extLst>
          </p:cNvPr>
          <p:cNvSpPr txBox="1"/>
          <p:nvPr/>
        </p:nvSpPr>
        <p:spPr>
          <a:xfrm>
            <a:off x="3335875" y="2002998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F4E714-41A9-5D3B-35FE-B513772016C1}"/>
              </a:ext>
            </a:extLst>
          </p:cNvPr>
          <p:cNvSpPr txBox="1"/>
          <p:nvPr/>
        </p:nvSpPr>
        <p:spPr>
          <a:xfrm>
            <a:off x="3338346" y="1862868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09DEC3-5FD3-3A1B-AAFA-FB8B8142905A}"/>
              </a:ext>
            </a:extLst>
          </p:cNvPr>
          <p:cNvSpPr txBox="1"/>
          <p:nvPr/>
        </p:nvSpPr>
        <p:spPr>
          <a:xfrm>
            <a:off x="3793075" y="2013627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D7036F-F198-316F-942F-FC16D20EA304}"/>
              </a:ext>
            </a:extLst>
          </p:cNvPr>
          <p:cNvSpPr txBox="1"/>
          <p:nvPr/>
        </p:nvSpPr>
        <p:spPr>
          <a:xfrm>
            <a:off x="3785661" y="1894998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79FDE8-61C1-C7D5-8643-EF1727461793}"/>
              </a:ext>
            </a:extLst>
          </p:cNvPr>
          <p:cNvSpPr txBox="1"/>
          <p:nvPr/>
        </p:nvSpPr>
        <p:spPr>
          <a:xfrm>
            <a:off x="3995728" y="2017825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CED2E1-737C-175F-0934-9DE91173DCDB}"/>
              </a:ext>
            </a:extLst>
          </p:cNvPr>
          <p:cNvSpPr txBox="1"/>
          <p:nvPr/>
        </p:nvSpPr>
        <p:spPr>
          <a:xfrm>
            <a:off x="4218149" y="2017825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FC449C-7BE8-3BED-3201-A18DFE2D3EDA}"/>
              </a:ext>
            </a:extLst>
          </p:cNvPr>
          <p:cNvSpPr txBox="1"/>
          <p:nvPr/>
        </p:nvSpPr>
        <p:spPr>
          <a:xfrm>
            <a:off x="4433158" y="2016095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998F82-90DF-01E4-5328-E58280B6B71D}"/>
              </a:ext>
            </a:extLst>
          </p:cNvPr>
          <p:cNvSpPr txBox="1"/>
          <p:nvPr/>
        </p:nvSpPr>
        <p:spPr>
          <a:xfrm>
            <a:off x="4633336" y="2016095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6C82EB-C48F-1DFD-D2C7-3FE33E89835D}"/>
              </a:ext>
            </a:extLst>
          </p:cNvPr>
          <p:cNvSpPr txBox="1"/>
          <p:nvPr/>
        </p:nvSpPr>
        <p:spPr>
          <a:xfrm>
            <a:off x="3871867" y="1881901"/>
            <a:ext cx="4475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12.5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284119-9F41-E81D-D4E0-CC0B8A63902E}"/>
              </a:ext>
            </a:extLst>
          </p:cNvPr>
          <p:cNvSpPr txBox="1"/>
          <p:nvPr/>
        </p:nvSpPr>
        <p:spPr>
          <a:xfrm>
            <a:off x="4173664" y="1886101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452B77-6759-9F46-A7C0-4F843AD8D2A3}"/>
              </a:ext>
            </a:extLst>
          </p:cNvPr>
          <p:cNvSpPr txBox="1"/>
          <p:nvPr/>
        </p:nvSpPr>
        <p:spPr>
          <a:xfrm>
            <a:off x="4383730" y="1885111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0B3725-B298-2778-F33E-0766BF098711}"/>
              </a:ext>
            </a:extLst>
          </p:cNvPr>
          <p:cNvSpPr txBox="1"/>
          <p:nvPr/>
        </p:nvSpPr>
        <p:spPr>
          <a:xfrm>
            <a:off x="4547587" y="1885111"/>
            <a:ext cx="4106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DDF199-4C57-62A5-51FB-E811D2D784B5}"/>
              </a:ext>
            </a:extLst>
          </p:cNvPr>
          <p:cNvSpPr txBox="1"/>
          <p:nvPr/>
        </p:nvSpPr>
        <p:spPr>
          <a:xfrm>
            <a:off x="4813746" y="202598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33A901-454B-5801-5E95-BBD0B31E0799}"/>
              </a:ext>
            </a:extLst>
          </p:cNvPr>
          <p:cNvSpPr txBox="1"/>
          <p:nvPr/>
        </p:nvSpPr>
        <p:spPr>
          <a:xfrm>
            <a:off x="4808801" y="1880166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pic>
        <p:nvPicPr>
          <p:cNvPr id="32" name="Picture 31" descr="Text, calendar&#10;&#10;Description automatically generated">
            <a:extLst>
              <a:ext uri="{FF2B5EF4-FFF2-40B4-BE49-F238E27FC236}">
                <a16:creationId xmlns:a16="http://schemas.microsoft.com/office/drawing/2014/main" id="{0AA3521A-9940-A157-E1E6-AF905EBB61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44" t="19252" r="58775" b="71591"/>
          <a:stretch/>
        </p:blipFill>
        <p:spPr>
          <a:xfrm>
            <a:off x="1897354" y="3013448"/>
            <a:ext cx="3231490" cy="67549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B10AC0D-832C-01B4-0994-59D4DD26219A}"/>
              </a:ext>
            </a:extLst>
          </p:cNvPr>
          <p:cNvSpPr txBox="1"/>
          <p:nvPr/>
        </p:nvSpPr>
        <p:spPr>
          <a:xfrm>
            <a:off x="1400482" y="3305551"/>
            <a:ext cx="58381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dirty="0">
                <a:latin typeface="Arial" panose="020B0604020202020204" pitchFamily="34" charset="0"/>
                <a:cs typeface="Arial" panose="020B0604020202020204" pitchFamily="34" charset="0"/>
              </a:rPr>
              <a:t>55kDa</a:t>
            </a:r>
          </a:p>
        </p:txBody>
      </p:sp>
      <p:pic>
        <p:nvPicPr>
          <p:cNvPr id="39" name="Picture 3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EFCCECA5-5147-34CA-70B4-DF5433388B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348" t="29930" r="54366" b="64669"/>
          <a:stretch/>
        </p:blipFill>
        <p:spPr>
          <a:xfrm>
            <a:off x="1907424" y="3736487"/>
            <a:ext cx="3231022" cy="39384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C3F7CD4-248D-AA87-4DCC-B1946F5927B0}"/>
              </a:ext>
            </a:extLst>
          </p:cNvPr>
          <p:cNvSpPr txBox="1"/>
          <p:nvPr/>
        </p:nvSpPr>
        <p:spPr>
          <a:xfrm>
            <a:off x="2628805" y="4092428"/>
            <a:ext cx="56137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dirty="0">
                <a:latin typeface="Arial" panose="020B0604020202020204" pitchFamily="34" charset="0"/>
                <a:cs typeface="Arial" panose="020B0604020202020204" pitchFamily="34" charset="0"/>
              </a:rPr>
              <a:t>30min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B52BD1B-A24A-2E54-9C5C-7FC045B4D664}"/>
              </a:ext>
            </a:extLst>
          </p:cNvPr>
          <p:cNvSpPr txBox="1"/>
          <p:nvPr/>
        </p:nvSpPr>
        <p:spPr>
          <a:xfrm>
            <a:off x="4111847" y="4084998"/>
            <a:ext cx="56137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dirty="0">
                <a:latin typeface="Arial" panose="020B0604020202020204" pitchFamily="34" charset="0"/>
                <a:cs typeface="Arial" panose="020B0604020202020204" pitchFamily="34" charset="0"/>
              </a:rPr>
              <a:t>60min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6FD7653-7DE7-4BA2-F261-8C7F92146CC7}"/>
              </a:ext>
            </a:extLst>
          </p:cNvPr>
          <p:cNvSpPr txBox="1"/>
          <p:nvPr/>
        </p:nvSpPr>
        <p:spPr>
          <a:xfrm>
            <a:off x="1011438" y="4930075"/>
            <a:ext cx="10679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MCSF (ng/mL)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2974AA8-C757-0809-4A98-D63373589565}"/>
              </a:ext>
            </a:extLst>
          </p:cNvPr>
          <p:cNvSpPr txBox="1"/>
          <p:nvPr/>
        </p:nvSpPr>
        <p:spPr>
          <a:xfrm>
            <a:off x="1114187" y="5092503"/>
            <a:ext cx="9701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KITL (ng/mL)</a:t>
            </a:r>
          </a:p>
        </p:txBody>
      </p:sp>
      <p:pic>
        <p:nvPicPr>
          <p:cNvPr id="45" name="Picture 44" descr="A picture containing text&#10;&#10;Description automatically generated">
            <a:extLst>
              <a:ext uri="{FF2B5EF4-FFF2-40B4-BE49-F238E27FC236}">
                <a16:creationId xmlns:a16="http://schemas.microsoft.com/office/drawing/2014/main" id="{ECA84C14-98CC-5877-B904-C7C5A54B37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05" t="14315" r="16338" b="75973"/>
          <a:stretch/>
        </p:blipFill>
        <p:spPr>
          <a:xfrm>
            <a:off x="1977626" y="5300425"/>
            <a:ext cx="3227832" cy="73954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FC098B0-7EF3-3D71-D994-DF6D9BADAB28}"/>
              </a:ext>
            </a:extLst>
          </p:cNvPr>
          <p:cNvSpPr txBox="1"/>
          <p:nvPr/>
        </p:nvSpPr>
        <p:spPr>
          <a:xfrm>
            <a:off x="2189237" y="5097099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2733645-DF3C-F19D-318E-58D52AB00D4C}"/>
              </a:ext>
            </a:extLst>
          </p:cNvPr>
          <p:cNvSpPr txBox="1"/>
          <p:nvPr/>
        </p:nvSpPr>
        <p:spPr>
          <a:xfrm>
            <a:off x="2299321" y="5111929"/>
            <a:ext cx="4475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12.5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E83FEF2-A280-7BF3-ED17-3EEE9F14D49C}"/>
              </a:ext>
            </a:extLst>
          </p:cNvPr>
          <p:cNvSpPr txBox="1"/>
          <p:nvPr/>
        </p:nvSpPr>
        <p:spPr>
          <a:xfrm>
            <a:off x="2619006" y="5106984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6968912-5C64-2E14-7DE5-1CA1F4199E37}"/>
              </a:ext>
            </a:extLst>
          </p:cNvPr>
          <p:cNvSpPr txBox="1"/>
          <p:nvPr/>
        </p:nvSpPr>
        <p:spPr>
          <a:xfrm>
            <a:off x="2839947" y="5109454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372A2C5-E2B7-59B3-F0B4-42E957DA66FE}"/>
              </a:ext>
            </a:extLst>
          </p:cNvPr>
          <p:cNvSpPr txBox="1"/>
          <p:nvPr/>
        </p:nvSpPr>
        <p:spPr>
          <a:xfrm>
            <a:off x="3023471" y="5109454"/>
            <a:ext cx="4106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B7D5154-9D8A-B6F9-F671-0540DABC5649}"/>
              </a:ext>
            </a:extLst>
          </p:cNvPr>
          <p:cNvSpPr txBox="1"/>
          <p:nvPr/>
        </p:nvSpPr>
        <p:spPr>
          <a:xfrm>
            <a:off x="3295910" y="5111924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270C794-A24F-9033-F310-812CE41F0A6A}"/>
              </a:ext>
            </a:extLst>
          </p:cNvPr>
          <p:cNvSpPr txBox="1"/>
          <p:nvPr/>
        </p:nvSpPr>
        <p:spPr>
          <a:xfrm>
            <a:off x="3775849" y="5114397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0C2974F-7244-250E-4701-4C784860BE4A}"/>
              </a:ext>
            </a:extLst>
          </p:cNvPr>
          <p:cNvSpPr txBox="1"/>
          <p:nvPr/>
        </p:nvSpPr>
        <p:spPr>
          <a:xfrm>
            <a:off x="3885727" y="5120083"/>
            <a:ext cx="4475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12.5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925128B-31C2-6410-AAF0-C2D6EE38BEED}"/>
              </a:ext>
            </a:extLst>
          </p:cNvPr>
          <p:cNvSpPr txBox="1"/>
          <p:nvPr/>
        </p:nvSpPr>
        <p:spPr>
          <a:xfrm>
            <a:off x="4187426" y="512428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73CA1A5-8136-A459-6DA9-4E05E6815EAE}"/>
              </a:ext>
            </a:extLst>
          </p:cNvPr>
          <p:cNvSpPr txBox="1"/>
          <p:nvPr/>
        </p:nvSpPr>
        <p:spPr>
          <a:xfrm>
            <a:off x="4403081" y="512675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0B5DF41-9912-2EDD-7030-E35522961628}"/>
              </a:ext>
            </a:extLst>
          </p:cNvPr>
          <p:cNvSpPr txBox="1"/>
          <p:nvPr/>
        </p:nvSpPr>
        <p:spPr>
          <a:xfrm>
            <a:off x="4606719" y="5119338"/>
            <a:ext cx="4106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EF6863E-B04D-9E8F-25F8-48CFEF6250A8}"/>
              </a:ext>
            </a:extLst>
          </p:cNvPr>
          <p:cNvSpPr txBox="1"/>
          <p:nvPr/>
        </p:nvSpPr>
        <p:spPr>
          <a:xfrm>
            <a:off x="4879061" y="5114393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D270DE4-B97A-E645-E111-FDB25F872FFB}"/>
              </a:ext>
            </a:extLst>
          </p:cNvPr>
          <p:cNvSpPr txBox="1"/>
          <p:nvPr/>
        </p:nvSpPr>
        <p:spPr>
          <a:xfrm>
            <a:off x="2191708" y="4943872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8273F7F-7360-5558-7E83-DD1A94224FB6}"/>
              </a:ext>
            </a:extLst>
          </p:cNvPr>
          <p:cNvSpPr txBox="1"/>
          <p:nvPr/>
        </p:nvSpPr>
        <p:spPr>
          <a:xfrm>
            <a:off x="2406964" y="4938927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75E2D7A-9BD2-997E-0307-08CD3C1F946E}"/>
              </a:ext>
            </a:extLst>
          </p:cNvPr>
          <p:cNvSpPr txBox="1"/>
          <p:nvPr/>
        </p:nvSpPr>
        <p:spPr>
          <a:xfrm>
            <a:off x="2651132" y="4938927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7DE4214-0FAF-1E6C-2304-0CCC174D75CD}"/>
              </a:ext>
            </a:extLst>
          </p:cNvPr>
          <p:cNvSpPr txBox="1"/>
          <p:nvPr/>
        </p:nvSpPr>
        <p:spPr>
          <a:xfrm>
            <a:off x="2862187" y="4946342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EA7B32B-613E-E596-25C5-1C57B4B181C8}"/>
              </a:ext>
            </a:extLst>
          </p:cNvPr>
          <p:cNvSpPr txBox="1"/>
          <p:nvPr/>
        </p:nvSpPr>
        <p:spPr>
          <a:xfrm>
            <a:off x="3110311" y="4946342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83B5DEE-32F7-97A1-1249-7A6A0F0DED36}"/>
              </a:ext>
            </a:extLst>
          </p:cNvPr>
          <p:cNvSpPr txBox="1"/>
          <p:nvPr/>
        </p:nvSpPr>
        <p:spPr>
          <a:xfrm>
            <a:off x="3773374" y="4963640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D0963CE-D112-5CEE-4665-F31FAF26D4BD}"/>
              </a:ext>
            </a:extLst>
          </p:cNvPr>
          <p:cNvSpPr txBox="1"/>
          <p:nvPr/>
        </p:nvSpPr>
        <p:spPr>
          <a:xfrm>
            <a:off x="3957738" y="4966109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978B3E4-1515-ECD0-5C51-DAA67498F33E}"/>
              </a:ext>
            </a:extLst>
          </p:cNvPr>
          <p:cNvSpPr txBox="1"/>
          <p:nvPr/>
        </p:nvSpPr>
        <p:spPr>
          <a:xfrm>
            <a:off x="4209322" y="4966110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BD9EC43-222A-759E-0173-E21B6E778C1F}"/>
              </a:ext>
            </a:extLst>
          </p:cNvPr>
          <p:cNvSpPr txBox="1"/>
          <p:nvPr/>
        </p:nvSpPr>
        <p:spPr>
          <a:xfrm>
            <a:off x="4435202" y="4966109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60DC221-6C48-FB27-122A-89F9C20B0C63}"/>
              </a:ext>
            </a:extLst>
          </p:cNvPr>
          <p:cNvSpPr txBox="1"/>
          <p:nvPr/>
        </p:nvSpPr>
        <p:spPr>
          <a:xfrm>
            <a:off x="4668500" y="4966109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B1C1601-0C33-F784-6015-5DF7312B578D}"/>
              </a:ext>
            </a:extLst>
          </p:cNvPr>
          <p:cNvSpPr txBox="1"/>
          <p:nvPr/>
        </p:nvSpPr>
        <p:spPr>
          <a:xfrm>
            <a:off x="4866703" y="498341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5C95D8B-63DA-4553-D8AA-884183810261}"/>
              </a:ext>
            </a:extLst>
          </p:cNvPr>
          <p:cNvSpPr txBox="1"/>
          <p:nvPr/>
        </p:nvSpPr>
        <p:spPr>
          <a:xfrm>
            <a:off x="3300852" y="4961168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pic>
        <p:nvPicPr>
          <p:cNvPr id="70" name="Picture 69" descr="Text, calendar&#10;&#10;Description automatically generated">
            <a:extLst>
              <a:ext uri="{FF2B5EF4-FFF2-40B4-BE49-F238E27FC236}">
                <a16:creationId xmlns:a16="http://schemas.microsoft.com/office/drawing/2014/main" id="{6730308A-0AF1-91CD-215E-FA235FB60B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768" t="18881" r="16037" b="71896"/>
          <a:stretch/>
        </p:blipFill>
        <p:spPr>
          <a:xfrm>
            <a:off x="1977627" y="6094247"/>
            <a:ext cx="3227832" cy="693277"/>
          </a:xfrm>
          <a:prstGeom prst="rect">
            <a:avLst/>
          </a:prstGeom>
        </p:spPr>
      </p:pic>
      <p:pic>
        <p:nvPicPr>
          <p:cNvPr id="77" name="Picture 7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7E72894A-F791-1D31-AC82-92E48C0377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078" t="29746" r="12548" b="64500"/>
          <a:stretch/>
        </p:blipFill>
        <p:spPr>
          <a:xfrm>
            <a:off x="1970373" y="6828954"/>
            <a:ext cx="3227832" cy="430273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F46BE491-8EAE-A83E-F18E-7576F2FBC7DC}"/>
              </a:ext>
            </a:extLst>
          </p:cNvPr>
          <p:cNvSpPr txBox="1"/>
          <p:nvPr/>
        </p:nvSpPr>
        <p:spPr>
          <a:xfrm>
            <a:off x="2506314" y="7204841"/>
            <a:ext cx="56137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dirty="0">
                <a:latin typeface="Arial" panose="020B0604020202020204" pitchFamily="34" charset="0"/>
                <a:cs typeface="Arial" panose="020B0604020202020204" pitchFamily="34" charset="0"/>
              </a:rPr>
              <a:t>30min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467B6B3-2977-A885-E92C-6DF370AE5ABE}"/>
              </a:ext>
            </a:extLst>
          </p:cNvPr>
          <p:cNvSpPr txBox="1"/>
          <p:nvPr/>
        </p:nvSpPr>
        <p:spPr>
          <a:xfrm>
            <a:off x="3989356" y="7197411"/>
            <a:ext cx="56137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dirty="0">
                <a:latin typeface="Arial" panose="020B0604020202020204" pitchFamily="34" charset="0"/>
                <a:cs typeface="Arial" panose="020B0604020202020204" pitchFamily="34" charset="0"/>
              </a:rPr>
              <a:t>60min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7989F1F-7F68-3187-23CD-87D549F25A47}"/>
              </a:ext>
            </a:extLst>
          </p:cNvPr>
          <p:cNvSpPr txBox="1"/>
          <p:nvPr/>
        </p:nvSpPr>
        <p:spPr>
          <a:xfrm>
            <a:off x="1418692" y="3796562"/>
            <a:ext cx="58381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dirty="0">
                <a:latin typeface="Arial" panose="020B0604020202020204" pitchFamily="34" charset="0"/>
                <a:cs typeface="Arial" panose="020B0604020202020204" pitchFamily="34" charset="0"/>
              </a:rPr>
              <a:t>40kDa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2D5A8D-8FC0-4B45-39A0-C47914334C3B}"/>
              </a:ext>
            </a:extLst>
          </p:cNvPr>
          <p:cNvSpPr txBox="1"/>
          <p:nvPr/>
        </p:nvSpPr>
        <p:spPr>
          <a:xfrm>
            <a:off x="292100" y="20955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F0C822-C735-8682-7454-4E59C9547C57}"/>
              </a:ext>
            </a:extLst>
          </p:cNvPr>
          <p:cNvSpPr txBox="1"/>
          <p:nvPr/>
        </p:nvSpPr>
        <p:spPr>
          <a:xfrm>
            <a:off x="306334" y="49767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8C3938-6296-C839-44AA-9780609E9427}"/>
              </a:ext>
            </a:extLst>
          </p:cNvPr>
          <p:cNvSpPr txBox="1"/>
          <p:nvPr/>
        </p:nvSpPr>
        <p:spPr>
          <a:xfrm>
            <a:off x="2201294" y="2447478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E8BECA-4FD7-13F2-A367-EE3F61C2FB62}"/>
              </a:ext>
            </a:extLst>
          </p:cNvPr>
          <p:cNvSpPr txBox="1"/>
          <p:nvPr/>
        </p:nvSpPr>
        <p:spPr>
          <a:xfrm>
            <a:off x="2432897" y="2431358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3242F4D-39F0-9ADE-F6CD-002CB365481C}"/>
              </a:ext>
            </a:extLst>
          </p:cNvPr>
          <p:cNvSpPr txBox="1"/>
          <p:nvPr/>
        </p:nvSpPr>
        <p:spPr>
          <a:xfrm>
            <a:off x="2636514" y="2416439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1.0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30E1046-D49E-8A27-3C22-4B782E6A3464}"/>
              </a:ext>
            </a:extLst>
          </p:cNvPr>
          <p:cNvSpPr txBox="1"/>
          <p:nvPr/>
        </p:nvSpPr>
        <p:spPr>
          <a:xfrm>
            <a:off x="2837362" y="2411569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1.5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384F5823-21B7-9CB3-C988-EB1F2FE6008F}"/>
              </a:ext>
            </a:extLst>
          </p:cNvPr>
          <p:cNvSpPr txBox="1"/>
          <p:nvPr/>
        </p:nvSpPr>
        <p:spPr>
          <a:xfrm>
            <a:off x="3058955" y="2395882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1.5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790EAA0-F9B5-4229-4C60-32F29E70304A}"/>
              </a:ext>
            </a:extLst>
          </p:cNvPr>
          <p:cNvSpPr txBox="1"/>
          <p:nvPr/>
        </p:nvSpPr>
        <p:spPr>
          <a:xfrm>
            <a:off x="3280548" y="2362177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1.1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A583F481-522C-A2EB-04B7-CC4AC3AAF6C0}"/>
              </a:ext>
            </a:extLst>
          </p:cNvPr>
          <p:cNvSpPr txBox="1"/>
          <p:nvPr/>
        </p:nvSpPr>
        <p:spPr>
          <a:xfrm>
            <a:off x="3699606" y="2346294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1.0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33962A3B-4028-3E6D-3806-28107B2F56B5}"/>
              </a:ext>
            </a:extLst>
          </p:cNvPr>
          <p:cNvSpPr txBox="1"/>
          <p:nvPr/>
        </p:nvSpPr>
        <p:spPr>
          <a:xfrm>
            <a:off x="3919513" y="2341645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1.6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6EF323BA-32B1-9D67-E2B1-837E98389809}"/>
              </a:ext>
            </a:extLst>
          </p:cNvPr>
          <p:cNvSpPr txBox="1"/>
          <p:nvPr/>
        </p:nvSpPr>
        <p:spPr>
          <a:xfrm>
            <a:off x="4130100" y="2325125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1.7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D648DDA-9384-4F37-84F0-B6856A45494B}"/>
              </a:ext>
            </a:extLst>
          </p:cNvPr>
          <p:cNvSpPr txBox="1"/>
          <p:nvPr/>
        </p:nvSpPr>
        <p:spPr>
          <a:xfrm>
            <a:off x="4351646" y="2330070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1.8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555F5DA8-F89D-E24E-1047-E09C9EEACDD1}"/>
              </a:ext>
            </a:extLst>
          </p:cNvPr>
          <p:cNvSpPr txBox="1"/>
          <p:nvPr/>
        </p:nvSpPr>
        <p:spPr>
          <a:xfrm>
            <a:off x="4573192" y="2325125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2.0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A759CFF2-9180-5A0C-7B18-55E5C5FADC28}"/>
              </a:ext>
            </a:extLst>
          </p:cNvPr>
          <p:cNvSpPr txBox="1"/>
          <p:nvPr/>
        </p:nvSpPr>
        <p:spPr>
          <a:xfrm>
            <a:off x="4785785" y="2320520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FC4F6490-13A3-C8B8-8EDC-69AD33117394}"/>
              </a:ext>
            </a:extLst>
          </p:cNvPr>
          <p:cNvSpPr txBox="1"/>
          <p:nvPr/>
        </p:nvSpPr>
        <p:spPr>
          <a:xfrm>
            <a:off x="2103755" y="5495393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1.0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BCF6C61C-8CFC-8B6D-4A67-DC212FD98C18}"/>
              </a:ext>
            </a:extLst>
          </p:cNvPr>
          <p:cNvSpPr txBox="1"/>
          <p:nvPr/>
        </p:nvSpPr>
        <p:spPr>
          <a:xfrm>
            <a:off x="2335630" y="5490448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1.3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6E563B10-A5BC-B33C-8B95-E4E68C83F19C}"/>
              </a:ext>
            </a:extLst>
          </p:cNvPr>
          <p:cNvSpPr txBox="1"/>
          <p:nvPr/>
        </p:nvSpPr>
        <p:spPr>
          <a:xfrm>
            <a:off x="2567505" y="5475861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1.5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6D84DA0F-795B-3BA2-BBD4-1F3B3FF6FF7E}"/>
              </a:ext>
            </a:extLst>
          </p:cNvPr>
          <p:cNvSpPr txBox="1"/>
          <p:nvPr/>
        </p:nvSpPr>
        <p:spPr>
          <a:xfrm>
            <a:off x="2793703" y="5466007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1.8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E06622AD-13DD-0F0D-2370-1D73671C8997}"/>
              </a:ext>
            </a:extLst>
          </p:cNvPr>
          <p:cNvSpPr txBox="1"/>
          <p:nvPr/>
        </p:nvSpPr>
        <p:spPr>
          <a:xfrm>
            <a:off x="3031360" y="5461720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1.8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F8322EFD-1637-2D18-EE9A-D8B60AE554D5}"/>
              </a:ext>
            </a:extLst>
          </p:cNvPr>
          <p:cNvSpPr txBox="1"/>
          <p:nvPr/>
        </p:nvSpPr>
        <p:spPr>
          <a:xfrm>
            <a:off x="3263982" y="5457445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1.7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3331BE6E-111C-8F96-0C80-796010C336A7}"/>
              </a:ext>
            </a:extLst>
          </p:cNvPr>
          <p:cNvSpPr txBox="1"/>
          <p:nvPr/>
        </p:nvSpPr>
        <p:spPr>
          <a:xfrm>
            <a:off x="3682713" y="5421414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1.0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528E930C-37F3-51F0-AFCF-D631C94FEA15}"/>
              </a:ext>
            </a:extLst>
          </p:cNvPr>
          <p:cNvSpPr txBox="1"/>
          <p:nvPr/>
        </p:nvSpPr>
        <p:spPr>
          <a:xfrm>
            <a:off x="3923397" y="5416372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0.8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516CE27-2D4D-09F7-A694-047CA621F6FC}"/>
              </a:ext>
            </a:extLst>
          </p:cNvPr>
          <p:cNvSpPr txBox="1"/>
          <p:nvPr/>
        </p:nvSpPr>
        <p:spPr>
          <a:xfrm>
            <a:off x="4173664" y="5421414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0.8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3931F4BE-D012-79FB-2F9D-8BF79AC0261D}"/>
              </a:ext>
            </a:extLst>
          </p:cNvPr>
          <p:cNvSpPr txBox="1"/>
          <p:nvPr/>
        </p:nvSpPr>
        <p:spPr>
          <a:xfrm>
            <a:off x="4392533" y="5426162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1.1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173B927B-CE07-EED5-4468-255EF591091A}"/>
              </a:ext>
            </a:extLst>
          </p:cNvPr>
          <p:cNvSpPr txBox="1"/>
          <p:nvPr/>
        </p:nvSpPr>
        <p:spPr>
          <a:xfrm>
            <a:off x="4627637" y="5430910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0.8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E6DEE9E7-8D3F-2A46-EBC4-52F981930F2A}"/>
              </a:ext>
            </a:extLst>
          </p:cNvPr>
          <p:cNvSpPr txBox="1"/>
          <p:nvPr/>
        </p:nvSpPr>
        <p:spPr>
          <a:xfrm>
            <a:off x="4858283" y="5427633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0.7</a:t>
            </a:r>
          </a:p>
        </p:txBody>
      </p: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770AC11A-B574-2958-32A5-736641E6238A}"/>
              </a:ext>
            </a:extLst>
          </p:cNvPr>
          <p:cNvCxnSpPr>
            <a:cxnSpLocks/>
          </p:cNvCxnSpPr>
          <p:nvPr/>
        </p:nvCxnSpPr>
        <p:spPr>
          <a:xfrm flipH="1">
            <a:off x="5158003" y="2616093"/>
            <a:ext cx="64008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288BC325-056A-1726-070B-C4E92B5E6228}"/>
              </a:ext>
            </a:extLst>
          </p:cNvPr>
          <p:cNvCxnSpPr>
            <a:cxnSpLocks/>
          </p:cNvCxnSpPr>
          <p:nvPr/>
        </p:nvCxnSpPr>
        <p:spPr>
          <a:xfrm flipH="1">
            <a:off x="5158003" y="3387370"/>
            <a:ext cx="62408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E312FA38-2309-D720-9889-4CF2AB28D08E}"/>
              </a:ext>
            </a:extLst>
          </p:cNvPr>
          <p:cNvCxnSpPr/>
          <p:nvPr/>
        </p:nvCxnSpPr>
        <p:spPr>
          <a:xfrm flipH="1">
            <a:off x="5165377" y="3875159"/>
            <a:ext cx="50661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757D9162-5B33-59CA-954F-A9EEBA7A0709}"/>
              </a:ext>
            </a:extLst>
          </p:cNvPr>
          <p:cNvCxnSpPr>
            <a:cxnSpLocks/>
          </p:cNvCxnSpPr>
          <p:nvPr/>
        </p:nvCxnSpPr>
        <p:spPr>
          <a:xfrm flipH="1">
            <a:off x="5198205" y="5711361"/>
            <a:ext cx="64008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AC95AA39-1438-3BE7-A2E3-D2C5CBC1318A}"/>
              </a:ext>
            </a:extLst>
          </p:cNvPr>
          <p:cNvCxnSpPr>
            <a:cxnSpLocks/>
          </p:cNvCxnSpPr>
          <p:nvPr/>
        </p:nvCxnSpPr>
        <p:spPr>
          <a:xfrm flipH="1">
            <a:off x="5198205" y="6631970"/>
            <a:ext cx="62408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976D20E1-C425-DA6D-3434-4D183B15C869}"/>
              </a:ext>
            </a:extLst>
          </p:cNvPr>
          <p:cNvCxnSpPr/>
          <p:nvPr/>
        </p:nvCxnSpPr>
        <p:spPr>
          <a:xfrm flipH="1">
            <a:off x="5234295" y="6995662"/>
            <a:ext cx="50661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>
            <a:extLst>
              <a:ext uri="{FF2B5EF4-FFF2-40B4-BE49-F238E27FC236}">
                <a16:creationId xmlns:a16="http://schemas.microsoft.com/office/drawing/2014/main" id="{304C90AD-829F-EDDC-B1C0-CF069CC8D929}"/>
              </a:ext>
            </a:extLst>
          </p:cNvPr>
          <p:cNvSpPr txBox="1"/>
          <p:nvPr/>
        </p:nvSpPr>
        <p:spPr>
          <a:xfrm>
            <a:off x="2060031" y="1962313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A9C6DDA4-829E-D93D-3870-50417C651840}"/>
              </a:ext>
            </a:extLst>
          </p:cNvPr>
          <p:cNvSpPr txBox="1"/>
          <p:nvPr/>
        </p:nvSpPr>
        <p:spPr>
          <a:xfrm>
            <a:off x="3560266" y="1937669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B4ABA718-1D40-F8A6-5333-E75157C79BC5}"/>
              </a:ext>
            </a:extLst>
          </p:cNvPr>
          <p:cNvSpPr txBox="1"/>
          <p:nvPr/>
        </p:nvSpPr>
        <p:spPr>
          <a:xfrm>
            <a:off x="1966432" y="5015379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1F4EAB45-0103-9DA3-66E8-FD6416DA3F90}"/>
              </a:ext>
            </a:extLst>
          </p:cNvPr>
          <p:cNvSpPr txBox="1"/>
          <p:nvPr/>
        </p:nvSpPr>
        <p:spPr>
          <a:xfrm>
            <a:off x="3534642" y="5029626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6CF0708A-AD32-1177-E477-4C48EF7520F8}"/>
              </a:ext>
            </a:extLst>
          </p:cNvPr>
          <p:cNvSpPr txBox="1"/>
          <p:nvPr/>
        </p:nvSpPr>
        <p:spPr>
          <a:xfrm>
            <a:off x="5142822" y="2414195"/>
            <a:ext cx="7857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pJNK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46,54kDA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B7103EDB-A823-2364-6F26-DD83B14E716A}"/>
              </a:ext>
            </a:extLst>
          </p:cNvPr>
          <p:cNvSpPr txBox="1"/>
          <p:nvPr/>
        </p:nvSpPr>
        <p:spPr>
          <a:xfrm>
            <a:off x="5123158" y="3190150"/>
            <a:ext cx="8269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Total JNK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46,54kDa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ED6AF9DB-9A79-9C52-F6B1-6976C4AE971A}"/>
              </a:ext>
            </a:extLst>
          </p:cNvPr>
          <p:cNvSpPr txBox="1"/>
          <p:nvPr/>
        </p:nvSpPr>
        <p:spPr>
          <a:xfrm>
            <a:off x="5106390" y="3677809"/>
            <a:ext cx="7624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36kDa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25C391E5-503A-0E8B-75AD-3E736F1AF6A2}"/>
              </a:ext>
            </a:extLst>
          </p:cNvPr>
          <p:cNvSpPr txBox="1"/>
          <p:nvPr/>
        </p:nvSpPr>
        <p:spPr>
          <a:xfrm>
            <a:off x="5187053" y="5513344"/>
            <a:ext cx="7857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pJNK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46,54kDA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F6B9843E-09F0-6ADE-11B5-B9428302E894}"/>
              </a:ext>
            </a:extLst>
          </p:cNvPr>
          <p:cNvSpPr txBox="1"/>
          <p:nvPr/>
        </p:nvSpPr>
        <p:spPr>
          <a:xfrm>
            <a:off x="5176249" y="6441112"/>
            <a:ext cx="8269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Total JNK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46,54kDa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1D1C6782-F1C5-6474-D527-3646B15F8AF0}"/>
              </a:ext>
            </a:extLst>
          </p:cNvPr>
          <p:cNvSpPr txBox="1"/>
          <p:nvPr/>
        </p:nvSpPr>
        <p:spPr>
          <a:xfrm>
            <a:off x="5177667" y="6803262"/>
            <a:ext cx="7624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36kDa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A9A1990A-0C88-C172-4C7F-B7AA8E6D99A7}"/>
              </a:ext>
            </a:extLst>
          </p:cNvPr>
          <p:cNvSpPr txBox="1"/>
          <p:nvPr/>
        </p:nvSpPr>
        <p:spPr>
          <a:xfrm>
            <a:off x="1393748" y="2556008"/>
            <a:ext cx="58381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dirty="0">
                <a:latin typeface="Arial" panose="020B0604020202020204" pitchFamily="34" charset="0"/>
                <a:cs typeface="Arial" panose="020B0604020202020204" pitchFamily="34" charset="0"/>
              </a:rPr>
              <a:t>55kDa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16DDBC4B-130B-435F-9E4B-9BB9304F1EB3}"/>
              </a:ext>
            </a:extLst>
          </p:cNvPr>
          <p:cNvSpPr txBox="1"/>
          <p:nvPr/>
        </p:nvSpPr>
        <p:spPr>
          <a:xfrm>
            <a:off x="1474501" y="6399192"/>
            <a:ext cx="58381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dirty="0">
                <a:latin typeface="Arial" panose="020B0604020202020204" pitchFamily="34" charset="0"/>
                <a:cs typeface="Arial" panose="020B0604020202020204" pitchFamily="34" charset="0"/>
              </a:rPr>
              <a:t>55kDa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761462C6-A719-53CC-AAA9-CC00DBDD8C5F}"/>
              </a:ext>
            </a:extLst>
          </p:cNvPr>
          <p:cNvSpPr txBox="1"/>
          <p:nvPr/>
        </p:nvSpPr>
        <p:spPr>
          <a:xfrm>
            <a:off x="1492711" y="6890203"/>
            <a:ext cx="58381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dirty="0">
                <a:latin typeface="Arial" panose="020B0604020202020204" pitchFamily="34" charset="0"/>
                <a:cs typeface="Arial" panose="020B0604020202020204" pitchFamily="34" charset="0"/>
              </a:rPr>
              <a:t>40kDa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F2C82B42-D2EC-5ABA-152D-42AFA364280F}"/>
              </a:ext>
            </a:extLst>
          </p:cNvPr>
          <p:cNvSpPr txBox="1"/>
          <p:nvPr/>
        </p:nvSpPr>
        <p:spPr>
          <a:xfrm>
            <a:off x="1467767" y="5620153"/>
            <a:ext cx="58381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dirty="0">
                <a:latin typeface="Arial" panose="020B0604020202020204" pitchFamily="34" charset="0"/>
                <a:cs typeface="Arial" panose="020B0604020202020204" pitchFamily="34" charset="0"/>
              </a:rPr>
              <a:t>55kDa</a:t>
            </a:r>
          </a:p>
        </p:txBody>
      </p:sp>
    </p:spTree>
    <p:extLst>
      <p:ext uri="{BB962C8B-B14F-4D97-AF65-F5344CB8AC3E}">
        <p14:creationId xmlns:p14="http://schemas.microsoft.com/office/powerpoint/2010/main" val="1863589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120">
            <a:extLst>
              <a:ext uri="{FF2B5EF4-FFF2-40B4-BE49-F238E27FC236}">
                <a16:creationId xmlns:a16="http://schemas.microsoft.com/office/drawing/2014/main" id="{6B48A2C4-6B8A-5FAF-A65E-44D56D3A5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49" y="253585"/>
            <a:ext cx="6309360" cy="773334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Supplemental Figure 3</a:t>
            </a:r>
          </a:p>
        </p:txBody>
      </p:sp>
      <p:pic>
        <p:nvPicPr>
          <p:cNvPr id="43" name="Picture 42" descr="A picture containing text&#10;&#10;Description automatically generated">
            <a:extLst>
              <a:ext uri="{FF2B5EF4-FFF2-40B4-BE49-F238E27FC236}">
                <a16:creationId xmlns:a16="http://schemas.microsoft.com/office/drawing/2014/main" id="{CFDD12C4-C63D-79B3-E150-1B0F527AA5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46" t="47577" r="58845" b="42221"/>
          <a:stretch/>
        </p:blipFill>
        <p:spPr>
          <a:xfrm>
            <a:off x="2040257" y="2209366"/>
            <a:ext cx="3227832" cy="77333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10F7DC9-984E-2E01-69F5-E0A891CC079F}"/>
              </a:ext>
            </a:extLst>
          </p:cNvPr>
          <p:cNvSpPr txBox="1"/>
          <p:nvPr/>
        </p:nvSpPr>
        <p:spPr>
          <a:xfrm>
            <a:off x="1101320" y="1862505"/>
            <a:ext cx="10679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MCSF (ng/mL)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EEA1487-61A7-F306-42D5-DBD6871C6420}"/>
              </a:ext>
            </a:extLst>
          </p:cNvPr>
          <p:cNvSpPr txBox="1"/>
          <p:nvPr/>
        </p:nvSpPr>
        <p:spPr>
          <a:xfrm>
            <a:off x="1194943" y="2007899"/>
            <a:ext cx="9701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KITL (ng/mL)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1C5BE08-6DA4-242B-4FCF-9174137637B9}"/>
              </a:ext>
            </a:extLst>
          </p:cNvPr>
          <p:cNvSpPr txBox="1"/>
          <p:nvPr/>
        </p:nvSpPr>
        <p:spPr>
          <a:xfrm>
            <a:off x="2315317" y="2023474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349DFD5-C443-1E83-DF34-762C6F61D47B}"/>
              </a:ext>
            </a:extLst>
          </p:cNvPr>
          <p:cNvSpPr txBox="1"/>
          <p:nvPr/>
        </p:nvSpPr>
        <p:spPr>
          <a:xfrm>
            <a:off x="2307903" y="1880377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A8C31F9-EEF1-B62D-91E2-F8CA4EBA5D3B}"/>
              </a:ext>
            </a:extLst>
          </p:cNvPr>
          <p:cNvSpPr txBox="1"/>
          <p:nvPr/>
        </p:nvSpPr>
        <p:spPr>
          <a:xfrm>
            <a:off x="2539718" y="2027671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07C169C-9C57-D1D1-A570-14C1FB6174F4}"/>
              </a:ext>
            </a:extLst>
          </p:cNvPr>
          <p:cNvSpPr txBox="1"/>
          <p:nvPr/>
        </p:nvSpPr>
        <p:spPr>
          <a:xfrm>
            <a:off x="2734213" y="2020257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5F74805-1688-1D05-EA49-E49A707D0158}"/>
              </a:ext>
            </a:extLst>
          </p:cNvPr>
          <p:cNvSpPr txBox="1"/>
          <p:nvPr/>
        </p:nvSpPr>
        <p:spPr>
          <a:xfrm>
            <a:off x="2974924" y="2020257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F9464C1-A344-4CEB-721D-988CE3494151}"/>
              </a:ext>
            </a:extLst>
          </p:cNvPr>
          <p:cNvSpPr txBox="1"/>
          <p:nvPr/>
        </p:nvSpPr>
        <p:spPr>
          <a:xfrm>
            <a:off x="3178562" y="2020257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AFEC857-A6EE-0703-3102-0EF0D9B71220}"/>
              </a:ext>
            </a:extLst>
          </p:cNvPr>
          <p:cNvSpPr txBox="1"/>
          <p:nvPr/>
        </p:nvSpPr>
        <p:spPr>
          <a:xfrm>
            <a:off x="2419112" y="1895208"/>
            <a:ext cx="4475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12.5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0E5ABF0-CED1-E1AD-8B34-932C0F9CF284}"/>
              </a:ext>
            </a:extLst>
          </p:cNvPr>
          <p:cNvSpPr txBox="1"/>
          <p:nvPr/>
        </p:nvSpPr>
        <p:spPr>
          <a:xfrm>
            <a:off x="2680583" y="1890263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E0EC371-984E-2555-7474-8E44F81EB375}"/>
              </a:ext>
            </a:extLst>
          </p:cNvPr>
          <p:cNvSpPr txBox="1"/>
          <p:nvPr/>
        </p:nvSpPr>
        <p:spPr>
          <a:xfrm>
            <a:off x="2916352" y="1892733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3427DF3-4D37-8B94-DF61-04B99AD2DBD0}"/>
              </a:ext>
            </a:extLst>
          </p:cNvPr>
          <p:cNvSpPr txBox="1"/>
          <p:nvPr/>
        </p:nvSpPr>
        <p:spPr>
          <a:xfrm>
            <a:off x="3088604" y="1892733"/>
            <a:ext cx="4106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051CD9-85AC-65E1-C34A-65309D731C70}"/>
              </a:ext>
            </a:extLst>
          </p:cNvPr>
          <p:cNvSpPr txBox="1"/>
          <p:nvPr/>
        </p:nvSpPr>
        <p:spPr>
          <a:xfrm>
            <a:off x="3389864" y="203360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BCB815B-B193-575E-11D3-FAD80F8C5901}"/>
              </a:ext>
            </a:extLst>
          </p:cNvPr>
          <p:cNvSpPr txBox="1"/>
          <p:nvPr/>
        </p:nvSpPr>
        <p:spPr>
          <a:xfrm>
            <a:off x="3392334" y="1887788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B4E883E-FA69-8926-3A48-C5B1B0F6271E}"/>
              </a:ext>
            </a:extLst>
          </p:cNvPr>
          <p:cNvSpPr txBox="1"/>
          <p:nvPr/>
        </p:nvSpPr>
        <p:spPr>
          <a:xfrm>
            <a:off x="3859669" y="1891992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290CA27-3636-FC5F-3B26-518D871A275B}"/>
              </a:ext>
            </a:extLst>
          </p:cNvPr>
          <p:cNvSpPr txBox="1"/>
          <p:nvPr/>
        </p:nvSpPr>
        <p:spPr>
          <a:xfrm>
            <a:off x="3965688" y="1906821"/>
            <a:ext cx="4475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12.5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DBB3E8B-EB1C-9047-5DFC-3D26BABAC891}"/>
              </a:ext>
            </a:extLst>
          </p:cNvPr>
          <p:cNvSpPr txBox="1"/>
          <p:nvPr/>
        </p:nvSpPr>
        <p:spPr>
          <a:xfrm>
            <a:off x="4251132" y="1909291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20A2D6F-3EBA-C0C3-66A3-ADF05201227F}"/>
              </a:ext>
            </a:extLst>
          </p:cNvPr>
          <p:cNvSpPr txBox="1"/>
          <p:nvPr/>
        </p:nvSpPr>
        <p:spPr>
          <a:xfrm>
            <a:off x="4486901" y="191176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B52EAB0-8747-FC8C-E421-6208AC41C022}"/>
              </a:ext>
            </a:extLst>
          </p:cNvPr>
          <p:cNvSpPr txBox="1"/>
          <p:nvPr/>
        </p:nvSpPr>
        <p:spPr>
          <a:xfrm>
            <a:off x="4663107" y="1913490"/>
            <a:ext cx="4106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1A01452-8B72-B995-1203-D5BB7245DE9C}"/>
              </a:ext>
            </a:extLst>
          </p:cNvPr>
          <p:cNvSpPr txBox="1"/>
          <p:nvPr/>
        </p:nvSpPr>
        <p:spPr>
          <a:xfrm>
            <a:off x="4921116" y="1908546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618EDDA-90B4-0A10-5AF4-F03CA5FEF7BF}"/>
              </a:ext>
            </a:extLst>
          </p:cNvPr>
          <p:cNvSpPr txBox="1"/>
          <p:nvPr/>
        </p:nvSpPr>
        <p:spPr>
          <a:xfrm>
            <a:off x="3867823" y="2035331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3937C33-8926-CFD7-0756-B1123B3EC853}"/>
              </a:ext>
            </a:extLst>
          </p:cNvPr>
          <p:cNvSpPr txBox="1"/>
          <p:nvPr/>
        </p:nvSpPr>
        <p:spPr>
          <a:xfrm>
            <a:off x="4060592" y="2035331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AD91B6B-FB39-D442-072E-54079127116A}"/>
              </a:ext>
            </a:extLst>
          </p:cNvPr>
          <p:cNvSpPr txBox="1"/>
          <p:nvPr/>
        </p:nvSpPr>
        <p:spPr>
          <a:xfrm>
            <a:off x="4315635" y="2037061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F23A701-FC39-8A24-87AD-846E09BEB45A}"/>
              </a:ext>
            </a:extLst>
          </p:cNvPr>
          <p:cNvSpPr txBox="1"/>
          <p:nvPr/>
        </p:nvSpPr>
        <p:spPr>
          <a:xfrm>
            <a:off x="4534102" y="2029647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772EBF7-E0C1-A643-732C-ACD145BF4907}"/>
              </a:ext>
            </a:extLst>
          </p:cNvPr>
          <p:cNvSpPr txBox="1"/>
          <p:nvPr/>
        </p:nvSpPr>
        <p:spPr>
          <a:xfrm>
            <a:off x="4729093" y="2031376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17F6871-93E0-83B5-A324-7B5AA3D6A67D}"/>
              </a:ext>
            </a:extLst>
          </p:cNvPr>
          <p:cNvSpPr txBox="1"/>
          <p:nvPr/>
        </p:nvSpPr>
        <p:spPr>
          <a:xfrm>
            <a:off x="4923585" y="202964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pic>
        <p:nvPicPr>
          <p:cNvPr id="70" name="Picture 69" descr="Text, calendar&#10;&#10;Description automatically generated">
            <a:extLst>
              <a:ext uri="{FF2B5EF4-FFF2-40B4-BE49-F238E27FC236}">
                <a16:creationId xmlns:a16="http://schemas.microsoft.com/office/drawing/2014/main" id="{05DDEE6E-6D61-BCBB-3FC7-07D844F541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06" t="51762" r="59748" b="40299"/>
          <a:stretch/>
        </p:blipFill>
        <p:spPr>
          <a:xfrm>
            <a:off x="2040257" y="3048688"/>
            <a:ext cx="3227832" cy="611845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34844F1C-00C0-2937-A6E9-CF60A6CE1B35}"/>
              </a:ext>
            </a:extLst>
          </p:cNvPr>
          <p:cNvSpPr txBox="1"/>
          <p:nvPr/>
        </p:nvSpPr>
        <p:spPr>
          <a:xfrm>
            <a:off x="1490918" y="2482066"/>
            <a:ext cx="660758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dirty="0">
                <a:latin typeface="Arial" panose="020B0604020202020204" pitchFamily="34" charset="0"/>
                <a:cs typeface="Arial" panose="020B0604020202020204" pitchFamily="34" charset="0"/>
              </a:rPr>
              <a:t>100kDa</a:t>
            </a:r>
          </a:p>
        </p:txBody>
      </p:sp>
      <p:pic>
        <p:nvPicPr>
          <p:cNvPr id="77" name="Picture 7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55B6A3EC-3830-7861-7344-BB857003EC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34" t="66781" r="56075" b="27849"/>
          <a:stretch/>
        </p:blipFill>
        <p:spPr>
          <a:xfrm>
            <a:off x="2041635" y="3728493"/>
            <a:ext cx="3227832" cy="410833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93D7B3C5-2E87-7605-603E-5691F186097D}"/>
              </a:ext>
            </a:extLst>
          </p:cNvPr>
          <p:cNvSpPr txBox="1"/>
          <p:nvPr/>
        </p:nvSpPr>
        <p:spPr>
          <a:xfrm>
            <a:off x="2650109" y="4090850"/>
            <a:ext cx="56137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dirty="0">
                <a:latin typeface="Arial" panose="020B0604020202020204" pitchFamily="34" charset="0"/>
                <a:cs typeface="Arial" panose="020B0604020202020204" pitchFamily="34" charset="0"/>
              </a:rPr>
              <a:t>30min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0F450FE-E563-123B-AA3D-DEDB0C222B47}"/>
              </a:ext>
            </a:extLst>
          </p:cNvPr>
          <p:cNvSpPr txBox="1"/>
          <p:nvPr/>
        </p:nvSpPr>
        <p:spPr>
          <a:xfrm>
            <a:off x="4133151" y="4074276"/>
            <a:ext cx="56137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dirty="0">
                <a:latin typeface="Arial" panose="020B0604020202020204" pitchFamily="34" charset="0"/>
                <a:cs typeface="Arial" panose="020B0604020202020204" pitchFamily="34" charset="0"/>
              </a:rPr>
              <a:t>60min</a:t>
            </a:r>
          </a:p>
        </p:txBody>
      </p:sp>
      <p:pic>
        <p:nvPicPr>
          <p:cNvPr id="81" name="Picture 80" descr="A picture containing text&#10;&#10;Description automatically generated">
            <a:extLst>
              <a:ext uri="{FF2B5EF4-FFF2-40B4-BE49-F238E27FC236}">
                <a16:creationId xmlns:a16="http://schemas.microsoft.com/office/drawing/2014/main" id="{DF2CE9E0-6CDB-73F8-59E4-3876470F6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51" t="49682" r="15751" b="42798"/>
          <a:stretch/>
        </p:blipFill>
        <p:spPr>
          <a:xfrm>
            <a:off x="1996041" y="5454124"/>
            <a:ext cx="3227832" cy="560380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28769421-D261-ECF6-7FEC-143321E4CAC1}"/>
              </a:ext>
            </a:extLst>
          </p:cNvPr>
          <p:cNvSpPr txBox="1"/>
          <p:nvPr/>
        </p:nvSpPr>
        <p:spPr>
          <a:xfrm>
            <a:off x="1032044" y="5075815"/>
            <a:ext cx="10679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MCSF (ng/mL)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EF66E01-00DA-B54D-6DF4-52351D5590EC}"/>
              </a:ext>
            </a:extLst>
          </p:cNvPr>
          <p:cNvSpPr txBox="1"/>
          <p:nvPr/>
        </p:nvSpPr>
        <p:spPr>
          <a:xfrm>
            <a:off x="1134793" y="5238242"/>
            <a:ext cx="9701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KITL (ng/mL)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0748A3F-6377-22CA-E0D8-1343D6B7453D}"/>
              </a:ext>
            </a:extLst>
          </p:cNvPr>
          <p:cNvSpPr txBox="1"/>
          <p:nvPr/>
        </p:nvSpPr>
        <p:spPr>
          <a:xfrm>
            <a:off x="2294756" y="5242838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3353A7E-95B7-90B4-FFC5-2DEE9DFA29FE}"/>
              </a:ext>
            </a:extLst>
          </p:cNvPr>
          <p:cNvSpPr txBox="1"/>
          <p:nvPr/>
        </p:nvSpPr>
        <p:spPr>
          <a:xfrm>
            <a:off x="2400099" y="5257668"/>
            <a:ext cx="4475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12.5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1E0A75E-FABA-2E1B-7352-83875A85F215}"/>
              </a:ext>
            </a:extLst>
          </p:cNvPr>
          <p:cNvSpPr txBox="1"/>
          <p:nvPr/>
        </p:nvSpPr>
        <p:spPr>
          <a:xfrm>
            <a:off x="2703529" y="5252724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EB35C17-2953-9037-5C96-96C7586C72BD}"/>
              </a:ext>
            </a:extLst>
          </p:cNvPr>
          <p:cNvSpPr txBox="1"/>
          <p:nvPr/>
        </p:nvSpPr>
        <p:spPr>
          <a:xfrm>
            <a:off x="2905505" y="5255193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E4F90BB-03A4-8FE5-68BF-261244797865}"/>
              </a:ext>
            </a:extLst>
          </p:cNvPr>
          <p:cNvSpPr txBox="1"/>
          <p:nvPr/>
        </p:nvSpPr>
        <p:spPr>
          <a:xfrm>
            <a:off x="3093939" y="5255193"/>
            <a:ext cx="4106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D0A4C79-E29C-7D16-F652-F6126741A429}"/>
              </a:ext>
            </a:extLst>
          </p:cNvPr>
          <p:cNvSpPr txBox="1"/>
          <p:nvPr/>
        </p:nvSpPr>
        <p:spPr>
          <a:xfrm>
            <a:off x="3361468" y="5257663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6FC2298-7359-07E2-CC8D-B733001C7193}"/>
              </a:ext>
            </a:extLst>
          </p:cNvPr>
          <p:cNvSpPr txBox="1"/>
          <p:nvPr/>
        </p:nvSpPr>
        <p:spPr>
          <a:xfrm>
            <a:off x="3832263" y="5260137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8096480-5B5D-BD30-A14F-9C5366069A64}"/>
              </a:ext>
            </a:extLst>
          </p:cNvPr>
          <p:cNvSpPr txBox="1"/>
          <p:nvPr/>
        </p:nvSpPr>
        <p:spPr>
          <a:xfrm>
            <a:off x="3930117" y="5274966"/>
            <a:ext cx="4475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12.5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E82A933-C154-2784-499D-623EDD633DA9}"/>
              </a:ext>
            </a:extLst>
          </p:cNvPr>
          <p:cNvSpPr txBox="1"/>
          <p:nvPr/>
        </p:nvSpPr>
        <p:spPr>
          <a:xfrm>
            <a:off x="4231140" y="527002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7828DCE-A2D5-DC9D-3638-D34329C6E7E5}"/>
              </a:ext>
            </a:extLst>
          </p:cNvPr>
          <p:cNvSpPr txBox="1"/>
          <p:nvPr/>
        </p:nvSpPr>
        <p:spPr>
          <a:xfrm>
            <a:off x="4450351" y="5272491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5BFC9D0-5139-C9EB-BEC6-E390D48473EE}"/>
              </a:ext>
            </a:extLst>
          </p:cNvPr>
          <p:cNvSpPr txBox="1"/>
          <p:nvPr/>
        </p:nvSpPr>
        <p:spPr>
          <a:xfrm>
            <a:off x="4644845" y="5265077"/>
            <a:ext cx="4106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240000F-4EEB-9D22-0C49-BD0B389948D4}"/>
              </a:ext>
            </a:extLst>
          </p:cNvPr>
          <p:cNvSpPr txBox="1"/>
          <p:nvPr/>
        </p:nvSpPr>
        <p:spPr>
          <a:xfrm>
            <a:off x="4898899" y="526013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9121BA8-0DA5-9D59-6E45-F9E8A9279848}"/>
              </a:ext>
            </a:extLst>
          </p:cNvPr>
          <p:cNvSpPr txBox="1"/>
          <p:nvPr/>
        </p:nvSpPr>
        <p:spPr>
          <a:xfrm>
            <a:off x="2297227" y="5089611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9F25FBF-4C1E-C76B-DD15-533CD4405E2B}"/>
              </a:ext>
            </a:extLst>
          </p:cNvPr>
          <p:cNvSpPr txBox="1"/>
          <p:nvPr/>
        </p:nvSpPr>
        <p:spPr>
          <a:xfrm>
            <a:off x="2466086" y="5084667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41945A6-89DC-4EE4-23C7-2B4BB9DA63CE}"/>
              </a:ext>
            </a:extLst>
          </p:cNvPr>
          <p:cNvSpPr txBox="1"/>
          <p:nvPr/>
        </p:nvSpPr>
        <p:spPr>
          <a:xfrm>
            <a:off x="2744122" y="5084667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6518006-DBCC-8C66-D873-D54B9725624E}"/>
              </a:ext>
            </a:extLst>
          </p:cNvPr>
          <p:cNvSpPr txBox="1"/>
          <p:nvPr/>
        </p:nvSpPr>
        <p:spPr>
          <a:xfrm>
            <a:off x="2946032" y="5092081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9AB24C3-935A-FDAF-BDCB-9C282D5F9A34}"/>
              </a:ext>
            </a:extLst>
          </p:cNvPr>
          <p:cNvSpPr txBox="1"/>
          <p:nvPr/>
        </p:nvSpPr>
        <p:spPr>
          <a:xfrm>
            <a:off x="3185012" y="5092081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8FA0C6C-20F0-9D28-200F-FFAA96994ED7}"/>
              </a:ext>
            </a:extLst>
          </p:cNvPr>
          <p:cNvSpPr txBox="1"/>
          <p:nvPr/>
        </p:nvSpPr>
        <p:spPr>
          <a:xfrm>
            <a:off x="3829787" y="5109379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2B580DA-FBEE-9960-D4F6-EDA578348AF1}"/>
              </a:ext>
            </a:extLst>
          </p:cNvPr>
          <p:cNvSpPr txBox="1"/>
          <p:nvPr/>
        </p:nvSpPr>
        <p:spPr>
          <a:xfrm>
            <a:off x="4050728" y="5111848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8D06C07C-40B9-F4F2-F437-28D2E1221E58}"/>
              </a:ext>
            </a:extLst>
          </p:cNvPr>
          <p:cNvSpPr txBox="1"/>
          <p:nvPr/>
        </p:nvSpPr>
        <p:spPr>
          <a:xfrm>
            <a:off x="4265735" y="5111849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4D7E96C-B97D-DEF0-CDD9-6D19535ED251}"/>
              </a:ext>
            </a:extLst>
          </p:cNvPr>
          <p:cNvSpPr txBox="1"/>
          <p:nvPr/>
        </p:nvSpPr>
        <p:spPr>
          <a:xfrm>
            <a:off x="4482472" y="5111848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8A2AD0F-E835-3CD3-B324-28B3AAD4036D}"/>
              </a:ext>
            </a:extLst>
          </p:cNvPr>
          <p:cNvSpPr txBox="1"/>
          <p:nvPr/>
        </p:nvSpPr>
        <p:spPr>
          <a:xfrm>
            <a:off x="4715770" y="5111848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5E04276-A857-E080-D767-3C549E0AD482}"/>
              </a:ext>
            </a:extLst>
          </p:cNvPr>
          <p:cNvSpPr txBox="1"/>
          <p:nvPr/>
        </p:nvSpPr>
        <p:spPr>
          <a:xfrm>
            <a:off x="4895685" y="5129149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C734ED1-2C25-3AFE-6119-DCB068F9F1D0}"/>
              </a:ext>
            </a:extLst>
          </p:cNvPr>
          <p:cNvSpPr txBox="1"/>
          <p:nvPr/>
        </p:nvSpPr>
        <p:spPr>
          <a:xfrm>
            <a:off x="3366410" y="5106907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pic>
        <p:nvPicPr>
          <p:cNvPr id="108" name="Picture 107" descr="Text, calendar&#10;&#10;Description automatically generated">
            <a:extLst>
              <a:ext uri="{FF2B5EF4-FFF2-40B4-BE49-F238E27FC236}">
                <a16:creationId xmlns:a16="http://schemas.microsoft.com/office/drawing/2014/main" id="{A4FD57AD-4F41-7971-BB59-EF33BBF038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34" t="52519" r="16843" b="39935"/>
          <a:stretch/>
        </p:blipFill>
        <p:spPr>
          <a:xfrm>
            <a:off x="2004482" y="6065168"/>
            <a:ext cx="3227832" cy="570156"/>
          </a:xfrm>
          <a:prstGeom prst="rect">
            <a:avLst/>
          </a:prstGeom>
        </p:spPr>
      </p:pic>
      <p:pic>
        <p:nvPicPr>
          <p:cNvPr id="115" name="Picture 11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E195E1BF-DF5F-DEAA-0C7E-9314F569A3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290" t="64880" r="12296" b="28922"/>
          <a:stretch/>
        </p:blipFill>
        <p:spPr>
          <a:xfrm>
            <a:off x="1996041" y="6692956"/>
            <a:ext cx="3227832" cy="462936"/>
          </a:xfrm>
          <a:prstGeom prst="rect">
            <a:avLst/>
          </a:prstGeom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C0695FB5-42F1-3669-2640-5FE35DC76FF2}"/>
              </a:ext>
            </a:extLst>
          </p:cNvPr>
          <p:cNvSpPr txBox="1"/>
          <p:nvPr/>
        </p:nvSpPr>
        <p:spPr>
          <a:xfrm>
            <a:off x="2587067" y="7122842"/>
            <a:ext cx="56137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dirty="0">
                <a:latin typeface="Arial" panose="020B0604020202020204" pitchFamily="34" charset="0"/>
                <a:cs typeface="Arial" panose="020B0604020202020204" pitchFamily="34" charset="0"/>
              </a:rPr>
              <a:t>30min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442B632-8AC4-1959-218F-DAADDFC2EB33}"/>
              </a:ext>
            </a:extLst>
          </p:cNvPr>
          <p:cNvSpPr txBox="1"/>
          <p:nvPr/>
        </p:nvSpPr>
        <p:spPr>
          <a:xfrm>
            <a:off x="4051821" y="7115412"/>
            <a:ext cx="56137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dirty="0">
                <a:latin typeface="Arial" panose="020B0604020202020204" pitchFamily="34" charset="0"/>
                <a:cs typeface="Arial" panose="020B0604020202020204" pitchFamily="34" charset="0"/>
              </a:rPr>
              <a:t>60min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35E95E6-F97E-707E-E918-C0C5A8DA46A7}"/>
              </a:ext>
            </a:extLst>
          </p:cNvPr>
          <p:cNvSpPr txBox="1"/>
          <p:nvPr/>
        </p:nvSpPr>
        <p:spPr>
          <a:xfrm>
            <a:off x="1507931" y="6824060"/>
            <a:ext cx="58381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dirty="0">
                <a:latin typeface="Arial" panose="020B0604020202020204" pitchFamily="34" charset="0"/>
                <a:cs typeface="Arial" panose="020B0604020202020204" pitchFamily="34" charset="0"/>
              </a:rPr>
              <a:t>40kDa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DF031C-D2BA-370C-9A9C-E52435E446CE}"/>
              </a:ext>
            </a:extLst>
          </p:cNvPr>
          <p:cNvSpPr txBox="1"/>
          <p:nvPr/>
        </p:nvSpPr>
        <p:spPr>
          <a:xfrm>
            <a:off x="292100" y="18923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4F0D4F-8CB8-DFBA-67EB-12C8F2F45A47}"/>
              </a:ext>
            </a:extLst>
          </p:cNvPr>
          <p:cNvSpPr txBox="1"/>
          <p:nvPr/>
        </p:nvSpPr>
        <p:spPr>
          <a:xfrm>
            <a:off x="306334" y="49767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A6A216-3C82-CBC4-6CFD-65DD5B493058}"/>
              </a:ext>
            </a:extLst>
          </p:cNvPr>
          <p:cNvSpPr txBox="1"/>
          <p:nvPr/>
        </p:nvSpPr>
        <p:spPr>
          <a:xfrm>
            <a:off x="2233003" y="2410818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9D56D6-1C64-7DB6-C1A2-706B92D9BF7C}"/>
              </a:ext>
            </a:extLst>
          </p:cNvPr>
          <p:cNvSpPr txBox="1"/>
          <p:nvPr/>
        </p:nvSpPr>
        <p:spPr>
          <a:xfrm>
            <a:off x="2455755" y="2415414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E53AAF-8C35-123F-93DC-2DAF8E810EE0}"/>
              </a:ext>
            </a:extLst>
          </p:cNvPr>
          <p:cNvSpPr txBox="1"/>
          <p:nvPr/>
        </p:nvSpPr>
        <p:spPr>
          <a:xfrm>
            <a:off x="2676234" y="2398566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0.8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B4F78A-0D52-F28E-68F8-82BDF8095908}"/>
              </a:ext>
            </a:extLst>
          </p:cNvPr>
          <p:cNvSpPr txBox="1"/>
          <p:nvPr/>
        </p:nvSpPr>
        <p:spPr>
          <a:xfrm>
            <a:off x="2916352" y="2402801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0.9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291243-4DD2-87BB-EC61-A58014D27EBC}"/>
              </a:ext>
            </a:extLst>
          </p:cNvPr>
          <p:cNvSpPr txBox="1"/>
          <p:nvPr/>
        </p:nvSpPr>
        <p:spPr>
          <a:xfrm>
            <a:off x="3113175" y="2396799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762B14-7A5E-8F0A-BD6E-AA9C0992F583}"/>
              </a:ext>
            </a:extLst>
          </p:cNvPr>
          <p:cNvSpPr txBox="1"/>
          <p:nvPr/>
        </p:nvSpPr>
        <p:spPr>
          <a:xfrm>
            <a:off x="3353293" y="2404212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95BA79-0EA6-67A5-2904-AAA0922BC0C6}"/>
              </a:ext>
            </a:extLst>
          </p:cNvPr>
          <p:cNvSpPr txBox="1"/>
          <p:nvPr/>
        </p:nvSpPr>
        <p:spPr>
          <a:xfrm>
            <a:off x="3769395" y="2385772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4277F9-876D-6CDD-969F-04277AB49C31}"/>
              </a:ext>
            </a:extLst>
          </p:cNvPr>
          <p:cNvSpPr txBox="1"/>
          <p:nvPr/>
        </p:nvSpPr>
        <p:spPr>
          <a:xfrm>
            <a:off x="3989270" y="2391847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26E4E7-6C24-2BF3-6D0B-CBA4BE2621F1}"/>
              </a:ext>
            </a:extLst>
          </p:cNvPr>
          <p:cNvSpPr txBox="1"/>
          <p:nvPr/>
        </p:nvSpPr>
        <p:spPr>
          <a:xfrm>
            <a:off x="4239506" y="2405252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0.9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6C58C6-70CD-D210-C252-40AC6E49D4A5}"/>
              </a:ext>
            </a:extLst>
          </p:cNvPr>
          <p:cNvSpPr txBox="1"/>
          <p:nvPr/>
        </p:nvSpPr>
        <p:spPr>
          <a:xfrm>
            <a:off x="4471650" y="2409276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0.8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0BC0FD-88E2-ADEE-94CE-97A4AAAD7B8D}"/>
              </a:ext>
            </a:extLst>
          </p:cNvPr>
          <p:cNvSpPr txBox="1"/>
          <p:nvPr/>
        </p:nvSpPr>
        <p:spPr>
          <a:xfrm>
            <a:off x="4692129" y="2413695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0.8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D7B634-F963-63F7-6255-F05894C5754D}"/>
              </a:ext>
            </a:extLst>
          </p:cNvPr>
          <p:cNvSpPr txBox="1"/>
          <p:nvPr/>
        </p:nvSpPr>
        <p:spPr>
          <a:xfrm>
            <a:off x="4902681" y="2409276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289EE5-7070-74DE-CCF4-50ED6989D132}"/>
              </a:ext>
            </a:extLst>
          </p:cNvPr>
          <p:cNvSpPr txBox="1"/>
          <p:nvPr/>
        </p:nvSpPr>
        <p:spPr>
          <a:xfrm>
            <a:off x="2197547" y="5504802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3894D0-C3F8-C40F-8139-5D0EC7957C1F}"/>
              </a:ext>
            </a:extLst>
          </p:cNvPr>
          <p:cNvSpPr txBox="1"/>
          <p:nvPr/>
        </p:nvSpPr>
        <p:spPr>
          <a:xfrm>
            <a:off x="2437330" y="5509713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283BDC-79D7-5425-0768-35010E669E47}"/>
              </a:ext>
            </a:extLst>
          </p:cNvPr>
          <p:cNvSpPr txBox="1"/>
          <p:nvPr/>
        </p:nvSpPr>
        <p:spPr>
          <a:xfrm>
            <a:off x="2658070" y="5504802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510413-8E78-B921-BE97-1E8306B6186E}"/>
              </a:ext>
            </a:extLst>
          </p:cNvPr>
          <p:cNvSpPr txBox="1"/>
          <p:nvPr/>
        </p:nvSpPr>
        <p:spPr>
          <a:xfrm>
            <a:off x="2899116" y="5501695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2.3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70B8B8-653E-A796-F09A-64315F3DE06B}"/>
              </a:ext>
            </a:extLst>
          </p:cNvPr>
          <p:cNvSpPr txBox="1"/>
          <p:nvPr/>
        </p:nvSpPr>
        <p:spPr>
          <a:xfrm>
            <a:off x="3119725" y="5487478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2.1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B09E0C-6E35-DEE1-9766-D21D596395C2}"/>
              </a:ext>
            </a:extLst>
          </p:cNvPr>
          <p:cNvSpPr txBox="1"/>
          <p:nvPr/>
        </p:nvSpPr>
        <p:spPr>
          <a:xfrm>
            <a:off x="3322863" y="5492158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577226-30BD-5D04-D041-F7F8FC9FE4F9}"/>
              </a:ext>
            </a:extLst>
          </p:cNvPr>
          <p:cNvSpPr txBox="1"/>
          <p:nvPr/>
        </p:nvSpPr>
        <p:spPr>
          <a:xfrm>
            <a:off x="3767757" y="5490551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FCFD1C-A576-4690-01C5-808A52A20CE1}"/>
              </a:ext>
            </a:extLst>
          </p:cNvPr>
          <p:cNvSpPr txBox="1"/>
          <p:nvPr/>
        </p:nvSpPr>
        <p:spPr>
          <a:xfrm>
            <a:off x="3978187" y="5485339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0E8CE01-D48B-C7F9-C142-B14B3B26B945}"/>
              </a:ext>
            </a:extLst>
          </p:cNvPr>
          <p:cNvSpPr txBox="1"/>
          <p:nvPr/>
        </p:nvSpPr>
        <p:spPr>
          <a:xfrm>
            <a:off x="4200948" y="5480398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3E7F33-4D11-1A51-FC01-B0679F590874}"/>
              </a:ext>
            </a:extLst>
          </p:cNvPr>
          <p:cNvSpPr txBox="1"/>
          <p:nvPr/>
        </p:nvSpPr>
        <p:spPr>
          <a:xfrm>
            <a:off x="4422825" y="5455845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C2234D-EF6E-A088-D112-4F0BADE7869F}"/>
              </a:ext>
            </a:extLst>
          </p:cNvPr>
          <p:cNvSpPr txBox="1"/>
          <p:nvPr/>
        </p:nvSpPr>
        <p:spPr>
          <a:xfrm>
            <a:off x="4654084" y="5470740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8189CBA-D20C-587D-4CD3-AE906C6AF7A5}"/>
              </a:ext>
            </a:extLst>
          </p:cNvPr>
          <p:cNvSpPr txBox="1"/>
          <p:nvPr/>
        </p:nvSpPr>
        <p:spPr>
          <a:xfrm>
            <a:off x="4876081" y="5465409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1.5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C1274B4-0E0A-D44D-BD45-639A9BE0D962}"/>
              </a:ext>
            </a:extLst>
          </p:cNvPr>
          <p:cNvCxnSpPr>
            <a:cxnSpLocks/>
          </p:cNvCxnSpPr>
          <p:nvPr/>
        </p:nvCxnSpPr>
        <p:spPr>
          <a:xfrm flipH="1">
            <a:off x="5316625" y="2635667"/>
            <a:ext cx="64008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FE193E8-28FD-520F-2514-C0DA810EF6BF}"/>
              </a:ext>
            </a:extLst>
          </p:cNvPr>
          <p:cNvCxnSpPr>
            <a:cxnSpLocks/>
          </p:cNvCxnSpPr>
          <p:nvPr/>
        </p:nvCxnSpPr>
        <p:spPr>
          <a:xfrm flipH="1">
            <a:off x="5312953" y="3298879"/>
            <a:ext cx="62408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72A1F09-8EB8-7B35-96D5-25B552865BC5}"/>
              </a:ext>
            </a:extLst>
          </p:cNvPr>
          <p:cNvCxnSpPr/>
          <p:nvPr/>
        </p:nvCxnSpPr>
        <p:spPr>
          <a:xfrm flipH="1">
            <a:off x="5304698" y="3933909"/>
            <a:ext cx="50661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0BD7EF5-6C0D-8926-5959-C0007DEEDDD3}"/>
              </a:ext>
            </a:extLst>
          </p:cNvPr>
          <p:cNvCxnSpPr>
            <a:cxnSpLocks/>
          </p:cNvCxnSpPr>
          <p:nvPr/>
        </p:nvCxnSpPr>
        <p:spPr>
          <a:xfrm flipH="1">
            <a:off x="5256464" y="5709761"/>
            <a:ext cx="64008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D42298A-D0AC-38AF-D730-58D1593AF76D}"/>
              </a:ext>
            </a:extLst>
          </p:cNvPr>
          <p:cNvCxnSpPr>
            <a:cxnSpLocks/>
          </p:cNvCxnSpPr>
          <p:nvPr/>
        </p:nvCxnSpPr>
        <p:spPr>
          <a:xfrm flipH="1">
            <a:off x="5256464" y="6263305"/>
            <a:ext cx="62408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1149BC8-8B2A-287E-15F8-E60CC89F4330}"/>
              </a:ext>
            </a:extLst>
          </p:cNvPr>
          <p:cNvCxnSpPr/>
          <p:nvPr/>
        </p:nvCxnSpPr>
        <p:spPr>
          <a:xfrm flipH="1">
            <a:off x="5274121" y="6937907"/>
            <a:ext cx="50661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3E40ED7-5B65-FC0C-DCDB-D2600E04ACFD}"/>
              </a:ext>
            </a:extLst>
          </p:cNvPr>
          <p:cNvSpPr txBox="1"/>
          <p:nvPr/>
        </p:nvSpPr>
        <p:spPr>
          <a:xfrm>
            <a:off x="2089527" y="1952481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AF9D121-4295-9DB6-16DF-3C3F0194B8A0}"/>
              </a:ext>
            </a:extLst>
          </p:cNvPr>
          <p:cNvSpPr txBox="1"/>
          <p:nvPr/>
        </p:nvSpPr>
        <p:spPr>
          <a:xfrm>
            <a:off x="3629090" y="1937669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9CF415-3586-5566-EA1E-30EECE2A1EB0}"/>
              </a:ext>
            </a:extLst>
          </p:cNvPr>
          <p:cNvSpPr txBox="1"/>
          <p:nvPr/>
        </p:nvSpPr>
        <p:spPr>
          <a:xfrm>
            <a:off x="2066168" y="5192083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69AACB-7025-F40D-ACD7-3C869B2F440B}"/>
              </a:ext>
            </a:extLst>
          </p:cNvPr>
          <p:cNvSpPr txBox="1"/>
          <p:nvPr/>
        </p:nvSpPr>
        <p:spPr>
          <a:xfrm>
            <a:off x="3605731" y="5196935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8E7F300-C13B-BD84-4FDD-41D6E863E0AC}"/>
              </a:ext>
            </a:extLst>
          </p:cNvPr>
          <p:cNvSpPr txBox="1"/>
          <p:nvPr/>
        </p:nvSpPr>
        <p:spPr>
          <a:xfrm>
            <a:off x="5328836" y="2436528"/>
            <a:ext cx="76335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pSTAT3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79,86kDa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B280D0C-2245-3C79-0B90-BFA9759853D9}"/>
              </a:ext>
            </a:extLst>
          </p:cNvPr>
          <p:cNvSpPr txBox="1"/>
          <p:nvPr/>
        </p:nvSpPr>
        <p:spPr>
          <a:xfrm>
            <a:off x="5229185" y="3098900"/>
            <a:ext cx="9396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Total STAT3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86kDa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E177CB9-41C2-1340-D859-9FCEEE1E0D7E}"/>
              </a:ext>
            </a:extLst>
          </p:cNvPr>
          <p:cNvSpPr txBox="1"/>
          <p:nvPr/>
        </p:nvSpPr>
        <p:spPr>
          <a:xfrm>
            <a:off x="5223438" y="3742729"/>
            <a:ext cx="8343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36kDa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FADF8FB-EAE5-E815-8811-86E552F961EA}"/>
              </a:ext>
            </a:extLst>
          </p:cNvPr>
          <p:cNvSpPr txBox="1"/>
          <p:nvPr/>
        </p:nvSpPr>
        <p:spPr>
          <a:xfrm>
            <a:off x="5274899" y="5504902"/>
            <a:ext cx="76335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pSTAT3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79,86kDa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93D023D-3CE8-3C35-C61B-204F0EAE643D}"/>
              </a:ext>
            </a:extLst>
          </p:cNvPr>
          <p:cNvSpPr txBox="1"/>
          <p:nvPr/>
        </p:nvSpPr>
        <p:spPr>
          <a:xfrm>
            <a:off x="5240670" y="6057666"/>
            <a:ext cx="9396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Total STAT3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86kDa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964678F-23EA-C0C4-88E5-25DCFCD482A1}"/>
              </a:ext>
            </a:extLst>
          </p:cNvPr>
          <p:cNvSpPr txBox="1"/>
          <p:nvPr/>
        </p:nvSpPr>
        <p:spPr>
          <a:xfrm>
            <a:off x="5169185" y="6739572"/>
            <a:ext cx="8343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36kDa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024965F-5D56-346D-27CB-27C063EE1B57}"/>
              </a:ext>
            </a:extLst>
          </p:cNvPr>
          <p:cNvSpPr txBox="1"/>
          <p:nvPr/>
        </p:nvSpPr>
        <p:spPr>
          <a:xfrm>
            <a:off x="1478053" y="3175660"/>
            <a:ext cx="660758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dirty="0">
                <a:latin typeface="Arial" panose="020B0604020202020204" pitchFamily="34" charset="0"/>
                <a:cs typeface="Arial" panose="020B0604020202020204" pitchFamily="34" charset="0"/>
              </a:rPr>
              <a:t>100kDa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3DD1B14-C04E-8F78-4ADE-B4A66E2346D4}"/>
              </a:ext>
            </a:extLst>
          </p:cNvPr>
          <p:cNvSpPr txBox="1"/>
          <p:nvPr/>
        </p:nvSpPr>
        <p:spPr>
          <a:xfrm>
            <a:off x="1432933" y="5618923"/>
            <a:ext cx="660758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dirty="0">
                <a:latin typeface="Arial" panose="020B0604020202020204" pitchFamily="34" charset="0"/>
                <a:cs typeface="Arial" panose="020B0604020202020204" pitchFamily="34" charset="0"/>
              </a:rPr>
              <a:t>100kDa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384B05B0-E36C-5DD5-B997-AFE312531B7D}"/>
              </a:ext>
            </a:extLst>
          </p:cNvPr>
          <p:cNvSpPr txBox="1"/>
          <p:nvPr/>
        </p:nvSpPr>
        <p:spPr>
          <a:xfrm>
            <a:off x="1439207" y="6125065"/>
            <a:ext cx="660758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dirty="0">
                <a:latin typeface="Arial" panose="020B0604020202020204" pitchFamily="34" charset="0"/>
                <a:cs typeface="Arial" panose="020B0604020202020204" pitchFamily="34" charset="0"/>
              </a:rPr>
              <a:t>100kDa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C23B8A4C-6640-B26B-A63F-7F7B789D85B2}"/>
              </a:ext>
            </a:extLst>
          </p:cNvPr>
          <p:cNvSpPr txBox="1"/>
          <p:nvPr/>
        </p:nvSpPr>
        <p:spPr>
          <a:xfrm>
            <a:off x="1550859" y="3721536"/>
            <a:ext cx="58381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dirty="0">
                <a:latin typeface="Arial" panose="020B0604020202020204" pitchFamily="34" charset="0"/>
                <a:cs typeface="Arial" panose="020B0604020202020204" pitchFamily="34" charset="0"/>
              </a:rPr>
              <a:t>40kDa</a:t>
            </a:r>
          </a:p>
        </p:txBody>
      </p:sp>
    </p:spTree>
    <p:extLst>
      <p:ext uri="{BB962C8B-B14F-4D97-AF65-F5344CB8AC3E}">
        <p14:creationId xmlns:p14="http://schemas.microsoft.com/office/powerpoint/2010/main" val="362206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120">
            <a:extLst>
              <a:ext uri="{FF2B5EF4-FFF2-40B4-BE49-F238E27FC236}">
                <a16:creationId xmlns:a16="http://schemas.microsoft.com/office/drawing/2014/main" id="{743F022A-703D-CF4A-A59A-1E9926975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67357"/>
            <a:ext cx="6309360" cy="606315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Supplemental Figure 4</a:t>
            </a:r>
          </a:p>
        </p:txBody>
      </p:sp>
      <p:pic>
        <p:nvPicPr>
          <p:cNvPr id="43" name="Picture 4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DB0916AB-9C8D-57C6-8909-0B462679BD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6" t="28933" r="55844" b="62890"/>
          <a:stretch/>
        </p:blipFill>
        <p:spPr>
          <a:xfrm>
            <a:off x="1887089" y="2239191"/>
            <a:ext cx="3227832" cy="560883"/>
          </a:xfrm>
          <a:prstGeom prst="rect">
            <a:avLst/>
          </a:prstGeom>
        </p:spPr>
      </p:pic>
      <p:pic>
        <p:nvPicPr>
          <p:cNvPr id="70" name="Picture 69" descr="Calendar&#10;&#10;Description automatically generated">
            <a:extLst>
              <a:ext uri="{FF2B5EF4-FFF2-40B4-BE49-F238E27FC236}">
                <a16:creationId xmlns:a16="http://schemas.microsoft.com/office/drawing/2014/main" id="{1D404FFD-B23E-F2D7-8B8A-2DCC23318A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13" t="44198" r="57617" b="48411"/>
          <a:stretch/>
        </p:blipFill>
        <p:spPr>
          <a:xfrm>
            <a:off x="1887089" y="2818117"/>
            <a:ext cx="3227832" cy="516661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9F1A8879-639E-3953-660E-BBB47E4096AA}"/>
              </a:ext>
            </a:extLst>
          </p:cNvPr>
          <p:cNvSpPr txBox="1"/>
          <p:nvPr/>
        </p:nvSpPr>
        <p:spPr>
          <a:xfrm>
            <a:off x="1406184" y="2214901"/>
            <a:ext cx="58381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dirty="0">
                <a:latin typeface="Arial" panose="020B0604020202020204" pitchFamily="34" charset="0"/>
                <a:cs typeface="Arial" panose="020B0604020202020204" pitchFamily="34" charset="0"/>
              </a:rPr>
              <a:t>70kDa</a:t>
            </a:r>
          </a:p>
        </p:txBody>
      </p:sp>
      <p:pic>
        <p:nvPicPr>
          <p:cNvPr id="77" name="Picture 76" descr="A picture containing text, screen&#10;&#10;Description automatically generated">
            <a:extLst>
              <a:ext uri="{FF2B5EF4-FFF2-40B4-BE49-F238E27FC236}">
                <a16:creationId xmlns:a16="http://schemas.microsoft.com/office/drawing/2014/main" id="{B553572D-3FDB-7E88-E702-8895CC39B7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36" t="48967" r="58829" b="44789"/>
          <a:stretch/>
        </p:blipFill>
        <p:spPr>
          <a:xfrm>
            <a:off x="1879091" y="3356408"/>
            <a:ext cx="3227832" cy="466026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82708E75-CE34-099D-56E4-6DBBA22B1AE7}"/>
              </a:ext>
            </a:extLst>
          </p:cNvPr>
          <p:cNvSpPr txBox="1"/>
          <p:nvPr/>
        </p:nvSpPr>
        <p:spPr>
          <a:xfrm>
            <a:off x="2467471" y="3805099"/>
            <a:ext cx="56137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dirty="0">
                <a:latin typeface="Arial" panose="020B0604020202020204" pitchFamily="34" charset="0"/>
                <a:cs typeface="Arial" panose="020B0604020202020204" pitchFamily="34" charset="0"/>
              </a:rPr>
              <a:t>30min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4AEB441-35FC-6319-1DB8-7717375F9CD0}"/>
              </a:ext>
            </a:extLst>
          </p:cNvPr>
          <p:cNvSpPr txBox="1"/>
          <p:nvPr/>
        </p:nvSpPr>
        <p:spPr>
          <a:xfrm>
            <a:off x="3950513" y="3779382"/>
            <a:ext cx="56137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dirty="0">
                <a:latin typeface="Arial" panose="020B0604020202020204" pitchFamily="34" charset="0"/>
                <a:cs typeface="Arial" panose="020B0604020202020204" pitchFamily="34" charset="0"/>
              </a:rPr>
              <a:t>60min</a:t>
            </a:r>
          </a:p>
        </p:txBody>
      </p:sp>
      <p:pic>
        <p:nvPicPr>
          <p:cNvPr id="81" name="Picture 80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FA5BC6C6-EC27-A293-CF1A-D42EA2201B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02" t="28558" r="9527" b="63381"/>
          <a:stretch/>
        </p:blipFill>
        <p:spPr>
          <a:xfrm>
            <a:off x="1939733" y="5181600"/>
            <a:ext cx="3227832" cy="552891"/>
          </a:xfrm>
          <a:prstGeom prst="rect">
            <a:avLst/>
          </a:prstGeom>
        </p:spPr>
      </p:pic>
      <p:pic>
        <p:nvPicPr>
          <p:cNvPr id="108" name="Picture 107" descr="Calendar&#10;&#10;Description automatically generated">
            <a:extLst>
              <a:ext uri="{FF2B5EF4-FFF2-40B4-BE49-F238E27FC236}">
                <a16:creationId xmlns:a16="http://schemas.microsoft.com/office/drawing/2014/main" id="{B870283E-A1CD-C500-EAF8-8B4A0C54DD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044" t="45077" r="8054" b="46995"/>
          <a:stretch/>
        </p:blipFill>
        <p:spPr>
          <a:xfrm>
            <a:off x="1939732" y="5773685"/>
            <a:ext cx="3227832" cy="537651"/>
          </a:xfrm>
          <a:prstGeom prst="rect">
            <a:avLst/>
          </a:prstGeom>
        </p:spPr>
      </p:pic>
      <p:pic>
        <p:nvPicPr>
          <p:cNvPr id="115" name="Picture 114" descr="A picture containing text, screen&#10;&#10;Description automatically generated">
            <a:extLst>
              <a:ext uri="{FF2B5EF4-FFF2-40B4-BE49-F238E27FC236}">
                <a16:creationId xmlns:a16="http://schemas.microsoft.com/office/drawing/2014/main" id="{27A02263-241D-34AE-0885-BCD31C4B44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06" t="49595" r="58258" b="44539"/>
          <a:stretch/>
        </p:blipFill>
        <p:spPr>
          <a:xfrm>
            <a:off x="1952788" y="6351435"/>
            <a:ext cx="3227832" cy="435300"/>
          </a:xfrm>
          <a:prstGeom prst="rect">
            <a:avLst/>
          </a:prstGeom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9D707DAC-B31A-7992-98C9-788250187FCC}"/>
              </a:ext>
            </a:extLst>
          </p:cNvPr>
          <p:cNvSpPr txBox="1"/>
          <p:nvPr/>
        </p:nvSpPr>
        <p:spPr>
          <a:xfrm>
            <a:off x="2452929" y="6812461"/>
            <a:ext cx="56137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dirty="0">
                <a:latin typeface="Arial" panose="020B0604020202020204" pitchFamily="34" charset="0"/>
                <a:cs typeface="Arial" panose="020B0604020202020204" pitchFamily="34" charset="0"/>
              </a:rPr>
              <a:t>30min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3854233D-75AD-7E75-D1F1-8DDF1FDD0892}"/>
              </a:ext>
            </a:extLst>
          </p:cNvPr>
          <p:cNvSpPr txBox="1"/>
          <p:nvPr/>
        </p:nvSpPr>
        <p:spPr>
          <a:xfrm>
            <a:off x="3935971" y="6786743"/>
            <a:ext cx="56137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dirty="0">
                <a:latin typeface="Arial" panose="020B0604020202020204" pitchFamily="34" charset="0"/>
                <a:cs typeface="Arial" panose="020B0604020202020204" pitchFamily="34" charset="0"/>
              </a:rPr>
              <a:t>60min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68DD4CB-0717-2C45-DBC9-A7A5FE4BE930}"/>
              </a:ext>
            </a:extLst>
          </p:cNvPr>
          <p:cNvSpPr txBox="1"/>
          <p:nvPr/>
        </p:nvSpPr>
        <p:spPr>
          <a:xfrm>
            <a:off x="1391765" y="3378075"/>
            <a:ext cx="58381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dirty="0">
                <a:latin typeface="Arial" panose="020B0604020202020204" pitchFamily="34" charset="0"/>
                <a:cs typeface="Arial" panose="020B0604020202020204" pitchFamily="34" charset="0"/>
              </a:rPr>
              <a:t>40kDa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AFB07198-C903-15B9-5F3E-6F20A42D1860}"/>
              </a:ext>
            </a:extLst>
          </p:cNvPr>
          <p:cNvSpPr txBox="1"/>
          <p:nvPr/>
        </p:nvSpPr>
        <p:spPr>
          <a:xfrm>
            <a:off x="948046" y="1888005"/>
            <a:ext cx="10679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MCSF (ng/mL)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6B356B17-CADE-74E7-6583-A2DB554F8382}"/>
              </a:ext>
            </a:extLst>
          </p:cNvPr>
          <p:cNvSpPr txBox="1"/>
          <p:nvPr/>
        </p:nvSpPr>
        <p:spPr>
          <a:xfrm>
            <a:off x="1041710" y="2021565"/>
            <a:ext cx="9701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KITL (ng/mL)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16242F4-C9FE-0B2D-2838-07322AA116D4}"/>
              </a:ext>
            </a:extLst>
          </p:cNvPr>
          <p:cNvSpPr txBox="1"/>
          <p:nvPr/>
        </p:nvSpPr>
        <p:spPr>
          <a:xfrm>
            <a:off x="2167364" y="2021466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E74B06C2-4885-8817-7031-44E9364FA9D2}"/>
              </a:ext>
            </a:extLst>
          </p:cNvPr>
          <p:cNvSpPr txBox="1"/>
          <p:nvPr/>
        </p:nvSpPr>
        <p:spPr>
          <a:xfrm>
            <a:off x="2159950" y="1888009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79D5C90B-D39D-A743-923E-0C66812381FA}"/>
              </a:ext>
            </a:extLst>
          </p:cNvPr>
          <p:cNvSpPr txBox="1"/>
          <p:nvPr/>
        </p:nvSpPr>
        <p:spPr>
          <a:xfrm>
            <a:off x="2360121" y="2027394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C0AC282F-1825-5A85-E987-E89A285D01D7}"/>
              </a:ext>
            </a:extLst>
          </p:cNvPr>
          <p:cNvSpPr txBox="1"/>
          <p:nvPr/>
        </p:nvSpPr>
        <p:spPr>
          <a:xfrm>
            <a:off x="2619870" y="2019980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FED67C32-DABF-ACD7-1CA5-FE90C451B25E}"/>
              </a:ext>
            </a:extLst>
          </p:cNvPr>
          <p:cNvSpPr txBox="1"/>
          <p:nvPr/>
        </p:nvSpPr>
        <p:spPr>
          <a:xfrm>
            <a:off x="2836608" y="2019980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86A9E9EA-69FC-CE1A-82C5-58F734703D64}"/>
              </a:ext>
            </a:extLst>
          </p:cNvPr>
          <p:cNvSpPr txBox="1"/>
          <p:nvPr/>
        </p:nvSpPr>
        <p:spPr>
          <a:xfrm>
            <a:off x="3064713" y="2009106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15DC4F25-E74E-244C-86DC-EA28F91A6A83}"/>
              </a:ext>
            </a:extLst>
          </p:cNvPr>
          <p:cNvSpPr txBox="1"/>
          <p:nvPr/>
        </p:nvSpPr>
        <p:spPr>
          <a:xfrm>
            <a:off x="2266947" y="1888011"/>
            <a:ext cx="4475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12.5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B945E31-5399-FCD4-D7BB-64CF3114D128}"/>
              </a:ext>
            </a:extLst>
          </p:cNvPr>
          <p:cNvSpPr txBox="1"/>
          <p:nvPr/>
        </p:nvSpPr>
        <p:spPr>
          <a:xfrm>
            <a:off x="2582798" y="189048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53E6C08E-D070-D3AF-2CC4-13007380DE3B}"/>
              </a:ext>
            </a:extLst>
          </p:cNvPr>
          <p:cNvSpPr txBox="1"/>
          <p:nvPr/>
        </p:nvSpPr>
        <p:spPr>
          <a:xfrm>
            <a:off x="2792489" y="1885536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C721E11-BB51-6313-BCA4-B73853F50A45}"/>
              </a:ext>
            </a:extLst>
          </p:cNvPr>
          <p:cNvSpPr txBox="1"/>
          <p:nvPr/>
        </p:nvSpPr>
        <p:spPr>
          <a:xfrm>
            <a:off x="2976109" y="1887266"/>
            <a:ext cx="4106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BFB29E09-613B-78CB-72DA-554CAE59AEB3}"/>
              </a:ext>
            </a:extLst>
          </p:cNvPr>
          <p:cNvSpPr txBox="1"/>
          <p:nvPr/>
        </p:nvSpPr>
        <p:spPr>
          <a:xfrm>
            <a:off x="3228565" y="2013307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FA6B8C4E-22D3-6244-DC94-D6409DBAEF02}"/>
              </a:ext>
            </a:extLst>
          </p:cNvPr>
          <p:cNvSpPr txBox="1"/>
          <p:nvPr/>
        </p:nvSpPr>
        <p:spPr>
          <a:xfrm>
            <a:off x="3231036" y="1873177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9E7A3B81-1FE1-4257-3836-E90C51D658C2}"/>
              </a:ext>
            </a:extLst>
          </p:cNvPr>
          <p:cNvSpPr txBox="1"/>
          <p:nvPr/>
        </p:nvSpPr>
        <p:spPr>
          <a:xfrm>
            <a:off x="3704053" y="2023936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51FDB473-F3DE-BC96-B4A5-880C67A76729}"/>
              </a:ext>
            </a:extLst>
          </p:cNvPr>
          <p:cNvSpPr txBox="1"/>
          <p:nvPr/>
        </p:nvSpPr>
        <p:spPr>
          <a:xfrm>
            <a:off x="3696639" y="1905307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F56AA0A0-D183-0A3E-6F49-3C94BB852955}"/>
              </a:ext>
            </a:extLst>
          </p:cNvPr>
          <p:cNvSpPr txBox="1"/>
          <p:nvPr/>
        </p:nvSpPr>
        <p:spPr>
          <a:xfrm>
            <a:off x="3897562" y="2028134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5E282777-0FBD-4840-923C-8BE8C15A26D4}"/>
              </a:ext>
            </a:extLst>
          </p:cNvPr>
          <p:cNvSpPr txBox="1"/>
          <p:nvPr/>
        </p:nvSpPr>
        <p:spPr>
          <a:xfrm>
            <a:off x="4138271" y="2028134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21297C17-E82A-CE69-3761-9A91289D1ED5}"/>
              </a:ext>
            </a:extLst>
          </p:cNvPr>
          <p:cNvSpPr txBox="1"/>
          <p:nvPr/>
        </p:nvSpPr>
        <p:spPr>
          <a:xfrm>
            <a:off x="4353280" y="2026404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CE39A12C-1AEE-9C28-F457-18F424E4AD24}"/>
              </a:ext>
            </a:extLst>
          </p:cNvPr>
          <p:cNvSpPr txBox="1"/>
          <p:nvPr/>
        </p:nvSpPr>
        <p:spPr>
          <a:xfrm>
            <a:off x="4580890" y="2026404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26617D34-C4AC-CE1F-FDAF-7F331C97B091}"/>
              </a:ext>
            </a:extLst>
          </p:cNvPr>
          <p:cNvSpPr txBox="1"/>
          <p:nvPr/>
        </p:nvSpPr>
        <p:spPr>
          <a:xfrm>
            <a:off x="3794867" y="1892210"/>
            <a:ext cx="4475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12.5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AD01D628-CBE6-3687-983F-35049A99B8F5}"/>
              </a:ext>
            </a:extLst>
          </p:cNvPr>
          <p:cNvSpPr txBox="1"/>
          <p:nvPr/>
        </p:nvSpPr>
        <p:spPr>
          <a:xfrm>
            <a:off x="4093786" y="189641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CCEC8654-11BE-20CB-CBF6-FE7368F0F05E}"/>
              </a:ext>
            </a:extLst>
          </p:cNvPr>
          <p:cNvSpPr txBox="1"/>
          <p:nvPr/>
        </p:nvSpPr>
        <p:spPr>
          <a:xfrm>
            <a:off x="4303852" y="189542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9ECEA425-250B-4F79-2425-06CDBAF1AB0A}"/>
              </a:ext>
            </a:extLst>
          </p:cNvPr>
          <p:cNvSpPr txBox="1"/>
          <p:nvPr/>
        </p:nvSpPr>
        <p:spPr>
          <a:xfrm>
            <a:off x="4520541" y="1895420"/>
            <a:ext cx="4106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034A6C11-680C-055B-3A87-1A3DE6A382FF}"/>
              </a:ext>
            </a:extLst>
          </p:cNvPr>
          <p:cNvSpPr txBox="1"/>
          <p:nvPr/>
        </p:nvSpPr>
        <p:spPr>
          <a:xfrm>
            <a:off x="4779588" y="2036289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12CB50F2-7E9C-0688-3AE0-2798D696D17D}"/>
              </a:ext>
            </a:extLst>
          </p:cNvPr>
          <p:cNvSpPr txBox="1"/>
          <p:nvPr/>
        </p:nvSpPr>
        <p:spPr>
          <a:xfrm>
            <a:off x="4774643" y="1890475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F218CE8B-B8A1-7B7E-7736-4F00F1076608}"/>
              </a:ext>
            </a:extLst>
          </p:cNvPr>
          <p:cNvSpPr txBox="1"/>
          <p:nvPr/>
        </p:nvSpPr>
        <p:spPr>
          <a:xfrm>
            <a:off x="973569" y="4790825"/>
            <a:ext cx="10679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MCSF (ng/mL)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47542BE9-F2F9-C810-86E7-EF0F8C199AAE}"/>
              </a:ext>
            </a:extLst>
          </p:cNvPr>
          <p:cNvSpPr txBox="1"/>
          <p:nvPr/>
        </p:nvSpPr>
        <p:spPr>
          <a:xfrm>
            <a:off x="1076318" y="4953252"/>
            <a:ext cx="9701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KITL (ng/mL)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B1CC217D-A45A-F494-1D0D-0033A21FEC73}"/>
              </a:ext>
            </a:extLst>
          </p:cNvPr>
          <p:cNvSpPr txBox="1"/>
          <p:nvPr/>
        </p:nvSpPr>
        <p:spPr>
          <a:xfrm>
            <a:off x="2239153" y="4970548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8068D17C-555B-4CA5-34A6-0C99EBFE7657}"/>
              </a:ext>
            </a:extLst>
          </p:cNvPr>
          <p:cNvSpPr txBox="1"/>
          <p:nvPr/>
        </p:nvSpPr>
        <p:spPr>
          <a:xfrm>
            <a:off x="2344496" y="4985378"/>
            <a:ext cx="4475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12.5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E5A074B3-3540-605E-860D-1B66721F1264}"/>
              </a:ext>
            </a:extLst>
          </p:cNvPr>
          <p:cNvSpPr txBox="1"/>
          <p:nvPr/>
        </p:nvSpPr>
        <p:spPr>
          <a:xfrm>
            <a:off x="2664860" y="4980434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577E4A6B-ECD0-BE7A-BF71-DAA6A46FB435}"/>
              </a:ext>
            </a:extLst>
          </p:cNvPr>
          <p:cNvSpPr txBox="1"/>
          <p:nvPr/>
        </p:nvSpPr>
        <p:spPr>
          <a:xfrm>
            <a:off x="2858369" y="4982903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20D641B2-30BD-BE62-5F29-E2C30A513233}"/>
              </a:ext>
            </a:extLst>
          </p:cNvPr>
          <p:cNvSpPr txBox="1"/>
          <p:nvPr/>
        </p:nvSpPr>
        <p:spPr>
          <a:xfrm>
            <a:off x="3063737" y="4982903"/>
            <a:ext cx="4106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86F0392F-FB25-2E3C-741F-F8382DD611D0}"/>
              </a:ext>
            </a:extLst>
          </p:cNvPr>
          <p:cNvSpPr txBox="1"/>
          <p:nvPr/>
        </p:nvSpPr>
        <p:spPr>
          <a:xfrm>
            <a:off x="3314332" y="4985373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DF73CE2D-0909-D828-461C-11987915319A}"/>
              </a:ext>
            </a:extLst>
          </p:cNvPr>
          <p:cNvSpPr txBox="1"/>
          <p:nvPr/>
        </p:nvSpPr>
        <p:spPr>
          <a:xfrm>
            <a:off x="3785127" y="4987847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051A1AC4-FC5F-64C7-EA69-DB5F79AECCB3}"/>
              </a:ext>
            </a:extLst>
          </p:cNvPr>
          <p:cNvSpPr txBox="1"/>
          <p:nvPr/>
        </p:nvSpPr>
        <p:spPr>
          <a:xfrm>
            <a:off x="3882981" y="5002676"/>
            <a:ext cx="4475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12.5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B3DEEA0D-A7C8-B4EE-16AA-C020F5A8FC92}"/>
              </a:ext>
            </a:extLst>
          </p:cNvPr>
          <p:cNvSpPr txBox="1"/>
          <p:nvPr/>
        </p:nvSpPr>
        <p:spPr>
          <a:xfrm>
            <a:off x="4184004" y="499773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A19A7587-9FBD-929F-4DA1-20E56B51F7D6}"/>
              </a:ext>
            </a:extLst>
          </p:cNvPr>
          <p:cNvSpPr txBox="1"/>
          <p:nvPr/>
        </p:nvSpPr>
        <p:spPr>
          <a:xfrm>
            <a:off x="4403215" y="5000201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E5847C95-1D6A-53CD-8764-4B526FED1157}"/>
              </a:ext>
            </a:extLst>
          </p:cNvPr>
          <p:cNvSpPr txBox="1"/>
          <p:nvPr/>
        </p:nvSpPr>
        <p:spPr>
          <a:xfrm>
            <a:off x="4597709" y="4992787"/>
            <a:ext cx="4106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BBF89F73-2418-E432-0D3C-D9FD6E295AD3}"/>
              </a:ext>
            </a:extLst>
          </p:cNvPr>
          <p:cNvSpPr txBox="1"/>
          <p:nvPr/>
        </p:nvSpPr>
        <p:spPr>
          <a:xfrm>
            <a:off x="4851763" y="498784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254FFE9A-FDD0-BFB3-BE8C-DAA4B39F4DFB}"/>
              </a:ext>
            </a:extLst>
          </p:cNvPr>
          <p:cNvSpPr txBox="1"/>
          <p:nvPr/>
        </p:nvSpPr>
        <p:spPr>
          <a:xfrm>
            <a:off x="2241624" y="4817321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F8E0CDB1-E35C-4D86-1503-4AF0212F8A3A}"/>
              </a:ext>
            </a:extLst>
          </p:cNvPr>
          <p:cNvSpPr txBox="1"/>
          <p:nvPr/>
        </p:nvSpPr>
        <p:spPr>
          <a:xfrm>
            <a:off x="2410483" y="4812377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908D5A40-FA9C-8160-BB78-C81C786C8598}"/>
              </a:ext>
            </a:extLst>
          </p:cNvPr>
          <p:cNvSpPr txBox="1"/>
          <p:nvPr/>
        </p:nvSpPr>
        <p:spPr>
          <a:xfrm>
            <a:off x="2696986" y="4812377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D5B82552-BDA5-EE4F-FD37-7796D3600DCB}"/>
              </a:ext>
            </a:extLst>
          </p:cNvPr>
          <p:cNvSpPr txBox="1"/>
          <p:nvPr/>
        </p:nvSpPr>
        <p:spPr>
          <a:xfrm>
            <a:off x="2898896" y="4819791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DA1573DF-5DE6-4259-8713-15AA3B2903CE}"/>
              </a:ext>
            </a:extLst>
          </p:cNvPr>
          <p:cNvSpPr txBox="1"/>
          <p:nvPr/>
        </p:nvSpPr>
        <p:spPr>
          <a:xfrm>
            <a:off x="3137876" y="4819791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771D3413-4E37-A0D2-5A65-67EB084EFE5A}"/>
              </a:ext>
            </a:extLst>
          </p:cNvPr>
          <p:cNvSpPr txBox="1"/>
          <p:nvPr/>
        </p:nvSpPr>
        <p:spPr>
          <a:xfrm>
            <a:off x="3782651" y="4837089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0D108B19-B010-17BA-EFD9-8F12DB685599}"/>
              </a:ext>
            </a:extLst>
          </p:cNvPr>
          <p:cNvSpPr txBox="1"/>
          <p:nvPr/>
        </p:nvSpPr>
        <p:spPr>
          <a:xfrm>
            <a:off x="4003592" y="4839558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2C62ACAB-A7D5-6BA8-D98C-F744317B0871}"/>
              </a:ext>
            </a:extLst>
          </p:cNvPr>
          <p:cNvSpPr txBox="1"/>
          <p:nvPr/>
        </p:nvSpPr>
        <p:spPr>
          <a:xfrm>
            <a:off x="4218599" y="4839559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3BFEF948-7732-4EF9-EC6B-43C57B49D550}"/>
              </a:ext>
            </a:extLst>
          </p:cNvPr>
          <p:cNvSpPr txBox="1"/>
          <p:nvPr/>
        </p:nvSpPr>
        <p:spPr>
          <a:xfrm>
            <a:off x="4435336" y="4839558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6987F44E-92E9-11DE-287D-F5836468E3E4}"/>
              </a:ext>
            </a:extLst>
          </p:cNvPr>
          <p:cNvSpPr txBox="1"/>
          <p:nvPr/>
        </p:nvSpPr>
        <p:spPr>
          <a:xfrm>
            <a:off x="4668634" y="4839558"/>
            <a:ext cx="2295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0AB512EF-3959-8B0F-A9FA-0A2816CC1F9B}"/>
              </a:ext>
            </a:extLst>
          </p:cNvPr>
          <p:cNvSpPr txBox="1"/>
          <p:nvPr/>
        </p:nvSpPr>
        <p:spPr>
          <a:xfrm>
            <a:off x="4848549" y="4856859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6042DA70-CC41-CF69-D102-739C48E85F1E}"/>
              </a:ext>
            </a:extLst>
          </p:cNvPr>
          <p:cNvSpPr txBox="1"/>
          <p:nvPr/>
        </p:nvSpPr>
        <p:spPr>
          <a:xfrm>
            <a:off x="3319274" y="4834617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DAAD1A-5F16-2B9C-A3A1-66BB0A0265FD}"/>
              </a:ext>
            </a:extLst>
          </p:cNvPr>
          <p:cNvSpPr txBox="1"/>
          <p:nvPr/>
        </p:nvSpPr>
        <p:spPr>
          <a:xfrm>
            <a:off x="305617" y="168851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40A652-205F-06DA-8DDD-0F692155F4B2}"/>
              </a:ext>
            </a:extLst>
          </p:cNvPr>
          <p:cNvSpPr txBox="1"/>
          <p:nvPr/>
        </p:nvSpPr>
        <p:spPr>
          <a:xfrm>
            <a:off x="305617" y="461876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D0D17F-D6FC-AE9D-733E-B50B9BFFF048}"/>
              </a:ext>
            </a:extLst>
          </p:cNvPr>
          <p:cNvSpPr txBox="1"/>
          <p:nvPr/>
        </p:nvSpPr>
        <p:spPr>
          <a:xfrm>
            <a:off x="2078753" y="2292889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6842BF-7763-094E-F8D8-D155E7770A82}"/>
              </a:ext>
            </a:extLst>
          </p:cNvPr>
          <p:cNvSpPr txBox="1"/>
          <p:nvPr/>
        </p:nvSpPr>
        <p:spPr>
          <a:xfrm>
            <a:off x="2300147" y="2317309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331D61-091C-E88F-BF1B-CFBB2F623257}"/>
              </a:ext>
            </a:extLst>
          </p:cNvPr>
          <p:cNvSpPr txBox="1"/>
          <p:nvPr/>
        </p:nvSpPr>
        <p:spPr>
          <a:xfrm>
            <a:off x="2521541" y="2312365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0.9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E90004-4D62-CE1D-BD92-0F2702D2B111}"/>
              </a:ext>
            </a:extLst>
          </p:cNvPr>
          <p:cNvSpPr txBox="1"/>
          <p:nvPr/>
        </p:nvSpPr>
        <p:spPr>
          <a:xfrm>
            <a:off x="2742935" y="2316786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D74F15-38EC-46FC-5C17-B4BC3FC48A30}"/>
              </a:ext>
            </a:extLst>
          </p:cNvPr>
          <p:cNvSpPr txBox="1"/>
          <p:nvPr/>
        </p:nvSpPr>
        <p:spPr>
          <a:xfrm>
            <a:off x="2964329" y="2301825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0.8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2259EB-157A-75A3-7082-F320A79EBDAE}"/>
              </a:ext>
            </a:extLst>
          </p:cNvPr>
          <p:cNvSpPr txBox="1"/>
          <p:nvPr/>
        </p:nvSpPr>
        <p:spPr>
          <a:xfrm>
            <a:off x="3185723" y="2305779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0.8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C6BD55-2246-D83E-CBE1-5B17EED3E101}"/>
              </a:ext>
            </a:extLst>
          </p:cNvPr>
          <p:cNvSpPr txBox="1"/>
          <p:nvPr/>
        </p:nvSpPr>
        <p:spPr>
          <a:xfrm>
            <a:off x="3608758" y="2320207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E5FE0B-6893-FCE3-54D0-6A7FA58B19E0}"/>
              </a:ext>
            </a:extLst>
          </p:cNvPr>
          <p:cNvSpPr txBox="1"/>
          <p:nvPr/>
        </p:nvSpPr>
        <p:spPr>
          <a:xfrm>
            <a:off x="3840728" y="2324796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76D077-1A95-04DF-AF96-409000C96D97}"/>
              </a:ext>
            </a:extLst>
          </p:cNvPr>
          <p:cNvSpPr txBox="1"/>
          <p:nvPr/>
        </p:nvSpPr>
        <p:spPr>
          <a:xfrm>
            <a:off x="4062122" y="2320057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8F75DF-7A0B-48E7-9C8D-3FF8C628149D}"/>
              </a:ext>
            </a:extLst>
          </p:cNvPr>
          <p:cNvSpPr txBox="1"/>
          <p:nvPr/>
        </p:nvSpPr>
        <p:spPr>
          <a:xfrm>
            <a:off x="4292668" y="2326254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FDBB03-78F4-8ED0-E73E-674010E32857}"/>
              </a:ext>
            </a:extLst>
          </p:cNvPr>
          <p:cNvSpPr txBox="1"/>
          <p:nvPr/>
        </p:nvSpPr>
        <p:spPr>
          <a:xfrm>
            <a:off x="4523214" y="2301787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EFB0CF-E819-A189-BC43-AC4AD809584E}"/>
              </a:ext>
            </a:extLst>
          </p:cNvPr>
          <p:cNvSpPr txBox="1"/>
          <p:nvPr/>
        </p:nvSpPr>
        <p:spPr>
          <a:xfrm>
            <a:off x="4744608" y="2296495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0.9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23A5B7-88A4-A094-463C-357C721513E2}"/>
              </a:ext>
            </a:extLst>
          </p:cNvPr>
          <p:cNvSpPr txBox="1"/>
          <p:nvPr/>
        </p:nvSpPr>
        <p:spPr>
          <a:xfrm>
            <a:off x="2122429" y="5256297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BA9D8C-E948-DA8E-9114-4FDC3521AD49}"/>
              </a:ext>
            </a:extLst>
          </p:cNvPr>
          <p:cNvSpPr txBox="1"/>
          <p:nvPr/>
        </p:nvSpPr>
        <p:spPr>
          <a:xfrm>
            <a:off x="2364007" y="5241478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9FF59F-2BB5-4485-E491-3C63F84B673D}"/>
              </a:ext>
            </a:extLst>
          </p:cNvPr>
          <p:cNvSpPr txBox="1"/>
          <p:nvPr/>
        </p:nvSpPr>
        <p:spPr>
          <a:xfrm>
            <a:off x="2604802" y="5256297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F40259-1693-1CA1-A339-CE208B86FC4E}"/>
              </a:ext>
            </a:extLst>
          </p:cNvPr>
          <p:cNvSpPr txBox="1"/>
          <p:nvPr/>
        </p:nvSpPr>
        <p:spPr>
          <a:xfrm>
            <a:off x="2835526" y="5241478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97EEC5-1666-CC0C-1D77-D770F853EFF4}"/>
              </a:ext>
            </a:extLst>
          </p:cNvPr>
          <p:cNvSpPr txBox="1"/>
          <p:nvPr/>
        </p:nvSpPr>
        <p:spPr>
          <a:xfrm>
            <a:off x="3076289" y="5246417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56EC85-0AEC-87D4-FC13-6640E5AA7151}"/>
              </a:ext>
            </a:extLst>
          </p:cNvPr>
          <p:cNvSpPr txBox="1"/>
          <p:nvPr/>
        </p:nvSpPr>
        <p:spPr>
          <a:xfrm>
            <a:off x="3299709" y="5241478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0.8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E80A9E-9FBA-BA7E-EECC-830089798EE4}"/>
              </a:ext>
            </a:extLst>
          </p:cNvPr>
          <p:cNvSpPr txBox="1"/>
          <p:nvPr/>
        </p:nvSpPr>
        <p:spPr>
          <a:xfrm>
            <a:off x="3708257" y="5240847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55A6B2-5DDD-1EDB-4F68-4A8BC4360237}"/>
              </a:ext>
            </a:extLst>
          </p:cNvPr>
          <p:cNvSpPr txBox="1"/>
          <p:nvPr/>
        </p:nvSpPr>
        <p:spPr>
          <a:xfrm>
            <a:off x="3947039" y="5256297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A005E5-3412-B1E4-AE5D-C8BE3B7E3F90}"/>
              </a:ext>
            </a:extLst>
          </p:cNvPr>
          <p:cNvSpPr txBox="1"/>
          <p:nvPr/>
        </p:nvSpPr>
        <p:spPr>
          <a:xfrm>
            <a:off x="4186467" y="5282357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0.8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E9EC21-E28C-E505-94F1-899C8B946FFB}"/>
              </a:ext>
            </a:extLst>
          </p:cNvPr>
          <p:cNvSpPr txBox="1"/>
          <p:nvPr/>
        </p:nvSpPr>
        <p:spPr>
          <a:xfrm>
            <a:off x="4398015" y="5293826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C4CB0F-9441-3D33-5B2F-548FDA7CAC85}"/>
              </a:ext>
            </a:extLst>
          </p:cNvPr>
          <p:cNvSpPr txBox="1"/>
          <p:nvPr/>
        </p:nvSpPr>
        <p:spPr>
          <a:xfrm>
            <a:off x="4627593" y="5308553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7FF206E-C14B-D4D9-AA53-76AEB911411E}"/>
              </a:ext>
            </a:extLst>
          </p:cNvPr>
          <p:cNvSpPr txBox="1"/>
          <p:nvPr/>
        </p:nvSpPr>
        <p:spPr>
          <a:xfrm>
            <a:off x="4856419" y="5333152"/>
            <a:ext cx="372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0.7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48FDF94-F641-20B3-E95A-EFC765526906}"/>
              </a:ext>
            </a:extLst>
          </p:cNvPr>
          <p:cNvCxnSpPr>
            <a:cxnSpLocks/>
          </p:cNvCxnSpPr>
          <p:nvPr/>
        </p:nvCxnSpPr>
        <p:spPr>
          <a:xfrm flipH="1">
            <a:off x="5128236" y="2507477"/>
            <a:ext cx="64008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8E85D39-F123-E7CC-0A33-8C6A4BA02593}"/>
              </a:ext>
            </a:extLst>
          </p:cNvPr>
          <p:cNvCxnSpPr>
            <a:cxnSpLocks/>
          </p:cNvCxnSpPr>
          <p:nvPr/>
        </p:nvCxnSpPr>
        <p:spPr>
          <a:xfrm flipH="1">
            <a:off x="5118404" y="3068484"/>
            <a:ext cx="62408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B466183-A200-1FEB-21E8-9EE3E675AFE4}"/>
              </a:ext>
            </a:extLst>
          </p:cNvPr>
          <p:cNvCxnSpPr/>
          <p:nvPr/>
        </p:nvCxnSpPr>
        <p:spPr>
          <a:xfrm flipH="1">
            <a:off x="5116755" y="3609381"/>
            <a:ext cx="50661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EE122EC-1B0D-9FB8-AF88-5E6453EAB275}"/>
              </a:ext>
            </a:extLst>
          </p:cNvPr>
          <p:cNvCxnSpPr>
            <a:cxnSpLocks/>
          </p:cNvCxnSpPr>
          <p:nvPr/>
        </p:nvCxnSpPr>
        <p:spPr>
          <a:xfrm flipH="1">
            <a:off x="5203341" y="5539709"/>
            <a:ext cx="64008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BDF979A-E9CF-581D-5F63-E59400D367EA}"/>
              </a:ext>
            </a:extLst>
          </p:cNvPr>
          <p:cNvCxnSpPr>
            <a:cxnSpLocks/>
          </p:cNvCxnSpPr>
          <p:nvPr/>
        </p:nvCxnSpPr>
        <p:spPr>
          <a:xfrm flipH="1">
            <a:off x="5194467" y="6072164"/>
            <a:ext cx="62408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6735D72-75C3-4750-099A-B179FB29D1BF}"/>
              </a:ext>
            </a:extLst>
          </p:cNvPr>
          <p:cNvCxnSpPr/>
          <p:nvPr/>
        </p:nvCxnSpPr>
        <p:spPr>
          <a:xfrm flipH="1">
            <a:off x="5194967" y="6515621"/>
            <a:ext cx="50661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BC9E176-0C4B-0D11-6B8C-5E64AB05F912}"/>
              </a:ext>
            </a:extLst>
          </p:cNvPr>
          <p:cNvSpPr txBox="1"/>
          <p:nvPr/>
        </p:nvSpPr>
        <p:spPr>
          <a:xfrm>
            <a:off x="1932210" y="1991809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B9864C-3676-8A26-B674-EF1A3492D551}"/>
              </a:ext>
            </a:extLst>
          </p:cNvPr>
          <p:cNvSpPr txBox="1"/>
          <p:nvPr/>
        </p:nvSpPr>
        <p:spPr>
          <a:xfrm>
            <a:off x="3471773" y="1996661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C432D8A-0B3A-84C0-4F3C-F3384C5218C9}"/>
              </a:ext>
            </a:extLst>
          </p:cNvPr>
          <p:cNvSpPr txBox="1"/>
          <p:nvPr/>
        </p:nvSpPr>
        <p:spPr>
          <a:xfrm>
            <a:off x="1975579" y="4907611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B0CFB7F-E8D1-F87C-1C21-4BB9BD2E37E7}"/>
              </a:ext>
            </a:extLst>
          </p:cNvPr>
          <p:cNvSpPr txBox="1"/>
          <p:nvPr/>
        </p:nvSpPr>
        <p:spPr>
          <a:xfrm>
            <a:off x="3574134" y="4912463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B29A464-A91B-F036-154E-2F592CAC98A5}"/>
              </a:ext>
            </a:extLst>
          </p:cNvPr>
          <p:cNvSpPr txBox="1"/>
          <p:nvPr/>
        </p:nvSpPr>
        <p:spPr>
          <a:xfrm>
            <a:off x="5262333" y="5335195"/>
            <a:ext cx="57579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pAKT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60kDa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BF7FC5F-7075-100D-D9C5-503FC4B37C07}"/>
              </a:ext>
            </a:extLst>
          </p:cNvPr>
          <p:cNvSpPr txBox="1"/>
          <p:nvPr/>
        </p:nvSpPr>
        <p:spPr>
          <a:xfrm>
            <a:off x="5177622" y="5878820"/>
            <a:ext cx="78258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Total AKT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60kDa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1784430-BCD6-E6E5-1536-094A35C35A06}"/>
              </a:ext>
            </a:extLst>
          </p:cNvPr>
          <p:cNvSpPr txBox="1"/>
          <p:nvPr/>
        </p:nvSpPr>
        <p:spPr>
          <a:xfrm>
            <a:off x="5106923" y="6331534"/>
            <a:ext cx="8296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36kDa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60AA459-ADC5-2199-E474-390FAB10C89B}"/>
              </a:ext>
            </a:extLst>
          </p:cNvPr>
          <p:cNvSpPr txBox="1"/>
          <p:nvPr/>
        </p:nvSpPr>
        <p:spPr>
          <a:xfrm>
            <a:off x="5187106" y="2311508"/>
            <a:ext cx="57579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pAKT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60kDa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C94FAE6-6272-5BB6-0697-9E2A185DE865}"/>
              </a:ext>
            </a:extLst>
          </p:cNvPr>
          <p:cNvSpPr txBox="1"/>
          <p:nvPr/>
        </p:nvSpPr>
        <p:spPr>
          <a:xfrm>
            <a:off x="5106923" y="2875419"/>
            <a:ext cx="78258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Total AKT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60kDa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97D22D6-BC73-51E0-2261-04134E1DD174}"/>
              </a:ext>
            </a:extLst>
          </p:cNvPr>
          <p:cNvSpPr txBox="1"/>
          <p:nvPr/>
        </p:nvSpPr>
        <p:spPr>
          <a:xfrm>
            <a:off x="5033467" y="3403618"/>
            <a:ext cx="8296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36kDa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C83ED6F-DAFD-18DD-71B7-706935883E40}"/>
              </a:ext>
            </a:extLst>
          </p:cNvPr>
          <p:cNvSpPr txBox="1"/>
          <p:nvPr/>
        </p:nvSpPr>
        <p:spPr>
          <a:xfrm>
            <a:off x="1406184" y="2808587"/>
            <a:ext cx="58381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dirty="0">
                <a:latin typeface="Arial" panose="020B0604020202020204" pitchFamily="34" charset="0"/>
                <a:cs typeface="Arial" panose="020B0604020202020204" pitchFamily="34" charset="0"/>
              </a:rPr>
              <a:t>70kDa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ACF9ACC-5091-B541-C2F7-7312DF0D445F}"/>
              </a:ext>
            </a:extLst>
          </p:cNvPr>
          <p:cNvSpPr txBox="1"/>
          <p:nvPr/>
        </p:nvSpPr>
        <p:spPr>
          <a:xfrm>
            <a:off x="1440028" y="5162252"/>
            <a:ext cx="58381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dirty="0">
                <a:latin typeface="Arial" panose="020B0604020202020204" pitchFamily="34" charset="0"/>
                <a:cs typeface="Arial" panose="020B0604020202020204" pitchFamily="34" charset="0"/>
              </a:rPr>
              <a:t>70kDa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C719C06-B208-B82F-37C5-87D2A36FEEF4}"/>
              </a:ext>
            </a:extLst>
          </p:cNvPr>
          <p:cNvSpPr txBox="1"/>
          <p:nvPr/>
        </p:nvSpPr>
        <p:spPr>
          <a:xfrm>
            <a:off x="1447844" y="5767126"/>
            <a:ext cx="58381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dirty="0">
                <a:latin typeface="Arial" panose="020B0604020202020204" pitchFamily="34" charset="0"/>
                <a:cs typeface="Arial" panose="020B0604020202020204" pitchFamily="34" charset="0"/>
              </a:rPr>
              <a:t>70kDa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B957B10-F7E8-6CC7-F8F1-D4FFDFEDB2E2}"/>
              </a:ext>
            </a:extLst>
          </p:cNvPr>
          <p:cNvSpPr txBox="1"/>
          <p:nvPr/>
        </p:nvSpPr>
        <p:spPr>
          <a:xfrm>
            <a:off x="1478400" y="6292660"/>
            <a:ext cx="58381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" dirty="0">
                <a:latin typeface="Arial" panose="020B0604020202020204" pitchFamily="34" charset="0"/>
                <a:cs typeface="Arial" panose="020B0604020202020204" pitchFamily="34" charset="0"/>
              </a:rPr>
              <a:t>40kDa</a:t>
            </a:r>
          </a:p>
        </p:txBody>
      </p:sp>
    </p:spTree>
    <p:extLst>
      <p:ext uri="{BB962C8B-B14F-4D97-AF65-F5344CB8AC3E}">
        <p14:creationId xmlns:p14="http://schemas.microsoft.com/office/powerpoint/2010/main" val="2583178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53731-74C8-70B2-F4B7-8AA7E680B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183945"/>
            <a:ext cx="6309360" cy="641094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Supplemental Figure 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1D1AA4-192D-2FD6-AB8E-46F7C402D499}"/>
              </a:ext>
            </a:extLst>
          </p:cNvPr>
          <p:cNvSpPr txBox="1"/>
          <p:nvPr/>
        </p:nvSpPr>
        <p:spPr>
          <a:xfrm>
            <a:off x="185029" y="103884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5936F6-001F-6CED-F89B-149C23AD255E}"/>
              </a:ext>
            </a:extLst>
          </p:cNvPr>
          <p:cNvSpPr txBox="1"/>
          <p:nvPr/>
        </p:nvSpPr>
        <p:spPr>
          <a:xfrm>
            <a:off x="3278562" y="111686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6CC073-F96F-C4AE-7A30-3D3D7C4ED51E}"/>
              </a:ext>
            </a:extLst>
          </p:cNvPr>
          <p:cNvSpPr txBox="1"/>
          <p:nvPr/>
        </p:nvSpPr>
        <p:spPr>
          <a:xfrm>
            <a:off x="200086" y="430479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50752C-F362-8318-27B0-844871A1BCE6}"/>
              </a:ext>
            </a:extLst>
          </p:cNvPr>
          <p:cNvSpPr txBox="1"/>
          <p:nvPr/>
        </p:nvSpPr>
        <p:spPr>
          <a:xfrm>
            <a:off x="3278562" y="430479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F8F362-6699-7D16-46D6-CC0E660D8DF2}"/>
              </a:ext>
            </a:extLst>
          </p:cNvPr>
          <p:cNvGrpSpPr/>
          <p:nvPr/>
        </p:nvGrpSpPr>
        <p:grpSpPr>
          <a:xfrm>
            <a:off x="418630" y="3184968"/>
            <a:ext cx="2487275" cy="772307"/>
            <a:chOff x="4573152" y="2810566"/>
            <a:chExt cx="2029324" cy="452682"/>
          </a:xfrm>
          <a:noFill/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61ED96C-03FA-7521-9120-6C73D5322717}"/>
                </a:ext>
              </a:extLst>
            </p:cNvPr>
            <p:cNvSpPr txBox="1"/>
            <p:nvPr/>
          </p:nvSpPr>
          <p:spPr>
            <a:xfrm>
              <a:off x="5224024" y="2818061"/>
              <a:ext cx="287258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A99754-1076-A4F6-FA66-D1799E3C6010}"/>
                </a:ext>
              </a:extLst>
            </p:cNvPr>
            <p:cNvSpPr txBox="1"/>
            <p:nvPr/>
          </p:nvSpPr>
          <p:spPr>
            <a:xfrm>
              <a:off x="5498134" y="2818061"/>
              <a:ext cx="274434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9D67F67-0674-DA66-083C-92CB88387446}"/>
                </a:ext>
              </a:extLst>
            </p:cNvPr>
            <p:cNvSpPr txBox="1"/>
            <p:nvPr/>
          </p:nvSpPr>
          <p:spPr>
            <a:xfrm>
              <a:off x="5754662" y="2811433"/>
              <a:ext cx="274434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1C4AA6-597E-1665-C057-89423E734880}"/>
                </a:ext>
              </a:extLst>
            </p:cNvPr>
            <p:cNvSpPr txBox="1"/>
            <p:nvPr/>
          </p:nvSpPr>
          <p:spPr>
            <a:xfrm>
              <a:off x="6011189" y="2810566"/>
              <a:ext cx="274434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88C1169-7FB8-52CF-EEA2-B194685EB009}"/>
                </a:ext>
              </a:extLst>
            </p:cNvPr>
            <p:cNvSpPr txBox="1"/>
            <p:nvPr/>
          </p:nvSpPr>
          <p:spPr>
            <a:xfrm>
              <a:off x="6277095" y="2810566"/>
              <a:ext cx="251992" cy="2769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028CE9-94C2-AD5B-7785-75E3AF76E641}"/>
                </a:ext>
              </a:extLst>
            </p:cNvPr>
            <p:cNvSpPr txBox="1"/>
            <p:nvPr/>
          </p:nvSpPr>
          <p:spPr>
            <a:xfrm>
              <a:off x="4721919" y="2832051"/>
              <a:ext cx="620683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MCSF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5527EA8-7CD5-5298-A218-E3DC8398BD96}"/>
                </a:ext>
              </a:extLst>
            </p:cNvPr>
            <p:cNvSpPr txBox="1"/>
            <p:nvPr/>
          </p:nvSpPr>
          <p:spPr>
            <a:xfrm>
              <a:off x="4573152" y="2992569"/>
              <a:ext cx="670408" cy="16236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Pex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1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Symbol" pitchFamily="2" charset="2"/>
                </a:rPr>
                <a:t></a:t>
              </a:r>
              <a:r>
                <a:rPr lang="en-US" sz="1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94AE71A-E7E2-0105-6C01-28D6FC32CFA4}"/>
                </a:ext>
              </a:extLst>
            </p:cNvPr>
            <p:cNvSpPr txBox="1"/>
            <p:nvPr/>
          </p:nvSpPr>
          <p:spPr>
            <a:xfrm>
              <a:off x="5249346" y="2986249"/>
              <a:ext cx="235962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0ED5CF-579E-1D41-7988-70AAA53666A3}"/>
                </a:ext>
              </a:extLst>
            </p:cNvPr>
            <p:cNvSpPr txBox="1"/>
            <p:nvPr/>
          </p:nvSpPr>
          <p:spPr>
            <a:xfrm>
              <a:off x="5522871" y="2986249"/>
              <a:ext cx="235962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742A6E5-38F8-19B7-DCBF-DA86477E3897}"/>
                </a:ext>
              </a:extLst>
            </p:cNvPr>
            <p:cNvSpPr txBox="1"/>
            <p:nvPr/>
          </p:nvSpPr>
          <p:spPr>
            <a:xfrm>
              <a:off x="5749876" y="2986249"/>
              <a:ext cx="269626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546A9F3-5C47-433B-A4AA-F7364A6ED1C1}"/>
                </a:ext>
              </a:extLst>
            </p:cNvPr>
            <p:cNvSpPr txBox="1"/>
            <p:nvPr/>
          </p:nvSpPr>
          <p:spPr>
            <a:xfrm>
              <a:off x="6024553" y="2982990"/>
              <a:ext cx="269626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34BF6A7-6BF2-5B34-F0DA-31D2AFE58C39}"/>
                </a:ext>
              </a:extLst>
            </p:cNvPr>
            <p:cNvSpPr txBox="1"/>
            <p:nvPr/>
          </p:nvSpPr>
          <p:spPr>
            <a:xfrm>
              <a:off x="6247892" y="2981760"/>
              <a:ext cx="354584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25FDDE38-8CC6-1B5F-AFC4-86E6D3051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68" y="1030871"/>
            <a:ext cx="2462734" cy="254991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08DEC31-5ECB-2448-73D8-4DC0D880A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4311" y="1064279"/>
            <a:ext cx="2584165" cy="2551176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8E5E64BE-1271-365A-5BBD-F06789938F2D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84646" y="4405315"/>
            <a:ext cx="2514600" cy="255117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F184E8C-9D1D-8E93-1245-69E0125ABF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2784" y="4409997"/>
            <a:ext cx="2632200" cy="2554456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7A414956-805E-8D04-9F0F-E1944212ACA5}"/>
              </a:ext>
            </a:extLst>
          </p:cNvPr>
          <p:cNvGrpSpPr/>
          <p:nvPr/>
        </p:nvGrpSpPr>
        <p:grpSpPr>
          <a:xfrm>
            <a:off x="479772" y="6594394"/>
            <a:ext cx="2487275" cy="772307"/>
            <a:chOff x="4573152" y="2810566"/>
            <a:chExt cx="2029324" cy="452682"/>
          </a:xfrm>
          <a:noFill/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BAB69D7-DB95-9FFB-0650-A5F58FC2ECA4}"/>
                </a:ext>
              </a:extLst>
            </p:cNvPr>
            <p:cNvSpPr txBox="1"/>
            <p:nvPr/>
          </p:nvSpPr>
          <p:spPr>
            <a:xfrm>
              <a:off x="5224024" y="2818061"/>
              <a:ext cx="287258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A513B2E-4049-5B07-91B7-1D05A19D4080}"/>
                </a:ext>
              </a:extLst>
            </p:cNvPr>
            <p:cNvSpPr txBox="1"/>
            <p:nvPr/>
          </p:nvSpPr>
          <p:spPr>
            <a:xfrm>
              <a:off x="5498134" y="2818061"/>
              <a:ext cx="274434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2135DD8-B3FF-7751-8EA1-014E05E18BDF}"/>
                </a:ext>
              </a:extLst>
            </p:cNvPr>
            <p:cNvSpPr txBox="1"/>
            <p:nvPr/>
          </p:nvSpPr>
          <p:spPr>
            <a:xfrm>
              <a:off x="5754662" y="2811433"/>
              <a:ext cx="274434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B21802C-896C-EC77-6F07-587704FF977F}"/>
                </a:ext>
              </a:extLst>
            </p:cNvPr>
            <p:cNvSpPr txBox="1"/>
            <p:nvPr/>
          </p:nvSpPr>
          <p:spPr>
            <a:xfrm>
              <a:off x="6011189" y="2810566"/>
              <a:ext cx="274434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561F8FB-9B72-475C-8E1F-C963B5896B66}"/>
                </a:ext>
              </a:extLst>
            </p:cNvPr>
            <p:cNvSpPr txBox="1"/>
            <p:nvPr/>
          </p:nvSpPr>
          <p:spPr>
            <a:xfrm>
              <a:off x="6277095" y="2810566"/>
              <a:ext cx="251992" cy="2769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F7BF715-5055-8A0B-1000-9F3B32D83874}"/>
                </a:ext>
              </a:extLst>
            </p:cNvPr>
            <p:cNvSpPr txBox="1"/>
            <p:nvPr/>
          </p:nvSpPr>
          <p:spPr>
            <a:xfrm>
              <a:off x="4721919" y="2832051"/>
              <a:ext cx="620683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MCSF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9EFBC06-5AFD-93AB-96DC-67368912DC30}"/>
                </a:ext>
              </a:extLst>
            </p:cNvPr>
            <p:cNvSpPr txBox="1"/>
            <p:nvPr/>
          </p:nvSpPr>
          <p:spPr>
            <a:xfrm>
              <a:off x="4573152" y="2992569"/>
              <a:ext cx="670408" cy="16236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Pex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1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Symbol" pitchFamily="2" charset="2"/>
                </a:rPr>
                <a:t></a:t>
              </a:r>
              <a:r>
                <a:rPr lang="en-US" sz="1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70EAD74-21F6-2F23-E7BD-AAFB3CE3C35D}"/>
                </a:ext>
              </a:extLst>
            </p:cNvPr>
            <p:cNvSpPr txBox="1"/>
            <p:nvPr/>
          </p:nvSpPr>
          <p:spPr>
            <a:xfrm>
              <a:off x="5249346" y="2986249"/>
              <a:ext cx="235962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2B71652-B75D-3775-B1BD-F3186F75C3DE}"/>
                </a:ext>
              </a:extLst>
            </p:cNvPr>
            <p:cNvSpPr txBox="1"/>
            <p:nvPr/>
          </p:nvSpPr>
          <p:spPr>
            <a:xfrm>
              <a:off x="5522871" y="2986249"/>
              <a:ext cx="235962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F35DA96A-3CF1-3D49-2EEF-3BFA5C7A22EB}"/>
                </a:ext>
              </a:extLst>
            </p:cNvPr>
            <p:cNvSpPr txBox="1"/>
            <p:nvPr/>
          </p:nvSpPr>
          <p:spPr>
            <a:xfrm>
              <a:off x="5749876" y="2986249"/>
              <a:ext cx="269626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FF8CF19-9A96-EBAC-4D2C-C2E4B2A44861}"/>
                </a:ext>
              </a:extLst>
            </p:cNvPr>
            <p:cNvSpPr txBox="1"/>
            <p:nvPr/>
          </p:nvSpPr>
          <p:spPr>
            <a:xfrm>
              <a:off x="6024553" y="2982990"/>
              <a:ext cx="269626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CBC5E3E9-5AEF-FE56-9E79-45B87403F12D}"/>
                </a:ext>
              </a:extLst>
            </p:cNvPr>
            <p:cNvSpPr txBox="1"/>
            <p:nvPr/>
          </p:nvSpPr>
          <p:spPr>
            <a:xfrm>
              <a:off x="6247892" y="2981760"/>
              <a:ext cx="354584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6A4C762-4CA3-A28C-C0B2-DB8F32F9A8B7}"/>
              </a:ext>
            </a:extLst>
          </p:cNvPr>
          <p:cNvGrpSpPr/>
          <p:nvPr/>
        </p:nvGrpSpPr>
        <p:grpSpPr>
          <a:xfrm>
            <a:off x="3778713" y="3197961"/>
            <a:ext cx="2530817" cy="772307"/>
            <a:chOff x="4573152" y="2810566"/>
            <a:chExt cx="2064850" cy="452682"/>
          </a:xfrm>
          <a:noFill/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A0AD4FBB-E0BF-80DB-F750-9542CF03CCCE}"/>
                </a:ext>
              </a:extLst>
            </p:cNvPr>
            <p:cNvSpPr txBox="1"/>
            <p:nvPr/>
          </p:nvSpPr>
          <p:spPr>
            <a:xfrm>
              <a:off x="5224024" y="2818061"/>
              <a:ext cx="287258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BCE557D-EDCC-1C57-4347-D8D73D5DC510}"/>
                </a:ext>
              </a:extLst>
            </p:cNvPr>
            <p:cNvSpPr txBox="1"/>
            <p:nvPr/>
          </p:nvSpPr>
          <p:spPr>
            <a:xfrm>
              <a:off x="5498135" y="2818061"/>
              <a:ext cx="274434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5984F02-8EDF-8F04-59A1-B4BA79367075}"/>
                </a:ext>
              </a:extLst>
            </p:cNvPr>
            <p:cNvSpPr txBox="1"/>
            <p:nvPr/>
          </p:nvSpPr>
          <p:spPr>
            <a:xfrm>
              <a:off x="5781306" y="2811433"/>
              <a:ext cx="274434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B01BC07-0672-9477-2DC1-1C9B984A20FE}"/>
                </a:ext>
              </a:extLst>
            </p:cNvPr>
            <p:cNvSpPr txBox="1"/>
            <p:nvPr/>
          </p:nvSpPr>
          <p:spPr>
            <a:xfrm>
              <a:off x="6055596" y="2810566"/>
              <a:ext cx="274434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7D301B51-8D00-8E20-2300-F620A344A81C}"/>
                </a:ext>
              </a:extLst>
            </p:cNvPr>
            <p:cNvSpPr txBox="1"/>
            <p:nvPr/>
          </p:nvSpPr>
          <p:spPr>
            <a:xfrm>
              <a:off x="6312621" y="2810566"/>
              <a:ext cx="251992" cy="2769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1584D746-776A-3247-DEE6-375EA738A1B4}"/>
                </a:ext>
              </a:extLst>
            </p:cNvPr>
            <p:cNvSpPr txBox="1"/>
            <p:nvPr/>
          </p:nvSpPr>
          <p:spPr>
            <a:xfrm>
              <a:off x="4721919" y="2832051"/>
              <a:ext cx="416162" cy="16236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KITL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B2D0BC4E-FFC1-71C4-D370-E07958665323}"/>
                </a:ext>
              </a:extLst>
            </p:cNvPr>
            <p:cNvSpPr txBox="1"/>
            <p:nvPr/>
          </p:nvSpPr>
          <p:spPr>
            <a:xfrm>
              <a:off x="4573152" y="2992569"/>
              <a:ext cx="670408" cy="16236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Pex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1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Symbol" pitchFamily="2" charset="2"/>
                </a:rPr>
                <a:t></a:t>
              </a:r>
              <a:r>
                <a:rPr lang="en-US" sz="1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FD75821E-8BAC-A4BF-B320-DE540E329480}"/>
                </a:ext>
              </a:extLst>
            </p:cNvPr>
            <p:cNvSpPr txBox="1"/>
            <p:nvPr/>
          </p:nvSpPr>
          <p:spPr>
            <a:xfrm>
              <a:off x="5249346" y="2986249"/>
              <a:ext cx="235962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08EE8BB-281C-C091-BB90-DE18532D4F1B}"/>
                </a:ext>
              </a:extLst>
            </p:cNvPr>
            <p:cNvSpPr txBox="1"/>
            <p:nvPr/>
          </p:nvSpPr>
          <p:spPr>
            <a:xfrm>
              <a:off x="5522871" y="2986249"/>
              <a:ext cx="235962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6A14DCBA-EEF6-7079-B8FC-5932ED716111}"/>
                </a:ext>
              </a:extLst>
            </p:cNvPr>
            <p:cNvSpPr txBox="1"/>
            <p:nvPr/>
          </p:nvSpPr>
          <p:spPr>
            <a:xfrm>
              <a:off x="5794284" y="2986249"/>
              <a:ext cx="269626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305E38AE-1BCF-1752-DACD-583FB394DBCF}"/>
                </a:ext>
              </a:extLst>
            </p:cNvPr>
            <p:cNvSpPr txBox="1"/>
            <p:nvPr/>
          </p:nvSpPr>
          <p:spPr>
            <a:xfrm>
              <a:off x="6060079" y="2982990"/>
              <a:ext cx="269626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9B784B6B-1F23-4703-3DC5-A476006E2D90}"/>
                </a:ext>
              </a:extLst>
            </p:cNvPr>
            <p:cNvSpPr txBox="1"/>
            <p:nvPr/>
          </p:nvSpPr>
          <p:spPr>
            <a:xfrm>
              <a:off x="6283418" y="2981760"/>
              <a:ext cx="354584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2967018-A1DA-1A1A-8738-CB64208EAF28}"/>
              </a:ext>
            </a:extLst>
          </p:cNvPr>
          <p:cNvGrpSpPr/>
          <p:nvPr/>
        </p:nvGrpSpPr>
        <p:grpSpPr>
          <a:xfrm>
            <a:off x="3884271" y="6523202"/>
            <a:ext cx="2530817" cy="772307"/>
            <a:chOff x="4573152" y="2810566"/>
            <a:chExt cx="2064850" cy="452682"/>
          </a:xfrm>
          <a:noFill/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9E5CF747-CDD6-1F39-B5C4-98C597369E94}"/>
                </a:ext>
              </a:extLst>
            </p:cNvPr>
            <p:cNvSpPr txBox="1"/>
            <p:nvPr/>
          </p:nvSpPr>
          <p:spPr>
            <a:xfrm>
              <a:off x="5224024" y="2818061"/>
              <a:ext cx="287258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5D8340AB-A1BF-0FDD-7749-6277BF98A76F}"/>
                </a:ext>
              </a:extLst>
            </p:cNvPr>
            <p:cNvSpPr txBox="1"/>
            <p:nvPr/>
          </p:nvSpPr>
          <p:spPr>
            <a:xfrm>
              <a:off x="5498135" y="2818061"/>
              <a:ext cx="274434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7C096661-9DBC-B0F2-648D-91BD1F77063D}"/>
                </a:ext>
              </a:extLst>
            </p:cNvPr>
            <p:cNvSpPr txBox="1"/>
            <p:nvPr/>
          </p:nvSpPr>
          <p:spPr>
            <a:xfrm>
              <a:off x="5781306" y="2811433"/>
              <a:ext cx="274434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F8FE7D90-AA75-0B55-9585-769F265CB6AD}"/>
                </a:ext>
              </a:extLst>
            </p:cNvPr>
            <p:cNvSpPr txBox="1"/>
            <p:nvPr/>
          </p:nvSpPr>
          <p:spPr>
            <a:xfrm>
              <a:off x="6055596" y="2810566"/>
              <a:ext cx="274434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760DAB0D-2F4B-1A71-CDCD-736AEBFB7C8D}"/>
                </a:ext>
              </a:extLst>
            </p:cNvPr>
            <p:cNvSpPr txBox="1"/>
            <p:nvPr/>
          </p:nvSpPr>
          <p:spPr>
            <a:xfrm>
              <a:off x="6312621" y="2810566"/>
              <a:ext cx="251992" cy="2769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C5B9022D-1346-0A90-26A0-53F2FDC898C3}"/>
                </a:ext>
              </a:extLst>
            </p:cNvPr>
            <p:cNvSpPr txBox="1"/>
            <p:nvPr/>
          </p:nvSpPr>
          <p:spPr>
            <a:xfrm>
              <a:off x="4721919" y="2832051"/>
              <a:ext cx="416162" cy="16236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KITL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2D1BD945-3784-86F4-1A75-396FE4003F26}"/>
                </a:ext>
              </a:extLst>
            </p:cNvPr>
            <p:cNvSpPr txBox="1"/>
            <p:nvPr/>
          </p:nvSpPr>
          <p:spPr>
            <a:xfrm>
              <a:off x="4573152" y="2992569"/>
              <a:ext cx="670408" cy="16236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Pex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1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Symbol" pitchFamily="2" charset="2"/>
                </a:rPr>
                <a:t></a:t>
              </a:r>
              <a:r>
                <a:rPr lang="en-US" sz="1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52CA8335-9B6D-5D60-98BC-85DE2E9F6B72}"/>
                </a:ext>
              </a:extLst>
            </p:cNvPr>
            <p:cNvSpPr txBox="1"/>
            <p:nvPr/>
          </p:nvSpPr>
          <p:spPr>
            <a:xfrm>
              <a:off x="5249346" y="2986249"/>
              <a:ext cx="235962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4AD2E5D1-0AE7-3F29-A73B-FEE3A17AC768}"/>
                </a:ext>
              </a:extLst>
            </p:cNvPr>
            <p:cNvSpPr txBox="1"/>
            <p:nvPr/>
          </p:nvSpPr>
          <p:spPr>
            <a:xfrm>
              <a:off x="5522871" y="2986249"/>
              <a:ext cx="235962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79AE691D-0986-BDB4-FDD4-957E4474716F}"/>
                </a:ext>
              </a:extLst>
            </p:cNvPr>
            <p:cNvSpPr txBox="1"/>
            <p:nvPr/>
          </p:nvSpPr>
          <p:spPr>
            <a:xfrm>
              <a:off x="5794284" y="2986249"/>
              <a:ext cx="269626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C9F24643-AE18-71CA-CE1D-AB4B985C8A15}"/>
                </a:ext>
              </a:extLst>
            </p:cNvPr>
            <p:cNvSpPr txBox="1"/>
            <p:nvPr/>
          </p:nvSpPr>
          <p:spPr>
            <a:xfrm>
              <a:off x="6060079" y="2982990"/>
              <a:ext cx="269626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11F71EDC-20F2-2862-6196-9B8B2031E8DF}"/>
                </a:ext>
              </a:extLst>
            </p:cNvPr>
            <p:cNvSpPr txBox="1"/>
            <p:nvPr/>
          </p:nvSpPr>
          <p:spPr>
            <a:xfrm>
              <a:off x="6283418" y="2981760"/>
              <a:ext cx="354584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7172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393B8-3F68-D412-FCE6-F20A2BDA7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209450"/>
            <a:ext cx="6309360" cy="644989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Supplemental Figure 6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D53254C-393B-174F-CA18-E91C9FA8A094}"/>
              </a:ext>
            </a:extLst>
          </p:cNvPr>
          <p:cNvGrpSpPr>
            <a:grpSpLocks/>
          </p:cNvGrpSpPr>
          <p:nvPr/>
        </p:nvGrpSpPr>
        <p:grpSpPr>
          <a:xfrm>
            <a:off x="772843" y="1004975"/>
            <a:ext cx="5572716" cy="2489604"/>
            <a:chOff x="91403" y="775813"/>
            <a:chExt cx="9352063" cy="3894604"/>
          </a:xfrm>
        </p:grpSpPr>
        <p:pic>
          <p:nvPicPr>
            <p:cNvPr id="5" name="Picture 4" descr="A white paper with a black background&#10;&#10;Description automatically generated">
              <a:extLst>
                <a:ext uri="{FF2B5EF4-FFF2-40B4-BE49-F238E27FC236}">
                  <a16:creationId xmlns:a16="http://schemas.microsoft.com/office/drawing/2014/main" id="{F721B638-A68D-825B-7305-3E8302370B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62" t="22206" r="28267" b="70424"/>
            <a:stretch/>
          </p:blipFill>
          <p:spPr>
            <a:xfrm>
              <a:off x="1087778" y="1517254"/>
              <a:ext cx="6829425" cy="1000125"/>
            </a:xfrm>
            <a:prstGeom prst="rect">
              <a:avLst/>
            </a:prstGeom>
          </p:spPr>
        </p:pic>
        <p:pic>
          <p:nvPicPr>
            <p:cNvPr id="6" name="Picture 5" descr="A white paper with black lines&#10;&#10;Description automatically generated">
              <a:extLst>
                <a:ext uri="{FF2B5EF4-FFF2-40B4-BE49-F238E27FC236}">
                  <a16:creationId xmlns:a16="http://schemas.microsoft.com/office/drawing/2014/main" id="{106F5B22-9391-9E9E-44DD-B50BC5E79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81" t="24537" r="28034" b="68009"/>
            <a:stretch/>
          </p:blipFill>
          <p:spPr>
            <a:xfrm>
              <a:off x="1087777" y="2558419"/>
              <a:ext cx="6829425" cy="762000"/>
            </a:xfrm>
            <a:prstGeom prst="rect">
              <a:avLst/>
            </a:prstGeom>
          </p:spPr>
        </p:pic>
        <p:pic>
          <p:nvPicPr>
            <p:cNvPr id="7" name="Picture 6" descr="A white paper with a black background&#10;&#10;Description automatically generated">
              <a:extLst>
                <a:ext uri="{FF2B5EF4-FFF2-40B4-BE49-F238E27FC236}">
                  <a16:creationId xmlns:a16="http://schemas.microsoft.com/office/drawing/2014/main" id="{311B6E4F-28B8-6D18-8224-4516CB5769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90" t="31580" r="23953" b="63009"/>
            <a:stretch/>
          </p:blipFill>
          <p:spPr>
            <a:xfrm>
              <a:off x="1082188" y="3358164"/>
              <a:ext cx="6829425" cy="76199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9779F7-4216-5DB7-C8AD-1A5F672C001C}"/>
                </a:ext>
              </a:extLst>
            </p:cNvPr>
            <p:cNvSpPr txBox="1"/>
            <p:nvPr/>
          </p:nvSpPr>
          <p:spPr>
            <a:xfrm>
              <a:off x="2816028" y="775813"/>
              <a:ext cx="1496406" cy="458486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1050" dirty="0" err="1">
                  <a:latin typeface="Arial"/>
                  <a:cs typeface="Arial"/>
                </a:rPr>
                <a:t>Pex</a:t>
              </a:r>
              <a:r>
                <a:rPr lang="en-US" sz="1050" dirty="0">
                  <a:latin typeface="Arial"/>
                  <a:cs typeface="Arial"/>
                </a:rPr>
                <a:t> (µM)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F4DF75-4B35-9178-BA0C-5334857DEFA9}"/>
                </a:ext>
              </a:extLst>
            </p:cNvPr>
            <p:cNvSpPr txBox="1"/>
            <p:nvPr/>
          </p:nvSpPr>
          <p:spPr>
            <a:xfrm>
              <a:off x="2647524" y="1221293"/>
              <a:ext cx="530879" cy="4584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82FFD56-DF34-C84D-EF63-D5F08BA28704}"/>
                </a:ext>
              </a:extLst>
            </p:cNvPr>
            <p:cNvSpPr txBox="1"/>
            <p:nvPr/>
          </p:nvSpPr>
          <p:spPr>
            <a:xfrm>
              <a:off x="3248734" y="1212371"/>
              <a:ext cx="530879" cy="4584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3F6FD61-1313-5114-5219-5ED5DF2042E7}"/>
                </a:ext>
              </a:extLst>
            </p:cNvPr>
            <p:cNvSpPr txBox="1"/>
            <p:nvPr/>
          </p:nvSpPr>
          <p:spPr>
            <a:xfrm>
              <a:off x="3915818" y="1212371"/>
              <a:ext cx="684707" cy="4584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DC0F706-85A5-AAA5-4DCF-849EAB556740}"/>
                </a:ext>
              </a:extLst>
            </p:cNvPr>
            <p:cNvSpPr txBox="1"/>
            <p:nvPr/>
          </p:nvSpPr>
          <p:spPr>
            <a:xfrm>
              <a:off x="1256645" y="1229400"/>
              <a:ext cx="530879" cy="4584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910AD5E-0768-19BF-EE8C-B75CFCC58385}"/>
                </a:ext>
              </a:extLst>
            </p:cNvPr>
            <p:cNvSpPr txBox="1"/>
            <p:nvPr/>
          </p:nvSpPr>
          <p:spPr>
            <a:xfrm>
              <a:off x="1935512" y="1206311"/>
              <a:ext cx="560334" cy="4584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7D1E8D-61AC-6EDD-B9EF-862B00EFAAFE}"/>
                </a:ext>
              </a:extLst>
            </p:cNvPr>
            <p:cNvSpPr txBox="1"/>
            <p:nvPr/>
          </p:nvSpPr>
          <p:spPr>
            <a:xfrm>
              <a:off x="5931051" y="1230821"/>
              <a:ext cx="530880" cy="458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2FB7847-56D9-D698-A4C6-86E6E7EAD365}"/>
                </a:ext>
              </a:extLst>
            </p:cNvPr>
            <p:cNvSpPr txBox="1"/>
            <p:nvPr/>
          </p:nvSpPr>
          <p:spPr>
            <a:xfrm>
              <a:off x="6587676" y="1221898"/>
              <a:ext cx="530880" cy="458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922E7B1-55CE-5E2D-A901-7DFBF20BF19A}"/>
                </a:ext>
              </a:extLst>
            </p:cNvPr>
            <p:cNvSpPr txBox="1"/>
            <p:nvPr/>
          </p:nvSpPr>
          <p:spPr>
            <a:xfrm>
              <a:off x="7217817" y="1221898"/>
              <a:ext cx="684707" cy="458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4605B5-5B70-FCB6-9D70-30484859CFE1}"/>
                </a:ext>
              </a:extLst>
            </p:cNvPr>
            <p:cNvSpPr txBox="1"/>
            <p:nvPr/>
          </p:nvSpPr>
          <p:spPr>
            <a:xfrm>
              <a:off x="4595586" y="1187839"/>
              <a:ext cx="366789" cy="458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B0516A-3496-B8BB-B2E0-DD53C8B320F0}"/>
                </a:ext>
              </a:extLst>
            </p:cNvPr>
            <p:cNvSpPr txBox="1"/>
            <p:nvPr/>
          </p:nvSpPr>
          <p:spPr>
            <a:xfrm>
              <a:off x="5255983" y="1215837"/>
              <a:ext cx="560333" cy="458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D445C1E-30DE-1404-99AD-D29807F99754}"/>
                </a:ext>
              </a:extLst>
            </p:cNvPr>
            <p:cNvSpPr txBox="1"/>
            <p:nvPr/>
          </p:nvSpPr>
          <p:spPr>
            <a:xfrm>
              <a:off x="6099259" y="838137"/>
              <a:ext cx="1496406" cy="45848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1050" dirty="0" err="1">
                  <a:latin typeface="Arial"/>
                  <a:cs typeface="Arial"/>
                </a:rPr>
                <a:t>Pex</a:t>
              </a:r>
              <a:r>
                <a:rPr lang="en-US" sz="1050" dirty="0">
                  <a:latin typeface="Arial"/>
                  <a:cs typeface="Arial"/>
                </a:rPr>
                <a:t> (µM)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02E8DFD-7531-AEA2-F35E-E66308F2225C}"/>
                </a:ext>
              </a:extLst>
            </p:cNvPr>
            <p:cNvSpPr txBox="1"/>
            <p:nvPr/>
          </p:nvSpPr>
          <p:spPr>
            <a:xfrm>
              <a:off x="7771325" y="1698232"/>
              <a:ext cx="1558595" cy="750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 err="1">
                  <a:latin typeface="Arial" panose="020B0604020202020204" pitchFamily="34" charset="0"/>
                  <a:cs typeface="Arial" panose="020B0604020202020204" pitchFamily="34" charset="0"/>
                </a:rPr>
                <a:t>pJNK</a:t>
              </a: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46,54kDa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E4CFDCD-E737-C647-8D04-614B60AD1E09}"/>
                </a:ext>
              </a:extLst>
            </p:cNvPr>
            <p:cNvSpPr txBox="1"/>
            <p:nvPr/>
          </p:nvSpPr>
          <p:spPr>
            <a:xfrm>
              <a:off x="7715394" y="2633819"/>
              <a:ext cx="1728072" cy="750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Total JNK</a:t>
              </a:r>
            </a:p>
            <a:p>
              <a:pPr algn="ctr"/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46,54kDa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33613B-0A5B-A793-26A6-0E21D33F153F}"/>
                </a:ext>
              </a:extLst>
            </p:cNvPr>
            <p:cNvSpPr txBox="1"/>
            <p:nvPr/>
          </p:nvSpPr>
          <p:spPr>
            <a:xfrm>
              <a:off x="7790649" y="3305501"/>
              <a:ext cx="1355668" cy="750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GAPDH</a:t>
              </a:r>
            </a:p>
            <a:p>
              <a:pPr algn="ctr"/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36kDa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B14EA-F0FA-66CE-1BE4-0DD03B3AD296}"/>
                </a:ext>
              </a:extLst>
            </p:cNvPr>
            <p:cNvSpPr txBox="1"/>
            <p:nvPr/>
          </p:nvSpPr>
          <p:spPr>
            <a:xfrm>
              <a:off x="100056" y="2713967"/>
              <a:ext cx="1175655" cy="458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55kDa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A7E6F74-6C2B-9B6E-85D9-BD4FB9296889}"/>
                </a:ext>
              </a:extLst>
            </p:cNvPr>
            <p:cNvSpPr txBox="1"/>
            <p:nvPr/>
          </p:nvSpPr>
          <p:spPr>
            <a:xfrm>
              <a:off x="91403" y="3479575"/>
              <a:ext cx="1175655" cy="458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40kDa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6755CBF-8025-2BE7-AF6E-277C3E4DF5E5}"/>
                </a:ext>
              </a:extLst>
            </p:cNvPr>
            <p:cNvSpPr txBox="1"/>
            <p:nvPr/>
          </p:nvSpPr>
          <p:spPr>
            <a:xfrm>
              <a:off x="104670" y="1777661"/>
              <a:ext cx="1175655" cy="458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55kDa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C1B8653-0C0F-ADC5-1E4E-06EFA4AE80C6}"/>
                </a:ext>
              </a:extLst>
            </p:cNvPr>
            <p:cNvSpPr txBox="1"/>
            <p:nvPr/>
          </p:nvSpPr>
          <p:spPr>
            <a:xfrm>
              <a:off x="2562827" y="4211931"/>
              <a:ext cx="1129833" cy="4584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60min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B2A66CC-4291-CEE1-8AB5-9DF1A8EFB9DA}"/>
                </a:ext>
              </a:extLst>
            </p:cNvPr>
            <p:cNvSpPr txBox="1"/>
            <p:nvPr/>
          </p:nvSpPr>
          <p:spPr>
            <a:xfrm>
              <a:off x="6043026" y="4209623"/>
              <a:ext cx="1129833" cy="4584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90min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F8A07E-2E3E-E589-B782-06C96297CBC4}"/>
                </a:ext>
              </a:extLst>
            </p:cNvPr>
            <p:cNvCxnSpPr>
              <a:cxnSpLocks/>
            </p:cNvCxnSpPr>
            <p:nvPr/>
          </p:nvCxnSpPr>
          <p:spPr>
            <a:xfrm>
              <a:off x="2725531" y="1226323"/>
              <a:ext cx="150523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2762AD5-03F3-4F2E-2D49-32F4E5F7B49F}"/>
                </a:ext>
              </a:extLst>
            </p:cNvPr>
            <p:cNvCxnSpPr>
              <a:cxnSpLocks/>
            </p:cNvCxnSpPr>
            <p:nvPr/>
          </p:nvCxnSpPr>
          <p:spPr>
            <a:xfrm>
              <a:off x="6046004" y="1243642"/>
              <a:ext cx="150523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6E05FEAF-CCCF-EBBB-EEFD-BB47FDF419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43079" y="2037836"/>
              <a:ext cx="137207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E27E494-A98B-344E-E626-40DF984493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72916" y="2962235"/>
              <a:ext cx="1337789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E178AF1D-F0A8-337B-3ADE-6695B57DD5EB}"/>
                </a:ext>
              </a:extLst>
            </p:cNvPr>
            <p:cNvCxnSpPr/>
            <p:nvPr/>
          </p:nvCxnSpPr>
          <p:spPr>
            <a:xfrm flipH="1">
              <a:off x="7847721" y="3638036"/>
              <a:ext cx="1085979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4CBB29B-4174-3D3C-FD74-E2AB559FBB0F}"/>
              </a:ext>
            </a:extLst>
          </p:cNvPr>
          <p:cNvGrpSpPr/>
          <p:nvPr/>
        </p:nvGrpSpPr>
        <p:grpSpPr>
          <a:xfrm>
            <a:off x="694897" y="3686887"/>
            <a:ext cx="5858302" cy="2617667"/>
            <a:chOff x="63325" y="5551960"/>
            <a:chExt cx="9826571" cy="4031266"/>
          </a:xfrm>
        </p:grpSpPr>
        <p:pic>
          <p:nvPicPr>
            <p:cNvPr id="34" name="Picture 33" descr="A white paper with a black background&#10;&#10;Description automatically generated">
              <a:extLst>
                <a:ext uri="{FF2B5EF4-FFF2-40B4-BE49-F238E27FC236}">
                  <a16:creationId xmlns:a16="http://schemas.microsoft.com/office/drawing/2014/main" id="{13B30BF4-E644-BA1C-4F4B-8FCC50251D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89" t="19880" r="22893" b="75403"/>
            <a:stretch/>
          </p:blipFill>
          <p:spPr>
            <a:xfrm>
              <a:off x="1158536" y="6245382"/>
              <a:ext cx="6829425" cy="885825"/>
            </a:xfrm>
            <a:prstGeom prst="rect">
              <a:avLst/>
            </a:prstGeom>
          </p:spPr>
        </p:pic>
        <p:pic>
          <p:nvPicPr>
            <p:cNvPr id="35" name="Picture 34" descr="A white paper with a black text&#10;&#10;Description automatically generated">
              <a:extLst>
                <a:ext uri="{FF2B5EF4-FFF2-40B4-BE49-F238E27FC236}">
                  <a16:creationId xmlns:a16="http://schemas.microsoft.com/office/drawing/2014/main" id="{B6FAD9BB-5192-CD33-8915-A7E488324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95" t="17091" r="32315" b="78646"/>
            <a:stretch/>
          </p:blipFill>
          <p:spPr>
            <a:xfrm>
              <a:off x="1158535" y="7190631"/>
              <a:ext cx="6829425" cy="952500"/>
            </a:xfrm>
            <a:prstGeom prst="rect">
              <a:avLst/>
            </a:prstGeom>
          </p:spPr>
        </p:pic>
        <p:pic>
          <p:nvPicPr>
            <p:cNvPr id="36" name="Picture 35" descr="A white paper with a cross on it&#10;&#10;Description automatically generated">
              <a:extLst>
                <a:ext uri="{FF2B5EF4-FFF2-40B4-BE49-F238E27FC236}">
                  <a16:creationId xmlns:a16="http://schemas.microsoft.com/office/drawing/2014/main" id="{E5E25209-4F75-FEC6-F04B-DCB489546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01" t="34955" r="20130" b="58356"/>
            <a:stretch/>
          </p:blipFill>
          <p:spPr>
            <a:xfrm>
              <a:off x="1158535" y="8215852"/>
              <a:ext cx="6829425" cy="8382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E92148F-E64A-67A4-6050-790B0EA5ECFD}"/>
                </a:ext>
              </a:extLst>
            </p:cNvPr>
            <p:cNvSpPr txBox="1"/>
            <p:nvPr/>
          </p:nvSpPr>
          <p:spPr>
            <a:xfrm>
              <a:off x="2808001" y="5551960"/>
              <a:ext cx="1467079" cy="437194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1050" dirty="0" err="1">
                  <a:latin typeface="Arial"/>
                  <a:cs typeface="Arial"/>
                </a:rPr>
                <a:t>Pex</a:t>
              </a:r>
              <a:r>
                <a:rPr lang="en-US" sz="1050" dirty="0">
                  <a:latin typeface="Arial"/>
                  <a:cs typeface="Arial"/>
                </a:rPr>
                <a:t> (µM)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A0AA516-3A08-04BC-2D54-B128ECE14459}"/>
                </a:ext>
              </a:extLst>
            </p:cNvPr>
            <p:cNvSpPr txBox="1"/>
            <p:nvPr/>
          </p:nvSpPr>
          <p:spPr>
            <a:xfrm>
              <a:off x="2659112" y="5956301"/>
              <a:ext cx="520475" cy="437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85471D4-584B-7403-DB66-19A0BEAA6844}"/>
                </a:ext>
              </a:extLst>
            </p:cNvPr>
            <p:cNvSpPr txBox="1"/>
            <p:nvPr/>
          </p:nvSpPr>
          <p:spPr>
            <a:xfrm>
              <a:off x="3260323" y="5947382"/>
              <a:ext cx="594276" cy="437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0F2CC04-44A1-6F95-DDA1-51F85E0E166C}"/>
                </a:ext>
              </a:extLst>
            </p:cNvPr>
            <p:cNvSpPr txBox="1"/>
            <p:nvPr/>
          </p:nvSpPr>
          <p:spPr>
            <a:xfrm>
              <a:off x="3927409" y="5947382"/>
              <a:ext cx="671288" cy="437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FEC7988-5FE7-DBDF-844E-1C0E079C7210}"/>
                </a:ext>
              </a:extLst>
            </p:cNvPr>
            <p:cNvSpPr txBox="1"/>
            <p:nvPr/>
          </p:nvSpPr>
          <p:spPr>
            <a:xfrm>
              <a:off x="1268232" y="5964409"/>
              <a:ext cx="520475" cy="437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615337E-810E-0D73-5311-CBBDB8C03669}"/>
                </a:ext>
              </a:extLst>
            </p:cNvPr>
            <p:cNvSpPr txBox="1"/>
            <p:nvPr/>
          </p:nvSpPr>
          <p:spPr>
            <a:xfrm>
              <a:off x="1947100" y="5941320"/>
              <a:ext cx="549352" cy="437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1262DD9-824B-3478-9BA4-55099474E214}"/>
                </a:ext>
              </a:extLst>
            </p:cNvPr>
            <p:cNvSpPr txBox="1"/>
            <p:nvPr/>
          </p:nvSpPr>
          <p:spPr>
            <a:xfrm>
              <a:off x="6034998" y="5914740"/>
              <a:ext cx="520475" cy="437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CE70A60-DFB4-E777-48DC-5553AB202DB2}"/>
                </a:ext>
              </a:extLst>
            </p:cNvPr>
            <p:cNvSpPr txBox="1"/>
            <p:nvPr/>
          </p:nvSpPr>
          <p:spPr>
            <a:xfrm>
              <a:off x="6700863" y="5905820"/>
              <a:ext cx="520475" cy="437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2E8CE3D-A7B7-B1B5-426A-A2FA0BF7C156}"/>
                </a:ext>
              </a:extLst>
            </p:cNvPr>
            <p:cNvSpPr txBox="1"/>
            <p:nvPr/>
          </p:nvSpPr>
          <p:spPr>
            <a:xfrm>
              <a:off x="7349477" y="5905820"/>
              <a:ext cx="671288" cy="437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348E47C-5A6D-B2A8-CAED-CAB38F413672}"/>
                </a:ext>
              </a:extLst>
            </p:cNvPr>
            <p:cNvSpPr txBox="1"/>
            <p:nvPr/>
          </p:nvSpPr>
          <p:spPr>
            <a:xfrm>
              <a:off x="4644121" y="5922848"/>
              <a:ext cx="520475" cy="437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F01D836-E35E-39A2-E86B-B812ADD86A54}"/>
                </a:ext>
              </a:extLst>
            </p:cNvPr>
            <p:cNvSpPr txBox="1"/>
            <p:nvPr/>
          </p:nvSpPr>
          <p:spPr>
            <a:xfrm>
              <a:off x="5322989" y="5899757"/>
              <a:ext cx="549352" cy="437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0C1AC4E-5EA4-B839-6AF1-C5E99921A534}"/>
                </a:ext>
              </a:extLst>
            </p:cNvPr>
            <p:cNvSpPr txBox="1"/>
            <p:nvPr/>
          </p:nvSpPr>
          <p:spPr>
            <a:xfrm>
              <a:off x="6194564" y="5578356"/>
              <a:ext cx="1467079" cy="437194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1050" dirty="0" err="1">
                  <a:latin typeface="Arial"/>
                  <a:cs typeface="Arial"/>
                </a:rPr>
                <a:t>Pex</a:t>
              </a:r>
              <a:r>
                <a:rPr lang="en-US" sz="1050" dirty="0">
                  <a:latin typeface="Arial"/>
                  <a:cs typeface="Arial"/>
                </a:rPr>
                <a:t> (µM)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4CD7828-ACD1-DC8F-F548-B9C147E31792}"/>
                </a:ext>
              </a:extLst>
            </p:cNvPr>
            <p:cNvSpPr txBox="1"/>
            <p:nvPr/>
          </p:nvSpPr>
          <p:spPr>
            <a:xfrm>
              <a:off x="7946845" y="8221752"/>
              <a:ext cx="1329099" cy="715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GAPDH</a:t>
              </a:r>
            </a:p>
            <a:p>
              <a:pPr algn="ctr"/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36kDa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AD98BC6-E521-0590-6A82-0B8C4B5E51E3}"/>
                </a:ext>
              </a:extLst>
            </p:cNvPr>
            <p:cNvSpPr txBox="1"/>
            <p:nvPr/>
          </p:nvSpPr>
          <p:spPr>
            <a:xfrm>
              <a:off x="63325" y="7628114"/>
              <a:ext cx="1303428" cy="437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100kDa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103DFAC-083F-5A83-7099-5B44725CF779}"/>
                </a:ext>
              </a:extLst>
            </p:cNvPr>
            <p:cNvSpPr txBox="1"/>
            <p:nvPr/>
          </p:nvSpPr>
          <p:spPr>
            <a:xfrm>
              <a:off x="196813" y="8541235"/>
              <a:ext cx="1152613" cy="437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40kDa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406A03A-14AD-829D-72C8-A23DAD2F603D}"/>
                </a:ext>
              </a:extLst>
            </p:cNvPr>
            <p:cNvSpPr txBox="1"/>
            <p:nvPr/>
          </p:nvSpPr>
          <p:spPr>
            <a:xfrm>
              <a:off x="80492" y="6618907"/>
              <a:ext cx="1303428" cy="437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100kDa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96A8BE0-9032-99F0-A34D-4F3940E90C9F}"/>
                </a:ext>
              </a:extLst>
            </p:cNvPr>
            <p:cNvSpPr txBox="1"/>
            <p:nvPr/>
          </p:nvSpPr>
          <p:spPr>
            <a:xfrm>
              <a:off x="2625741" y="9146032"/>
              <a:ext cx="1107690" cy="437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60min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D22A6D2-5799-0238-4317-A605401C2135}"/>
                </a:ext>
              </a:extLst>
            </p:cNvPr>
            <p:cNvSpPr txBox="1"/>
            <p:nvPr/>
          </p:nvSpPr>
          <p:spPr>
            <a:xfrm>
              <a:off x="5945411" y="9146032"/>
              <a:ext cx="1107690" cy="437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90min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3C740B9-1486-01D7-C168-EE48833DD7E2}"/>
                </a:ext>
              </a:extLst>
            </p:cNvPr>
            <p:cNvCxnSpPr>
              <a:cxnSpLocks/>
            </p:cNvCxnSpPr>
            <p:nvPr/>
          </p:nvCxnSpPr>
          <p:spPr>
            <a:xfrm>
              <a:off x="2737118" y="5961332"/>
              <a:ext cx="150523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C812B62-787B-28DE-96ED-3E9DD25CB959}"/>
                </a:ext>
              </a:extLst>
            </p:cNvPr>
            <p:cNvCxnSpPr>
              <a:cxnSpLocks/>
            </p:cNvCxnSpPr>
            <p:nvPr/>
          </p:nvCxnSpPr>
          <p:spPr>
            <a:xfrm>
              <a:off x="6140712" y="5988536"/>
              <a:ext cx="150523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6C749BBE-53F5-3EB5-EA96-7FD54DC459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93208" y="6468048"/>
              <a:ext cx="137207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AD68A41F-0935-0D7B-9817-71AF65CA7B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70144" y="7410229"/>
              <a:ext cx="1605319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3407FD95-9038-7EBC-F58D-91CEB763888C}"/>
                </a:ext>
              </a:extLst>
            </p:cNvPr>
            <p:cNvCxnSpPr/>
            <p:nvPr/>
          </p:nvCxnSpPr>
          <p:spPr>
            <a:xfrm flipH="1">
              <a:off x="7970145" y="8548535"/>
              <a:ext cx="1085979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D3AA096-0D24-81DE-946B-163028AA3598}"/>
                </a:ext>
              </a:extLst>
            </p:cNvPr>
            <p:cNvSpPr txBox="1"/>
            <p:nvPr/>
          </p:nvSpPr>
          <p:spPr>
            <a:xfrm>
              <a:off x="8016300" y="6138170"/>
              <a:ext cx="1528049" cy="715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pSTAT3</a:t>
              </a:r>
            </a:p>
            <a:p>
              <a:pPr algn="ctr"/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79,86kDa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6D8208B-DB14-547A-2031-439FB91EE6E2}"/>
                </a:ext>
              </a:extLst>
            </p:cNvPr>
            <p:cNvSpPr txBox="1"/>
            <p:nvPr/>
          </p:nvSpPr>
          <p:spPr>
            <a:xfrm>
              <a:off x="7810031" y="7098034"/>
              <a:ext cx="2079865" cy="715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Total STAT3</a:t>
              </a:r>
            </a:p>
            <a:p>
              <a:pPr algn="ctr"/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86kDa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081ACBD-0B0C-C785-DE48-6466C98715E4}"/>
              </a:ext>
            </a:extLst>
          </p:cNvPr>
          <p:cNvGrpSpPr/>
          <p:nvPr/>
        </p:nvGrpSpPr>
        <p:grpSpPr>
          <a:xfrm>
            <a:off x="718452" y="6516924"/>
            <a:ext cx="5717883" cy="2543258"/>
            <a:chOff x="211058" y="7305078"/>
            <a:chExt cx="9408400" cy="3776490"/>
          </a:xfrm>
        </p:grpSpPr>
        <p:pic>
          <p:nvPicPr>
            <p:cNvPr id="63" name="Picture 62" descr="A close-up of a test&#10;&#10;Description automatically generated">
              <a:extLst>
                <a:ext uri="{FF2B5EF4-FFF2-40B4-BE49-F238E27FC236}">
                  <a16:creationId xmlns:a16="http://schemas.microsoft.com/office/drawing/2014/main" id="{6DB3D8AA-DAF4-7697-4893-2C0222A29E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86" t="17400" r="29483" b="76863"/>
            <a:stretch/>
          </p:blipFill>
          <p:spPr>
            <a:xfrm>
              <a:off x="1213965" y="8005905"/>
              <a:ext cx="6829425" cy="933451"/>
            </a:xfrm>
            <a:prstGeom prst="rect">
              <a:avLst/>
            </a:prstGeom>
          </p:spPr>
        </p:pic>
        <p:pic>
          <p:nvPicPr>
            <p:cNvPr id="64" name="Picture 63" descr="A close-up of a test&#10;&#10;Description automatically generated">
              <a:extLst>
                <a:ext uri="{FF2B5EF4-FFF2-40B4-BE49-F238E27FC236}">
                  <a16:creationId xmlns:a16="http://schemas.microsoft.com/office/drawing/2014/main" id="{529DA275-A931-3607-3DB4-9A3BCEEA9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43" t="22475" r="21882" b="72396"/>
            <a:stretch/>
          </p:blipFill>
          <p:spPr>
            <a:xfrm>
              <a:off x="1193577" y="8978481"/>
              <a:ext cx="6829424" cy="792575"/>
            </a:xfrm>
            <a:prstGeom prst="rect">
              <a:avLst/>
            </a:prstGeom>
          </p:spPr>
        </p:pic>
        <p:pic>
          <p:nvPicPr>
            <p:cNvPr id="65" name="Picture 64" descr="A white paper with a black background&#10;&#10;Description automatically generated">
              <a:extLst>
                <a:ext uri="{FF2B5EF4-FFF2-40B4-BE49-F238E27FC236}">
                  <a16:creationId xmlns:a16="http://schemas.microsoft.com/office/drawing/2014/main" id="{C4BDA41C-1928-D35B-119F-ADADC1D854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98" t="28254" r="23036" b="66696"/>
            <a:stretch/>
          </p:blipFill>
          <p:spPr>
            <a:xfrm>
              <a:off x="1193577" y="9845085"/>
              <a:ext cx="6829424" cy="746569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BF205E4-4A33-B019-C7D1-3C76787C9131}"/>
                </a:ext>
              </a:extLst>
            </p:cNvPr>
            <p:cNvSpPr txBox="1"/>
            <p:nvPr/>
          </p:nvSpPr>
          <p:spPr>
            <a:xfrm>
              <a:off x="2995278" y="7305078"/>
              <a:ext cx="1283572" cy="415886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1050" dirty="0" err="1">
                  <a:latin typeface="Arial"/>
                  <a:cs typeface="Arial"/>
                </a:rPr>
                <a:t>Pex</a:t>
              </a:r>
              <a:r>
                <a:rPr lang="en-US" sz="1050" dirty="0">
                  <a:latin typeface="Arial"/>
                  <a:cs typeface="Arial"/>
                </a:rPr>
                <a:t> (µM)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565AEB7-8578-67F1-63BA-7B8A0413021B}"/>
                </a:ext>
              </a:extLst>
            </p:cNvPr>
            <p:cNvSpPr txBox="1"/>
            <p:nvPr/>
          </p:nvSpPr>
          <p:spPr>
            <a:xfrm>
              <a:off x="2715641" y="7688097"/>
              <a:ext cx="450446" cy="415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7098ECD-8602-6BA2-A8AD-BF9BE7E96D90}"/>
                </a:ext>
              </a:extLst>
            </p:cNvPr>
            <p:cNvSpPr txBox="1"/>
            <p:nvPr/>
          </p:nvSpPr>
          <p:spPr>
            <a:xfrm>
              <a:off x="3316853" y="7679174"/>
              <a:ext cx="450446" cy="415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6D4D435-8B47-783C-78BB-3FFF0723737A}"/>
                </a:ext>
              </a:extLst>
            </p:cNvPr>
            <p:cNvSpPr txBox="1"/>
            <p:nvPr/>
          </p:nvSpPr>
          <p:spPr>
            <a:xfrm>
              <a:off x="3983937" y="7679174"/>
              <a:ext cx="580967" cy="415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47B6011-A286-5729-B5A8-F812FE605DB2}"/>
                </a:ext>
              </a:extLst>
            </p:cNvPr>
            <p:cNvSpPr txBox="1"/>
            <p:nvPr/>
          </p:nvSpPr>
          <p:spPr>
            <a:xfrm>
              <a:off x="1324764" y="7680039"/>
              <a:ext cx="450446" cy="415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3400744-90AC-983D-B651-9E63F8D87DE9}"/>
                </a:ext>
              </a:extLst>
            </p:cNvPr>
            <p:cNvSpPr txBox="1"/>
            <p:nvPr/>
          </p:nvSpPr>
          <p:spPr>
            <a:xfrm>
              <a:off x="2003633" y="7689279"/>
              <a:ext cx="475438" cy="415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FF2D121-4277-F15C-BB37-9D6E4EAD4B3B}"/>
                </a:ext>
              </a:extLst>
            </p:cNvPr>
            <p:cNvSpPr txBox="1"/>
            <p:nvPr/>
          </p:nvSpPr>
          <p:spPr>
            <a:xfrm>
              <a:off x="5999167" y="7678864"/>
              <a:ext cx="450446" cy="415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939FEB7-6FA3-7EAC-BC02-E77C4A2C592D}"/>
                </a:ext>
              </a:extLst>
            </p:cNvPr>
            <p:cNvSpPr txBox="1"/>
            <p:nvPr/>
          </p:nvSpPr>
          <p:spPr>
            <a:xfrm>
              <a:off x="6600379" y="7669942"/>
              <a:ext cx="450446" cy="415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DED1C8E-4BC6-D182-E676-99A35A0B8526}"/>
                </a:ext>
              </a:extLst>
            </p:cNvPr>
            <p:cNvSpPr txBox="1"/>
            <p:nvPr/>
          </p:nvSpPr>
          <p:spPr>
            <a:xfrm>
              <a:off x="7267465" y="7669942"/>
              <a:ext cx="580967" cy="415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74CF3BA-7BBB-07EF-0F63-8E1AAF957215}"/>
                </a:ext>
              </a:extLst>
            </p:cNvPr>
            <p:cNvSpPr txBox="1"/>
            <p:nvPr/>
          </p:nvSpPr>
          <p:spPr>
            <a:xfrm>
              <a:off x="4608288" y="7686973"/>
              <a:ext cx="450446" cy="415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3FD6E8E-74AF-5699-EF79-639A61779A3A}"/>
                </a:ext>
              </a:extLst>
            </p:cNvPr>
            <p:cNvSpPr txBox="1"/>
            <p:nvPr/>
          </p:nvSpPr>
          <p:spPr>
            <a:xfrm>
              <a:off x="5287157" y="7663882"/>
              <a:ext cx="475438" cy="415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8150CC5-00D8-5896-E8B2-B0AC0E6C7F37}"/>
                </a:ext>
              </a:extLst>
            </p:cNvPr>
            <p:cNvSpPr txBox="1"/>
            <p:nvPr/>
          </p:nvSpPr>
          <p:spPr>
            <a:xfrm>
              <a:off x="6251095" y="7368074"/>
              <a:ext cx="1283572" cy="415886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1050" dirty="0" err="1">
                  <a:latin typeface="Arial"/>
                  <a:cs typeface="Arial"/>
                </a:rPr>
                <a:t>Pex</a:t>
              </a:r>
              <a:r>
                <a:rPr lang="en-US" sz="1050" dirty="0">
                  <a:latin typeface="Arial"/>
                  <a:cs typeface="Arial"/>
                </a:rPr>
                <a:t> (µM)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BA29202-1084-E4AA-769C-A450F881240A}"/>
                </a:ext>
              </a:extLst>
            </p:cNvPr>
            <p:cNvSpPr txBox="1"/>
            <p:nvPr/>
          </p:nvSpPr>
          <p:spPr>
            <a:xfrm>
              <a:off x="8122898" y="8226000"/>
              <a:ext cx="1011417" cy="680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 err="1">
                  <a:latin typeface="Arial" panose="020B0604020202020204" pitchFamily="34" charset="0"/>
                  <a:cs typeface="Arial" panose="020B0604020202020204" pitchFamily="34" charset="0"/>
                </a:rPr>
                <a:t>pAKT</a:t>
              </a: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60kDa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618A84B-0AFD-EF62-EF52-C63FF190C766}"/>
                </a:ext>
              </a:extLst>
            </p:cNvPr>
            <p:cNvSpPr txBox="1"/>
            <p:nvPr/>
          </p:nvSpPr>
          <p:spPr>
            <a:xfrm>
              <a:off x="7891388" y="8977424"/>
              <a:ext cx="1728070" cy="680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Total AKT</a:t>
              </a:r>
            </a:p>
            <a:p>
              <a:pPr algn="ctr"/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60Da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60C1B674-DE82-3CE4-72BF-29D94F603676}"/>
                </a:ext>
              </a:extLst>
            </p:cNvPr>
            <p:cNvSpPr txBox="1"/>
            <p:nvPr/>
          </p:nvSpPr>
          <p:spPr>
            <a:xfrm>
              <a:off x="8095776" y="9770674"/>
              <a:ext cx="1164159" cy="680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GAPDH</a:t>
              </a:r>
            </a:p>
            <a:p>
              <a:pPr algn="ctr"/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36kDa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BFFBA07-3D11-08ED-9571-BF41D81876A1}"/>
                </a:ext>
              </a:extLst>
            </p:cNvPr>
            <p:cNvSpPr txBox="1"/>
            <p:nvPr/>
          </p:nvSpPr>
          <p:spPr>
            <a:xfrm>
              <a:off x="211058" y="9954744"/>
              <a:ext cx="1011419" cy="415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40kDa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D03549E0-C267-AA24-D8AF-795044B3CF77}"/>
                </a:ext>
              </a:extLst>
            </p:cNvPr>
            <p:cNvSpPr txBox="1"/>
            <p:nvPr/>
          </p:nvSpPr>
          <p:spPr>
            <a:xfrm>
              <a:off x="2822654" y="10665682"/>
              <a:ext cx="994755" cy="415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60min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6E9C67A-5182-8A25-A1BF-76C9410DEAB8}"/>
                </a:ext>
              </a:extLst>
            </p:cNvPr>
            <p:cNvSpPr txBox="1"/>
            <p:nvPr/>
          </p:nvSpPr>
          <p:spPr>
            <a:xfrm>
              <a:off x="6144294" y="10656594"/>
              <a:ext cx="994756" cy="415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90min</a:t>
              </a: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B35A3EAE-FA5B-20C7-8035-A0C86C0F0F33}"/>
                </a:ext>
              </a:extLst>
            </p:cNvPr>
            <p:cNvCxnSpPr>
              <a:cxnSpLocks/>
            </p:cNvCxnSpPr>
            <p:nvPr/>
          </p:nvCxnSpPr>
          <p:spPr>
            <a:xfrm>
              <a:off x="2793648" y="7676962"/>
              <a:ext cx="150523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E3C1C3F-0878-81D4-895C-FEAC693DC546}"/>
                </a:ext>
              </a:extLst>
            </p:cNvPr>
            <p:cNvCxnSpPr>
              <a:cxnSpLocks/>
            </p:cNvCxnSpPr>
            <p:nvPr/>
          </p:nvCxnSpPr>
          <p:spPr>
            <a:xfrm>
              <a:off x="6077176" y="7728147"/>
              <a:ext cx="150523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85225862-8ABF-E3BD-A2E6-56C2891C8B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94323" y="8534654"/>
              <a:ext cx="1118331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44CB9C0B-6404-16E3-A611-4EBB27B967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31849" y="9274330"/>
              <a:ext cx="122345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95E5B491-893C-958D-A028-D22C2BAD45EE}"/>
                </a:ext>
              </a:extLst>
            </p:cNvPr>
            <p:cNvCxnSpPr/>
            <p:nvPr/>
          </p:nvCxnSpPr>
          <p:spPr>
            <a:xfrm flipH="1">
              <a:off x="8026675" y="10051733"/>
              <a:ext cx="1085979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5B657EAD-5099-27F2-10AF-A77E9C621AB1}"/>
                </a:ext>
              </a:extLst>
            </p:cNvPr>
            <p:cNvSpPr txBox="1"/>
            <p:nvPr/>
          </p:nvSpPr>
          <p:spPr>
            <a:xfrm>
              <a:off x="220281" y="8941079"/>
              <a:ext cx="1011419" cy="415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70kDa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B839ED1-9E81-3DA1-80E9-5C69714C8CDB}"/>
                </a:ext>
              </a:extLst>
            </p:cNvPr>
            <p:cNvSpPr txBox="1"/>
            <p:nvPr/>
          </p:nvSpPr>
          <p:spPr>
            <a:xfrm>
              <a:off x="246887" y="8090670"/>
              <a:ext cx="1011417" cy="415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70kDa</a:t>
              </a:r>
            </a:p>
          </p:txBody>
        </p:sp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41B98C25-976F-14F5-FED0-50D55005BCAE}"/>
              </a:ext>
            </a:extLst>
          </p:cNvPr>
          <p:cNvSpPr txBox="1"/>
          <p:nvPr/>
        </p:nvSpPr>
        <p:spPr>
          <a:xfrm>
            <a:off x="261257" y="133894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BEAE5EF5-38DB-078F-80EE-7290D61E8239}"/>
              </a:ext>
            </a:extLst>
          </p:cNvPr>
          <p:cNvSpPr txBox="1"/>
          <p:nvPr/>
        </p:nvSpPr>
        <p:spPr>
          <a:xfrm>
            <a:off x="264423" y="397037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F2E3776-B357-718D-8A7F-E8BFDCF49795}"/>
              </a:ext>
            </a:extLst>
          </p:cNvPr>
          <p:cNvSpPr txBox="1"/>
          <p:nvPr/>
        </p:nvSpPr>
        <p:spPr>
          <a:xfrm>
            <a:off x="264423" y="6649414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2093661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69C6F-5466-F0FD-E931-CDE7C9B90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279405"/>
            <a:ext cx="6309360" cy="70031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Supplemental Figure 7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A5C81A9-FB96-19DE-7A18-44D7F7677FEC}"/>
              </a:ext>
            </a:extLst>
          </p:cNvPr>
          <p:cNvGrpSpPr/>
          <p:nvPr/>
        </p:nvGrpSpPr>
        <p:grpSpPr>
          <a:xfrm>
            <a:off x="519573" y="996429"/>
            <a:ext cx="2670212" cy="2476478"/>
            <a:chOff x="519573" y="996429"/>
            <a:chExt cx="2670212" cy="2476478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646A3F6-AB5F-301A-3591-7CE813E2E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9300" y="996429"/>
              <a:ext cx="2530485" cy="2425920"/>
            </a:xfrm>
            <a:prstGeom prst="rect">
              <a:avLst/>
            </a:prstGeom>
          </p:spPr>
        </p:pic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C351A34-95AC-8140-6552-459D4EE28CE1}"/>
                </a:ext>
              </a:extLst>
            </p:cNvPr>
            <p:cNvGrpSpPr/>
            <p:nvPr/>
          </p:nvGrpSpPr>
          <p:grpSpPr>
            <a:xfrm>
              <a:off x="519573" y="3192061"/>
              <a:ext cx="2186336" cy="280846"/>
              <a:chOff x="4997912" y="7589687"/>
              <a:chExt cx="2186336" cy="280846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DAEF5BC-60A5-0B4B-2760-AF6C5637EC1B}"/>
                  </a:ext>
                </a:extLst>
              </p:cNvPr>
              <p:cNvSpPr txBox="1"/>
              <p:nvPr/>
            </p:nvSpPr>
            <p:spPr>
              <a:xfrm>
                <a:off x="5700087" y="7593534"/>
                <a:ext cx="2872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D7AAD56-7CB4-7F58-843F-846616B89E81}"/>
                  </a:ext>
                </a:extLst>
              </p:cNvPr>
              <p:cNvSpPr txBox="1"/>
              <p:nvPr/>
            </p:nvSpPr>
            <p:spPr>
              <a:xfrm>
                <a:off x="6064688" y="7589687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08065C3-D4CE-0E56-C68B-3232DC6EA963}"/>
                  </a:ext>
                </a:extLst>
              </p:cNvPr>
              <p:cNvSpPr txBox="1"/>
              <p:nvPr/>
            </p:nvSpPr>
            <p:spPr>
              <a:xfrm>
                <a:off x="6484076" y="7589687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1A9B334-71E4-942E-94A4-364CE6660D7E}"/>
                  </a:ext>
                </a:extLst>
              </p:cNvPr>
              <p:cNvSpPr txBox="1"/>
              <p:nvPr/>
            </p:nvSpPr>
            <p:spPr>
              <a:xfrm>
                <a:off x="6829664" y="7589687"/>
                <a:ext cx="3545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D3E220B-6FDA-7181-FC53-0B2571ED02C5}"/>
                  </a:ext>
                </a:extLst>
              </p:cNvPr>
              <p:cNvSpPr txBox="1"/>
              <p:nvPr/>
            </p:nvSpPr>
            <p:spPr>
              <a:xfrm>
                <a:off x="4997912" y="7589687"/>
                <a:ext cx="81785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Pex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(𝞵M)</a:t>
                </a:r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9FC3D5A-3DB6-0E00-51D4-BAD7E85C29F9}"/>
              </a:ext>
            </a:extLst>
          </p:cNvPr>
          <p:cNvGrpSpPr/>
          <p:nvPr/>
        </p:nvGrpSpPr>
        <p:grpSpPr>
          <a:xfrm>
            <a:off x="4061980" y="933654"/>
            <a:ext cx="2426432" cy="2537329"/>
            <a:chOff x="4061980" y="933654"/>
            <a:chExt cx="2426432" cy="253732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B7E7E02-5229-AAB8-94DE-D678D2C4E38E}"/>
                </a:ext>
              </a:extLst>
            </p:cNvPr>
            <p:cNvGrpSpPr/>
            <p:nvPr/>
          </p:nvGrpSpPr>
          <p:grpSpPr>
            <a:xfrm>
              <a:off x="4061980" y="3190137"/>
              <a:ext cx="2066594" cy="280846"/>
              <a:chOff x="4997912" y="7589687"/>
              <a:chExt cx="2066594" cy="280846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24FE492-90DB-0952-3C55-04B5EFACD618}"/>
                  </a:ext>
                </a:extLst>
              </p:cNvPr>
              <p:cNvSpPr txBox="1"/>
              <p:nvPr/>
            </p:nvSpPr>
            <p:spPr>
              <a:xfrm>
                <a:off x="5700087" y="7593534"/>
                <a:ext cx="2872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1507BA4-11D6-C929-4455-488F69D0FBAA}"/>
                  </a:ext>
                </a:extLst>
              </p:cNvPr>
              <p:cNvSpPr txBox="1"/>
              <p:nvPr/>
            </p:nvSpPr>
            <p:spPr>
              <a:xfrm>
                <a:off x="6053802" y="7589687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C5D299C-38A2-A9B3-B3E1-911B99C4FE18}"/>
                  </a:ext>
                </a:extLst>
              </p:cNvPr>
              <p:cNvSpPr txBox="1"/>
              <p:nvPr/>
            </p:nvSpPr>
            <p:spPr>
              <a:xfrm>
                <a:off x="6396991" y="7589687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4AC5050-9F96-6697-6AF4-9797EA4D5F30}"/>
                  </a:ext>
                </a:extLst>
              </p:cNvPr>
              <p:cNvSpPr txBox="1"/>
              <p:nvPr/>
            </p:nvSpPr>
            <p:spPr>
              <a:xfrm>
                <a:off x="6709922" y="7589687"/>
                <a:ext cx="3545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41711B6-F8F9-DF2B-9A01-9617BD7416E1}"/>
                  </a:ext>
                </a:extLst>
              </p:cNvPr>
              <p:cNvSpPr txBox="1"/>
              <p:nvPr/>
            </p:nvSpPr>
            <p:spPr>
              <a:xfrm>
                <a:off x="4997912" y="7589687"/>
                <a:ext cx="81785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Pex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(𝞵M)</a:t>
                </a:r>
              </a:p>
            </p:txBody>
          </p:sp>
        </p:grp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8E6EB8E-C9A1-82E3-F73E-424252E5A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37300" y="933654"/>
              <a:ext cx="2351112" cy="2425920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07E267E-90B5-BCD8-FD9A-3C4D3AA1FD96}"/>
              </a:ext>
            </a:extLst>
          </p:cNvPr>
          <p:cNvGrpSpPr/>
          <p:nvPr/>
        </p:nvGrpSpPr>
        <p:grpSpPr>
          <a:xfrm>
            <a:off x="571668" y="3810546"/>
            <a:ext cx="2581468" cy="2530469"/>
            <a:chOff x="571668" y="3810546"/>
            <a:chExt cx="2581468" cy="253046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5DABDDF-4EF2-6CBC-5863-09AB835C42C8}"/>
                </a:ext>
              </a:extLst>
            </p:cNvPr>
            <p:cNvGrpSpPr/>
            <p:nvPr/>
          </p:nvGrpSpPr>
          <p:grpSpPr>
            <a:xfrm>
              <a:off x="571668" y="6060169"/>
              <a:ext cx="2197222" cy="280846"/>
              <a:chOff x="4997912" y="7589687"/>
              <a:chExt cx="2197222" cy="280846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24769D2-CD14-08EB-D494-FA9CD4C32CEC}"/>
                  </a:ext>
                </a:extLst>
              </p:cNvPr>
              <p:cNvSpPr txBox="1"/>
              <p:nvPr/>
            </p:nvSpPr>
            <p:spPr>
              <a:xfrm>
                <a:off x="5700087" y="7593534"/>
                <a:ext cx="2872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CDC286-AD1E-4565-76C4-C1A34D21D230}"/>
                  </a:ext>
                </a:extLst>
              </p:cNvPr>
              <p:cNvSpPr txBox="1"/>
              <p:nvPr/>
            </p:nvSpPr>
            <p:spPr>
              <a:xfrm>
                <a:off x="6097346" y="7589687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1AFE59A-DA1F-29E0-204F-55E6287D4C55}"/>
                  </a:ext>
                </a:extLst>
              </p:cNvPr>
              <p:cNvSpPr txBox="1"/>
              <p:nvPr/>
            </p:nvSpPr>
            <p:spPr>
              <a:xfrm>
                <a:off x="6494961" y="7589687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11C250-8C0D-0AB4-CC6C-574FFD5184FA}"/>
                  </a:ext>
                </a:extLst>
              </p:cNvPr>
              <p:cNvSpPr txBox="1"/>
              <p:nvPr/>
            </p:nvSpPr>
            <p:spPr>
              <a:xfrm>
                <a:off x="6840550" y="7589687"/>
                <a:ext cx="3545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62CA1A6-5C13-E71A-08AE-89E503D646CC}"/>
                  </a:ext>
                </a:extLst>
              </p:cNvPr>
              <p:cNvSpPr txBox="1"/>
              <p:nvPr/>
            </p:nvSpPr>
            <p:spPr>
              <a:xfrm>
                <a:off x="4997912" y="7589687"/>
                <a:ext cx="81785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Pex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(𝞵M)</a:t>
                </a:r>
              </a:p>
            </p:txBody>
          </p:sp>
        </p:grp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DA2FD07-28D7-0CCA-5502-51D5F54C5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2651" y="3810546"/>
              <a:ext cx="2530485" cy="2423261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7B6E775-2118-8858-4E57-D57E49A3D57A}"/>
              </a:ext>
            </a:extLst>
          </p:cNvPr>
          <p:cNvGrpSpPr/>
          <p:nvPr/>
        </p:nvGrpSpPr>
        <p:grpSpPr>
          <a:xfrm>
            <a:off x="4030797" y="3644012"/>
            <a:ext cx="2370313" cy="2643888"/>
            <a:chOff x="4030797" y="3644012"/>
            <a:chExt cx="2370313" cy="264388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4225D1E-B818-4807-CCCF-6A248AE72E32}"/>
                </a:ext>
              </a:extLst>
            </p:cNvPr>
            <p:cNvGrpSpPr/>
            <p:nvPr/>
          </p:nvGrpSpPr>
          <p:grpSpPr>
            <a:xfrm>
              <a:off x="4030797" y="6007054"/>
              <a:ext cx="2066594" cy="280846"/>
              <a:chOff x="4997912" y="7589687"/>
              <a:chExt cx="2066594" cy="280846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8A841DA-78F6-1B95-59BB-2FA2AE8592A4}"/>
                  </a:ext>
                </a:extLst>
              </p:cNvPr>
              <p:cNvSpPr txBox="1"/>
              <p:nvPr/>
            </p:nvSpPr>
            <p:spPr>
              <a:xfrm>
                <a:off x="5700087" y="7593534"/>
                <a:ext cx="2872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6176E42-CE4B-2514-EEAB-7A0A33520535}"/>
                  </a:ext>
                </a:extLst>
              </p:cNvPr>
              <p:cNvSpPr txBox="1"/>
              <p:nvPr/>
            </p:nvSpPr>
            <p:spPr>
              <a:xfrm>
                <a:off x="6053802" y="7589687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95E1470-D615-D911-0045-C487F4F38DED}"/>
                  </a:ext>
                </a:extLst>
              </p:cNvPr>
              <p:cNvSpPr txBox="1"/>
              <p:nvPr/>
            </p:nvSpPr>
            <p:spPr>
              <a:xfrm>
                <a:off x="6396991" y="7589687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BF0ADDB-7D85-043C-55A6-CF17981584B1}"/>
                  </a:ext>
                </a:extLst>
              </p:cNvPr>
              <p:cNvSpPr txBox="1"/>
              <p:nvPr/>
            </p:nvSpPr>
            <p:spPr>
              <a:xfrm>
                <a:off x="6709922" y="7589687"/>
                <a:ext cx="3545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0827172-CC51-A1C7-0BC3-C2A58583143E}"/>
                  </a:ext>
                </a:extLst>
              </p:cNvPr>
              <p:cNvSpPr txBox="1"/>
              <p:nvPr/>
            </p:nvSpPr>
            <p:spPr>
              <a:xfrm>
                <a:off x="4997912" y="7589687"/>
                <a:ext cx="81785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Pex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(𝞵M)</a:t>
                </a:r>
              </a:p>
            </p:txBody>
          </p:sp>
        </p:grp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A29D4FAA-7DB8-6C47-6123-A83476573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85354" y="3644012"/>
              <a:ext cx="2215756" cy="2530968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050C4D9-80FE-D156-424D-224B12C75255}"/>
              </a:ext>
            </a:extLst>
          </p:cNvPr>
          <p:cNvGrpSpPr/>
          <p:nvPr/>
        </p:nvGrpSpPr>
        <p:grpSpPr>
          <a:xfrm>
            <a:off x="668448" y="6380707"/>
            <a:ext cx="2498953" cy="2602177"/>
            <a:chOff x="668448" y="6380707"/>
            <a:chExt cx="2498953" cy="2602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244C5CE-38D2-462F-5326-07B4F22BC4B7}"/>
                </a:ext>
              </a:extLst>
            </p:cNvPr>
            <p:cNvGrpSpPr/>
            <p:nvPr/>
          </p:nvGrpSpPr>
          <p:grpSpPr>
            <a:xfrm>
              <a:off x="668448" y="8702038"/>
              <a:ext cx="2142792" cy="280846"/>
              <a:chOff x="4997912" y="7589687"/>
              <a:chExt cx="2142792" cy="280846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7D76488-0E0C-BB2B-F0E4-03BB8F2CD4CA}"/>
                  </a:ext>
                </a:extLst>
              </p:cNvPr>
              <p:cNvSpPr txBox="1"/>
              <p:nvPr/>
            </p:nvSpPr>
            <p:spPr>
              <a:xfrm>
                <a:off x="5700087" y="7593534"/>
                <a:ext cx="2872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7DE062-7877-AC9D-3428-CB45DA2A7033}"/>
                  </a:ext>
                </a:extLst>
              </p:cNvPr>
              <p:cNvSpPr txBox="1"/>
              <p:nvPr/>
            </p:nvSpPr>
            <p:spPr>
              <a:xfrm>
                <a:off x="6064688" y="7589687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D9FDE7D-D2A2-28C1-4C29-CF520BB90827}"/>
                  </a:ext>
                </a:extLst>
              </p:cNvPr>
              <p:cNvSpPr txBox="1"/>
              <p:nvPr/>
            </p:nvSpPr>
            <p:spPr>
              <a:xfrm>
                <a:off x="6440533" y="7589687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4B78D0-D14D-21F6-D758-F6AA221F946C}"/>
                  </a:ext>
                </a:extLst>
              </p:cNvPr>
              <p:cNvSpPr txBox="1"/>
              <p:nvPr/>
            </p:nvSpPr>
            <p:spPr>
              <a:xfrm>
                <a:off x="6786120" y="7589687"/>
                <a:ext cx="3545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575D039-8907-7D7E-9A04-AF0C53DE680A}"/>
                  </a:ext>
                </a:extLst>
              </p:cNvPr>
              <p:cNvSpPr txBox="1"/>
              <p:nvPr/>
            </p:nvSpPr>
            <p:spPr>
              <a:xfrm>
                <a:off x="4997912" y="7589687"/>
                <a:ext cx="81785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Pex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(𝞵M)</a:t>
                </a:r>
              </a:p>
            </p:txBody>
          </p:sp>
        </p:grp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C8429C4F-4E47-8736-FEE7-A7517400D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4408" y="6380707"/>
              <a:ext cx="2462993" cy="2530166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8E5028E-1BA7-CCA1-53C1-7263CDDAFDE4}"/>
              </a:ext>
            </a:extLst>
          </p:cNvPr>
          <p:cNvGrpSpPr/>
          <p:nvPr/>
        </p:nvGrpSpPr>
        <p:grpSpPr>
          <a:xfrm>
            <a:off x="4044057" y="6420143"/>
            <a:ext cx="2504355" cy="2622970"/>
            <a:chOff x="4044057" y="6420143"/>
            <a:chExt cx="2504355" cy="262297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46F27A2-B18A-B77A-A3F6-C925ADAFEE23}"/>
                </a:ext>
              </a:extLst>
            </p:cNvPr>
            <p:cNvGrpSpPr/>
            <p:nvPr/>
          </p:nvGrpSpPr>
          <p:grpSpPr>
            <a:xfrm>
              <a:off x="4044057" y="8762267"/>
              <a:ext cx="2131910" cy="280846"/>
              <a:chOff x="4997912" y="7589687"/>
              <a:chExt cx="2131910" cy="280846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E3E4D33-8F7D-6616-531F-BA2946C68F52}"/>
                  </a:ext>
                </a:extLst>
              </p:cNvPr>
              <p:cNvSpPr txBox="1"/>
              <p:nvPr/>
            </p:nvSpPr>
            <p:spPr>
              <a:xfrm>
                <a:off x="5700087" y="7593534"/>
                <a:ext cx="2872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B504FF3-576D-6734-7DF7-0605754B3C46}"/>
                  </a:ext>
                </a:extLst>
              </p:cNvPr>
              <p:cNvSpPr txBox="1"/>
              <p:nvPr/>
            </p:nvSpPr>
            <p:spPr>
              <a:xfrm>
                <a:off x="6075574" y="7589687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C90EF2D-7BBF-ED30-E990-BC783F49CE55}"/>
                  </a:ext>
                </a:extLst>
              </p:cNvPr>
              <p:cNvSpPr txBox="1"/>
              <p:nvPr/>
            </p:nvSpPr>
            <p:spPr>
              <a:xfrm>
                <a:off x="6451418" y="7589687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FAD70AA-1870-0462-BD5F-F12E09B2F60F}"/>
                  </a:ext>
                </a:extLst>
              </p:cNvPr>
              <p:cNvSpPr txBox="1"/>
              <p:nvPr/>
            </p:nvSpPr>
            <p:spPr>
              <a:xfrm>
                <a:off x="6775238" y="7589687"/>
                <a:ext cx="3545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92E2F9E-E9E3-0F6C-94AF-6EEB6D80184F}"/>
                  </a:ext>
                </a:extLst>
              </p:cNvPr>
              <p:cNvSpPr txBox="1"/>
              <p:nvPr/>
            </p:nvSpPr>
            <p:spPr>
              <a:xfrm>
                <a:off x="4997912" y="7589687"/>
                <a:ext cx="81785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Pex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(𝞵M)</a:t>
                </a:r>
              </a:p>
            </p:txBody>
          </p:sp>
        </p:grp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35F14DEB-4A2E-A7A4-B34C-08F0DE42B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85419" y="6420143"/>
              <a:ext cx="2462993" cy="2530166"/>
            </a:xfrm>
            <a:prstGeom prst="rect">
              <a:avLst/>
            </a:prstGeom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9F73A663-B11A-7850-A1F8-93329BBE1F26}"/>
              </a:ext>
            </a:extLst>
          </p:cNvPr>
          <p:cNvSpPr txBox="1"/>
          <p:nvPr/>
        </p:nvSpPr>
        <p:spPr>
          <a:xfrm>
            <a:off x="261257" y="133894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3AB58D8-7D12-7228-F380-B2D10687F79A}"/>
              </a:ext>
            </a:extLst>
          </p:cNvPr>
          <p:cNvSpPr txBox="1"/>
          <p:nvPr/>
        </p:nvSpPr>
        <p:spPr>
          <a:xfrm>
            <a:off x="3709919" y="132584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1061F26-96A8-D985-AC36-9A0F14346226}"/>
              </a:ext>
            </a:extLst>
          </p:cNvPr>
          <p:cNvSpPr txBox="1"/>
          <p:nvPr/>
        </p:nvSpPr>
        <p:spPr>
          <a:xfrm>
            <a:off x="261257" y="4212679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3DF4DF4-CB78-D1C8-F569-00EFE8F469DB}"/>
              </a:ext>
            </a:extLst>
          </p:cNvPr>
          <p:cNvSpPr txBox="1"/>
          <p:nvPr/>
        </p:nvSpPr>
        <p:spPr>
          <a:xfrm>
            <a:off x="3709919" y="4199582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EC5B96B-94A3-8518-E163-EC7F9335E8DD}"/>
              </a:ext>
            </a:extLst>
          </p:cNvPr>
          <p:cNvSpPr txBox="1"/>
          <p:nvPr/>
        </p:nvSpPr>
        <p:spPr>
          <a:xfrm>
            <a:off x="309782" y="685289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F54D7EB-CD9F-BAB8-6617-C98F2B747D35}"/>
              </a:ext>
            </a:extLst>
          </p:cNvPr>
          <p:cNvSpPr txBox="1"/>
          <p:nvPr/>
        </p:nvSpPr>
        <p:spPr>
          <a:xfrm>
            <a:off x="3758444" y="6839799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F)</a:t>
            </a:r>
          </a:p>
        </p:txBody>
      </p:sp>
    </p:spTree>
    <p:extLst>
      <p:ext uri="{BB962C8B-B14F-4D97-AF65-F5344CB8AC3E}">
        <p14:creationId xmlns:p14="http://schemas.microsoft.com/office/powerpoint/2010/main" val="3998342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53731-74C8-70B2-F4B7-8AA7E680B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183945"/>
            <a:ext cx="6309360" cy="641094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Supplemental Figure 8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54FB084-8FC8-D122-F1A5-C361D77CADC1}"/>
              </a:ext>
            </a:extLst>
          </p:cNvPr>
          <p:cNvGrpSpPr/>
          <p:nvPr/>
        </p:nvGrpSpPr>
        <p:grpSpPr>
          <a:xfrm>
            <a:off x="316509" y="4568416"/>
            <a:ext cx="3393093" cy="2679239"/>
            <a:chOff x="160898" y="1275707"/>
            <a:chExt cx="3393093" cy="267923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C1D1AA4-192D-2FD6-AB8E-46F7C402D499}"/>
                </a:ext>
              </a:extLst>
            </p:cNvPr>
            <p:cNvSpPr txBox="1"/>
            <p:nvPr/>
          </p:nvSpPr>
          <p:spPr>
            <a:xfrm>
              <a:off x="160898" y="1332357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C)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B95DF97-F379-3BF2-A01D-57E7BFC69E24}"/>
                </a:ext>
              </a:extLst>
            </p:cNvPr>
            <p:cNvGrpSpPr/>
            <p:nvPr/>
          </p:nvGrpSpPr>
          <p:grpSpPr>
            <a:xfrm>
              <a:off x="482065" y="1275707"/>
              <a:ext cx="3071926" cy="2679239"/>
              <a:chOff x="116121" y="1183351"/>
              <a:chExt cx="3071926" cy="2679239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3604626-A150-74A1-0FC6-FF49A72B6126}"/>
                  </a:ext>
                </a:extLst>
              </p:cNvPr>
              <p:cNvGrpSpPr/>
              <p:nvPr/>
            </p:nvGrpSpPr>
            <p:grpSpPr>
              <a:xfrm>
                <a:off x="116121" y="3393015"/>
                <a:ext cx="2487333" cy="311624"/>
                <a:chOff x="4845514" y="7589687"/>
                <a:chExt cx="2487333" cy="311624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F3209C7-635F-0480-7537-53E50A1FD083}"/>
                    </a:ext>
                  </a:extLst>
                </p:cNvPr>
                <p:cNvSpPr txBox="1"/>
                <p:nvPr/>
              </p:nvSpPr>
              <p:spPr>
                <a:xfrm>
                  <a:off x="5765403" y="7593534"/>
                  <a:ext cx="30489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F2D556F-21DE-4887-008B-B237CD25C699}"/>
                    </a:ext>
                  </a:extLst>
                </p:cNvPr>
                <p:cNvSpPr txBox="1"/>
                <p:nvPr/>
              </p:nvSpPr>
              <p:spPr>
                <a:xfrm>
                  <a:off x="6386106" y="7589687"/>
                  <a:ext cx="28405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DFFA661-7AF5-0824-AA59-938DC1254304}"/>
                    </a:ext>
                  </a:extLst>
                </p:cNvPr>
                <p:cNvSpPr txBox="1"/>
                <p:nvPr/>
              </p:nvSpPr>
              <p:spPr>
                <a:xfrm>
                  <a:off x="6949409" y="7589687"/>
                  <a:ext cx="383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E7789B2-F945-C1C8-E49D-B90E94271AAC}"/>
                    </a:ext>
                  </a:extLst>
                </p:cNvPr>
                <p:cNvSpPr txBox="1"/>
                <p:nvPr/>
              </p:nvSpPr>
              <p:spPr>
                <a:xfrm>
                  <a:off x="4845514" y="7589687"/>
                  <a:ext cx="92204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Pex</a:t>
                  </a:r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(𝞵M)</a:t>
                  </a:r>
                </a:p>
              </p:txBody>
            </p:sp>
          </p:grp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1CA5A46E-4627-DDF8-8731-DFACA7EE60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4375" y="1183351"/>
                <a:ext cx="2913672" cy="2679239"/>
              </a:xfrm>
              <a:prstGeom prst="rect">
                <a:avLst/>
              </a:prstGeom>
            </p:spPr>
          </p:pic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1A3A4B8-CC46-B6C9-AA03-DDF8AE26A40C}"/>
              </a:ext>
            </a:extLst>
          </p:cNvPr>
          <p:cNvGrpSpPr/>
          <p:nvPr/>
        </p:nvGrpSpPr>
        <p:grpSpPr>
          <a:xfrm>
            <a:off x="3665314" y="1122694"/>
            <a:ext cx="3501691" cy="2821523"/>
            <a:chOff x="224821" y="4586075"/>
            <a:chExt cx="3501691" cy="282152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5936F6-001F-6CED-F89B-149C23AD255E}"/>
                </a:ext>
              </a:extLst>
            </p:cNvPr>
            <p:cNvSpPr txBox="1"/>
            <p:nvPr/>
          </p:nvSpPr>
          <p:spPr>
            <a:xfrm>
              <a:off x="224821" y="4586075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B)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B431A6D-BDFD-024F-4455-0B35C39338D1}"/>
                </a:ext>
              </a:extLst>
            </p:cNvPr>
            <p:cNvGrpSpPr/>
            <p:nvPr/>
          </p:nvGrpSpPr>
          <p:grpSpPr>
            <a:xfrm>
              <a:off x="580939" y="4599084"/>
              <a:ext cx="3145573" cy="2808514"/>
              <a:chOff x="3895252" y="1038843"/>
              <a:chExt cx="3145573" cy="2808514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321A46A1-6BAF-FF2D-093F-8634DD9554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54632" y="1038843"/>
                <a:ext cx="3086193" cy="2808514"/>
              </a:xfrm>
              <a:prstGeom prst="rect">
                <a:avLst/>
              </a:prstGeom>
            </p:spPr>
          </p:pic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6543FE33-30DB-E6C4-132E-C1B1F060B36C}"/>
                  </a:ext>
                </a:extLst>
              </p:cNvPr>
              <p:cNvGrpSpPr/>
              <p:nvPr/>
            </p:nvGrpSpPr>
            <p:grpSpPr>
              <a:xfrm>
                <a:off x="3895252" y="3334738"/>
                <a:ext cx="2509105" cy="311624"/>
                <a:chOff x="4845514" y="7589687"/>
                <a:chExt cx="2509105" cy="311624"/>
              </a:xfrm>
            </p:grpSpPr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304E42E-A0A1-85FD-61A0-A25E30F7BD28}"/>
                    </a:ext>
                  </a:extLst>
                </p:cNvPr>
                <p:cNvSpPr txBox="1"/>
                <p:nvPr/>
              </p:nvSpPr>
              <p:spPr>
                <a:xfrm>
                  <a:off x="5765403" y="7593534"/>
                  <a:ext cx="30489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9A61AEBB-8C2F-021B-CE41-7997141156D7}"/>
                    </a:ext>
                  </a:extLst>
                </p:cNvPr>
                <p:cNvSpPr txBox="1"/>
                <p:nvPr/>
              </p:nvSpPr>
              <p:spPr>
                <a:xfrm>
                  <a:off x="6396992" y="7589687"/>
                  <a:ext cx="28405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F658A7A-B787-2B77-06FC-BACB51940409}"/>
                    </a:ext>
                  </a:extLst>
                </p:cNvPr>
                <p:cNvSpPr txBox="1"/>
                <p:nvPr/>
              </p:nvSpPr>
              <p:spPr>
                <a:xfrm>
                  <a:off x="6971181" y="7589687"/>
                  <a:ext cx="383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9B8C5E6-9363-1D18-1005-1A6C15DCBAD8}"/>
                    </a:ext>
                  </a:extLst>
                </p:cNvPr>
                <p:cNvSpPr txBox="1"/>
                <p:nvPr/>
              </p:nvSpPr>
              <p:spPr>
                <a:xfrm>
                  <a:off x="4845514" y="7589687"/>
                  <a:ext cx="92204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Pex</a:t>
                  </a:r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(𝞵M)</a:t>
                  </a:r>
                </a:p>
              </p:txBody>
            </p:sp>
          </p:grp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E1AE5DA-A526-C09B-09F8-7BACE486724C}"/>
              </a:ext>
            </a:extLst>
          </p:cNvPr>
          <p:cNvGrpSpPr/>
          <p:nvPr/>
        </p:nvGrpSpPr>
        <p:grpSpPr>
          <a:xfrm>
            <a:off x="316509" y="1108095"/>
            <a:ext cx="3333379" cy="2836122"/>
            <a:chOff x="3796792" y="1100488"/>
            <a:chExt cx="3333379" cy="283612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46CC073-F96F-C4AE-7A30-3D3D7C4ED51E}"/>
                </a:ext>
              </a:extLst>
            </p:cNvPr>
            <p:cNvSpPr txBox="1"/>
            <p:nvPr/>
          </p:nvSpPr>
          <p:spPr>
            <a:xfrm>
              <a:off x="3796792" y="1109334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A)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C8135D5-FFE1-D466-532A-6B3B2B3C6B4D}"/>
                </a:ext>
              </a:extLst>
            </p:cNvPr>
            <p:cNvGrpSpPr/>
            <p:nvPr/>
          </p:nvGrpSpPr>
          <p:grpSpPr>
            <a:xfrm>
              <a:off x="4101011" y="1100488"/>
              <a:ext cx="3029160" cy="2836122"/>
              <a:chOff x="445704" y="4730389"/>
              <a:chExt cx="3029160" cy="2836122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F41220E-72C5-7F15-8394-C4BEDF63B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1192" y="4730389"/>
                <a:ext cx="2913672" cy="2836122"/>
              </a:xfrm>
              <a:prstGeom prst="rect">
                <a:avLst/>
              </a:prstGeom>
            </p:spPr>
          </p:pic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8DEBBB96-26EF-E394-5E24-8DB8F92BA3CD}"/>
                  </a:ext>
                </a:extLst>
              </p:cNvPr>
              <p:cNvGrpSpPr/>
              <p:nvPr/>
            </p:nvGrpSpPr>
            <p:grpSpPr>
              <a:xfrm>
                <a:off x="445704" y="7072386"/>
                <a:ext cx="2487333" cy="311624"/>
                <a:chOff x="4845514" y="7589687"/>
                <a:chExt cx="2487333" cy="311624"/>
              </a:xfrm>
            </p:grpSpPr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1B07D82F-B765-B1D6-7252-A29F8AAB5030}"/>
                    </a:ext>
                  </a:extLst>
                </p:cNvPr>
                <p:cNvSpPr txBox="1"/>
                <p:nvPr/>
              </p:nvSpPr>
              <p:spPr>
                <a:xfrm>
                  <a:off x="5765403" y="7593534"/>
                  <a:ext cx="30489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E20CE29-971D-2E50-412B-442904C5646B}"/>
                    </a:ext>
                  </a:extLst>
                </p:cNvPr>
                <p:cNvSpPr txBox="1"/>
                <p:nvPr/>
              </p:nvSpPr>
              <p:spPr>
                <a:xfrm>
                  <a:off x="6364334" y="7589687"/>
                  <a:ext cx="28405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FFD1FA7-93C1-30FC-FE1B-642572CA0128}"/>
                    </a:ext>
                  </a:extLst>
                </p:cNvPr>
                <p:cNvSpPr txBox="1"/>
                <p:nvPr/>
              </p:nvSpPr>
              <p:spPr>
                <a:xfrm>
                  <a:off x="6949409" y="7589687"/>
                  <a:ext cx="3834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F6744BD-9EB3-AA0F-B1BA-3BA488D6122D}"/>
                    </a:ext>
                  </a:extLst>
                </p:cNvPr>
                <p:cNvSpPr txBox="1"/>
                <p:nvPr/>
              </p:nvSpPr>
              <p:spPr>
                <a:xfrm>
                  <a:off x="4845514" y="7589687"/>
                  <a:ext cx="92204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Pex</a:t>
                  </a:r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(𝞵M)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55398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6F470-1179-BC75-2F4A-37EF119D9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19" y="4338"/>
            <a:ext cx="6309360" cy="954666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Proof of Cell Validation</a:t>
            </a:r>
          </a:p>
        </p:txBody>
      </p:sp>
      <p:pic>
        <p:nvPicPr>
          <p:cNvPr id="5" name="Picture 4" descr="A close-up of a chart&#10;&#10;Description automatically generated">
            <a:extLst>
              <a:ext uri="{FF2B5EF4-FFF2-40B4-BE49-F238E27FC236}">
                <a16:creationId xmlns:a16="http://schemas.microsoft.com/office/drawing/2014/main" id="{1A758AC2-00EE-C8A2-0B01-37F0A27EB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75" y="1400314"/>
            <a:ext cx="5893248" cy="754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36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3104</TotalTime>
  <Words>949</Words>
  <Application>Microsoft Macintosh PowerPoint</Application>
  <PresentationFormat>Custom</PresentationFormat>
  <Paragraphs>668</Paragraphs>
  <Slides>18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Supplemental Figure 1</vt:lpstr>
      <vt:lpstr>Supplemental Figure 2</vt:lpstr>
      <vt:lpstr>Supplemental Figure 3</vt:lpstr>
      <vt:lpstr>Supplemental Figure 4</vt:lpstr>
      <vt:lpstr>Supplemental Figure 5</vt:lpstr>
      <vt:lpstr>Supplemental Figure 6</vt:lpstr>
      <vt:lpstr>Supplemental Figure 7</vt:lpstr>
      <vt:lpstr>Supplemental Figure 8</vt:lpstr>
      <vt:lpstr>Proof of Cell Validation</vt:lpstr>
      <vt:lpstr>Complete Western Blots-JNK Dose Response</vt:lpstr>
      <vt:lpstr>Complete Western Blots-STAT3 Dose Response</vt:lpstr>
      <vt:lpstr>Complete Western Blots-AKT Dose Response</vt:lpstr>
      <vt:lpstr>Complete Western Blots-JNK Inhibition with Pexidartinib</vt:lpstr>
      <vt:lpstr>Complete Western Blots-STAT3 Inhibition with Pexidartinib</vt:lpstr>
      <vt:lpstr>Complete Western Blots-AKT Inhibition with Pexidartinib</vt:lpstr>
      <vt:lpstr>Complete Western Blots-Pexidartinib Inhibition of JNK without ligands</vt:lpstr>
      <vt:lpstr>Complete Western Blots-Pexidartinib Inhibition of STAT3 without ligands</vt:lpstr>
      <vt:lpstr>Complete Western Blots-Pexidartinib Inhibition of AKT without ligands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Supplemental Figure Drafts</dc:title>
  <dc:creator>Dunn, Timothy Nathan</dc:creator>
  <cp:lastModifiedBy>Dunn, Timothy Nathan</cp:lastModifiedBy>
  <cp:revision>263</cp:revision>
  <cp:lastPrinted>2023-12-18T15:28:08Z</cp:lastPrinted>
  <dcterms:created xsi:type="dcterms:W3CDTF">2023-06-05T17:34:31Z</dcterms:created>
  <dcterms:modified xsi:type="dcterms:W3CDTF">2024-02-16T21:43:32Z</dcterms:modified>
</cp:coreProperties>
</file>