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Roboto-bold.fntdata"/><Relationship Id="rId10" Type="http://schemas.openxmlformats.org/officeDocument/2006/relationships/slide" Target="slides/slide4.xml"/><Relationship Id="rId21" Type="http://schemas.openxmlformats.org/officeDocument/2006/relationships/font" Target="fonts/Roboto-regular.fntdata"/><Relationship Id="rId13" Type="http://schemas.openxmlformats.org/officeDocument/2006/relationships/slide" Target="slides/slide7.xml"/><Relationship Id="rId24" Type="http://schemas.openxmlformats.org/officeDocument/2006/relationships/font" Target="fonts/Roboto-boldItalic.fntdata"/><Relationship Id="rId12" Type="http://schemas.openxmlformats.org/officeDocument/2006/relationships/slide" Target="slides/slide6.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onomia.net/Q105771138"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95b939887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95b939887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Hi I’m Siobhan Leachman, a Wikimedian and Bionomia scribe. I’m going to give an example of my workflow and the challenges </a:t>
            </a:r>
            <a:r>
              <a:rPr lang="en-GB">
                <a:solidFill>
                  <a:schemeClr val="dk1"/>
                </a:solidFill>
              </a:rPr>
              <a:t>encountered</a:t>
            </a:r>
            <a:r>
              <a:rPr lang="en-GB">
                <a:solidFill>
                  <a:schemeClr val="dk1"/>
                </a:solidFill>
              </a:rPr>
              <a:t> when disambiguating a particular collector.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5b939887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5b939887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 then manually added her to Bionomia and began to attribute specimens to her. Many of these were relatively easy to attribute as institutions provided data to GBIF that used or included her uncommon maiden name or her uncommon second married name “Pappenhagen”. The fact that her maiden and second married names were unusual really helped with the attribution process.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5b939887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5b939887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However some specimens were MUCH more challenging. This was because her first married name “Johnson” is VERY common. There were multiple specimens she </a:t>
            </a:r>
            <a:r>
              <a:rPr lang="en-GB">
                <a:solidFill>
                  <a:schemeClr val="dk1"/>
                </a:solidFill>
              </a:rPr>
              <a:t>likely</a:t>
            </a:r>
            <a:r>
              <a:rPr lang="en-GB">
                <a:solidFill>
                  <a:schemeClr val="dk1"/>
                </a:solidFill>
              </a:rPr>
              <a:t> </a:t>
            </a:r>
            <a:r>
              <a:rPr lang="en-GB">
                <a:solidFill>
                  <a:schemeClr val="dk1"/>
                </a:solidFill>
              </a:rPr>
              <a:t>collected,</a:t>
            </a:r>
            <a:r>
              <a:rPr lang="en-GB">
                <a:solidFill>
                  <a:schemeClr val="dk1"/>
                </a:solidFill>
              </a:rPr>
              <a:t> but because the name string provided by institutions only included her first married name of Johnson, I didn’t feel confident enough to attribute those specimens to Betty. Even when the collecting dates were consistent with her life dates, or her middle initial was provided, in my view there wasn’t enough information to accurately make those attributions in Bionomia.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5b939887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95b939887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Once I had finished all the attribution work I possibly could, I made her Bionomia profile public, and then added the Bionomia identifier into her Wikidata item. </a:t>
            </a:r>
            <a:r>
              <a:rPr lang="en-GB" u="sng">
                <a:solidFill>
                  <a:srgbClr val="1155CC"/>
                </a:solidFill>
                <a:hlinkClick r:id="rId2">
                  <a:extLst>
                    <a:ext uri="{A12FA001-AC4F-418D-AE19-62706E023703}">
                      <ahyp:hlinkClr val="tx"/>
                    </a:ext>
                  </a:extLst>
                </a:hlinkClick>
              </a:rPr>
              <a:t>https://bionomia.net/Q105771138</a:t>
            </a:r>
            <a:r>
              <a:rPr lang="en-GB">
                <a:solidFill>
                  <a:schemeClr val="dk1"/>
                </a:solidFill>
              </a:rPr>
              <a:t>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5b939887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95b939887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This means institutions can now use Betty’s Wikidata Qid in their own collection management systems. If they do so, this may result in those more challenging attributions</a:t>
            </a:r>
            <a:r>
              <a:rPr lang="en-GB">
                <a:solidFill>
                  <a:schemeClr val="dk1"/>
                </a:solidFill>
              </a:rPr>
              <a:t> being resolved at the source. If the curators know that Wikidata’s Betty J. Hammerly is the same as their Betty Johnson, they can hopefully add her Wikidata Qid into their collection management system and link it to the appropriate specimens. They can then feed this identifier into GBIF via the Darwin Core data term RecordedByID. Once in GBIF this identifier can then be used by Bionomia to automatically attribute those more difficult specimens to our collector. I would really encourage collection managers to consider adding Wikidata Qids into their collection management systems as I believe it can assist more specimens to be accurately attributed to collectors.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5b9398870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95b939887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95b939887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95b939887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One of the many datasets I</a:t>
            </a:r>
            <a:r>
              <a:rPr lang="en-GB">
                <a:solidFill>
                  <a:schemeClr val="dk1"/>
                </a:solidFill>
              </a:rPr>
              <a:t> work on is the Harvard Index of Botanists. I aim to add the Index identifier for botanists to their Wikidata item. If they don’t have a Wikidata item I create one for them. Now I do this work in the Wikidata mix’n’match tool. This tool allows datasets to be uploaded into it and then empowers both humans and machines to add the dataset identifier to appropriate Wikidata items.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Now if the botanist is living I also try to find their ORCID id. If they are deceased I try to find their death date. I then add that information to their Wikidata item. I concentrate on these two pieces of data because I can then add them to Bionomia and attempt to attribute specimens to them.</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5b939887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95b939887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I’m going to be talking about an American botanical collector called Betty J. Hammerly. As Betty’s last name is unusual I knew that this would likely make finding information on her and disambiguating her relatively easy.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5b939887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95b939887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 had a look at the record in the Harvard Index as the record can give extra information. As you can see Betty collected in California in 1941 and in 1953. Knowing where and when a collector is working helps with the disambiguation process.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5b939887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5b939887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My next step was to undertake a general Google search for “Betty J. Hammerly” and “California”. One result mentioned the California Academy of </a:t>
            </a:r>
            <a:r>
              <a:rPr lang="en-GB">
                <a:solidFill>
                  <a:schemeClr val="dk1"/>
                </a:solidFill>
              </a:rPr>
              <a:t>Sciences</a:t>
            </a:r>
            <a:r>
              <a:rPr lang="en-GB">
                <a:solidFill>
                  <a:schemeClr val="dk1"/>
                </a:solidFill>
              </a:rPr>
              <a:t> and used the pronoun “Miss” indicating that Hammerly was Betty’s maiden name. Another important clue when disambiguating a woman.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5b939887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95b939887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 then Googled her name and the California Academy of Sciences. This gave a result giving her married name of Johnson and a paper she had published. The fact she had an unusual maiden name again helped with disambiguation.</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5b939887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95b939887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I had </a:t>
            </a:r>
            <a:r>
              <a:rPr lang="en-GB">
                <a:solidFill>
                  <a:schemeClr val="dk1"/>
                </a:solidFill>
              </a:rPr>
              <a:t>enough</a:t>
            </a:r>
            <a:r>
              <a:rPr lang="en-GB">
                <a:solidFill>
                  <a:schemeClr val="dk1"/>
                </a:solidFill>
              </a:rPr>
              <a:t> information to expand her Wikidata item but I still didn't have enough information to get her into Bionomia. I needed her death date. So I then went to a free genealogical website familysearch - and searched for Betty Hammerly with a spouse whose last name was Johnson. First result seemed correct as it matched her given name, her middle initial, her maiden name, her husband’s last name and she was in California, the state she could be assumed to be living in based on her collecting history and her membership of the California Academy of Sciences.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95b939887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95b939887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record linked to a familysearch profile for “Betty Jane Hammerly” which gave her birth and death dates. As her name matched, the location she lived in matched, her first married name matched, her life dates matched the time she was working/collecting, this made me confident she was the person we were looking for.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 also found out she had married a second time.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5b939887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95b939887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Now I had all her names I then searched for her in Wikidata and found a preexisting Wikidata item for her. I enriched her Wikidata item by adding multiple alias’ in the “also known as” section of the item. I do this to help others can find her. Adding these alises also helps reduce the number of duplicate items that may be created for Betty.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 also enriched her Wikidata item adding her full birth and death dates, her membership of the California Academy of Sciences, her family search identifier and her TWO harvard index identifiers - she had one for her maiden name and one for her first married name.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ckland museum"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5200"/>
              <a:buNone/>
              <a:defRPr sz="5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None/>
              <a:defRPr sz="28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A86E8"/>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orcid.org/0000-0002-5398-7721" TargetMode="External"/><Relationship Id="rId4" Type="http://schemas.openxmlformats.org/officeDocument/2006/relationships/hyperlink" Target="https://www.wikidata.org/wiki/Q54823671" TargetMode="External"/><Relationship Id="rId9" Type="http://schemas.openxmlformats.org/officeDocument/2006/relationships/image" Target="../media/image7.jpg"/><Relationship Id="rId5" Type="http://schemas.openxmlformats.org/officeDocument/2006/relationships/hyperlink" Target="mailto:siobhan_leachman@yahoo.co.nz" TargetMode="External"/><Relationship Id="rId6" Type="http://schemas.openxmlformats.org/officeDocument/2006/relationships/hyperlink" Target="https://en.wikipedia.org/wiki/User:Ambrosia10" TargetMode="External"/><Relationship Id="rId7" Type="http://schemas.openxmlformats.org/officeDocument/2006/relationships/hyperlink" Target="https://www.gbif.org/occurrence/1318200229" TargetMode="External"/><Relationship Id="rId8" Type="http://schemas.openxmlformats.org/officeDocument/2006/relationships/hyperlink" Target="http://creativecommons.org/publicdomain/zero/1.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bionomia.net/help-others/Q10577113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bionomia.net/help-others/Q10577113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hyperlink" Target="https://www.wikidata.org/wiki/Q105771138" TargetMode="External"/><Relationship Id="rId5" Type="http://schemas.openxmlformats.org/officeDocument/2006/relationships/hyperlink" Target="https://creativecommons.org/licenses/by-sa/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dwc.tdwg.org/list/#dwc_recordedByID" TargetMode="External"/><Relationship Id="rId5" Type="http://schemas.openxmlformats.org/officeDocument/2006/relationships/hyperlink" Target="https://www.tdwg.org/" TargetMode="External"/><Relationship Id="rId6"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creativecommons.org/publicdomain/zero/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s://creativecommons.org/licenses/by-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www.legislation.govt.nz/act/public/1994/0143/latest/DLM345963.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hyperlink" Target="https://www.legislation.govt.nz/act/public/1994/0143/latest/DLM345963.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s://www.legislation.govt.nz/act/public/1994/0143/latest/DLM345963.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www.legislation.govt.nz/act/public/1994/0143/latest/DLM345963.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s://www.legislation.govt.nz/act/public/1994/0143/latest/DLM345963.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https://www.wikidata.org/wiki/Q105771138" TargetMode="External"/><Relationship Id="rId5"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4447125" y="13800"/>
            <a:ext cx="4697100" cy="5129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3600">
                <a:solidFill>
                  <a:schemeClr val="lt1"/>
                </a:solidFill>
                <a:latin typeface="Roboto"/>
                <a:ea typeface="Roboto"/>
                <a:cs typeface="Roboto"/>
                <a:sym typeface="Roboto"/>
              </a:rPr>
              <a:t>Siobhan Leachman</a:t>
            </a:r>
            <a:endParaRPr sz="3600">
              <a:solidFill>
                <a:schemeClr val="lt1"/>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t/>
            </a:r>
            <a:endParaRPr b="1" sz="2400" u="sng">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GB" sz="1800">
                <a:latin typeface="Roboto"/>
                <a:ea typeface="Roboto"/>
                <a:cs typeface="Roboto"/>
                <a:sym typeface="Roboto"/>
              </a:rPr>
              <a:t>ORCID</a:t>
            </a:r>
            <a:r>
              <a:rPr lang="en-GB" sz="1800">
                <a:solidFill>
                  <a:srgbClr val="FFFFFF"/>
                </a:solidFill>
                <a:latin typeface="Roboto"/>
                <a:ea typeface="Roboto"/>
                <a:cs typeface="Roboto"/>
                <a:sym typeface="Roboto"/>
              </a:rPr>
              <a:t>: </a:t>
            </a:r>
            <a:r>
              <a:rPr lang="en-GB" sz="1800" u="sng">
                <a:solidFill>
                  <a:srgbClr val="FFFFFF"/>
                </a:solidFill>
                <a:latin typeface="Roboto"/>
                <a:ea typeface="Roboto"/>
                <a:cs typeface="Roboto"/>
                <a:sym typeface="Roboto"/>
                <a:hlinkClick r:id="rId3">
                  <a:extLst>
                    <a:ext uri="{A12FA001-AC4F-418D-AE19-62706E023703}">
                      <ahyp:hlinkClr val="tx"/>
                    </a:ext>
                  </a:extLst>
                </a:hlinkClick>
              </a:rPr>
              <a:t>0000-0002-5398-7721</a:t>
            </a:r>
            <a:r>
              <a:rPr lang="en-GB"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GB" sz="1800">
                <a:latin typeface="Roboto"/>
                <a:ea typeface="Roboto"/>
                <a:cs typeface="Roboto"/>
                <a:sym typeface="Roboto"/>
              </a:rPr>
              <a:t>W</a:t>
            </a:r>
            <a:r>
              <a:rPr lang="en-GB" sz="1800">
                <a:solidFill>
                  <a:schemeClr val="lt1"/>
                </a:solidFill>
                <a:latin typeface="Roboto"/>
                <a:ea typeface="Roboto"/>
                <a:cs typeface="Roboto"/>
                <a:sym typeface="Roboto"/>
              </a:rPr>
              <a:t>ikidata: </a:t>
            </a:r>
            <a:r>
              <a:rPr lang="en-GB" sz="1800" u="sng">
                <a:solidFill>
                  <a:schemeClr val="lt1"/>
                </a:solidFill>
                <a:latin typeface="Roboto"/>
                <a:ea typeface="Roboto"/>
                <a:cs typeface="Roboto"/>
                <a:sym typeface="Roboto"/>
                <a:hlinkClick r:id="rId4">
                  <a:extLst>
                    <a:ext uri="{A12FA001-AC4F-418D-AE19-62706E023703}">
                      <ahyp:hlinkClr val="tx"/>
                    </a:ext>
                  </a:extLst>
                </a:hlinkClick>
              </a:rPr>
              <a:t>Q54823671</a:t>
            </a:r>
            <a:endParaRPr sz="1800">
              <a:solidFill>
                <a:schemeClr val="lt1"/>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GB" sz="1800">
                <a:latin typeface="Roboto"/>
                <a:ea typeface="Roboto"/>
                <a:cs typeface="Roboto"/>
                <a:sym typeface="Roboto"/>
              </a:rPr>
              <a:t>E</a:t>
            </a:r>
            <a:r>
              <a:rPr lang="en-GB" sz="1800">
                <a:solidFill>
                  <a:srgbClr val="FFFFFF"/>
                </a:solidFill>
                <a:latin typeface="Roboto"/>
                <a:ea typeface="Roboto"/>
                <a:cs typeface="Roboto"/>
                <a:sym typeface="Roboto"/>
              </a:rPr>
              <a:t>mail:</a:t>
            </a:r>
            <a:r>
              <a:rPr lang="en-GB" sz="1800" u="sng">
                <a:solidFill>
                  <a:srgbClr val="FFFFFF"/>
                </a:solidFill>
                <a:latin typeface="Roboto"/>
                <a:ea typeface="Roboto"/>
                <a:cs typeface="Roboto"/>
                <a:sym typeface="Roboto"/>
                <a:hlinkClick r:id="rId5">
                  <a:extLst>
                    <a:ext uri="{A12FA001-AC4F-418D-AE19-62706E023703}">
                      <ahyp:hlinkClr val="tx"/>
                    </a:ext>
                  </a:extLst>
                </a:hlinkClick>
              </a:rPr>
              <a:t>siobhan_leachman@yahoo.co.nz</a:t>
            </a:r>
            <a:r>
              <a:rPr lang="en-GB"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GB" sz="1800">
                <a:latin typeface="Roboto"/>
                <a:ea typeface="Roboto"/>
                <a:cs typeface="Roboto"/>
                <a:sym typeface="Roboto"/>
              </a:rPr>
              <a:t>Wikimedia:</a:t>
            </a:r>
            <a:r>
              <a:rPr lang="en-GB" sz="1800">
                <a:solidFill>
                  <a:schemeClr val="lt1"/>
                </a:solidFill>
                <a:latin typeface="Roboto"/>
                <a:ea typeface="Roboto"/>
                <a:cs typeface="Roboto"/>
                <a:sym typeface="Roboto"/>
              </a:rPr>
              <a:t> </a:t>
            </a:r>
            <a:r>
              <a:rPr lang="en-GB" sz="1800" u="sng">
                <a:solidFill>
                  <a:schemeClr val="lt1"/>
                </a:solidFill>
                <a:latin typeface="Roboto"/>
                <a:ea typeface="Roboto"/>
                <a:cs typeface="Roboto"/>
                <a:sym typeface="Roboto"/>
                <a:hlinkClick r:id="rId6">
                  <a:extLst>
                    <a:ext uri="{A12FA001-AC4F-418D-AE19-62706E023703}">
                      <ahyp:hlinkClr val="tx"/>
                    </a:ext>
                  </a:extLst>
                </a:hlinkClick>
              </a:rPr>
              <a:t>User:Ambrosia10</a:t>
            </a:r>
            <a:endParaRPr sz="1800">
              <a:solidFill>
                <a:schemeClr val="lt1"/>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t/>
            </a:r>
            <a:endParaRPr sz="1800">
              <a:solidFill>
                <a:schemeClr val="lt1"/>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t/>
            </a:r>
            <a:endParaRPr sz="1800">
              <a:solidFill>
                <a:schemeClr val="lt1"/>
              </a:solidFill>
              <a:latin typeface="Roboto"/>
              <a:ea typeface="Roboto"/>
              <a:cs typeface="Roboto"/>
              <a:sym typeface="Roboto"/>
            </a:endParaRPr>
          </a:p>
        </p:txBody>
      </p:sp>
      <p:sp>
        <p:nvSpPr>
          <p:cNvPr id="100" name="Google Shape;100;p25"/>
          <p:cNvSpPr txBox="1"/>
          <p:nvPr/>
        </p:nvSpPr>
        <p:spPr>
          <a:xfrm>
            <a:off x="3673500" y="4754875"/>
            <a:ext cx="54708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u="sng">
                <a:solidFill>
                  <a:schemeClr val="lt1"/>
                </a:solidFill>
                <a:latin typeface="Roboto"/>
                <a:ea typeface="Roboto"/>
                <a:cs typeface="Roboto"/>
                <a:sym typeface="Roboto"/>
                <a:hlinkClick r:id="rId7">
                  <a:extLst>
                    <a:ext uri="{A12FA001-AC4F-418D-AE19-62706E023703}">
                      <ahyp:hlinkClr val="tx"/>
                    </a:ext>
                  </a:extLst>
                </a:hlinkClick>
              </a:rPr>
              <a:t>Image</a:t>
            </a:r>
            <a:r>
              <a:rPr lang="en-GB" sz="800">
                <a:solidFill>
                  <a:schemeClr val="lt1"/>
                </a:solidFill>
                <a:latin typeface="Roboto"/>
                <a:ea typeface="Roboto"/>
                <a:cs typeface="Roboto"/>
                <a:sym typeface="Roboto"/>
              </a:rPr>
              <a:t> of </a:t>
            </a:r>
            <a:r>
              <a:rPr i="1" lang="en-GB" sz="800">
                <a:solidFill>
                  <a:schemeClr val="lt1"/>
                </a:solidFill>
                <a:latin typeface="Roboto"/>
                <a:ea typeface="Roboto"/>
                <a:cs typeface="Roboto"/>
                <a:sym typeface="Roboto"/>
              </a:rPr>
              <a:t>Bidens leptocephala </a:t>
            </a:r>
            <a:r>
              <a:rPr lang="en-GB" sz="800">
                <a:solidFill>
                  <a:schemeClr val="lt1"/>
                </a:solidFill>
                <a:latin typeface="Roboto"/>
                <a:ea typeface="Roboto"/>
                <a:cs typeface="Roboto"/>
                <a:sym typeface="Roboto"/>
              </a:rPr>
              <a:t>var. </a:t>
            </a:r>
            <a:r>
              <a:rPr i="1" lang="en-GB" sz="800">
                <a:solidFill>
                  <a:schemeClr val="lt1"/>
                </a:solidFill>
                <a:latin typeface="Roboto"/>
                <a:ea typeface="Roboto"/>
                <a:cs typeface="Roboto"/>
                <a:sym typeface="Roboto"/>
              </a:rPr>
              <a:t>hammerlyae </a:t>
            </a:r>
            <a:r>
              <a:rPr lang="en-GB" sz="800">
                <a:solidFill>
                  <a:schemeClr val="lt1"/>
                </a:solidFill>
                <a:latin typeface="Roboto"/>
                <a:ea typeface="Roboto"/>
                <a:cs typeface="Roboto"/>
                <a:sym typeface="Roboto"/>
              </a:rPr>
              <a:t>Sherff collected in Mexico (licensed under </a:t>
            </a:r>
            <a:r>
              <a:rPr lang="en-GB" sz="800">
                <a:solidFill>
                  <a:schemeClr val="lt1"/>
                </a:solidFill>
                <a:uFill>
                  <a:noFill/>
                </a:uFill>
                <a:latin typeface="Roboto"/>
                <a:ea typeface="Roboto"/>
                <a:cs typeface="Roboto"/>
                <a:sym typeface="Roboto"/>
                <a:hlinkClick r:id="rId8">
                  <a:extLst>
                    <a:ext uri="{A12FA001-AC4F-418D-AE19-62706E023703}">
                      <ahyp:hlinkClr val="tx"/>
                    </a:ext>
                  </a:extLst>
                </a:hlinkClick>
              </a:rPr>
              <a:t>http://creativecommons.org/publicdomain/zero/1.0/</a:t>
            </a:r>
            <a:r>
              <a:rPr lang="en-GB" sz="800">
                <a:solidFill>
                  <a:schemeClr val="lt1"/>
                </a:solidFill>
                <a:latin typeface="Roboto"/>
                <a:ea typeface="Roboto"/>
                <a:cs typeface="Roboto"/>
                <a:sym typeface="Roboto"/>
              </a:rPr>
              <a:t>)</a:t>
            </a:r>
            <a:endParaRPr sz="800">
              <a:solidFill>
                <a:schemeClr val="lt1"/>
              </a:solidFill>
              <a:latin typeface="Roboto"/>
              <a:ea typeface="Roboto"/>
              <a:cs typeface="Roboto"/>
              <a:sym typeface="Roboto"/>
            </a:endParaRPr>
          </a:p>
        </p:txBody>
      </p:sp>
      <p:pic>
        <p:nvPicPr>
          <p:cNvPr id="101" name="Google Shape;101;p25"/>
          <p:cNvPicPr preferRelativeResize="0"/>
          <p:nvPr/>
        </p:nvPicPr>
        <p:blipFill>
          <a:blip r:embed="rId9">
            <a:alphaModFix/>
          </a:blip>
          <a:stretch>
            <a:fillRect/>
          </a:stretch>
        </p:blipFill>
        <p:spPr>
          <a:xfrm>
            <a:off x="0" y="6900"/>
            <a:ext cx="3638083" cy="512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4"/>
          <p:cNvPicPr preferRelativeResize="0"/>
          <p:nvPr/>
        </p:nvPicPr>
        <p:blipFill>
          <a:blip r:embed="rId3">
            <a:alphaModFix/>
          </a:blip>
          <a:stretch>
            <a:fillRect/>
          </a:stretch>
        </p:blipFill>
        <p:spPr>
          <a:xfrm>
            <a:off x="335275" y="573825"/>
            <a:ext cx="8617875" cy="4366200"/>
          </a:xfrm>
          <a:prstGeom prst="rect">
            <a:avLst/>
          </a:prstGeom>
          <a:noFill/>
          <a:ln>
            <a:noFill/>
          </a:ln>
        </p:spPr>
      </p:pic>
      <p:sp>
        <p:nvSpPr>
          <p:cNvPr id="170" name="Google Shape;170;p34"/>
          <p:cNvSpPr txBox="1"/>
          <p:nvPr/>
        </p:nvSpPr>
        <p:spPr>
          <a:xfrm>
            <a:off x="23850" y="0"/>
            <a:ext cx="9120300" cy="5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Attributing specimens in Bionomia</a:t>
            </a:r>
            <a:endParaRPr sz="3600">
              <a:solidFill>
                <a:schemeClr val="lt1"/>
              </a:solidFill>
              <a:latin typeface="Roboto"/>
              <a:ea typeface="Roboto"/>
              <a:cs typeface="Roboto"/>
              <a:sym typeface="Roboto"/>
            </a:endParaRPr>
          </a:p>
        </p:txBody>
      </p:sp>
      <p:sp>
        <p:nvSpPr>
          <p:cNvPr id="171" name="Google Shape;171;p34"/>
          <p:cNvSpPr txBox="1"/>
          <p:nvPr/>
        </p:nvSpPr>
        <p:spPr>
          <a:xfrm>
            <a:off x="13500" y="4877350"/>
            <a:ext cx="91440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u="sng">
                <a:solidFill>
                  <a:schemeClr val="lt1"/>
                </a:solidFill>
                <a:latin typeface="Roboto"/>
                <a:ea typeface="Roboto"/>
                <a:cs typeface="Roboto"/>
                <a:sym typeface="Roboto"/>
                <a:hlinkClick r:id="rId4">
                  <a:extLst>
                    <a:ext uri="{A12FA001-AC4F-418D-AE19-62706E023703}">
                      <ahyp:hlinkClr val="tx"/>
                    </a:ext>
                  </a:extLst>
                </a:hlinkClick>
              </a:rPr>
              <a:t>Screenshot</a:t>
            </a:r>
            <a:r>
              <a:rPr lang="en-GB" sz="800">
                <a:solidFill>
                  <a:schemeClr val="lt1"/>
                </a:solidFill>
                <a:latin typeface="Roboto"/>
                <a:ea typeface="Roboto"/>
                <a:cs typeface="Roboto"/>
                <a:sym typeface="Roboto"/>
              </a:rPr>
              <a:t> of Bionomia reused with permission</a:t>
            </a:r>
            <a:endParaRPr sz="800">
              <a:solidFill>
                <a:schemeClr val="lt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5"/>
          <p:cNvPicPr preferRelativeResize="0"/>
          <p:nvPr/>
        </p:nvPicPr>
        <p:blipFill>
          <a:blip r:embed="rId3">
            <a:alphaModFix/>
          </a:blip>
          <a:stretch>
            <a:fillRect/>
          </a:stretch>
        </p:blipFill>
        <p:spPr>
          <a:xfrm>
            <a:off x="263038" y="668100"/>
            <a:ext cx="8617925" cy="4180100"/>
          </a:xfrm>
          <a:prstGeom prst="rect">
            <a:avLst/>
          </a:prstGeom>
          <a:noFill/>
          <a:ln>
            <a:noFill/>
          </a:ln>
        </p:spPr>
      </p:pic>
      <p:sp>
        <p:nvSpPr>
          <p:cNvPr id="177" name="Google Shape;177;p35"/>
          <p:cNvSpPr txBox="1"/>
          <p:nvPr/>
        </p:nvSpPr>
        <p:spPr>
          <a:xfrm>
            <a:off x="0" y="7950"/>
            <a:ext cx="9144000" cy="50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Common name = Attribution issue</a:t>
            </a:r>
            <a:endParaRPr sz="3600">
              <a:solidFill>
                <a:schemeClr val="lt1"/>
              </a:solidFill>
              <a:latin typeface="Roboto"/>
              <a:ea typeface="Roboto"/>
              <a:cs typeface="Roboto"/>
              <a:sym typeface="Roboto"/>
            </a:endParaRPr>
          </a:p>
        </p:txBody>
      </p:sp>
      <p:sp>
        <p:nvSpPr>
          <p:cNvPr id="178" name="Google Shape;178;p35"/>
          <p:cNvSpPr txBox="1"/>
          <p:nvPr/>
        </p:nvSpPr>
        <p:spPr>
          <a:xfrm>
            <a:off x="13500" y="4877350"/>
            <a:ext cx="91440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u="sng">
                <a:solidFill>
                  <a:schemeClr val="lt1"/>
                </a:solidFill>
                <a:latin typeface="Roboto"/>
                <a:ea typeface="Roboto"/>
                <a:cs typeface="Roboto"/>
                <a:sym typeface="Roboto"/>
                <a:hlinkClick r:id="rId4">
                  <a:extLst>
                    <a:ext uri="{A12FA001-AC4F-418D-AE19-62706E023703}">
                      <ahyp:hlinkClr val="tx"/>
                    </a:ext>
                  </a:extLst>
                </a:hlinkClick>
              </a:rPr>
              <a:t>Screenshot</a:t>
            </a:r>
            <a:r>
              <a:rPr lang="en-GB" sz="800">
                <a:solidFill>
                  <a:schemeClr val="lt1"/>
                </a:solidFill>
                <a:latin typeface="Roboto"/>
                <a:ea typeface="Roboto"/>
                <a:cs typeface="Roboto"/>
                <a:sym typeface="Roboto"/>
              </a:rPr>
              <a:t> of Bionomia reused with permission</a:t>
            </a:r>
            <a:endParaRPr sz="800">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6"/>
          <p:cNvPicPr preferRelativeResize="0"/>
          <p:nvPr/>
        </p:nvPicPr>
        <p:blipFill>
          <a:blip r:embed="rId3">
            <a:alphaModFix/>
          </a:blip>
          <a:stretch>
            <a:fillRect/>
          </a:stretch>
        </p:blipFill>
        <p:spPr>
          <a:xfrm>
            <a:off x="1527313" y="564451"/>
            <a:ext cx="6089374" cy="4359650"/>
          </a:xfrm>
          <a:prstGeom prst="rect">
            <a:avLst/>
          </a:prstGeom>
          <a:noFill/>
          <a:ln>
            <a:noFill/>
          </a:ln>
        </p:spPr>
      </p:pic>
      <p:sp>
        <p:nvSpPr>
          <p:cNvPr id="184" name="Google Shape;184;p36"/>
          <p:cNvSpPr txBox="1"/>
          <p:nvPr/>
        </p:nvSpPr>
        <p:spPr>
          <a:xfrm>
            <a:off x="15900" y="-7950"/>
            <a:ext cx="9144000" cy="57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Add Bionomia id to Wikidata item</a:t>
            </a:r>
            <a:endParaRPr sz="3600">
              <a:solidFill>
                <a:schemeClr val="lt1"/>
              </a:solidFill>
              <a:latin typeface="Roboto"/>
              <a:ea typeface="Roboto"/>
              <a:cs typeface="Roboto"/>
              <a:sym typeface="Roboto"/>
            </a:endParaRPr>
          </a:p>
        </p:txBody>
      </p:sp>
      <p:sp>
        <p:nvSpPr>
          <p:cNvPr id="185" name="Google Shape;185;p36"/>
          <p:cNvSpPr txBox="1"/>
          <p:nvPr/>
        </p:nvSpPr>
        <p:spPr>
          <a:xfrm>
            <a:off x="13500" y="4877350"/>
            <a:ext cx="91440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u="sng">
                <a:solidFill>
                  <a:schemeClr val="lt1"/>
                </a:solidFill>
                <a:latin typeface="Roboto"/>
                <a:ea typeface="Roboto"/>
                <a:cs typeface="Roboto"/>
                <a:sym typeface="Roboto"/>
                <a:hlinkClick r:id="rId4">
                  <a:extLst>
                    <a:ext uri="{A12FA001-AC4F-418D-AE19-62706E023703}">
                      <ahyp:hlinkClr val="tx"/>
                    </a:ext>
                  </a:extLst>
                </a:hlinkClick>
              </a:rPr>
              <a:t>Screenshot</a:t>
            </a:r>
            <a:r>
              <a:rPr lang="en-GB" sz="800">
                <a:solidFill>
                  <a:schemeClr val="lt1"/>
                </a:solidFill>
                <a:latin typeface="Roboto"/>
                <a:ea typeface="Roboto"/>
                <a:cs typeface="Roboto"/>
                <a:sym typeface="Roboto"/>
              </a:rPr>
              <a:t> of Wikidata item </a:t>
            </a:r>
            <a:r>
              <a:rPr lang="en-GB" sz="800" u="sng">
                <a:solidFill>
                  <a:schemeClr val="lt1"/>
                </a:solidFill>
                <a:latin typeface="Roboto"/>
                <a:ea typeface="Roboto"/>
                <a:cs typeface="Roboto"/>
                <a:sym typeface="Roboto"/>
                <a:hlinkClick r:id="rId5">
                  <a:extLst>
                    <a:ext uri="{A12FA001-AC4F-418D-AE19-62706E023703}">
                      <ahyp:hlinkClr val="tx"/>
                    </a:ext>
                  </a:extLst>
                </a:hlinkClick>
              </a:rPr>
              <a:t>CC BY-SA 4.0</a:t>
            </a:r>
            <a:endParaRPr sz="800">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7"/>
          <p:cNvSpPr txBox="1"/>
          <p:nvPr/>
        </p:nvSpPr>
        <p:spPr>
          <a:xfrm>
            <a:off x="46450" y="23225"/>
            <a:ext cx="9097500" cy="8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4800">
                <a:solidFill>
                  <a:schemeClr val="lt1"/>
                </a:solidFill>
                <a:latin typeface="Roboto"/>
                <a:ea typeface="Roboto"/>
                <a:cs typeface="Roboto"/>
                <a:sym typeface="Roboto"/>
              </a:rPr>
              <a:t>Round tripping</a:t>
            </a:r>
            <a:endParaRPr sz="4800">
              <a:solidFill>
                <a:schemeClr val="lt1"/>
              </a:solidFill>
              <a:latin typeface="Roboto"/>
              <a:ea typeface="Roboto"/>
              <a:cs typeface="Roboto"/>
              <a:sym typeface="Roboto"/>
            </a:endParaRPr>
          </a:p>
        </p:txBody>
      </p:sp>
      <p:sp>
        <p:nvSpPr>
          <p:cNvPr id="191" name="Google Shape;191;p37"/>
          <p:cNvSpPr txBox="1"/>
          <p:nvPr/>
        </p:nvSpPr>
        <p:spPr>
          <a:xfrm>
            <a:off x="131000" y="1351550"/>
            <a:ext cx="4005900" cy="30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400">
                <a:solidFill>
                  <a:schemeClr val="lt1"/>
                </a:solidFill>
                <a:latin typeface="Roboto"/>
                <a:ea typeface="Roboto"/>
                <a:cs typeface="Roboto"/>
                <a:sym typeface="Roboto"/>
              </a:rPr>
              <a:t>Leverage disambiguation </a:t>
            </a:r>
            <a:endParaRPr sz="24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GB" sz="2400">
                <a:solidFill>
                  <a:schemeClr val="lt1"/>
                </a:solidFill>
                <a:latin typeface="Roboto"/>
                <a:ea typeface="Roboto"/>
                <a:cs typeface="Roboto"/>
                <a:sym typeface="Roboto"/>
              </a:rPr>
              <a:t>Improve collection data</a:t>
            </a:r>
            <a:endParaRPr sz="2400">
              <a:solidFill>
                <a:schemeClr val="lt1"/>
              </a:solidFill>
              <a:latin typeface="Roboto"/>
              <a:ea typeface="Roboto"/>
              <a:cs typeface="Roboto"/>
              <a:sym typeface="Roboto"/>
            </a:endParaRPr>
          </a:p>
          <a:p>
            <a:pPr indent="0" lvl="0" marL="457200" rtl="0" algn="l">
              <a:spcBef>
                <a:spcPts val="0"/>
              </a:spcBef>
              <a:spcAft>
                <a:spcPts val="0"/>
              </a:spcAft>
              <a:buNone/>
            </a:pPr>
            <a:r>
              <a:rPr lang="en-GB" sz="2400">
                <a:solidFill>
                  <a:schemeClr val="lt1"/>
                </a:solidFill>
                <a:latin typeface="Roboto"/>
                <a:ea typeface="Roboto"/>
                <a:cs typeface="Roboto"/>
                <a:sym typeface="Roboto"/>
              </a:rPr>
              <a:t>RecordedByID</a:t>
            </a:r>
            <a:endParaRPr sz="2400">
              <a:solidFill>
                <a:schemeClr val="lt1"/>
              </a:solidFill>
              <a:latin typeface="Roboto"/>
              <a:ea typeface="Roboto"/>
              <a:cs typeface="Roboto"/>
              <a:sym typeface="Roboto"/>
            </a:endParaRPr>
          </a:p>
          <a:p>
            <a:pPr indent="0" lvl="0" marL="457200" rtl="0" algn="l">
              <a:spcBef>
                <a:spcPts val="0"/>
              </a:spcBef>
              <a:spcAft>
                <a:spcPts val="0"/>
              </a:spcAft>
              <a:buNone/>
            </a:pPr>
            <a:r>
              <a:rPr lang="en-GB" sz="2400">
                <a:solidFill>
                  <a:schemeClr val="lt1"/>
                </a:solidFill>
                <a:latin typeface="Roboto"/>
                <a:ea typeface="Roboto"/>
                <a:cs typeface="Roboto"/>
                <a:sym typeface="Roboto"/>
              </a:rPr>
              <a:t>IdentifiedByID</a:t>
            </a:r>
            <a:endParaRPr sz="24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pic>
        <p:nvPicPr>
          <p:cNvPr id="192" name="Google Shape;192;p37"/>
          <p:cNvPicPr preferRelativeResize="0"/>
          <p:nvPr/>
        </p:nvPicPr>
        <p:blipFill>
          <a:blip r:embed="rId3">
            <a:alphaModFix/>
          </a:blip>
          <a:stretch>
            <a:fillRect/>
          </a:stretch>
        </p:blipFill>
        <p:spPr>
          <a:xfrm>
            <a:off x="4420449" y="1029038"/>
            <a:ext cx="4508274" cy="3671726"/>
          </a:xfrm>
          <a:prstGeom prst="rect">
            <a:avLst/>
          </a:prstGeom>
          <a:noFill/>
          <a:ln>
            <a:noFill/>
          </a:ln>
        </p:spPr>
      </p:pic>
      <p:sp>
        <p:nvSpPr>
          <p:cNvPr id="193" name="Google Shape;193;p37"/>
          <p:cNvSpPr txBox="1"/>
          <p:nvPr/>
        </p:nvSpPr>
        <p:spPr>
          <a:xfrm>
            <a:off x="27575" y="4881500"/>
            <a:ext cx="9097500" cy="2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u="sng">
                <a:solidFill>
                  <a:schemeClr val="lt1"/>
                </a:solidFill>
                <a:latin typeface="Roboto"/>
                <a:ea typeface="Roboto"/>
                <a:cs typeface="Roboto"/>
                <a:sym typeface="Roboto"/>
                <a:hlinkClick r:id="rId4">
                  <a:extLst>
                    <a:ext uri="{A12FA001-AC4F-418D-AE19-62706E023703}">
                      <ahyp:hlinkClr val="tx"/>
                    </a:ext>
                  </a:extLst>
                </a:hlinkClick>
              </a:rPr>
              <a:t>Screenshot</a:t>
            </a:r>
            <a:r>
              <a:rPr lang="en-GB" sz="800">
                <a:solidFill>
                  <a:schemeClr val="lt1"/>
                </a:solidFill>
                <a:latin typeface="Roboto"/>
                <a:ea typeface="Roboto"/>
                <a:cs typeface="Roboto"/>
                <a:sym typeface="Roboto"/>
              </a:rPr>
              <a:t> of Darwin Core List of Terms,  </a:t>
            </a:r>
            <a:r>
              <a:rPr lang="en-GB" sz="800" u="sng">
                <a:solidFill>
                  <a:schemeClr val="lt1"/>
                </a:solidFill>
                <a:latin typeface="Roboto"/>
                <a:ea typeface="Roboto"/>
                <a:cs typeface="Roboto"/>
                <a:sym typeface="Roboto"/>
                <a:hlinkClick r:id="rId5">
                  <a:extLst>
                    <a:ext uri="{A12FA001-AC4F-418D-AE19-62706E023703}">
                      <ahyp:hlinkClr val="tx"/>
                    </a:ext>
                  </a:extLst>
                </a:hlinkClick>
              </a:rPr>
              <a:t>Biodiversity Information Standards (TDWG)</a:t>
            </a:r>
            <a:r>
              <a:rPr lang="en-GB" sz="800">
                <a:solidFill>
                  <a:schemeClr val="lt1"/>
                </a:solidFill>
                <a:latin typeface="Roboto"/>
                <a:ea typeface="Roboto"/>
                <a:cs typeface="Roboto"/>
                <a:sym typeface="Roboto"/>
              </a:rPr>
              <a:t>  </a:t>
            </a:r>
            <a:r>
              <a:rPr lang="en-GB" sz="800" u="sng">
                <a:solidFill>
                  <a:schemeClr val="lt1"/>
                </a:solidFill>
                <a:latin typeface="Roboto"/>
                <a:ea typeface="Roboto"/>
                <a:cs typeface="Roboto"/>
                <a:sym typeface="Roboto"/>
                <a:hlinkClick r:id="rId6">
                  <a:extLst>
                    <a:ext uri="{A12FA001-AC4F-418D-AE19-62706E023703}">
                      <ahyp:hlinkClr val="tx"/>
                    </a:ext>
                  </a:extLst>
                </a:hlinkClick>
              </a:rPr>
              <a:t>CC BY 4.0</a:t>
            </a:r>
            <a:r>
              <a:rPr lang="en-GB" sz="800">
                <a:solidFill>
                  <a:schemeClr val="lt1"/>
                </a:solidFill>
                <a:latin typeface="Roboto"/>
                <a:ea typeface="Roboto"/>
                <a:cs typeface="Roboto"/>
                <a:sym typeface="Roboto"/>
              </a:rPr>
              <a:t> </a:t>
            </a:r>
            <a:endParaRPr sz="800">
              <a:solidFill>
                <a:schemeClr val="lt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97" name="Shape 197"/>
        <p:cNvGrpSpPr/>
        <p:nvPr/>
      </p:nvGrpSpPr>
      <p:grpSpPr>
        <a:xfrm>
          <a:off x="0" y="0"/>
          <a:ext cx="0" cy="0"/>
          <a:chOff x="0" y="0"/>
          <a:chExt cx="0" cy="0"/>
        </a:xfrm>
      </p:grpSpPr>
      <p:sp>
        <p:nvSpPr>
          <p:cNvPr id="198" name="Google Shape;198;p38"/>
          <p:cNvSpPr txBox="1"/>
          <p:nvPr/>
        </p:nvSpPr>
        <p:spPr>
          <a:xfrm>
            <a:off x="1873525" y="2940375"/>
            <a:ext cx="49959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8"/>
          <p:cNvSpPr txBox="1"/>
          <p:nvPr/>
        </p:nvSpPr>
        <p:spPr>
          <a:xfrm>
            <a:off x="-50" y="41325"/>
            <a:ext cx="9144000" cy="510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400">
                <a:solidFill>
                  <a:schemeClr val="lt1"/>
                </a:solidFill>
              </a:rPr>
              <a:t>© Siobhan Leachman, 2023. Unless indicated otherwise for specific images, this slide deck is licensed for re-use under the </a:t>
            </a:r>
            <a:r>
              <a:rPr lang="en-GB" sz="2400" u="sng">
                <a:solidFill>
                  <a:schemeClr val="lt1"/>
                </a:solidFill>
                <a:hlinkClick r:id="rId3">
                  <a:extLst>
                    <a:ext uri="{A12FA001-AC4F-418D-AE19-62706E023703}">
                      <ahyp:hlinkClr val="tx"/>
                    </a:ext>
                  </a:extLst>
                </a:hlinkClick>
              </a:rPr>
              <a:t>Creative Commons Zero 1.0</a:t>
            </a:r>
            <a:r>
              <a:rPr lang="en-GB" sz="2400">
                <a:solidFill>
                  <a:schemeClr val="lt1"/>
                </a:solidFill>
              </a:rPr>
              <a:t> International licence. Please note that this licence does not apply to any images. Those specific items may be re-used as indicated in the image rights statement within each slide. In essence, you are free to copy, distribute and adapt this slide deck, as long as you abide by the other licence terms.</a:t>
            </a:r>
            <a:endParaRPr sz="24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6"/>
          <p:cNvPicPr preferRelativeResize="0"/>
          <p:nvPr/>
        </p:nvPicPr>
        <p:blipFill>
          <a:blip r:embed="rId3">
            <a:alphaModFix/>
          </a:blip>
          <a:stretch>
            <a:fillRect/>
          </a:stretch>
        </p:blipFill>
        <p:spPr>
          <a:xfrm>
            <a:off x="779875" y="702924"/>
            <a:ext cx="7584250" cy="4119675"/>
          </a:xfrm>
          <a:prstGeom prst="rect">
            <a:avLst/>
          </a:prstGeom>
          <a:noFill/>
          <a:ln>
            <a:noFill/>
          </a:ln>
        </p:spPr>
      </p:pic>
      <p:sp>
        <p:nvSpPr>
          <p:cNvPr id="107" name="Google Shape;107;p26"/>
          <p:cNvSpPr txBox="1"/>
          <p:nvPr/>
        </p:nvSpPr>
        <p:spPr>
          <a:xfrm>
            <a:off x="0" y="0"/>
            <a:ext cx="9144000" cy="67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chemeClr val="lt1"/>
                </a:solidFill>
                <a:latin typeface="Roboto"/>
                <a:ea typeface="Roboto"/>
                <a:cs typeface="Roboto"/>
                <a:sym typeface="Roboto"/>
              </a:rPr>
              <a:t>Harvard Index of Botanists in Wikidata Mix’n’match </a:t>
            </a:r>
            <a:endParaRPr sz="3000">
              <a:solidFill>
                <a:schemeClr val="lt1"/>
              </a:solidFill>
              <a:latin typeface="Roboto"/>
              <a:ea typeface="Roboto"/>
              <a:cs typeface="Roboto"/>
              <a:sym typeface="Roboto"/>
            </a:endParaRPr>
          </a:p>
        </p:txBody>
      </p:sp>
      <p:sp>
        <p:nvSpPr>
          <p:cNvPr id="108" name="Google Shape;108;p26"/>
          <p:cNvSpPr txBox="1"/>
          <p:nvPr/>
        </p:nvSpPr>
        <p:spPr>
          <a:xfrm>
            <a:off x="6750" y="4849625"/>
            <a:ext cx="90048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Roboto"/>
                <a:ea typeface="Roboto"/>
                <a:cs typeface="Roboto"/>
                <a:sym typeface="Roboto"/>
              </a:rPr>
              <a:t>Screenshot of the Harvard Index of Botanists Mix’n’Match dataset </a:t>
            </a:r>
            <a:r>
              <a:rPr lang="en-GB" sz="800" u="sng">
                <a:solidFill>
                  <a:schemeClr val="lt1"/>
                </a:solidFill>
                <a:latin typeface="Roboto"/>
                <a:ea typeface="Roboto"/>
                <a:cs typeface="Roboto"/>
                <a:sym typeface="Roboto"/>
                <a:hlinkClick r:id="rId4">
                  <a:extLst>
                    <a:ext uri="{A12FA001-AC4F-418D-AE19-62706E023703}">
                      <ahyp:hlinkClr val="tx"/>
                    </a:ext>
                  </a:extLst>
                </a:hlinkClick>
              </a:rPr>
              <a:t>CC BY SA 4.0 </a:t>
            </a:r>
            <a:endParaRPr sz="80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7"/>
          <p:cNvPicPr preferRelativeResize="0"/>
          <p:nvPr/>
        </p:nvPicPr>
        <p:blipFill>
          <a:blip r:embed="rId3">
            <a:alphaModFix/>
          </a:blip>
          <a:stretch>
            <a:fillRect/>
          </a:stretch>
        </p:blipFill>
        <p:spPr>
          <a:xfrm>
            <a:off x="183525" y="914213"/>
            <a:ext cx="8721150" cy="3578278"/>
          </a:xfrm>
          <a:prstGeom prst="rect">
            <a:avLst/>
          </a:prstGeom>
          <a:noFill/>
          <a:ln>
            <a:noFill/>
          </a:ln>
        </p:spPr>
      </p:pic>
      <p:sp>
        <p:nvSpPr>
          <p:cNvPr id="114" name="Google Shape;114;p27"/>
          <p:cNvSpPr txBox="1"/>
          <p:nvPr/>
        </p:nvSpPr>
        <p:spPr>
          <a:xfrm>
            <a:off x="23850" y="23850"/>
            <a:ext cx="9040500" cy="7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chemeClr val="lt1"/>
                </a:solidFill>
                <a:latin typeface="Roboto"/>
                <a:ea typeface="Roboto"/>
                <a:cs typeface="Roboto"/>
                <a:sym typeface="Roboto"/>
              </a:rPr>
              <a:t>Pick a botanist</a:t>
            </a:r>
            <a:endParaRPr sz="3000">
              <a:solidFill>
                <a:schemeClr val="lt1"/>
              </a:solidFill>
              <a:latin typeface="Roboto"/>
              <a:ea typeface="Roboto"/>
              <a:cs typeface="Roboto"/>
              <a:sym typeface="Roboto"/>
            </a:endParaRPr>
          </a:p>
        </p:txBody>
      </p:sp>
      <p:sp>
        <p:nvSpPr>
          <p:cNvPr id="115" name="Google Shape;115;p27"/>
          <p:cNvSpPr txBox="1"/>
          <p:nvPr/>
        </p:nvSpPr>
        <p:spPr>
          <a:xfrm>
            <a:off x="15900" y="4826450"/>
            <a:ext cx="90804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chemeClr val="lt1"/>
                </a:solidFill>
                <a:latin typeface="Roboto"/>
                <a:ea typeface="Roboto"/>
                <a:cs typeface="Roboto"/>
                <a:sym typeface="Roboto"/>
              </a:rPr>
              <a:t>Screenshot of the Harvard Index of Botanists Mix’n’Match dataset </a:t>
            </a:r>
            <a:r>
              <a:rPr lang="en-GB" sz="800" u="sng">
                <a:solidFill>
                  <a:schemeClr val="lt1"/>
                </a:solidFill>
                <a:latin typeface="Roboto"/>
                <a:ea typeface="Roboto"/>
                <a:cs typeface="Roboto"/>
                <a:sym typeface="Roboto"/>
                <a:hlinkClick r:id="rId4">
                  <a:extLst>
                    <a:ext uri="{A12FA001-AC4F-418D-AE19-62706E023703}">
                      <ahyp:hlinkClr val="tx"/>
                    </a:ext>
                  </a:extLst>
                </a:hlinkClick>
              </a:rPr>
              <a:t>CC BY SA 4.0 </a:t>
            </a:r>
            <a:endParaRPr sz="800">
              <a:solidFill>
                <a:schemeClr val="lt1"/>
              </a:solidFill>
              <a:latin typeface="Roboto"/>
              <a:ea typeface="Roboto"/>
              <a:cs typeface="Roboto"/>
              <a:sym typeface="Roboto"/>
            </a:endParaRPr>
          </a:p>
          <a:p>
            <a:pPr indent="0" lvl="0" marL="0" rtl="0" algn="l">
              <a:spcBef>
                <a:spcPts val="0"/>
              </a:spcBef>
              <a:spcAft>
                <a:spcPts val="0"/>
              </a:spcAft>
              <a:buNone/>
            </a:pPr>
            <a:r>
              <a:t/>
            </a:r>
            <a:endParaRPr sz="8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8"/>
          <p:cNvPicPr preferRelativeResize="0"/>
          <p:nvPr/>
        </p:nvPicPr>
        <p:blipFill>
          <a:blip r:embed="rId3">
            <a:alphaModFix/>
          </a:blip>
          <a:stretch>
            <a:fillRect/>
          </a:stretch>
        </p:blipFill>
        <p:spPr>
          <a:xfrm>
            <a:off x="942963" y="685150"/>
            <a:ext cx="7226274" cy="4141300"/>
          </a:xfrm>
          <a:prstGeom prst="rect">
            <a:avLst/>
          </a:prstGeom>
          <a:noFill/>
          <a:ln>
            <a:noFill/>
          </a:ln>
        </p:spPr>
      </p:pic>
      <p:sp>
        <p:nvSpPr>
          <p:cNvPr id="121" name="Google Shape;121;p28"/>
          <p:cNvSpPr txBox="1"/>
          <p:nvPr/>
        </p:nvSpPr>
        <p:spPr>
          <a:xfrm>
            <a:off x="15900" y="4826450"/>
            <a:ext cx="90804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Roboto"/>
                <a:ea typeface="Roboto"/>
                <a:cs typeface="Roboto"/>
                <a:sym typeface="Roboto"/>
              </a:rPr>
              <a:t>Screenshot of the Harvard Index of Botanists copied for the purpose of education under </a:t>
            </a:r>
            <a:r>
              <a:rPr lang="en-GB" sz="800" u="sng">
                <a:solidFill>
                  <a:schemeClr val="lt1"/>
                </a:solidFill>
                <a:latin typeface="Roboto"/>
                <a:ea typeface="Roboto"/>
                <a:cs typeface="Roboto"/>
                <a:sym typeface="Roboto"/>
                <a:hlinkClick r:id="rId4">
                  <a:extLst>
                    <a:ext uri="{A12FA001-AC4F-418D-AE19-62706E023703}">
                      <ahyp:hlinkClr val="tx"/>
                    </a:ext>
                  </a:extLst>
                </a:hlinkClick>
              </a:rPr>
              <a:t>section 44</a:t>
            </a:r>
            <a:r>
              <a:rPr lang="en-GB" sz="800">
                <a:solidFill>
                  <a:schemeClr val="lt1"/>
                </a:solidFill>
                <a:latin typeface="Roboto"/>
                <a:ea typeface="Roboto"/>
                <a:cs typeface="Roboto"/>
                <a:sym typeface="Roboto"/>
              </a:rPr>
              <a:t> of the New Zealand Copyright Act 1994.</a:t>
            </a:r>
            <a:endParaRPr/>
          </a:p>
        </p:txBody>
      </p:sp>
      <p:sp>
        <p:nvSpPr>
          <p:cNvPr id="122" name="Google Shape;122;p28"/>
          <p:cNvSpPr txBox="1"/>
          <p:nvPr/>
        </p:nvSpPr>
        <p:spPr>
          <a:xfrm>
            <a:off x="23850" y="23850"/>
            <a:ext cx="9040500" cy="7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chemeClr val="lt1"/>
                </a:solidFill>
                <a:latin typeface="Roboto"/>
                <a:ea typeface="Roboto"/>
                <a:cs typeface="Roboto"/>
                <a:sym typeface="Roboto"/>
              </a:rPr>
              <a:t>Harvard Index of Botanists entry</a:t>
            </a:r>
            <a:endParaRPr sz="3000">
              <a:solidFill>
                <a:schemeClr val="lt1"/>
              </a:solidFill>
              <a:latin typeface="Roboto"/>
              <a:ea typeface="Roboto"/>
              <a:cs typeface="Roboto"/>
              <a:sym typeface="Roboto"/>
            </a:endParaRPr>
          </a:p>
        </p:txBody>
      </p:sp>
      <p:sp>
        <p:nvSpPr>
          <p:cNvPr id="123" name="Google Shape;123;p28"/>
          <p:cNvSpPr txBox="1"/>
          <p:nvPr/>
        </p:nvSpPr>
        <p:spPr>
          <a:xfrm>
            <a:off x="3010675" y="3218750"/>
            <a:ext cx="559200" cy="1692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24" name="Google Shape;124;p28"/>
          <p:cNvSpPr txBox="1"/>
          <p:nvPr/>
        </p:nvSpPr>
        <p:spPr>
          <a:xfrm>
            <a:off x="2353925" y="4317675"/>
            <a:ext cx="845400" cy="1692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9"/>
          <p:cNvPicPr preferRelativeResize="0"/>
          <p:nvPr/>
        </p:nvPicPr>
        <p:blipFill>
          <a:blip r:embed="rId3">
            <a:alphaModFix/>
          </a:blip>
          <a:stretch>
            <a:fillRect/>
          </a:stretch>
        </p:blipFill>
        <p:spPr>
          <a:xfrm>
            <a:off x="1046263" y="709000"/>
            <a:ext cx="7051474" cy="4017700"/>
          </a:xfrm>
          <a:prstGeom prst="rect">
            <a:avLst/>
          </a:prstGeom>
          <a:noFill/>
          <a:ln>
            <a:noFill/>
          </a:ln>
        </p:spPr>
      </p:pic>
      <p:sp>
        <p:nvSpPr>
          <p:cNvPr id="130" name="Google Shape;130;p29"/>
          <p:cNvSpPr txBox="1"/>
          <p:nvPr/>
        </p:nvSpPr>
        <p:spPr>
          <a:xfrm>
            <a:off x="15900" y="4826450"/>
            <a:ext cx="90804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Roboto"/>
                <a:ea typeface="Roboto"/>
                <a:cs typeface="Roboto"/>
                <a:sym typeface="Roboto"/>
              </a:rPr>
              <a:t>Screenshot of google copied for the purpose of education under </a:t>
            </a:r>
            <a:r>
              <a:rPr lang="en-GB" sz="800" u="sng">
                <a:solidFill>
                  <a:schemeClr val="lt1"/>
                </a:solidFill>
                <a:latin typeface="Roboto"/>
                <a:ea typeface="Roboto"/>
                <a:cs typeface="Roboto"/>
                <a:sym typeface="Roboto"/>
                <a:hlinkClick r:id="rId4">
                  <a:extLst>
                    <a:ext uri="{A12FA001-AC4F-418D-AE19-62706E023703}">
                      <ahyp:hlinkClr val="tx"/>
                    </a:ext>
                  </a:extLst>
                </a:hlinkClick>
              </a:rPr>
              <a:t>section 44</a:t>
            </a:r>
            <a:r>
              <a:rPr lang="en-GB" sz="800">
                <a:solidFill>
                  <a:schemeClr val="lt1"/>
                </a:solidFill>
                <a:latin typeface="Roboto"/>
                <a:ea typeface="Roboto"/>
                <a:cs typeface="Roboto"/>
                <a:sym typeface="Roboto"/>
              </a:rPr>
              <a:t> of the New Zealand Copyright Act 1994.</a:t>
            </a:r>
            <a:endParaRPr/>
          </a:p>
        </p:txBody>
      </p:sp>
      <p:sp>
        <p:nvSpPr>
          <p:cNvPr id="131" name="Google Shape;131;p29"/>
          <p:cNvSpPr txBox="1"/>
          <p:nvPr/>
        </p:nvSpPr>
        <p:spPr>
          <a:xfrm>
            <a:off x="23850" y="7950"/>
            <a:ext cx="90804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Google search</a:t>
            </a:r>
            <a:endParaRPr sz="3600">
              <a:solidFill>
                <a:schemeClr val="lt1"/>
              </a:solidFill>
              <a:latin typeface="Roboto"/>
              <a:ea typeface="Roboto"/>
              <a:cs typeface="Roboto"/>
              <a:sym typeface="Roboto"/>
            </a:endParaRPr>
          </a:p>
        </p:txBody>
      </p:sp>
      <p:sp>
        <p:nvSpPr>
          <p:cNvPr id="132" name="Google Shape;132;p29"/>
          <p:cNvSpPr txBox="1"/>
          <p:nvPr/>
        </p:nvSpPr>
        <p:spPr>
          <a:xfrm>
            <a:off x="2186600" y="3562175"/>
            <a:ext cx="5104800" cy="107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30"/>
          <p:cNvPicPr preferRelativeResize="0"/>
          <p:nvPr/>
        </p:nvPicPr>
        <p:blipFill>
          <a:blip r:embed="rId3">
            <a:alphaModFix/>
          </a:blip>
          <a:stretch>
            <a:fillRect/>
          </a:stretch>
        </p:blipFill>
        <p:spPr>
          <a:xfrm>
            <a:off x="274975" y="1228651"/>
            <a:ext cx="8594026" cy="2869425"/>
          </a:xfrm>
          <a:prstGeom prst="rect">
            <a:avLst/>
          </a:prstGeom>
          <a:noFill/>
          <a:ln>
            <a:noFill/>
          </a:ln>
        </p:spPr>
      </p:pic>
      <p:sp>
        <p:nvSpPr>
          <p:cNvPr id="138" name="Google Shape;138;p30"/>
          <p:cNvSpPr txBox="1"/>
          <p:nvPr/>
        </p:nvSpPr>
        <p:spPr>
          <a:xfrm>
            <a:off x="15900" y="4826450"/>
            <a:ext cx="90804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Roboto"/>
                <a:ea typeface="Roboto"/>
                <a:cs typeface="Roboto"/>
                <a:sym typeface="Roboto"/>
              </a:rPr>
              <a:t>Screenshot of google copied for the purpose of education under </a:t>
            </a:r>
            <a:r>
              <a:rPr lang="en-GB" sz="800" u="sng">
                <a:solidFill>
                  <a:schemeClr val="lt1"/>
                </a:solidFill>
                <a:latin typeface="Roboto"/>
                <a:ea typeface="Roboto"/>
                <a:cs typeface="Roboto"/>
                <a:sym typeface="Roboto"/>
                <a:hlinkClick r:id="rId4">
                  <a:extLst>
                    <a:ext uri="{A12FA001-AC4F-418D-AE19-62706E023703}">
                      <ahyp:hlinkClr val="tx"/>
                    </a:ext>
                  </a:extLst>
                </a:hlinkClick>
              </a:rPr>
              <a:t>section 44</a:t>
            </a:r>
            <a:r>
              <a:rPr lang="en-GB" sz="800">
                <a:solidFill>
                  <a:schemeClr val="lt1"/>
                </a:solidFill>
                <a:latin typeface="Roboto"/>
                <a:ea typeface="Roboto"/>
                <a:cs typeface="Roboto"/>
                <a:sym typeface="Roboto"/>
              </a:rPr>
              <a:t> of the New Zealand Copyright Act 1994.</a:t>
            </a:r>
            <a:endParaRPr/>
          </a:p>
        </p:txBody>
      </p:sp>
      <p:sp>
        <p:nvSpPr>
          <p:cNvPr id="139" name="Google Shape;139;p30"/>
          <p:cNvSpPr txBox="1"/>
          <p:nvPr/>
        </p:nvSpPr>
        <p:spPr>
          <a:xfrm>
            <a:off x="31800" y="-7950"/>
            <a:ext cx="9080400" cy="76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Another Google search</a:t>
            </a:r>
            <a:endParaRPr sz="3600">
              <a:solidFill>
                <a:schemeClr val="lt1"/>
              </a:solidFill>
              <a:latin typeface="Roboto"/>
              <a:ea typeface="Roboto"/>
              <a:cs typeface="Roboto"/>
              <a:sym typeface="Roboto"/>
            </a:endParaRPr>
          </a:p>
        </p:txBody>
      </p:sp>
      <p:sp>
        <p:nvSpPr>
          <p:cNvPr id="140" name="Google Shape;140;p30"/>
          <p:cNvSpPr txBox="1"/>
          <p:nvPr/>
        </p:nvSpPr>
        <p:spPr>
          <a:xfrm>
            <a:off x="1765200" y="2623925"/>
            <a:ext cx="1995900" cy="13278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31"/>
          <p:cNvPicPr preferRelativeResize="0"/>
          <p:nvPr/>
        </p:nvPicPr>
        <p:blipFill>
          <a:blip r:embed="rId3">
            <a:alphaModFix/>
          </a:blip>
          <a:stretch>
            <a:fillRect/>
          </a:stretch>
        </p:blipFill>
        <p:spPr>
          <a:xfrm>
            <a:off x="168300" y="2044100"/>
            <a:ext cx="8775599" cy="1064150"/>
          </a:xfrm>
          <a:prstGeom prst="rect">
            <a:avLst/>
          </a:prstGeom>
          <a:noFill/>
          <a:ln>
            <a:noFill/>
          </a:ln>
        </p:spPr>
      </p:pic>
      <p:sp>
        <p:nvSpPr>
          <p:cNvPr id="146" name="Google Shape;146;p31"/>
          <p:cNvSpPr txBox="1"/>
          <p:nvPr/>
        </p:nvSpPr>
        <p:spPr>
          <a:xfrm>
            <a:off x="15900" y="4826450"/>
            <a:ext cx="90804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Roboto"/>
                <a:ea typeface="Roboto"/>
                <a:cs typeface="Roboto"/>
                <a:sym typeface="Roboto"/>
              </a:rPr>
              <a:t>Screenshot of Familysearch.com copied for the purpose of education under </a:t>
            </a:r>
            <a:r>
              <a:rPr lang="en-GB" sz="800" u="sng">
                <a:solidFill>
                  <a:schemeClr val="lt1"/>
                </a:solidFill>
                <a:latin typeface="Roboto"/>
                <a:ea typeface="Roboto"/>
                <a:cs typeface="Roboto"/>
                <a:sym typeface="Roboto"/>
                <a:hlinkClick r:id="rId4">
                  <a:extLst>
                    <a:ext uri="{A12FA001-AC4F-418D-AE19-62706E023703}">
                      <ahyp:hlinkClr val="tx"/>
                    </a:ext>
                  </a:extLst>
                </a:hlinkClick>
              </a:rPr>
              <a:t>section 44</a:t>
            </a:r>
            <a:r>
              <a:rPr lang="en-GB" sz="800">
                <a:solidFill>
                  <a:schemeClr val="lt1"/>
                </a:solidFill>
                <a:latin typeface="Roboto"/>
                <a:ea typeface="Roboto"/>
                <a:cs typeface="Roboto"/>
                <a:sym typeface="Roboto"/>
              </a:rPr>
              <a:t> of the New Zealand Copyright Act 1994.</a:t>
            </a:r>
            <a:endParaRPr/>
          </a:p>
        </p:txBody>
      </p:sp>
      <p:sp>
        <p:nvSpPr>
          <p:cNvPr id="147" name="Google Shape;147;p31"/>
          <p:cNvSpPr txBox="1"/>
          <p:nvPr/>
        </p:nvSpPr>
        <p:spPr>
          <a:xfrm>
            <a:off x="23850" y="7950"/>
            <a:ext cx="9080400" cy="96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Search FamilySearch.com</a:t>
            </a:r>
            <a:endParaRPr sz="3600">
              <a:solidFill>
                <a:schemeClr val="lt1"/>
              </a:solidFill>
              <a:latin typeface="Roboto"/>
              <a:ea typeface="Roboto"/>
              <a:cs typeface="Roboto"/>
              <a:sym typeface="Roboto"/>
            </a:endParaRPr>
          </a:p>
        </p:txBody>
      </p:sp>
      <p:sp>
        <p:nvSpPr>
          <p:cNvPr id="148" name="Google Shape;148;p31"/>
          <p:cNvSpPr txBox="1"/>
          <p:nvPr/>
        </p:nvSpPr>
        <p:spPr>
          <a:xfrm>
            <a:off x="5239900" y="2345625"/>
            <a:ext cx="1701600" cy="4611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1"/>
          <p:cNvSpPr txBox="1"/>
          <p:nvPr/>
        </p:nvSpPr>
        <p:spPr>
          <a:xfrm>
            <a:off x="190825" y="2289975"/>
            <a:ext cx="1152900" cy="3657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2"/>
          <p:cNvPicPr preferRelativeResize="0"/>
          <p:nvPr/>
        </p:nvPicPr>
        <p:blipFill>
          <a:blip r:embed="rId3">
            <a:alphaModFix/>
          </a:blip>
          <a:stretch>
            <a:fillRect/>
          </a:stretch>
        </p:blipFill>
        <p:spPr>
          <a:xfrm>
            <a:off x="403013" y="812350"/>
            <a:ext cx="8337975" cy="3711925"/>
          </a:xfrm>
          <a:prstGeom prst="rect">
            <a:avLst/>
          </a:prstGeom>
          <a:noFill/>
          <a:ln>
            <a:noFill/>
          </a:ln>
        </p:spPr>
      </p:pic>
      <p:sp>
        <p:nvSpPr>
          <p:cNvPr id="155" name="Google Shape;155;p32"/>
          <p:cNvSpPr txBox="1"/>
          <p:nvPr/>
        </p:nvSpPr>
        <p:spPr>
          <a:xfrm>
            <a:off x="15900" y="4826450"/>
            <a:ext cx="9080400" cy="3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chemeClr val="lt1"/>
                </a:solidFill>
                <a:latin typeface="Roboto"/>
                <a:ea typeface="Roboto"/>
                <a:cs typeface="Roboto"/>
                <a:sym typeface="Roboto"/>
              </a:rPr>
              <a:t>Screenshot of Familysearch.com copied for the purpose of education under </a:t>
            </a:r>
            <a:r>
              <a:rPr lang="en-GB" sz="800" u="sng">
                <a:solidFill>
                  <a:schemeClr val="lt1"/>
                </a:solidFill>
                <a:latin typeface="Roboto"/>
                <a:ea typeface="Roboto"/>
                <a:cs typeface="Roboto"/>
                <a:sym typeface="Roboto"/>
                <a:hlinkClick r:id="rId4">
                  <a:extLst>
                    <a:ext uri="{A12FA001-AC4F-418D-AE19-62706E023703}">
                      <ahyp:hlinkClr val="tx"/>
                    </a:ext>
                  </a:extLst>
                </a:hlinkClick>
              </a:rPr>
              <a:t>section 44</a:t>
            </a:r>
            <a:r>
              <a:rPr lang="en-GB" sz="800">
                <a:solidFill>
                  <a:schemeClr val="lt1"/>
                </a:solidFill>
                <a:latin typeface="Roboto"/>
                <a:ea typeface="Roboto"/>
                <a:cs typeface="Roboto"/>
                <a:sym typeface="Roboto"/>
              </a:rPr>
              <a:t> of the New Zealand Copyright Act 1994.</a:t>
            </a:r>
            <a:endParaRPr/>
          </a:p>
        </p:txBody>
      </p:sp>
      <p:sp>
        <p:nvSpPr>
          <p:cNvPr id="156" name="Google Shape;156;p32"/>
          <p:cNvSpPr txBox="1"/>
          <p:nvPr/>
        </p:nvSpPr>
        <p:spPr>
          <a:xfrm>
            <a:off x="7950" y="15900"/>
            <a:ext cx="9144000" cy="69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FamilySearch profile</a:t>
            </a:r>
            <a:endParaRPr sz="3600">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3"/>
          <p:cNvPicPr preferRelativeResize="0"/>
          <p:nvPr/>
        </p:nvPicPr>
        <p:blipFill>
          <a:blip r:embed="rId3">
            <a:alphaModFix/>
          </a:blip>
          <a:stretch>
            <a:fillRect/>
          </a:stretch>
        </p:blipFill>
        <p:spPr>
          <a:xfrm>
            <a:off x="219325" y="1432575"/>
            <a:ext cx="8721249" cy="2419350"/>
          </a:xfrm>
          <a:prstGeom prst="rect">
            <a:avLst/>
          </a:prstGeom>
          <a:noFill/>
          <a:ln>
            <a:noFill/>
          </a:ln>
        </p:spPr>
      </p:pic>
      <p:sp>
        <p:nvSpPr>
          <p:cNvPr id="162" name="Google Shape;162;p33"/>
          <p:cNvSpPr txBox="1"/>
          <p:nvPr/>
        </p:nvSpPr>
        <p:spPr>
          <a:xfrm>
            <a:off x="7950" y="39750"/>
            <a:ext cx="9144000" cy="86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chemeClr val="lt1"/>
                </a:solidFill>
                <a:latin typeface="Roboto"/>
                <a:ea typeface="Roboto"/>
                <a:cs typeface="Roboto"/>
                <a:sym typeface="Roboto"/>
              </a:rPr>
              <a:t>Expanding Wikidata item</a:t>
            </a:r>
            <a:endParaRPr sz="3600">
              <a:solidFill>
                <a:schemeClr val="lt1"/>
              </a:solidFill>
              <a:latin typeface="Roboto"/>
              <a:ea typeface="Roboto"/>
              <a:cs typeface="Roboto"/>
              <a:sym typeface="Roboto"/>
            </a:endParaRPr>
          </a:p>
        </p:txBody>
      </p:sp>
      <p:sp>
        <p:nvSpPr>
          <p:cNvPr id="163" name="Google Shape;163;p33"/>
          <p:cNvSpPr txBox="1"/>
          <p:nvPr/>
        </p:nvSpPr>
        <p:spPr>
          <a:xfrm>
            <a:off x="6663200" y="2091200"/>
            <a:ext cx="2083200" cy="16140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3"/>
          <p:cNvSpPr txBox="1"/>
          <p:nvPr/>
        </p:nvSpPr>
        <p:spPr>
          <a:xfrm>
            <a:off x="13500" y="4877350"/>
            <a:ext cx="91440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u="sng">
                <a:solidFill>
                  <a:schemeClr val="lt1"/>
                </a:solidFill>
                <a:latin typeface="Roboto"/>
                <a:ea typeface="Roboto"/>
                <a:cs typeface="Roboto"/>
                <a:sym typeface="Roboto"/>
                <a:hlinkClick r:id="rId4">
                  <a:extLst>
                    <a:ext uri="{A12FA001-AC4F-418D-AE19-62706E023703}">
                      <ahyp:hlinkClr val="tx"/>
                    </a:ext>
                  </a:extLst>
                </a:hlinkClick>
              </a:rPr>
              <a:t>Screenshot</a:t>
            </a:r>
            <a:r>
              <a:rPr lang="en-GB" sz="800">
                <a:solidFill>
                  <a:schemeClr val="lt1"/>
                </a:solidFill>
                <a:latin typeface="Roboto"/>
                <a:ea typeface="Roboto"/>
                <a:cs typeface="Roboto"/>
                <a:sym typeface="Roboto"/>
              </a:rPr>
              <a:t> of Wikidata item </a:t>
            </a:r>
            <a:r>
              <a:rPr lang="en-GB" sz="800" u="sng">
                <a:solidFill>
                  <a:schemeClr val="lt1"/>
                </a:solidFill>
                <a:latin typeface="Roboto"/>
                <a:ea typeface="Roboto"/>
                <a:cs typeface="Roboto"/>
                <a:sym typeface="Roboto"/>
                <a:hlinkClick r:id="rId5">
                  <a:extLst>
                    <a:ext uri="{A12FA001-AC4F-418D-AE19-62706E023703}">
                      <ahyp:hlinkClr val="tx"/>
                    </a:ext>
                  </a:extLst>
                </a:hlinkClick>
              </a:rPr>
              <a:t>CC BY-SA 4.0</a:t>
            </a:r>
            <a:endParaRPr sz="80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