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slide" Target="slides/slide40.xml"/><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46" Type="http://schemas.openxmlformats.org/officeDocument/2006/relationships/slide" Target="slides/slide42.xml"/><Relationship Id="rId23" Type="http://schemas.openxmlformats.org/officeDocument/2006/relationships/slide" Target="slides/slide19.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schemas.openxmlformats.org/officeDocument/2006/relationships/slide" Target="slides/slide43.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0a75bd3de5_0_3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0a75bd3de5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Are you more related to a chimpanzee than your sibling?</a:t>
            </a:r>
            <a:endParaRPr/>
          </a:p>
          <a:p>
            <a:pPr indent="0" lvl="0" marL="0" rtl="0" algn="l">
              <a:spcBef>
                <a:spcPts val="0"/>
              </a:spcBef>
              <a:spcAft>
                <a:spcPts val="0"/>
              </a:spcAft>
              <a:buNone/>
            </a:pPr>
            <a:r>
              <a:rPr lang="en-US"/>
              <a:t>Try to get them to figure it out…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0a75bd3de5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Your mom’s egg cell had your chromosome but it was a </a:t>
            </a:r>
            <a:r>
              <a:rPr lang="en-US"/>
              <a:t>combinatorial</a:t>
            </a:r>
            <a:r>
              <a:rPr lang="en-US"/>
              <a:t> chromosome - or recombinant DNA!</a:t>
            </a:r>
            <a:endParaRPr/>
          </a:p>
          <a:p>
            <a:pPr indent="0" lvl="0" marL="0" rtl="0" algn="l">
              <a:spcBef>
                <a:spcPts val="0"/>
              </a:spcBef>
              <a:spcAft>
                <a:spcPts val="0"/>
              </a:spcAft>
              <a:buNone/>
            </a:pPr>
            <a:r>
              <a:rPr lang="en-US"/>
              <a:t>You DNA matches hers because half of it is a copy of hers, rather than simply because everyone’s DNA is very </a:t>
            </a:r>
            <a:r>
              <a:rPr lang="en-US"/>
              <a:t>similar</a:t>
            </a:r>
            <a:r>
              <a:rPr lang="en-US"/>
              <a:t>.</a:t>
            </a:r>
            <a:endParaRPr/>
          </a:p>
        </p:txBody>
      </p:sp>
      <p:sp>
        <p:nvSpPr>
          <p:cNvPr id="157" name="Google Shape;157;g20a75bd3de5_0_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830ff0483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Your mom’s egg cell had your chromosome but it was a combinatorial chromosome - or recombinant DNA!</a:t>
            </a:r>
            <a:endParaRPr/>
          </a:p>
          <a:p>
            <a:pPr indent="0" lvl="0" marL="0" rtl="0" algn="l">
              <a:spcBef>
                <a:spcPts val="0"/>
              </a:spcBef>
              <a:spcAft>
                <a:spcPts val="0"/>
              </a:spcAft>
              <a:buNone/>
            </a:pPr>
            <a:r>
              <a:rPr lang="en-US"/>
              <a:t>You DNA matches hers because half of it is a copy of hers, rather than simply because everyone’s DNA is very similar.</a:t>
            </a:r>
            <a:endParaRPr/>
          </a:p>
          <a:p>
            <a:pPr indent="0" lvl="0" marL="0" rtl="0" algn="l">
              <a:spcBef>
                <a:spcPts val="0"/>
              </a:spcBef>
              <a:spcAft>
                <a:spcPts val="0"/>
              </a:spcAft>
              <a:buNone/>
            </a:pPr>
            <a:r>
              <a:t/>
            </a:r>
            <a:endParaRPr/>
          </a:p>
          <a:p>
            <a:pPr indent="-377825" lvl="0" marL="457200" rtl="0" algn="l">
              <a:lnSpc>
                <a:spcPct val="115000"/>
              </a:lnSpc>
              <a:spcBef>
                <a:spcPts val="1200"/>
              </a:spcBef>
              <a:spcAft>
                <a:spcPts val="0"/>
              </a:spcAft>
              <a:buClr>
                <a:schemeClr val="dk1"/>
              </a:buClr>
              <a:buSzPts val="2350"/>
              <a:buFont typeface="Lato"/>
              <a:buChar char="●"/>
            </a:pPr>
            <a:r>
              <a:rPr b="1" lang="en-US" sz="2350">
                <a:solidFill>
                  <a:schemeClr val="dk1"/>
                </a:solidFill>
                <a:latin typeface="Lato"/>
                <a:ea typeface="Lato"/>
                <a:cs typeface="Lato"/>
                <a:sym typeface="Lato"/>
              </a:rPr>
              <a:t>Haplogroups</a:t>
            </a:r>
            <a:r>
              <a:rPr lang="en-US" sz="2350">
                <a:solidFill>
                  <a:schemeClr val="dk1"/>
                </a:solidFill>
                <a:latin typeface="Lato"/>
                <a:ea typeface="Lato"/>
                <a:cs typeface="Lato"/>
                <a:sym typeface="Lato"/>
              </a:rPr>
              <a:t> are groups of highly similar haplotypes</a:t>
            </a:r>
            <a:endParaRPr sz="2350">
              <a:solidFill>
                <a:schemeClr val="dk1"/>
              </a:solidFill>
              <a:latin typeface="Lato"/>
              <a:ea typeface="Lato"/>
              <a:cs typeface="Lato"/>
              <a:sym typeface="Lato"/>
            </a:endParaRPr>
          </a:p>
          <a:p>
            <a:pPr indent="0" lvl="0" marL="0" rtl="0" algn="l">
              <a:spcBef>
                <a:spcPts val="1200"/>
              </a:spcBef>
              <a:spcAft>
                <a:spcPts val="0"/>
              </a:spcAft>
              <a:buNone/>
            </a:pPr>
            <a:r>
              <a:t/>
            </a:r>
            <a:endParaRPr/>
          </a:p>
        </p:txBody>
      </p:sp>
      <p:sp>
        <p:nvSpPr>
          <p:cNvPr id="166" name="Google Shape;166;g2830ff04836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0a75bd3de5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illustrate to show these ancestors in different places in the globe</a:t>
            </a:r>
            <a:endParaRPr/>
          </a:p>
          <a:p>
            <a:pPr indent="0" lvl="0" marL="0" rtl="0" algn="l">
              <a:spcBef>
                <a:spcPts val="0"/>
              </a:spcBef>
              <a:spcAft>
                <a:spcPts val="0"/>
              </a:spcAft>
              <a:buNone/>
            </a:pPr>
            <a:r>
              <a:rPr lang="en-US"/>
              <a:t>Ultimately, as we’ll see, background </a:t>
            </a:r>
            <a:r>
              <a:rPr lang="en-US"/>
              <a:t>relatedness</a:t>
            </a:r>
            <a:r>
              <a:rPr lang="en-US"/>
              <a:t> arises from sharing many, somewhat more distant ancestors with other </a:t>
            </a:r>
            <a:r>
              <a:rPr lang="en-US"/>
              <a:t>people</a:t>
            </a:r>
            <a:r>
              <a:rPr lang="en-US"/>
              <a:t> we don’t think of as family. This DNA is not considered IBD because it has been so broken up by the many </a:t>
            </a:r>
            <a:r>
              <a:rPr lang="en-US"/>
              <a:t>recombination</a:t>
            </a:r>
            <a:r>
              <a:rPr lang="en-US"/>
              <a:t> events that have taken place over the generations that separate us and our shared ancestors. </a:t>
            </a:r>
            <a:endParaRPr/>
          </a:p>
        </p:txBody>
      </p:sp>
      <p:sp>
        <p:nvSpPr>
          <p:cNvPr id="175" name="Google Shape;175;g20a75bd3de5_0_3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830ff0483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830ff04836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0a75bd3de5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0a75bd3de5_0_4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30ff0483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830ff04836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0a75bd3de5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These SNPs are chosen </a:t>
            </a:r>
            <a:r>
              <a:rPr lang="en-US"/>
              <a:t>because</a:t>
            </a:r>
            <a:r>
              <a:rPr lang="en-US"/>
              <a:t> they are known to differ across human groups</a:t>
            </a:r>
            <a:endParaRPr/>
          </a:p>
        </p:txBody>
      </p:sp>
      <p:sp>
        <p:nvSpPr>
          <p:cNvPr id="217" name="Google Shape;217;g20a75bd3de5_0_3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0a75bd3de5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These SNPs are chosen because they are known to differ across human groups</a:t>
            </a:r>
            <a:endParaRPr/>
          </a:p>
        </p:txBody>
      </p:sp>
      <p:sp>
        <p:nvSpPr>
          <p:cNvPr id="225" name="Google Shape;225;g20a75bd3de5_0_4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0a75bd3de5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These SNPs are chosen because they are known to differ across human groups</a:t>
            </a:r>
            <a:endParaRPr/>
          </a:p>
        </p:txBody>
      </p:sp>
      <p:sp>
        <p:nvSpPr>
          <p:cNvPr id="234" name="Google Shape;234;g20a75bd3de5_0_4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502cb48d8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Genealogical tree</a:t>
            </a:r>
            <a:endParaRPr/>
          </a:p>
        </p:txBody>
      </p:sp>
      <p:sp>
        <p:nvSpPr>
          <p:cNvPr id="73" name="Google Shape;73;g2502cb48d8c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0a75bd3de5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Different people can get to the same ancestry percentages in different ways. For example: </a:t>
            </a:r>
            <a:endParaRPr/>
          </a:p>
          <a:p>
            <a:pPr indent="0" lvl="0" marL="0" rtl="0" algn="l">
              <a:spcBef>
                <a:spcPts val="0"/>
              </a:spcBef>
              <a:spcAft>
                <a:spcPts val="0"/>
              </a:spcAft>
              <a:buClr>
                <a:schemeClr val="dk1"/>
              </a:buClr>
              <a:buSzPts val="1100"/>
              <a:buFont typeface="Arial"/>
              <a:buNone/>
            </a:pPr>
            <a:r>
              <a:rPr lang="en-US"/>
              <a:t> Someone with our pretend example ancestry composition could have a) one parent with Asian or Indigenous American ancestry or b) eight great-grandparents with 12.5% of this ancestry</a:t>
            </a:r>
            <a:endParaRPr/>
          </a:p>
          <a:p>
            <a:pPr indent="0" lvl="0" marL="0" rtl="0" algn="l">
              <a:spcBef>
                <a:spcPts val="0"/>
              </a:spcBef>
              <a:spcAft>
                <a:spcPts val="0"/>
              </a:spcAft>
              <a:buNone/>
            </a:pPr>
            <a:r>
              <a:t/>
            </a:r>
            <a:endParaRPr/>
          </a:p>
        </p:txBody>
      </p:sp>
      <p:sp>
        <p:nvSpPr>
          <p:cNvPr id="243" name="Google Shape;243;g20a75bd3de5_0_4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0a75bd3de5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0a75bd3de5_0_5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0a75bd3de5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 lot of the human genomic data that has been generated comes from the UK and </a:t>
            </a:r>
            <a:r>
              <a:rPr lang="en-US"/>
              <a:t>Scandinavia</a:t>
            </a:r>
            <a:r>
              <a:rPr lang="en-US"/>
              <a:t>. This test taker was thus able to get a county-level resolution map of their relatedness to people in Sweden.</a:t>
            </a:r>
            <a:endParaRPr/>
          </a:p>
          <a:p>
            <a:pPr indent="0" lvl="0" marL="0" rtl="0" algn="l">
              <a:spcBef>
                <a:spcPts val="0"/>
              </a:spcBef>
              <a:spcAft>
                <a:spcPts val="0"/>
              </a:spcAft>
              <a:buNone/>
            </a:pPr>
            <a:r>
              <a:rPr lang="en-US"/>
              <a:t>On the other hand, the relatedness for E. Asia and the Americas were combined for this test taker, with no resolution below the supercontinental level.</a:t>
            </a:r>
            <a:endParaRPr/>
          </a:p>
          <a:p>
            <a:pPr indent="0" lvl="0" marL="0" rtl="0" algn="l">
              <a:spcBef>
                <a:spcPts val="0"/>
              </a:spcBef>
              <a:spcAft>
                <a:spcPts val="0"/>
              </a:spcAft>
              <a:buNone/>
            </a:pPr>
            <a:r>
              <a:rPr lang="en-US"/>
              <a:t>This could </a:t>
            </a:r>
            <a:r>
              <a:rPr lang="en-US"/>
              <a:t>theoretically</a:t>
            </a:r>
            <a:r>
              <a:rPr lang="en-US"/>
              <a:t> be overcome, if more and more reference groups were added (and were less geographically biased!)</a:t>
            </a:r>
            <a:endParaRPr/>
          </a:p>
        </p:txBody>
      </p:sp>
      <p:sp>
        <p:nvSpPr>
          <p:cNvPr id="261" name="Google Shape;261;g20a75bd3de5_0_5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0a75bd3de5_0_5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0a75bd3de5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And almost certainly more of the individual people comprising these reference groups</a:t>
            </a:r>
            <a:endParaRPr/>
          </a:p>
          <a:p>
            <a:pPr indent="0" lvl="0" marL="0" rtl="0" algn="l">
              <a:spcBef>
                <a:spcPts val="0"/>
              </a:spcBef>
              <a:spcAft>
                <a:spcPts val="0"/>
              </a:spcAft>
              <a:buNone/>
            </a:pPr>
            <a:r>
              <a:rPr lang="en-US"/>
              <a:t>On the plot each dot is a person - the color and shape are the reference groups</a:t>
            </a:r>
            <a:endParaRPr/>
          </a:p>
          <a:p>
            <a:pPr indent="0" lvl="0" marL="0" rtl="0" algn="l">
              <a:spcBef>
                <a:spcPts val="0"/>
              </a:spcBef>
              <a:spcAft>
                <a:spcPts val="0"/>
              </a:spcAft>
              <a:buNone/>
            </a:pPr>
            <a:r>
              <a:rPr lang="en-US"/>
              <a:t>Do you have any feedback on this plot?</a:t>
            </a:r>
            <a:endParaRPr/>
          </a:p>
          <a:p>
            <a:pPr indent="0" lvl="0" marL="0" rtl="0" algn="l">
              <a:spcBef>
                <a:spcPts val="0"/>
              </a:spcBef>
              <a:spcAft>
                <a:spcPts val="0"/>
              </a:spcAft>
              <a:buNone/>
            </a:pPr>
            <a:r>
              <a:rPr lang="en-US"/>
              <a:t>It is terrible - the colors and shapes are very hard to distinguish (sure, it’s hard with 40 groups but they could have done better), there is no % on the axis making it very difficult to interpret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Note that there is a lot of overlap among reference groups and outliers on the y-axis. The most distinct reference group is Finns! (that makes a lot of sense but also would probably change if more groups were included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Could also possibly talk about how in most case political boundary is a pretty random delimiter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0a75bd3de5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23&amp;me by default sets the confidence of your results at 50% - that is a coin flip!</a:t>
            </a:r>
            <a:endParaRPr/>
          </a:p>
          <a:p>
            <a:pPr indent="0" lvl="0" marL="0" rtl="0" algn="l">
              <a:spcBef>
                <a:spcPts val="0"/>
              </a:spcBef>
              <a:spcAft>
                <a:spcPts val="0"/>
              </a:spcAft>
              <a:buNone/>
            </a:pPr>
            <a:r>
              <a:rPr lang="en-US"/>
              <a:t>It is hard to see on this figure because the Irish blue and the European blue is really similar, so probably want to redo</a:t>
            </a:r>
            <a:endParaRPr/>
          </a:p>
          <a:p>
            <a:pPr indent="0" lvl="0" marL="0" rtl="0" algn="l">
              <a:spcBef>
                <a:spcPts val="0"/>
              </a:spcBef>
              <a:spcAft>
                <a:spcPts val="0"/>
              </a:spcAft>
              <a:buNone/>
            </a:pPr>
            <a:r>
              <a:rPr lang="en-US"/>
              <a:t>Simply European means that this person basically equally matched multiple reference groups within that continent</a:t>
            </a:r>
            <a:endParaRPr/>
          </a:p>
          <a:p>
            <a:pPr indent="0" lvl="0" marL="0" rtl="0" algn="l">
              <a:spcBef>
                <a:spcPts val="0"/>
              </a:spcBef>
              <a:spcAft>
                <a:spcPts val="0"/>
              </a:spcAft>
              <a:buNone/>
            </a:pPr>
            <a:r>
              <a:rPr lang="en-US"/>
              <a:t>Even 90% confidence is not really acceptable in scientific literature, typically. That is </a:t>
            </a:r>
            <a:r>
              <a:rPr lang="en-US"/>
              <a:t>equivalent</a:t>
            </a:r>
            <a:r>
              <a:rPr lang="en-US"/>
              <a:t> to being wrong to one out of 10 blocks.</a:t>
            </a:r>
            <a:endParaRPr/>
          </a:p>
        </p:txBody>
      </p:sp>
      <p:sp>
        <p:nvSpPr>
          <p:cNvPr id="281" name="Google Shape;281;g20a75bd3de5_0_5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0a75bd3de5_0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somewhat random - especially for small blocks, which are my nature uninformative. The less genetically distinct or the less thoroughly profiled the reference groups these blocks match too, the lower confidence the confidence in the assignment</a:t>
            </a:r>
            <a:endParaRPr/>
          </a:p>
          <a:p>
            <a:pPr indent="0" lvl="0" marL="0" rtl="0" algn="l">
              <a:spcBef>
                <a:spcPts val="0"/>
              </a:spcBef>
              <a:spcAft>
                <a:spcPts val="0"/>
              </a:spcAft>
              <a:buNone/>
            </a:pPr>
            <a:r>
              <a:rPr lang="en-US"/>
              <a:t>Some argue this will be overcome with profiling more reference pops and SNPs and that is partly true but probably can’t be overcome entirely</a:t>
            </a:r>
            <a:endParaRPr/>
          </a:p>
          <a:p>
            <a:pPr indent="0" lvl="0" marL="0" rtl="0" algn="l">
              <a:spcBef>
                <a:spcPts val="0"/>
              </a:spcBef>
              <a:spcAft>
                <a:spcPts val="0"/>
              </a:spcAft>
              <a:buNone/>
            </a:pPr>
            <a:r>
              <a:rPr lang="en-US"/>
              <a:t>Tractable or inherent? Most parts of the genome are not ancestry informative or are minimally ancestry informative</a:t>
            </a:r>
            <a:endParaRPr/>
          </a:p>
        </p:txBody>
      </p:sp>
      <p:sp>
        <p:nvSpPr>
          <p:cNvPr id="291" name="Google Shape;291;g20a75bd3de5_0_5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0a75bd3de5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0a75bd3de5_0_5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830ff0483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830ff04836_0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0a75bd3de5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Maybe add in maps of these places and spread them out more</a:t>
            </a:r>
            <a:endParaRPr/>
          </a:p>
          <a:p>
            <a:pPr indent="0" lvl="0" marL="0" rtl="0" algn="l">
              <a:spcBef>
                <a:spcPts val="0"/>
              </a:spcBef>
              <a:spcAft>
                <a:spcPts val="0"/>
              </a:spcAft>
              <a:buNone/>
            </a:pPr>
            <a:r>
              <a:rPr lang="en-US"/>
              <a:t>This is inherent - not tractable</a:t>
            </a:r>
            <a:endParaRPr/>
          </a:p>
        </p:txBody>
      </p:sp>
      <p:sp>
        <p:nvSpPr>
          <p:cNvPr id="320" name="Google Shape;320;g20a75bd3de5_0_5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0a75bd3de5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After 300 years, the recombination blocks are too small and you have too many ancestors</a:t>
            </a:r>
            <a:endParaRPr/>
          </a:p>
        </p:txBody>
      </p:sp>
      <p:sp>
        <p:nvSpPr>
          <p:cNvPr id="329" name="Google Shape;329;g20a75bd3de5_0_5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0a75bd3de5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illustrate to show these ancestors in </a:t>
            </a:r>
            <a:r>
              <a:rPr lang="en-US"/>
              <a:t>different</a:t>
            </a:r>
            <a:r>
              <a:rPr lang="en-US"/>
              <a:t> places in the globe</a:t>
            </a:r>
            <a:endParaRPr/>
          </a:p>
        </p:txBody>
      </p:sp>
      <p:sp>
        <p:nvSpPr>
          <p:cNvPr id="85" name="Google Shape;85;g20a75bd3de5_0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54a6fa5e00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After 300 years, the recombination blocks are too small and you have too many ancestors</a:t>
            </a:r>
            <a:endParaRPr/>
          </a:p>
        </p:txBody>
      </p:sp>
      <p:sp>
        <p:nvSpPr>
          <p:cNvPr id="339" name="Google Shape;339;g254a6fa5e00_0_1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54a6fa5e00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Sickle cell trait is more common in people with ancestry from tropical regions of Africa where malaria is holoendemic (meaning, persists at high levels) -  not in North or South Africa. It is also prevalent in other places where malaria is persistent, specifically southern Europe, parts of South Asia, and parts of the Middle East.</a:t>
            </a:r>
            <a:endParaRPr/>
          </a:p>
          <a:p>
            <a:pPr indent="0" lvl="0" marL="0" rtl="0" algn="l">
              <a:spcBef>
                <a:spcPts val="0"/>
              </a:spcBef>
              <a:spcAft>
                <a:spcPts val="0"/>
              </a:spcAft>
              <a:buNone/>
            </a:pPr>
            <a:r>
              <a:rPr lang="en-US"/>
              <a:t>There is a </a:t>
            </a:r>
            <a:r>
              <a:rPr lang="en-US"/>
              <a:t>straightforward, inexpensive way to test for sickle cell directly through a blood draw and routine microscopy.</a:t>
            </a:r>
            <a:endParaRPr/>
          </a:p>
          <a:p>
            <a:pPr indent="0" lvl="0" marL="0" rtl="0" algn="l">
              <a:spcBef>
                <a:spcPts val="0"/>
              </a:spcBef>
              <a:spcAft>
                <a:spcPts val="0"/>
              </a:spcAft>
              <a:buNone/>
            </a:pPr>
            <a:r>
              <a:rPr lang="en-US"/>
              <a:t>Thus, ancestry, often guessed based on self-identified or physician-assumed race, should not be considered when a physicin decides whether or not to order a diagnostic test. Rather, symptoms should be considered regardless or a patient’s appearance or presumed ancestry.</a:t>
            </a:r>
            <a:endParaRPr/>
          </a:p>
        </p:txBody>
      </p:sp>
      <p:sp>
        <p:nvSpPr>
          <p:cNvPr id="349" name="Google Shape;349;g254a6fa5e00_0_2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54a6fa5e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Cystic fibrosis is highly prevalent in people with ancestry from particular parts of Europe but it also has a non-zero prevalence among people racialized as Black that is about half of that as people racialized as white and a prevalence of about one-quarter in those racialized as Asian. A difference of 0.5 and 0.25 are not the same as 1 and 0.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Again, there is a </a:t>
            </a:r>
            <a:r>
              <a:rPr lang="en-US"/>
              <a:t>straightforward</a:t>
            </a:r>
            <a:r>
              <a:rPr lang="en-US"/>
              <a:t> way to diagnose CF with high confidence: actually directly sequencing the relevant gene: CFTR, from a patient. Because, as we’ve seen most genetic variants are shared across human groups, variants in this gene, though they are not unique to one geographic region. (And even if they were, there would be a non-zero risk considering we all have ancestors from all over the globe!)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Another example: </a:t>
            </a:r>
            <a:r>
              <a:rPr lang="en-US" sz="2900">
                <a:solidFill>
                  <a:schemeClr val="dk1"/>
                </a:solidFill>
                <a:latin typeface="Lato"/>
                <a:ea typeface="Lato"/>
                <a:cs typeface="Lato"/>
                <a:sym typeface="Lato"/>
              </a:rPr>
              <a:t>Tay-Sachs is a genetic disease that is common in people with specifically Ashkenazi Jewish ancestry. However, it is also common in:</a:t>
            </a:r>
            <a:endParaRPr sz="2900">
              <a:solidFill>
                <a:schemeClr val="dk1"/>
              </a:solidFill>
              <a:latin typeface="Lato"/>
              <a:ea typeface="Lato"/>
              <a:cs typeface="Lato"/>
              <a:sym typeface="Lato"/>
            </a:endParaRPr>
          </a:p>
          <a:p>
            <a:pPr indent="-412750" lvl="0" marL="457200" rtl="0" algn="l">
              <a:lnSpc>
                <a:spcPct val="80000"/>
              </a:lnSpc>
              <a:spcBef>
                <a:spcPts val="0"/>
              </a:spcBef>
              <a:spcAft>
                <a:spcPts val="0"/>
              </a:spcAft>
              <a:buClr>
                <a:schemeClr val="dk1"/>
              </a:buClr>
              <a:buSzPts val="2900"/>
              <a:buFont typeface="Lato"/>
              <a:buChar char="●"/>
            </a:pPr>
            <a:r>
              <a:rPr lang="en-US" sz="2900">
                <a:solidFill>
                  <a:schemeClr val="dk1"/>
                </a:solidFill>
                <a:latin typeface="Lato"/>
                <a:ea typeface="Lato"/>
                <a:cs typeface="Lato"/>
                <a:sym typeface="Lato"/>
              </a:rPr>
              <a:t>French Canadians</a:t>
            </a:r>
            <a:endParaRPr sz="2900">
              <a:solidFill>
                <a:schemeClr val="dk1"/>
              </a:solidFill>
              <a:latin typeface="Lato"/>
              <a:ea typeface="Lato"/>
              <a:cs typeface="Lato"/>
              <a:sym typeface="Lato"/>
            </a:endParaRPr>
          </a:p>
          <a:p>
            <a:pPr indent="-412750" lvl="0" marL="457200" rtl="0" algn="l">
              <a:lnSpc>
                <a:spcPct val="80000"/>
              </a:lnSpc>
              <a:spcBef>
                <a:spcPts val="0"/>
              </a:spcBef>
              <a:spcAft>
                <a:spcPts val="0"/>
              </a:spcAft>
              <a:buClr>
                <a:schemeClr val="dk1"/>
              </a:buClr>
              <a:buSzPts val="2900"/>
              <a:buFont typeface="Lato"/>
              <a:buChar char="●"/>
            </a:pPr>
            <a:r>
              <a:rPr lang="en-US" sz="2900">
                <a:solidFill>
                  <a:schemeClr val="dk1"/>
                </a:solidFill>
                <a:latin typeface="Lato"/>
                <a:ea typeface="Lato"/>
                <a:cs typeface="Lato"/>
                <a:sym typeface="Lato"/>
              </a:rPr>
              <a:t>Cajun community of Louisiana</a:t>
            </a:r>
            <a:endParaRPr sz="2900">
              <a:solidFill>
                <a:schemeClr val="dk1"/>
              </a:solidFill>
              <a:latin typeface="Lato"/>
              <a:ea typeface="Lato"/>
              <a:cs typeface="Lato"/>
              <a:sym typeface="Lato"/>
            </a:endParaRPr>
          </a:p>
          <a:p>
            <a:pPr indent="-412750" lvl="0" marL="457200" rtl="0" algn="l">
              <a:lnSpc>
                <a:spcPct val="80000"/>
              </a:lnSpc>
              <a:spcBef>
                <a:spcPts val="0"/>
              </a:spcBef>
              <a:spcAft>
                <a:spcPts val="0"/>
              </a:spcAft>
              <a:buClr>
                <a:schemeClr val="dk1"/>
              </a:buClr>
              <a:buSzPts val="2900"/>
              <a:buFont typeface="Lato"/>
              <a:buChar char="●"/>
            </a:pPr>
            <a:r>
              <a:rPr lang="en-US" sz="2900">
                <a:solidFill>
                  <a:schemeClr val="dk1"/>
                </a:solidFill>
                <a:latin typeface="Lato"/>
                <a:ea typeface="Lato"/>
                <a:cs typeface="Lato"/>
                <a:sym typeface="Lato"/>
              </a:rPr>
              <a:t>Some Amish communities</a:t>
            </a:r>
            <a:endParaRPr/>
          </a:p>
        </p:txBody>
      </p:sp>
      <p:sp>
        <p:nvSpPr>
          <p:cNvPr id="361" name="Google Shape;361;g254a6fa5e0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54a6fa5e00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Allowed its manufacturer, NitroMed, in a slick financial move, to get a new patent specific to the use of the drug in Black people, allowing them sole rights to manufacture and sales</a:t>
            </a:r>
            <a:endParaRPr/>
          </a:p>
          <a:p>
            <a:pPr indent="0" lvl="0" marL="0" rtl="0" algn="l">
              <a:spcBef>
                <a:spcPts val="0"/>
              </a:spcBef>
              <a:spcAft>
                <a:spcPts val="0"/>
              </a:spcAft>
              <a:buClr>
                <a:schemeClr val="dk1"/>
              </a:buClr>
              <a:buSzPts val="1100"/>
              <a:buFont typeface="Arial"/>
              <a:buNone/>
            </a:pPr>
            <a:r>
              <a:rPr lang="en-US"/>
              <a:t>The clinical trials were only in Black people</a:t>
            </a:r>
            <a:endParaRPr/>
          </a:p>
          <a:p>
            <a:pPr indent="0" lvl="0" marL="0" rtl="0" algn="l">
              <a:spcBef>
                <a:spcPts val="0"/>
              </a:spcBef>
              <a:spcAft>
                <a:spcPts val="0"/>
              </a:spcAft>
              <a:buClr>
                <a:schemeClr val="dk1"/>
              </a:buClr>
              <a:buSzPts val="1100"/>
              <a:buFont typeface="Arial"/>
              <a:buNone/>
            </a:pPr>
            <a:r>
              <a:rPr lang="en-US"/>
              <a:t>No actual evidence that the drug works better in Black people</a:t>
            </a:r>
            <a:endParaRPr/>
          </a:p>
          <a:p>
            <a:pPr indent="0" lvl="0" marL="0" rtl="0" algn="l">
              <a:spcBef>
                <a:spcPts val="0"/>
              </a:spcBef>
              <a:spcAft>
                <a:spcPts val="0"/>
              </a:spcAft>
              <a:buNone/>
            </a:pPr>
            <a:r>
              <a:t/>
            </a:r>
            <a:endParaRPr/>
          </a:p>
        </p:txBody>
      </p:sp>
      <p:sp>
        <p:nvSpPr>
          <p:cNvPr id="372" name="Google Shape;372;g254a6fa5e00_0_3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54a6fa5e00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*”Genetic load” is higher with distance from Africa</a:t>
            </a:r>
            <a:endParaRPr/>
          </a:p>
          <a:p>
            <a:pPr indent="0" lvl="0" marL="0" rtl="0" algn="l">
              <a:spcBef>
                <a:spcPts val="0"/>
              </a:spcBef>
              <a:spcAft>
                <a:spcPts val="0"/>
              </a:spcAft>
              <a:buNone/>
            </a:pPr>
            <a:r>
              <a:rPr lang="en-US"/>
              <a:t>*High prevalence of particular conditions in relatively isolated populations in the Americans descended from relatively recent founders (e.g., in Quebec - high levels of congenital deafness and blindness in additional to Tay Sachs; AD in Antiochia, a mountainous region of the Andes in modern Colombia, HD in Maracaibo in Venezuela). </a:t>
            </a:r>
            <a:endParaRPr/>
          </a:p>
          <a:p>
            <a:pPr indent="0" lvl="0" marL="0" rtl="0" algn="l">
              <a:spcBef>
                <a:spcPts val="0"/>
              </a:spcBef>
              <a:spcAft>
                <a:spcPts val="0"/>
              </a:spcAft>
              <a:buNone/>
            </a:pPr>
            <a:r>
              <a:rPr lang="en-US"/>
              <a:t>*In these case, specific, recent ancestry is a </a:t>
            </a:r>
            <a:endParaRPr/>
          </a:p>
          <a:p>
            <a:pPr indent="0" lvl="0" marL="0" rtl="0" algn="l">
              <a:spcBef>
                <a:spcPts val="0"/>
              </a:spcBef>
              <a:spcAft>
                <a:spcPts val="0"/>
              </a:spcAft>
              <a:buNone/>
            </a:pPr>
            <a:r>
              <a:rPr lang="en-US"/>
              <a:t>*Refutes idea of racial purity!</a:t>
            </a:r>
            <a:endParaRPr/>
          </a:p>
        </p:txBody>
      </p:sp>
      <p:sp>
        <p:nvSpPr>
          <p:cNvPr id="383" name="Google Shape;383;g254a6fa5e00_0_3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54a6fa5e0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Another really important term is pedigree collapse. This refers having the same ancestor in multiple places in our pedigree or genealogy and happens when relatives, like cousins, have kids together. So for example, if two cousins had a baby together, that baby would only have six great-grandparents, not eight.</a:t>
            </a:r>
            <a:endParaRPr/>
          </a:p>
        </p:txBody>
      </p:sp>
      <p:sp>
        <p:nvSpPr>
          <p:cNvPr id="391" name="Google Shape;391;g254a6fa5e00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54a6fa5e0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This is relevant people around 1000 years ago all of us have way more ancestors than people were alive</a:t>
            </a:r>
            <a:endParaRPr/>
          </a:p>
          <a:p>
            <a:pPr indent="0" lvl="0" marL="0" rtl="0" algn="l">
              <a:spcBef>
                <a:spcPts val="0"/>
              </a:spcBef>
              <a:spcAft>
                <a:spcPts val="0"/>
              </a:spcAft>
              <a:buClr>
                <a:schemeClr val="dk1"/>
              </a:buClr>
              <a:buSzPts val="1100"/>
              <a:buFont typeface="Arial"/>
              <a:buNone/>
            </a:pPr>
            <a:r>
              <a:rPr lang="en-US"/>
              <a:t>We share most of our ancestors with everyone else pretty recently</a:t>
            </a:r>
            <a:endParaRPr/>
          </a:p>
          <a:p>
            <a:pPr indent="0" lvl="0" marL="0" rtl="0" algn="l">
              <a:spcBef>
                <a:spcPts val="0"/>
              </a:spcBef>
              <a:spcAft>
                <a:spcPts val="0"/>
              </a:spcAft>
              <a:buNone/>
            </a:pPr>
            <a:r>
              <a:t/>
            </a:r>
            <a:endParaRPr/>
          </a:p>
        </p:txBody>
      </p:sp>
      <p:sp>
        <p:nvSpPr>
          <p:cNvPr id="402" name="Google Shape;402;g254a6fa5e00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54a6fa5e0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Another way to look at it - also kind of like Plinko.</a:t>
            </a:r>
            <a:endParaRPr/>
          </a:p>
          <a:p>
            <a:pPr indent="0" lvl="0" marL="0" rtl="0" algn="l">
              <a:spcBef>
                <a:spcPts val="0"/>
              </a:spcBef>
              <a:spcAft>
                <a:spcPts val="0"/>
              </a:spcAft>
              <a:buClr>
                <a:schemeClr val="dk1"/>
              </a:buClr>
              <a:buSzPts val="1100"/>
              <a:buFont typeface="Arial"/>
              <a:buNone/>
            </a:pPr>
            <a:r>
              <a:rPr lang="en-US"/>
              <a:t>Y-axis - generations</a:t>
            </a:r>
            <a:endParaRPr/>
          </a:p>
          <a:p>
            <a:pPr indent="0" lvl="0" marL="0" rtl="0" algn="l">
              <a:spcBef>
                <a:spcPts val="0"/>
              </a:spcBef>
              <a:spcAft>
                <a:spcPts val="0"/>
              </a:spcAft>
              <a:buClr>
                <a:schemeClr val="dk1"/>
              </a:buClr>
              <a:buSzPts val="1100"/>
              <a:buFont typeface="Arial"/>
              <a:buNone/>
            </a:pPr>
            <a:r>
              <a:rPr lang="en-US"/>
              <a:t>This is a function of pop size - small pops this happens faster, large pops slower</a:t>
            </a:r>
            <a:endParaRPr/>
          </a:p>
          <a:p>
            <a:pPr indent="0" lvl="0" marL="0" rtl="0" algn="l">
              <a:spcBef>
                <a:spcPts val="0"/>
              </a:spcBef>
              <a:spcAft>
                <a:spcPts val="0"/>
              </a:spcAft>
              <a:buNone/>
            </a:pPr>
            <a:r>
              <a:t/>
            </a:r>
            <a:endParaRPr/>
          </a:p>
        </p:txBody>
      </p:sp>
      <p:sp>
        <p:nvSpPr>
          <p:cNvPr id="413" name="Google Shape;413;g254a6fa5e00_0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54a6fa5e00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650">
                <a:solidFill>
                  <a:schemeClr val="dk1"/>
                </a:solidFill>
                <a:latin typeface="Helvetica Neue"/>
                <a:ea typeface="Helvetica Neue"/>
                <a:cs typeface="Helvetica Neue"/>
                <a:sym typeface="Helvetica Neue"/>
              </a:rPr>
              <a:t>Each generation back, there’s a 1/50 chance that an individual’s parent comes from a neighbouring region. We see our first local migration event 4 generations back; one of your 16 great-great-grandparents is from the neighbouring region. See how their pedigree in that region rapidly expands; you soon have many ancestors in this second region.</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425" name="Google Shape;425;g254a6fa5e00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54a6fa5e00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650">
                <a:solidFill>
                  <a:schemeClr val="dk1"/>
                </a:solidFill>
                <a:latin typeface="Helvetica Neue"/>
                <a:ea typeface="Helvetica Neue"/>
                <a:cs typeface="Helvetica Neue"/>
                <a:sym typeface="Helvetica Neue"/>
              </a:rPr>
              <a:t>Each generation back, there’s a 1/50 chance that an individual’s parent comes from a neighbouring region. We see our first local migration event 4 generations back; one of your 16 great-great-grandparents is from the neighbouring region. See how their pedigree in that region rapidly expands; you soon have many ancestors in this second region.</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435" name="Google Shape;435;g254a6fa5e00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830ff0483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illustrate to show these ancestors in different places in the globe</a:t>
            </a:r>
            <a:endParaRPr/>
          </a:p>
          <a:p>
            <a:pPr indent="0" lvl="0" marL="0" rtl="0" algn="l">
              <a:spcBef>
                <a:spcPts val="0"/>
              </a:spcBef>
              <a:spcAft>
                <a:spcPts val="0"/>
              </a:spcAft>
              <a:buNone/>
            </a:pPr>
            <a:r>
              <a:rPr lang="en-US"/>
              <a:t>We’ll back up a moment and then return to this question</a:t>
            </a:r>
            <a:endParaRPr/>
          </a:p>
        </p:txBody>
      </p:sp>
      <p:sp>
        <p:nvSpPr>
          <p:cNvPr id="97" name="Google Shape;97;g2830ff04836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54a6fa5e00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650">
                <a:solidFill>
                  <a:schemeClr val="dk1"/>
                </a:solidFill>
                <a:latin typeface="Helvetica Neue"/>
                <a:ea typeface="Helvetica Neue"/>
                <a:cs typeface="Helvetica Neue"/>
                <a:sym typeface="Helvetica Neue"/>
              </a:rPr>
              <a:t>Not all DNA tests are </a:t>
            </a:r>
            <a:r>
              <a:rPr lang="en-US" sz="1650">
                <a:solidFill>
                  <a:schemeClr val="dk1"/>
                </a:solidFill>
                <a:latin typeface="Helvetica Neue"/>
                <a:ea typeface="Helvetica Neue"/>
                <a:cs typeface="Helvetica Neue"/>
                <a:sym typeface="Helvetica Neue"/>
              </a:rPr>
              <a:t>created</a:t>
            </a:r>
            <a:r>
              <a:rPr lang="en-US" sz="1650">
                <a:solidFill>
                  <a:schemeClr val="dk1"/>
                </a:solidFill>
                <a:latin typeface="Helvetica Neue"/>
                <a:ea typeface="Helvetica Neue"/>
                <a:cs typeface="Helvetica Neue"/>
                <a:sym typeface="Helvetica Neue"/>
              </a:rPr>
              <a:t> equal</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1650">
                <a:solidFill>
                  <a:schemeClr val="dk1"/>
                </a:solidFill>
                <a:latin typeface="Helvetica Neue"/>
                <a:ea typeface="Helvetica Neue"/>
                <a:cs typeface="Helvetica Neue"/>
                <a:sym typeface="Helvetica Neue"/>
              </a:rPr>
              <a:t>These</a:t>
            </a:r>
            <a:endParaRPr sz="1650">
              <a:solidFill>
                <a:schemeClr val="dk1"/>
              </a:solidFill>
              <a:latin typeface="Helvetica Neue"/>
              <a:ea typeface="Helvetica Neue"/>
              <a:cs typeface="Helvetica Neue"/>
              <a:sym typeface="Helvetica Neue"/>
            </a:endParaRPr>
          </a:p>
        </p:txBody>
      </p:sp>
      <p:sp>
        <p:nvSpPr>
          <p:cNvPr id="445" name="Google Shape;445;g254a6fa5e00_0_2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54a6fa5e00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650">
                <a:solidFill>
                  <a:schemeClr val="dk1"/>
                </a:solidFill>
                <a:latin typeface="Helvetica Neue"/>
                <a:ea typeface="Helvetica Neue"/>
                <a:cs typeface="Helvetica Neue"/>
                <a:sym typeface="Helvetica Neue"/>
              </a:rPr>
              <a:t>1 - given race is a social construct and the pitfalls of ancestry tests, should the “discovery” African ancestry give individuals racialized as white and with the lived experience of white privilege protections or assistant meant to counteract the marginalization and insitutionalized racism faced by racialized minorities? E.g. college admissions?</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1650">
                <a:solidFill>
                  <a:schemeClr val="dk1"/>
                </a:solidFill>
                <a:latin typeface="Helvetica Neue"/>
                <a:ea typeface="Helvetica Neue"/>
                <a:cs typeface="Helvetica Neue"/>
                <a:sym typeface="Helvetica Neue"/>
              </a:rPr>
              <a:t>2 - Why would geneticists criticise </a:t>
            </a:r>
            <a:r>
              <a:rPr i="1" lang="en-US" sz="1650">
                <a:solidFill>
                  <a:schemeClr val="dk1"/>
                </a:solidFill>
                <a:latin typeface="Helvetica Neue"/>
                <a:ea typeface="Helvetica Neue"/>
                <a:cs typeface="Helvetica Neue"/>
                <a:sym typeface="Helvetica Neue"/>
              </a:rPr>
              <a:t>the science </a:t>
            </a:r>
            <a:r>
              <a:rPr lang="en-US" sz="1650">
                <a:solidFill>
                  <a:schemeClr val="dk1"/>
                </a:solidFill>
                <a:latin typeface="Helvetica Neue"/>
                <a:ea typeface="Helvetica Neue"/>
                <a:cs typeface="Helvetica Neue"/>
                <a:sym typeface="Helvetica Neue"/>
              </a:rPr>
              <a:t>of white nationalists’ claims of racial purity?</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1650">
                <a:solidFill>
                  <a:schemeClr val="dk1"/>
                </a:solidFill>
                <a:latin typeface="Helvetica Neue"/>
                <a:ea typeface="Helvetica Neue"/>
                <a:cs typeface="Helvetica Neue"/>
                <a:sym typeface="Helvetica Neue"/>
              </a:rPr>
              <a:t>3 - How could ancestry-test DNA tests leads to false positives for relatedness?</a:t>
            </a:r>
            <a:endParaRPr sz="1650">
              <a:solidFill>
                <a:schemeClr val="dk1"/>
              </a:solidFill>
              <a:latin typeface="Helvetica Neue"/>
              <a:ea typeface="Helvetica Neue"/>
              <a:cs typeface="Helvetica Neue"/>
              <a:sym typeface="Helvetica Neue"/>
            </a:endParaRPr>
          </a:p>
        </p:txBody>
      </p:sp>
      <p:sp>
        <p:nvSpPr>
          <p:cNvPr id="456" name="Google Shape;456;g254a6fa5e00_0_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54a6fa5e00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650">
                <a:solidFill>
                  <a:schemeClr val="dk1"/>
                </a:solidFill>
                <a:latin typeface="Helvetica Neue"/>
                <a:ea typeface="Helvetica Neue"/>
                <a:cs typeface="Helvetica Neue"/>
                <a:sym typeface="Helvetica Neue"/>
              </a:rPr>
              <a:t>Now that you know how ancestry is estimated and quantified, how would you interpret these estimates of African ancestry? What can and can’t we infer from the results of these studies? How might these studies lead to false conclusions? </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1650">
                <a:solidFill>
                  <a:schemeClr val="dk1"/>
                </a:solidFill>
                <a:latin typeface="Helvetica Neue"/>
                <a:ea typeface="Helvetica Neue"/>
                <a:cs typeface="Helvetica Neue"/>
                <a:sym typeface="Helvetica Neue"/>
              </a:rPr>
              <a:t>Ancestry cannot be measured - only estimated based on relatedness to others.</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1650">
                <a:solidFill>
                  <a:schemeClr val="dk1"/>
                </a:solidFill>
                <a:latin typeface="Helvetica Neue"/>
                <a:ea typeface="Helvetica Neue"/>
                <a:cs typeface="Helvetica Neue"/>
                <a:sym typeface="Helvetica Neue"/>
              </a:rPr>
              <a:t>Many papers don’t even say how their variable “African ancestry” is measured.</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1650">
                <a:solidFill>
                  <a:schemeClr val="dk1"/>
                </a:solidFill>
                <a:latin typeface="Helvetica Neue"/>
                <a:ea typeface="Helvetica Neue"/>
                <a:cs typeface="Helvetica Neue"/>
                <a:sym typeface="Helvetica Neue"/>
              </a:rPr>
              <a:t>It is usually measured based on relatedness to a sample of Yoruban individuals’ genomes that were sequenced and made publicly available &gt;10 years ago.  </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1650">
                <a:solidFill>
                  <a:schemeClr val="dk1"/>
                </a:solidFill>
                <a:latin typeface="Helvetica Neue"/>
                <a:ea typeface="Helvetica Neue"/>
                <a:cs typeface="Helvetica Neue"/>
                <a:sym typeface="Helvetica Neue"/>
              </a:rPr>
              <a:t>Great for Yorubans! (?)</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1650">
                <a:solidFill>
                  <a:schemeClr val="dk1"/>
                </a:solidFill>
                <a:latin typeface="Helvetica Neue"/>
                <a:ea typeface="Helvetica Neue"/>
                <a:cs typeface="Helvetica Neue"/>
                <a:sym typeface="Helvetica Neue"/>
              </a:rPr>
              <a:t>We’ve learned so much about their health.</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1650">
                <a:solidFill>
                  <a:schemeClr val="dk1"/>
                </a:solidFill>
                <a:latin typeface="Helvetica Neue"/>
                <a:ea typeface="Helvetica Neue"/>
                <a:cs typeface="Helvetica Neue"/>
                <a:sym typeface="Helvetica Neue"/>
              </a:rPr>
              <a:t>Not very predictive of the health of other Africans.</a:t>
            </a:r>
            <a:endParaRPr sz="16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650">
              <a:solidFill>
                <a:schemeClr val="dk1"/>
              </a:solidFill>
              <a:latin typeface="Helvetica Neue"/>
              <a:ea typeface="Helvetica Neue"/>
              <a:cs typeface="Helvetica Neue"/>
              <a:sym typeface="Helvetica Neue"/>
            </a:endParaRPr>
          </a:p>
        </p:txBody>
      </p:sp>
      <p:sp>
        <p:nvSpPr>
          <p:cNvPr id="466" name="Google Shape;466;g254a6fa5e00_0_1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54a6fa5e00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650">
                <a:solidFill>
                  <a:schemeClr val="dk1"/>
                </a:solidFill>
                <a:latin typeface="Helvetica Neue"/>
                <a:ea typeface="Helvetica Neue"/>
                <a:cs typeface="Helvetica Neue"/>
                <a:sym typeface="Helvetica Neue"/>
              </a:rPr>
              <a:t>What do you think about Graham Coop’s argument?</a:t>
            </a:r>
            <a:endParaRPr sz="1650">
              <a:solidFill>
                <a:schemeClr val="dk1"/>
              </a:solidFill>
              <a:latin typeface="Helvetica Neue"/>
              <a:ea typeface="Helvetica Neue"/>
              <a:cs typeface="Helvetica Neue"/>
              <a:sym typeface="Helvetica Neue"/>
            </a:endParaRPr>
          </a:p>
        </p:txBody>
      </p:sp>
      <p:sp>
        <p:nvSpPr>
          <p:cNvPr id="476" name="Google Shape;476;g254a6fa5e00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0a75bd3de5_0_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0a75bd3de5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FIrst let’s back up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0a75bd3de5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Why on average? =&gt;</a:t>
            </a:r>
            <a:endParaRPr/>
          </a:p>
        </p:txBody>
      </p:sp>
      <p:sp>
        <p:nvSpPr>
          <p:cNvPr id="113" name="Google Shape;113;g20a75bd3de5_0_3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830ff04836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830ff0483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Let’s recap recombination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0a75bd3de5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The amount of DNA you share with your sibling is fundamentally different - and probabilistic - compared with how much you share with your parents. That is because you inherit a whole genome from each of your parents.</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why on average? =&gt;</a:t>
            </a:r>
            <a:endParaRPr/>
          </a:p>
        </p:txBody>
      </p:sp>
      <p:sp>
        <p:nvSpPr>
          <p:cNvPr id="131" name="Google Shape;131;g20a75bd3de5_0_3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0a75bd3de5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illustrate to show these ancestors in different places in the globe</a:t>
            </a:r>
            <a:endParaRPr/>
          </a:p>
        </p:txBody>
      </p:sp>
      <p:sp>
        <p:nvSpPr>
          <p:cNvPr id="141" name="Google Shape;141;g20a75bd3de5_0_3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Font typeface="Lato"/>
              <a:buNone/>
              <a:defRPr sz="6900">
                <a:latin typeface="Lato"/>
                <a:ea typeface="Lato"/>
                <a:cs typeface="Lato"/>
                <a:sym typeface="Lato"/>
              </a:defRPr>
            </a:lvl1pPr>
            <a:lvl2pPr lvl="1" rtl="0" algn="ctr">
              <a:spcBef>
                <a:spcPts val="0"/>
              </a:spcBef>
              <a:spcAft>
                <a:spcPts val="0"/>
              </a:spcAft>
              <a:buSzPts val="6900"/>
              <a:buFont typeface="Lato"/>
              <a:buNone/>
              <a:defRPr sz="6900">
                <a:latin typeface="Lato"/>
                <a:ea typeface="Lato"/>
                <a:cs typeface="Lato"/>
                <a:sym typeface="Lato"/>
              </a:defRPr>
            </a:lvl2pPr>
            <a:lvl3pPr lvl="2" rtl="0" algn="ctr">
              <a:spcBef>
                <a:spcPts val="0"/>
              </a:spcBef>
              <a:spcAft>
                <a:spcPts val="0"/>
              </a:spcAft>
              <a:buSzPts val="6900"/>
              <a:buFont typeface="Lato"/>
              <a:buNone/>
              <a:defRPr sz="6900">
                <a:latin typeface="Lato"/>
                <a:ea typeface="Lato"/>
                <a:cs typeface="Lato"/>
                <a:sym typeface="Lato"/>
              </a:defRPr>
            </a:lvl3pPr>
            <a:lvl4pPr lvl="3" rtl="0" algn="ctr">
              <a:spcBef>
                <a:spcPts val="0"/>
              </a:spcBef>
              <a:spcAft>
                <a:spcPts val="0"/>
              </a:spcAft>
              <a:buSzPts val="6900"/>
              <a:buFont typeface="Lato"/>
              <a:buNone/>
              <a:defRPr sz="6900">
                <a:latin typeface="Lato"/>
                <a:ea typeface="Lato"/>
                <a:cs typeface="Lato"/>
                <a:sym typeface="Lato"/>
              </a:defRPr>
            </a:lvl4pPr>
            <a:lvl5pPr lvl="4" rtl="0" algn="ctr">
              <a:spcBef>
                <a:spcPts val="0"/>
              </a:spcBef>
              <a:spcAft>
                <a:spcPts val="0"/>
              </a:spcAft>
              <a:buSzPts val="6900"/>
              <a:buFont typeface="Lato"/>
              <a:buNone/>
              <a:defRPr sz="6900">
                <a:latin typeface="Lato"/>
                <a:ea typeface="Lato"/>
                <a:cs typeface="Lato"/>
                <a:sym typeface="Lato"/>
              </a:defRPr>
            </a:lvl5pPr>
            <a:lvl6pPr lvl="5" rtl="0" algn="ctr">
              <a:spcBef>
                <a:spcPts val="0"/>
              </a:spcBef>
              <a:spcAft>
                <a:spcPts val="0"/>
              </a:spcAft>
              <a:buSzPts val="6900"/>
              <a:buFont typeface="Lato"/>
              <a:buNone/>
              <a:defRPr sz="6900">
                <a:latin typeface="Lato"/>
                <a:ea typeface="Lato"/>
                <a:cs typeface="Lato"/>
                <a:sym typeface="Lato"/>
              </a:defRPr>
            </a:lvl6pPr>
            <a:lvl7pPr lvl="6" rtl="0" algn="ctr">
              <a:spcBef>
                <a:spcPts val="0"/>
              </a:spcBef>
              <a:spcAft>
                <a:spcPts val="0"/>
              </a:spcAft>
              <a:buSzPts val="6900"/>
              <a:buFont typeface="Lato"/>
              <a:buNone/>
              <a:defRPr sz="6900">
                <a:latin typeface="Lato"/>
                <a:ea typeface="Lato"/>
                <a:cs typeface="Lato"/>
                <a:sym typeface="Lato"/>
              </a:defRPr>
            </a:lvl7pPr>
            <a:lvl8pPr lvl="7" rtl="0" algn="ctr">
              <a:spcBef>
                <a:spcPts val="0"/>
              </a:spcBef>
              <a:spcAft>
                <a:spcPts val="0"/>
              </a:spcAft>
              <a:buSzPts val="6900"/>
              <a:buFont typeface="Lato"/>
              <a:buNone/>
              <a:defRPr sz="6900">
                <a:latin typeface="Lato"/>
                <a:ea typeface="Lato"/>
                <a:cs typeface="Lato"/>
                <a:sym typeface="Lato"/>
              </a:defRPr>
            </a:lvl8pPr>
            <a:lvl9pPr lvl="8" rtl="0" algn="ctr">
              <a:spcBef>
                <a:spcPts val="0"/>
              </a:spcBef>
              <a:spcAft>
                <a:spcPts val="0"/>
              </a:spcAft>
              <a:buSzPts val="6900"/>
              <a:buFont typeface="Lato"/>
              <a:buNone/>
              <a:defRPr sz="6900">
                <a:latin typeface="Lato"/>
                <a:ea typeface="Lato"/>
                <a:cs typeface="Lato"/>
                <a:sym typeface="Lato"/>
              </a:defRPr>
            </a:lvl9pPr>
          </a:lstStyle>
          <a:p/>
        </p:txBody>
      </p:sp>
      <p:sp>
        <p:nvSpPr>
          <p:cNvPr id="11" name="Google Shape;11;p2"/>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Font typeface="Lato Light"/>
              <a:buNone/>
              <a:defRPr sz="3700">
                <a:latin typeface="Lato Light"/>
                <a:ea typeface="Lato Light"/>
                <a:cs typeface="Lato Light"/>
                <a:sym typeface="Lato Light"/>
              </a:defRPr>
            </a:lvl1pPr>
            <a:lvl2pPr lvl="1" rtl="0" algn="ctr">
              <a:lnSpc>
                <a:spcPct val="100000"/>
              </a:lnSpc>
              <a:spcBef>
                <a:spcPts val="0"/>
              </a:spcBef>
              <a:spcAft>
                <a:spcPts val="0"/>
              </a:spcAft>
              <a:buSzPts val="3700"/>
              <a:buFont typeface="Lato"/>
              <a:buNone/>
              <a:defRPr sz="3700">
                <a:latin typeface="Lato"/>
                <a:ea typeface="Lato"/>
                <a:cs typeface="Lato"/>
                <a:sym typeface="Lato"/>
              </a:defRPr>
            </a:lvl2pPr>
            <a:lvl3pPr lvl="2" rtl="0" algn="ctr">
              <a:lnSpc>
                <a:spcPct val="100000"/>
              </a:lnSpc>
              <a:spcBef>
                <a:spcPts val="0"/>
              </a:spcBef>
              <a:spcAft>
                <a:spcPts val="0"/>
              </a:spcAft>
              <a:buSzPts val="3700"/>
              <a:buFont typeface="Lato"/>
              <a:buNone/>
              <a:defRPr sz="3700">
                <a:latin typeface="Lato"/>
                <a:ea typeface="Lato"/>
                <a:cs typeface="Lato"/>
                <a:sym typeface="Lato"/>
              </a:defRPr>
            </a:lvl3pPr>
            <a:lvl4pPr lvl="3" rtl="0" algn="ctr">
              <a:lnSpc>
                <a:spcPct val="100000"/>
              </a:lnSpc>
              <a:spcBef>
                <a:spcPts val="0"/>
              </a:spcBef>
              <a:spcAft>
                <a:spcPts val="0"/>
              </a:spcAft>
              <a:buSzPts val="3700"/>
              <a:buFont typeface="Lato"/>
              <a:buNone/>
              <a:defRPr sz="3700">
                <a:latin typeface="Lato"/>
                <a:ea typeface="Lato"/>
                <a:cs typeface="Lato"/>
                <a:sym typeface="Lato"/>
              </a:defRPr>
            </a:lvl4pPr>
            <a:lvl5pPr lvl="4" rtl="0" algn="ctr">
              <a:lnSpc>
                <a:spcPct val="100000"/>
              </a:lnSpc>
              <a:spcBef>
                <a:spcPts val="0"/>
              </a:spcBef>
              <a:spcAft>
                <a:spcPts val="0"/>
              </a:spcAft>
              <a:buSzPts val="3700"/>
              <a:buFont typeface="Lato"/>
              <a:buNone/>
              <a:defRPr sz="3700">
                <a:latin typeface="Lato"/>
                <a:ea typeface="Lato"/>
                <a:cs typeface="Lato"/>
                <a:sym typeface="Lato"/>
              </a:defRPr>
            </a:lvl5pPr>
            <a:lvl6pPr lvl="5" rtl="0" algn="ctr">
              <a:lnSpc>
                <a:spcPct val="100000"/>
              </a:lnSpc>
              <a:spcBef>
                <a:spcPts val="0"/>
              </a:spcBef>
              <a:spcAft>
                <a:spcPts val="0"/>
              </a:spcAft>
              <a:buSzPts val="3700"/>
              <a:buFont typeface="Lato"/>
              <a:buNone/>
              <a:defRPr sz="3700">
                <a:latin typeface="Lato"/>
                <a:ea typeface="Lato"/>
                <a:cs typeface="Lato"/>
                <a:sym typeface="Lato"/>
              </a:defRPr>
            </a:lvl6pPr>
            <a:lvl7pPr lvl="6" rtl="0" algn="ctr">
              <a:lnSpc>
                <a:spcPct val="100000"/>
              </a:lnSpc>
              <a:spcBef>
                <a:spcPts val="0"/>
              </a:spcBef>
              <a:spcAft>
                <a:spcPts val="0"/>
              </a:spcAft>
              <a:buSzPts val="3700"/>
              <a:buFont typeface="Lato"/>
              <a:buNone/>
              <a:defRPr sz="3700">
                <a:latin typeface="Lato"/>
                <a:ea typeface="Lato"/>
                <a:cs typeface="Lato"/>
                <a:sym typeface="Lato"/>
              </a:defRPr>
            </a:lvl7pPr>
            <a:lvl8pPr lvl="7" rtl="0" algn="ctr">
              <a:lnSpc>
                <a:spcPct val="100000"/>
              </a:lnSpc>
              <a:spcBef>
                <a:spcPts val="0"/>
              </a:spcBef>
              <a:spcAft>
                <a:spcPts val="0"/>
              </a:spcAft>
              <a:buSzPts val="3700"/>
              <a:buFont typeface="Lato"/>
              <a:buNone/>
              <a:defRPr sz="3700">
                <a:latin typeface="Lato"/>
                <a:ea typeface="Lato"/>
                <a:cs typeface="Lato"/>
                <a:sym typeface="Lato"/>
              </a:defRPr>
            </a:lvl8pPr>
            <a:lvl9pPr lvl="8" rtl="0" algn="ctr">
              <a:lnSpc>
                <a:spcPct val="100000"/>
              </a:lnSpc>
              <a:spcBef>
                <a:spcPts val="0"/>
              </a:spcBef>
              <a:spcAft>
                <a:spcPts val="0"/>
              </a:spcAft>
              <a:buSzPts val="3700"/>
              <a:buFont typeface="Lato"/>
              <a:buNone/>
              <a:defRPr sz="3700">
                <a:latin typeface="Lato"/>
                <a:ea typeface="Lato"/>
                <a:cs typeface="Lato"/>
                <a:sym typeface="Lato"/>
              </a:defRPr>
            </a:lvl9pPr>
          </a:lstStyle>
          <a:p/>
        </p:txBody>
      </p:sp>
      <p:sp>
        <p:nvSpPr>
          <p:cNvPr id="12" name="Google Shape;12;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46" name="Google Shape;46;p11"/>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47" name="Google Shape;47;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 name="Shape 50"/>
        <p:cNvGrpSpPr/>
        <p:nvPr/>
      </p:nvGrpSpPr>
      <p:grpSpPr>
        <a:xfrm>
          <a:off x="0" y="0"/>
          <a:ext cx="0" cy="0"/>
          <a:chOff x="0" y="0"/>
          <a:chExt cx="0" cy="0"/>
        </a:xfrm>
      </p:grpSpPr>
      <p:sp>
        <p:nvSpPr>
          <p:cNvPr id="51" name="Google Shape;51;p13"/>
          <p:cNvSpPr txBox="1"/>
          <p:nvPr>
            <p:ph type="title"/>
          </p:nvPr>
        </p:nvSpPr>
        <p:spPr>
          <a:xfrm>
            <a:off x="612649" y="457199"/>
            <a:ext cx="4970700" cy="26601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3600"/>
              <a:buFont typeface="Lato"/>
              <a:buNone/>
              <a:defRPr sz="3600">
                <a:latin typeface="Lato"/>
                <a:ea typeface="Lato"/>
                <a:cs typeface="Lato"/>
                <a:sym typeface="Lato"/>
              </a:defRPr>
            </a:lvl1pPr>
            <a:lvl2pPr lvl="1" rtl="0">
              <a:spcBef>
                <a:spcPts val="0"/>
              </a:spcBef>
              <a:spcAft>
                <a:spcPts val="0"/>
              </a:spcAft>
              <a:buSzPts val="3700"/>
              <a:buFont typeface="Lato"/>
              <a:buNone/>
              <a:defRPr>
                <a:latin typeface="Lato"/>
                <a:ea typeface="Lato"/>
                <a:cs typeface="Lato"/>
                <a:sym typeface="Lato"/>
              </a:defRPr>
            </a:lvl2pPr>
            <a:lvl3pPr lvl="2" rtl="0">
              <a:spcBef>
                <a:spcPts val="0"/>
              </a:spcBef>
              <a:spcAft>
                <a:spcPts val="0"/>
              </a:spcAft>
              <a:buSzPts val="3700"/>
              <a:buFont typeface="Lato"/>
              <a:buNone/>
              <a:defRPr>
                <a:latin typeface="Lato"/>
                <a:ea typeface="Lato"/>
                <a:cs typeface="Lato"/>
                <a:sym typeface="Lato"/>
              </a:defRPr>
            </a:lvl3pPr>
            <a:lvl4pPr lvl="3" rtl="0">
              <a:spcBef>
                <a:spcPts val="0"/>
              </a:spcBef>
              <a:spcAft>
                <a:spcPts val="0"/>
              </a:spcAft>
              <a:buSzPts val="3700"/>
              <a:buFont typeface="Lato"/>
              <a:buNone/>
              <a:defRPr>
                <a:latin typeface="Lato"/>
                <a:ea typeface="Lato"/>
                <a:cs typeface="Lato"/>
                <a:sym typeface="Lato"/>
              </a:defRPr>
            </a:lvl4pPr>
            <a:lvl5pPr lvl="4" rtl="0">
              <a:spcBef>
                <a:spcPts val="0"/>
              </a:spcBef>
              <a:spcAft>
                <a:spcPts val="0"/>
              </a:spcAft>
              <a:buSzPts val="3700"/>
              <a:buFont typeface="Lato"/>
              <a:buNone/>
              <a:defRPr>
                <a:latin typeface="Lato"/>
                <a:ea typeface="Lato"/>
                <a:cs typeface="Lato"/>
                <a:sym typeface="Lato"/>
              </a:defRPr>
            </a:lvl5pPr>
            <a:lvl6pPr lvl="5" rtl="0">
              <a:spcBef>
                <a:spcPts val="0"/>
              </a:spcBef>
              <a:spcAft>
                <a:spcPts val="0"/>
              </a:spcAft>
              <a:buSzPts val="3700"/>
              <a:buFont typeface="Lato"/>
              <a:buNone/>
              <a:defRPr>
                <a:latin typeface="Lato"/>
                <a:ea typeface="Lato"/>
                <a:cs typeface="Lato"/>
                <a:sym typeface="Lato"/>
              </a:defRPr>
            </a:lvl6pPr>
            <a:lvl7pPr lvl="6" rtl="0">
              <a:spcBef>
                <a:spcPts val="0"/>
              </a:spcBef>
              <a:spcAft>
                <a:spcPts val="0"/>
              </a:spcAft>
              <a:buSzPts val="3700"/>
              <a:buFont typeface="Lato"/>
              <a:buNone/>
              <a:defRPr>
                <a:latin typeface="Lato"/>
                <a:ea typeface="Lato"/>
                <a:cs typeface="Lato"/>
                <a:sym typeface="Lato"/>
              </a:defRPr>
            </a:lvl7pPr>
            <a:lvl8pPr lvl="7" rtl="0">
              <a:spcBef>
                <a:spcPts val="0"/>
              </a:spcBef>
              <a:spcAft>
                <a:spcPts val="0"/>
              </a:spcAft>
              <a:buSzPts val="3700"/>
              <a:buFont typeface="Lato"/>
              <a:buNone/>
              <a:defRPr>
                <a:latin typeface="Lato"/>
                <a:ea typeface="Lato"/>
                <a:cs typeface="Lato"/>
                <a:sym typeface="Lato"/>
              </a:defRPr>
            </a:lvl8pPr>
            <a:lvl9pPr lvl="8" rtl="0">
              <a:spcBef>
                <a:spcPts val="0"/>
              </a:spcBef>
              <a:spcAft>
                <a:spcPts val="0"/>
              </a:spcAft>
              <a:buSzPts val="3700"/>
              <a:buFont typeface="Lato"/>
              <a:buNone/>
              <a:defRPr>
                <a:latin typeface="Lato"/>
                <a:ea typeface="Lato"/>
                <a:cs typeface="Lato"/>
                <a:sym typeface="Lato"/>
              </a:defRPr>
            </a:lvl9pPr>
          </a:lstStyle>
          <a:p/>
        </p:txBody>
      </p:sp>
      <p:sp>
        <p:nvSpPr>
          <p:cNvPr id="52" name="Google Shape;52;p13"/>
          <p:cNvSpPr txBox="1"/>
          <p:nvPr>
            <p:ph idx="1" type="body"/>
          </p:nvPr>
        </p:nvSpPr>
        <p:spPr>
          <a:xfrm>
            <a:off x="6096000" y="457200"/>
            <a:ext cx="5483400" cy="5744100"/>
          </a:xfrm>
          <a:prstGeom prst="rect">
            <a:avLst/>
          </a:prstGeom>
          <a:noFill/>
          <a:ln>
            <a:noFill/>
          </a:ln>
        </p:spPr>
        <p:txBody>
          <a:bodyPr anchorCtr="0" anchor="t" bIns="45700" lIns="91425" spcFirstLastPara="1" rIns="91425" wrap="square" tIns="45700">
            <a:normAutofit/>
          </a:bodyPr>
          <a:lstStyle>
            <a:lvl1pPr indent="-406400" lvl="0" marL="457200" rtl="0" algn="l">
              <a:lnSpc>
                <a:spcPct val="110000"/>
              </a:lnSpc>
              <a:spcBef>
                <a:spcPts val="1000"/>
              </a:spcBef>
              <a:spcAft>
                <a:spcPts val="0"/>
              </a:spcAft>
              <a:buSzPts val="2800"/>
              <a:buFont typeface="Lato"/>
              <a:buChar char="●"/>
              <a:defRPr sz="2800">
                <a:latin typeface="Lato"/>
                <a:ea typeface="Lato"/>
                <a:cs typeface="Lato"/>
                <a:sym typeface="Lato"/>
              </a:defRPr>
            </a:lvl1pPr>
            <a:lvl2pPr indent="-381000" lvl="1" marL="914400" rtl="0" algn="l">
              <a:lnSpc>
                <a:spcPct val="110000"/>
              </a:lnSpc>
              <a:spcBef>
                <a:spcPts val="1600"/>
              </a:spcBef>
              <a:spcAft>
                <a:spcPts val="0"/>
              </a:spcAft>
              <a:buSzPts val="2400"/>
              <a:buFont typeface="Lato"/>
              <a:buChar char="○"/>
              <a:defRPr sz="2400">
                <a:latin typeface="Lato"/>
                <a:ea typeface="Lato"/>
                <a:cs typeface="Lato"/>
                <a:sym typeface="Lato"/>
              </a:defRPr>
            </a:lvl2pPr>
            <a:lvl3pPr indent="-355600" lvl="2" marL="1371600" rtl="0" algn="l">
              <a:lnSpc>
                <a:spcPct val="110000"/>
              </a:lnSpc>
              <a:spcBef>
                <a:spcPts val="1600"/>
              </a:spcBef>
              <a:spcAft>
                <a:spcPts val="0"/>
              </a:spcAft>
              <a:buSzPts val="2000"/>
              <a:buFont typeface="Lato"/>
              <a:buChar char="■"/>
              <a:defRPr sz="2000">
                <a:latin typeface="Lato"/>
                <a:ea typeface="Lato"/>
                <a:cs typeface="Lato"/>
                <a:sym typeface="Lato"/>
              </a:defRPr>
            </a:lvl3pPr>
            <a:lvl4pPr indent="-342900" lvl="3" marL="1828800" rtl="0" algn="l">
              <a:lnSpc>
                <a:spcPct val="110000"/>
              </a:lnSpc>
              <a:spcBef>
                <a:spcPts val="1600"/>
              </a:spcBef>
              <a:spcAft>
                <a:spcPts val="0"/>
              </a:spcAft>
              <a:buSzPts val="1800"/>
              <a:buFont typeface="Lato"/>
              <a:buChar char="●"/>
              <a:defRPr sz="1800">
                <a:latin typeface="Lato"/>
                <a:ea typeface="Lato"/>
                <a:cs typeface="Lato"/>
                <a:sym typeface="Lato"/>
              </a:defRPr>
            </a:lvl4pPr>
            <a:lvl5pPr indent="-342900" lvl="4" marL="2286000" rtl="0" algn="l">
              <a:lnSpc>
                <a:spcPct val="110000"/>
              </a:lnSpc>
              <a:spcBef>
                <a:spcPts val="1600"/>
              </a:spcBef>
              <a:spcAft>
                <a:spcPts val="0"/>
              </a:spcAft>
              <a:buSzPts val="1800"/>
              <a:buFont typeface="Lato"/>
              <a:buChar char="○"/>
              <a:defRPr sz="1800">
                <a:latin typeface="Lato"/>
                <a:ea typeface="Lato"/>
                <a:cs typeface="Lato"/>
                <a:sym typeface="Lato"/>
              </a:defRPr>
            </a:lvl5pPr>
            <a:lvl6pPr indent="-355600" lvl="5" marL="2743200" rtl="0" algn="l">
              <a:lnSpc>
                <a:spcPct val="90000"/>
              </a:lnSpc>
              <a:spcBef>
                <a:spcPts val="1600"/>
              </a:spcBef>
              <a:spcAft>
                <a:spcPts val="0"/>
              </a:spcAft>
              <a:buClr>
                <a:schemeClr val="dk1"/>
              </a:buClr>
              <a:buSzPts val="2000"/>
              <a:buFont typeface="Lato"/>
              <a:buChar char="■"/>
              <a:defRPr sz="2000">
                <a:latin typeface="Lato"/>
                <a:ea typeface="Lato"/>
                <a:cs typeface="Lato"/>
                <a:sym typeface="Lato"/>
              </a:defRPr>
            </a:lvl6pPr>
            <a:lvl7pPr indent="-355600" lvl="6" marL="3200400" rtl="0" algn="l">
              <a:lnSpc>
                <a:spcPct val="90000"/>
              </a:lnSpc>
              <a:spcBef>
                <a:spcPts val="1600"/>
              </a:spcBef>
              <a:spcAft>
                <a:spcPts val="0"/>
              </a:spcAft>
              <a:buClr>
                <a:schemeClr val="dk1"/>
              </a:buClr>
              <a:buSzPts val="2000"/>
              <a:buFont typeface="Lato"/>
              <a:buChar char="●"/>
              <a:defRPr sz="2000">
                <a:latin typeface="Lato"/>
                <a:ea typeface="Lato"/>
                <a:cs typeface="Lato"/>
                <a:sym typeface="Lato"/>
              </a:defRPr>
            </a:lvl7pPr>
            <a:lvl8pPr indent="-355600" lvl="7" marL="3657600" rtl="0" algn="l">
              <a:lnSpc>
                <a:spcPct val="90000"/>
              </a:lnSpc>
              <a:spcBef>
                <a:spcPts val="1600"/>
              </a:spcBef>
              <a:spcAft>
                <a:spcPts val="0"/>
              </a:spcAft>
              <a:buClr>
                <a:schemeClr val="dk1"/>
              </a:buClr>
              <a:buSzPts val="2000"/>
              <a:buFont typeface="Lato"/>
              <a:buChar char="○"/>
              <a:defRPr sz="2000">
                <a:latin typeface="Lato"/>
                <a:ea typeface="Lato"/>
                <a:cs typeface="Lato"/>
                <a:sym typeface="Lato"/>
              </a:defRPr>
            </a:lvl8pPr>
            <a:lvl9pPr indent="-355600" lvl="8" marL="4114800" rtl="0" algn="l">
              <a:lnSpc>
                <a:spcPct val="90000"/>
              </a:lnSpc>
              <a:spcBef>
                <a:spcPts val="1600"/>
              </a:spcBef>
              <a:spcAft>
                <a:spcPts val="1600"/>
              </a:spcAft>
              <a:buClr>
                <a:schemeClr val="dk1"/>
              </a:buClr>
              <a:buSzPts val="2000"/>
              <a:buFont typeface="Lato"/>
              <a:buChar char="■"/>
              <a:defRPr sz="2000">
                <a:latin typeface="Lato"/>
                <a:ea typeface="Lato"/>
                <a:cs typeface="Lato"/>
                <a:sym typeface="Lato"/>
              </a:defRPr>
            </a:lvl9pPr>
          </a:lstStyle>
          <a:p/>
        </p:txBody>
      </p:sp>
      <p:sp>
        <p:nvSpPr>
          <p:cNvPr id="53" name="Google Shape;53;p13"/>
          <p:cNvSpPr txBox="1"/>
          <p:nvPr>
            <p:ph idx="2" type="body"/>
          </p:nvPr>
        </p:nvSpPr>
        <p:spPr>
          <a:xfrm>
            <a:off x="612649" y="3329989"/>
            <a:ext cx="4970700" cy="2871300"/>
          </a:xfrm>
          <a:prstGeom prst="rect">
            <a:avLst/>
          </a:prstGeom>
          <a:noFill/>
          <a:ln>
            <a:noFill/>
          </a:ln>
        </p:spPr>
        <p:txBody>
          <a:bodyPr anchorCtr="0" anchor="t" bIns="45700" lIns="91425" spcFirstLastPara="1" rIns="91425" wrap="square" tIns="45700">
            <a:normAutofit/>
          </a:bodyPr>
          <a:lstStyle>
            <a:lvl1pPr indent="-228600" lvl="0" marL="457200" rtl="0" algn="l">
              <a:lnSpc>
                <a:spcPct val="110000"/>
              </a:lnSpc>
              <a:spcBef>
                <a:spcPts val="1000"/>
              </a:spcBef>
              <a:spcAft>
                <a:spcPts val="0"/>
              </a:spcAft>
              <a:buSzPts val="2000"/>
              <a:buFont typeface="Lato"/>
              <a:buNone/>
              <a:defRPr sz="2000">
                <a:latin typeface="Lato"/>
                <a:ea typeface="Lato"/>
                <a:cs typeface="Lato"/>
                <a:sym typeface="Lato"/>
              </a:defRPr>
            </a:lvl1pPr>
            <a:lvl2pPr indent="-228600" lvl="1" marL="914400" rtl="0" algn="l">
              <a:lnSpc>
                <a:spcPct val="110000"/>
              </a:lnSpc>
              <a:spcBef>
                <a:spcPts val="1600"/>
              </a:spcBef>
              <a:spcAft>
                <a:spcPts val="0"/>
              </a:spcAft>
              <a:buSzPts val="1400"/>
              <a:buFont typeface="Lato"/>
              <a:buNone/>
              <a:defRPr sz="1400">
                <a:latin typeface="Lato"/>
                <a:ea typeface="Lato"/>
                <a:cs typeface="Lato"/>
                <a:sym typeface="Lato"/>
              </a:defRPr>
            </a:lvl2pPr>
            <a:lvl3pPr indent="-228600" lvl="2" marL="1371600" rtl="0" algn="l">
              <a:lnSpc>
                <a:spcPct val="110000"/>
              </a:lnSpc>
              <a:spcBef>
                <a:spcPts val="1600"/>
              </a:spcBef>
              <a:spcAft>
                <a:spcPts val="0"/>
              </a:spcAft>
              <a:buSzPts val="1200"/>
              <a:buFont typeface="Lato"/>
              <a:buNone/>
              <a:defRPr sz="1200">
                <a:latin typeface="Lato"/>
                <a:ea typeface="Lato"/>
                <a:cs typeface="Lato"/>
                <a:sym typeface="Lato"/>
              </a:defRPr>
            </a:lvl3pPr>
            <a:lvl4pPr indent="-228600" lvl="3" marL="1828800" rtl="0" algn="l">
              <a:lnSpc>
                <a:spcPct val="110000"/>
              </a:lnSpc>
              <a:spcBef>
                <a:spcPts val="1600"/>
              </a:spcBef>
              <a:spcAft>
                <a:spcPts val="0"/>
              </a:spcAft>
              <a:buSzPts val="1000"/>
              <a:buFont typeface="Lato"/>
              <a:buNone/>
              <a:defRPr sz="1000">
                <a:latin typeface="Lato"/>
                <a:ea typeface="Lato"/>
                <a:cs typeface="Lato"/>
                <a:sym typeface="Lato"/>
              </a:defRPr>
            </a:lvl4pPr>
            <a:lvl5pPr indent="-228600" lvl="4" marL="2286000" rtl="0" algn="l">
              <a:lnSpc>
                <a:spcPct val="110000"/>
              </a:lnSpc>
              <a:spcBef>
                <a:spcPts val="1600"/>
              </a:spcBef>
              <a:spcAft>
                <a:spcPts val="0"/>
              </a:spcAft>
              <a:buSzPts val="1000"/>
              <a:buFont typeface="Lato"/>
              <a:buNone/>
              <a:defRPr sz="1000">
                <a:latin typeface="Lato"/>
                <a:ea typeface="Lato"/>
                <a:cs typeface="Lato"/>
                <a:sym typeface="Lato"/>
              </a:defRPr>
            </a:lvl5pPr>
            <a:lvl6pPr indent="-228600" lvl="5" marL="2743200" rtl="0" algn="l">
              <a:lnSpc>
                <a:spcPct val="90000"/>
              </a:lnSpc>
              <a:spcBef>
                <a:spcPts val="1600"/>
              </a:spcBef>
              <a:spcAft>
                <a:spcPts val="0"/>
              </a:spcAft>
              <a:buClr>
                <a:schemeClr val="dk1"/>
              </a:buClr>
              <a:buSzPts val="1000"/>
              <a:buFont typeface="Lato"/>
              <a:buNone/>
              <a:defRPr sz="1000">
                <a:latin typeface="Lato"/>
                <a:ea typeface="Lato"/>
                <a:cs typeface="Lato"/>
                <a:sym typeface="Lato"/>
              </a:defRPr>
            </a:lvl6pPr>
            <a:lvl7pPr indent="-228600" lvl="6" marL="3200400" rtl="0" algn="l">
              <a:lnSpc>
                <a:spcPct val="90000"/>
              </a:lnSpc>
              <a:spcBef>
                <a:spcPts val="1600"/>
              </a:spcBef>
              <a:spcAft>
                <a:spcPts val="0"/>
              </a:spcAft>
              <a:buClr>
                <a:schemeClr val="dk1"/>
              </a:buClr>
              <a:buSzPts val="1000"/>
              <a:buFont typeface="Lato"/>
              <a:buNone/>
              <a:defRPr sz="1000">
                <a:latin typeface="Lato"/>
                <a:ea typeface="Lato"/>
                <a:cs typeface="Lato"/>
                <a:sym typeface="Lato"/>
              </a:defRPr>
            </a:lvl7pPr>
            <a:lvl8pPr indent="-228600" lvl="7" marL="3657600" rtl="0" algn="l">
              <a:lnSpc>
                <a:spcPct val="90000"/>
              </a:lnSpc>
              <a:spcBef>
                <a:spcPts val="1600"/>
              </a:spcBef>
              <a:spcAft>
                <a:spcPts val="0"/>
              </a:spcAft>
              <a:buClr>
                <a:schemeClr val="dk1"/>
              </a:buClr>
              <a:buSzPts val="1000"/>
              <a:buFont typeface="Lato"/>
              <a:buNone/>
              <a:defRPr sz="1000">
                <a:latin typeface="Lato"/>
                <a:ea typeface="Lato"/>
                <a:cs typeface="Lato"/>
                <a:sym typeface="Lato"/>
              </a:defRPr>
            </a:lvl8pPr>
            <a:lvl9pPr indent="-228600" lvl="8" marL="4114800" rtl="0" algn="l">
              <a:lnSpc>
                <a:spcPct val="90000"/>
              </a:lnSpc>
              <a:spcBef>
                <a:spcPts val="1600"/>
              </a:spcBef>
              <a:spcAft>
                <a:spcPts val="1600"/>
              </a:spcAft>
              <a:buClr>
                <a:schemeClr val="dk1"/>
              </a:buClr>
              <a:buSzPts val="1000"/>
              <a:buFont typeface="Lato"/>
              <a:buNone/>
              <a:defRPr sz="1000">
                <a:latin typeface="Lato"/>
                <a:ea typeface="Lato"/>
                <a:cs typeface="Lato"/>
                <a:sym typeface="Lato"/>
              </a:defRPr>
            </a:lvl9pPr>
          </a:lstStyle>
          <a:p/>
        </p:txBody>
      </p:sp>
      <p:sp>
        <p:nvSpPr>
          <p:cNvPr id="54" name="Google Shape;54;p13"/>
          <p:cNvSpPr txBox="1"/>
          <p:nvPr>
            <p:ph idx="10" type="dt"/>
          </p:nvPr>
        </p:nvSpPr>
        <p:spPr>
          <a:xfrm>
            <a:off x="6096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Font typeface="Lato"/>
              <a:buNone/>
              <a:defRPr>
                <a:latin typeface="Lato"/>
                <a:ea typeface="Lato"/>
                <a:cs typeface="Lato"/>
                <a:sym typeface="Lato"/>
              </a:defRPr>
            </a:lvl1pPr>
            <a:lvl2pPr lvl="1" rtl="0" algn="l">
              <a:spcBef>
                <a:spcPts val="0"/>
              </a:spcBef>
              <a:spcAft>
                <a:spcPts val="0"/>
              </a:spcAft>
              <a:buSzPts val="1400"/>
              <a:buFont typeface="Lato"/>
              <a:buNone/>
              <a:defRPr>
                <a:latin typeface="Lato"/>
                <a:ea typeface="Lato"/>
                <a:cs typeface="Lato"/>
                <a:sym typeface="Lato"/>
              </a:defRPr>
            </a:lvl2pPr>
            <a:lvl3pPr lvl="2" rtl="0" algn="l">
              <a:spcBef>
                <a:spcPts val="0"/>
              </a:spcBef>
              <a:spcAft>
                <a:spcPts val="0"/>
              </a:spcAft>
              <a:buSzPts val="1400"/>
              <a:buFont typeface="Lato"/>
              <a:buNone/>
              <a:defRPr>
                <a:latin typeface="Lato"/>
                <a:ea typeface="Lato"/>
                <a:cs typeface="Lato"/>
                <a:sym typeface="Lato"/>
              </a:defRPr>
            </a:lvl3pPr>
            <a:lvl4pPr lvl="3" rtl="0" algn="l">
              <a:spcBef>
                <a:spcPts val="0"/>
              </a:spcBef>
              <a:spcAft>
                <a:spcPts val="0"/>
              </a:spcAft>
              <a:buSzPts val="1400"/>
              <a:buFont typeface="Lato"/>
              <a:buNone/>
              <a:defRPr>
                <a:latin typeface="Lato"/>
                <a:ea typeface="Lato"/>
                <a:cs typeface="Lato"/>
                <a:sym typeface="Lato"/>
              </a:defRPr>
            </a:lvl4pPr>
            <a:lvl5pPr lvl="4" rtl="0" algn="l">
              <a:spcBef>
                <a:spcPts val="0"/>
              </a:spcBef>
              <a:spcAft>
                <a:spcPts val="0"/>
              </a:spcAft>
              <a:buSzPts val="1400"/>
              <a:buFont typeface="Lato"/>
              <a:buNone/>
              <a:defRPr>
                <a:latin typeface="Lato"/>
                <a:ea typeface="Lato"/>
                <a:cs typeface="Lato"/>
                <a:sym typeface="Lato"/>
              </a:defRPr>
            </a:lvl5pPr>
            <a:lvl6pPr lvl="5" rtl="0" algn="l">
              <a:spcBef>
                <a:spcPts val="0"/>
              </a:spcBef>
              <a:spcAft>
                <a:spcPts val="0"/>
              </a:spcAft>
              <a:buSzPts val="1400"/>
              <a:buFont typeface="Lato"/>
              <a:buNone/>
              <a:defRPr>
                <a:latin typeface="Lato"/>
                <a:ea typeface="Lato"/>
                <a:cs typeface="Lato"/>
                <a:sym typeface="Lato"/>
              </a:defRPr>
            </a:lvl6pPr>
            <a:lvl7pPr lvl="6" rtl="0" algn="l">
              <a:spcBef>
                <a:spcPts val="0"/>
              </a:spcBef>
              <a:spcAft>
                <a:spcPts val="0"/>
              </a:spcAft>
              <a:buSzPts val="1400"/>
              <a:buFont typeface="Lato"/>
              <a:buNone/>
              <a:defRPr>
                <a:latin typeface="Lato"/>
                <a:ea typeface="Lato"/>
                <a:cs typeface="Lato"/>
                <a:sym typeface="Lato"/>
              </a:defRPr>
            </a:lvl7pPr>
            <a:lvl8pPr lvl="7" rtl="0" algn="l">
              <a:spcBef>
                <a:spcPts val="0"/>
              </a:spcBef>
              <a:spcAft>
                <a:spcPts val="0"/>
              </a:spcAft>
              <a:buSzPts val="1400"/>
              <a:buFont typeface="Lato"/>
              <a:buNone/>
              <a:defRPr>
                <a:latin typeface="Lato"/>
                <a:ea typeface="Lato"/>
                <a:cs typeface="Lato"/>
                <a:sym typeface="Lato"/>
              </a:defRPr>
            </a:lvl8pPr>
            <a:lvl9pPr lvl="8" rtl="0" algn="l">
              <a:spcBef>
                <a:spcPts val="0"/>
              </a:spcBef>
              <a:spcAft>
                <a:spcPts val="0"/>
              </a:spcAft>
              <a:buSzPts val="1400"/>
              <a:buFont typeface="Lato"/>
              <a:buNone/>
              <a:defRPr>
                <a:latin typeface="Lato"/>
                <a:ea typeface="Lato"/>
                <a:cs typeface="Lato"/>
                <a:sym typeface="Lato"/>
              </a:defRPr>
            </a:lvl9pPr>
          </a:lstStyle>
          <a:p/>
        </p:txBody>
      </p:sp>
      <p:sp>
        <p:nvSpPr>
          <p:cNvPr id="55" name="Google Shape;55;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Font typeface="Lato"/>
              <a:buNone/>
              <a:defRPr>
                <a:latin typeface="Lato"/>
                <a:ea typeface="Lato"/>
                <a:cs typeface="Lato"/>
                <a:sym typeface="Lato"/>
              </a:defRPr>
            </a:lvl1pPr>
            <a:lvl2pPr lvl="1" rtl="0" algn="l">
              <a:spcBef>
                <a:spcPts val="0"/>
              </a:spcBef>
              <a:spcAft>
                <a:spcPts val="0"/>
              </a:spcAft>
              <a:buSzPts val="1400"/>
              <a:buFont typeface="Lato"/>
              <a:buNone/>
              <a:defRPr>
                <a:latin typeface="Lato"/>
                <a:ea typeface="Lato"/>
                <a:cs typeface="Lato"/>
                <a:sym typeface="Lato"/>
              </a:defRPr>
            </a:lvl2pPr>
            <a:lvl3pPr lvl="2" rtl="0" algn="l">
              <a:spcBef>
                <a:spcPts val="0"/>
              </a:spcBef>
              <a:spcAft>
                <a:spcPts val="0"/>
              </a:spcAft>
              <a:buSzPts val="1400"/>
              <a:buFont typeface="Lato"/>
              <a:buNone/>
              <a:defRPr>
                <a:latin typeface="Lato"/>
                <a:ea typeface="Lato"/>
                <a:cs typeface="Lato"/>
                <a:sym typeface="Lato"/>
              </a:defRPr>
            </a:lvl3pPr>
            <a:lvl4pPr lvl="3" rtl="0" algn="l">
              <a:spcBef>
                <a:spcPts val="0"/>
              </a:spcBef>
              <a:spcAft>
                <a:spcPts val="0"/>
              </a:spcAft>
              <a:buSzPts val="1400"/>
              <a:buFont typeface="Lato"/>
              <a:buNone/>
              <a:defRPr>
                <a:latin typeface="Lato"/>
                <a:ea typeface="Lato"/>
                <a:cs typeface="Lato"/>
                <a:sym typeface="Lato"/>
              </a:defRPr>
            </a:lvl4pPr>
            <a:lvl5pPr lvl="4" rtl="0" algn="l">
              <a:spcBef>
                <a:spcPts val="0"/>
              </a:spcBef>
              <a:spcAft>
                <a:spcPts val="0"/>
              </a:spcAft>
              <a:buSzPts val="1400"/>
              <a:buFont typeface="Lato"/>
              <a:buNone/>
              <a:defRPr>
                <a:latin typeface="Lato"/>
                <a:ea typeface="Lato"/>
                <a:cs typeface="Lato"/>
                <a:sym typeface="Lato"/>
              </a:defRPr>
            </a:lvl5pPr>
            <a:lvl6pPr lvl="5" rtl="0" algn="l">
              <a:spcBef>
                <a:spcPts val="0"/>
              </a:spcBef>
              <a:spcAft>
                <a:spcPts val="0"/>
              </a:spcAft>
              <a:buSzPts val="1400"/>
              <a:buFont typeface="Lato"/>
              <a:buNone/>
              <a:defRPr>
                <a:latin typeface="Lato"/>
                <a:ea typeface="Lato"/>
                <a:cs typeface="Lato"/>
                <a:sym typeface="Lato"/>
              </a:defRPr>
            </a:lvl6pPr>
            <a:lvl7pPr lvl="6" rtl="0" algn="l">
              <a:spcBef>
                <a:spcPts val="0"/>
              </a:spcBef>
              <a:spcAft>
                <a:spcPts val="0"/>
              </a:spcAft>
              <a:buSzPts val="1400"/>
              <a:buFont typeface="Lato"/>
              <a:buNone/>
              <a:defRPr>
                <a:latin typeface="Lato"/>
                <a:ea typeface="Lato"/>
                <a:cs typeface="Lato"/>
                <a:sym typeface="Lato"/>
              </a:defRPr>
            </a:lvl7pPr>
            <a:lvl8pPr lvl="7" rtl="0" algn="l">
              <a:spcBef>
                <a:spcPts val="0"/>
              </a:spcBef>
              <a:spcAft>
                <a:spcPts val="0"/>
              </a:spcAft>
              <a:buSzPts val="1400"/>
              <a:buFont typeface="Lato"/>
              <a:buNone/>
              <a:defRPr>
                <a:latin typeface="Lato"/>
                <a:ea typeface="Lato"/>
                <a:cs typeface="Lato"/>
                <a:sym typeface="Lato"/>
              </a:defRPr>
            </a:lvl8pPr>
            <a:lvl9pPr lvl="8" rtl="0" algn="l">
              <a:spcBef>
                <a:spcPts val="0"/>
              </a:spcBef>
              <a:spcAft>
                <a:spcPts val="0"/>
              </a:spcAft>
              <a:buSzPts val="1400"/>
              <a:buFont typeface="Lato"/>
              <a:buNone/>
              <a:defRPr>
                <a:latin typeface="Lato"/>
                <a:ea typeface="Lato"/>
                <a:cs typeface="Lato"/>
                <a:sym typeface="Lato"/>
              </a:defRPr>
            </a:lvl9pPr>
          </a:lstStyle>
          <a:p/>
        </p:txBody>
      </p:sp>
      <p:sp>
        <p:nvSpPr>
          <p:cNvPr id="56" name="Google Shape;56;p13"/>
          <p:cNvSpPr txBox="1"/>
          <p:nvPr>
            <p:ph idx="12" type="sldNum"/>
          </p:nvPr>
        </p:nvSpPr>
        <p:spPr>
          <a:xfrm>
            <a:off x="10134600" y="6356350"/>
            <a:ext cx="1447800" cy="3651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atin typeface="Lato"/>
                <a:ea typeface="Lato"/>
                <a:cs typeface="Lato"/>
                <a:sym typeface="Lato"/>
              </a:defRPr>
            </a:lvl1pPr>
            <a:lvl2pPr indent="0" lvl="1" marL="0" rtl="0" algn="r">
              <a:spcBef>
                <a:spcPts val="0"/>
              </a:spcBef>
              <a:buNone/>
              <a:defRPr>
                <a:latin typeface="Lato"/>
                <a:ea typeface="Lato"/>
                <a:cs typeface="Lato"/>
                <a:sym typeface="Lato"/>
              </a:defRPr>
            </a:lvl2pPr>
            <a:lvl3pPr indent="0" lvl="2" marL="0" rtl="0" algn="r">
              <a:spcBef>
                <a:spcPts val="0"/>
              </a:spcBef>
              <a:buNone/>
              <a:defRPr>
                <a:latin typeface="Lato"/>
                <a:ea typeface="Lato"/>
                <a:cs typeface="Lato"/>
                <a:sym typeface="Lato"/>
              </a:defRPr>
            </a:lvl3pPr>
            <a:lvl4pPr indent="0" lvl="3" marL="0" rtl="0" algn="r">
              <a:spcBef>
                <a:spcPts val="0"/>
              </a:spcBef>
              <a:buNone/>
              <a:defRPr>
                <a:latin typeface="Lato"/>
                <a:ea typeface="Lato"/>
                <a:cs typeface="Lato"/>
                <a:sym typeface="Lato"/>
              </a:defRPr>
            </a:lvl4pPr>
            <a:lvl5pPr indent="0" lvl="4" marL="0" rtl="0" algn="r">
              <a:spcBef>
                <a:spcPts val="0"/>
              </a:spcBef>
              <a:buNone/>
              <a:defRPr>
                <a:latin typeface="Lato"/>
                <a:ea typeface="Lato"/>
                <a:cs typeface="Lato"/>
                <a:sym typeface="Lato"/>
              </a:defRPr>
            </a:lvl5pPr>
            <a:lvl6pPr indent="0" lvl="5" marL="0" rtl="0" algn="r">
              <a:spcBef>
                <a:spcPts val="0"/>
              </a:spcBef>
              <a:buNone/>
              <a:defRPr>
                <a:latin typeface="Lato"/>
                <a:ea typeface="Lato"/>
                <a:cs typeface="Lato"/>
                <a:sym typeface="Lato"/>
              </a:defRPr>
            </a:lvl6pPr>
            <a:lvl7pPr indent="0" lvl="6" marL="0" rtl="0" algn="r">
              <a:spcBef>
                <a:spcPts val="0"/>
              </a:spcBef>
              <a:buNone/>
              <a:defRPr>
                <a:latin typeface="Lato"/>
                <a:ea typeface="Lato"/>
                <a:cs typeface="Lato"/>
                <a:sym typeface="Lato"/>
              </a:defRPr>
            </a:lvl7pPr>
            <a:lvl8pPr indent="0" lvl="7" marL="0" rtl="0" algn="r">
              <a:spcBef>
                <a:spcPts val="0"/>
              </a:spcBef>
              <a:buNone/>
              <a:defRPr>
                <a:latin typeface="Lato"/>
                <a:ea typeface="Lato"/>
                <a:cs typeface="Lato"/>
                <a:sym typeface="Lato"/>
              </a:defRPr>
            </a:lvl8pPr>
            <a:lvl9pPr indent="0" lvl="8" marL="0" rtl="0" algn="r">
              <a:spcBef>
                <a:spcPts val="0"/>
              </a:spcBef>
              <a:buNone/>
              <a:defRPr>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7" name="Shape 57"/>
        <p:cNvGrpSpPr/>
        <p:nvPr/>
      </p:nvGrpSpPr>
      <p:grpSpPr>
        <a:xfrm>
          <a:off x="0" y="0"/>
          <a:ext cx="0" cy="0"/>
          <a:chOff x="0" y="0"/>
          <a:chExt cx="0" cy="0"/>
        </a:xfrm>
      </p:grpSpPr>
      <p:sp>
        <p:nvSpPr>
          <p:cNvPr id="58" name="Google Shape;58;p14"/>
          <p:cNvSpPr txBox="1"/>
          <p:nvPr>
            <p:ph type="title"/>
          </p:nvPr>
        </p:nvSpPr>
        <p:spPr>
          <a:xfrm rot="5400000">
            <a:off x="7330452" y="1952184"/>
            <a:ext cx="5643300" cy="28545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9" name="Google Shape;59;p14"/>
          <p:cNvSpPr txBox="1"/>
          <p:nvPr>
            <p:ph idx="1" type="body"/>
          </p:nvPr>
        </p:nvSpPr>
        <p:spPr>
          <a:xfrm rot="5400000">
            <a:off x="1658148" y="-487716"/>
            <a:ext cx="56433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110000"/>
              </a:lnSpc>
              <a:spcBef>
                <a:spcPts val="1000"/>
              </a:spcBef>
              <a:spcAft>
                <a:spcPts val="0"/>
              </a:spcAft>
              <a:buSzPts val="1800"/>
              <a:buChar char="●"/>
              <a:defRPr/>
            </a:lvl1pPr>
            <a:lvl2pPr indent="-342900" lvl="1" marL="914400" rtl="0" algn="l">
              <a:lnSpc>
                <a:spcPct val="110000"/>
              </a:lnSpc>
              <a:spcBef>
                <a:spcPts val="1600"/>
              </a:spcBef>
              <a:spcAft>
                <a:spcPts val="0"/>
              </a:spcAft>
              <a:buSzPts val="1800"/>
              <a:buChar char="○"/>
              <a:defRPr/>
            </a:lvl2pPr>
            <a:lvl3pPr indent="-342900" lvl="2" marL="1371600" rtl="0" algn="l">
              <a:lnSpc>
                <a:spcPct val="110000"/>
              </a:lnSpc>
              <a:spcBef>
                <a:spcPts val="1600"/>
              </a:spcBef>
              <a:spcAft>
                <a:spcPts val="0"/>
              </a:spcAft>
              <a:buSzPts val="1800"/>
              <a:buChar char="■"/>
              <a:defRPr/>
            </a:lvl3pPr>
            <a:lvl4pPr indent="-342900" lvl="3" marL="1828800" rtl="0" algn="l">
              <a:lnSpc>
                <a:spcPct val="110000"/>
              </a:lnSpc>
              <a:spcBef>
                <a:spcPts val="1600"/>
              </a:spcBef>
              <a:spcAft>
                <a:spcPts val="0"/>
              </a:spcAft>
              <a:buSzPts val="1800"/>
              <a:buChar char="●"/>
              <a:defRPr/>
            </a:lvl4pPr>
            <a:lvl5pPr indent="-342900" lvl="4" marL="2286000" rtl="0" algn="l">
              <a:lnSpc>
                <a:spcPct val="110000"/>
              </a:lnSpc>
              <a:spcBef>
                <a:spcPts val="1600"/>
              </a:spcBef>
              <a:spcAft>
                <a:spcPts val="0"/>
              </a:spcAft>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60" name="Google Shape;60;p14"/>
          <p:cNvSpPr txBox="1"/>
          <p:nvPr>
            <p:ph idx="10" type="dt"/>
          </p:nvPr>
        </p:nvSpPr>
        <p:spPr>
          <a:xfrm>
            <a:off x="6096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 name="Google Shape;62;p14"/>
          <p:cNvSpPr txBox="1"/>
          <p:nvPr>
            <p:ph idx="12" type="sldNum"/>
          </p:nvPr>
        </p:nvSpPr>
        <p:spPr>
          <a:xfrm>
            <a:off x="10134600" y="6356350"/>
            <a:ext cx="1447800" cy="3651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5" name="Google Shape;15;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8" name="Google Shape;18;p4"/>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9" name="Google Shape;19;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2" name="Google Shape;22;p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3" name="Google Shape;23;p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4" name="Google Shape;24;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7" name="Google Shape;27;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30" name="Google Shape;30;p7"/>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1" name="Google Shape;31;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34" name="Google Shape;34;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38" name="Google Shape;38;p9"/>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 name="Google Shape;39;p9"/>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40" name="Google Shape;40;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43" name="Google Shape;43;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4.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8.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pic>
        <p:nvPicPr>
          <p:cNvPr descr="Vector background of vibrant colors splashing" id="67" name="Google Shape;67;p15"/>
          <p:cNvPicPr preferRelativeResize="0"/>
          <p:nvPr/>
        </p:nvPicPr>
        <p:blipFill rotWithShape="1">
          <a:blip r:embed="rId3">
            <a:alphaModFix/>
          </a:blip>
          <a:srcRect b="0" l="29656" r="5349" t="0"/>
          <a:stretch/>
        </p:blipFill>
        <p:spPr>
          <a:xfrm>
            <a:off x="-1" y="-19575"/>
            <a:ext cx="6592225" cy="6897149"/>
          </a:xfrm>
          <a:prstGeom prst="rect">
            <a:avLst/>
          </a:prstGeom>
          <a:noFill/>
          <a:ln>
            <a:noFill/>
          </a:ln>
        </p:spPr>
      </p:pic>
      <p:sp>
        <p:nvSpPr>
          <p:cNvPr id="68" name="Google Shape;68;p15"/>
          <p:cNvSpPr txBox="1"/>
          <p:nvPr>
            <p:ph type="ctrTitle"/>
          </p:nvPr>
        </p:nvSpPr>
        <p:spPr>
          <a:xfrm>
            <a:off x="6796075" y="567950"/>
            <a:ext cx="5260200" cy="2151600"/>
          </a:xfrm>
          <a:prstGeom prst="rect">
            <a:avLst/>
          </a:prstGeom>
          <a:noFill/>
          <a:ln>
            <a:noFill/>
          </a:ln>
        </p:spPr>
        <p:txBody>
          <a:bodyPr anchorCtr="0" anchor="b" bIns="45700" lIns="91425" spcFirstLastPara="1" rIns="91425" wrap="square" tIns="45700">
            <a:noAutofit/>
          </a:bodyPr>
          <a:lstStyle/>
          <a:p>
            <a:pPr indent="0" lvl="0" marL="0" rtl="0" algn="ctr">
              <a:lnSpc>
                <a:spcPct val="80000"/>
              </a:lnSpc>
              <a:spcBef>
                <a:spcPts val="0"/>
              </a:spcBef>
              <a:spcAft>
                <a:spcPts val="0"/>
              </a:spcAft>
              <a:buClr>
                <a:schemeClr val="dk1"/>
              </a:buClr>
              <a:buSzPts val="4860"/>
              <a:buFont typeface="Arial"/>
              <a:buNone/>
            </a:pPr>
            <a:r>
              <a:rPr lang="en-US" sz="6300"/>
              <a:t>ANCESTRY</a:t>
            </a:r>
            <a:endParaRPr sz="6300"/>
          </a:p>
        </p:txBody>
      </p:sp>
      <p:cxnSp>
        <p:nvCxnSpPr>
          <p:cNvPr id="69" name="Google Shape;69;p15"/>
          <p:cNvCxnSpPr/>
          <p:nvPr/>
        </p:nvCxnSpPr>
        <p:spPr>
          <a:xfrm>
            <a:off x="6939775" y="3491375"/>
            <a:ext cx="4972800" cy="0"/>
          </a:xfrm>
          <a:prstGeom prst="straightConnector1">
            <a:avLst/>
          </a:prstGeom>
          <a:noFill/>
          <a:ln cap="flat" cmpd="sng" w="9525">
            <a:solidFill>
              <a:schemeClr val="dk2"/>
            </a:solidFill>
            <a:prstDash val="solid"/>
            <a:round/>
            <a:headEnd len="med" w="med" type="none"/>
            <a:tailEnd len="med" w="med" type="none"/>
          </a:ln>
        </p:spPr>
      </p:cxnSp>
      <p:pic>
        <p:nvPicPr>
          <p:cNvPr id="70" name="Google Shape;70;p15"/>
          <p:cNvPicPr preferRelativeResize="0"/>
          <p:nvPr/>
        </p:nvPicPr>
        <p:blipFill>
          <a:blip r:embed="rId4">
            <a:alphaModFix/>
          </a:blip>
          <a:stretch>
            <a:fillRect/>
          </a:stretch>
        </p:blipFill>
        <p:spPr>
          <a:xfrm>
            <a:off x="7427275" y="3949355"/>
            <a:ext cx="4123500" cy="22469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4"/>
          <p:cNvSpPr txBox="1"/>
          <p:nvPr>
            <p:ph type="ctrTitle"/>
          </p:nvPr>
        </p:nvSpPr>
        <p:spPr>
          <a:xfrm>
            <a:off x="1470925" y="25151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t>But how do I only share 50% of my DNA on average with my sibling but I learned that I share &gt;95% of my genome with a chimpanzee?</a:t>
            </a:r>
            <a:endParaRPr sz="4000"/>
          </a:p>
        </p:txBody>
      </p:sp>
      <p:pic>
        <p:nvPicPr>
          <p:cNvPr id="154" name="Google Shape;154;p24"/>
          <p:cNvPicPr preferRelativeResize="0"/>
          <p:nvPr/>
        </p:nvPicPr>
        <p:blipFill>
          <a:blip r:embed="rId3">
            <a:alphaModFix/>
          </a:blip>
          <a:stretch>
            <a:fillRect/>
          </a:stretch>
        </p:blipFill>
        <p:spPr>
          <a:xfrm>
            <a:off x="0" y="2350175"/>
            <a:ext cx="1470915" cy="968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25"/>
          <p:cNvSpPr/>
          <p:nvPr/>
        </p:nvSpPr>
        <p:spPr>
          <a:xfrm rot="5400000">
            <a:off x="5679200" y="-5679150"/>
            <a:ext cx="818100" cy="12176400"/>
          </a:xfrm>
          <a:prstGeom prst="rect">
            <a:avLst/>
          </a:prstGeom>
          <a:gradFill>
            <a:gsLst>
              <a:gs pos="0">
                <a:schemeClr val="lt1"/>
              </a:gs>
              <a:gs pos="77000">
                <a:srgbClr val="E4FAF1"/>
              </a:gs>
              <a:gs pos="86000">
                <a:srgbClr val="C9F5E3"/>
              </a:gs>
              <a:gs pos="94000">
                <a:srgbClr val="92EBC7"/>
              </a:gs>
              <a:gs pos="100000">
                <a:schemeClr val="accent5"/>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60" name="Google Shape;160;p25"/>
          <p:cNvSpPr txBox="1"/>
          <p:nvPr>
            <p:ph idx="4294967295" type="title"/>
          </p:nvPr>
        </p:nvSpPr>
        <p:spPr>
          <a:xfrm>
            <a:off x="89950" y="-75000"/>
            <a:ext cx="3613500" cy="968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7297"/>
              <a:buFont typeface="Arial"/>
              <a:buNone/>
            </a:pPr>
            <a:r>
              <a:rPr lang="en-US"/>
              <a:t>INTRODUCTION</a:t>
            </a:r>
            <a:endParaRPr/>
          </a:p>
        </p:txBody>
      </p:sp>
      <p:sp>
        <p:nvSpPr>
          <p:cNvPr id="161" name="Google Shape;161;p25"/>
          <p:cNvSpPr txBox="1"/>
          <p:nvPr>
            <p:ph type="ctrTitle"/>
          </p:nvPr>
        </p:nvSpPr>
        <p:spPr>
          <a:xfrm>
            <a:off x="89950" y="3660075"/>
            <a:ext cx="5832900" cy="968100"/>
          </a:xfrm>
          <a:prstGeom prst="rect">
            <a:avLst/>
          </a:prstGeom>
          <a:noFill/>
          <a:ln>
            <a:noFill/>
          </a:ln>
        </p:spPr>
        <p:txBody>
          <a:bodyPr anchorCtr="0" anchor="ctr" bIns="45700" lIns="91425" spcFirstLastPara="1" rIns="91425" wrap="square" tIns="45700">
            <a:noAutofit/>
          </a:bodyPr>
          <a:lstStyle/>
          <a:p>
            <a:pPr indent="-425450" lvl="0" marL="457200" rtl="0" algn="l">
              <a:lnSpc>
                <a:spcPct val="80000"/>
              </a:lnSpc>
              <a:spcBef>
                <a:spcPts val="0"/>
              </a:spcBef>
              <a:spcAft>
                <a:spcPts val="0"/>
              </a:spcAft>
              <a:buSzPts val="3100"/>
              <a:buChar char="●"/>
            </a:pPr>
            <a:r>
              <a:rPr lang="en-US" sz="3100"/>
              <a:t>Most of the DNA bases in the genome are the same in most individuals (and, indeed, across closely related species).</a:t>
            </a:r>
            <a:endParaRPr sz="3100"/>
          </a:p>
          <a:p>
            <a:pPr indent="-425450" lvl="0" marL="457200" rtl="0" algn="l">
              <a:lnSpc>
                <a:spcPct val="80000"/>
              </a:lnSpc>
              <a:spcBef>
                <a:spcPts val="0"/>
              </a:spcBef>
              <a:spcAft>
                <a:spcPts val="0"/>
              </a:spcAft>
              <a:buSzPts val="3100"/>
              <a:buChar char="●"/>
            </a:pPr>
            <a:r>
              <a:rPr lang="en-US" sz="3100"/>
              <a:t>When we say that you share 50% of your mom’s DNA, we mean that you directly inherit a copy of her DNA. Your DNA in this case is said to be </a:t>
            </a:r>
            <a:r>
              <a:rPr b="1" lang="en-US" sz="3100"/>
              <a:t>identical by descent (or IBD) </a:t>
            </a:r>
            <a:r>
              <a:rPr lang="en-US" sz="3100"/>
              <a:t>to your mom’s. </a:t>
            </a:r>
            <a:endParaRPr sz="3100"/>
          </a:p>
        </p:txBody>
      </p:sp>
      <p:sp>
        <p:nvSpPr>
          <p:cNvPr id="162" name="Google Shape;162;p25"/>
          <p:cNvSpPr txBox="1"/>
          <p:nvPr>
            <p:ph type="ctrTitle"/>
          </p:nvPr>
        </p:nvSpPr>
        <p:spPr>
          <a:xfrm>
            <a:off x="89950" y="81808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500"/>
              <a:t>Genetic similarity</a:t>
            </a:r>
            <a:endParaRPr sz="4500"/>
          </a:p>
        </p:txBody>
      </p:sp>
      <p:pic>
        <p:nvPicPr>
          <p:cNvPr id="163" name="Google Shape;163;p25"/>
          <p:cNvPicPr preferRelativeResize="0"/>
          <p:nvPr/>
        </p:nvPicPr>
        <p:blipFill>
          <a:blip r:embed="rId3">
            <a:alphaModFix/>
          </a:blip>
          <a:stretch>
            <a:fillRect/>
          </a:stretch>
        </p:blipFill>
        <p:spPr>
          <a:xfrm>
            <a:off x="6075250" y="1506200"/>
            <a:ext cx="5928575" cy="5199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26"/>
          <p:cNvSpPr/>
          <p:nvPr/>
        </p:nvSpPr>
        <p:spPr>
          <a:xfrm rot="5400000">
            <a:off x="5679200" y="-5679150"/>
            <a:ext cx="818100" cy="12176400"/>
          </a:xfrm>
          <a:prstGeom prst="rect">
            <a:avLst/>
          </a:prstGeom>
          <a:gradFill>
            <a:gsLst>
              <a:gs pos="0">
                <a:schemeClr val="lt1"/>
              </a:gs>
              <a:gs pos="77000">
                <a:srgbClr val="E4FAF1"/>
              </a:gs>
              <a:gs pos="86000">
                <a:srgbClr val="C9F5E3"/>
              </a:gs>
              <a:gs pos="94000">
                <a:srgbClr val="92EBC7"/>
              </a:gs>
              <a:gs pos="100000">
                <a:schemeClr val="accent5"/>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69" name="Google Shape;169;p26"/>
          <p:cNvSpPr txBox="1"/>
          <p:nvPr>
            <p:ph idx="4294967295" type="title"/>
          </p:nvPr>
        </p:nvSpPr>
        <p:spPr>
          <a:xfrm>
            <a:off x="89950" y="-75000"/>
            <a:ext cx="3613500" cy="968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7297"/>
              <a:buFont typeface="Arial"/>
              <a:buNone/>
            </a:pPr>
            <a:r>
              <a:rPr lang="en-US"/>
              <a:t>INTRODUCTION</a:t>
            </a:r>
            <a:endParaRPr/>
          </a:p>
        </p:txBody>
      </p:sp>
      <p:sp>
        <p:nvSpPr>
          <p:cNvPr id="170" name="Google Shape;170;p26"/>
          <p:cNvSpPr txBox="1"/>
          <p:nvPr>
            <p:ph type="ctrTitle"/>
          </p:nvPr>
        </p:nvSpPr>
        <p:spPr>
          <a:xfrm>
            <a:off x="79925" y="2742975"/>
            <a:ext cx="5832900" cy="968100"/>
          </a:xfrm>
          <a:prstGeom prst="rect">
            <a:avLst/>
          </a:prstGeom>
          <a:noFill/>
          <a:ln>
            <a:noFill/>
          </a:ln>
        </p:spPr>
        <p:txBody>
          <a:bodyPr anchorCtr="0" anchor="ctr" bIns="45700" lIns="91425" spcFirstLastPara="1" rIns="91425" wrap="square" tIns="45700">
            <a:noAutofit/>
          </a:bodyPr>
          <a:lstStyle/>
          <a:p>
            <a:pPr indent="-425450" lvl="0" marL="457200" rtl="0" algn="l">
              <a:lnSpc>
                <a:spcPct val="80000"/>
              </a:lnSpc>
              <a:spcBef>
                <a:spcPts val="0"/>
              </a:spcBef>
              <a:spcAft>
                <a:spcPts val="0"/>
              </a:spcAft>
              <a:buSzPts val="3100"/>
              <a:buChar char="●"/>
            </a:pPr>
            <a:r>
              <a:rPr lang="en-US" sz="3100"/>
              <a:t>IBD DNA segments are in practice recognized through haplotype sharing</a:t>
            </a:r>
            <a:endParaRPr sz="3100"/>
          </a:p>
          <a:p>
            <a:pPr indent="-425450" lvl="0" marL="457200" rtl="0" algn="l">
              <a:lnSpc>
                <a:spcPct val="80000"/>
              </a:lnSpc>
              <a:spcBef>
                <a:spcPts val="0"/>
              </a:spcBef>
              <a:spcAft>
                <a:spcPts val="0"/>
              </a:spcAft>
              <a:buSzPts val="3100"/>
              <a:buChar char="●"/>
            </a:pPr>
            <a:r>
              <a:rPr b="1" lang="en-US" sz="3100"/>
              <a:t>Haplotypes </a:t>
            </a:r>
            <a:r>
              <a:rPr lang="en-US" sz="3100"/>
              <a:t>are stretches of non-recombining DNA (so, mt genome, a nuclear recombination “block,” Y chromosome DNA)</a:t>
            </a:r>
            <a:endParaRPr sz="3100"/>
          </a:p>
        </p:txBody>
      </p:sp>
      <p:sp>
        <p:nvSpPr>
          <p:cNvPr id="171" name="Google Shape;171;p26"/>
          <p:cNvSpPr txBox="1"/>
          <p:nvPr>
            <p:ph type="ctrTitle"/>
          </p:nvPr>
        </p:nvSpPr>
        <p:spPr>
          <a:xfrm>
            <a:off x="89950" y="81808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500"/>
              <a:t>Genetic similarity</a:t>
            </a:r>
            <a:endParaRPr sz="4500"/>
          </a:p>
        </p:txBody>
      </p:sp>
      <p:pic>
        <p:nvPicPr>
          <p:cNvPr id="172" name="Google Shape;172;p26"/>
          <p:cNvPicPr preferRelativeResize="0"/>
          <p:nvPr/>
        </p:nvPicPr>
        <p:blipFill>
          <a:blip r:embed="rId3">
            <a:alphaModFix/>
          </a:blip>
          <a:stretch>
            <a:fillRect/>
          </a:stretch>
        </p:blipFill>
        <p:spPr>
          <a:xfrm>
            <a:off x="6075250" y="1938588"/>
            <a:ext cx="5964350" cy="23942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27"/>
          <p:cNvSpPr/>
          <p:nvPr/>
        </p:nvSpPr>
        <p:spPr>
          <a:xfrm rot="5400000">
            <a:off x="5679200" y="-5679150"/>
            <a:ext cx="818100" cy="12176400"/>
          </a:xfrm>
          <a:prstGeom prst="rect">
            <a:avLst/>
          </a:prstGeom>
          <a:gradFill>
            <a:gsLst>
              <a:gs pos="0">
                <a:schemeClr val="lt1"/>
              </a:gs>
              <a:gs pos="77000">
                <a:srgbClr val="E4FAF1"/>
              </a:gs>
              <a:gs pos="86000">
                <a:srgbClr val="C9F5E3"/>
              </a:gs>
              <a:gs pos="94000">
                <a:srgbClr val="92EBC7"/>
              </a:gs>
              <a:gs pos="100000">
                <a:schemeClr val="accent5"/>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78" name="Google Shape;178;p27"/>
          <p:cNvSpPr txBox="1"/>
          <p:nvPr>
            <p:ph idx="4294967295" type="title"/>
          </p:nvPr>
        </p:nvSpPr>
        <p:spPr>
          <a:xfrm>
            <a:off x="89950" y="-75000"/>
            <a:ext cx="3613500" cy="968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7297"/>
              <a:buFont typeface="Arial"/>
              <a:buNone/>
            </a:pPr>
            <a:r>
              <a:rPr lang="en-US"/>
              <a:t>INTRODUCTION</a:t>
            </a:r>
            <a:endParaRPr/>
          </a:p>
        </p:txBody>
      </p:sp>
      <p:sp>
        <p:nvSpPr>
          <p:cNvPr id="179" name="Google Shape;179;p27"/>
          <p:cNvSpPr txBox="1"/>
          <p:nvPr>
            <p:ph type="ctrTitle"/>
          </p:nvPr>
        </p:nvSpPr>
        <p:spPr>
          <a:xfrm>
            <a:off x="50" y="3510550"/>
            <a:ext cx="5342700" cy="968100"/>
          </a:xfrm>
          <a:prstGeom prst="rect">
            <a:avLst/>
          </a:prstGeom>
          <a:noFill/>
          <a:ln>
            <a:noFill/>
          </a:ln>
        </p:spPr>
        <p:txBody>
          <a:bodyPr anchorCtr="0" anchor="ctr" bIns="45700" lIns="91425" spcFirstLastPara="1" rIns="91425" wrap="square" tIns="45700">
            <a:noAutofit/>
          </a:bodyPr>
          <a:lstStyle/>
          <a:p>
            <a:pPr indent="-412750" lvl="0" marL="457200" rtl="0" algn="l">
              <a:lnSpc>
                <a:spcPct val="80000"/>
              </a:lnSpc>
              <a:spcBef>
                <a:spcPts val="0"/>
              </a:spcBef>
              <a:spcAft>
                <a:spcPts val="0"/>
              </a:spcAft>
              <a:buSzPts val="2900"/>
              <a:buChar char="●"/>
            </a:pPr>
            <a:r>
              <a:rPr lang="en-US" sz="2900"/>
              <a:t>Relatedness can be calculated between any two individuals!</a:t>
            </a:r>
            <a:endParaRPr sz="2900"/>
          </a:p>
          <a:p>
            <a:pPr indent="-412750" lvl="0" marL="457200" rtl="0" algn="l">
              <a:lnSpc>
                <a:spcPct val="80000"/>
              </a:lnSpc>
              <a:spcBef>
                <a:spcPts val="0"/>
              </a:spcBef>
              <a:spcAft>
                <a:spcPts val="0"/>
              </a:spcAft>
              <a:buSzPts val="2900"/>
              <a:buChar char="●"/>
            </a:pPr>
            <a:r>
              <a:rPr lang="en-US" sz="2900"/>
              <a:t>People are often not as closely related, percent-wise, to relatives they feel close to (e.g., a cousin) but are more closely related to random non-relatives than they expect.</a:t>
            </a:r>
            <a:endParaRPr sz="2900"/>
          </a:p>
          <a:p>
            <a:pPr indent="-412750" lvl="0" marL="457200" rtl="0" algn="l">
              <a:lnSpc>
                <a:spcPct val="80000"/>
              </a:lnSpc>
              <a:spcBef>
                <a:spcPts val="0"/>
              </a:spcBef>
              <a:spcAft>
                <a:spcPts val="0"/>
              </a:spcAft>
              <a:buSzPts val="2900"/>
              <a:buChar char="●"/>
            </a:pPr>
            <a:r>
              <a:rPr lang="en-US" sz="2900"/>
              <a:t>The latter is due to </a:t>
            </a:r>
            <a:r>
              <a:rPr b="1" lang="en-US" sz="2900"/>
              <a:t>background relatedness </a:t>
            </a:r>
            <a:r>
              <a:rPr lang="en-US" sz="2900"/>
              <a:t>in the population.</a:t>
            </a:r>
            <a:endParaRPr sz="2900"/>
          </a:p>
        </p:txBody>
      </p:sp>
      <p:sp>
        <p:nvSpPr>
          <p:cNvPr id="180" name="Google Shape;180;p27"/>
          <p:cNvSpPr txBox="1"/>
          <p:nvPr>
            <p:ph type="ctrTitle"/>
          </p:nvPr>
        </p:nvSpPr>
        <p:spPr>
          <a:xfrm>
            <a:off x="76200" y="81808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500"/>
              <a:t>Odd things about relatedness</a:t>
            </a:r>
            <a:endParaRPr sz="4500"/>
          </a:p>
        </p:txBody>
      </p:sp>
      <p:pic>
        <p:nvPicPr>
          <p:cNvPr id="181" name="Google Shape;181;p27"/>
          <p:cNvPicPr preferRelativeResize="0"/>
          <p:nvPr/>
        </p:nvPicPr>
        <p:blipFill>
          <a:blip r:embed="rId3">
            <a:alphaModFix/>
          </a:blip>
          <a:stretch>
            <a:fillRect/>
          </a:stretch>
        </p:blipFill>
        <p:spPr>
          <a:xfrm>
            <a:off x="5768425" y="1521975"/>
            <a:ext cx="6328152" cy="4945249"/>
          </a:xfrm>
          <a:prstGeom prst="rect">
            <a:avLst/>
          </a:prstGeom>
          <a:noFill/>
          <a:ln>
            <a:noFill/>
          </a:ln>
        </p:spPr>
      </p:pic>
      <p:sp>
        <p:nvSpPr>
          <p:cNvPr id="182" name="Google Shape;182;p27"/>
          <p:cNvSpPr txBox="1"/>
          <p:nvPr>
            <p:ph type="ctrTitle"/>
          </p:nvPr>
        </p:nvSpPr>
        <p:spPr>
          <a:xfrm>
            <a:off x="6965100" y="1632000"/>
            <a:ext cx="3401400" cy="5886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4860"/>
              <a:buFont typeface="Arial"/>
              <a:buNone/>
            </a:pPr>
            <a:r>
              <a:rPr b="1" lang="en-US" sz="2400"/>
              <a:t>Average relatedness among relatives</a:t>
            </a:r>
            <a:endParaRPr b="1" sz="2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sp>
        <p:nvSpPr>
          <p:cNvPr id="187" name="Google Shape;187;p28"/>
          <p:cNvSpPr/>
          <p:nvPr/>
        </p:nvSpPr>
        <p:spPr>
          <a:xfrm rot="5400000">
            <a:off x="5679200" y="-5679150"/>
            <a:ext cx="818100" cy="12176400"/>
          </a:xfrm>
          <a:prstGeom prst="rect">
            <a:avLst/>
          </a:prstGeom>
          <a:gradFill>
            <a:gsLst>
              <a:gs pos="0">
                <a:schemeClr val="lt1"/>
              </a:gs>
              <a:gs pos="77000">
                <a:srgbClr val="E4FAF1"/>
              </a:gs>
              <a:gs pos="86000">
                <a:srgbClr val="C9F5E3"/>
              </a:gs>
              <a:gs pos="94000">
                <a:srgbClr val="92EBC7"/>
              </a:gs>
              <a:gs pos="100000">
                <a:schemeClr val="accent5"/>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88" name="Google Shape;188;p28"/>
          <p:cNvSpPr txBox="1"/>
          <p:nvPr>
            <p:ph idx="4294967295" type="title"/>
          </p:nvPr>
        </p:nvSpPr>
        <p:spPr>
          <a:xfrm>
            <a:off x="89950" y="-75000"/>
            <a:ext cx="3613500" cy="968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7297"/>
              <a:buFont typeface="Arial"/>
              <a:buNone/>
            </a:pPr>
            <a:r>
              <a:rPr lang="en-US"/>
              <a:t>INTRODUCTION</a:t>
            </a:r>
            <a:endParaRPr/>
          </a:p>
        </p:txBody>
      </p:sp>
      <p:sp>
        <p:nvSpPr>
          <p:cNvPr id="189" name="Google Shape;189;p28"/>
          <p:cNvSpPr txBox="1"/>
          <p:nvPr>
            <p:ph type="ctrTitle"/>
          </p:nvPr>
        </p:nvSpPr>
        <p:spPr>
          <a:xfrm>
            <a:off x="13750" y="3439625"/>
            <a:ext cx="6247800" cy="968100"/>
          </a:xfrm>
          <a:prstGeom prst="rect">
            <a:avLst/>
          </a:prstGeom>
          <a:noFill/>
          <a:ln>
            <a:noFill/>
          </a:ln>
        </p:spPr>
        <p:txBody>
          <a:bodyPr anchorCtr="0" anchor="ctr" bIns="45700" lIns="91425" spcFirstLastPara="1" rIns="91425" wrap="square" tIns="45700">
            <a:noAutofit/>
          </a:bodyPr>
          <a:lstStyle/>
          <a:p>
            <a:pPr indent="-393700" lvl="0" marL="457200" rtl="0" algn="l">
              <a:lnSpc>
                <a:spcPct val="80000"/>
              </a:lnSpc>
              <a:spcBef>
                <a:spcPts val="0"/>
              </a:spcBef>
              <a:spcAft>
                <a:spcPts val="0"/>
              </a:spcAft>
              <a:buSzPts val="2600"/>
              <a:buChar char="●"/>
            </a:pPr>
            <a:r>
              <a:rPr lang="en-US" sz="2600"/>
              <a:t>Genetic ancestry is hard to determine in practice. Instead,</a:t>
            </a:r>
            <a:r>
              <a:rPr lang="en-US" sz="2600"/>
              <a:t> we usually hear about “African ancestry” or “European ancestry” or other kinds of “biogeographic ancestry.” </a:t>
            </a:r>
            <a:endParaRPr sz="2600"/>
          </a:p>
          <a:p>
            <a:pPr indent="-393700" lvl="0" marL="457200" rtl="0" algn="l">
              <a:lnSpc>
                <a:spcPct val="80000"/>
              </a:lnSpc>
              <a:spcBef>
                <a:spcPts val="0"/>
              </a:spcBef>
              <a:spcAft>
                <a:spcPts val="0"/>
              </a:spcAft>
              <a:buSzPts val="2600"/>
              <a:buChar char="●"/>
            </a:pPr>
            <a:r>
              <a:rPr lang="en-US" sz="2600"/>
              <a:t>This actually refers to your genetic similarity or </a:t>
            </a:r>
            <a:r>
              <a:rPr i="1" lang="en-US" sz="2600"/>
              <a:t>relatedness </a:t>
            </a:r>
            <a:r>
              <a:rPr lang="en-US" sz="2600"/>
              <a:t>to living people in different geographic regions today, not ancestry at all. It is used as a </a:t>
            </a:r>
            <a:r>
              <a:rPr i="1" lang="en-US" sz="2600"/>
              <a:t>proxy </a:t>
            </a:r>
            <a:r>
              <a:rPr lang="en-US" sz="2600"/>
              <a:t>for where your ancestors lived in the past.</a:t>
            </a:r>
            <a:endParaRPr sz="2600"/>
          </a:p>
          <a:p>
            <a:pPr indent="-393700" lvl="0" marL="457200" rtl="0" algn="l">
              <a:lnSpc>
                <a:spcPct val="80000"/>
              </a:lnSpc>
              <a:spcBef>
                <a:spcPts val="0"/>
              </a:spcBef>
              <a:spcAft>
                <a:spcPts val="0"/>
              </a:spcAft>
              <a:buSzPts val="2600"/>
              <a:buChar char="●"/>
            </a:pPr>
            <a:r>
              <a:rPr lang="en-US" sz="2600"/>
              <a:t>Unfortunately, biogeographic ancestry is often not clearly explained and is referred to as and equated with genetic ancestry. </a:t>
            </a:r>
            <a:endParaRPr sz="2600"/>
          </a:p>
        </p:txBody>
      </p:sp>
      <p:sp>
        <p:nvSpPr>
          <p:cNvPr id="190" name="Google Shape;190;p28"/>
          <p:cNvSpPr txBox="1"/>
          <p:nvPr>
            <p:ph type="ctrTitle"/>
          </p:nvPr>
        </p:nvSpPr>
        <p:spPr>
          <a:xfrm>
            <a:off x="89950" y="74188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500"/>
              <a:t>What is biogeographic ancestry?</a:t>
            </a:r>
            <a:endParaRPr sz="4500"/>
          </a:p>
        </p:txBody>
      </p:sp>
      <p:pic>
        <p:nvPicPr>
          <p:cNvPr id="191" name="Google Shape;191;p28"/>
          <p:cNvPicPr preferRelativeResize="0"/>
          <p:nvPr/>
        </p:nvPicPr>
        <p:blipFill>
          <a:blip r:embed="rId3">
            <a:alphaModFix/>
          </a:blip>
          <a:stretch>
            <a:fillRect/>
          </a:stretch>
        </p:blipFill>
        <p:spPr>
          <a:xfrm>
            <a:off x="6845200" y="2185350"/>
            <a:ext cx="4524375" cy="3324225"/>
          </a:xfrm>
          <a:prstGeom prst="rect">
            <a:avLst/>
          </a:prstGeom>
          <a:noFill/>
          <a:ln>
            <a:noFill/>
          </a:ln>
        </p:spPr>
      </p:pic>
      <p:sp>
        <p:nvSpPr>
          <p:cNvPr id="192" name="Google Shape;192;p28"/>
          <p:cNvSpPr txBox="1"/>
          <p:nvPr/>
        </p:nvSpPr>
        <p:spPr>
          <a:xfrm>
            <a:off x="6845200" y="5509575"/>
            <a:ext cx="140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Lato"/>
                <a:ea typeface="Lato"/>
                <a:cs typeface="Lato"/>
                <a:sym typeface="Lato"/>
              </a:rPr>
              <a:t>ancestry.com</a:t>
            </a:r>
            <a:endParaRPr>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nvSpPr>
        <p:spPr>
          <a:xfrm>
            <a:off x="155000" y="1656325"/>
            <a:ext cx="3726000" cy="506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3200">
                <a:latin typeface="Lato"/>
                <a:ea typeface="Lato"/>
                <a:cs typeface="Lato"/>
                <a:sym typeface="Lato"/>
              </a:rPr>
              <a:t>Ancestry tests measure relatedness </a:t>
            </a:r>
            <a:r>
              <a:rPr lang="en-US" sz="3200">
                <a:latin typeface="Lato"/>
                <a:ea typeface="Lato"/>
                <a:cs typeface="Lato"/>
                <a:sym typeface="Lato"/>
              </a:rPr>
              <a:t>between pieces of your DNA and the DNA of geographic </a:t>
            </a:r>
            <a:r>
              <a:rPr b="1" lang="en-US" sz="3200">
                <a:latin typeface="Lato"/>
                <a:ea typeface="Lato"/>
                <a:cs typeface="Lato"/>
                <a:sym typeface="Lato"/>
              </a:rPr>
              <a:t>reference groups</a:t>
            </a:r>
            <a:endParaRPr b="1" sz="3200">
              <a:latin typeface="Lato"/>
              <a:ea typeface="Lato"/>
              <a:cs typeface="Lato"/>
              <a:sym typeface="Lato"/>
            </a:endParaRPr>
          </a:p>
          <a:p>
            <a:pPr indent="0" lvl="0" marL="0" rtl="0" algn="l">
              <a:lnSpc>
                <a:spcPct val="90000"/>
              </a:lnSpc>
              <a:spcBef>
                <a:spcPts val="0"/>
              </a:spcBef>
              <a:spcAft>
                <a:spcPts val="0"/>
              </a:spcAft>
              <a:buNone/>
            </a:pPr>
            <a:r>
              <a:t/>
            </a:r>
            <a:endParaRPr b="1" sz="3200">
              <a:latin typeface="Lato"/>
              <a:ea typeface="Lato"/>
              <a:cs typeface="Lato"/>
              <a:sym typeface="Lato"/>
            </a:endParaRPr>
          </a:p>
          <a:p>
            <a:pPr indent="0" lvl="0" marL="0" rtl="0" algn="l">
              <a:lnSpc>
                <a:spcPct val="90000"/>
              </a:lnSpc>
              <a:spcBef>
                <a:spcPts val="0"/>
              </a:spcBef>
              <a:spcAft>
                <a:spcPts val="0"/>
              </a:spcAft>
              <a:buNone/>
            </a:pPr>
            <a:r>
              <a:rPr lang="en-US" sz="3200">
                <a:latin typeface="Lato"/>
                <a:ea typeface="Lato"/>
                <a:cs typeface="Lato"/>
                <a:sym typeface="Lato"/>
              </a:rPr>
              <a:t>This is also sometimes called </a:t>
            </a:r>
            <a:r>
              <a:rPr b="1" i="1" lang="en-US" sz="3200">
                <a:latin typeface="Lato"/>
                <a:ea typeface="Lato"/>
                <a:cs typeface="Lato"/>
                <a:sym typeface="Lato"/>
              </a:rPr>
              <a:t>genetic similarity</a:t>
            </a:r>
            <a:endParaRPr b="1" i="1" sz="3200">
              <a:latin typeface="Lato"/>
              <a:ea typeface="Lato"/>
              <a:cs typeface="Lato"/>
              <a:sym typeface="Lato"/>
            </a:endParaRPr>
          </a:p>
        </p:txBody>
      </p:sp>
      <p:sp>
        <p:nvSpPr>
          <p:cNvPr id="198" name="Google Shape;198;p29"/>
          <p:cNvSpPr/>
          <p:nvPr/>
        </p:nvSpPr>
        <p:spPr>
          <a:xfrm rot="5400000">
            <a:off x="5697275" y="-5697000"/>
            <a:ext cx="818100" cy="12212100"/>
          </a:xfrm>
          <a:prstGeom prst="rect">
            <a:avLst/>
          </a:prstGeom>
          <a:gradFill>
            <a:gsLst>
              <a:gs pos="0">
                <a:schemeClr val="lt1"/>
              </a:gs>
              <a:gs pos="50000">
                <a:srgbClr val="49A1EF"/>
              </a:gs>
              <a:gs pos="100000">
                <a:srgbClr val="1382E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99" name="Google Shape;199;p29"/>
          <p:cNvSpPr txBox="1"/>
          <p:nvPr>
            <p:ph type="title"/>
          </p:nvPr>
        </p:nvSpPr>
        <p:spPr>
          <a:xfrm>
            <a:off x="89950" y="-75000"/>
            <a:ext cx="119496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1: How do ancestry tests </a:t>
            </a:r>
            <a:r>
              <a:rPr b="1" lang="en-US"/>
              <a:t>work?</a:t>
            </a:r>
            <a:endParaRPr b="1"/>
          </a:p>
        </p:txBody>
      </p:sp>
      <p:sp>
        <p:nvSpPr>
          <p:cNvPr id="200" name="Google Shape;200;p29"/>
          <p:cNvSpPr txBox="1"/>
          <p:nvPr>
            <p:ph idx="4294967295" type="ctrTitle"/>
          </p:nvPr>
        </p:nvSpPr>
        <p:spPr>
          <a:xfrm>
            <a:off x="155000" y="8169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t>Ancestry tests measure relatedness</a:t>
            </a:r>
            <a:endParaRPr sz="4000"/>
          </a:p>
        </p:txBody>
      </p:sp>
      <p:pic>
        <p:nvPicPr>
          <p:cNvPr id="201" name="Google Shape;201;p29"/>
          <p:cNvPicPr preferRelativeResize="0"/>
          <p:nvPr/>
        </p:nvPicPr>
        <p:blipFill rotWithShape="1">
          <a:blip r:embed="rId3">
            <a:alphaModFix/>
          </a:blip>
          <a:srcRect b="0" l="0" r="0" t="18354"/>
          <a:stretch/>
        </p:blipFill>
        <p:spPr>
          <a:xfrm>
            <a:off x="5343225" y="4994648"/>
            <a:ext cx="6608799" cy="1775800"/>
          </a:xfrm>
          <a:prstGeom prst="rect">
            <a:avLst/>
          </a:prstGeom>
          <a:noFill/>
          <a:ln>
            <a:noFill/>
          </a:ln>
        </p:spPr>
      </p:pic>
      <p:pic>
        <p:nvPicPr>
          <p:cNvPr id="202" name="Google Shape;202;p29"/>
          <p:cNvPicPr preferRelativeResize="0"/>
          <p:nvPr/>
        </p:nvPicPr>
        <p:blipFill>
          <a:blip r:embed="rId4">
            <a:alphaModFix/>
          </a:blip>
          <a:stretch>
            <a:fillRect/>
          </a:stretch>
        </p:blipFill>
        <p:spPr>
          <a:xfrm>
            <a:off x="6941325" y="2025625"/>
            <a:ext cx="4677357" cy="2439525"/>
          </a:xfrm>
          <a:prstGeom prst="rect">
            <a:avLst/>
          </a:prstGeom>
          <a:noFill/>
          <a:ln>
            <a:noFill/>
          </a:ln>
        </p:spPr>
      </p:pic>
      <p:sp>
        <p:nvSpPr>
          <p:cNvPr id="203" name="Google Shape;203;p29"/>
          <p:cNvSpPr txBox="1"/>
          <p:nvPr/>
        </p:nvSpPr>
        <p:spPr>
          <a:xfrm>
            <a:off x="3800150" y="2540600"/>
            <a:ext cx="3000000" cy="1486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2350">
                <a:solidFill>
                  <a:schemeClr val="dk1"/>
                </a:solidFill>
                <a:latin typeface="Lato"/>
                <a:ea typeface="Lato"/>
                <a:cs typeface="Lato"/>
                <a:sym typeface="Lato"/>
              </a:rPr>
              <a:t>Most research uses reference groups in the 1000 Genomes Project database</a:t>
            </a:r>
            <a:endParaRPr b="1" sz="2350">
              <a:solidFill>
                <a:schemeClr val="dk1"/>
              </a:solidFill>
              <a:latin typeface="Lato"/>
              <a:ea typeface="Lato"/>
              <a:cs typeface="Lato"/>
              <a:sym typeface="Lato"/>
            </a:endParaRPr>
          </a:p>
        </p:txBody>
      </p:sp>
      <p:sp>
        <p:nvSpPr>
          <p:cNvPr id="204" name="Google Shape;204;p29"/>
          <p:cNvSpPr txBox="1"/>
          <p:nvPr/>
        </p:nvSpPr>
        <p:spPr>
          <a:xfrm>
            <a:off x="3800150" y="5424400"/>
            <a:ext cx="1609800" cy="1161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2350">
                <a:solidFill>
                  <a:schemeClr val="dk1"/>
                </a:solidFill>
                <a:latin typeface="Lato"/>
                <a:ea typeface="Lato"/>
                <a:cs typeface="Lato"/>
                <a:sym typeface="Lato"/>
              </a:rPr>
              <a:t>DTC reference groups</a:t>
            </a:r>
            <a:endParaRPr b="1" sz="2350">
              <a:solidFill>
                <a:schemeClr val="dk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0"/>
          <p:cNvSpPr txBox="1"/>
          <p:nvPr/>
        </p:nvSpPr>
        <p:spPr>
          <a:xfrm>
            <a:off x="155000" y="1937400"/>
            <a:ext cx="37260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latin typeface="Lato"/>
                <a:ea typeface="Lato"/>
                <a:cs typeface="Lato"/>
                <a:sym typeface="Lato"/>
              </a:rPr>
              <a:t>There is currently a lot of bias in geographic representations among reference groups, which can influence accuracy of results</a:t>
            </a:r>
            <a:endParaRPr sz="3200">
              <a:latin typeface="Lato"/>
              <a:ea typeface="Lato"/>
              <a:cs typeface="Lato"/>
              <a:sym typeface="Lato"/>
            </a:endParaRPr>
          </a:p>
        </p:txBody>
      </p:sp>
      <p:sp>
        <p:nvSpPr>
          <p:cNvPr id="210" name="Google Shape;210;p30"/>
          <p:cNvSpPr/>
          <p:nvPr/>
        </p:nvSpPr>
        <p:spPr>
          <a:xfrm rot="5400000">
            <a:off x="5697275" y="-5697000"/>
            <a:ext cx="818100" cy="12212100"/>
          </a:xfrm>
          <a:prstGeom prst="rect">
            <a:avLst/>
          </a:prstGeom>
          <a:gradFill>
            <a:gsLst>
              <a:gs pos="0">
                <a:schemeClr val="lt1"/>
              </a:gs>
              <a:gs pos="50000">
                <a:srgbClr val="49A1EF"/>
              </a:gs>
              <a:gs pos="100000">
                <a:srgbClr val="1382E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11" name="Google Shape;211;p30"/>
          <p:cNvSpPr txBox="1"/>
          <p:nvPr>
            <p:ph type="title"/>
          </p:nvPr>
        </p:nvSpPr>
        <p:spPr>
          <a:xfrm>
            <a:off x="89950" y="-75000"/>
            <a:ext cx="119496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1: How do ancestry tests work?</a:t>
            </a:r>
            <a:endParaRPr b="1"/>
          </a:p>
        </p:txBody>
      </p:sp>
      <p:sp>
        <p:nvSpPr>
          <p:cNvPr id="212" name="Google Shape;212;p30"/>
          <p:cNvSpPr txBox="1"/>
          <p:nvPr>
            <p:ph idx="4294967295" type="ctrTitle"/>
          </p:nvPr>
        </p:nvSpPr>
        <p:spPr>
          <a:xfrm>
            <a:off x="155000" y="8169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t>Ancestry tests measure relatedness</a:t>
            </a:r>
            <a:endParaRPr sz="4000"/>
          </a:p>
        </p:txBody>
      </p:sp>
      <p:pic>
        <p:nvPicPr>
          <p:cNvPr id="213" name="Google Shape;213;p30"/>
          <p:cNvPicPr preferRelativeResize="0"/>
          <p:nvPr/>
        </p:nvPicPr>
        <p:blipFill>
          <a:blip r:embed="rId3">
            <a:alphaModFix/>
          </a:blip>
          <a:stretch>
            <a:fillRect/>
          </a:stretch>
        </p:blipFill>
        <p:spPr>
          <a:xfrm>
            <a:off x="4033400" y="1937400"/>
            <a:ext cx="7821523" cy="4768201"/>
          </a:xfrm>
          <a:prstGeom prst="rect">
            <a:avLst/>
          </a:prstGeom>
          <a:noFill/>
          <a:ln>
            <a:noFill/>
          </a:ln>
        </p:spPr>
      </p:pic>
      <p:sp>
        <p:nvSpPr>
          <p:cNvPr id="214" name="Google Shape;214;p30"/>
          <p:cNvSpPr txBox="1"/>
          <p:nvPr/>
        </p:nvSpPr>
        <p:spPr>
          <a:xfrm>
            <a:off x="7943025" y="6457800"/>
            <a:ext cx="41910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100">
                <a:latin typeface="Lato"/>
                <a:ea typeface="Lato"/>
                <a:cs typeface="Lato"/>
                <a:sym typeface="Lato"/>
              </a:rPr>
              <a:t>Martin et al., 2019, </a:t>
            </a:r>
            <a:r>
              <a:rPr i="1" lang="en-US" sz="1100">
                <a:latin typeface="Lato"/>
                <a:ea typeface="Lato"/>
                <a:cs typeface="Lato"/>
                <a:sym typeface="Lato"/>
              </a:rPr>
              <a:t>Pharmacogenomics and Personalized Medicine</a:t>
            </a:r>
            <a:endParaRPr i="1" sz="1100">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1"/>
          <p:cNvSpPr txBox="1"/>
          <p:nvPr/>
        </p:nvSpPr>
        <p:spPr>
          <a:xfrm>
            <a:off x="155000" y="1648050"/>
            <a:ext cx="11360700" cy="43407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Lato"/>
              <a:buAutoNum type="arabicPeriod"/>
            </a:pPr>
            <a:r>
              <a:rPr lang="en-US" sz="3000">
                <a:latin typeface="Lato"/>
                <a:ea typeface="Lato"/>
                <a:cs typeface="Lato"/>
                <a:sym typeface="Lato"/>
              </a:rPr>
              <a:t>Your genotype (A,G,C,T) is determined at a few hundred thousand positions (SNPs) in the genome (~1-3% of your total DNA) </a:t>
            </a:r>
            <a:endParaRPr sz="3000">
              <a:latin typeface="Lato"/>
              <a:ea typeface="Lato"/>
              <a:cs typeface="Lato"/>
              <a:sym typeface="Lato"/>
            </a:endParaRPr>
          </a:p>
          <a:p>
            <a:pPr indent="-419100" lvl="0" marL="457200" rtl="0" algn="l">
              <a:spcBef>
                <a:spcPts val="0"/>
              </a:spcBef>
              <a:spcAft>
                <a:spcPts val="0"/>
              </a:spcAft>
              <a:buSzPts val="3000"/>
              <a:buFont typeface="Lato"/>
              <a:buAutoNum type="arabicPeriod"/>
            </a:pPr>
            <a:r>
              <a:rPr lang="en-US" sz="3000">
                <a:latin typeface="Lato"/>
                <a:ea typeface="Lato"/>
                <a:cs typeface="Lato"/>
                <a:sym typeface="Lato"/>
              </a:rPr>
              <a:t>These genotypes are grouped into blocks of contiguous DNA, mimicking recombination blocks</a:t>
            </a:r>
            <a:endParaRPr sz="3000">
              <a:latin typeface="Lato"/>
              <a:ea typeface="Lato"/>
              <a:cs typeface="Lato"/>
              <a:sym typeface="Lato"/>
            </a:endParaRPr>
          </a:p>
          <a:p>
            <a:pPr indent="-419100" lvl="0" marL="457200" rtl="0" algn="l">
              <a:spcBef>
                <a:spcPts val="0"/>
              </a:spcBef>
              <a:spcAft>
                <a:spcPts val="0"/>
              </a:spcAft>
              <a:buSzPts val="3000"/>
              <a:buFont typeface="Lato"/>
              <a:buAutoNum type="arabicPeriod"/>
            </a:pPr>
            <a:r>
              <a:rPr lang="en-US" sz="3000">
                <a:latin typeface="Lato"/>
                <a:ea typeface="Lato"/>
                <a:cs typeface="Lato"/>
                <a:sym typeface="Lato"/>
              </a:rPr>
              <a:t>Relatedness between each of your blocks and </a:t>
            </a:r>
            <a:r>
              <a:rPr lang="en-US" sz="3000">
                <a:solidFill>
                  <a:schemeClr val="dk1"/>
                </a:solidFill>
                <a:latin typeface="Lato"/>
                <a:ea typeface="Lato"/>
                <a:cs typeface="Lato"/>
                <a:sym typeface="Lato"/>
              </a:rPr>
              <a:t>the equivalent blocks of various reference groups is estimated </a:t>
            </a:r>
            <a:r>
              <a:rPr lang="en-US" sz="3000">
                <a:latin typeface="Lato"/>
                <a:ea typeface="Lato"/>
                <a:cs typeface="Lato"/>
                <a:sym typeface="Lato"/>
              </a:rPr>
              <a:t>and an algorithm probabilistically then “assigns” that block of your DNA to the geographic region with the most highly related people</a:t>
            </a:r>
            <a:endParaRPr sz="3000">
              <a:latin typeface="Lato"/>
              <a:ea typeface="Lato"/>
              <a:cs typeface="Lato"/>
              <a:sym typeface="Lato"/>
            </a:endParaRPr>
          </a:p>
        </p:txBody>
      </p:sp>
      <p:sp>
        <p:nvSpPr>
          <p:cNvPr id="220" name="Google Shape;220;p31"/>
          <p:cNvSpPr/>
          <p:nvPr/>
        </p:nvSpPr>
        <p:spPr>
          <a:xfrm rot="5400000">
            <a:off x="5697275" y="-5697000"/>
            <a:ext cx="818100" cy="12212100"/>
          </a:xfrm>
          <a:prstGeom prst="rect">
            <a:avLst/>
          </a:prstGeom>
          <a:gradFill>
            <a:gsLst>
              <a:gs pos="0">
                <a:schemeClr val="lt1"/>
              </a:gs>
              <a:gs pos="50000">
                <a:srgbClr val="49A1EF"/>
              </a:gs>
              <a:gs pos="100000">
                <a:srgbClr val="1382E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21" name="Google Shape;221;p31"/>
          <p:cNvSpPr txBox="1"/>
          <p:nvPr>
            <p:ph type="title"/>
          </p:nvPr>
        </p:nvSpPr>
        <p:spPr>
          <a:xfrm>
            <a:off x="89950" y="-75000"/>
            <a:ext cx="119496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1: How do ancestry tests work?</a:t>
            </a:r>
            <a:endParaRPr b="1"/>
          </a:p>
        </p:txBody>
      </p:sp>
      <p:sp>
        <p:nvSpPr>
          <p:cNvPr id="222" name="Google Shape;222;p31"/>
          <p:cNvSpPr txBox="1"/>
          <p:nvPr>
            <p:ph idx="4294967295" type="ctrTitle"/>
          </p:nvPr>
        </p:nvSpPr>
        <p:spPr>
          <a:xfrm>
            <a:off x="155000" y="8169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t>Typical workflow</a:t>
            </a:r>
            <a:endParaRPr sz="4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2"/>
          <p:cNvSpPr/>
          <p:nvPr/>
        </p:nvSpPr>
        <p:spPr>
          <a:xfrm rot="5400000">
            <a:off x="5697275" y="-5697000"/>
            <a:ext cx="818100" cy="12212100"/>
          </a:xfrm>
          <a:prstGeom prst="rect">
            <a:avLst/>
          </a:prstGeom>
          <a:gradFill>
            <a:gsLst>
              <a:gs pos="0">
                <a:schemeClr val="lt1"/>
              </a:gs>
              <a:gs pos="50000">
                <a:srgbClr val="49A1EF"/>
              </a:gs>
              <a:gs pos="100000">
                <a:srgbClr val="1382E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28" name="Google Shape;228;p32"/>
          <p:cNvSpPr txBox="1"/>
          <p:nvPr>
            <p:ph type="title"/>
          </p:nvPr>
        </p:nvSpPr>
        <p:spPr>
          <a:xfrm>
            <a:off x="89950" y="-75000"/>
            <a:ext cx="119496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1: How do ancestry tests work?</a:t>
            </a:r>
            <a:endParaRPr b="1"/>
          </a:p>
        </p:txBody>
      </p:sp>
      <p:sp>
        <p:nvSpPr>
          <p:cNvPr id="229" name="Google Shape;229;p32"/>
          <p:cNvSpPr txBox="1"/>
          <p:nvPr>
            <p:ph idx="4294967295" type="ctrTitle"/>
          </p:nvPr>
        </p:nvSpPr>
        <p:spPr>
          <a:xfrm>
            <a:off x="155000" y="8169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t>Typical workflow</a:t>
            </a:r>
            <a:endParaRPr sz="4000"/>
          </a:p>
        </p:txBody>
      </p:sp>
      <p:pic>
        <p:nvPicPr>
          <p:cNvPr id="230" name="Google Shape;230;p32"/>
          <p:cNvPicPr preferRelativeResize="0"/>
          <p:nvPr/>
        </p:nvPicPr>
        <p:blipFill>
          <a:blip r:embed="rId3">
            <a:alphaModFix/>
          </a:blip>
          <a:stretch>
            <a:fillRect/>
          </a:stretch>
        </p:blipFill>
        <p:spPr>
          <a:xfrm>
            <a:off x="4345875" y="2132800"/>
            <a:ext cx="7846122" cy="4101749"/>
          </a:xfrm>
          <a:prstGeom prst="rect">
            <a:avLst/>
          </a:prstGeom>
          <a:noFill/>
          <a:ln>
            <a:noFill/>
          </a:ln>
        </p:spPr>
      </p:pic>
      <p:sp>
        <p:nvSpPr>
          <p:cNvPr id="231" name="Google Shape;231;p32"/>
          <p:cNvSpPr txBox="1"/>
          <p:nvPr/>
        </p:nvSpPr>
        <p:spPr>
          <a:xfrm>
            <a:off x="155000" y="1648050"/>
            <a:ext cx="4191000" cy="517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3000">
                <a:latin typeface="Lato"/>
                <a:ea typeface="Lato"/>
                <a:cs typeface="Lato"/>
                <a:sym typeface="Lato"/>
              </a:rPr>
              <a:t>3. R</a:t>
            </a:r>
            <a:r>
              <a:rPr lang="en-US" sz="3000">
                <a:latin typeface="Lato"/>
                <a:ea typeface="Lato"/>
                <a:cs typeface="Lato"/>
                <a:sym typeface="Lato"/>
              </a:rPr>
              <a:t>elatedness between each of your blocks and </a:t>
            </a:r>
            <a:r>
              <a:rPr lang="en-US" sz="3000">
                <a:solidFill>
                  <a:schemeClr val="dk1"/>
                </a:solidFill>
                <a:latin typeface="Lato"/>
                <a:ea typeface="Lato"/>
                <a:cs typeface="Lato"/>
                <a:sym typeface="Lato"/>
              </a:rPr>
              <a:t>the equivalent blocks of various reference groups is estimated </a:t>
            </a:r>
            <a:r>
              <a:rPr lang="en-US" sz="3000">
                <a:latin typeface="Lato"/>
                <a:ea typeface="Lato"/>
                <a:cs typeface="Lato"/>
                <a:sym typeface="Lato"/>
              </a:rPr>
              <a:t>and an algorithm probabilistically then “assigns” that block of your DNA to the geographic region with the most highly related people</a:t>
            </a:r>
            <a:endParaRPr sz="3000">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3"/>
          <p:cNvSpPr txBox="1"/>
          <p:nvPr/>
        </p:nvSpPr>
        <p:spPr>
          <a:xfrm>
            <a:off x="155000" y="1648050"/>
            <a:ext cx="11360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latin typeface="Lato"/>
                <a:ea typeface="Lato"/>
                <a:cs typeface="Lato"/>
                <a:sym typeface="Lato"/>
              </a:rPr>
              <a:t>Your blocks assigned to each geographic region are then added together to produce your final ancestry report</a:t>
            </a:r>
            <a:endParaRPr sz="3000">
              <a:latin typeface="Lato"/>
              <a:ea typeface="Lato"/>
              <a:cs typeface="Lato"/>
              <a:sym typeface="Lato"/>
            </a:endParaRPr>
          </a:p>
        </p:txBody>
      </p:sp>
      <p:sp>
        <p:nvSpPr>
          <p:cNvPr id="237" name="Google Shape;237;p33"/>
          <p:cNvSpPr/>
          <p:nvPr/>
        </p:nvSpPr>
        <p:spPr>
          <a:xfrm rot="5400000">
            <a:off x="5697275" y="-5697000"/>
            <a:ext cx="818100" cy="12212100"/>
          </a:xfrm>
          <a:prstGeom prst="rect">
            <a:avLst/>
          </a:prstGeom>
          <a:gradFill>
            <a:gsLst>
              <a:gs pos="0">
                <a:schemeClr val="lt1"/>
              </a:gs>
              <a:gs pos="50000">
                <a:srgbClr val="49A1EF"/>
              </a:gs>
              <a:gs pos="100000">
                <a:srgbClr val="1382E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38" name="Google Shape;238;p33"/>
          <p:cNvSpPr txBox="1"/>
          <p:nvPr>
            <p:ph type="title"/>
          </p:nvPr>
        </p:nvSpPr>
        <p:spPr>
          <a:xfrm>
            <a:off x="89950" y="-75000"/>
            <a:ext cx="119496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1: How do ancestry test work?</a:t>
            </a:r>
            <a:endParaRPr b="1"/>
          </a:p>
        </p:txBody>
      </p:sp>
      <p:sp>
        <p:nvSpPr>
          <p:cNvPr id="239" name="Google Shape;239;p33"/>
          <p:cNvSpPr txBox="1"/>
          <p:nvPr>
            <p:ph idx="4294967295" type="ctrTitle"/>
          </p:nvPr>
        </p:nvSpPr>
        <p:spPr>
          <a:xfrm>
            <a:off x="155000" y="8169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t>Typical workflow</a:t>
            </a:r>
            <a:endParaRPr sz="4000"/>
          </a:p>
        </p:txBody>
      </p:sp>
      <p:pic>
        <p:nvPicPr>
          <p:cNvPr id="240" name="Google Shape;240;p33"/>
          <p:cNvPicPr preferRelativeResize="0"/>
          <p:nvPr/>
        </p:nvPicPr>
        <p:blipFill>
          <a:blip r:embed="rId3">
            <a:alphaModFix/>
          </a:blip>
          <a:stretch>
            <a:fillRect/>
          </a:stretch>
        </p:blipFill>
        <p:spPr>
          <a:xfrm>
            <a:off x="3251350" y="2756250"/>
            <a:ext cx="6544775" cy="3997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p16"/>
          <p:cNvSpPr/>
          <p:nvPr/>
        </p:nvSpPr>
        <p:spPr>
          <a:xfrm rot="5400000">
            <a:off x="5686950" y="-5595275"/>
            <a:ext cx="818100" cy="12176400"/>
          </a:xfrm>
          <a:prstGeom prst="rect">
            <a:avLst/>
          </a:prstGeom>
          <a:gradFill>
            <a:gsLst>
              <a:gs pos="0">
                <a:schemeClr val="lt1"/>
              </a:gs>
              <a:gs pos="77000">
                <a:srgbClr val="E4FAF1"/>
              </a:gs>
              <a:gs pos="86000">
                <a:srgbClr val="C9F5E3"/>
              </a:gs>
              <a:gs pos="94000">
                <a:srgbClr val="92EBC7"/>
              </a:gs>
              <a:gs pos="100000">
                <a:schemeClr val="accent5"/>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6" name="Google Shape;76;p16"/>
          <p:cNvSpPr txBox="1"/>
          <p:nvPr>
            <p:ph idx="4294967295" type="title"/>
          </p:nvPr>
        </p:nvSpPr>
        <p:spPr>
          <a:xfrm>
            <a:off x="89950" y="-75000"/>
            <a:ext cx="3613500" cy="968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7297"/>
              <a:buFont typeface="Arial"/>
              <a:buNone/>
            </a:pPr>
            <a:r>
              <a:rPr lang="en-US"/>
              <a:t>INTRODUCTION</a:t>
            </a:r>
            <a:endParaRPr/>
          </a:p>
        </p:txBody>
      </p:sp>
      <p:pic>
        <p:nvPicPr>
          <p:cNvPr id="77" name="Google Shape;77;p16"/>
          <p:cNvPicPr preferRelativeResize="0"/>
          <p:nvPr/>
        </p:nvPicPr>
        <p:blipFill>
          <a:blip r:embed="rId3">
            <a:alphaModFix/>
          </a:blip>
          <a:stretch>
            <a:fillRect/>
          </a:stretch>
        </p:blipFill>
        <p:spPr>
          <a:xfrm>
            <a:off x="5493675" y="1375550"/>
            <a:ext cx="6600174" cy="4565600"/>
          </a:xfrm>
          <a:prstGeom prst="rect">
            <a:avLst/>
          </a:prstGeom>
          <a:noFill/>
          <a:ln>
            <a:noFill/>
          </a:ln>
        </p:spPr>
      </p:pic>
      <p:sp>
        <p:nvSpPr>
          <p:cNvPr id="78" name="Google Shape;78;p16"/>
          <p:cNvSpPr txBox="1"/>
          <p:nvPr>
            <p:ph type="ctrTitle"/>
          </p:nvPr>
        </p:nvSpPr>
        <p:spPr>
          <a:xfrm>
            <a:off x="89950" y="3548575"/>
            <a:ext cx="5342700" cy="968100"/>
          </a:xfrm>
          <a:prstGeom prst="rect">
            <a:avLst/>
          </a:prstGeom>
          <a:noFill/>
          <a:ln>
            <a:noFill/>
          </a:ln>
        </p:spPr>
        <p:txBody>
          <a:bodyPr anchorCtr="0" anchor="ctr" bIns="45700" lIns="91425" spcFirstLastPara="1" rIns="91425" wrap="square" tIns="45700">
            <a:noAutofit/>
          </a:bodyPr>
          <a:lstStyle/>
          <a:p>
            <a:pPr indent="-425450" lvl="0" marL="457200" rtl="0" algn="l">
              <a:lnSpc>
                <a:spcPct val="80000"/>
              </a:lnSpc>
              <a:spcBef>
                <a:spcPts val="0"/>
              </a:spcBef>
              <a:spcAft>
                <a:spcPts val="0"/>
              </a:spcAft>
              <a:buSzPts val="3100"/>
              <a:buChar char="●"/>
            </a:pPr>
            <a:r>
              <a:rPr lang="en-US" sz="3100"/>
              <a:t>The term ancestry is used in many ways!</a:t>
            </a:r>
            <a:endParaRPr sz="3100"/>
          </a:p>
          <a:p>
            <a:pPr indent="-425450" lvl="0" marL="457200" rtl="0" algn="l">
              <a:lnSpc>
                <a:spcPct val="80000"/>
              </a:lnSpc>
              <a:spcBef>
                <a:spcPts val="0"/>
              </a:spcBef>
              <a:spcAft>
                <a:spcPts val="0"/>
              </a:spcAft>
              <a:buSzPts val="3100"/>
              <a:buChar char="●"/>
            </a:pPr>
            <a:r>
              <a:rPr lang="en-US" sz="3100"/>
              <a:t>For example, it can be used to refer to cultural or linguistic identity or a family tie to a particular geographic region</a:t>
            </a:r>
            <a:endParaRPr sz="3100"/>
          </a:p>
          <a:p>
            <a:pPr indent="-425450" lvl="0" marL="457200" rtl="0" algn="l">
              <a:lnSpc>
                <a:spcPct val="80000"/>
              </a:lnSpc>
              <a:spcBef>
                <a:spcPts val="0"/>
              </a:spcBef>
              <a:spcAft>
                <a:spcPts val="0"/>
              </a:spcAft>
              <a:buSzPts val="3100"/>
              <a:buChar char="●"/>
            </a:pPr>
            <a:r>
              <a:rPr b="1" lang="en-US" sz="3100"/>
              <a:t>Genealogical</a:t>
            </a:r>
            <a:r>
              <a:rPr b="1" lang="en-US" sz="3100"/>
              <a:t> ancestry</a:t>
            </a:r>
            <a:r>
              <a:rPr lang="en-US" sz="3100"/>
              <a:t> refers to all your ancestors, or forebearers. Your </a:t>
            </a:r>
            <a:r>
              <a:rPr lang="en-US" sz="3100"/>
              <a:t>parents</a:t>
            </a:r>
            <a:r>
              <a:rPr lang="en-US" sz="3100"/>
              <a:t>’ parents and their parents and so on.</a:t>
            </a:r>
            <a:endParaRPr sz="3100"/>
          </a:p>
        </p:txBody>
      </p:sp>
      <p:sp>
        <p:nvSpPr>
          <p:cNvPr id="79" name="Google Shape;79;p16"/>
          <p:cNvSpPr txBox="1"/>
          <p:nvPr>
            <p:ph type="ctrTitle"/>
          </p:nvPr>
        </p:nvSpPr>
        <p:spPr>
          <a:xfrm>
            <a:off x="89950" y="901963"/>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500"/>
              <a:t>What is ancestry?</a:t>
            </a:r>
            <a:endParaRPr sz="4500"/>
          </a:p>
        </p:txBody>
      </p:sp>
      <p:sp>
        <p:nvSpPr>
          <p:cNvPr id="80" name="Google Shape;80;p16"/>
          <p:cNvSpPr txBox="1"/>
          <p:nvPr/>
        </p:nvSpPr>
        <p:spPr>
          <a:xfrm>
            <a:off x="8710025" y="5372800"/>
            <a:ext cx="971700" cy="4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Lato"/>
                <a:ea typeface="Lato"/>
                <a:cs typeface="Lato"/>
                <a:sym typeface="Lato"/>
              </a:rPr>
              <a:t>You!</a:t>
            </a:r>
            <a:endParaRPr sz="1700">
              <a:latin typeface="Lato"/>
              <a:ea typeface="Lato"/>
              <a:cs typeface="Lato"/>
              <a:sym typeface="Lato"/>
            </a:endParaRPr>
          </a:p>
        </p:txBody>
      </p:sp>
      <p:sp>
        <p:nvSpPr>
          <p:cNvPr id="81" name="Google Shape;81;p16"/>
          <p:cNvSpPr txBox="1"/>
          <p:nvPr/>
        </p:nvSpPr>
        <p:spPr>
          <a:xfrm>
            <a:off x="8307913" y="4516675"/>
            <a:ext cx="971700" cy="4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Lato"/>
                <a:ea typeface="Lato"/>
                <a:cs typeface="Lato"/>
                <a:sym typeface="Lato"/>
              </a:rPr>
              <a:t>Your parents</a:t>
            </a:r>
            <a:endParaRPr sz="1700">
              <a:latin typeface="Lato"/>
              <a:ea typeface="Lato"/>
              <a:cs typeface="Lato"/>
              <a:sym typeface="Lato"/>
            </a:endParaRPr>
          </a:p>
        </p:txBody>
      </p:sp>
      <p:sp>
        <p:nvSpPr>
          <p:cNvPr id="82" name="Google Shape;82;p16"/>
          <p:cNvSpPr txBox="1"/>
          <p:nvPr/>
        </p:nvSpPr>
        <p:spPr>
          <a:xfrm>
            <a:off x="8307913" y="3843900"/>
            <a:ext cx="971700" cy="4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Lato"/>
                <a:ea typeface="Lato"/>
                <a:cs typeface="Lato"/>
                <a:sym typeface="Lato"/>
              </a:rPr>
              <a:t>Their parents</a:t>
            </a:r>
            <a:endParaRPr sz="1700">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4"/>
          <p:cNvSpPr/>
          <p:nvPr/>
        </p:nvSpPr>
        <p:spPr>
          <a:xfrm rot="5400000">
            <a:off x="5697275" y="-5697000"/>
            <a:ext cx="818100" cy="12212100"/>
          </a:xfrm>
          <a:prstGeom prst="rect">
            <a:avLst/>
          </a:prstGeom>
          <a:gradFill>
            <a:gsLst>
              <a:gs pos="0">
                <a:schemeClr val="lt1"/>
              </a:gs>
              <a:gs pos="50000">
                <a:srgbClr val="49A1EF"/>
              </a:gs>
              <a:gs pos="100000">
                <a:srgbClr val="1382E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46" name="Google Shape;246;p34"/>
          <p:cNvSpPr txBox="1"/>
          <p:nvPr>
            <p:ph type="title"/>
          </p:nvPr>
        </p:nvSpPr>
        <p:spPr>
          <a:xfrm>
            <a:off x="89950" y="-75000"/>
            <a:ext cx="119496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1: How do ancestry tests work?</a:t>
            </a:r>
            <a:endParaRPr b="1"/>
          </a:p>
        </p:txBody>
      </p:sp>
      <p:sp>
        <p:nvSpPr>
          <p:cNvPr id="247" name="Google Shape;247;p34"/>
          <p:cNvSpPr txBox="1"/>
          <p:nvPr>
            <p:ph idx="4294967295" type="ctrTitle"/>
          </p:nvPr>
        </p:nvSpPr>
        <p:spPr>
          <a:xfrm>
            <a:off x="89950" y="8181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t>Note</a:t>
            </a:r>
            <a:endParaRPr sz="4000"/>
          </a:p>
        </p:txBody>
      </p:sp>
      <p:sp>
        <p:nvSpPr>
          <p:cNvPr id="248" name="Google Shape;248;p34"/>
          <p:cNvSpPr txBox="1"/>
          <p:nvPr/>
        </p:nvSpPr>
        <p:spPr>
          <a:xfrm>
            <a:off x="155000" y="1571850"/>
            <a:ext cx="113607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latin typeface="Lato"/>
                <a:ea typeface="Lato"/>
                <a:cs typeface="Lato"/>
                <a:sym typeface="Lato"/>
              </a:rPr>
              <a:t>Some analyses can additionally estimate how recently you have ancestry from a particular geographic region based on </a:t>
            </a:r>
            <a:r>
              <a:rPr lang="en-US" sz="3000">
                <a:latin typeface="Lato"/>
                <a:ea typeface="Lato"/>
                <a:cs typeface="Lato"/>
                <a:sym typeface="Lato"/>
              </a:rPr>
              <a:t>contiguous</a:t>
            </a:r>
            <a:r>
              <a:rPr lang="en-US" sz="3000">
                <a:latin typeface="Lato"/>
                <a:ea typeface="Lato"/>
                <a:cs typeface="Lato"/>
                <a:sym typeface="Lato"/>
              </a:rPr>
              <a:t> chunks of relatively high relatedness with people from a given region</a:t>
            </a:r>
            <a:endParaRPr sz="3000">
              <a:latin typeface="Lato"/>
              <a:ea typeface="Lato"/>
              <a:cs typeface="Lato"/>
              <a:sym typeface="Lato"/>
            </a:endParaRPr>
          </a:p>
        </p:txBody>
      </p:sp>
      <p:pic>
        <p:nvPicPr>
          <p:cNvPr id="249" name="Google Shape;249;p34"/>
          <p:cNvPicPr preferRelativeResize="0"/>
          <p:nvPr/>
        </p:nvPicPr>
        <p:blipFill>
          <a:blip r:embed="rId3">
            <a:alphaModFix/>
          </a:blip>
          <a:stretch>
            <a:fillRect/>
          </a:stretch>
        </p:blipFill>
        <p:spPr>
          <a:xfrm>
            <a:off x="1325975" y="3609536"/>
            <a:ext cx="10189726" cy="30777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5"/>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55" name="Google Shape;255;p35"/>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2: Pitfalls of ancestry tests</a:t>
            </a:r>
            <a:endParaRPr b="1"/>
          </a:p>
        </p:txBody>
      </p:sp>
      <p:pic>
        <p:nvPicPr>
          <p:cNvPr id="256" name="Google Shape;256;p35"/>
          <p:cNvPicPr preferRelativeResize="0"/>
          <p:nvPr/>
        </p:nvPicPr>
        <p:blipFill>
          <a:blip r:embed="rId3">
            <a:alphaModFix/>
          </a:blip>
          <a:stretch>
            <a:fillRect/>
          </a:stretch>
        </p:blipFill>
        <p:spPr>
          <a:xfrm>
            <a:off x="152400" y="1045500"/>
            <a:ext cx="7429500" cy="4181475"/>
          </a:xfrm>
          <a:prstGeom prst="rect">
            <a:avLst/>
          </a:prstGeom>
          <a:noFill/>
          <a:ln>
            <a:noFill/>
          </a:ln>
        </p:spPr>
      </p:pic>
      <p:pic>
        <p:nvPicPr>
          <p:cNvPr id="257" name="Google Shape;257;p35"/>
          <p:cNvPicPr preferRelativeResize="0"/>
          <p:nvPr/>
        </p:nvPicPr>
        <p:blipFill>
          <a:blip r:embed="rId4">
            <a:alphaModFix/>
          </a:blip>
          <a:stretch>
            <a:fillRect/>
          </a:stretch>
        </p:blipFill>
        <p:spPr>
          <a:xfrm>
            <a:off x="152400" y="5379375"/>
            <a:ext cx="10190993" cy="1326225"/>
          </a:xfrm>
          <a:prstGeom prst="rect">
            <a:avLst/>
          </a:prstGeom>
          <a:noFill/>
          <a:ln>
            <a:noFill/>
          </a:ln>
        </p:spPr>
      </p:pic>
      <p:pic>
        <p:nvPicPr>
          <p:cNvPr id="258" name="Google Shape;258;p35"/>
          <p:cNvPicPr preferRelativeResize="0"/>
          <p:nvPr/>
        </p:nvPicPr>
        <p:blipFill>
          <a:blip r:embed="rId5">
            <a:alphaModFix/>
          </a:blip>
          <a:stretch>
            <a:fillRect/>
          </a:stretch>
        </p:blipFill>
        <p:spPr>
          <a:xfrm>
            <a:off x="8321075" y="1045500"/>
            <a:ext cx="2693588" cy="4181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6"/>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64" name="Google Shape;264;p36"/>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2: Pitfalls of ancestry tests</a:t>
            </a:r>
            <a:endParaRPr b="1"/>
          </a:p>
        </p:txBody>
      </p:sp>
      <p:sp>
        <p:nvSpPr>
          <p:cNvPr id="265" name="Google Shape;265;p36"/>
          <p:cNvSpPr txBox="1"/>
          <p:nvPr>
            <p:ph idx="4294967295" type="ctrTitle"/>
          </p:nvPr>
        </p:nvSpPr>
        <p:spPr>
          <a:xfrm>
            <a:off x="89950" y="8943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b="1" lang="en-US" sz="3200">
                <a:latin typeface="Lato"/>
                <a:ea typeface="Lato"/>
                <a:cs typeface="Lato"/>
                <a:sym typeface="Lato"/>
              </a:rPr>
              <a:t>Pitfall 1: Resolution </a:t>
            </a:r>
            <a:endParaRPr b="1" sz="3200">
              <a:latin typeface="Lato"/>
              <a:ea typeface="Lato"/>
              <a:cs typeface="Lato"/>
              <a:sym typeface="Lato"/>
            </a:endParaRPr>
          </a:p>
          <a:p>
            <a:pPr indent="0" lvl="0" marL="0" rtl="0" algn="l">
              <a:lnSpc>
                <a:spcPct val="80000"/>
              </a:lnSpc>
              <a:spcBef>
                <a:spcPts val="0"/>
              </a:spcBef>
              <a:spcAft>
                <a:spcPts val="0"/>
              </a:spcAft>
              <a:buClr>
                <a:schemeClr val="dk1"/>
              </a:buClr>
              <a:buSzPts val="4860"/>
              <a:buFont typeface="Arial"/>
              <a:buNone/>
            </a:pPr>
            <a:r>
              <a:rPr lang="en-US" sz="3200">
                <a:latin typeface="Lato"/>
                <a:ea typeface="Lato"/>
                <a:cs typeface="Lato"/>
                <a:sym typeface="Lato"/>
              </a:rPr>
              <a:t>R</a:t>
            </a:r>
            <a:r>
              <a:rPr lang="en-US" sz="3200">
                <a:latin typeface="Lato"/>
                <a:ea typeface="Lato"/>
                <a:cs typeface="Lato"/>
                <a:sym typeface="Lato"/>
              </a:rPr>
              <a:t>eference group bias influences resolution</a:t>
            </a:r>
            <a:endParaRPr sz="3200">
              <a:latin typeface="Lato"/>
              <a:ea typeface="Lato"/>
              <a:cs typeface="Lato"/>
              <a:sym typeface="Lato"/>
            </a:endParaRPr>
          </a:p>
        </p:txBody>
      </p:sp>
      <p:pic>
        <p:nvPicPr>
          <p:cNvPr id="266" name="Google Shape;266;p36"/>
          <p:cNvPicPr preferRelativeResize="0"/>
          <p:nvPr/>
        </p:nvPicPr>
        <p:blipFill rotWithShape="1">
          <a:blip r:embed="rId3">
            <a:alphaModFix/>
          </a:blip>
          <a:srcRect b="22881" l="37776" r="0" t="0"/>
          <a:stretch/>
        </p:blipFill>
        <p:spPr>
          <a:xfrm>
            <a:off x="1459625" y="4089500"/>
            <a:ext cx="4785365" cy="2920901"/>
          </a:xfrm>
          <a:prstGeom prst="rect">
            <a:avLst/>
          </a:prstGeom>
          <a:noFill/>
          <a:ln>
            <a:noFill/>
          </a:ln>
        </p:spPr>
      </p:pic>
      <p:sp>
        <p:nvSpPr>
          <p:cNvPr id="267" name="Google Shape;267;p36"/>
          <p:cNvSpPr txBox="1"/>
          <p:nvPr/>
        </p:nvSpPr>
        <p:spPr>
          <a:xfrm>
            <a:off x="173325" y="1749988"/>
            <a:ext cx="11360700" cy="2055000"/>
          </a:xfrm>
          <a:prstGeom prst="rect">
            <a:avLst/>
          </a:prstGeom>
          <a:noFill/>
          <a:ln>
            <a:noFill/>
          </a:ln>
        </p:spPr>
        <p:txBody>
          <a:bodyPr anchorCtr="0" anchor="t" bIns="91425" lIns="91425" spcFirstLastPara="1" rIns="91425" wrap="square" tIns="91425">
            <a:spAutoFit/>
          </a:bodyPr>
          <a:lstStyle/>
          <a:p>
            <a:pPr indent="-400050" lvl="0" marL="457200" rtl="0" algn="l">
              <a:lnSpc>
                <a:spcPct val="90000"/>
              </a:lnSpc>
              <a:spcBef>
                <a:spcPts val="0"/>
              </a:spcBef>
              <a:spcAft>
                <a:spcPts val="0"/>
              </a:spcAft>
              <a:buSzPts val="2700"/>
              <a:buFont typeface="Lato"/>
              <a:buChar char="●"/>
            </a:pPr>
            <a:r>
              <a:rPr lang="en-US" sz="2700">
                <a:latin typeface="Lato"/>
                <a:ea typeface="Lato"/>
                <a:cs typeface="Lato"/>
                <a:sym typeface="Lato"/>
              </a:rPr>
              <a:t>Relatedness can only be estimated between test takers and profiled reference groups. </a:t>
            </a:r>
            <a:endParaRPr sz="2700">
              <a:latin typeface="Lato"/>
              <a:ea typeface="Lato"/>
              <a:cs typeface="Lato"/>
              <a:sym typeface="Lato"/>
            </a:endParaRPr>
          </a:p>
          <a:p>
            <a:pPr indent="-400050" lvl="0" marL="457200" rtl="0" algn="l">
              <a:lnSpc>
                <a:spcPct val="90000"/>
              </a:lnSpc>
              <a:spcBef>
                <a:spcPts val="0"/>
              </a:spcBef>
              <a:spcAft>
                <a:spcPts val="0"/>
              </a:spcAft>
              <a:buSzPts val="2700"/>
              <a:buFont typeface="Lato"/>
              <a:buChar char="●"/>
            </a:pPr>
            <a:r>
              <a:rPr lang="en-US" sz="2700">
                <a:latin typeface="Lato"/>
                <a:ea typeface="Lato"/>
                <a:cs typeface="Lato"/>
                <a:sym typeface="Lato"/>
              </a:rPr>
              <a:t>Europe is by far the region with the most reference groups (and the largest reference groups) and some regions have very few despite, as in the case of Africa, being extremely genetically diverse</a:t>
            </a:r>
            <a:endParaRPr sz="2700">
              <a:latin typeface="Lato"/>
              <a:ea typeface="Lato"/>
              <a:cs typeface="Lato"/>
              <a:sym typeface="Lato"/>
            </a:endParaRPr>
          </a:p>
        </p:txBody>
      </p:sp>
      <p:sp>
        <p:nvSpPr>
          <p:cNvPr id="268" name="Google Shape;268;p36"/>
          <p:cNvSpPr txBox="1"/>
          <p:nvPr>
            <p:ph type="title"/>
          </p:nvPr>
        </p:nvSpPr>
        <p:spPr>
          <a:xfrm>
            <a:off x="1612025" y="3634750"/>
            <a:ext cx="4351800" cy="9681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3240"/>
              <a:buFont typeface="Arial"/>
              <a:buNone/>
            </a:pPr>
            <a:r>
              <a:rPr b="1" lang="en-US" sz="2540"/>
              <a:t>High resolution relatedness map for Sweden</a:t>
            </a:r>
            <a:endParaRPr b="1" sz="2540"/>
          </a:p>
        </p:txBody>
      </p:sp>
      <p:pic>
        <p:nvPicPr>
          <p:cNvPr id="269" name="Google Shape;269;p36"/>
          <p:cNvPicPr preferRelativeResize="0"/>
          <p:nvPr/>
        </p:nvPicPr>
        <p:blipFill rotWithShape="1">
          <a:blip r:embed="rId4">
            <a:alphaModFix/>
          </a:blip>
          <a:srcRect b="0" l="0" r="59281" t="0"/>
          <a:stretch/>
        </p:blipFill>
        <p:spPr>
          <a:xfrm>
            <a:off x="7212513" y="3937100"/>
            <a:ext cx="2416785" cy="2920900"/>
          </a:xfrm>
          <a:prstGeom prst="rect">
            <a:avLst/>
          </a:prstGeom>
          <a:noFill/>
          <a:ln>
            <a:noFill/>
          </a:ln>
        </p:spPr>
      </p:pic>
      <p:sp>
        <p:nvSpPr>
          <p:cNvPr id="270" name="Google Shape;270;p36"/>
          <p:cNvSpPr txBox="1"/>
          <p:nvPr>
            <p:ph type="title"/>
          </p:nvPr>
        </p:nvSpPr>
        <p:spPr>
          <a:xfrm>
            <a:off x="6245000" y="3634750"/>
            <a:ext cx="4351800" cy="9681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3240"/>
              <a:buFont typeface="Arial"/>
              <a:buNone/>
            </a:pPr>
            <a:r>
              <a:rPr b="1" lang="en-US" sz="2540"/>
              <a:t>Low resolution for the Americas</a:t>
            </a:r>
            <a:endParaRPr b="1" sz="254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37"/>
          <p:cNvPicPr preferRelativeResize="0"/>
          <p:nvPr/>
        </p:nvPicPr>
        <p:blipFill>
          <a:blip r:embed="rId3">
            <a:alphaModFix/>
          </a:blip>
          <a:stretch>
            <a:fillRect/>
          </a:stretch>
        </p:blipFill>
        <p:spPr>
          <a:xfrm>
            <a:off x="2297825" y="1975876"/>
            <a:ext cx="8209224" cy="4986450"/>
          </a:xfrm>
          <a:prstGeom prst="rect">
            <a:avLst/>
          </a:prstGeom>
          <a:noFill/>
          <a:ln>
            <a:noFill/>
          </a:ln>
        </p:spPr>
      </p:pic>
      <p:sp>
        <p:nvSpPr>
          <p:cNvPr id="276" name="Google Shape;276;p37"/>
          <p:cNvSpPr txBox="1"/>
          <p:nvPr>
            <p:ph type="title"/>
          </p:nvPr>
        </p:nvSpPr>
        <p:spPr>
          <a:xfrm>
            <a:off x="2841250" y="1083975"/>
            <a:ext cx="6950700" cy="9681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3240"/>
              <a:buFont typeface="Arial"/>
              <a:buNone/>
            </a:pPr>
            <a:r>
              <a:rPr b="1" lang="en-US" sz="2540"/>
              <a:t>In 2022, two-thirds of 23&amp;me’s reference groups came from Europe</a:t>
            </a:r>
            <a:endParaRPr b="1" sz="2540"/>
          </a:p>
        </p:txBody>
      </p:sp>
      <p:sp>
        <p:nvSpPr>
          <p:cNvPr id="277" name="Google Shape;277;p37"/>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78" name="Google Shape;278;p37"/>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3600"/>
              <a:buFont typeface="Arial"/>
              <a:buNone/>
            </a:pPr>
            <a:r>
              <a:rPr b="1" lang="en-US"/>
              <a:t>Part 2: Pitfalls of ancestry tests</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38"/>
          <p:cNvPicPr preferRelativeResize="0"/>
          <p:nvPr/>
        </p:nvPicPr>
        <p:blipFill>
          <a:blip r:embed="rId3">
            <a:alphaModFix/>
          </a:blip>
          <a:stretch>
            <a:fillRect/>
          </a:stretch>
        </p:blipFill>
        <p:spPr>
          <a:xfrm>
            <a:off x="4749200" y="1824500"/>
            <a:ext cx="7249783" cy="4612099"/>
          </a:xfrm>
          <a:prstGeom prst="rect">
            <a:avLst/>
          </a:prstGeom>
          <a:noFill/>
          <a:ln>
            <a:noFill/>
          </a:ln>
        </p:spPr>
      </p:pic>
      <p:sp>
        <p:nvSpPr>
          <p:cNvPr id="284" name="Google Shape;284;p38"/>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85" name="Google Shape;285;p38"/>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2: Pitfalls of ancestry tests</a:t>
            </a:r>
            <a:endParaRPr b="1"/>
          </a:p>
        </p:txBody>
      </p:sp>
      <p:sp>
        <p:nvSpPr>
          <p:cNvPr id="286" name="Google Shape;286;p38"/>
          <p:cNvSpPr txBox="1"/>
          <p:nvPr>
            <p:ph idx="4294967295" type="ctrTitle"/>
          </p:nvPr>
        </p:nvSpPr>
        <p:spPr>
          <a:xfrm>
            <a:off x="89950" y="8943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b="1" lang="en-US" sz="3400"/>
              <a:t>Pitfall 2: Confidence </a:t>
            </a:r>
            <a:endParaRPr b="1" sz="3400"/>
          </a:p>
          <a:p>
            <a:pPr indent="0" lvl="0" marL="0" rtl="0" algn="l">
              <a:lnSpc>
                <a:spcPct val="80000"/>
              </a:lnSpc>
              <a:spcBef>
                <a:spcPts val="0"/>
              </a:spcBef>
              <a:spcAft>
                <a:spcPts val="0"/>
              </a:spcAft>
              <a:buClr>
                <a:schemeClr val="dk1"/>
              </a:buClr>
              <a:buSzPts val="4860"/>
              <a:buFont typeface="Arial"/>
              <a:buNone/>
            </a:pPr>
            <a:r>
              <a:rPr lang="en-US" sz="3400"/>
              <a:t>Probabilistic nature of assignment</a:t>
            </a:r>
            <a:endParaRPr sz="3400"/>
          </a:p>
        </p:txBody>
      </p:sp>
      <p:sp>
        <p:nvSpPr>
          <p:cNvPr id="287" name="Google Shape;287;p38"/>
          <p:cNvSpPr txBox="1"/>
          <p:nvPr/>
        </p:nvSpPr>
        <p:spPr>
          <a:xfrm>
            <a:off x="155000" y="1824500"/>
            <a:ext cx="4594200" cy="4340700"/>
          </a:xfrm>
          <a:prstGeom prst="rect">
            <a:avLst/>
          </a:prstGeom>
          <a:noFill/>
          <a:ln>
            <a:noFill/>
          </a:ln>
        </p:spPr>
        <p:txBody>
          <a:bodyPr anchorCtr="0" anchor="t" bIns="91425" lIns="91425" spcFirstLastPara="1" rIns="91425" wrap="square" tIns="91425">
            <a:spAutoFit/>
          </a:bodyPr>
          <a:lstStyle/>
          <a:p>
            <a:pPr indent="-419100" lvl="0" marL="457200" rtl="0" algn="l">
              <a:lnSpc>
                <a:spcPct val="90000"/>
              </a:lnSpc>
              <a:spcBef>
                <a:spcPts val="0"/>
              </a:spcBef>
              <a:spcAft>
                <a:spcPts val="0"/>
              </a:spcAft>
              <a:buSzPts val="3000"/>
              <a:buFont typeface="Lato"/>
              <a:buChar char="●"/>
            </a:pPr>
            <a:r>
              <a:rPr lang="en-US" sz="3000">
                <a:latin typeface="Lato"/>
                <a:ea typeface="Lato"/>
                <a:cs typeface="Lato"/>
                <a:sym typeface="Lato"/>
              </a:rPr>
              <a:t>Humans are not very genetically diverse, as we have seen. So test takers often have very similar relatedness to many different reference groups, making ultimate ancestry assignment low confidence</a:t>
            </a:r>
            <a:endParaRPr sz="3000">
              <a:latin typeface="Lato"/>
              <a:ea typeface="Lato"/>
              <a:cs typeface="Lato"/>
              <a:sym typeface="Lato"/>
            </a:endParaRPr>
          </a:p>
        </p:txBody>
      </p:sp>
      <p:sp>
        <p:nvSpPr>
          <p:cNvPr id="288" name="Google Shape;288;p38"/>
          <p:cNvSpPr txBox="1"/>
          <p:nvPr>
            <p:ph type="title"/>
          </p:nvPr>
        </p:nvSpPr>
        <p:spPr>
          <a:xfrm>
            <a:off x="6584850" y="4624950"/>
            <a:ext cx="2499300" cy="968100"/>
          </a:xfrm>
          <a:prstGeom prst="rect">
            <a:avLst/>
          </a:prstGeom>
          <a:solidFill>
            <a:srgbClr val="FFFFFF">
              <a:alpha val="48730"/>
            </a:srgbClr>
          </a:solid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3240"/>
              <a:buFont typeface="Arial"/>
              <a:buNone/>
            </a:pPr>
            <a:r>
              <a:rPr b="1" lang="en-US" sz="2540"/>
              <a:t>When this take taker adjusted the confidence level from 50% to 90%, most of their ancestry went from Irish &amp; Swedish to simply European</a:t>
            </a:r>
            <a:endParaRPr b="1" sz="254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9"/>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4" name="Google Shape;294;p39"/>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2: Pitfalls of ancestry tests</a:t>
            </a:r>
            <a:endParaRPr b="1"/>
          </a:p>
        </p:txBody>
      </p:sp>
      <p:sp>
        <p:nvSpPr>
          <p:cNvPr id="295" name="Google Shape;295;p39"/>
          <p:cNvSpPr txBox="1"/>
          <p:nvPr>
            <p:ph idx="4294967295" type="ctrTitle"/>
          </p:nvPr>
        </p:nvSpPr>
        <p:spPr>
          <a:xfrm>
            <a:off x="89950" y="1199100"/>
            <a:ext cx="72081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b="1" lang="en-US" sz="3400"/>
              <a:t>Pitfall 2: Confidence </a:t>
            </a:r>
            <a:endParaRPr b="1" sz="3400"/>
          </a:p>
          <a:p>
            <a:pPr indent="0" lvl="0" marL="0" rtl="0" algn="l">
              <a:lnSpc>
                <a:spcPct val="80000"/>
              </a:lnSpc>
              <a:spcBef>
                <a:spcPts val="0"/>
              </a:spcBef>
              <a:spcAft>
                <a:spcPts val="0"/>
              </a:spcAft>
              <a:buClr>
                <a:schemeClr val="dk1"/>
              </a:buClr>
              <a:buSzPts val="4860"/>
              <a:buFont typeface="Arial"/>
              <a:buNone/>
            </a:pPr>
            <a:r>
              <a:rPr lang="en-US" sz="3400"/>
              <a:t>Probabilistic nature of ancestry assignment</a:t>
            </a:r>
            <a:endParaRPr sz="3400"/>
          </a:p>
        </p:txBody>
      </p:sp>
      <p:sp>
        <p:nvSpPr>
          <p:cNvPr id="296" name="Google Shape;296;p39"/>
          <p:cNvSpPr txBox="1"/>
          <p:nvPr/>
        </p:nvSpPr>
        <p:spPr>
          <a:xfrm>
            <a:off x="152400" y="2448400"/>
            <a:ext cx="5951100" cy="1431600"/>
          </a:xfrm>
          <a:prstGeom prst="rect">
            <a:avLst/>
          </a:prstGeom>
          <a:noFill/>
          <a:ln>
            <a:noFill/>
          </a:ln>
        </p:spPr>
        <p:txBody>
          <a:bodyPr anchorCtr="0" anchor="t" bIns="91425" lIns="91425" spcFirstLastPara="1" rIns="91425" wrap="square" tIns="91425">
            <a:spAutoFit/>
          </a:bodyPr>
          <a:lstStyle/>
          <a:p>
            <a:pPr indent="-419100" lvl="0" marL="457200" rtl="0" algn="l">
              <a:lnSpc>
                <a:spcPct val="90000"/>
              </a:lnSpc>
              <a:spcBef>
                <a:spcPts val="0"/>
              </a:spcBef>
              <a:spcAft>
                <a:spcPts val="0"/>
              </a:spcAft>
              <a:buSzPts val="3000"/>
              <a:buFont typeface="Lato"/>
              <a:buChar char="●"/>
            </a:pPr>
            <a:r>
              <a:rPr lang="en-US" sz="3000">
                <a:latin typeface="Lato"/>
                <a:ea typeface="Lato"/>
                <a:cs typeface="Lato"/>
                <a:sym typeface="Lato"/>
              </a:rPr>
              <a:t>This is why twins (or the same individual taking the same test twice) can get different results</a:t>
            </a:r>
            <a:endParaRPr sz="3000">
              <a:latin typeface="Lato"/>
              <a:ea typeface="Lato"/>
              <a:cs typeface="Lato"/>
              <a:sym typeface="Lato"/>
            </a:endParaRPr>
          </a:p>
        </p:txBody>
      </p:sp>
      <p:pic>
        <p:nvPicPr>
          <p:cNvPr id="297" name="Google Shape;297;p39"/>
          <p:cNvPicPr preferRelativeResize="0"/>
          <p:nvPr/>
        </p:nvPicPr>
        <p:blipFill>
          <a:blip r:embed="rId3">
            <a:alphaModFix/>
          </a:blip>
          <a:stretch>
            <a:fillRect/>
          </a:stretch>
        </p:blipFill>
        <p:spPr>
          <a:xfrm>
            <a:off x="152400" y="4008800"/>
            <a:ext cx="4918429" cy="2696800"/>
          </a:xfrm>
          <a:prstGeom prst="rect">
            <a:avLst/>
          </a:prstGeom>
          <a:noFill/>
          <a:ln>
            <a:noFill/>
          </a:ln>
        </p:spPr>
      </p:pic>
      <p:pic>
        <p:nvPicPr>
          <p:cNvPr id="298" name="Google Shape;298;p39"/>
          <p:cNvPicPr preferRelativeResize="0"/>
          <p:nvPr/>
        </p:nvPicPr>
        <p:blipFill>
          <a:blip r:embed="rId4">
            <a:alphaModFix/>
          </a:blip>
          <a:stretch>
            <a:fillRect/>
          </a:stretch>
        </p:blipFill>
        <p:spPr>
          <a:xfrm>
            <a:off x="7111950" y="893100"/>
            <a:ext cx="4724271" cy="56971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0"/>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04" name="Google Shape;304;p40"/>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2: Pitfalls of ancestry tests</a:t>
            </a:r>
            <a:endParaRPr b="1"/>
          </a:p>
        </p:txBody>
      </p:sp>
      <p:sp>
        <p:nvSpPr>
          <p:cNvPr id="305" name="Google Shape;305;p40"/>
          <p:cNvSpPr txBox="1"/>
          <p:nvPr>
            <p:ph idx="4294967295" type="ctrTitle"/>
          </p:nvPr>
        </p:nvSpPr>
        <p:spPr>
          <a:xfrm>
            <a:off x="89950" y="1503900"/>
            <a:ext cx="111507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b="1" lang="en-US" sz="3600"/>
              <a:t>Pitfall 3: Interpretability </a:t>
            </a:r>
            <a:endParaRPr b="1" sz="3600"/>
          </a:p>
          <a:p>
            <a:pPr indent="0" lvl="0" marL="0" rtl="0" algn="l">
              <a:lnSpc>
                <a:spcPct val="80000"/>
              </a:lnSpc>
              <a:spcBef>
                <a:spcPts val="0"/>
              </a:spcBef>
              <a:spcAft>
                <a:spcPts val="0"/>
              </a:spcAft>
              <a:buClr>
                <a:schemeClr val="dk1"/>
              </a:buClr>
              <a:buSzPts val="4860"/>
              <a:buFont typeface="Arial"/>
              <a:buNone/>
            </a:pPr>
            <a:r>
              <a:rPr lang="en-US" sz="3600"/>
              <a:t>Ancestry inference obscures the true continuous nature of human genetic variation and can falsely promote typological thinking</a:t>
            </a:r>
            <a:endParaRPr sz="3600"/>
          </a:p>
        </p:txBody>
      </p:sp>
      <p:sp>
        <p:nvSpPr>
          <p:cNvPr id="306" name="Google Shape;306;p40"/>
          <p:cNvSpPr txBox="1"/>
          <p:nvPr/>
        </p:nvSpPr>
        <p:spPr>
          <a:xfrm>
            <a:off x="89950" y="3136650"/>
            <a:ext cx="5951100" cy="2124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2800">
                <a:latin typeface="Lato"/>
                <a:ea typeface="Lato"/>
                <a:cs typeface="Lato"/>
                <a:sym typeface="Lato"/>
              </a:rPr>
              <a:t>“Chromosome painting” visualizations can incorrectly imply high levels of DNA sequence divergence between individuals where we are mostly identical</a:t>
            </a:r>
            <a:endParaRPr sz="2800">
              <a:latin typeface="Lato"/>
              <a:ea typeface="Lato"/>
              <a:cs typeface="Lato"/>
              <a:sym typeface="Lato"/>
            </a:endParaRPr>
          </a:p>
        </p:txBody>
      </p:sp>
      <p:pic>
        <p:nvPicPr>
          <p:cNvPr id="307" name="Google Shape;307;p40"/>
          <p:cNvPicPr preferRelativeResize="0"/>
          <p:nvPr/>
        </p:nvPicPr>
        <p:blipFill>
          <a:blip r:embed="rId3">
            <a:alphaModFix/>
          </a:blip>
          <a:stretch>
            <a:fillRect/>
          </a:stretch>
        </p:blipFill>
        <p:spPr>
          <a:xfrm>
            <a:off x="6211800" y="3157800"/>
            <a:ext cx="5846149" cy="32530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1"/>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13" name="Google Shape;313;p41"/>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2: Pitfalls of ancestry tests</a:t>
            </a:r>
            <a:endParaRPr b="1"/>
          </a:p>
        </p:txBody>
      </p:sp>
      <p:sp>
        <p:nvSpPr>
          <p:cNvPr id="314" name="Google Shape;314;p41"/>
          <p:cNvSpPr txBox="1"/>
          <p:nvPr>
            <p:ph idx="4294967295" type="ctrTitle"/>
          </p:nvPr>
        </p:nvSpPr>
        <p:spPr>
          <a:xfrm>
            <a:off x="89950" y="1316475"/>
            <a:ext cx="111507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b="1" lang="en-US" sz="3400"/>
              <a:t>Pitfall 3: Interpretability </a:t>
            </a:r>
            <a:endParaRPr b="1" sz="3400"/>
          </a:p>
          <a:p>
            <a:pPr indent="0" lvl="0" marL="0" rtl="0" algn="l">
              <a:lnSpc>
                <a:spcPct val="80000"/>
              </a:lnSpc>
              <a:spcBef>
                <a:spcPts val="0"/>
              </a:spcBef>
              <a:spcAft>
                <a:spcPts val="0"/>
              </a:spcAft>
              <a:buClr>
                <a:schemeClr val="dk1"/>
              </a:buClr>
              <a:buSzPts val="4860"/>
              <a:buFont typeface="Arial"/>
              <a:buNone/>
            </a:pPr>
            <a:r>
              <a:rPr lang="en-US" sz="3400"/>
              <a:t>Ancestry inference obscures the true continuous nature of human genetic variation and can falsely promote typological thinking</a:t>
            </a:r>
            <a:endParaRPr sz="3400"/>
          </a:p>
        </p:txBody>
      </p:sp>
      <p:pic>
        <p:nvPicPr>
          <p:cNvPr id="315" name="Google Shape;315;p41"/>
          <p:cNvPicPr preferRelativeResize="0"/>
          <p:nvPr/>
        </p:nvPicPr>
        <p:blipFill>
          <a:blip r:embed="rId3">
            <a:alphaModFix/>
          </a:blip>
          <a:stretch>
            <a:fillRect/>
          </a:stretch>
        </p:blipFill>
        <p:spPr>
          <a:xfrm>
            <a:off x="6094225" y="3082800"/>
            <a:ext cx="5846151" cy="3570744"/>
          </a:xfrm>
          <a:prstGeom prst="rect">
            <a:avLst/>
          </a:prstGeom>
          <a:noFill/>
          <a:ln>
            <a:noFill/>
          </a:ln>
        </p:spPr>
      </p:pic>
      <p:pic>
        <p:nvPicPr>
          <p:cNvPr id="316" name="Google Shape;316;p41"/>
          <p:cNvPicPr preferRelativeResize="0"/>
          <p:nvPr/>
        </p:nvPicPr>
        <p:blipFill>
          <a:blip r:embed="rId4">
            <a:alphaModFix/>
          </a:blip>
          <a:stretch>
            <a:fillRect/>
          </a:stretch>
        </p:blipFill>
        <p:spPr>
          <a:xfrm>
            <a:off x="571375" y="3385025"/>
            <a:ext cx="4467376" cy="3331600"/>
          </a:xfrm>
          <a:prstGeom prst="rect">
            <a:avLst/>
          </a:prstGeom>
          <a:noFill/>
          <a:ln>
            <a:noFill/>
          </a:ln>
        </p:spPr>
      </p:pic>
      <p:sp>
        <p:nvSpPr>
          <p:cNvPr id="317" name="Google Shape;317;p41"/>
          <p:cNvSpPr txBox="1"/>
          <p:nvPr/>
        </p:nvSpPr>
        <p:spPr>
          <a:xfrm>
            <a:off x="165375" y="2652825"/>
            <a:ext cx="11499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Lato"/>
                <a:ea typeface="Lato"/>
                <a:cs typeface="Lato"/>
                <a:sym typeface="Lato"/>
              </a:rPr>
              <a:t>The larger “continental” regions that reference groups are grouped into (e.g., Europe) are simply convenient labels but not inherent ancestry super-categories</a:t>
            </a:r>
            <a:endParaRPr>
              <a:latin typeface="Lato"/>
              <a:ea typeface="Lato"/>
              <a:cs typeface="Lato"/>
              <a:sym typeface="Lato"/>
            </a:endParaRPr>
          </a:p>
          <a:p>
            <a:pPr indent="0" lvl="0" marL="0" rtl="0" algn="l">
              <a:spcBef>
                <a:spcPts val="0"/>
              </a:spcBef>
              <a:spcAft>
                <a:spcPts val="0"/>
              </a:spcAft>
              <a:buNone/>
            </a:pPr>
            <a:r>
              <a:rPr lang="en-US">
                <a:latin typeface="Lato"/>
                <a:ea typeface="Lato"/>
                <a:cs typeface="Lato"/>
                <a:sym typeface="Lato"/>
              </a:rPr>
              <a:t>The use of high contrast colors to denote each region gives the impression that these regions are discrete but genetic human variation is actually continuous.</a:t>
            </a:r>
            <a:endParaRPr>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2"/>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23" name="Google Shape;323;p42"/>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2: Pitfalls of ancestry tests</a:t>
            </a:r>
            <a:endParaRPr b="1"/>
          </a:p>
        </p:txBody>
      </p:sp>
      <p:sp>
        <p:nvSpPr>
          <p:cNvPr id="324" name="Google Shape;324;p42"/>
          <p:cNvSpPr txBox="1"/>
          <p:nvPr>
            <p:ph idx="4294967295" type="ctrTitle"/>
          </p:nvPr>
        </p:nvSpPr>
        <p:spPr>
          <a:xfrm>
            <a:off x="89950" y="970500"/>
            <a:ext cx="111507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b="1" lang="en-US" sz="4000"/>
              <a:t>Pitfall 3: Interpretability </a:t>
            </a:r>
            <a:endParaRPr b="1" sz="4000"/>
          </a:p>
          <a:p>
            <a:pPr indent="0" lvl="0" marL="0" rtl="0" algn="l">
              <a:lnSpc>
                <a:spcPct val="80000"/>
              </a:lnSpc>
              <a:spcBef>
                <a:spcPts val="0"/>
              </a:spcBef>
              <a:spcAft>
                <a:spcPts val="0"/>
              </a:spcAft>
              <a:buClr>
                <a:schemeClr val="dk1"/>
              </a:buClr>
              <a:buSzPts val="4860"/>
              <a:buFont typeface="Arial"/>
              <a:buNone/>
            </a:pPr>
            <a:r>
              <a:rPr lang="en-US" sz="4000"/>
              <a:t>All ancestry is shared ancestry</a:t>
            </a:r>
            <a:endParaRPr sz="4000"/>
          </a:p>
        </p:txBody>
      </p:sp>
      <p:pic>
        <p:nvPicPr>
          <p:cNvPr id="325" name="Google Shape;325;p42"/>
          <p:cNvPicPr preferRelativeResize="0"/>
          <p:nvPr/>
        </p:nvPicPr>
        <p:blipFill>
          <a:blip r:embed="rId3">
            <a:alphaModFix/>
          </a:blip>
          <a:stretch>
            <a:fillRect/>
          </a:stretch>
        </p:blipFill>
        <p:spPr>
          <a:xfrm>
            <a:off x="2714838" y="2562650"/>
            <a:ext cx="6782976" cy="4290824"/>
          </a:xfrm>
          <a:prstGeom prst="rect">
            <a:avLst/>
          </a:prstGeom>
          <a:noFill/>
          <a:ln>
            <a:noFill/>
          </a:ln>
        </p:spPr>
      </p:pic>
      <p:sp>
        <p:nvSpPr>
          <p:cNvPr id="326" name="Google Shape;326;p42"/>
          <p:cNvSpPr txBox="1"/>
          <p:nvPr/>
        </p:nvSpPr>
        <p:spPr>
          <a:xfrm>
            <a:off x="89950" y="1939800"/>
            <a:ext cx="117375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3000">
                <a:latin typeface="Lato"/>
                <a:ea typeface="Lato"/>
                <a:cs typeface="Lato"/>
                <a:sym typeface="Lato"/>
              </a:rPr>
              <a:t>Ancestry inference can falsely imply living people descent from groups that were genetically isolated and fixed in the past, which is incorrect</a:t>
            </a:r>
            <a:endParaRPr sz="3000">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3"/>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32" name="Google Shape;332;p43"/>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2: Pitfalls of ancestry tests</a:t>
            </a:r>
            <a:endParaRPr b="1"/>
          </a:p>
        </p:txBody>
      </p:sp>
      <p:sp>
        <p:nvSpPr>
          <p:cNvPr id="333" name="Google Shape;333;p43"/>
          <p:cNvSpPr txBox="1"/>
          <p:nvPr>
            <p:ph idx="4294967295" type="ctrTitle"/>
          </p:nvPr>
        </p:nvSpPr>
        <p:spPr>
          <a:xfrm>
            <a:off x="89950" y="1275300"/>
            <a:ext cx="612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b="1" lang="en-US" sz="4000"/>
              <a:t>Pitfall 3: Interpretability </a:t>
            </a:r>
            <a:endParaRPr b="1" sz="4000"/>
          </a:p>
          <a:p>
            <a:pPr indent="0" lvl="0" marL="0" rtl="0" algn="l">
              <a:lnSpc>
                <a:spcPct val="80000"/>
              </a:lnSpc>
              <a:spcBef>
                <a:spcPts val="0"/>
              </a:spcBef>
              <a:spcAft>
                <a:spcPts val="0"/>
              </a:spcAft>
              <a:buClr>
                <a:schemeClr val="dk1"/>
              </a:buClr>
              <a:buSzPts val="4860"/>
              <a:buFont typeface="Arial"/>
              <a:buNone/>
            </a:pPr>
            <a:r>
              <a:rPr lang="en-US" sz="4000"/>
              <a:t>Ancestry inference is not deep </a:t>
            </a:r>
            <a:endParaRPr sz="4000"/>
          </a:p>
        </p:txBody>
      </p:sp>
      <p:sp>
        <p:nvSpPr>
          <p:cNvPr id="334" name="Google Shape;334;p43"/>
          <p:cNvSpPr txBox="1"/>
          <p:nvPr/>
        </p:nvSpPr>
        <p:spPr>
          <a:xfrm>
            <a:off x="89950" y="2549400"/>
            <a:ext cx="5987100" cy="1847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3000">
                <a:latin typeface="Lato"/>
                <a:ea typeface="Lato"/>
                <a:cs typeface="Lato"/>
                <a:sym typeface="Lato"/>
              </a:rPr>
              <a:t>Ancestry inference can only tell you much about who you are most closely related to going back ~300 years</a:t>
            </a:r>
            <a:endParaRPr sz="3000">
              <a:latin typeface="Lato"/>
              <a:ea typeface="Lato"/>
              <a:cs typeface="Lato"/>
              <a:sym typeface="Lato"/>
            </a:endParaRPr>
          </a:p>
        </p:txBody>
      </p:sp>
      <p:sp>
        <p:nvSpPr>
          <p:cNvPr id="335" name="Google Shape;335;p43"/>
          <p:cNvSpPr txBox="1"/>
          <p:nvPr/>
        </p:nvSpPr>
        <p:spPr>
          <a:xfrm>
            <a:off x="89950" y="4404900"/>
            <a:ext cx="62295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Lato"/>
                <a:ea typeface="Lato"/>
                <a:cs typeface="Lato"/>
                <a:sym typeface="Lato"/>
              </a:rPr>
              <a:t>You can find the number of blocks that your DNA is made up from your genetic ancestors from each generation: </a:t>
            </a:r>
            <a:endParaRPr sz="2000">
              <a:latin typeface="Lato"/>
              <a:ea typeface="Lato"/>
              <a:cs typeface="Lato"/>
              <a:sym typeface="Lato"/>
            </a:endParaRPr>
          </a:p>
          <a:p>
            <a:pPr indent="0" lvl="0" marL="0" rtl="0" algn="l">
              <a:spcBef>
                <a:spcPts val="0"/>
              </a:spcBef>
              <a:spcAft>
                <a:spcPts val="0"/>
              </a:spcAft>
              <a:buNone/>
            </a:pPr>
            <a:r>
              <a:rPr lang="en-US" sz="2000">
                <a:latin typeface="Lato"/>
                <a:ea typeface="Lato"/>
                <a:cs typeface="Lato"/>
                <a:sym typeface="Lato"/>
              </a:rPr>
              <a:t>22+33*(k-1) where k is the number of generations</a:t>
            </a:r>
            <a:endParaRPr sz="2000">
              <a:latin typeface="Lato"/>
              <a:ea typeface="Lato"/>
              <a:cs typeface="Lato"/>
              <a:sym typeface="Lato"/>
            </a:endParaRPr>
          </a:p>
          <a:p>
            <a:pPr indent="0" lvl="0" marL="0" rtl="0" algn="l">
              <a:spcBef>
                <a:spcPts val="0"/>
              </a:spcBef>
              <a:spcAft>
                <a:spcPts val="0"/>
              </a:spcAft>
              <a:buNone/>
            </a:pPr>
            <a:r>
              <a:rPr lang="en-US" sz="2000">
                <a:latin typeface="Lato"/>
                <a:ea typeface="Lato"/>
                <a:cs typeface="Lato"/>
                <a:sym typeface="Lato"/>
              </a:rPr>
              <a:t>K = 2 = parents</a:t>
            </a:r>
            <a:endParaRPr sz="2000">
              <a:latin typeface="Lato"/>
              <a:ea typeface="Lato"/>
              <a:cs typeface="Lato"/>
              <a:sym typeface="Lato"/>
            </a:endParaRPr>
          </a:p>
          <a:p>
            <a:pPr indent="0" lvl="0" marL="0" rtl="0" algn="l">
              <a:spcBef>
                <a:spcPts val="0"/>
              </a:spcBef>
              <a:spcAft>
                <a:spcPts val="0"/>
              </a:spcAft>
              <a:buNone/>
            </a:pPr>
            <a:r>
              <a:rPr lang="en-US" sz="2000">
                <a:latin typeface="Lato"/>
                <a:ea typeface="Lato"/>
                <a:cs typeface="Lato"/>
                <a:sym typeface="Lato"/>
              </a:rPr>
              <a:t>K = 3 = grandparents</a:t>
            </a:r>
            <a:endParaRPr sz="2000">
              <a:latin typeface="Lato"/>
              <a:ea typeface="Lato"/>
              <a:cs typeface="Lato"/>
              <a:sym typeface="Lato"/>
            </a:endParaRPr>
          </a:p>
          <a:p>
            <a:pPr indent="0" lvl="0" marL="0" rtl="0" algn="l">
              <a:spcBef>
                <a:spcPts val="0"/>
              </a:spcBef>
              <a:spcAft>
                <a:spcPts val="0"/>
              </a:spcAft>
              <a:buNone/>
            </a:pPr>
            <a:r>
              <a:rPr lang="en-US" sz="2000">
                <a:latin typeface="Lato"/>
                <a:ea typeface="Lato"/>
                <a:cs typeface="Lato"/>
                <a:sym typeface="Lato"/>
              </a:rPr>
              <a:t>K = 4 = great-grandparents, etc.</a:t>
            </a:r>
            <a:endParaRPr sz="2000">
              <a:latin typeface="Lato"/>
              <a:ea typeface="Lato"/>
              <a:cs typeface="Lato"/>
              <a:sym typeface="Lato"/>
            </a:endParaRPr>
          </a:p>
        </p:txBody>
      </p:sp>
      <p:pic>
        <p:nvPicPr>
          <p:cNvPr id="336" name="Google Shape;336;p43"/>
          <p:cNvPicPr preferRelativeResize="0"/>
          <p:nvPr/>
        </p:nvPicPr>
        <p:blipFill>
          <a:blip r:embed="rId3">
            <a:alphaModFix/>
          </a:blip>
          <a:stretch>
            <a:fillRect/>
          </a:stretch>
        </p:blipFill>
        <p:spPr>
          <a:xfrm>
            <a:off x="6471850" y="1045500"/>
            <a:ext cx="5567750" cy="5567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17"/>
          <p:cNvSpPr/>
          <p:nvPr/>
        </p:nvSpPr>
        <p:spPr>
          <a:xfrm rot="5400000">
            <a:off x="5679200" y="-5679150"/>
            <a:ext cx="818100" cy="12176400"/>
          </a:xfrm>
          <a:prstGeom prst="rect">
            <a:avLst/>
          </a:prstGeom>
          <a:gradFill>
            <a:gsLst>
              <a:gs pos="0">
                <a:schemeClr val="lt1"/>
              </a:gs>
              <a:gs pos="77000">
                <a:srgbClr val="E4FAF1"/>
              </a:gs>
              <a:gs pos="86000">
                <a:srgbClr val="C9F5E3"/>
              </a:gs>
              <a:gs pos="94000">
                <a:srgbClr val="92EBC7"/>
              </a:gs>
              <a:gs pos="100000">
                <a:schemeClr val="accent5"/>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88" name="Google Shape;88;p17"/>
          <p:cNvSpPr txBox="1"/>
          <p:nvPr>
            <p:ph idx="4294967295" type="title"/>
          </p:nvPr>
        </p:nvSpPr>
        <p:spPr>
          <a:xfrm>
            <a:off x="89950" y="-75000"/>
            <a:ext cx="3613500" cy="968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7297"/>
              <a:buFont typeface="Arial"/>
              <a:buNone/>
            </a:pPr>
            <a:r>
              <a:rPr lang="en-US"/>
              <a:t>INTRODUCTION</a:t>
            </a:r>
            <a:endParaRPr/>
          </a:p>
        </p:txBody>
      </p:sp>
      <p:pic>
        <p:nvPicPr>
          <p:cNvPr id="89" name="Google Shape;89;p17"/>
          <p:cNvPicPr preferRelativeResize="0"/>
          <p:nvPr/>
        </p:nvPicPr>
        <p:blipFill>
          <a:blip r:embed="rId3">
            <a:alphaModFix/>
          </a:blip>
          <a:stretch>
            <a:fillRect/>
          </a:stretch>
        </p:blipFill>
        <p:spPr>
          <a:xfrm>
            <a:off x="5576275" y="1786200"/>
            <a:ext cx="6600174" cy="4565600"/>
          </a:xfrm>
          <a:prstGeom prst="rect">
            <a:avLst/>
          </a:prstGeom>
          <a:noFill/>
          <a:ln>
            <a:noFill/>
          </a:ln>
        </p:spPr>
      </p:pic>
      <p:sp>
        <p:nvSpPr>
          <p:cNvPr id="90" name="Google Shape;90;p17"/>
          <p:cNvSpPr txBox="1"/>
          <p:nvPr>
            <p:ph type="ctrTitle"/>
          </p:nvPr>
        </p:nvSpPr>
        <p:spPr>
          <a:xfrm>
            <a:off x="89950" y="1919250"/>
            <a:ext cx="53427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rPr lang="en-US" sz="3100"/>
              <a:t>Genetic ancestry is a more specific term that refers to the people that you have inherited DNA from.</a:t>
            </a:r>
            <a:endParaRPr sz="3100"/>
          </a:p>
        </p:txBody>
      </p:sp>
      <p:sp>
        <p:nvSpPr>
          <p:cNvPr id="91" name="Google Shape;91;p17"/>
          <p:cNvSpPr txBox="1"/>
          <p:nvPr>
            <p:ph type="ctrTitle"/>
          </p:nvPr>
        </p:nvSpPr>
        <p:spPr>
          <a:xfrm>
            <a:off x="89950" y="81808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500"/>
              <a:t>What is genetic ancestry?</a:t>
            </a:r>
            <a:endParaRPr sz="4500"/>
          </a:p>
        </p:txBody>
      </p:sp>
      <p:sp>
        <p:nvSpPr>
          <p:cNvPr id="92" name="Google Shape;92;p17"/>
          <p:cNvSpPr txBox="1"/>
          <p:nvPr/>
        </p:nvSpPr>
        <p:spPr>
          <a:xfrm>
            <a:off x="8792625" y="5783450"/>
            <a:ext cx="971700" cy="4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Lato"/>
                <a:ea typeface="Lato"/>
                <a:cs typeface="Lato"/>
                <a:sym typeface="Lato"/>
              </a:rPr>
              <a:t>You!</a:t>
            </a:r>
            <a:endParaRPr sz="1700">
              <a:latin typeface="Lato"/>
              <a:ea typeface="Lato"/>
              <a:cs typeface="Lato"/>
              <a:sym typeface="Lato"/>
            </a:endParaRPr>
          </a:p>
        </p:txBody>
      </p:sp>
      <p:sp>
        <p:nvSpPr>
          <p:cNvPr id="93" name="Google Shape;93;p17"/>
          <p:cNvSpPr txBox="1"/>
          <p:nvPr/>
        </p:nvSpPr>
        <p:spPr>
          <a:xfrm>
            <a:off x="8390513" y="4927325"/>
            <a:ext cx="971700" cy="4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Lato"/>
                <a:ea typeface="Lato"/>
                <a:cs typeface="Lato"/>
                <a:sym typeface="Lato"/>
              </a:rPr>
              <a:t>Your parents</a:t>
            </a:r>
            <a:endParaRPr sz="1700">
              <a:latin typeface="Lato"/>
              <a:ea typeface="Lato"/>
              <a:cs typeface="Lato"/>
              <a:sym typeface="Lato"/>
            </a:endParaRPr>
          </a:p>
        </p:txBody>
      </p:sp>
      <p:sp>
        <p:nvSpPr>
          <p:cNvPr id="94" name="Google Shape;94;p17"/>
          <p:cNvSpPr txBox="1"/>
          <p:nvPr/>
        </p:nvSpPr>
        <p:spPr>
          <a:xfrm>
            <a:off x="8390513" y="4254550"/>
            <a:ext cx="971700" cy="49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700">
                <a:latin typeface="Lato"/>
                <a:ea typeface="Lato"/>
                <a:cs typeface="Lato"/>
                <a:sym typeface="Lato"/>
              </a:rPr>
              <a:t>Their parents</a:t>
            </a:r>
            <a:endParaRPr sz="1700">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4"/>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42" name="Google Shape;342;p44"/>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2: Pitfalls of ancestry tests</a:t>
            </a:r>
            <a:endParaRPr b="1"/>
          </a:p>
        </p:txBody>
      </p:sp>
      <p:sp>
        <p:nvSpPr>
          <p:cNvPr id="343" name="Google Shape;343;p44"/>
          <p:cNvSpPr txBox="1"/>
          <p:nvPr>
            <p:ph idx="4294967295" type="ctrTitle"/>
          </p:nvPr>
        </p:nvSpPr>
        <p:spPr>
          <a:xfrm>
            <a:off x="89950" y="1275300"/>
            <a:ext cx="612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b="1" lang="en-US" sz="4000"/>
              <a:t>Pitfall 3: Interpretability </a:t>
            </a:r>
            <a:endParaRPr b="1" sz="4000"/>
          </a:p>
          <a:p>
            <a:pPr indent="0" lvl="0" marL="0" rtl="0" algn="l">
              <a:lnSpc>
                <a:spcPct val="80000"/>
              </a:lnSpc>
              <a:spcBef>
                <a:spcPts val="0"/>
              </a:spcBef>
              <a:spcAft>
                <a:spcPts val="0"/>
              </a:spcAft>
              <a:buClr>
                <a:schemeClr val="dk1"/>
              </a:buClr>
              <a:buSzPts val="4860"/>
              <a:buFont typeface="Arial"/>
              <a:buNone/>
            </a:pPr>
            <a:r>
              <a:rPr lang="en-US" sz="4000"/>
              <a:t>Ancestry inference is not deep </a:t>
            </a:r>
            <a:endParaRPr sz="4000"/>
          </a:p>
        </p:txBody>
      </p:sp>
      <p:sp>
        <p:nvSpPr>
          <p:cNvPr id="344" name="Google Shape;344;p44"/>
          <p:cNvSpPr txBox="1"/>
          <p:nvPr/>
        </p:nvSpPr>
        <p:spPr>
          <a:xfrm>
            <a:off x="89950" y="2549400"/>
            <a:ext cx="5987100" cy="1847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3000">
                <a:latin typeface="Lato"/>
                <a:ea typeface="Lato"/>
                <a:cs typeface="Lato"/>
                <a:sym typeface="Lato"/>
              </a:rPr>
              <a:t>Ancestry inference can only tell you much about who you are most closely related to going back ~300 years</a:t>
            </a:r>
            <a:endParaRPr sz="3000">
              <a:latin typeface="Lato"/>
              <a:ea typeface="Lato"/>
              <a:cs typeface="Lato"/>
              <a:sym typeface="Lato"/>
            </a:endParaRPr>
          </a:p>
        </p:txBody>
      </p:sp>
      <p:sp>
        <p:nvSpPr>
          <p:cNvPr id="345" name="Google Shape;345;p44"/>
          <p:cNvSpPr txBox="1"/>
          <p:nvPr/>
        </p:nvSpPr>
        <p:spPr>
          <a:xfrm>
            <a:off x="89950" y="4404900"/>
            <a:ext cx="62295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Lato"/>
                <a:ea typeface="Lato"/>
                <a:cs typeface="Lato"/>
                <a:sym typeface="Lato"/>
              </a:rPr>
              <a:t>You can find the number of blocks that your DNA is made up from your genetic ancestors from each generation: </a:t>
            </a:r>
            <a:endParaRPr sz="2000">
              <a:latin typeface="Lato"/>
              <a:ea typeface="Lato"/>
              <a:cs typeface="Lato"/>
              <a:sym typeface="Lato"/>
            </a:endParaRPr>
          </a:p>
          <a:p>
            <a:pPr indent="0" lvl="0" marL="0" rtl="0" algn="l">
              <a:spcBef>
                <a:spcPts val="0"/>
              </a:spcBef>
              <a:spcAft>
                <a:spcPts val="0"/>
              </a:spcAft>
              <a:buNone/>
            </a:pPr>
            <a:r>
              <a:rPr lang="en-US" sz="2000">
                <a:latin typeface="Lato"/>
                <a:ea typeface="Lato"/>
                <a:cs typeface="Lato"/>
                <a:sym typeface="Lato"/>
              </a:rPr>
              <a:t>22+33*(k-1) where k is the number of generations</a:t>
            </a:r>
            <a:endParaRPr sz="2000">
              <a:latin typeface="Lato"/>
              <a:ea typeface="Lato"/>
              <a:cs typeface="Lato"/>
              <a:sym typeface="Lato"/>
            </a:endParaRPr>
          </a:p>
          <a:p>
            <a:pPr indent="0" lvl="0" marL="0" rtl="0" algn="l">
              <a:spcBef>
                <a:spcPts val="0"/>
              </a:spcBef>
              <a:spcAft>
                <a:spcPts val="0"/>
              </a:spcAft>
              <a:buNone/>
            </a:pPr>
            <a:r>
              <a:rPr lang="en-US" sz="2000">
                <a:latin typeface="Lato"/>
                <a:ea typeface="Lato"/>
                <a:cs typeface="Lato"/>
                <a:sym typeface="Lato"/>
              </a:rPr>
              <a:t>K = 2 = parents</a:t>
            </a:r>
            <a:endParaRPr sz="2000">
              <a:latin typeface="Lato"/>
              <a:ea typeface="Lato"/>
              <a:cs typeface="Lato"/>
              <a:sym typeface="Lato"/>
            </a:endParaRPr>
          </a:p>
          <a:p>
            <a:pPr indent="0" lvl="0" marL="0" rtl="0" algn="l">
              <a:spcBef>
                <a:spcPts val="0"/>
              </a:spcBef>
              <a:spcAft>
                <a:spcPts val="0"/>
              </a:spcAft>
              <a:buNone/>
            </a:pPr>
            <a:r>
              <a:rPr lang="en-US" sz="2000">
                <a:latin typeface="Lato"/>
                <a:ea typeface="Lato"/>
                <a:cs typeface="Lato"/>
                <a:sym typeface="Lato"/>
              </a:rPr>
              <a:t>K = 3 = grandparents</a:t>
            </a:r>
            <a:endParaRPr sz="2000">
              <a:latin typeface="Lato"/>
              <a:ea typeface="Lato"/>
              <a:cs typeface="Lato"/>
              <a:sym typeface="Lato"/>
            </a:endParaRPr>
          </a:p>
          <a:p>
            <a:pPr indent="0" lvl="0" marL="0" rtl="0" algn="l">
              <a:spcBef>
                <a:spcPts val="0"/>
              </a:spcBef>
              <a:spcAft>
                <a:spcPts val="0"/>
              </a:spcAft>
              <a:buNone/>
            </a:pPr>
            <a:r>
              <a:rPr lang="en-US" sz="2000">
                <a:latin typeface="Lato"/>
                <a:ea typeface="Lato"/>
                <a:cs typeface="Lato"/>
                <a:sym typeface="Lato"/>
              </a:rPr>
              <a:t>K = 4 = great-grandparents, etc.</a:t>
            </a:r>
            <a:endParaRPr sz="2000">
              <a:latin typeface="Lato"/>
              <a:ea typeface="Lato"/>
              <a:cs typeface="Lato"/>
              <a:sym typeface="Lato"/>
            </a:endParaRPr>
          </a:p>
        </p:txBody>
      </p:sp>
      <p:pic>
        <p:nvPicPr>
          <p:cNvPr id="346" name="Google Shape;346;p44"/>
          <p:cNvPicPr preferRelativeResize="0"/>
          <p:nvPr/>
        </p:nvPicPr>
        <p:blipFill>
          <a:blip r:embed="rId3">
            <a:alphaModFix/>
          </a:blip>
          <a:stretch>
            <a:fillRect/>
          </a:stretch>
        </p:blipFill>
        <p:spPr>
          <a:xfrm>
            <a:off x="6324750" y="1105050"/>
            <a:ext cx="5581501" cy="5581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5"/>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52" name="Google Shape;352;p45"/>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2: Pitfalls of ancestry tests</a:t>
            </a:r>
            <a:endParaRPr b="1"/>
          </a:p>
        </p:txBody>
      </p:sp>
      <p:sp>
        <p:nvSpPr>
          <p:cNvPr id="353" name="Google Shape;353;p45"/>
          <p:cNvSpPr txBox="1"/>
          <p:nvPr/>
        </p:nvSpPr>
        <p:spPr>
          <a:xfrm>
            <a:off x="89950" y="2547750"/>
            <a:ext cx="7129800" cy="1970100"/>
          </a:xfrm>
          <a:prstGeom prst="rect">
            <a:avLst/>
          </a:prstGeom>
          <a:noFill/>
          <a:ln>
            <a:noFill/>
          </a:ln>
        </p:spPr>
        <p:txBody>
          <a:bodyPr anchorCtr="0" anchor="t" bIns="91425" lIns="91425" spcFirstLastPara="1" rIns="91425" wrap="square" tIns="91425">
            <a:spAutoFit/>
          </a:bodyPr>
          <a:lstStyle/>
          <a:p>
            <a:pPr indent="-412750" lvl="0" marL="457200" rtl="0" algn="l">
              <a:lnSpc>
                <a:spcPct val="80000"/>
              </a:lnSpc>
              <a:spcBef>
                <a:spcPts val="0"/>
              </a:spcBef>
              <a:spcAft>
                <a:spcPts val="0"/>
              </a:spcAft>
              <a:buSzPts val="2900"/>
              <a:buFont typeface="Lato"/>
              <a:buChar char="●"/>
            </a:pPr>
            <a:r>
              <a:rPr lang="en-US" sz="2900">
                <a:latin typeface="Lato"/>
                <a:ea typeface="Lato"/>
                <a:cs typeface="Lato"/>
                <a:sym typeface="Lato"/>
              </a:rPr>
              <a:t>The misuse of ancestry in medicine can lead to delayed diagnosis or misdiagnosis</a:t>
            </a:r>
            <a:endParaRPr sz="2900">
              <a:latin typeface="Lato"/>
              <a:ea typeface="Lato"/>
              <a:cs typeface="Lato"/>
              <a:sym typeface="Lato"/>
            </a:endParaRPr>
          </a:p>
          <a:p>
            <a:pPr indent="-412750" lvl="0" marL="457200" rtl="0" algn="l">
              <a:lnSpc>
                <a:spcPct val="80000"/>
              </a:lnSpc>
              <a:spcBef>
                <a:spcPts val="0"/>
              </a:spcBef>
              <a:spcAft>
                <a:spcPts val="0"/>
              </a:spcAft>
              <a:buSzPts val="2900"/>
              <a:buFont typeface="Lato"/>
              <a:buChar char="●"/>
            </a:pPr>
            <a:r>
              <a:rPr lang="en-US" sz="2900">
                <a:latin typeface="Lato"/>
                <a:ea typeface="Lato"/>
                <a:cs typeface="Lato"/>
                <a:sym typeface="Lato"/>
              </a:rPr>
              <a:t>In many case, other risk factors and better diagnostics are preferable</a:t>
            </a:r>
            <a:endParaRPr sz="2900">
              <a:latin typeface="Lato"/>
              <a:ea typeface="Lato"/>
              <a:cs typeface="Lato"/>
              <a:sym typeface="Lato"/>
            </a:endParaRPr>
          </a:p>
        </p:txBody>
      </p:sp>
      <p:pic>
        <p:nvPicPr>
          <p:cNvPr id="354" name="Google Shape;354;p45"/>
          <p:cNvPicPr preferRelativeResize="0"/>
          <p:nvPr/>
        </p:nvPicPr>
        <p:blipFill rotWithShape="1">
          <a:blip r:embed="rId3">
            <a:alphaModFix/>
          </a:blip>
          <a:srcRect b="0" l="0" r="0" t="52919"/>
          <a:stretch/>
        </p:blipFill>
        <p:spPr>
          <a:xfrm>
            <a:off x="7562850" y="4381499"/>
            <a:ext cx="4629151" cy="2476500"/>
          </a:xfrm>
          <a:prstGeom prst="rect">
            <a:avLst/>
          </a:prstGeom>
          <a:noFill/>
          <a:ln>
            <a:noFill/>
          </a:ln>
        </p:spPr>
      </p:pic>
      <p:sp>
        <p:nvSpPr>
          <p:cNvPr id="355" name="Google Shape;355;p45"/>
          <p:cNvSpPr txBox="1"/>
          <p:nvPr>
            <p:ph idx="4294967295" type="ctrTitle"/>
          </p:nvPr>
        </p:nvSpPr>
        <p:spPr>
          <a:xfrm>
            <a:off x="7219875" y="1122900"/>
            <a:ext cx="5353200" cy="9681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4860"/>
              <a:buFont typeface="Arial"/>
              <a:buNone/>
            </a:pPr>
            <a:r>
              <a:rPr b="1" lang="en-US" sz="2800">
                <a:latin typeface="Lato"/>
                <a:ea typeface="Lato"/>
                <a:cs typeface="Lato"/>
                <a:sym typeface="Lato"/>
              </a:rPr>
              <a:t>Sickle cell trait </a:t>
            </a:r>
            <a:endParaRPr b="1" sz="2800">
              <a:latin typeface="Lato"/>
              <a:ea typeface="Lato"/>
              <a:cs typeface="Lato"/>
              <a:sym typeface="Lato"/>
            </a:endParaRPr>
          </a:p>
          <a:p>
            <a:pPr indent="0" lvl="0" marL="0" rtl="0" algn="ctr">
              <a:lnSpc>
                <a:spcPct val="80000"/>
              </a:lnSpc>
              <a:spcBef>
                <a:spcPts val="0"/>
              </a:spcBef>
              <a:spcAft>
                <a:spcPts val="0"/>
              </a:spcAft>
              <a:buClr>
                <a:schemeClr val="dk1"/>
              </a:buClr>
              <a:buSzPts val="4860"/>
              <a:buFont typeface="Arial"/>
              <a:buNone/>
            </a:pPr>
            <a:r>
              <a:rPr b="1" lang="en-US" sz="2800">
                <a:latin typeface="Lato"/>
                <a:ea typeface="Lato"/>
                <a:cs typeface="Lato"/>
                <a:sym typeface="Lato"/>
              </a:rPr>
              <a:t>(not an “African” trait)</a:t>
            </a:r>
            <a:endParaRPr b="1" sz="2800">
              <a:latin typeface="Lato"/>
              <a:ea typeface="Lato"/>
              <a:cs typeface="Lato"/>
              <a:sym typeface="Lato"/>
            </a:endParaRPr>
          </a:p>
        </p:txBody>
      </p:sp>
      <p:pic>
        <p:nvPicPr>
          <p:cNvPr id="356" name="Google Shape;356;p45"/>
          <p:cNvPicPr preferRelativeResize="0"/>
          <p:nvPr/>
        </p:nvPicPr>
        <p:blipFill rotWithShape="1">
          <a:blip r:embed="rId3">
            <a:alphaModFix/>
          </a:blip>
          <a:srcRect b="55773" l="0" r="0" t="0"/>
          <a:stretch/>
        </p:blipFill>
        <p:spPr>
          <a:xfrm>
            <a:off x="7562850" y="2055225"/>
            <a:ext cx="4629151" cy="2326276"/>
          </a:xfrm>
          <a:prstGeom prst="rect">
            <a:avLst/>
          </a:prstGeom>
          <a:noFill/>
          <a:ln>
            <a:noFill/>
          </a:ln>
        </p:spPr>
      </p:pic>
      <p:pic>
        <p:nvPicPr>
          <p:cNvPr id="357" name="Google Shape;357;p45"/>
          <p:cNvPicPr preferRelativeResize="0"/>
          <p:nvPr/>
        </p:nvPicPr>
        <p:blipFill>
          <a:blip r:embed="rId4">
            <a:alphaModFix/>
          </a:blip>
          <a:stretch>
            <a:fillRect/>
          </a:stretch>
        </p:blipFill>
        <p:spPr>
          <a:xfrm>
            <a:off x="525238" y="4539750"/>
            <a:ext cx="6468922" cy="3041400"/>
          </a:xfrm>
          <a:prstGeom prst="rect">
            <a:avLst/>
          </a:prstGeom>
          <a:noFill/>
          <a:ln>
            <a:noFill/>
          </a:ln>
        </p:spPr>
      </p:pic>
      <p:sp>
        <p:nvSpPr>
          <p:cNvPr id="358" name="Google Shape;358;p45"/>
          <p:cNvSpPr txBox="1"/>
          <p:nvPr>
            <p:ph idx="4294967295" type="ctrTitle"/>
          </p:nvPr>
        </p:nvSpPr>
        <p:spPr>
          <a:xfrm>
            <a:off x="89950" y="1260400"/>
            <a:ext cx="70347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b="1" lang="en-US" sz="3600"/>
              <a:t>Pitfall 4: The use of ancestry in medicine </a:t>
            </a:r>
            <a:endParaRPr b="1" sz="3600"/>
          </a:p>
          <a:p>
            <a:pPr indent="0" lvl="0" marL="0" rtl="0" algn="l">
              <a:lnSpc>
                <a:spcPct val="80000"/>
              </a:lnSpc>
              <a:spcBef>
                <a:spcPts val="0"/>
              </a:spcBef>
              <a:spcAft>
                <a:spcPts val="0"/>
              </a:spcAft>
              <a:buClr>
                <a:schemeClr val="dk1"/>
              </a:buClr>
              <a:buSzPts val="4860"/>
              <a:buFont typeface="Arial"/>
              <a:buNone/>
            </a:pPr>
            <a:r>
              <a:rPr lang="en-US" sz="2800"/>
              <a:t>Continental scale ancestry not informative in medicine</a:t>
            </a:r>
            <a:endParaRPr sz="2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46"/>
          <p:cNvPicPr preferRelativeResize="0"/>
          <p:nvPr/>
        </p:nvPicPr>
        <p:blipFill>
          <a:blip r:embed="rId3">
            <a:alphaModFix/>
          </a:blip>
          <a:stretch>
            <a:fillRect/>
          </a:stretch>
        </p:blipFill>
        <p:spPr>
          <a:xfrm>
            <a:off x="7448500" y="1785000"/>
            <a:ext cx="4528634" cy="2013450"/>
          </a:xfrm>
          <a:prstGeom prst="rect">
            <a:avLst/>
          </a:prstGeom>
          <a:noFill/>
          <a:ln>
            <a:noFill/>
          </a:ln>
        </p:spPr>
      </p:pic>
      <p:pic>
        <p:nvPicPr>
          <p:cNvPr id="364" name="Google Shape;364;p46"/>
          <p:cNvPicPr preferRelativeResize="0"/>
          <p:nvPr/>
        </p:nvPicPr>
        <p:blipFill>
          <a:blip r:embed="rId4">
            <a:alphaModFix/>
          </a:blip>
          <a:stretch>
            <a:fillRect/>
          </a:stretch>
        </p:blipFill>
        <p:spPr>
          <a:xfrm>
            <a:off x="7448500" y="3926100"/>
            <a:ext cx="4610149" cy="2467513"/>
          </a:xfrm>
          <a:prstGeom prst="rect">
            <a:avLst/>
          </a:prstGeom>
          <a:noFill/>
          <a:ln>
            <a:noFill/>
          </a:ln>
        </p:spPr>
      </p:pic>
      <p:sp>
        <p:nvSpPr>
          <p:cNvPr id="365" name="Google Shape;365;p46"/>
          <p:cNvSpPr txBox="1"/>
          <p:nvPr>
            <p:ph idx="4294967295" type="ctrTitle"/>
          </p:nvPr>
        </p:nvSpPr>
        <p:spPr>
          <a:xfrm>
            <a:off x="7219875" y="1046700"/>
            <a:ext cx="5353200" cy="9681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4860"/>
              <a:buFont typeface="Arial"/>
              <a:buNone/>
            </a:pPr>
            <a:r>
              <a:rPr b="1" lang="en-US" sz="2800">
                <a:latin typeface="Lato"/>
                <a:ea typeface="Lato"/>
                <a:cs typeface="Lato"/>
                <a:sym typeface="Lato"/>
              </a:rPr>
              <a:t>Cystic fibrosis</a:t>
            </a:r>
            <a:endParaRPr b="1" sz="2800">
              <a:latin typeface="Lato"/>
              <a:ea typeface="Lato"/>
              <a:cs typeface="Lato"/>
              <a:sym typeface="Lato"/>
            </a:endParaRPr>
          </a:p>
          <a:p>
            <a:pPr indent="0" lvl="0" marL="0" rtl="0" algn="ctr">
              <a:lnSpc>
                <a:spcPct val="80000"/>
              </a:lnSpc>
              <a:spcBef>
                <a:spcPts val="0"/>
              </a:spcBef>
              <a:spcAft>
                <a:spcPts val="0"/>
              </a:spcAft>
              <a:buClr>
                <a:schemeClr val="dk1"/>
              </a:buClr>
              <a:buSzPts val="4860"/>
              <a:buFont typeface="Arial"/>
              <a:buNone/>
            </a:pPr>
            <a:r>
              <a:rPr b="1" lang="en-US" sz="2800">
                <a:latin typeface="Lato"/>
                <a:ea typeface="Lato"/>
                <a:cs typeface="Lato"/>
                <a:sym typeface="Lato"/>
              </a:rPr>
              <a:t>(not a “European” disease)</a:t>
            </a:r>
            <a:endParaRPr b="1" sz="2800">
              <a:latin typeface="Lato"/>
              <a:ea typeface="Lato"/>
              <a:cs typeface="Lato"/>
              <a:sym typeface="Lato"/>
            </a:endParaRPr>
          </a:p>
        </p:txBody>
      </p:sp>
      <p:sp>
        <p:nvSpPr>
          <p:cNvPr id="366" name="Google Shape;366;p46"/>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67" name="Google Shape;367;p46"/>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Part 2: Pitfalls of ancestry tests</a:t>
            </a:r>
            <a:endParaRPr b="1"/>
          </a:p>
        </p:txBody>
      </p:sp>
      <p:sp>
        <p:nvSpPr>
          <p:cNvPr id="368" name="Google Shape;368;p46"/>
          <p:cNvSpPr txBox="1"/>
          <p:nvPr/>
        </p:nvSpPr>
        <p:spPr>
          <a:xfrm>
            <a:off x="89950" y="2547750"/>
            <a:ext cx="7129800" cy="1970100"/>
          </a:xfrm>
          <a:prstGeom prst="rect">
            <a:avLst/>
          </a:prstGeom>
          <a:noFill/>
          <a:ln>
            <a:noFill/>
          </a:ln>
        </p:spPr>
        <p:txBody>
          <a:bodyPr anchorCtr="0" anchor="t" bIns="91425" lIns="91425" spcFirstLastPara="1" rIns="91425" wrap="square" tIns="91425">
            <a:spAutoFit/>
          </a:bodyPr>
          <a:lstStyle/>
          <a:p>
            <a:pPr indent="-412750" lvl="0" marL="457200" rtl="0" algn="l">
              <a:lnSpc>
                <a:spcPct val="80000"/>
              </a:lnSpc>
              <a:spcBef>
                <a:spcPts val="0"/>
              </a:spcBef>
              <a:spcAft>
                <a:spcPts val="0"/>
              </a:spcAft>
              <a:buSzPts val="2900"/>
              <a:buFont typeface="Lato"/>
              <a:buChar char="●"/>
            </a:pPr>
            <a:r>
              <a:rPr lang="en-US" sz="2900">
                <a:latin typeface="Lato"/>
                <a:ea typeface="Lato"/>
                <a:cs typeface="Lato"/>
                <a:sym typeface="Lato"/>
              </a:rPr>
              <a:t>The misuse of ancestry in medicine can lead to delayed diagnosis or misdiagnosis</a:t>
            </a:r>
            <a:endParaRPr sz="2900">
              <a:latin typeface="Lato"/>
              <a:ea typeface="Lato"/>
              <a:cs typeface="Lato"/>
              <a:sym typeface="Lato"/>
            </a:endParaRPr>
          </a:p>
          <a:p>
            <a:pPr indent="-412750" lvl="0" marL="457200" rtl="0" algn="l">
              <a:lnSpc>
                <a:spcPct val="80000"/>
              </a:lnSpc>
              <a:spcBef>
                <a:spcPts val="0"/>
              </a:spcBef>
              <a:spcAft>
                <a:spcPts val="0"/>
              </a:spcAft>
              <a:buSzPts val="2900"/>
              <a:buFont typeface="Lato"/>
              <a:buChar char="●"/>
            </a:pPr>
            <a:r>
              <a:rPr lang="en-US" sz="2900">
                <a:latin typeface="Lato"/>
                <a:ea typeface="Lato"/>
                <a:cs typeface="Lato"/>
                <a:sym typeface="Lato"/>
              </a:rPr>
              <a:t>In many case, other risk factors and better diagnostics are preferable</a:t>
            </a:r>
            <a:endParaRPr sz="2900">
              <a:latin typeface="Lato"/>
              <a:ea typeface="Lato"/>
              <a:cs typeface="Lato"/>
              <a:sym typeface="Lato"/>
            </a:endParaRPr>
          </a:p>
        </p:txBody>
      </p:sp>
      <p:sp>
        <p:nvSpPr>
          <p:cNvPr id="369" name="Google Shape;369;p46"/>
          <p:cNvSpPr txBox="1"/>
          <p:nvPr>
            <p:ph idx="4294967295" type="ctrTitle"/>
          </p:nvPr>
        </p:nvSpPr>
        <p:spPr>
          <a:xfrm>
            <a:off x="89950" y="1260400"/>
            <a:ext cx="70347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b="1" lang="en-US" sz="3600"/>
              <a:t>Pitfall 4: The use of ancestry in medicine </a:t>
            </a:r>
            <a:endParaRPr b="1" sz="3600"/>
          </a:p>
          <a:p>
            <a:pPr indent="0" lvl="0" marL="0" rtl="0" algn="l">
              <a:lnSpc>
                <a:spcPct val="80000"/>
              </a:lnSpc>
              <a:spcBef>
                <a:spcPts val="0"/>
              </a:spcBef>
              <a:spcAft>
                <a:spcPts val="0"/>
              </a:spcAft>
              <a:buClr>
                <a:schemeClr val="dk1"/>
              </a:buClr>
              <a:buSzPts val="4860"/>
              <a:buFont typeface="Arial"/>
              <a:buNone/>
            </a:pPr>
            <a:r>
              <a:rPr lang="en-US" sz="2800"/>
              <a:t>Continental scale ancestry not informative in medicine</a:t>
            </a:r>
            <a:endParaRPr sz="2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7"/>
          <p:cNvSpPr txBox="1"/>
          <p:nvPr/>
        </p:nvSpPr>
        <p:spPr>
          <a:xfrm>
            <a:off x="242350" y="4108200"/>
            <a:ext cx="7034700" cy="1613100"/>
          </a:xfrm>
          <a:prstGeom prst="rect">
            <a:avLst/>
          </a:prstGeom>
          <a:noFill/>
          <a:ln>
            <a:noFill/>
          </a:ln>
        </p:spPr>
        <p:txBody>
          <a:bodyPr anchorCtr="0" anchor="t" bIns="91425" lIns="91425" spcFirstLastPara="1" rIns="91425" wrap="square" tIns="91425">
            <a:spAutoFit/>
          </a:bodyPr>
          <a:lstStyle/>
          <a:p>
            <a:pPr indent="-412750" lvl="0" marL="457200" rtl="0" algn="l">
              <a:lnSpc>
                <a:spcPct val="80000"/>
              </a:lnSpc>
              <a:spcBef>
                <a:spcPts val="0"/>
              </a:spcBef>
              <a:spcAft>
                <a:spcPts val="0"/>
              </a:spcAft>
              <a:buSzPts val="2900"/>
              <a:buFont typeface="Lato"/>
              <a:buChar char="●"/>
            </a:pPr>
            <a:r>
              <a:rPr lang="en-US" sz="2900">
                <a:latin typeface="Lato"/>
                <a:ea typeface="Lato"/>
                <a:cs typeface="Lato"/>
                <a:sym typeface="Lato"/>
              </a:rPr>
              <a:t>Based on what we have learned, do you think that the race-labelling of BiDil was scientifically sound? Why or why not?</a:t>
            </a:r>
            <a:endParaRPr sz="2900">
              <a:latin typeface="Lato"/>
              <a:ea typeface="Lato"/>
              <a:cs typeface="Lato"/>
              <a:sym typeface="Lato"/>
            </a:endParaRPr>
          </a:p>
        </p:txBody>
      </p:sp>
      <p:sp>
        <p:nvSpPr>
          <p:cNvPr id="375" name="Google Shape;375;p47"/>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76" name="Google Shape;376;p47"/>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Discussion</a:t>
            </a:r>
            <a:endParaRPr b="1"/>
          </a:p>
        </p:txBody>
      </p:sp>
      <p:sp>
        <p:nvSpPr>
          <p:cNvPr id="377" name="Google Shape;377;p47"/>
          <p:cNvSpPr txBox="1"/>
          <p:nvPr>
            <p:ph idx="4294967295" type="ctrTitle"/>
          </p:nvPr>
        </p:nvSpPr>
        <p:spPr>
          <a:xfrm>
            <a:off x="89950" y="8169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t>Case study: Bidil</a:t>
            </a:r>
            <a:endParaRPr sz="4000"/>
          </a:p>
        </p:txBody>
      </p:sp>
      <p:sp>
        <p:nvSpPr>
          <p:cNvPr id="378" name="Google Shape;378;p47"/>
          <p:cNvSpPr txBox="1"/>
          <p:nvPr/>
        </p:nvSpPr>
        <p:spPr>
          <a:xfrm>
            <a:off x="242350" y="1498350"/>
            <a:ext cx="7034700" cy="1613100"/>
          </a:xfrm>
          <a:prstGeom prst="rect">
            <a:avLst/>
          </a:prstGeom>
          <a:noFill/>
          <a:ln>
            <a:noFill/>
          </a:ln>
        </p:spPr>
        <p:txBody>
          <a:bodyPr anchorCtr="0" anchor="t" bIns="91425" lIns="91425" spcFirstLastPara="1" rIns="91425" wrap="square" tIns="91425">
            <a:spAutoFit/>
          </a:bodyPr>
          <a:lstStyle/>
          <a:p>
            <a:pPr indent="-412750" lvl="0" marL="457200" rtl="0" algn="l">
              <a:lnSpc>
                <a:spcPct val="80000"/>
              </a:lnSpc>
              <a:spcBef>
                <a:spcPts val="0"/>
              </a:spcBef>
              <a:spcAft>
                <a:spcPts val="0"/>
              </a:spcAft>
              <a:buSzPts val="2900"/>
              <a:buFont typeface="Lato"/>
              <a:buChar char="●"/>
            </a:pPr>
            <a:r>
              <a:rPr lang="en-US" sz="2900">
                <a:latin typeface="Lato"/>
                <a:ea typeface="Lato"/>
                <a:cs typeface="Lato"/>
                <a:sym typeface="Lato"/>
              </a:rPr>
              <a:t>BiDil is a medication for hypertension</a:t>
            </a:r>
            <a:endParaRPr sz="2900">
              <a:latin typeface="Lato"/>
              <a:ea typeface="Lato"/>
              <a:cs typeface="Lato"/>
              <a:sym typeface="Lato"/>
            </a:endParaRPr>
          </a:p>
          <a:p>
            <a:pPr indent="-412750" lvl="0" marL="457200" rtl="0" algn="l">
              <a:lnSpc>
                <a:spcPct val="80000"/>
              </a:lnSpc>
              <a:spcBef>
                <a:spcPts val="0"/>
              </a:spcBef>
              <a:spcAft>
                <a:spcPts val="0"/>
              </a:spcAft>
              <a:buSzPts val="2900"/>
              <a:buFont typeface="Lato"/>
              <a:buChar char="●"/>
            </a:pPr>
            <a:r>
              <a:rPr lang="en-US" sz="2900">
                <a:latin typeface="Lato"/>
                <a:ea typeface="Lato"/>
                <a:cs typeface="Lato"/>
                <a:sym typeface="Lato"/>
              </a:rPr>
              <a:t>It was the first and only </a:t>
            </a:r>
            <a:r>
              <a:rPr lang="en-US" sz="2900">
                <a:latin typeface="Lato"/>
                <a:ea typeface="Lato"/>
                <a:cs typeface="Lato"/>
                <a:sym typeface="Lato"/>
              </a:rPr>
              <a:t>medication</a:t>
            </a:r>
            <a:r>
              <a:rPr lang="en-US" sz="2900">
                <a:latin typeface="Lato"/>
                <a:ea typeface="Lato"/>
                <a:cs typeface="Lato"/>
                <a:sym typeface="Lato"/>
              </a:rPr>
              <a:t> to receive race-specific approval from the FDA</a:t>
            </a:r>
            <a:endParaRPr sz="2900">
              <a:latin typeface="Lato"/>
              <a:ea typeface="Lato"/>
              <a:cs typeface="Lato"/>
              <a:sym typeface="Lato"/>
            </a:endParaRPr>
          </a:p>
        </p:txBody>
      </p:sp>
      <p:pic>
        <p:nvPicPr>
          <p:cNvPr id="379" name="Google Shape;379;p47"/>
          <p:cNvPicPr preferRelativeResize="0"/>
          <p:nvPr/>
        </p:nvPicPr>
        <p:blipFill>
          <a:blip r:embed="rId3">
            <a:alphaModFix/>
          </a:blip>
          <a:stretch>
            <a:fillRect/>
          </a:stretch>
        </p:blipFill>
        <p:spPr>
          <a:xfrm>
            <a:off x="7772350" y="893100"/>
            <a:ext cx="4189413" cy="5793449"/>
          </a:xfrm>
          <a:prstGeom prst="rect">
            <a:avLst/>
          </a:prstGeom>
          <a:noFill/>
          <a:ln>
            <a:noFill/>
          </a:ln>
        </p:spPr>
      </p:pic>
      <p:sp>
        <p:nvSpPr>
          <p:cNvPr id="380" name="Google Shape;380;p47"/>
          <p:cNvSpPr txBox="1"/>
          <p:nvPr>
            <p:ph idx="4294967295" type="ctrTitle"/>
          </p:nvPr>
        </p:nvSpPr>
        <p:spPr>
          <a:xfrm>
            <a:off x="89950" y="3305775"/>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t>Discussion</a:t>
            </a:r>
            <a:endParaRPr sz="4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8"/>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86" name="Google Shape;386;p48"/>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Slide bank</a:t>
            </a:r>
            <a:endParaRPr b="1"/>
          </a:p>
        </p:txBody>
      </p:sp>
      <p:sp>
        <p:nvSpPr>
          <p:cNvPr id="387" name="Google Shape;387;p48"/>
          <p:cNvSpPr txBox="1"/>
          <p:nvPr>
            <p:ph idx="4294967295" type="ctrTitle"/>
          </p:nvPr>
        </p:nvSpPr>
        <p:spPr>
          <a:xfrm>
            <a:off x="89950" y="8169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t>Important notes</a:t>
            </a:r>
            <a:endParaRPr sz="4000"/>
          </a:p>
        </p:txBody>
      </p:sp>
      <p:sp>
        <p:nvSpPr>
          <p:cNvPr id="388" name="Google Shape;388;p48"/>
          <p:cNvSpPr txBox="1"/>
          <p:nvPr/>
        </p:nvSpPr>
        <p:spPr>
          <a:xfrm>
            <a:off x="242350" y="1574550"/>
            <a:ext cx="8692200" cy="4470000"/>
          </a:xfrm>
          <a:prstGeom prst="rect">
            <a:avLst/>
          </a:prstGeom>
          <a:noFill/>
          <a:ln>
            <a:noFill/>
          </a:ln>
        </p:spPr>
        <p:txBody>
          <a:bodyPr anchorCtr="0" anchor="t" bIns="91425" lIns="91425" spcFirstLastPara="1" rIns="91425" wrap="square" tIns="91425">
            <a:spAutoFit/>
          </a:bodyPr>
          <a:lstStyle/>
          <a:p>
            <a:pPr indent="-412750" lvl="0" marL="457200" rtl="0" algn="l">
              <a:lnSpc>
                <a:spcPct val="80000"/>
              </a:lnSpc>
              <a:spcBef>
                <a:spcPts val="0"/>
              </a:spcBef>
              <a:spcAft>
                <a:spcPts val="0"/>
              </a:spcAft>
              <a:buSzPts val="2900"/>
              <a:buFont typeface="Lato"/>
              <a:buChar char="●"/>
            </a:pPr>
            <a:r>
              <a:rPr lang="en-US" sz="2900">
                <a:latin typeface="Lato"/>
                <a:ea typeface="Lato"/>
                <a:cs typeface="Lato"/>
                <a:sym typeface="Lato"/>
              </a:rPr>
              <a:t>Most medical conditions do not have simple genetic basis like Sickle Cell, Cystic Fibrosis or Tay Sachs</a:t>
            </a:r>
            <a:endParaRPr sz="2900">
              <a:latin typeface="Lato"/>
              <a:ea typeface="Lato"/>
              <a:cs typeface="Lato"/>
              <a:sym typeface="Lato"/>
            </a:endParaRPr>
          </a:p>
          <a:p>
            <a:pPr indent="-412750" lvl="0" marL="457200" rtl="0" algn="l">
              <a:lnSpc>
                <a:spcPct val="80000"/>
              </a:lnSpc>
              <a:spcBef>
                <a:spcPts val="0"/>
              </a:spcBef>
              <a:spcAft>
                <a:spcPts val="0"/>
              </a:spcAft>
              <a:buSzPts val="2900"/>
              <a:buFont typeface="Lato"/>
              <a:buChar char="●"/>
            </a:pPr>
            <a:r>
              <a:rPr lang="en-US" sz="2900">
                <a:latin typeface="Lato"/>
                <a:ea typeface="Lato"/>
                <a:cs typeface="Lato"/>
                <a:sym typeface="Lato"/>
              </a:rPr>
              <a:t>Genetic diseases that are disproportionately higher in certain </a:t>
            </a:r>
            <a:r>
              <a:rPr lang="en-US" sz="2900">
                <a:latin typeface="Lato"/>
                <a:ea typeface="Lato"/>
                <a:cs typeface="Lato"/>
                <a:sym typeface="Lato"/>
              </a:rPr>
              <a:t>ancestry</a:t>
            </a:r>
            <a:r>
              <a:rPr lang="en-US" sz="2900">
                <a:latin typeface="Lato"/>
                <a:ea typeface="Lato"/>
                <a:cs typeface="Lato"/>
                <a:sym typeface="Lato"/>
              </a:rPr>
              <a:t> groups are typically found in groups that have undergone a recent Founder’s Effect or relative reproductive isolation</a:t>
            </a:r>
            <a:endParaRPr sz="2900">
              <a:latin typeface="Lato"/>
              <a:ea typeface="Lato"/>
              <a:cs typeface="Lato"/>
              <a:sym typeface="Lato"/>
            </a:endParaRPr>
          </a:p>
          <a:p>
            <a:pPr indent="-412750" lvl="0" marL="457200" rtl="0" algn="l">
              <a:lnSpc>
                <a:spcPct val="80000"/>
              </a:lnSpc>
              <a:spcBef>
                <a:spcPts val="0"/>
              </a:spcBef>
              <a:spcAft>
                <a:spcPts val="0"/>
              </a:spcAft>
              <a:buSzPts val="2900"/>
              <a:buFont typeface="Lato"/>
              <a:buChar char="●"/>
            </a:pPr>
            <a:r>
              <a:rPr lang="en-US" sz="2900">
                <a:latin typeface="Lato"/>
                <a:ea typeface="Lato"/>
                <a:cs typeface="Lato"/>
                <a:sym typeface="Lato"/>
              </a:rPr>
              <a:t>In these cases, specific-recent ancestry </a:t>
            </a:r>
            <a:r>
              <a:rPr i="1" lang="en-US" sz="2900">
                <a:latin typeface="Lato"/>
                <a:ea typeface="Lato"/>
                <a:cs typeface="Lato"/>
                <a:sym typeface="Lato"/>
              </a:rPr>
              <a:t>is </a:t>
            </a:r>
            <a:r>
              <a:rPr lang="en-US" sz="2900">
                <a:latin typeface="Lato"/>
                <a:ea typeface="Lato"/>
                <a:cs typeface="Lato"/>
                <a:sym typeface="Lato"/>
              </a:rPr>
              <a:t>a relevant risk factor for a particular condition, but this level of ancestry is more like that of an extended family and has no relationship to continental-level ancestry.</a:t>
            </a:r>
            <a:endParaRPr sz="2900">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9"/>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94" name="Google Shape;394;p49"/>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Slide bank</a:t>
            </a:r>
            <a:endParaRPr b="1"/>
          </a:p>
        </p:txBody>
      </p:sp>
      <p:sp>
        <p:nvSpPr>
          <p:cNvPr id="395" name="Google Shape;395;p49"/>
          <p:cNvSpPr txBox="1"/>
          <p:nvPr>
            <p:ph idx="4294967295" type="ctrTitle"/>
          </p:nvPr>
        </p:nvSpPr>
        <p:spPr>
          <a:xfrm>
            <a:off x="15825" y="73913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latin typeface="Lato"/>
                <a:ea typeface="Lato"/>
                <a:cs typeface="Lato"/>
                <a:sym typeface="Lato"/>
              </a:rPr>
              <a:t>Pedigree collapse</a:t>
            </a:r>
            <a:endParaRPr sz="4000">
              <a:latin typeface="Lato"/>
              <a:ea typeface="Lato"/>
              <a:cs typeface="Lato"/>
              <a:sym typeface="Lato"/>
            </a:endParaRPr>
          </a:p>
        </p:txBody>
      </p:sp>
      <p:sp>
        <p:nvSpPr>
          <p:cNvPr id="396" name="Google Shape;396;p49"/>
          <p:cNvSpPr txBox="1"/>
          <p:nvPr/>
        </p:nvSpPr>
        <p:spPr>
          <a:xfrm>
            <a:off x="89950" y="1447800"/>
            <a:ext cx="11587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latin typeface="Lato"/>
                <a:ea typeface="Lato"/>
                <a:cs typeface="Lato"/>
                <a:sym typeface="Lato"/>
              </a:rPr>
              <a:t>When an individual has fewer actually ancestors than the number they mathematically should</a:t>
            </a:r>
            <a:endParaRPr sz="2700">
              <a:latin typeface="Lato"/>
              <a:ea typeface="Lato"/>
              <a:cs typeface="Lato"/>
              <a:sym typeface="Lato"/>
            </a:endParaRPr>
          </a:p>
        </p:txBody>
      </p:sp>
      <p:pic>
        <p:nvPicPr>
          <p:cNvPr id="397" name="Google Shape;397;p49"/>
          <p:cNvPicPr preferRelativeResize="0"/>
          <p:nvPr/>
        </p:nvPicPr>
        <p:blipFill>
          <a:blip r:embed="rId3">
            <a:alphaModFix/>
          </a:blip>
          <a:stretch>
            <a:fillRect/>
          </a:stretch>
        </p:blipFill>
        <p:spPr>
          <a:xfrm>
            <a:off x="171450" y="2368350"/>
            <a:ext cx="5452801" cy="4089600"/>
          </a:xfrm>
          <a:prstGeom prst="rect">
            <a:avLst/>
          </a:prstGeom>
          <a:noFill/>
          <a:ln>
            <a:noFill/>
          </a:ln>
        </p:spPr>
      </p:pic>
      <p:sp>
        <p:nvSpPr>
          <p:cNvPr id="398" name="Google Shape;398;p49"/>
          <p:cNvSpPr txBox="1"/>
          <p:nvPr/>
        </p:nvSpPr>
        <p:spPr>
          <a:xfrm>
            <a:off x="5981700" y="2463600"/>
            <a:ext cx="4438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Lato"/>
                <a:ea typeface="Lato"/>
                <a:cs typeface="Lato"/>
                <a:sym typeface="Lato"/>
              </a:rPr>
              <a:t>There are more people alive on Earth now that in much of human history </a:t>
            </a:r>
            <a:endParaRPr sz="2000">
              <a:latin typeface="Lato"/>
              <a:ea typeface="Lato"/>
              <a:cs typeface="Lato"/>
              <a:sym typeface="Lato"/>
            </a:endParaRPr>
          </a:p>
        </p:txBody>
      </p:sp>
      <p:sp>
        <p:nvSpPr>
          <p:cNvPr id="399" name="Google Shape;399;p49"/>
          <p:cNvSpPr txBox="1"/>
          <p:nvPr/>
        </p:nvSpPr>
        <p:spPr>
          <a:xfrm>
            <a:off x="6057900" y="3714750"/>
            <a:ext cx="4553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Lato"/>
                <a:ea typeface="Lato"/>
                <a:cs typeface="Lato"/>
                <a:sym typeface="Lato"/>
              </a:rPr>
              <a:t>This means we share most of our ancestors and the same ancestors show up many times in our family trees</a:t>
            </a:r>
            <a:endParaRPr sz="2000">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0"/>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405" name="Google Shape;405;p50"/>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Slide bank</a:t>
            </a:r>
            <a:endParaRPr b="1"/>
          </a:p>
        </p:txBody>
      </p:sp>
      <p:sp>
        <p:nvSpPr>
          <p:cNvPr id="406" name="Google Shape;406;p50"/>
          <p:cNvSpPr txBox="1"/>
          <p:nvPr>
            <p:ph idx="4294967295" type="ctrTitle"/>
          </p:nvPr>
        </p:nvSpPr>
        <p:spPr>
          <a:xfrm>
            <a:off x="15825" y="73913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latin typeface="Lato"/>
                <a:ea typeface="Lato"/>
                <a:cs typeface="Lato"/>
                <a:sym typeface="Lato"/>
              </a:rPr>
              <a:t>Pedigree collapse</a:t>
            </a:r>
            <a:endParaRPr sz="4000">
              <a:latin typeface="Lato"/>
              <a:ea typeface="Lato"/>
              <a:cs typeface="Lato"/>
              <a:sym typeface="Lato"/>
            </a:endParaRPr>
          </a:p>
        </p:txBody>
      </p:sp>
      <p:sp>
        <p:nvSpPr>
          <p:cNvPr id="407" name="Google Shape;407;p50"/>
          <p:cNvSpPr txBox="1"/>
          <p:nvPr/>
        </p:nvSpPr>
        <p:spPr>
          <a:xfrm>
            <a:off x="89950" y="1447800"/>
            <a:ext cx="11587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latin typeface="Lato"/>
                <a:ea typeface="Lato"/>
                <a:cs typeface="Lato"/>
                <a:sym typeface="Lato"/>
              </a:rPr>
              <a:t>When an individual has fewer actually ancestors than the number they mathematically should</a:t>
            </a:r>
            <a:endParaRPr sz="2700">
              <a:latin typeface="Lato"/>
              <a:ea typeface="Lato"/>
              <a:cs typeface="Lato"/>
              <a:sym typeface="Lato"/>
            </a:endParaRPr>
          </a:p>
        </p:txBody>
      </p:sp>
      <p:sp>
        <p:nvSpPr>
          <p:cNvPr id="408" name="Google Shape;408;p50"/>
          <p:cNvSpPr txBox="1"/>
          <p:nvPr/>
        </p:nvSpPr>
        <p:spPr>
          <a:xfrm>
            <a:off x="6858000" y="2463600"/>
            <a:ext cx="4438800" cy="87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100">
                <a:solidFill>
                  <a:schemeClr val="dk1"/>
                </a:solidFill>
                <a:latin typeface="Lato"/>
                <a:ea typeface="Lato"/>
                <a:cs typeface="Lato"/>
                <a:sym typeface="Lato"/>
              </a:rPr>
              <a:t>30 generations back: 1 billion ancestors</a:t>
            </a:r>
            <a:endParaRPr sz="2000">
              <a:latin typeface="Lato"/>
              <a:ea typeface="Lato"/>
              <a:cs typeface="Lato"/>
              <a:sym typeface="Lato"/>
            </a:endParaRPr>
          </a:p>
        </p:txBody>
      </p:sp>
      <p:sp>
        <p:nvSpPr>
          <p:cNvPr id="409" name="Google Shape;409;p50"/>
          <p:cNvSpPr txBox="1"/>
          <p:nvPr/>
        </p:nvSpPr>
        <p:spPr>
          <a:xfrm>
            <a:off x="6858000" y="3695700"/>
            <a:ext cx="4553100" cy="87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100">
                <a:solidFill>
                  <a:schemeClr val="dk1"/>
                </a:solidFill>
                <a:latin typeface="Lato"/>
                <a:ea typeface="Lato"/>
                <a:cs typeface="Lato"/>
                <a:sym typeface="Lato"/>
              </a:rPr>
              <a:t>World population 1100 AD = 310,000,000</a:t>
            </a:r>
            <a:endParaRPr sz="2000">
              <a:latin typeface="Lato"/>
              <a:ea typeface="Lato"/>
              <a:cs typeface="Lato"/>
              <a:sym typeface="Lato"/>
            </a:endParaRPr>
          </a:p>
        </p:txBody>
      </p:sp>
      <p:pic>
        <p:nvPicPr>
          <p:cNvPr id="410" name="Google Shape;410;p50"/>
          <p:cNvPicPr preferRelativeResize="0"/>
          <p:nvPr/>
        </p:nvPicPr>
        <p:blipFill>
          <a:blip r:embed="rId3">
            <a:alphaModFix/>
          </a:blip>
          <a:stretch>
            <a:fillRect/>
          </a:stretch>
        </p:blipFill>
        <p:spPr>
          <a:xfrm>
            <a:off x="242350" y="2539800"/>
            <a:ext cx="6319526" cy="37276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1"/>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416" name="Google Shape;416;p51"/>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Slide bank</a:t>
            </a:r>
            <a:endParaRPr b="1"/>
          </a:p>
        </p:txBody>
      </p:sp>
      <p:sp>
        <p:nvSpPr>
          <p:cNvPr id="417" name="Google Shape;417;p51"/>
          <p:cNvSpPr txBox="1"/>
          <p:nvPr>
            <p:ph idx="4294967295" type="ctrTitle"/>
          </p:nvPr>
        </p:nvSpPr>
        <p:spPr>
          <a:xfrm>
            <a:off x="15825" y="73913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latin typeface="Lato"/>
                <a:ea typeface="Lato"/>
                <a:cs typeface="Lato"/>
                <a:sym typeface="Lato"/>
              </a:rPr>
              <a:t>Pedigree collapse</a:t>
            </a:r>
            <a:endParaRPr sz="4000">
              <a:latin typeface="Lato"/>
              <a:ea typeface="Lato"/>
              <a:cs typeface="Lato"/>
              <a:sym typeface="Lato"/>
            </a:endParaRPr>
          </a:p>
        </p:txBody>
      </p:sp>
      <p:sp>
        <p:nvSpPr>
          <p:cNvPr id="418" name="Google Shape;418;p51"/>
          <p:cNvSpPr txBox="1"/>
          <p:nvPr/>
        </p:nvSpPr>
        <p:spPr>
          <a:xfrm>
            <a:off x="89950" y="1447800"/>
            <a:ext cx="11587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latin typeface="Lato"/>
                <a:ea typeface="Lato"/>
                <a:cs typeface="Lato"/>
                <a:sym typeface="Lato"/>
              </a:rPr>
              <a:t>When an individual has fewer actually ancestors than the number they mathematically should</a:t>
            </a:r>
            <a:endParaRPr sz="2700">
              <a:latin typeface="Lato"/>
              <a:ea typeface="Lato"/>
              <a:cs typeface="Lato"/>
              <a:sym typeface="Lato"/>
            </a:endParaRPr>
          </a:p>
        </p:txBody>
      </p:sp>
      <p:sp>
        <p:nvSpPr>
          <p:cNvPr id="419" name="Google Shape;419;p51"/>
          <p:cNvSpPr txBox="1"/>
          <p:nvPr/>
        </p:nvSpPr>
        <p:spPr>
          <a:xfrm>
            <a:off x="6858000" y="2463600"/>
            <a:ext cx="4438800" cy="87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100">
                <a:solidFill>
                  <a:schemeClr val="dk1"/>
                </a:solidFill>
                <a:latin typeface="Lato"/>
                <a:ea typeface="Lato"/>
                <a:cs typeface="Lato"/>
                <a:sym typeface="Lato"/>
              </a:rPr>
              <a:t>30 generations back: 1 billion ancestors</a:t>
            </a:r>
            <a:endParaRPr sz="2000">
              <a:latin typeface="Lato"/>
              <a:ea typeface="Lato"/>
              <a:cs typeface="Lato"/>
              <a:sym typeface="Lato"/>
            </a:endParaRPr>
          </a:p>
        </p:txBody>
      </p:sp>
      <p:sp>
        <p:nvSpPr>
          <p:cNvPr id="420" name="Google Shape;420;p51"/>
          <p:cNvSpPr txBox="1"/>
          <p:nvPr/>
        </p:nvSpPr>
        <p:spPr>
          <a:xfrm>
            <a:off x="6858000" y="3695700"/>
            <a:ext cx="4553100" cy="87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100">
                <a:solidFill>
                  <a:schemeClr val="dk1"/>
                </a:solidFill>
                <a:latin typeface="Lato"/>
                <a:ea typeface="Lato"/>
                <a:cs typeface="Lato"/>
                <a:sym typeface="Lato"/>
              </a:rPr>
              <a:t>World population 1100 AD = 310,000,000</a:t>
            </a:r>
            <a:endParaRPr sz="2000">
              <a:latin typeface="Lato"/>
              <a:ea typeface="Lato"/>
              <a:cs typeface="Lato"/>
              <a:sym typeface="Lato"/>
            </a:endParaRPr>
          </a:p>
        </p:txBody>
      </p:sp>
      <p:pic>
        <p:nvPicPr>
          <p:cNvPr id="421" name="Google Shape;421;p51"/>
          <p:cNvPicPr preferRelativeResize="0"/>
          <p:nvPr/>
        </p:nvPicPr>
        <p:blipFill>
          <a:blip r:embed="rId3">
            <a:alphaModFix/>
          </a:blip>
          <a:stretch>
            <a:fillRect/>
          </a:stretch>
        </p:blipFill>
        <p:spPr>
          <a:xfrm>
            <a:off x="152400" y="2463600"/>
            <a:ext cx="5369197" cy="4241999"/>
          </a:xfrm>
          <a:prstGeom prst="rect">
            <a:avLst/>
          </a:prstGeom>
          <a:noFill/>
          <a:ln>
            <a:noFill/>
          </a:ln>
        </p:spPr>
      </p:pic>
      <p:sp>
        <p:nvSpPr>
          <p:cNvPr id="422" name="Google Shape;422;p51"/>
          <p:cNvSpPr txBox="1"/>
          <p:nvPr/>
        </p:nvSpPr>
        <p:spPr>
          <a:xfrm>
            <a:off x="6858000" y="5065650"/>
            <a:ext cx="4553100" cy="125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100">
                <a:solidFill>
                  <a:schemeClr val="dk1"/>
                </a:solidFill>
                <a:latin typeface="Lato"/>
                <a:ea typeface="Lato"/>
                <a:cs typeface="Lato"/>
                <a:sym typeface="Lato"/>
              </a:rPr>
              <a:t>As a result, we all share all our ancestors by 13 generations or so back.</a:t>
            </a:r>
            <a:endParaRPr sz="2000">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2"/>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428" name="Google Shape;428;p52"/>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Slide bank</a:t>
            </a:r>
            <a:endParaRPr b="1"/>
          </a:p>
        </p:txBody>
      </p:sp>
      <p:sp>
        <p:nvSpPr>
          <p:cNvPr id="429" name="Google Shape;429;p52"/>
          <p:cNvSpPr txBox="1"/>
          <p:nvPr>
            <p:ph idx="4294967295" type="ctrTitle"/>
          </p:nvPr>
        </p:nvSpPr>
        <p:spPr>
          <a:xfrm>
            <a:off x="15825" y="739147"/>
            <a:ext cx="10290300" cy="81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latin typeface="Lato"/>
                <a:ea typeface="Lato"/>
                <a:cs typeface="Lato"/>
                <a:sym typeface="Lato"/>
              </a:rPr>
              <a:t>Your </a:t>
            </a:r>
            <a:r>
              <a:rPr lang="en-US" sz="4000">
                <a:latin typeface="Lato"/>
                <a:ea typeface="Lato"/>
                <a:cs typeface="Lato"/>
                <a:sym typeface="Lato"/>
              </a:rPr>
              <a:t>ancestors</a:t>
            </a:r>
            <a:r>
              <a:rPr lang="en-US" sz="4000">
                <a:latin typeface="Lato"/>
                <a:ea typeface="Lato"/>
                <a:cs typeface="Lato"/>
                <a:sym typeface="Lato"/>
              </a:rPr>
              <a:t> lived all over the world</a:t>
            </a:r>
            <a:endParaRPr sz="4000">
              <a:latin typeface="Lato"/>
              <a:ea typeface="Lato"/>
              <a:cs typeface="Lato"/>
              <a:sym typeface="Lato"/>
            </a:endParaRPr>
          </a:p>
        </p:txBody>
      </p:sp>
      <p:sp>
        <p:nvSpPr>
          <p:cNvPr id="430" name="Google Shape;430;p52"/>
          <p:cNvSpPr txBox="1"/>
          <p:nvPr/>
        </p:nvSpPr>
        <p:spPr>
          <a:xfrm>
            <a:off x="89950" y="1447800"/>
            <a:ext cx="5891700" cy="392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latin typeface="Lato"/>
                <a:ea typeface="Lato"/>
                <a:cs typeface="Lato"/>
                <a:sym typeface="Lato"/>
              </a:rPr>
              <a:t>Even though most people start families with geographically near individuals, the modest rate (e.g., 1 in 50) of parenting offspring with someone from a neighboring region through most of human history and given our massive number of ancestors means that we all have ancestors from all over the globe.</a:t>
            </a:r>
            <a:endParaRPr sz="2700">
              <a:latin typeface="Lato"/>
              <a:ea typeface="Lato"/>
              <a:cs typeface="Lato"/>
              <a:sym typeface="Lato"/>
            </a:endParaRPr>
          </a:p>
        </p:txBody>
      </p:sp>
      <p:sp>
        <p:nvSpPr>
          <p:cNvPr id="431" name="Google Shape;431;p52"/>
          <p:cNvSpPr txBox="1"/>
          <p:nvPr/>
        </p:nvSpPr>
        <p:spPr>
          <a:xfrm>
            <a:off x="5981700" y="6197700"/>
            <a:ext cx="4553100" cy="50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100">
                <a:solidFill>
                  <a:schemeClr val="dk1"/>
                </a:solidFill>
                <a:latin typeface="Lato"/>
                <a:ea typeface="Lato"/>
                <a:cs typeface="Lato"/>
                <a:sym typeface="Lato"/>
              </a:rPr>
              <a:t>Coop, gcbias</a:t>
            </a:r>
            <a:endParaRPr sz="2000">
              <a:latin typeface="Lato"/>
              <a:ea typeface="Lato"/>
              <a:cs typeface="Lato"/>
              <a:sym typeface="Lato"/>
            </a:endParaRPr>
          </a:p>
        </p:txBody>
      </p:sp>
      <p:pic>
        <p:nvPicPr>
          <p:cNvPr id="432" name="Google Shape;432;p52"/>
          <p:cNvPicPr preferRelativeResize="0"/>
          <p:nvPr/>
        </p:nvPicPr>
        <p:blipFill>
          <a:blip r:embed="rId3">
            <a:alphaModFix/>
          </a:blip>
          <a:stretch>
            <a:fillRect/>
          </a:stretch>
        </p:blipFill>
        <p:spPr>
          <a:xfrm>
            <a:off x="5918725" y="1447799"/>
            <a:ext cx="5906647" cy="51625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3"/>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438" name="Google Shape;438;p53"/>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Slide bank</a:t>
            </a:r>
            <a:endParaRPr b="1"/>
          </a:p>
        </p:txBody>
      </p:sp>
      <p:sp>
        <p:nvSpPr>
          <p:cNvPr id="439" name="Google Shape;439;p53"/>
          <p:cNvSpPr txBox="1"/>
          <p:nvPr>
            <p:ph idx="4294967295" type="ctrTitle"/>
          </p:nvPr>
        </p:nvSpPr>
        <p:spPr>
          <a:xfrm>
            <a:off x="15825" y="739147"/>
            <a:ext cx="10290300" cy="81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latin typeface="Lato"/>
                <a:ea typeface="Lato"/>
                <a:cs typeface="Lato"/>
                <a:sym typeface="Lato"/>
              </a:rPr>
              <a:t>Your ancestors lived all over the world</a:t>
            </a:r>
            <a:endParaRPr sz="4000">
              <a:latin typeface="Lato"/>
              <a:ea typeface="Lato"/>
              <a:cs typeface="Lato"/>
              <a:sym typeface="Lato"/>
            </a:endParaRPr>
          </a:p>
        </p:txBody>
      </p:sp>
      <p:sp>
        <p:nvSpPr>
          <p:cNvPr id="440" name="Google Shape;440;p53"/>
          <p:cNvSpPr txBox="1"/>
          <p:nvPr/>
        </p:nvSpPr>
        <p:spPr>
          <a:xfrm>
            <a:off x="89950" y="1447800"/>
            <a:ext cx="5891700" cy="392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latin typeface="Lato"/>
                <a:ea typeface="Lato"/>
                <a:cs typeface="Lato"/>
                <a:sym typeface="Lato"/>
              </a:rPr>
              <a:t>Even though most people start families with geographically near individuals, the modest rate (e.g., 1 in 50) of parenting offspring with someone from a neighboring region through most of human history and given our massive number of ancestors means that we all have ancestors from all over the globe.</a:t>
            </a:r>
            <a:endParaRPr sz="2700">
              <a:latin typeface="Lato"/>
              <a:ea typeface="Lato"/>
              <a:cs typeface="Lato"/>
              <a:sym typeface="Lato"/>
            </a:endParaRPr>
          </a:p>
        </p:txBody>
      </p:sp>
      <p:sp>
        <p:nvSpPr>
          <p:cNvPr id="441" name="Google Shape;441;p53"/>
          <p:cNvSpPr txBox="1"/>
          <p:nvPr/>
        </p:nvSpPr>
        <p:spPr>
          <a:xfrm>
            <a:off x="5981700" y="6197700"/>
            <a:ext cx="4553100" cy="50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100">
                <a:solidFill>
                  <a:schemeClr val="dk1"/>
                </a:solidFill>
                <a:latin typeface="Lato"/>
                <a:ea typeface="Lato"/>
                <a:cs typeface="Lato"/>
                <a:sym typeface="Lato"/>
              </a:rPr>
              <a:t>Coop, gcbias</a:t>
            </a:r>
            <a:endParaRPr sz="2000">
              <a:latin typeface="Lato"/>
              <a:ea typeface="Lato"/>
              <a:cs typeface="Lato"/>
              <a:sym typeface="Lato"/>
            </a:endParaRPr>
          </a:p>
        </p:txBody>
      </p:sp>
      <p:pic>
        <p:nvPicPr>
          <p:cNvPr id="442" name="Google Shape;442;p53"/>
          <p:cNvPicPr preferRelativeResize="0"/>
          <p:nvPr/>
        </p:nvPicPr>
        <p:blipFill>
          <a:blip r:embed="rId3">
            <a:alphaModFix/>
          </a:blip>
          <a:stretch>
            <a:fillRect/>
          </a:stretch>
        </p:blipFill>
        <p:spPr>
          <a:xfrm>
            <a:off x="6915100" y="1709647"/>
            <a:ext cx="4335653" cy="43356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18"/>
          <p:cNvSpPr/>
          <p:nvPr/>
        </p:nvSpPr>
        <p:spPr>
          <a:xfrm rot="5400000">
            <a:off x="5679200" y="-5679150"/>
            <a:ext cx="818100" cy="12176400"/>
          </a:xfrm>
          <a:prstGeom prst="rect">
            <a:avLst/>
          </a:prstGeom>
          <a:gradFill>
            <a:gsLst>
              <a:gs pos="0">
                <a:schemeClr val="lt1"/>
              </a:gs>
              <a:gs pos="77000">
                <a:srgbClr val="E4FAF1"/>
              </a:gs>
              <a:gs pos="86000">
                <a:srgbClr val="C9F5E3"/>
              </a:gs>
              <a:gs pos="94000">
                <a:srgbClr val="92EBC7"/>
              </a:gs>
              <a:gs pos="100000">
                <a:schemeClr val="accent5"/>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00" name="Google Shape;100;p18"/>
          <p:cNvSpPr txBox="1"/>
          <p:nvPr>
            <p:ph idx="4294967295" type="title"/>
          </p:nvPr>
        </p:nvSpPr>
        <p:spPr>
          <a:xfrm>
            <a:off x="89950" y="-75000"/>
            <a:ext cx="3613500" cy="968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7297"/>
              <a:buFont typeface="Arial"/>
              <a:buNone/>
            </a:pPr>
            <a:r>
              <a:rPr lang="en-US"/>
              <a:t>INTRODUCTION</a:t>
            </a:r>
            <a:endParaRPr/>
          </a:p>
        </p:txBody>
      </p:sp>
      <p:sp>
        <p:nvSpPr>
          <p:cNvPr id="101" name="Google Shape;101;p18"/>
          <p:cNvSpPr txBox="1"/>
          <p:nvPr>
            <p:ph type="ctrTitle"/>
          </p:nvPr>
        </p:nvSpPr>
        <p:spPr>
          <a:xfrm>
            <a:off x="89950" y="3581400"/>
            <a:ext cx="5342700" cy="968100"/>
          </a:xfrm>
          <a:prstGeom prst="rect">
            <a:avLst/>
          </a:prstGeom>
          <a:noFill/>
          <a:ln>
            <a:noFill/>
          </a:ln>
        </p:spPr>
        <p:txBody>
          <a:bodyPr anchorCtr="0" anchor="ctr" bIns="45700" lIns="91425" spcFirstLastPara="1" rIns="91425" wrap="square" tIns="45700">
            <a:noAutofit/>
          </a:bodyPr>
          <a:lstStyle/>
          <a:p>
            <a:pPr indent="-425450" lvl="0" marL="457200" rtl="0" algn="l">
              <a:lnSpc>
                <a:spcPct val="80000"/>
              </a:lnSpc>
              <a:spcBef>
                <a:spcPts val="0"/>
              </a:spcBef>
              <a:spcAft>
                <a:spcPts val="0"/>
              </a:spcAft>
              <a:buSzPts val="3100"/>
              <a:buChar char="●"/>
            </a:pPr>
            <a:r>
              <a:rPr lang="en-US" sz="3100"/>
              <a:t>Genetic ancestry is a more specific term that refers to the people that you have inherited DNA from.</a:t>
            </a:r>
            <a:endParaRPr sz="3100"/>
          </a:p>
          <a:p>
            <a:pPr indent="-425450" lvl="0" marL="457200" rtl="0" algn="l">
              <a:lnSpc>
                <a:spcPct val="80000"/>
              </a:lnSpc>
              <a:spcBef>
                <a:spcPts val="0"/>
              </a:spcBef>
              <a:spcAft>
                <a:spcPts val="0"/>
              </a:spcAft>
              <a:buSzPts val="3100"/>
              <a:buChar char="●"/>
            </a:pPr>
            <a:r>
              <a:rPr lang="en-US" sz="3100"/>
              <a:t>You don’t carry DNA from all your ancestors - the further back in time you go, the less likely you are to carry the DNA of any one particular ancestor</a:t>
            </a:r>
            <a:endParaRPr sz="3100"/>
          </a:p>
          <a:p>
            <a:pPr indent="-425450" lvl="0" marL="457200" rtl="0" algn="l">
              <a:lnSpc>
                <a:spcPct val="80000"/>
              </a:lnSpc>
              <a:spcBef>
                <a:spcPts val="0"/>
              </a:spcBef>
              <a:spcAft>
                <a:spcPts val="0"/>
              </a:spcAft>
              <a:buSzPts val="3100"/>
              <a:buChar char="●"/>
            </a:pPr>
            <a:r>
              <a:rPr lang="en-US" sz="3100"/>
              <a:t>This is due to the randomness of recombination!</a:t>
            </a:r>
            <a:endParaRPr sz="3100"/>
          </a:p>
        </p:txBody>
      </p:sp>
      <p:pic>
        <p:nvPicPr>
          <p:cNvPr id="102" name="Google Shape;102;p18"/>
          <p:cNvPicPr preferRelativeResize="0"/>
          <p:nvPr/>
        </p:nvPicPr>
        <p:blipFill>
          <a:blip r:embed="rId3">
            <a:alphaModFix/>
          </a:blip>
          <a:stretch>
            <a:fillRect/>
          </a:stretch>
        </p:blipFill>
        <p:spPr>
          <a:xfrm>
            <a:off x="5805550" y="893100"/>
            <a:ext cx="5887500" cy="5887500"/>
          </a:xfrm>
          <a:prstGeom prst="rect">
            <a:avLst/>
          </a:prstGeom>
          <a:noFill/>
          <a:ln>
            <a:noFill/>
          </a:ln>
        </p:spPr>
      </p:pic>
      <p:sp>
        <p:nvSpPr>
          <p:cNvPr id="103" name="Google Shape;103;p18"/>
          <p:cNvSpPr txBox="1"/>
          <p:nvPr/>
        </p:nvSpPr>
        <p:spPr>
          <a:xfrm>
            <a:off x="9118275" y="6457800"/>
            <a:ext cx="3000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a:t>Coop, gcbias</a:t>
            </a:r>
            <a:endParaRPr/>
          </a:p>
        </p:txBody>
      </p:sp>
      <p:sp>
        <p:nvSpPr>
          <p:cNvPr id="104" name="Google Shape;104;p18"/>
          <p:cNvSpPr txBox="1"/>
          <p:nvPr>
            <p:ph type="ctrTitle"/>
          </p:nvPr>
        </p:nvSpPr>
        <p:spPr>
          <a:xfrm>
            <a:off x="89950" y="81808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500"/>
              <a:t>What is genetic ancestry?</a:t>
            </a:r>
            <a:endParaRPr sz="45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4"/>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448" name="Google Shape;448;p54"/>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Slide bank</a:t>
            </a:r>
            <a:endParaRPr b="1"/>
          </a:p>
        </p:txBody>
      </p:sp>
      <p:sp>
        <p:nvSpPr>
          <p:cNvPr id="449" name="Google Shape;449;p54"/>
          <p:cNvSpPr txBox="1"/>
          <p:nvPr>
            <p:ph idx="4294967295" type="ctrTitle"/>
          </p:nvPr>
        </p:nvSpPr>
        <p:spPr>
          <a:xfrm>
            <a:off x="152675" y="986797"/>
            <a:ext cx="10290300" cy="81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latin typeface="Lato"/>
                <a:ea typeface="Lato"/>
                <a:cs typeface="Lato"/>
                <a:sym typeface="Lato"/>
              </a:rPr>
              <a:t>Ancestry tests are fundamentally different to medical &amp; forensic DNA tests</a:t>
            </a:r>
            <a:endParaRPr sz="4000">
              <a:latin typeface="Lato"/>
              <a:ea typeface="Lato"/>
              <a:cs typeface="Lato"/>
              <a:sym typeface="Lato"/>
            </a:endParaRPr>
          </a:p>
        </p:txBody>
      </p:sp>
      <p:sp>
        <p:nvSpPr>
          <p:cNvPr id="450" name="Google Shape;450;p54"/>
          <p:cNvSpPr txBox="1"/>
          <p:nvPr/>
        </p:nvSpPr>
        <p:spPr>
          <a:xfrm>
            <a:off x="89950" y="1898600"/>
            <a:ext cx="6844200" cy="4756200"/>
          </a:xfrm>
          <a:prstGeom prst="rect">
            <a:avLst/>
          </a:prstGeom>
          <a:noFill/>
          <a:ln>
            <a:noFill/>
          </a:ln>
        </p:spPr>
        <p:txBody>
          <a:bodyPr anchorCtr="0" anchor="t" bIns="91425" lIns="91425" spcFirstLastPara="1" rIns="91425" wrap="square" tIns="91425">
            <a:spAutoFit/>
          </a:bodyPr>
          <a:lstStyle/>
          <a:p>
            <a:pPr indent="-400050" lvl="0" marL="457200" rtl="0" algn="l">
              <a:spcBef>
                <a:spcPts val="0"/>
              </a:spcBef>
              <a:spcAft>
                <a:spcPts val="0"/>
              </a:spcAft>
              <a:buSzPts val="2700"/>
              <a:buFont typeface="Lato"/>
              <a:buChar char="●"/>
            </a:pPr>
            <a:r>
              <a:rPr lang="en-US" sz="2700">
                <a:latin typeface="Lato"/>
                <a:ea typeface="Lato"/>
                <a:cs typeface="Lato"/>
                <a:sym typeface="Lato"/>
              </a:rPr>
              <a:t>Forensic DNA tests, like those based on the Combined DNA Index System (CODIS) maintained by the FBI, </a:t>
            </a:r>
            <a:r>
              <a:rPr i="1" lang="en-US" sz="2700">
                <a:latin typeface="Lato"/>
                <a:ea typeface="Lato"/>
                <a:cs typeface="Lato"/>
                <a:sym typeface="Lato"/>
              </a:rPr>
              <a:t>are </a:t>
            </a:r>
            <a:r>
              <a:rPr lang="en-US" sz="2700">
                <a:latin typeface="Lato"/>
                <a:ea typeface="Lato"/>
                <a:cs typeface="Lato"/>
                <a:sym typeface="Lato"/>
              </a:rPr>
              <a:t>highly </a:t>
            </a:r>
            <a:r>
              <a:rPr lang="en-US" sz="2700">
                <a:latin typeface="Lato"/>
                <a:ea typeface="Lato"/>
                <a:cs typeface="Lato"/>
                <a:sym typeface="Lato"/>
              </a:rPr>
              <a:t>reliable</a:t>
            </a:r>
            <a:r>
              <a:rPr lang="en-US" sz="2700">
                <a:latin typeface="Lato"/>
                <a:ea typeface="Lato"/>
                <a:cs typeface="Lato"/>
                <a:sym typeface="Lato"/>
              </a:rPr>
              <a:t> at determining individual identity &amp; close relative matches</a:t>
            </a:r>
            <a:endParaRPr sz="2700">
              <a:latin typeface="Lato"/>
              <a:ea typeface="Lato"/>
              <a:cs typeface="Lato"/>
              <a:sym typeface="Lato"/>
            </a:endParaRPr>
          </a:p>
          <a:p>
            <a:pPr indent="-400050" lvl="0" marL="457200" rtl="0" algn="l">
              <a:spcBef>
                <a:spcPts val="0"/>
              </a:spcBef>
              <a:spcAft>
                <a:spcPts val="0"/>
              </a:spcAft>
              <a:buSzPts val="2700"/>
              <a:buFont typeface="Lato"/>
              <a:buChar char="●"/>
            </a:pPr>
            <a:r>
              <a:rPr lang="en-US" sz="2700">
                <a:latin typeface="Lato"/>
                <a:ea typeface="Lato"/>
                <a:cs typeface="Lato"/>
                <a:sym typeface="Lato"/>
              </a:rPr>
              <a:t>They are based on a completely different kind of genetic information (highly variable repeat regions that in combination distinguish individuals)</a:t>
            </a:r>
            <a:endParaRPr sz="2700">
              <a:latin typeface="Lato"/>
              <a:ea typeface="Lato"/>
              <a:cs typeface="Lato"/>
              <a:sym typeface="Lato"/>
            </a:endParaRPr>
          </a:p>
          <a:p>
            <a:pPr indent="-400050" lvl="0" marL="457200" rtl="0" algn="l">
              <a:spcBef>
                <a:spcPts val="0"/>
              </a:spcBef>
              <a:spcAft>
                <a:spcPts val="0"/>
              </a:spcAft>
              <a:buSzPts val="2700"/>
              <a:buFont typeface="Lato"/>
              <a:buChar char="●"/>
            </a:pPr>
            <a:r>
              <a:rPr lang="en-US" sz="2700">
                <a:latin typeface="Lato"/>
                <a:ea typeface="Lato"/>
                <a:cs typeface="Lato"/>
                <a:sym typeface="Lato"/>
              </a:rPr>
              <a:t>These tests have no bearing on geography</a:t>
            </a:r>
            <a:endParaRPr sz="2700">
              <a:latin typeface="Lato"/>
              <a:ea typeface="Lato"/>
              <a:cs typeface="Lato"/>
              <a:sym typeface="Lato"/>
            </a:endParaRPr>
          </a:p>
        </p:txBody>
      </p:sp>
      <p:pic>
        <p:nvPicPr>
          <p:cNvPr id="451" name="Google Shape;451;p54"/>
          <p:cNvPicPr preferRelativeResize="0"/>
          <p:nvPr/>
        </p:nvPicPr>
        <p:blipFill>
          <a:blip r:embed="rId3">
            <a:alphaModFix/>
          </a:blip>
          <a:stretch>
            <a:fillRect/>
          </a:stretch>
        </p:blipFill>
        <p:spPr>
          <a:xfrm>
            <a:off x="7181850" y="2985997"/>
            <a:ext cx="4505325" cy="3810000"/>
          </a:xfrm>
          <a:prstGeom prst="rect">
            <a:avLst/>
          </a:prstGeom>
          <a:noFill/>
          <a:ln>
            <a:noFill/>
          </a:ln>
        </p:spPr>
      </p:pic>
      <p:pic>
        <p:nvPicPr>
          <p:cNvPr id="452" name="Google Shape;452;p54"/>
          <p:cNvPicPr preferRelativeResize="0"/>
          <p:nvPr/>
        </p:nvPicPr>
        <p:blipFill>
          <a:blip r:embed="rId4">
            <a:alphaModFix/>
          </a:blip>
          <a:stretch>
            <a:fillRect/>
          </a:stretch>
        </p:blipFill>
        <p:spPr>
          <a:xfrm>
            <a:off x="8558213" y="1319213"/>
            <a:ext cx="1905000" cy="1743075"/>
          </a:xfrm>
          <a:prstGeom prst="rect">
            <a:avLst/>
          </a:prstGeom>
          <a:noFill/>
          <a:ln>
            <a:noFill/>
          </a:ln>
        </p:spPr>
      </p:pic>
      <p:sp>
        <p:nvSpPr>
          <p:cNvPr id="453" name="Google Shape;453;p54"/>
          <p:cNvSpPr txBox="1"/>
          <p:nvPr/>
        </p:nvSpPr>
        <p:spPr>
          <a:xfrm>
            <a:off x="9067800" y="1319225"/>
            <a:ext cx="3000000" cy="446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700">
                <a:solidFill>
                  <a:schemeClr val="dk1"/>
                </a:solidFill>
                <a:latin typeface="Lato"/>
                <a:ea typeface="Lato"/>
                <a:cs typeface="Lato"/>
                <a:sym typeface="Lato"/>
              </a:rPr>
              <a:t>Wikipedia</a:t>
            </a:r>
            <a:endParaRPr sz="4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5"/>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459" name="Google Shape;459;p55"/>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Slide bank</a:t>
            </a:r>
            <a:endParaRPr b="1"/>
          </a:p>
        </p:txBody>
      </p:sp>
      <p:sp>
        <p:nvSpPr>
          <p:cNvPr id="460" name="Google Shape;460;p55"/>
          <p:cNvSpPr txBox="1"/>
          <p:nvPr>
            <p:ph idx="4294967295" type="ctrTitle"/>
          </p:nvPr>
        </p:nvSpPr>
        <p:spPr>
          <a:xfrm>
            <a:off x="15825" y="815350"/>
            <a:ext cx="11071200" cy="81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latin typeface="Lato"/>
                <a:ea typeface="Lato"/>
                <a:cs typeface="Lato"/>
                <a:sym typeface="Lato"/>
              </a:rPr>
              <a:t>Reflection - what can and can’t ancestry tell us</a:t>
            </a:r>
            <a:endParaRPr sz="4000">
              <a:latin typeface="Lato"/>
              <a:ea typeface="Lato"/>
              <a:cs typeface="Lato"/>
              <a:sym typeface="Lato"/>
            </a:endParaRPr>
          </a:p>
        </p:txBody>
      </p:sp>
      <p:pic>
        <p:nvPicPr>
          <p:cNvPr id="461" name="Google Shape;461;p55"/>
          <p:cNvPicPr preferRelativeResize="0"/>
          <p:nvPr/>
        </p:nvPicPr>
        <p:blipFill>
          <a:blip r:embed="rId3">
            <a:alphaModFix/>
          </a:blip>
          <a:stretch>
            <a:fillRect/>
          </a:stretch>
        </p:blipFill>
        <p:spPr>
          <a:xfrm>
            <a:off x="4227973" y="1709647"/>
            <a:ext cx="4698898" cy="4995955"/>
          </a:xfrm>
          <a:prstGeom prst="rect">
            <a:avLst/>
          </a:prstGeom>
          <a:noFill/>
          <a:ln>
            <a:noFill/>
          </a:ln>
        </p:spPr>
      </p:pic>
      <p:pic>
        <p:nvPicPr>
          <p:cNvPr id="462" name="Google Shape;462;p55"/>
          <p:cNvPicPr preferRelativeResize="0"/>
          <p:nvPr/>
        </p:nvPicPr>
        <p:blipFill>
          <a:blip r:embed="rId4">
            <a:alphaModFix/>
          </a:blip>
          <a:stretch>
            <a:fillRect/>
          </a:stretch>
        </p:blipFill>
        <p:spPr>
          <a:xfrm>
            <a:off x="8755425" y="1709639"/>
            <a:ext cx="3285502" cy="2672312"/>
          </a:xfrm>
          <a:prstGeom prst="rect">
            <a:avLst/>
          </a:prstGeom>
          <a:noFill/>
          <a:ln>
            <a:noFill/>
          </a:ln>
        </p:spPr>
      </p:pic>
      <p:pic>
        <p:nvPicPr>
          <p:cNvPr id="463" name="Google Shape;463;p55"/>
          <p:cNvPicPr preferRelativeResize="0"/>
          <p:nvPr/>
        </p:nvPicPr>
        <p:blipFill>
          <a:blip r:embed="rId5">
            <a:alphaModFix/>
          </a:blip>
          <a:stretch>
            <a:fillRect/>
          </a:stretch>
        </p:blipFill>
        <p:spPr>
          <a:xfrm>
            <a:off x="304800" y="1709650"/>
            <a:ext cx="3923174" cy="213399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6"/>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469" name="Google Shape;469;p56"/>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Slide bank</a:t>
            </a:r>
            <a:endParaRPr b="1"/>
          </a:p>
        </p:txBody>
      </p:sp>
      <p:sp>
        <p:nvSpPr>
          <p:cNvPr id="470" name="Google Shape;470;p56"/>
          <p:cNvSpPr txBox="1"/>
          <p:nvPr>
            <p:ph idx="4294967295" type="ctrTitle"/>
          </p:nvPr>
        </p:nvSpPr>
        <p:spPr>
          <a:xfrm>
            <a:off x="15825" y="815350"/>
            <a:ext cx="11071200" cy="81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latin typeface="Lato"/>
                <a:ea typeface="Lato"/>
                <a:cs typeface="Lato"/>
                <a:sym typeface="Lato"/>
              </a:rPr>
              <a:t>Reflection - what can and can’t ancestry tell us</a:t>
            </a:r>
            <a:endParaRPr sz="4000">
              <a:latin typeface="Lato"/>
              <a:ea typeface="Lato"/>
              <a:cs typeface="Lato"/>
              <a:sym typeface="Lato"/>
            </a:endParaRPr>
          </a:p>
        </p:txBody>
      </p:sp>
      <p:pic>
        <p:nvPicPr>
          <p:cNvPr id="471" name="Google Shape;471;p56"/>
          <p:cNvPicPr preferRelativeResize="0"/>
          <p:nvPr/>
        </p:nvPicPr>
        <p:blipFill>
          <a:blip r:embed="rId3">
            <a:alphaModFix/>
          </a:blip>
          <a:stretch>
            <a:fillRect/>
          </a:stretch>
        </p:blipFill>
        <p:spPr>
          <a:xfrm>
            <a:off x="152400" y="1785850"/>
            <a:ext cx="5533052" cy="4919750"/>
          </a:xfrm>
          <a:prstGeom prst="rect">
            <a:avLst/>
          </a:prstGeom>
          <a:noFill/>
          <a:ln>
            <a:noFill/>
          </a:ln>
        </p:spPr>
      </p:pic>
      <p:pic>
        <p:nvPicPr>
          <p:cNvPr id="472" name="Google Shape;472;p56"/>
          <p:cNvPicPr preferRelativeResize="0"/>
          <p:nvPr/>
        </p:nvPicPr>
        <p:blipFill>
          <a:blip r:embed="rId4">
            <a:alphaModFix/>
          </a:blip>
          <a:stretch>
            <a:fillRect/>
          </a:stretch>
        </p:blipFill>
        <p:spPr>
          <a:xfrm>
            <a:off x="5837852" y="1785850"/>
            <a:ext cx="6201748" cy="2350381"/>
          </a:xfrm>
          <a:prstGeom prst="rect">
            <a:avLst/>
          </a:prstGeom>
          <a:noFill/>
          <a:ln>
            <a:noFill/>
          </a:ln>
        </p:spPr>
      </p:pic>
      <p:pic>
        <p:nvPicPr>
          <p:cNvPr id="473" name="Google Shape;473;p56"/>
          <p:cNvPicPr preferRelativeResize="0"/>
          <p:nvPr/>
        </p:nvPicPr>
        <p:blipFill>
          <a:blip r:embed="rId5">
            <a:alphaModFix/>
          </a:blip>
          <a:stretch>
            <a:fillRect/>
          </a:stretch>
        </p:blipFill>
        <p:spPr>
          <a:xfrm>
            <a:off x="5837852" y="4288631"/>
            <a:ext cx="5894011" cy="241696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57"/>
          <p:cNvSpPr/>
          <p:nvPr/>
        </p:nvSpPr>
        <p:spPr>
          <a:xfrm rot="5400000">
            <a:off x="5697275" y="-5697000"/>
            <a:ext cx="818100" cy="12212100"/>
          </a:xfrm>
          <a:prstGeom prst="rect">
            <a:avLst/>
          </a:prstGeom>
          <a:gradFill>
            <a:gsLst>
              <a:gs pos="0">
                <a:schemeClr val="lt1"/>
              </a:gs>
              <a:gs pos="50000">
                <a:schemeClr val="accent2"/>
              </a:gs>
              <a:gs pos="100000">
                <a:schemeClr val="accent1"/>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479" name="Google Shape;479;p57"/>
          <p:cNvSpPr txBox="1"/>
          <p:nvPr>
            <p:ph type="title"/>
          </p:nvPr>
        </p:nvSpPr>
        <p:spPr>
          <a:xfrm>
            <a:off x="89950" y="-75000"/>
            <a:ext cx="9500400" cy="968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Arial"/>
              <a:buNone/>
            </a:pPr>
            <a:r>
              <a:rPr b="1" lang="en-US"/>
              <a:t>Slide bank</a:t>
            </a:r>
            <a:endParaRPr b="1"/>
          </a:p>
        </p:txBody>
      </p:sp>
      <p:sp>
        <p:nvSpPr>
          <p:cNvPr id="480" name="Google Shape;480;p57"/>
          <p:cNvSpPr txBox="1"/>
          <p:nvPr>
            <p:ph idx="4294967295" type="ctrTitle"/>
          </p:nvPr>
        </p:nvSpPr>
        <p:spPr>
          <a:xfrm>
            <a:off x="15825" y="815350"/>
            <a:ext cx="11071200" cy="81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latin typeface="Lato"/>
                <a:ea typeface="Lato"/>
                <a:cs typeface="Lato"/>
                <a:sym typeface="Lato"/>
              </a:rPr>
              <a:t>Reflection - what can and can’t ancestry tell us</a:t>
            </a:r>
            <a:endParaRPr sz="4000">
              <a:latin typeface="Lato"/>
              <a:ea typeface="Lato"/>
              <a:cs typeface="Lato"/>
              <a:sym typeface="Lato"/>
            </a:endParaRPr>
          </a:p>
        </p:txBody>
      </p:sp>
      <p:pic>
        <p:nvPicPr>
          <p:cNvPr id="481" name="Google Shape;481;p57"/>
          <p:cNvPicPr preferRelativeResize="0"/>
          <p:nvPr/>
        </p:nvPicPr>
        <p:blipFill>
          <a:blip r:embed="rId3">
            <a:alphaModFix/>
          </a:blip>
          <a:stretch>
            <a:fillRect/>
          </a:stretch>
        </p:blipFill>
        <p:spPr>
          <a:xfrm>
            <a:off x="152400" y="1785850"/>
            <a:ext cx="5384525" cy="4576850"/>
          </a:xfrm>
          <a:prstGeom prst="rect">
            <a:avLst/>
          </a:prstGeom>
          <a:noFill/>
          <a:ln>
            <a:noFill/>
          </a:ln>
        </p:spPr>
      </p:pic>
      <p:pic>
        <p:nvPicPr>
          <p:cNvPr id="482" name="Google Shape;482;p57"/>
          <p:cNvPicPr preferRelativeResize="0"/>
          <p:nvPr/>
        </p:nvPicPr>
        <p:blipFill>
          <a:blip r:embed="rId4">
            <a:alphaModFix/>
          </a:blip>
          <a:stretch>
            <a:fillRect/>
          </a:stretch>
        </p:blipFill>
        <p:spPr>
          <a:xfrm>
            <a:off x="6092741" y="1785850"/>
            <a:ext cx="5946859" cy="3788970"/>
          </a:xfrm>
          <a:prstGeom prst="rect">
            <a:avLst/>
          </a:prstGeom>
          <a:noFill/>
          <a:ln>
            <a:noFill/>
          </a:ln>
        </p:spPr>
      </p:pic>
      <p:sp>
        <p:nvSpPr>
          <p:cNvPr id="483" name="Google Shape;483;p57"/>
          <p:cNvSpPr txBox="1"/>
          <p:nvPr/>
        </p:nvSpPr>
        <p:spPr>
          <a:xfrm>
            <a:off x="152400" y="63627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Graham Coop, UC Davis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9"/>
          <p:cNvSpPr txBox="1"/>
          <p:nvPr>
            <p:ph type="ctrTitle"/>
          </p:nvPr>
        </p:nvSpPr>
        <p:spPr>
          <a:xfrm>
            <a:off x="1470925" y="2515100"/>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000"/>
              <a:t>How much DNA do you share with one of your parents?</a:t>
            </a:r>
            <a:endParaRPr sz="4000"/>
          </a:p>
        </p:txBody>
      </p:sp>
      <p:pic>
        <p:nvPicPr>
          <p:cNvPr id="110" name="Google Shape;110;p19"/>
          <p:cNvPicPr preferRelativeResize="0"/>
          <p:nvPr/>
        </p:nvPicPr>
        <p:blipFill>
          <a:blip r:embed="rId3">
            <a:alphaModFix/>
          </a:blip>
          <a:stretch>
            <a:fillRect/>
          </a:stretch>
        </p:blipFill>
        <p:spPr>
          <a:xfrm>
            <a:off x="0" y="2350175"/>
            <a:ext cx="1470915" cy="968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sp>
        <p:nvSpPr>
          <p:cNvPr id="115" name="Google Shape;115;p20"/>
          <p:cNvSpPr/>
          <p:nvPr/>
        </p:nvSpPr>
        <p:spPr>
          <a:xfrm rot="5400000">
            <a:off x="5679200" y="-5679150"/>
            <a:ext cx="818100" cy="12176400"/>
          </a:xfrm>
          <a:prstGeom prst="rect">
            <a:avLst/>
          </a:prstGeom>
          <a:gradFill>
            <a:gsLst>
              <a:gs pos="0">
                <a:schemeClr val="lt1"/>
              </a:gs>
              <a:gs pos="77000">
                <a:srgbClr val="E4FAF1"/>
              </a:gs>
              <a:gs pos="86000">
                <a:srgbClr val="C9F5E3"/>
              </a:gs>
              <a:gs pos="94000">
                <a:srgbClr val="92EBC7"/>
              </a:gs>
              <a:gs pos="100000">
                <a:schemeClr val="accent5"/>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16" name="Google Shape;116;p20"/>
          <p:cNvSpPr txBox="1"/>
          <p:nvPr>
            <p:ph idx="4294967295" type="title"/>
          </p:nvPr>
        </p:nvSpPr>
        <p:spPr>
          <a:xfrm>
            <a:off x="89950" y="-75000"/>
            <a:ext cx="3613500" cy="968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7297"/>
              <a:buFont typeface="Arial"/>
              <a:buNone/>
            </a:pPr>
            <a:r>
              <a:rPr lang="en-US"/>
              <a:t>INTRODUCTION</a:t>
            </a:r>
            <a:endParaRPr/>
          </a:p>
        </p:txBody>
      </p:sp>
      <p:sp>
        <p:nvSpPr>
          <p:cNvPr id="117" name="Google Shape;117;p20"/>
          <p:cNvSpPr txBox="1"/>
          <p:nvPr>
            <p:ph type="ctrTitle"/>
          </p:nvPr>
        </p:nvSpPr>
        <p:spPr>
          <a:xfrm>
            <a:off x="89950" y="3154000"/>
            <a:ext cx="5832900" cy="968100"/>
          </a:xfrm>
          <a:prstGeom prst="rect">
            <a:avLst/>
          </a:prstGeom>
          <a:noFill/>
          <a:ln>
            <a:noFill/>
          </a:ln>
        </p:spPr>
        <p:txBody>
          <a:bodyPr anchorCtr="0" anchor="ctr" bIns="45700" lIns="91425" spcFirstLastPara="1" rIns="91425" wrap="square" tIns="45700">
            <a:noAutofit/>
          </a:bodyPr>
          <a:lstStyle/>
          <a:p>
            <a:pPr indent="-425450" lvl="0" marL="457200" rtl="0" algn="l">
              <a:lnSpc>
                <a:spcPct val="80000"/>
              </a:lnSpc>
              <a:spcBef>
                <a:spcPts val="0"/>
              </a:spcBef>
              <a:spcAft>
                <a:spcPts val="0"/>
              </a:spcAft>
              <a:buSzPts val="3100"/>
              <a:buChar char="●"/>
            </a:pPr>
            <a:r>
              <a:rPr lang="en-US" sz="3100"/>
              <a:t>Relatedness describes the </a:t>
            </a:r>
            <a:r>
              <a:rPr lang="en-US" sz="3100"/>
              <a:t>amount of your genome you share with a relative</a:t>
            </a:r>
            <a:endParaRPr sz="3100"/>
          </a:p>
          <a:p>
            <a:pPr indent="-425450" lvl="0" marL="457200" rtl="0" algn="l">
              <a:lnSpc>
                <a:spcPct val="80000"/>
              </a:lnSpc>
              <a:spcBef>
                <a:spcPts val="0"/>
              </a:spcBef>
              <a:spcAft>
                <a:spcPts val="0"/>
              </a:spcAft>
              <a:buSzPts val="3100"/>
              <a:buChar char="●"/>
            </a:pPr>
            <a:r>
              <a:rPr lang="en-US" sz="3100"/>
              <a:t>You inherit one of your two genomes from each of your parents. Do you share 50% with each.</a:t>
            </a:r>
            <a:endParaRPr sz="3100"/>
          </a:p>
          <a:p>
            <a:pPr indent="-425450" lvl="0" marL="457200" rtl="0" algn="l">
              <a:lnSpc>
                <a:spcPct val="80000"/>
              </a:lnSpc>
              <a:spcBef>
                <a:spcPts val="0"/>
              </a:spcBef>
              <a:spcAft>
                <a:spcPts val="0"/>
              </a:spcAft>
              <a:buSzPts val="3100"/>
              <a:buChar char="●"/>
            </a:pPr>
            <a:r>
              <a:rPr lang="en-US" sz="3100"/>
              <a:t>You also share 25% of your DNA </a:t>
            </a:r>
            <a:r>
              <a:rPr i="1" lang="en-US" sz="3100"/>
              <a:t>on average </a:t>
            </a:r>
            <a:r>
              <a:rPr lang="en-US" sz="3100"/>
              <a:t>with each of your grandparents. </a:t>
            </a:r>
            <a:endParaRPr sz="3100"/>
          </a:p>
        </p:txBody>
      </p:sp>
      <p:sp>
        <p:nvSpPr>
          <p:cNvPr id="118" name="Google Shape;118;p20"/>
          <p:cNvSpPr txBox="1"/>
          <p:nvPr>
            <p:ph type="ctrTitle"/>
          </p:nvPr>
        </p:nvSpPr>
        <p:spPr>
          <a:xfrm>
            <a:off x="89950" y="81808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500"/>
              <a:t>Relatedness</a:t>
            </a:r>
            <a:endParaRPr sz="4500"/>
          </a:p>
        </p:txBody>
      </p:sp>
      <p:pic>
        <p:nvPicPr>
          <p:cNvPr id="119" name="Google Shape;119;p20"/>
          <p:cNvPicPr preferRelativeResize="0"/>
          <p:nvPr/>
        </p:nvPicPr>
        <p:blipFill>
          <a:blip r:embed="rId3">
            <a:alphaModFix/>
          </a:blip>
          <a:stretch>
            <a:fillRect/>
          </a:stretch>
        </p:blipFill>
        <p:spPr>
          <a:xfrm>
            <a:off x="6075250" y="1506200"/>
            <a:ext cx="5928575" cy="5199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1"/>
          <p:cNvPicPr preferRelativeResize="0"/>
          <p:nvPr/>
        </p:nvPicPr>
        <p:blipFill>
          <a:blip r:embed="rId3">
            <a:alphaModFix/>
          </a:blip>
          <a:stretch>
            <a:fillRect/>
          </a:stretch>
        </p:blipFill>
        <p:spPr>
          <a:xfrm>
            <a:off x="4713700" y="1180475"/>
            <a:ext cx="7478307" cy="5677526"/>
          </a:xfrm>
          <a:prstGeom prst="rect">
            <a:avLst/>
          </a:prstGeom>
          <a:noFill/>
          <a:ln>
            <a:noFill/>
          </a:ln>
        </p:spPr>
      </p:pic>
      <p:sp>
        <p:nvSpPr>
          <p:cNvPr id="125" name="Google Shape;125;p21"/>
          <p:cNvSpPr txBox="1"/>
          <p:nvPr>
            <p:ph type="ctrTitle"/>
          </p:nvPr>
        </p:nvSpPr>
        <p:spPr>
          <a:xfrm>
            <a:off x="13750" y="3077800"/>
            <a:ext cx="5202300" cy="968100"/>
          </a:xfrm>
          <a:prstGeom prst="rect">
            <a:avLst/>
          </a:prstGeom>
          <a:noFill/>
          <a:ln>
            <a:noFill/>
          </a:ln>
        </p:spPr>
        <p:txBody>
          <a:bodyPr anchorCtr="0" anchor="ctr" bIns="45700" lIns="91425" spcFirstLastPara="1" rIns="91425" wrap="square" tIns="45700">
            <a:noAutofit/>
          </a:bodyPr>
          <a:lstStyle/>
          <a:p>
            <a:pPr indent="-425450" lvl="0" marL="457200" rtl="0" algn="l">
              <a:lnSpc>
                <a:spcPct val="80000"/>
              </a:lnSpc>
              <a:spcBef>
                <a:spcPts val="0"/>
              </a:spcBef>
              <a:spcAft>
                <a:spcPts val="0"/>
              </a:spcAft>
              <a:buSzPts val="3100"/>
              <a:buChar char="●"/>
            </a:pPr>
            <a:r>
              <a:rPr lang="en-US" sz="3100"/>
              <a:t>You share 25% of your DNA with each of your grandparents </a:t>
            </a:r>
            <a:r>
              <a:rPr i="1" lang="en-US" sz="3100"/>
              <a:t>on average </a:t>
            </a:r>
            <a:r>
              <a:rPr lang="en-US" sz="3100"/>
              <a:t>rather than exactly because, due to recombination, the mix of each of your parent’s two parents’ DNA that you </a:t>
            </a:r>
            <a:r>
              <a:rPr lang="en-US" sz="3100"/>
              <a:t>inherit</a:t>
            </a:r>
            <a:r>
              <a:rPr lang="en-US" sz="3100"/>
              <a:t> is random</a:t>
            </a:r>
            <a:endParaRPr sz="3100"/>
          </a:p>
        </p:txBody>
      </p:sp>
      <p:sp>
        <p:nvSpPr>
          <p:cNvPr id="126" name="Google Shape;126;p21"/>
          <p:cNvSpPr txBox="1"/>
          <p:nvPr>
            <p:ph type="ctrTitle"/>
          </p:nvPr>
        </p:nvSpPr>
        <p:spPr>
          <a:xfrm>
            <a:off x="89950" y="81808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500"/>
              <a:t>Relatedness</a:t>
            </a:r>
            <a:endParaRPr sz="4500"/>
          </a:p>
        </p:txBody>
      </p:sp>
      <p:sp>
        <p:nvSpPr>
          <p:cNvPr id="127" name="Google Shape;127;p21"/>
          <p:cNvSpPr/>
          <p:nvPr/>
        </p:nvSpPr>
        <p:spPr>
          <a:xfrm rot="5400000">
            <a:off x="5679200" y="-5679150"/>
            <a:ext cx="818100" cy="12176400"/>
          </a:xfrm>
          <a:prstGeom prst="rect">
            <a:avLst/>
          </a:prstGeom>
          <a:gradFill>
            <a:gsLst>
              <a:gs pos="0">
                <a:schemeClr val="lt1"/>
              </a:gs>
              <a:gs pos="77000">
                <a:srgbClr val="E4FAF1"/>
              </a:gs>
              <a:gs pos="86000">
                <a:srgbClr val="C9F5E3"/>
              </a:gs>
              <a:gs pos="94000">
                <a:srgbClr val="92EBC7"/>
              </a:gs>
              <a:gs pos="100000">
                <a:schemeClr val="accent5"/>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28" name="Google Shape;128;p21"/>
          <p:cNvSpPr txBox="1"/>
          <p:nvPr>
            <p:ph idx="4294967295" type="title"/>
          </p:nvPr>
        </p:nvSpPr>
        <p:spPr>
          <a:xfrm>
            <a:off x="89950" y="-75000"/>
            <a:ext cx="3613500" cy="968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7297"/>
              <a:buFont typeface="Arial"/>
              <a:buNone/>
            </a:pPr>
            <a:r>
              <a:rPr lang="en-US"/>
              <a:t>INTRODUCTION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sp>
        <p:nvSpPr>
          <p:cNvPr id="133" name="Google Shape;133;p22"/>
          <p:cNvSpPr/>
          <p:nvPr/>
        </p:nvSpPr>
        <p:spPr>
          <a:xfrm rot="5400000">
            <a:off x="5679200" y="-5679150"/>
            <a:ext cx="818100" cy="12176400"/>
          </a:xfrm>
          <a:prstGeom prst="rect">
            <a:avLst/>
          </a:prstGeom>
          <a:gradFill>
            <a:gsLst>
              <a:gs pos="0">
                <a:schemeClr val="lt1"/>
              </a:gs>
              <a:gs pos="77000">
                <a:srgbClr val="E4FAF1"/>
              </a:gs>
              <a:gs pos="86000">
                <a:srgbClr val="C9F5E3"/>
              </a:gs>
              <a:gs pos="94000">
                <a:srgbClr val="92EBC7"/>
              </a:gs>
              <a:gs pos="100000">
                <a:schemeClr val="accent5"/>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34" name="Google Shape;134;p22"/>
          <p:cNvSpPr txBox="1"/>
          <p:nvPr>
            <p:ph idx="4294967295" type="title"/>
          </p:nvPr>
        </p:nvSpPr>
        <p:spPr>
          <a:xfrm>
            <a:off x="89950" y="-75000"/>
            <a:ext cx="3613500" cy="968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7297"/>
              <a:buFont typeface="Arial"/>
              <a:buNone/>
            </a:pPr>
            <a:r>
              <a:rPr lang="en-US"/>
              <a:t>INTRODUCTION</a:t>
            </a:r>
            <a:endParaRPr/>
          </a:p>
        </p:txBody>
      </p:sp>
      <p:sp>
        <p:nvSpPr>
          <p:cNvPr id="135" name="Google Shape;135;p22"/>
          <p:cNvSpPr txBox="1"/>
          <p:nvPr>
            <p:ph type="ctrTitle"/>
          </p:nvPr>
        </p:nvSpPr>
        <p:spPr>
          <a:xfrm>
            <a:off x="89950" y="3526425"/>
            <a:ext cx="6144600" cy="968100"/>
          </a:xfrm>
          <a:prstGeom prst="rect">
            <a:avLst/>
          </a:prstGeom>
          <a:noFill/>
          <a:ln>
            <a:noFill/>
          </a:ln>
        </p:spPr>
        <p:txBody>
          <a:bodyPr anchorCtr="0" anchor="ctr" bIns="45700" lIns="91425" spcFirstLastPara="1" rIns="91425" wrap="square" tIns="45700">
            <a:noAutofit/>
          </a:bodyPr>
          <a:lstStyle/>
          <a:p>
            <a:pPr indent="-425450" lvl="0" marL="457200" rtl="0" algn="l">
              <a:lnSpc>
                <a:spcPct val="80000"/>
              </a:lnSpc>
              <a:spcBef>
                <a:spcPts val="0"/>
              </a:spcBef>
              <a:spcAft>
                <a:spcPts val="0"/>
              </a:spcAft>
              <a:buSzPts val="3100"/>
              <a:buChar char="●"/>
            </a:pPr>
            <a:r>
              <a:rPr lang="en-US" sz="3100"/>
              <a:t>The genomes carried by each of our gametes is a unique combination of our two parental genomes - each of us contain multitudes (billions) of potential genetic combinations (offspring)</a:t>
            </a:r>
            <a:endParaRPr sz="3100"/>
          </a:p>
          <a:p>
            <a:pPr indent="-425450" lvl="0" marL="457200" rtl="0" algn="l">
              <a:lnSpc>
                <a:spcPct val="80000"/>
              </a:lnSpc>
              <a:spcBef>
                <a:spcPts val="0"/>
              </a:spcBef>
              <a:spcAft>
                <a:spcPts val="0"/>
              </a:spcAft>
              <a:buSzPts val="3100"/>
              <a:buChar char="●"/>
            </a:pPr>
            <a:r>
              <a:rPr lang="en-US" sz="3100"/>
              <a:t>By chance, some siblings share as much as 70% of their DNA while others share as little as 30%.</a:t>
            </a:r>
            <a:endParaRPr sz="3100"/>
          </a:p>
        </p:txBody>
      </p:sp>
      <p:sp>
        <p:nvSpPr>
          <p:cNvPr id="136" name="Google Shape;136;p22"/>
          <p:cNvSpPr txBox="1"/>
          <p:nvPr>
            <p:ph type="ctrTitle"/>
          </p:nvPr>
        </p:nvSpPr>
        <p:spPr>
          <a:xfrm>
            <a:off x="89950" y="81808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500"/>
              <a:t>Recap: recombination</a:t>
            </a:r>
            <a:endParaRPr sz="4500"/>
          </a:p>
        </p:txBody>
      </p:sp>
      <p:pic>
        <p:nvPicPr>
          <p:cNvPr id="137" name="Google Shape;137;p22"/>
          <p:cNvPicPr preferRelativeResize="0"/>
          <p:nvPr/>
        </p:nvPicPr>
        <p:blipFill>
          <a:blip r:embed="rId3">
            <a:alphaModFix/>
          </a:blip>
          <a:stretch>
            <a:fillRect/>
          </a:stretch>
        </p:blipFill>
        <p:spPr>
          <a:xfrm>
            <a:off x="6547545" y="1356925"/>
            <a:ext cx="5188079" cy="4851815"/>
          </a:xfrm>
          <a:prstGeom prst="rect">
            <a:avLst/>
          </a:prstGeom>
          <a:noFill/>
          <a:ln>
            <a:noFill/>
          </a:ln>
        </p:spPr>
      </p:pic>
      <p:sp>
        <p:nvSpPr>
          <p:cNvPr id="138" name="Google Shape;138;p22"/>
          <p:cNvSpPr txBox="1"/>
          <p:nvPr/>
        </p:nvSpPr>
        <p:spPr>
          <a:xfrm>
            <a:off x="6151974" y="6208740"/>
            <a:ext cx="3498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000000"/>
                </a:solidFill>
                <a:latin typeface="Lato"/>
                <a:ea typeface="Lato"/>
                <a:cs typeface="Lato"/>
                <a:sym typeface="Lato"/>
              </a:rPr>
              <a:t>Graphic made with BioRender</a:t>
            </a:r>
            <a:endParaRPr b="1" sz="1500">
              <a:solidFill>
                <a:srgbClr val="000000"/>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23"/>
          <p:cNvSpPr/>
          <p:nvPr/>
        </p:nvSpPr>
        <p:spPr>
          <a:xfrm rot="5400000">
            <a:off x="5679200" y="-5679150"/>
            <a:ext cx="818100" cy="12176400"/>
          </a:xfrm>
          <a:prstGeom prst="rect">
            <a:avLst/>
          </a:prstGeom>
          <a:gradFill>
            <a:gsLst>
              <a:gs pos="0">
                <a:schemeClr val="lt1"/>
              </a:gs>
              <a:gs pos="77000">
                <a:srgbClr val="E4FAF1"/>
              </a:gs>
              <a:gs pos="86000">
                <a:srgbClr val="C9F5E3"/>
              </a:gs>
              <a:gs pos="94000">
                <a:srgbClr val="92EBC7"/>
              </a:gs>
              <a:gs pos="100000">
                <a:schemeClr val="accent5"/>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144" name="Google Shape;144;p23"/>
          <p:cNvSpPr txBox="1"/>
          <p:nvPr>
            <p:ph idx="4294967295" type="title"/>
          </p:nvPr>
        </p:nvSpPr>
        <p:spPr>
          <a:xfrm>
            <a:off x="89950" y="-75000"/>
            <a:ext cx="3613500" cy="968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7297"/>
              <a:buFont typeface="Arial"/>
              <a:buNone/>
            </a:pPr>
            <a:r>
              <a:rPr lang="en-US"/>
              <a:t>INTRODUCTION</a:t>
            </a:r>
            <a:endParaRPr/>
          </a:p>
        </p:txBody>
      </p:sp>
      <p:sp>
        <p:nvSpPr>
          <p:cNvPr id="145" name="Google Shape;145;p23"/>
          <p:cNvSpPr txBox="1"/>
          <p:nvPr>
            <p:ph type="ctrTitle"/>
          </p:nvPr>
        </p:nvSpPr>
        <p:spPr>
          <a:xfrm>
            <a:off x="50" y="3225025"/>
            <a:ext cx="5342700" cy="968100"/>
          </a:xfrm>
          <a:prstGeom prst="rect">
            <a:avLst/>
          </a:prstGeom>
          <a:noFill/>
          <a:ln>
            <a:noFill/>
          </a:ln>
        </p:spPr>
        <p:txBody>
          <a:bodyPr anchorCtr="0" anchor="ctr" bIns="45700" lIns="91425" spcFirstLastPara="1" rIns="91425" wrap="square" tIns="45700">
            <a:noAutofit/>
          </a:bodyPr>
          <a:lstStyle/>
          <a:p>
            <a:pPr indent="-425450" lvl="0" marL="457200" rtl="0" algn="l">
              <a:lnSpc>
                <a:spcPct val="80000"/>
              </a:lnSpc>
              <a:spcBef>
                <a:spcPts val="0"/>
              </a:spcBef>
              <a:spcAft>
                <a:spcPts val="0"/>
              </a:spcAft>
              <a:buSzPts val="3100"/>
              <a:buChar char="●"/>
            </a:pPr>
            <a:r>
              <a:rPr lang="en-US" sz="3100"/>
              <a:t>Relatedness refers to the actual percent of DNA you share with another individual</a:t>
            </a:r>
            <a:endParaRPr sz="3100"/>
          </a:p>
          <a:p>
            <a:pPr indent="-425450" lvl="0" marL="457200" rtl="0" algn="l">
              <a:lnSpc>
                <a:spcPct val="80000"/>
              </a:lnSpc>
              <a:spcBef>
                <a:spcPts val="0"/>
              </a:spcBef>
              <a:spcAft>
                <a:spcPts val="0"/>
              </a:spcAft>
              <a:buSzPts val="3100"/>
              <a:buChar char="●"/>
            </a:pPr>
            <a:r>
              <a:rPr lang="en-US" sz="3100"/>
              <a:t>Due to recombination, the amount of DNA you share with all of your relatives other than your parents will vary slightly from the average</a:t>
            </a:r>
            <a:endParaRPr sz="3100"/>
          </a:p>
        </p:txBody>
      </p:sp>
      <p:sp>
        <p:nvSpPr>
          <p:cNvPr id="146" name="Google Shape;146;p23"/>
          <p:cNvSpPr txBox="1"/>
          <p:nvPr>
            <p:ph type="ctrTitle"/>
          </p:nvPr>
        </p:nvSpPr>
        <p:spPr>
          <a:xfrm>
            <a:off x="89950" y="818088"/>
            <a:ext cx="10290300" cy="968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1"/>
              </a:buClr>
              <a:buSzPts val="4860"/>
              <a:buFont typeface="Arial"/>
              <a:buNone/>
            </a:pPr>
            <a:r>
              <a:rPr lang="en-US" sz="4500"/>
              <a:t>Relatedness</a:t>
            </a:r>
            <a:endParaRPr sz="4500"/>
          </a:p>
        </p:txBody>
      </p:sp>
      <p:pic>
        <p:nvPicPr>
          <p:cNvPr id="147" name="Google Shape;147;p23"/>
          <p:cNvPicPr preferRelativeResize="0"/>
          <p:nvPr/>
        </p:nvPicPr>
        <p:blipFill>
          <a:blip r:embed="rId3">
            <a:alphaModFix/>
          </a:blip>
          <a:stretch>
            <a:fillRect/>
          </a:stretch>
        </p:blipFill>
        <p:spPr>
          <a:xfrm>
            <a:off x="5768425" y="1521975"/>
            <a:ext cx="6328152" cy="4945249"/>
          </a:xfrm>
          <a:prstGeom prst="rect">
            <a:avLst/>
          </a:prstGeom>
          <a:noFill/>
          <a:ln>
            <a:noFill/>
          </a:ln>
        </p:spPr>
      </p:pic>
      <p:sp>
        <p:nvSpPr>
          <p:cNvPr id="148" name="Google Shape;148;p23"/>
          <p:cNvSpPr txBox="1"/>
          <p:nvPr>
            <p:ph type="ctrTitle"/>
          </p:nvPr>
        </p:nvSpPr>
        <p:spPr>
          <a:xfrm>
            <a:off x="6684000" y="1197600"/>
            <a:ext cx="3980100" cy="5886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4860"/>
              <a:buFont typeface="Arial"/>
              <a:buNone/>
            </a:pPr>
            <a:r>
              <a:rPr b="1" lang="en-US" sz="2400"/>
              <a:t>Average relatedness</a:t>
            </a:r>
            <a:endParaRPr b="1" sz="24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5B4FBB"/>
      </a:accent1>
      <a:accent2>
        <a:srgbClr val="9F89EC"/>
      </a:accent2>
      <a:accent3>
        <a:srgbClr val="3FA2F7"/>
      </a:accent3>
      <a:accent4>
        <a:srgbClr val="F36C73"/>
      </a:accent4>
      <a:accent5>
        <a:srgbClr val="6DE4B4"/>
      </a:accent5>
      <a:accent6>
        <a:srgbClr val="FFAC7A"/>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