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Lst>
  <p:sldSz cy="5143500" cx="9144000"/>
  <p:notesSz cx="6858000" cy="9144000"/>
  <p:embeddedFontLst>
    <p:embeddedFont>
      <p:font typeface="Roboto"/>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Roboto-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Roboto-italic.fntdata"/><Relationship Id="rId30" Type="http://schemas.openxmlformats.org/officeDocument/2006/relationships/font" Target="fonts/Roboto-bold.fntdata"/><Relationship Id="rId11" Type="http://schemas.openxmlformats.org/officeDocument/2006/relationships/slide" Target="slides/slide5.xml"/><Relationship Id="rId10" Type="http://schemas.openxmlformats.org/officeDocument/2006/relationships/slide" Target="slides/slide4.xml"/><Relationship Id="rId32" Type="http://schemas.openxmlformats.org/officeDocument/2006/relationships/font" Target="fonts/Roboto-bold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239ebb86fbc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239ebb86fbc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200">
                <a:solidFill>
                  <a:schemeClr val="dk1"/>
                </a:solidFill>
              </a:rPr>
              <a:t>Kia ora koutou. Thank you to the organisers for my invitation to speak to you today.  If you don’t already know me I’m Siobhan Leachman and I’m a Wikimedian. I edit multiple different projects in the Wikiverse including English Wikipedia, the data repository Wikidata and the image repository Wikicommons. I’m also a Bionomia scribe. I use the website Bionomia.net to digitally link collectors of specimens to the specimens they have collected. I’ve added all sorts of information in my slides so feel free use the bit.ly link or QR code to find out more. </a:t>
            </a:r>
            <a:endParaRPr>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7bce60cd2e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27bce60cd2e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200">
                <a:solidFill>
                  <a:schemeClr val="dk1"/>
                </a:solidFill>
              </a:rPr>
              <a:t>To get an idea about how much data can be added to an entomologist’s Wikidata item here’s a list of just some of the properties that can be used. These statements link the entomologist to other items in Wikidata. It is the linking that is important as this creates a web of knowledge about the entomologist and their work. </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7bce60cd2e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27bce60cd2e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200">
                <a:solidFill>
                  <a:schemeClr val="dk1"/>
                </a:solidFill>
              </a:rPr>
              <a:t>And the Wikidata item can also link to identifiers created by other </a:t>
            </a:r>
            <a:r>
              <a:rPr lang="en-GB" sz="1200">
                <a:solidFill>
                  <a:schemeClr val="dk1"/>
                </a:solidFill>
              </a:rPr>
              <a:t>databases for that entomologist. Identifiers like library identifiers, identifiers for archives or biographical databases, museum identifiers, genealogical database identifiers, the list goes on. By adding these institutional identifiers Wikidata becomes a hub linking to numerous institutions that hold information on the entomologist. </a:t>
            </a:r>
            <a:endParaRPr sz="1200">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7daf1228ae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27daf1228ae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200">
                <a:solidFill>
                  <a:schemeClr val="dk1"/>
                </a:solidFill>
              </a:rPr>
              <a:t>And remember my </a:t>
            </a:r>
            <a:r>
              <a:rPr lang="en-GB" sz="1200">
                <a:solidFill>
                  <a:schemeClr val="dk1"/>
                </a:solidFill>
              </a:rPr>
              <a:t>aim for doing all this work is to make sure these entomologists get credit and recognition for their contributions. </a:t>
            </a:r>
            <a:endParaRPr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7bce60cd2e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27bce60cd2e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200">
                <a:solidFill>
                  <a:schemeClr val="dk1"/>
                </a:solidFill>
              </a:rPr>
              <a:t>When </a:t>
            </a:r>
            <a:r>
              <a:rPr lang="en-GB" sz="1200">
                <a:solidFill>
                  <a:schemeClr val="dk1"/>
                </a:solidFill>
              </a:rPr>
              <a:t>undertaking</a:t>
            </a:r>
            <a:r>
              <a:rPr lang="en-GB" sz="1200">
                <a:solidFill>
                  <a:schemeClr val="dk1"/>
                </a:solidFill>
              </a:rPr>
              <a:t> this research I prioritise finding two really important pieces of information. If the entomologist is living I really want to find their ORCID identifier. If the entomologist is deceased I want to find their death date.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42224ab49b_0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242224ab49b_0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200"/>
              <a:t>And the reason I do this because I want to add the entomologist to Bionomia. To do this for a living entomologist I need their ORCID identifier. </a:t>
            </a:r>
            <a:r>
              <a:rPr lang="en-GB" sz="1200">
                <a:solidFill>
                  <a:schemeClr val="dk1"/>
                </a:solidFill>
              </a:rPr>
              <a:t>ORCID is a non profit organisation that allows living people to register and create a persistent digital identifier for themselves. That ORCID identifier distinguishes that person from every other person. And this is the </a:t>
            </a:r>
            <a:r>
              <a:rPr lang="en-GB" sz="1200">
                <a:solidFill>
                  <a:schemeClr val="dk1"/>
                </a:solidFill>
              </a:rPr>
              <a:t>reason Bionomia</a:t>
            </a:r>
            <a:r>
              <a:rPr lang="en-GB" sz="1200">
                <a:solidFill>
                  <a:schemeClr val="dk1"/>
                </a:solidFill>
              </a:rPr>
              <a:t> uses ORCID identifiers for living people.</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sz="1200">
                <a:solidFill>
                  <a:schemeClr val="dk1"/>
                </a:solidFill>
              </a:rPr>
              <a:t>However </a:t>
            </a:r>
            <a:r>
              <a:rPr lang="en-GB" sz="1200"/>
              <a:t>i</a:t>
            </a:r>
            <a:r>
              <a:rPr lang="en-GB" sz="1200"/>
              <a:t>f the entomologist is deceased I will need a Wikidata item with a date of death statement. Once I’ve got this information I can manually add the entomologist to Bionomia and start attribute specimens to them. </a:t>
            </a:r>
            <a:endParaRPr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39ebb86fbc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239ebb86fbc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rPr>
              <a:t>This attribution work will then create a Bionomia profile for the entomologist.  The Bionomia profile</a:t>
            </a:r>
            <a:r>
              <a:rPr lang="en-GB" sz="1200">
                <a:solidFill>
                  <a:schemeClr val="dk1"/>
                </a:solidFill>
              </a:rPr>
              <a:t> show things like the countries they collected in and the dates they did their collecting.</a:t>
            </a:r>
            <a:endParaRPr sz="1200">
              <a:solidFill>
                <a:schemeClr val="dk1"/>
              </a:solidFill>
            </a:endParaRPr>
          </a:p>
          <a:p>
            <a:pPr indent="0" lvl="0" marL="0" rtl="0" algn="l">
              <a:spcBef>
                <a:spcPts val="0"/>
              </a:spcBef>
              <a:spcAft>
                <a:spcPts val="0"/>
              </a:spcAft>
              <a:buNone/>
            </a:pPr>
            <a:r>
              <a:rPr lang="en-GB" sz="1200">
                <a:solidFill>
                  <a:schemeClr val="dk1"/>
                </a:solidFill>
              </a:rPr>
              <a:t>It</a:t>
            </a:r>
            <a:r>
              <a:rPr lang="en-GB" sz="1200">
                <a:solidFill>
                  <a:schemeClr val="dk1"/>
                </a:solidFill>
              </a:rPr>
              <a:t> gives a visual summary of the collecting and identifying work of that entomologist. </a:t>
            </a:r>
            <a:endParaRPr sz="1200">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7bce60cd2e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27bce60cd2e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t>The profile</a:t>
            </a:r>
            <a:r>
              <a:rPr lang="en-GB" sz="1200"/>
              <a:t> also shows who the entomologist collected with. It can also give an indication of the scientific impact of the entomologists collecting or specimen identification work. </a:t>
            </a:r>
            <a:r>
              <a:rPr lang="en-GB" sz="1200">
                <a:solidFill>
                  <a:schemeClr val="dk1"/>
                </a:solidFill>
              </a:rPr>
              <a:t>The Bionomia profile can do this</a:t>
            </a:r>
            <a:r>
              <a:rPr lang="en-GB" sz="1200">
                <a:solidFill>
                  <a:schemeClr val="dk1"/>
                </a:solidFill>
              </a:rPr>
              <a:t> because GBIF generates a Digital Object Identifier or DOI for every download of specimen data. When researchers cite this DOI their research publication, GBIF can link that publication to the downloaded dataset, including all the specimens that are contained in that dataset. And because Bionomia digitally links these specimens to their collector or the person who identified it, the scientific impact of that collecting or identifying work by that entomologist can in turn be linked to the scientific research that used those specimens. </a:t>
            </a:r>
            <a:endParaRPr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7daf1228ae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27daf1228ae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So for example here you can see that 17 specimens collected by the entomologist Marjorie Townes were contained in a GBIF dataset and were used in research that generated in a 2022 publication.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7bce60cd2e_0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27bce60cd2e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t>The Bionomia profile can also tell you what institutions hold the specimens collected or identified by the entomologist. This information can then be added to the entomologist Wikidata item via “collection items at” statements. This is important as it can help the natural history institution to become better connected in the Wikiverse and can also inform the institution whose work in their </a:t>
            </a:r>
            <a:r>
              <a:rPr lang="en-GB" sz="1200"/>
              <a:t>collections. </a:t>
            </a:r>
            <a:endParaRPr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7daf1228ae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27daf1228ae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t>And if the collector or identifier is deceased, once I’ve finished my attribution work in Bionomia I will then make their collector profile </a:t>
            </a:r>
            <a:r>
              <a:rPr lang="en-GB" sz="1200"/>
              <a:t>public and</a:t>
            </a:r>
            <a:r>
              <a:rPr lang="en-GB" sz="1200"/>
              <a:t> </a:t>
            </a:r>
            <a:r>
              <a:rPr lang="en-GB" sz="1200"/>
              <a:t>I add the Bionomia identifier to Wikidata.</a:t>
            </a:r>
            <a:endParaRPr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23d85d5627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23d85d5627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200"/>
              <a:t>So today I want show you how I </a:t>
            </a:r>
            <a:r>
              <a:rPr lang="en-GB" sz="1200"/>
              <a:t>research</a:t>
            </a:r>
            <a:r>
              <a:rPr lang="en-GB" sz="1200"/>
              <a:t> entomologists and how I link them to their contributions. This slide shows the general workflow I use to improve knowledge about entomologists. I’m going to explain this workflow to you and also hope to give you an idea of why I do this work and how it can be used to benefit entomological collections. </a:t>
            </a:r>
            <a:endParaRPr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7daf1228ae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27daf1228ae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t>So at this point in my workflow the entomologist is in Wikidata, with referenced statements about them and their work, as well as connections to other databases including a link to Bionomia,  which in turn links the entomologist to their collecting or specimen identification work. And because the entomologist is in Wikidata, internet search engines can find this information.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GB" sz="1200"/>
              <a:t>Natural history institutions can also download, reuse or link to this data. For example here is a screenshot of Te Papa Collections online showing that they link to Wikidata in their website and their collection management system. This linking can help improve the efficiency of their disambiguation work with their collections.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GB" sz="1200"/>
              <a:t>And because the entomologist is in Wikidata, they will also be placed on Wikipedia editor “article needed” lists. Now the Wikipedia notability criteria is MUCH higher than the Wikidata notability criteria. But by summarising and linking information about the entomologist in Wikidata, I can help inspire more secondary sources to be written about the entomologist, which in turn can result in the entomologist hurdling the </a:t>
            </a:r>
            <a:r>
              <a:rPr lang="en-GB" sz="1200"/>
              <a:t>notability</a:t>
            </a:r>
            <a:r>
              <a:rPr lang="en-GB" sz="1200"/>
              <a:t> criteria, which in turn enables a Wikipedia page being written about them. Which again increases the profile of the entomologist and their work. </a:t>
            </a:r>
            <a:endParaRPr sz="1200"/>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7bce60cd2e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27bce60cd2e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So If you are keen to attempt to join in and undertake any steps of this workflow for yourselves I’ve added some helpful links this slide to assist on your linking journey. Again see the bitly link and QR code at the bottom of this slide to obtain access. So thank you for listening and I am extremely happy to answer any questions anyone may have.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42224ab49b_0_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242224ab49b_0_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7bce60cd2e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27bce60cd2e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t>Now as a New Zealander I’m obliged to work some sort of reference to Lord of the Rings into my presentation. And this is it. Of all the projects I </a:t>
            </a:r>
            <a:r>
              <a:rPr lang="en-GB" sz="1200"/>
              <a:t>contribute</a:t>
            </a:r>
            <a:r>
              <a:rPr lang="en-GB" sz="1200"/>
              <a:t> to, the one project to rule them all, is Wikidata.</a:t>
            </a:r>
            <a:endParaRPr sz="1200"/>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lang="en-GB" sz="1200">
                <a:solidFill>
                  <a:schemeClr val="dk1"/>
                </a:solidFill>
              </a:rPr>
              <a:t>Wikidata is an openly licensed, multilingual, interlinked knowledge base.</a:t>
            </a:r>
            <a:r>
              <a:rPr lang="en-GB" sz="1200">
                <a:solidFill>
                  <a:schemeClr val="dk1"/>
                </a:solidFill>
              </a:rPr>
              <a:t> To give you an indication of how huge this knowledge base is, when last I checked, Wikidata has over 6.3 million people items alone. Wikidata</a:t>
            </a:r>
            <a:r>
              <a:rPr lang="en-GB" sz="1200">
                <a:solidFill>
                  <a:schemeClr val="dk1"/>
                </a:solidFill>
              </a:rPr>
              <a:t> can be edited by both people and machines and is constantly being enriched and improved. It also links to multiple other databases, so it acts as a database hub. Wikidata can be queried and can be used to answer questions that might otherwise be difficult to find a result for. </a:t>
            </a:r>
            <a:r>
              <a:rPr lang="en-GB" sz="1200">
                <a:solidFill>
                  <a:schemeClr val="dk1"/>
                </a:solidFill>
              </a:rPr>
              <a:t>All the data in Wikidata is CC0 licensed and so can be reused by anyone for anything. But importantly for my work, Wikidata is where I can add my research findings about entomologists, and where I then link them to such things as their co-collectors, the institutions that hold their collections, to their scholarly publications and to databases and websites that contain further information on them. </a:t>
            </a:r>
            <a:endParaRPr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7daf1228a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27daf1228a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200"/>
              <a:t>So let me take you through my workflow, step by step.</a:t>
            </a:r>
            <a:r>
              <a:rPr lang="en-GB" sz="1200"/>
              <a:t> </a:t>
            </a:r>
            <a:endParaRPr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42224ab49b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242224ab49b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t>First I have to find an entomologist. I can do this in a variety of ways. I often come across people while research other collectors in scientific literature placed in digital repositories such as the Biodiversity Heritage Library. Alternatively I could come across a collector when I am transcribing entomological labels in citizen science websites such as Notes from Nature or with The </a:t>
            </a:r>
            <a:r>
              <a:rPr lang="en-GB" sz="1200"/>
              <a:t>Atlas</a:t>
            </a:r>
            <a:r>
              <a:rPr lang="en-GB" sz="1200"/>
              <a:t> of Living Australia DigiVol project. I can come across entomologists through museum websites. </a:t>
            </a:r>
            <a:endParaRPr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7daf1228ae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27daf1228ae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rPr>
              <a:t>Another method I use for find people is via Bionomia. Bionomia is a website developed by David Shorthouse to ensure that collectors or “scientists who identify specimens”, get recognition for </a:t>
            </a:r>
            <a:r>
              <a:rPr lang="en-GB" sz="1200">
                <a:solidFill>
                  <a:schemeClr val="dk1"/>
                </a:solidFill>
              </a:rPr>
              <a:t>their</a:t>
            </a:r>
            <a:r>
              <a:rPr lang="en-GB" sz="1200">
                <a:solidFill>
                  <a:schemeClr val="dk1"/>
                </a:solidFill>
              </a:rPr>
              <a:t> work. Bionomia uses the data natural history organisations have shared with GBIF, the Global Biodiversity Information Facility. I go to Bionomia and then to the “Dataset” tab. I then search for the name of a particular entomology dataset that has been uploaded into GBIF by a natural history institution. I then click on the bionomia profile for that GBIF dataset.</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lang="en-GB" sz="1200">
                <a:solidFill>
                  <a:schemeClr val="dk1"/>
                </a:solidFill>
              </a:rPr>
              <a:t>In the slide you can see images of both the GBIF and the Bionomia profiles for the Auckland Museum </a:t>
            </a:r>
            <a:r>
              <a:rPr lang="en-GB" sz="1200">
                <a:solidFill>
                  <a:schemeClr val="dk1"/>
                </a:solidFill>
              </a:rPr>
              <a:t>Entomological</a:t>
            </a:r>
            <a:r>
              <a:rPr lang="en-GB" sz="1200">
                <a:solidFill>
                  <a:schemeClr val="dk1"/>
                </a:solidFill>
              </a:rPr>
              <a:t> Collection dataset.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lang="en-GB" sz="1200">
                <a:solidFill>
                  <a:schemeClr val="dk1"/>
                </a:solidFill>
              </a:rPr>
              <a:t>I then go to the agent strings tab in the Bionomia profile. This will give me a list of raw, unconnected names of specimen collectors listed on all the specimens in that dataset. These names are not linked and need disambiguation. That is someone needs to work out who these names relate to</a:t>
            </a:r>
            <a:r>
              <a:rPr lang="en-GB" sz="1200">
                <a:solidFill>
                  <a:schemeClr val="dk1"/>
                </a:solidFill>
              </a:rPr>
              <a:t>. And often, that someone is me. </a:t>
            </a:r>
            <a:endParaRPr sz="120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7daf1228a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27daf1228a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200">
                <a:solidFill>
                  <a:schemeClr val="dk1"/>
                </a:solidFill>
              </a:rPr>
              <a:t>Now I </a:t>
            </a:r>
            <a:r>
              <a:rPr lang="en-GB" sz="1200">
                <a:solidFill>
                  <a:schemeClr val="dk1"/>
                </a:solidFill>
              </a:rPr>
              <a:t>particularly</a:t>
            </a:r>
            <a:r>
              <a:rPr lang="en-GB" sz="1200">
                <a:solidFill>
                  <a:schemeClr val="dk1"/>
                </a:solidFill>
              </a:rPr>
              <a:t> like working on women. By </a:t>
            </a:r>
            <a:r>
              <a:rPr lang="en-GB" sz="1200">
                <a:solidFill>
                  <a:schemeClr val="dk1"/>
                </a:solidFill>
              </a:rPr>
              <a:t>researching</a:t>
            </a:r>
            <a:r>
              <a:rPr lang="en-GB" sz="1200">
                <a:solidFill>
                  <a:schemeClr val="dk1"/>
                </a:solidFill>
              </a:rPr>
              <a:t> women entomologists and their contributions and then placing these data into the Wiki ecosystem, I’m aiming to improve the coverage about these women. I’m also giving other researchers as well as the institutions that hold the collections of these women, the opportunity to reuse these data and to build on it. </a:t>
            </a:r>
            <a:endParaRPr sz="120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42224ab49b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242224ab49b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200"/>
              <a:t>So once I have a name of an entomologist I then go about researching that person. I’ll normally start with a plain Google search, I’ll then move onto a full text search of the Biodiversity Heritage Library to see if they are mentioned in any publications there. I may do a full text search of the Internet Archive hoping for a such things as a yearbook result. And then I’ll go to </a:t>
            </a:r>
            <a:r>
              <a:rPr lang="en-GB" sz="1200"/>
              <a:t>genealogical</a:t>
            </a:r>
            <a:r>
              <a:rPr lang="en-GB" sz="1200"/>
              <a:t> websites such as find a grave or familysearch in order to see if I can find their birth and death dates. </a:t>
            </a:r>
            <a:endParaRPr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7daf1228ae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27daf1228ae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t>While I’m doing my research I’ll either create a Wikidata item for the entomologist or I’ll enrich their existing Wikidata. I’ll add statements and references supporting those statements. Here you can see the Wikidata item for the entomologist Wilmatte </a:t>
            </a:r>
            <a:r>
              <a:rPr lang="en-GB" sz="1200"/>
              <a:t>Cockerell</a:t>
            </a:r>
            <a:r>
              <a:rPr lang="en-GB" sz="1200"/>
              <a:t> and just some of the statements on her Wikidata item.</a:t>
            </a:r>
            <a:endParaRPr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uckland museum"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FFFFF"/>
              </a:buClr>
              <a:buSzPts val="5200"/>
              <a:buNone/>
              <a:defRPr sz="5200">
                <a:solidFill>
                  <a:srgbClr val="FFFFFF"/>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2800"/>
              <a:buNone/>
              <a:defRPr sz="2800">
                <a:solidFill>
                  <a:srgbClr val="FFFFFF"/>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4A86E8"/>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hyperlink" Target="https://commons.wikimedia.org/wiki/File:Wilmatte_Porter_Cockerell_(1871-1957)_and_Theodore_Dru_Alison_Cockerell_(1866-1948).jpg" TargetMode="External"/><Relationship Id="rId10" Type="http://schemas.openxmlformats.org/officeDocument/2006/relationships/image" Target="../media/image9.png"/><Relationship Id="rId13" Type="http://schemas.openxmlformats.org/officeDocument/2006/relationships/hyperlink" Target="https://commons.wikimedia.org/wiki/File:Merian_Portrait.jpg" TargetMode="External"/><Relationship Id="rId12" Type="http://schemas.openxmlformats.org/officeDocument/2006/relationships/hyperlink" Target="https://commons.wikimedia.org/wiki/File:May_Berenbaum_2014_(cropped).png" TargetMode="External"/><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hyperlink" Target="https://orcid.org/0000-0002-5398-7721" TargetMode="External"/><Relationship Id="rId4" Type="http://schemas.openxmlformats.org/officeDocument/2006/relationships/hyperlink" Target="https://www.wikidata.org/wiki/Q54823671" TargetMode="External"/><Relationship Id="rId9" Type="http://schemas.openxmlformats.org/officeDocument/2006/relationships/image" Target="../media/image6.png"/><Relationship Id="rId15" Type="http://schemas.openxmlformats.org/officeDocument/2006/relationships/hyperlink" Target="https://creativecommons.org/licenses/by-sa/4.0" TargetMode="External"/><Relationship Id="rId14" Type="http://schemas.openxmlformats.org/officeDocument/2006/relationships/hyperlink" Target="https://commons.wikimedia.org/wiki/File:Esther_Ngumbi_at_Spotlight_Health_Aspen_Ideas_Festival_2015_(cropped).JPG" TargetMode="External"/><Relationship Id="rId17" Type="http://schemas.openxmlformats.org/officeDocument/2006/relationships/image" Target="../media/image2.jpg"/><Relationship Id="rId16" Type="http://schemas.openxmlformats.org/officeDocument/2006/relationships/image" Target="../media/image40.jpg"/><Relationship Id="rId5" Type="http://schemas.openxmlformats.org/officeDocument/2006/relationships/hyperlink" Target="mailto:siobhan_leachman@yahoo.co.nz" TargetMode="External"/><Relationship Id="rId6" Type="http://schemas.openxmlformats.org/officeDocument/2006/relationships/hyperlink" Target="https://en.wikipedia.org/wiki/User:Ambrosia10" TargetMode="External"/><Relationship Id="rId18" Type="http://schemas.openxmlformats.org/officeDocument/2006/relationships/image" Target="../media/image3.png"/><Relationship Id="rId7" Type="http://schemas.openxmlformats.org/officeDocument/2006/relationships/hyperlink" Target="https://bit.ly/WikidataECN2023" TargetMode="External"/><Relationship Id="rId8" Type="http://schemas.openxmlformats.org/officeDocument/2006/relationships/hyperlink" Target="https://bit.ly/WikidataECN2023"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8.png"/><Relationship Id="rId4" Type="http://schemas.openxmlformats.org/officeDocument/2006/relationships/image" Target="../media/image17.png"/><Relationship Id="rId5" Type="http://schemas.openxmlformats.org/officeDocument/2006/relationships/image" Target="../media/image36.png"/><Relationship Id="rId6" Type="http://schemas.openxmlformats.org/officeDocument/2006/relationships/hyperlink" Target="https://doi.org/10.5281/zenodo.8271285" TargetMode="External"/><Relationship Id="rId7" Type="http://schemas.openxmlformats.org/officeDocument/2006/relationships/hyperlink" Target="https://creativecommons.org/publicdomain/zero/1.0/" TargetMode="External"/></Relationships>
</file>

<file path=ppt/slides/_rels/slide11.xml.rels><?xml version="1.0" encoding="UTF-8" standalone="yes"?><Relationships xmlns="http://schemas.openxmlformats.org/package/2006/relationships"><Relationship Id="rId11" Type="http://schemas.openxmlformats.org/officeDocument/2006/relationships/hyperlink" Target="https://www.wikidata.org/wiki/Q2506718" TargetMode="External"/><Relationship Id="rId10" Type="http://schemas.openxmlformats.org/officeDocument/2006/relationships/image" Target="../media/image24.png"/><Relationship Id="rId12" Type="http://schemas.openxmlformats.org/officeDocument/2006/relationships/hyperlink" Target="https://creativecommons.org/licenses/by-sa/4.0/" TargetMode="External"/><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22.png"/><Relationship Id="rId4" Type="http://schemas.openxmlformats.org/officeDocument/2006/relationships/image" Target="../media/image23.png"/><Relationship Id="rId9" Type="http://schemas.openxmlformats.org/officeDocument/2006/relationships/image" Target="../media/image25.png"/><Relationship Id="rId5" Type="http://schemas.openxmlformats.org/officeDocument/2006/relationships/image" Target="../media/image16.png"/><Relationship Id="rId6" Type="http://schemas.openxmlformats.org/officeDocument/2006/relationships/image" Target="../media/image15.png"/><Relationship Id="rId7" Type="http://schemas.openxmlformats.org/officeDocument/2006/relationships/image" Target="../media/image20.png"/><Relationship Id="rId8"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29.png"/><Relationship Id="rId4" Type="http://schemas.openxmlformats.org/officeDocument/2006/relationships/image" Target="../media/image34.png"/><Relationship Id="rId5" Type="http://schemas.openxmlformats.org/officeDocument/2006/relationships/hyperlink" Target="https://creativecommons.org/licenses/by-sa/4.0/"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hyperlink" Target="https://bionomia.net/" TargetMode="External"/><Relationship Id="rId4" Type="http://schemas.openxmlformats.org/officeDocument/2006/relationships/hyperlink" Target="https://bionomia.net/" TargetMode="External"/><Relationship Id="rId5"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32.png"/><Relationship Id="rId4" Type="http://schemas.openxmlformats.org/officeDocument/2006/relationships/hyperlink" Target="https://bionomia.net/Q19865330"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hyperlink" Target="https://bionomia.net/Q100694962" TargetMode="External"/><Relationship Id="rId4" Type="http://schemas.openxmlformats.org/officeDocument/2006/relationships/image" Target="../media/image31.png"/><Relationship Id="rId5"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33.png"/><Relationship Id="rId4" Type="http://schemas.openxmlformats.org/officeDocument/2006/relationships/image" Target="../media/image28.png"/><Relationship Id="rId5" Type="http://schemas.openxmlformats.org/officeDocument/2006/relationships/hyperlink" Target="https://bionomia.net/Q111192921/citations"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8.xml"/><Relationship Id="rId3" Type="http://schemas.openxmlformats.org/officeDocument/2006/relationships/hyperlink" Target="https://bionomia.net/Q19865330/deposited-at" TargetMode="External"/><Relationship Id="rId4" Type="http://schemas.openxmlformats.org/officeDocument/2006/relationships/image" Target="../media/image30.png"/><Relationship Id="rId5" Type="http://schemas.openxmlformats.org/officeDocument/2006/relationships/image" Target="../media/image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42.png"/><Relationship Id="rId4" Type="http://schemas.openxmlformats.org/officeDocument/2006/relationships/hyperlink" Target="https://www.wikidata.org/wiki/Q19865330" TargetMode="External"/><Relationship Id="rId5" Type="http://schemas.openxmlformats.org/officeDocument/2006/relationships/hyperlink" Target="https://creativecommons.org/licenses/by-sa/4.0/"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hyperlink" Target="https://creativecommons.org/licenses/by/4.0" TargetMode="External"/><Relationship Id="rId5" Type="http://schemas.openxmlformats.org/officeDocument/2006/relationships/hyperlink" Target="https://commons.wikimedia.org/wiki/File:Bionomia_Hidden_Figures_Workflow.png" TargetMode="External"/></Relationships>
</file>

<file path=ppt/slides/_rels/slide20.xml.rels><?xml version="1.0" encoding="UTF-8" standalone="yes"?><Relationships xmlns="http://schemas.openxmlformats.org/package/2006/relationships"><Relationship Id="rId10" Type="http://schemas.openxmlformats.org/officeDocument/2006/relationships/image" Target="../media/image39.png"/><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hyperlink" Target="https://www.google.com/search?q=Marjorie+Chapman+Townes&amp;oq=Marjorie+Chapman+Townes&amp;aqs=chrome..69i57j69i61l3.583j0j9&amp;sourceid=chrome&amp;ie=UTF-8#ip=1" TargetMode="External"/><Relationship Id="rId4" Type="http://schemas.openxmlformats.org/officeDocument/2006/relationships/hyperlink" Target="https://collections.tepapa.govt.nz/agent/43043" TargetMode="External"/><Relationship Id="rId9" Type="http://schemas.openxmlformats.org/officeDocument/2006/relationships/image" Target="../media/image38.png"/><Relationship Id="rId5" Type="http://schemas.openxmlformats.org/officeDocument/2006/relationships/hyperlink" Target="https://www.legislation.govt.nz/act/public/1994/0143/latest/DLM345962.html" TargetMode="External"/><Relationship Id="rId6" Type="http://schemas.openxmlformats.org/officeDocument/2006/relationships/hyperlink" Target="https://en.wikipedia.org/wiki/Wilmatte_Porter_Cockerell" TargetMode="External"/><Relationship Id="rId7" Type="http://schemas.openxmlformats.org/officeDocument/2006/relationships/hyperlink" Target="https://creativecommons.org/licenses/by-sa/4.0/" TargetMode="External"/><Relationship Id="rId8" Type="http://schemas.openxmlformats.org/officeDocument/2006/relationships/image" Target="../media/image43.png"/></Relationships>
</file>

<file path=ppt/slides/_rels/slide21.xml.rels><?xml version="1.0" encoding="UTF-8" standalone="yes"?><Relationships xmlns="http://schemas.openxmlformats.org/package/2006/relationships"><Relationship Id="rId11" Type="http://schemas.openxmlformats.org/officeDocument/2006/relationships/image" Target="../media/image3.png"/><Relationship Id="rId10" Type="http://schemas.openxmlformats.org/officeDocument/2006/relationships/hyperlink" Target="https://bit.ly/WikidataECN2023" TargetMode="External"/><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hyperlink" Target="https://doi.org/10.5281/zenodo.3908727" TargetMode="External"/><Relationship Id="rId4" Type="http://schemas.openxmlformats.org/officeDocument/2006/relationships/hyperlink" Target="https://bionomia.net/help" TargetMode="External"/><Relationship Id="rId9" Type="http://schemas.openxmlformats.org/officeDocument/2006/relationships/hyperlink" Target="https://doi.org/10.5281/zenodo.8097989" TargetMode="External"/><Relationship Id="rId5" Type="http://schemas.openxmlformats.org/officeDocument/2006/relationships/hyperlink" Target="https://bionomia.net/workshops" TargetMode="External"/><Relationship Id="rId6" Type="http://schemas.openxmlformats.org/officeDocument/2006/relationships/hyperlink" Target="https://www.youtube.com/watch?v=645bk8HQ4aw" TargetMode="External"/><Relationship Id="rId7" Type="http://schemas.openxmlformats.org/officeDocument/2006/relationships/hyperlink" Target="https://www.wikidata.org/wiki/Wikidata:Tours" TargetMode="External"/><Relationship Id="rId8" Type="http://schemas.openxmlformats.org/officeDocument/2006/relationships/hyperlink" Target="https://www.youtube.com/watch?v=BYvoXKBSGA8&amp;t=3s"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hyperlink" Target="https://creativecommons.org/publicdomain/zero/1.0/"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xml"/><Relationship Id="rId3" Type="http://schemas.openxmlformats.org/officeDocument/2006/relationships/hyperlink" Target="https://commons.wikimedia.org/wiki/File:Wikidata-logo.png" TargetMode="External"/><Relationship Id="rId4" Type="http://schemas.openxmlformats.org/officeDocument/2006/relationships/hyperlink" Target="https://commons.wikimedia.org/wiki/File:One_Ring.png" TargetMode="External"/><Relationship Id="rId5" Type="http://schemas.openxmlformats.org/officeDocument/2006/relationships/hyperlink" Target="https://creativecommons.org/publicdomain/zero/1.0/deed.en" TargetMode="External"/><Relationship Id="rId6" Type="http://schemas.openxmlformats.org/officeDocument/2006/relationships/image" Target="../media/image11.png"/><Relationship Id="rId7"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hyperlink" Target="https://creativecommons.org/licenses/by/4.0" TargetMode="External"/><Relationship Id="rId5" Type="http://schemas.openxmlformats.org/officeDocument/2006/relationships/hyperlink" Target="https://commons.wikimedia.org/wiki/File:Bionomia_Hidden_Figures_Workflow.png" TargetMode="External"/></Relationships>
</file>

<file path=ppt/slides/_rels/slide5.xml.rels><?xml version="1.0" encoding="UTF-8" standalone="yes"?><Relationships xmlns="http://schemas.openxmlformats.org/package/2006/relationships"><Relationship Id="rId10" Type="http://schemas.openxmlformats.org/officeDocument/2006/relationships/image" Target="../media/image13.png"/><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hyperlink" Target="https://www.biodiversitylibrary.org/page/2748430" TargetMode="External"/><Relationship Id="rId9" Type="http://schemas.openxmlformats.org/officeDocument/2006/relationships/image" Target="../media/image8.png"/><Relationship Id="rId5" Type="http://schemas.openxmlformats.org/officeDocument/2006/relationships/hyperlink" Target="https://www.antweb.org/specimenImages.do?name=casent0903638" TargetMode="External"/><Relationship Id="rId6" Type="http://schemas.openxmlformats.org/officeDocument/2006/relationships/hyperlink" Target="https://creativecommons.org/licenses/by/4.0/" TargetMode="External"/><Relationship Id="rId7" Type="http://schemas.openxmlformats.org/officeDocument/2006/relationships/hyperlink" Target="https://collections.tepapa.govt.nz/agent/43043" TargetMode="External"/><Relationship Id="rId8" Type="http://schemas.openxmlformats.org/officeDocument/2006/relationships/hyperlink" Target="https://www.legislation.govt.nz/act/public/1994/0143/latest/DLM345962.html"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hyperlink" Target="https://www.gbif.org/dataset/1671ddfb-1f8a-4d24-ab4d-50adb89af001" TargetMode="External"/><Relationship Id="rId6" Type="http://schemas.openxmlformats.org/officeDocument/2006/relationships/hyperlink" Target="https://www.legislation.govt.nz/act/public/1994/0143/latest/DLM345962.html" TargetMode="External"/><Relationship Id="rId7" Type="http://schemas.openxmlformats.org/officeDocument/2006/relationships/hyperlink" Target="https://bionomia.net/dataset/1671ddfb-1f8a-4d24-ab4d-50adb89af001" TargetMode="External"/></Relationships>
</file>

<file path=ppt/slides/_rels/slide7.xml.rels><?xml version="1.0" encoding="UTF-8" standalone="yes"?><Relationships xmlns="http://schemas.openxmlformats.org/package/2006/relationships"><Relationship Id="rId11" Type="http://schemas.openxmlformats.org/officeDocument/2006/relationships/image" Target="../media/image2.jpg"/><Relationship Id="rId10" Type="http://schemas.openxmlformats.org/officeDocument/2006/relationships/image" Target="../media/image40.jpg"/><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9.png"/><Relationship Id="rId9" Type="http://schemas.openxmlformats.org/officeDocument/2006/relationships/hyperlink" Target="https://creativecommons.org/licenses/by-sa/4.0" TargetMode="External"/><Relationship Id="rId5" Type="http://schemas.openxmlformats.org/officeDocument/2006/relationships/hyperlink" Target="https://commons.wikimedia.org/wiki/File:Wilmatte_Porter_Cockerell_(1871-1957)_and_Theodore_Dru_Alison_Cockerell_(1866-1948).jpg" TargetMode="External"/><Relationship Id="rId6" Type="http://schemas.openxmlformats.org/officeDocument/2006/relationships/hyperlink" Target="https://commons.wikimedia.org/wiki/File:May_Berenbaum_2014_(cropped).png" TargetMode="External"/><Relationship Id="rId7" Type="http://schemas.openxmlformats.org/officeDocument/2006/relationships/hyperlink" Target="https://commons.wikimedia.org/wiki/File:Merian_Portrait.jpg" TargetMode="External"/><Relationship Id="rId8" Type="http://schemas.openxmlformats.org/officeDocument/2006/relationships/hyperlink" Target="https://commons.wikimedia.org/wiki/File:Esther_Ngumbi_at_Spotlight_Health_Aspen_Ideas_Festival_2015_(cropped).JPG"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hyperlink" Target="https://commons.wikimedia.org/wiki/File:Internet_Archive_logo_and_wordmark.svg" TargetMode="External"/><Relationship Id="rId4" Type="http://schemas.openxmlformats.org/officeDocument/2006/relationships/hyperlink" Target="https://commons.wikimedia.org/wiki/File:Biodiversity_Heritage_Library_Logo.png" TargetMode="External"/><Relationship Id="rId5" Type="http://schemas.openxmlformats.org/officeDocument/2006/relationships/hyperlink" Target="https://www.familysearch.org/ark:/61903/3:1:3QS7-89MR-6GJ8" TargetMode="External"/><Relationship Id="rId6" Type="http://schemas.openxmlformats.org/officeDocument/2006/relationships/image" Target="../media/image44.png"/><Relationship Id="rId7" Type="http://schemas.openxmlformats.org/officeDocument/2006/relationships/image" Target="../media/image35.png"/><Relationship Id="rId8"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hyperlink" Target="https://www.wikidata.org/wiki/Q19865330" TargetMode="External"/><Relationship Id="rId5" Type="http://schemas.openxmlformats.org/officeDocument/2006/relationships/hyperlink" Target="https://creativecommons.org/licenses/by-sa/4.0/" TargetMode="External"/><Relationship Id="rId6" Type="http://schemas.openxmlformats.org/officeDocument/2006/relationships/image" Target="../media/image26.png"/><Relationship Id="rId7"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25"/>
          <p:cNvSpPr txBox="1"/>
          <p:nvPr>
            <p:ph type="ctrTitle"/>
          </p:nvPr>
        </p:nvSpPr>
        <p:spPr>
          <a:xfrm>
            <a:off x="3854900" y="13800"/>
            <a:ext cx="5289300" cy="51297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b="1" sz="2400" u="sng"/>
          </a:p>
          <a:p>
            <a:pPr indent="0" lvl="0" marL="0" rtl="0" algn="ctr">
              <a:lnSpc>
                <a:spcPct val="115000"/>
              </a:lnSpc>
              <a:spcBef>
                <a:spcPts val="0"/>
              </a:spcBef>
              <a:spcAft>
                <a:spcPts val="0"/>
              </a:spcAft>
              <a:buClr>
                <a:schemeClr val="dk1"/>
              </a:buClr>
              <a:buSzPts val="1100"/>
              <a:buFont typeface="Arial"/>
              <a:buNone/>
            </a:pPr>
            <a:r>
              <a:rPr b="1" lang="en-GB" sz="2400" u="sng">
                <a:solidFill>
                  <a:srgbClr val="FFFFFF"/>
                </a:solidFill>
                <a:latin typeface="Roboto"/>
                <a:ea typeface="Roboto"/>
                <a:cs typeface="Roboto"/>
                <a:sym typeface="Roboto"/>
              </a:rPr>
              <a:t>Siobhan Leachman</a:t>
            </a:r>
            <a:endParaRPr b="1" sz="2400" u="sng">
              <a:solidFill>
                <a:srgbClr val="FFFFFF"/>
              </a:solidFill>
              <a:latin typeface="Roboto"/>
              <a:ea typeface="Roboto"/>
              <a:cs typeface="Roboto"/>
              <a:sym typeface="Roboto"/>
            </a:endParaRPr>
          </a:p>
          <a:p>
            <a:pPr indent="0" lvl="0" marL="0" rtl="0" algn="ctr">
              <a:lnSpc>
                <a:spcPct val="115000"/>
              </a:lnSpc>
              <a:spcBef>
                <a:spcPts val="0"/>
              </a:spcBef>
              <a:spcAft>
                <a:spcPts val="0"/>
              </a:spcAft>
              <a:buClr>
                <a:schemeClr val="dk1"/>
              </a:buClr>
              <a:buSzPts val="1100"/>
              <a:buFont typeface="Arial"/>
              <a:buNone/>
            </a:pPr>
            <a:r>
              <a:t/>
            </a:r>
            <a:endParaRPr b="1" sz="2400" u="sng">
              <a:latin typeface="Roboto"/>
              <a:ea typeface="Roboto"/>
              <a:cs typeface="Roboto"/>
              <a:sym typeface="Roboto"/>
            </a:endParaRPr>
          </a:p>
          <a:p>
            <a:pPr indent="0" lvl="0" marL="457200" rtl="0" algn="l">
              <a:lnSpc>
                <a:spcPct val="115000"/>
              </a:lnSpc>
              <a:spcBef>
                <a:spcPts val="0"/>
              </a:spcBef>
              <a:spcAft>
                <a:spcPts val="0"/>
              </a:spcAft>
              <a:buClr>
                <a:schemeClr val="dk1"/>
              </a:buClr>
              <a:buSzPts val="1100"/>
              <a:buFont typeface="Arial"/>
              <a:buNone/>
            </a:pPr>
            <a:r>
              <a:rPr lang="en-GB" sz="1800">
                <a:latin typeface="Roboto"/>
                <a:ea typeface="Roboto"/>
                <a:cs typeface="Roboto"/>
                <a:sym typeface="Roboto"/>
              </a:rPr>
              <a:t>ORCID</a:t>
            </a:r>
            <a:r>
              <a:rPr lang="en-GB" sz="1800">
                <a:solidFill>
                  <a:srgbClr val="FFFFFF"/>
                </a:solidFill>
                <a:latin typeface="Roboto"/>
                <a:ea typeface="Roboto"/>
                <a:cs typeface="Roboto"/>
                <a:sym typeface="Roboto"/>
              </a:rPr>
              <a:t>: </a:t>
            </a:r>
            <a:r>
              <a:rPr lang="en-GB" sz="1800" u="sng">
                <a:solidFill>
                  <a:srgbClr val="FFFFFF"/>
                </a:solidFill>
                <a:latin typeface="Roboto"/>
                <a:ea typeface="Roboto"/>
                <a:cs typeface="Roboto"/>
                <a:sym typeface="Roboto"/>
                <a:hlinkClick r:id="rId3">
                  <a:extLst>
                    <a:ext uri="{A12FA001-AC4F-418D-AE19-62706E023703}">
                      <ahyp:hlinkClr val="tx"/>
                    </a:ext>
                  </a:extLst>
                </a:hlinkClick>
              </a:rPr>
              <a:t>0000-0002-5398-7721</a:t>
            </a:r>
            <a:r>
              <a:rPr lang="en-GB" sz="1800">
                <a:solidFill>
                  <a:srgbClr val="FFFFFF"/>
                </a:solidFill>
                <a:latin typeface="Roboto"/>
                <a:ea typeface="Roboto"/>
                <a:cs typeface="Roboto"/>
                <a:sym typeface="Roboto"/>
              </a:rPr>
              <a:t> </a:t>
            </a:r>
            <a:endParaRPr sz="1800">
              <a:solidFill>
                <a:srgbClr val="FFFFFF"/>
              </a:solidFill>
              <a:latin typeface="Roboto"/>
              <a:ea typeface="Roboto"/>
              <a:cs typeface="Roboto"/>
              <a:sym typeface="Roboto"/>
            </a:endParaRPr>
          </a:p>
          <a:p>
            <a:pPr indent="0" lvl="0" marL="457200" rtl="0" algn="l">
              <a:lnSpc>
                <a:spcPct val="115000"/>
              </a:lnSpc>
              <a:spcBef>
                <a:spcPts val="0"/>
              </a:spcBef>
              <a:spcAft>
                <a:spcPts val="0"/>
              </a:spcAft>
              <a:buClr>
                <a:schemeClr val="dk1"/>
              </a:buClr>
              <a:buSzPts val="1100"/>
              <a:buFont typeface="Arial"/>
              <a:buNone/>
            </a:pPr>
            <a:r>
              <a:rPr lang="en-GB" sz="1800">
                <a:latin typeface="Roboto"/>
                <a:ea typeface="Roboto"/>
                <a:cs typeface="Roboto"/>
                <a:sym typeface="Roboto"/>
              </a:rPr>
              <a:t>W</a:t>
            </a:r>
            <a:r>
              <a:rPr lang="en-GB" sz="1800">
                <a:solidFill>
                  <a:schemeClr val="lt1"/>
                </a:solidFill>
                <a:latin typeface="Roboto"/>
                <a:ea typeface="Roboto"/>
                <a:cs typeface="Roboto"/>
                <a:sym typeface="Roboto"/>
              </a:rPr>
              <a:t>ikidata: </a:t>
            </a:r>
            <a:r>
              <a:rPr lang="en-GB" sz="1800" u="sng">
                <a:solidFill>
                  <a:schemeClr val="lt1"/>
                </a:solidFill>
                <a:latin typeface="Roboto"/>
                <a:ea typeface="Roboto"/>
                <a:cs typeface="Roboto"/>
                <a:sym typeface="Roboto"/>
                <a:hlinkClick r:id="rId4">
                  <a:extLst>
                    <a:ext uri="{A12FA001-AC4F-418D-AE19-62706E023703}">
                      <ahyp:hlinkClr val="tx"/>
                    </a:ext>
                  </a:extLst>
                </a:hlinkClick>
              </a:rPr>
              <a:t>Q54823671</a:t>
            </a:r>
            <a:endParaRPr sz="1800">
              <a:solidFill>
                <a:schemeClr val="lt1"/>
              </a:solidFill>
              <a:latin typeface="Roboto"/>
              <a:ea typeface="Roboto"/>
              <a:cs typeface="Roboto"/>
              <a:sym typeface="Roboto"/>
            </a:endParaRPr>
          </a:p>
          <a:p>
            <a:pPr indent="0" lvl="0" marL="457200" rtl="0" algn="l">
              <a:lnSpc>
                <a:spcPct val="115000"/>
              </a:lnSpc>
              <a:spcBef>
                <a:spcPts val="0"/>
              </a:spcBef>
              <a:spcAft>
                <a:spcPts val="0"/>
              </a:spcAft>
              <a:buClr>
                <a:schemeClr val="dk1"/>
              </a:buClr>
              <a:buSzPts val="1100"/>
              <a:buFont typeface="Arial"/>
              <a:buNone/>
            </a:pPr>
            <a:r>
              <a:rPr lang="en-GB" sz="1800">
                <a:solidFill>
                  <a:srgbClr val="FFFFFF"/>
                </a:solidFill>
                <a:latin typeface="Roboto"/>
                <a:ea typeface="Roboto"/>
                <a:cs typeface="Roboto"/>
                <a:sym typeface="Roboto"/>
              </a:rPr>
              <a:t>email:</a:t>
            </a:r>
            <a:r>
              <a:rPr lang="en-GB" sz="1800" u="sng">
                <a:solidFill>
                  <a:srgbClr val="FFFFFF"/>
                </a:solidFill>
                <a:latin typeface="Roboto"/>
                <a:ea typeface="Roboto"/>
                <a:cs typeface="Roboto"/>
                <a:sym typeface="Roboto"/>
                <a:hlinkClick r:id="rId5">
                  <a:extLst>
                    <a:ext uri="{A12FA001-AC4F-418D-AE19-62706E023703}">
                      <ahyp:hlinkClr val="tx"/>
                    </a:ext>
                  </a:extLst>
                </a:hlinkClick>
              </a:rPr>
              <a:t>siobhan_leachman@yahoo.co.nz</a:t>
            </a:r>
            <a:r>
              <a:rPr lang="en-GB" sz="1800">
                <a:solidFill>
                  <a:srgbClr val="FFFFFF"/>
                </a:solidFill>
                <a:latin typeface="Roboto"/>
                <a:ea typeface="Roboto"/>
                <a:cs typeface="Roboto"/>
                <a:sym typeface="Roboto"/>
              </a:rPr>
              <a:t> </a:t>
            </a:r>
            <a:endParaRPr sz="1800">
              <a:solidFill>
                <a:srgbClr val="FFFFFF"/>
              </a:solidFill>
              <a:latin typeface="Roboto"/>
              <a:ea typeface="Roboto"/>
              <a:cs typeface="Roboto"/>
              <a:sym typeface="Roboto"/>
            </a:endParaRPr>
          </a:p>
          <a:p>
            <a:pPr indent="0" lvl="0" marL="457200" rtl="0" algn="l">
              <a:lnSpc>
                <a:spcPct val="115000"/>
              </a:lnSpc>
              <a:spcBef>
                <a:spcPts val="0"/>
              </a:spcBef>
              <a:spcAft>
                <a:spcPts val="0"/>
              </a:spcAft>
              <a:buClr>
                <a:schemeClr val="dk1"/>
              </a:buClr>
              <a:buSzPts val="1100"/>
              <a:buFont typeface="Arial"/>
              <a:buNone/>
            </a:pPr>
            <a:r>
              <a:rPr lang="en-GB" sz="1800">
                <a:latin typeface="Roboto"/>
                <a:ea typeface="Roboto"/>
                <a:cs typeface="Roboto"/>
                <a:sym typeface="Roboto"/>
              </a:rPr>
              <a:t>Wikimedia:</a:t>
            </a:r>
            <a:r>
              <a:rPr lang="en-GB" sz="1800">
                <a:solidFill>
                  <a:schemeClr val="lt1"/>
                </a:solidFill>
                <a:latin typeface="Roboto"/>
                <a:ea typeface="Roboto"/>
                <a:cs typeface="Roboto"/>
                <a:sym typeface="Roboto"/>
              </a:rPr>
              <a:t> </a:t>
            </a:r>
            <a:r>
              <a:rPr lang="en-GB" sz="1800" u="sng">
                <a:solidFill>
                  <a:schemeClr val="lt1"/>
                </a:solidFill>
                <a:latin typeface="Roboto"/>
                <a:ea typeface="Roboto"/>
                <a:cs typeface="Roboto"/>
                <a:sym typeface="Roboto"/>
                <a:hlinkClick r:id="rId6">
                  <a:extLst>
                    <a:ext uri="{A12FA001-AC4F-418D-AE19-62706E023703}">
                      <ahyp:hlinkClr val="tx"/>
                    </a:ext>
                  </a:extLst>
                </a:hlinkClick>
              </a:rPr>
              <a:t>User:Ambrosia10</a:t>
            </a:r>
            <a:endParaRPr sz="1800">
              <a:solidFill>
                <a:schemeClr val="lt1"/>
              </a:solidFill>
              <a:latin typeface="Roboto"/>
              <a:ea typeface="Roboto"/>
              <a:cs typeface="Roboto"/>
              <a:sym typeface="Roboto"/>
            </a:endParaRPr>
          </a:p>
          <a:p>
            <a:pPr indent="0" lvl="0" marL="457200" rtl="0" algn="l">
              <a:lnSpc>
                <a:spcPct val="115000"/>
              </a:lnSpc>
              <a:spcBef>
                <a:spcPts val="0"/>
              </a:spcBef>
              <a:spcAft>
                <a:spcPts val="0"/>
              </a:spcAft>
              <a:buClr>
                <a:schemeClr val="dk1"/>
              </a:buClr>
              <a:buSzPts val="1100"/>
              <a:buFont typeface="Arial"/>
              <a:buNone/>
            </a:pPr>
            <a:r>
              <a:rPr lang="en-GB" sz="1800">
                <a:solidFill>
                  <a:schemeClr val="lt1"/>
                </a:solidFill>
                <a:latin typeface="Roboto"/>
                <a:ea typeface="Roboto"/>
                <a:cs typeface="Roboto"/>
                <a:sym typeface="Roboto"/>
              </a:rPr>
              <a:t>Slides: </a:t>
            </a:r>
            <a:r>
              <a:rPr lang="en-GB" sz="1800" u="sng">
                <a:solidFill>
                  <a:schemeClr val="lt1"/>
                </a:solidFill>
                <a:latin typeface="Roboto"/>
                <a:ea typeface="Roboto"/>
                <a:cs typeface="Roboto"/>
                <a:sym typeface="Roboto"/>
                <a:hlinkClick r:id="rId7">
                  <a:extLst>
                    <a:ext uri="{A12FA001-AC4F-418D-AE19-62706E023703}">
                      <ahyp:hlinkClr val="tx"/>
                    </a:ext>
                  </a:extLst>
                </a:hlinkClick>
              </a:rPr>
              <a:t>bit.ly/WikidataECN2023</a:t>
            </a:r>
            <a:endParaRPr sz="1800">
              <a:solidFill>
                <a:schemeClr val="lt1"/>
              </a:solidFill>
              <a:uFill>
                <a:noFill/>
              </a:uFill>
              <a:latin typeface="Roboto"/>
              <a:ea typeface="Roboto"/>
              <a:cs typeface="Roboto"/>
              <a:sym typeface="Roboto"/>
              <a:hlinkClick r:id="rId8">
                <a:extLst>
                  <a:ext uri="{A12FA001-AC4F-418D-AE19-62706E023703}">
                    <ahyp:hlinkClr val="tx"/>
                  </a:ext>
                </a:extLst>
              </a:hlinkClick>
            </a:endParaRPr>
          </a:p>
          <a:p>
            <a:pPr indent="0" lvl="0" marL="457200" rtl="0" algn="l">
              <a:lnSpc>
                <a:spcPct val="115000"/>
              </a:lnSpc>
              <a:spcBef>
                <a:spcPts val="0"/>
              </a:spcBef>
              <a:spcAft>
                <a:spcPts val="0"/>
              </a:spcAft>
              <a:buClr>
                <a:schemeClr val="dk1"/>
              </a:buClr>
              <a:buSzPts val="1100"/>
              <a:buFont typeface="Arial"/>
              <a:buNone/>
            </a:pPr>
            <a:r>
              <a:t/>
            </a:r>
            <a:endParaRPr sz="1800">
              <a:solidFill>
                <a:schemeClr val="lt1"/>
              </a:solidFill>
              <a:latin typeface="Roboto"/>
              <a:ea typeface="Roboto"/>
              <a:cs typeface="Roboto"/>
              <a:sym typeface="Roboto"/>
            </a:endParaRPr>
          </a:p>
        </p:txBody>
      </p:sp>
      <p:sp>
        <p:nvSpPr>
          <p:cNvPr id="100" name="Google Shape;100;p25"/>
          <p:cNvSpPr txBox="1"/>
          <p:nvPr/>
        </p:nvSpPr>
        <p:spPr>
          <a:xfrm>
            <a:off x="20675" y="13800"/>
            <a:ext cx="9123300" cy="9447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GB" sz="2400" u="sng">
                <a:solidFill>
                  <a:schemeClr val="lt1"/>
                </a:solidFill>
                <a:latin typeface="Roboto"/>
                <a:ea typeface="Roboto"/>
                <a:cs typeface="Roboto"/>
                <a:sym typeface="Roboto"/>
              </a:rPr>
              <a:t>Connecting Entomological Collectors </a:t>
            </a:r>
            <a:endParaRPr b="1" sz="2400" u="sng">
              <a:solidFill>
                <a:schemeClr val="lt1"/>
              </a:solidFill>
              <a:latin typeface="Roboto"/>
              <a:ea typeface="Roboto"/>
              <a:cs typeface="Roboto"/>
              <a:sym typeface="Roboto"/>
            </a:endParaRPr>
          </a:p>
          <a:p>
            <a:pPr indent="0" lvl="0" marL="0" rtl="0" algn="ctr">
              <a:lnSpc>
                <a:spcPct val="115000"/>
              </a:lnSpc>
              <a:spcBef>
                <a:spcPts val="0"/>
              </a:spcBef>
              <a:spcAft>
                <a:spcPts val="0"/>
              </a:spcAft>
              <a:buClr>
                <a:schemeClr val="dk1"/>
              </a:buClr>
              <a:buSzPts val="1100"/>
              <a:buFont typeface="Arial"/>
              <a:buNone/>
            </a:pPr>
            <a:r>
              <a:rPr b="1" lang="en-GB" sz="2400" u="sng">
                <a:solidFill>
                  <a:schemeClr val="lt1"/>
                </a:solidFill>
                <a:latin typeface="Roboto"/>
                <a:ea typeface="Roboto"/>
                <a:cs typeface="Roboto"/>
                <a:sym typeface="Roboto"/>
              </a:rPr>
              <a:t>through the Wikiverse</a:t>
            </a:r>
            <a:endParaRPr sz="2400">
              <a:latin typeface="Roboto"/>
              <a:ea typeface="Roboto"/>
              <a:cs typeface="Roboto"/>
              <a:sym typeface="Roboto"/>
            </a:endParaRPr>
          </a:p>
        </p:txBody>
      </p:sp>
      <p:pic>
        <p:nvPicPr>
          <p:cNvPr id="101" name="Google Shape;101;p25"/>
          <p:cNvPicPr preferRelativeResize="0"/>
          <p:nvPr/>
        </p:nvPicPr>
        <p:blipFill>
          <a:blip r:embed="rId9">
            <a:alphaModFix/>
          </a:blip>
          <a:stretch>
            <a:fillRect/>
          </a:stretch>
        </p:blipFill>
        <p:spPr>
          <a:xfrm>
            <a:off x="152400" y="1110900"/>
            <a:ext cx="1785025" cy="1703050"/>
          </a:xfrm>
          <a:prstGeom prst="rect">
            <a:avLst/>
          </a:prstGeom>
          <a:noFill/>
          <a:ln>
            <a:noFill/>
          </a:ln>
        </p:spPr>
      </p:pic>
      <p:pic>
        <p:nvPicPr>
          <p:cNvPr id="102" name="Google Shape;102;p25"/>
          <p:cNvPicPr preferRelativeResize="0"/>
          <p:nvPr/>
        </p:nvPicPr>
        <p:blipFill>
          <a:blip r:embed="rId10">
            <a:alphaModFix/>
          </a:blip>
          <a:stretch>
            <a:fillRect/>
          </a:stretch>
        </p:blipFill>
        <p:spPr>
          <a:xfrm>
            <a:off x="152400" y="2879375"/>
            <a:ext cx="1785025" cy="1785025"/>
          </a:xfrm>
          <a:prstGeom prst="rect">
            <a:avLst/>
          </a:prstGeom>
          <a:noFill/>
          <a:ln>
            <a:noFill/>
          </a:ln>
        </p:spPr>
      </p:pic>
      <p:sp>
        <p:nvSpPr>
          <p:cNvPr id="103" name="Google Shape;103;p25"/>
          <p:cNvSpPr txBox="1"/>
          <p:nvPr/>
        </p:nvSpPr>
        <p:spPr>
          <a:xfrm>
            <a:off x="0" y="4860825"/>
            <a:ext cx="9123300" cy="28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800">
                <a:solidFill>
                  <a:schemeClr val="lt1"/>
                </a:solidFill>
                <a:latin typeface="Roboto"/>
                <a:ea typeface="Roboto"/>
                <a:cs typeface="Roboto"/>
                <a:sym typeface="Roboto"/>
              </a:rPr>
              <a:t>Images of entomologists via Wikicommons </a:t>
            </a:r>
            <a:r>
              <a:rPr lang="en-GB" sz="800" u="sng">
                <a:solidFill>
                  <a:schemeClr val="lt1"/>
                </a:solidFill>
                <a:latin typeface="Roboto"/>
                <a:ea typeface="Roboto"/>
                <a:cs typeface="Roboto"/>
                <a:sym typeface="Roboto"/>
                <a:hlinkClick r:id="rId11">
                  <a:extLst>
                    <a:ext uri="{A12FA001-AC4F-418D-AE19-62706E023703}">
                      <ahyp:hlinkClr val="tx"/>
                    </a:ext>
                  </a:extLst>
                </a:hlinkClick>
              </a:rPr>
              <a:t>Wilmatte Cockerell,</a:t>
            </a:r>
            <a:r>
              <a:rPr lang="en-GB" sz="800">
                <a:solidFill>
                  <a:schemeClr val="lt1"/>
                </a:solidFill>
                <a:latin typeface="Roboto"/>
                <a:ea typeface="Roboto"/>
                <a:cs typeface="Roboto"/>
                <a:sym typeface="Roboto"/>
              </a:rPr>
              <a:t> </a:t>
            </a:r>
            <a:r>
              <a:rPr lang="en-GB" sz="800" u="sng">
                <a:solidFill>
                  <a:schemeClr val="lt1"/>
                </a:solidFill>
                <a:latin typeface="Roboto"/>
                <a:ea typeface="Roboto"/>
                <a:cs typeface="Roboto"/>
                <a:sym typeface="Roboto"/>
                <a:hlinkClick r:id="rId12">
                  <a:extLst>
                    <a:ext uri="{A12FA001-AC4F-418D-AE19-62706E023703}">
                      <ahyp:hlinkClr val="tx"/>
                    </a:ext>
                  </a:extLst>
                </a:hlinkClick>
              </a:rPr>
              <a:t>May R. Berenbaum</a:t>
            </a:r>
            <a:r>
              <a:rPr lang="en-GB" sz="800">
                <a:solidFill>
                  <a:schemeClr val="lt1"/>
                </a:solidFill>
                <a:latin typeface="Roboto"/>
                <a:ea typeface="Roboto"/>
                <a:cs typeface="Roboto"/>
                <a:sym typeface="Roboto"/>
              </a:rPr>
              <a:t>, </a:t>
            </a:r>
            <a:r>
              <a:rPr lang="en-GB" sz="800" u="sng">
                <a:solidFill>
                  <a:schemeClr val="lt1"/>
                </a:solidFill>
                <a:latin typeface="Roboto"/>
                <a:ea typeface="Roboto"/>
                <a:cs typeface="Roboto"/>
                <a:sym typeface="Roboto"/>
                <a:hlinkClick r:id="rId13">
                  <a:extLst>
                    <a:ext uri="{A12FA001-AC4F-418D-AE19-62706E023703}">
                      <ahyp:hlinkClr val="tx"/>
                    </a:ext>
                  </a:extLst>
                </a:hlinkClick>
              </a:rPr>
              <a:t>Maria Sibylla Merian</a:t>
            </a:r>
            <a:r>
              <a:rPr lang="en-GB" sz="800">
                <a:solidFill>
                  <a:schemeClr val="lt1"/>
                </a:solidFill>
                <a:latin typeface="Roboto"/>
                <a:ea typeface="Roboto"/>
                <a:cs typeface="Roboto"/>
                <a:sym typeface="Roboto"/>
              </a:rPr>
              <a:t>, all in the public domain &amp; </a:t>
            </a:r>
            <a:r>
              <a:rPr lang="en-GB" sz="800" u="sng">
                <a:solidFill>
                  <a:schemeClr val="lt1"/>
                </a:solidFill>
                <a:latin typeface="Roboto"/>
                <a:ea typeface="Roboto"/>
                <a:cs typeface="Roboto"/>
                <a:sym typeface="Roboto"/>
                <a:hlinkClick r:id="rId14">
                  <a:extLst>
                    <a:ext uri="{A12FA001-AC4F-418D-AE19-62706E023703}">
                      <ahyp:hlinkClr val="tx"/>
                    </a:ext>
                  </a:extLst>
                </a:hlinkClick>
              </a:rPr>
              <a:t>Esther N. Ngumbi </a:t>
            </a:r>
            <a:r>
              <a:rPr lang="en-GB" sz="800">
                <a:solidFill>
                  <a:schemeClr val="lt1"/>
                </a:solidFill>
                <a:latin typeface="Roboto"/>
                <a:ea typeface="Roboto"/>
                <a:cs typeface="Roboto"/>
                <a:sym typeface="Roboto"/>
              </a:rPr>
              <a:t>by Bluerasberry, </a:t>
            </a:r>
            <a:r>
              <a:rPr lang="en-GB" sz="800" u="sng">
                <a:solidFill>
                  <a:schemeClr val="lt1"/>
                </a:solidFill>
                <a:latin typeface="Roboto"/>
                <a:ea typeface="Roboto"/>
                <a:cs typeface="Roboto"/>
                <a:sym typeface="Roboto"/>
                <a:hlinkClick r:id="rId15">
                  <a:extLst>
                    <a:ext uri="{A12FA001-AC4F-418D-AE19-62706E023703}">
                      <ahyp:hlinkClr val="tx"/>
                    </a:ext>
                  </a:extLst>
                </a:hlinkClick>
              </a:rPr>
              <a:t>CC BY-SA 4.0</a:t>
            </a:r>
            <a:r>
              <a:rPr lang="en-GB" sz="800">
                <a:solidFill>
                  <a:schemeClr val="lt1"/>
                </a:solidFill>
                <a:latin typeface="Roboto"/>
                <a:ea typeface="Roboto"/>
                <a:cs typeface="Roboto"/>
                <a:sym typeface="Roboto"/>
              </a:rPr>
              <a:t>.</a:t>
            </a:r>
            <a:endParaRPr sz="800">
              <a:solidFill>
                <a:schemeClr val="lt1"/>
              </a:solidFill>
              <a:latin typeface="Roboto"/>
              <a:ea typeface="Roboto"/>
              <a:cs typeface="Roboto"/>
              <a:sym typeface="Roboto"/>
            </a:endParaRPr>
          </a:p>
        </p:txBody>
      </p:sp>
      <p:pic>
        <p:nvPicPr>
          <p:cNvPr id="104" name="Google Shape;104;p25"/>
          <p:cNvPicPr preferRelativeResize="0"/>
          <p:nvPr/>
        </p:nvPicPr>
        <p:blipFill>
          <a:blip r:embed="rId16">
            <a:alphaModFix/>
          </a:blip>
          <a:stretch>
            <a:fillRect/>
          </a:stretch>
        </p:blipFill>
        <p:spPr>
          <a:xfrm>
            <a:off x="2044188" y="1139901"/>
            <a:ext cx="1703946" cy="1703048"/>
          </a:xfrm>
          <a:prstGeom prst="rect">
            <a:avLst/>
          </a:prstGeom>
          <a:noFill/>
          <a:ln>
            <a:noFill/>
          </a:ln>
        </p:spPr>
      </p:pic>
      <p:pic>
        <p:nvPicPr>
          <p:cNvPr id="105" name="Google Shape;105;p25"/>
          <p:cNvPicPr preferRelativeResize="0"/>
          <p:nvPr/>
        </p:nvPicPr>
        <p:blipFill>
          <a:blip r:embed="rId17">
            <a:alphaModFix/>
          </a:blip>
          <a:stretch>
            <a:fillRect/>
          </a:stretch>
        </p:blipFill>
        <p:spPr>
          <a:xfrm>
            <a:off x="2195287" y="2912075"/>
            <a:ext cx="1401751" cy="1748625"/>
          </a:xfrm>
          <a:prstGeom prst="rect">
            <a:avLst/>
          </a:prstGeom>
          <a:noFill/>
          <a:ln>
            <a:noFill/>
          </a:ln>
        </p:spPr>
      </p:pic>
      <p:pic>
        <p:nvPicPr>
          <p:cNvPr id="106" name="Google Shape;106;p25"/>
          <p:cNvPicPr preferRelativeResize="0"/>
          <p:nvPr/>
        </p:nvPicPr>
        <p:blipFill>
          <a:blip r:embed="rId18">
            <a:alphaModFix/>
          </a:blip>
          <a:stretch>
            <a:fillRect/>
          </a:stretch>
        </p:blipFill>
        <p:spPr>
          <a:xfrm>
            <a:off x="7627100" y="3423025"/>
            <a:ext cx="1437800" cy="1437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34"/>
          <p:cNvSpPr txBox="1"/>
          <p:nvPr/>
        </p:nvSpPr>
        <p:spPr>
          <a:xfrm>
            <a:off x="4241000" y="1162175"/>
            <a:ext cx="4902900" cy="399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600">
                <a:solidFill>
                  <a:schemeClr val="lt1"/>
                </a:solidFill>
                <a:latin typeface="Roboto"/>
                <a:ea typeface="Roboto"/>
                <a:cs typeface="Roboto"/>
                <a:sym typeface="Roboto"/>
              </a:rPr>
              <a:t>Wikidata statements</a:t>
            </a:r>
            <a:endParaRPr sz="3600">
              <a:solidFill>
                <a:schemeClr val="lt1"/>
              </a:solidFill>
              <a:latin typeface="Roboto"/>
              <a:ea typeface="Roboto"/>
              <a:cs typeface="Roboto"/>
              <a:sym typeface="Roboto"/>
            </a:endParaRPr>
          </a:p>
          <a:p>
            <a:pPr indent="0" lvl="0" marL="0" rtl="0" algn="ctr">
              <a:spcBef>
                <a:spcPts val="0"/>
              </a:spcBef>
              <a:spcAft>
                <a:spcPts val="0"/>
              </a:spcAft>
              <a:buNone/>
            </a:pPr>
            <a:r>
              <a:t/>
            </a:r>
            <a:endParaRPr sz="3600">
              <a:solidFill>
                <a:schemeClr val="lt1"/>
              </a:solidFill>
              <a:latin typeface="Roboto"/>
              <a:ea typeface="Roboto"/>
              <a:cs typeface="Roboto"/>
              <a:sym typeface="Roboto"/>
            </a:endParaRPr>
          </a:p>
        </p:txBody>
      </p:sp>
      <p:pic>
        <p:nvPicPr>
          <p:cNvPr id="183" name="Google Shape;183;p34"/>
          <p:cNvPicPr preferRelativeResize="0"/>
          <p:nvPr/>
        </p:nvPicPr>
        <p:blipFill>
          <a:blip r:embed="rId3">
            <a:alphaModFix/>
          </a:blip>
          <a:stretch>
            <a:fillRect/>
          </a:stretch>
        </p:blipFill>
        <p:spPr>
          <a:xfrm>
            <a:off x="55875" y="2861326"/>
            <a:ext cx="4356850" cy="2230976"/>
          </a:xfrm>
          <a:prstGeom prst="rect">
            <a:avLst/>
          </a:prstGeom>
          <a:noFill/>
          <a:ln cap="flat" cmpd="sng" w="9525">
            <a:solidFill>
              <a:schemeClr val="dk2"/>
            </a:solidFill>
            <a:prstDash val="solid"/>
            <a:round/>
            <a:headEnd len="sm" w="sm" type="none"/>
            <a:tailEnd len="sm" w="sm" type="none"/>
          </a:ln>
        </p:spPr>
      </p:pic>
      <p:pic>
        <p:nvPicPr>
          <p:cNvPr id="184" name="Google Shape;184;p34"/>
          <p:cNvPicPr preferRelativeResize="0"/>
          <p:nvPr/>
        </p:nvPicPr>
        <p:blipFill>
          <a:blip r:embed="rId4">
            <a:alphaModFix/>
          </a:blip>
          <a:stretch>
            <a:fillRect/>
          </a:stretch>
        </p:blipFill>
        <p:spPr>
          <a:xfrm>
            <a:off x="55876" y="40325"/>
            <a:ext cx="4185125" cy="2397949"/>
          </a:xfrm>
          <a:prstGeom prst="rect">
            <a:avLst/>
          </a:prstGeom>
          <a:noFill/>
          <a:ln cap="flat" cmpd="sng" w="9525">
            <a:solidFill>
              <a:schemeClr val="dk2"/>
            </a:solidFill>
            <a:prstDash val="solid"/>
            <a:round/>
            <a:headEnd len="sm" w="sm" type="none"/>
            <a:tailEnd len="sm" w="sm" type="none"/>
          </a:ln>
        </p:spPr>
      </p:pic>
      <p:pic>
        <p:nvPicPr>
          <p:cNvPr id="185" name="Google Shape;185;p34"/>
          <p:cNvPicPr preferRelativeResize="0"/>
          <p:nvPr/>
        </p:nvPicPr>
        <p:blipFill>
          <a:blip r:embed="rId5">
            <a:alphaModFix/>
          </a:blip>
          <a:stretch>
            <a:fillRect/>
          </a:stretch>
        </p:blipFill>
        <p:spPr>
          <a:xfrm>
            <a:off x="3719650" y="2033600"/>
            <a:ext cx="4704263" cy="2397950"/>
          </a:xfrm>
          <a:prstGeom prst="rect">
            <a:avLst/>
          </a:prstGeom>
          <a:noFill/>
          <a:ln cap="flat" cmpd="sng" w="9525">
            <a:solidFill>
              <a:schemeClr val="dk2"/>
            </a:solidFill>
            <a:prstDash val="solid"/>
            <a:round/>
            <a:headEnd len="sm" w="sm" type="none"/>
            <a:tailEnd len="sm" w="sm" type="none"/>
          </a:ln>
        </p:spPr>
      </p:pic>
      <p:sp>
        <p:nvSpPr>
          <p:cNvPr id="186" name="Google Shape;186;p34"/>
          <p:cNvSpPr txBox="1"/>
          <p:nvPr/>
        </p:nvSpPr>
        <p:spPr>
          <a:xfrm>
            <a:off x="4439700" y="4761900"/>
            <a:ext cx="4704300" cy="38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800">
                <a:solidFill>
                  <a:schemeClr val="lt1"/>
                </a:solidFill>
                <a:latin typeface="Roboto"/>
                <a:ea typeface="Roboto"/>
                <a:cs typeface="Roboto"/>
                <a:sym typeface="Roboto"/>
              </a:rPr>
              <a:t>Leachman, Siobhan. (2023). Schema for Wikidata items for scientific collectors and research expeditions (Version 2). Zenodo. </a:t>
            </a:r>
            <a:r>
              <a:rPr lang="en-GB" sz="800" u="sng">
                <a:solidFill>
                  <a:schemeClr val="lt1"/>
                </a:solidFill>
                <a:latin typeface="Roboto"/>
                <a:ea typeface="Roboto"/>
                <a:cs typeface="Roboto"/>
                <a:sym typeface="Roboto"/>
                <a:hlinkClick r:id="rId6">
                  <a:extLst>
                    <a:ext uri="{A12FA001-AC4F-418D-AE19-62706E023703}">
                      <ahyp:hlinkClr val="tx"/>
                    </a:ext>
                  </a:extLst>
                </a:hlinkClick>
              </a:rPr>
              <a:t>https://doi.org/10.5281/zenodo.8271285</a:t>
            </a:r>
            <a:r>
              <a:rPr lang="en-GB" sz="800">
                <a:solidFill>
                  <a:schemeClr val="lt1"/>
                </a:solidFill>
                <a:latin typeface="Roboto"/>
                <a:ea typeface="Roboto"/>
                <a:cs typeface="Roboto"/>
                <a:sym typeface="Roboto"/>
              </a:rPr>
              <a:t> </a:t>
            </a:r>
            <a:r>
              <a:rPr lang="en-GB" sz="800" u="sng">
                <a:solidFill>
                  <a:schemeClr val="lt1"/>
                </a:solidFill>
                <a:latin typeface="Roboto"/>
                <a:ea typeface="Roboto"/>
                <a:cs typeface="Roboto"/>
                <a:sym typeface="Roboto"/>
                <a:hlinkClick r:id="rId7">
                  <a:extLst>
                    <a:ext uri="{A12FA001-AC4F-418D-AE19-62706E023703}">
                      <ahyp:hlinkClr val="tx"/>
                    </a:ext>
                  </a:extLst>
                </a:hlinkClick>
              </a:rPr>
              <a:t>CC0</a:t>
            </a:r>
            <a:endParaRPr sz="800">
              <a:solidFill>
                <a:schemeClr val="lt1"/>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35"/>
          <p:cNvSpPr txBox="1"/>
          <p:nvPr/>
        </p:nvSpPr>
        <p:spPr>
          <a:xfrm>
            <a:off x="4357500" y="0"/>
            <a:ext cx="4750500" cy="514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latin typeface="Roboto"/>
                <a:ea typeface="Roboto"/>
                <a:cs typeface="Roboto"/>
                <a:sym typeface="Roboto"/>
              </a:rPr>
              <a:t>Wikidata links</a:t>
            </a:r>
            <a:endParaRPr sz="3600">
              <a:solidFill>
                <a:schemeClr val="lt1"/>
              </a:solidFill>
              <a:latin typeface="Roboto"/>
              <a:ea typeface="Roboto"/>
              <a:cs typeface="Roboto"/>
              <a:sym typeface="Roboto"/>
            </a:endParaRPr>
          </a:p>
          <a:p>
            <a:pPr indent="0" lvl="0" marL="0" rtl="0" algn="ctr">
              <a:spcBef>
                <a:spcPts val="0"/>
              </a:spcBef>
              <a:spcAft>
                <a:spcPts val="0"/>
              </a:spcAft>
              <a:buNone/>
            </a:pPr>
            <a:r>
              <a:rPr lang="en-GB" sz="3600">
                <a:solidFill>
                  <a:schemeClr val="lt1"/>
                </a:solidFill>
                <a:latin typeface="Roboto"/>
                <a:ea typeface="Roboto"/>
                <a:cs typeface="Roboto"/>
                <a:sym typeface="Roboto"/>
              </a:rPr>
              <a:t>to</a:t>
            </a:r>
            <a:endParaRPr sz="3600">
              <a:solidFill>
                <a:schemeClr val="lt1"/>
              </a:solidFill>
              <a:latin typeface="Roboto"/>
              <a:ea typeface="Roboto"/>
              <a:cs typeface="Roboto"/>
              <a:sym typeface="Roboto"/>
            </a:endParaRPr>
          </a:p>
          <a:p>
            <a:pPr indent="0" lvl="0" marL="0" rtl="0" algn="ctr">
              <a:spcBef>
                <a:spcPts val="0"/>
              </a:spcBef>
              <a:spcAft>
                <a:spcPts val="0"/>
              </a:spcAft>
              <a:buNone/>
            </a:pPr>
            <a:r>
              <a:rPr lang="en-GB" sz="3600">
                <a:solidFill>
                  <a:schemeClr val="lt1"/>
                </a:solidFill>
                <a:latin typeface="Roboto"/>
                <a:ea typeface="Roboto"/>
                <a:cs typeface="Roboto"/>
                <a:sym typeface="Roboto"/>
              </a:rPr>
              <a:t>Identifiers</a:t>
            </a:r>
            <a:endParaRPr sz="3600">
              <a:solidFill>
                <a:schemeClr val="lt1"/>
              </a:solidFill>
              <a:latin typeface="Roboto"/>
              <a:ea typeface="Roboto"/>
              <a:cs typeface="Roboto"/>
              <a:sym typeface="Roboto"/>
            </a:endParaRPr>
          </a:p>
        </p:txBody>
      </p:sp>
      <p:pic>
        <p:nvPicPr>
          <p:cNvPr id="192" name="Google Shape;192;p35"/>
          <p:cNvPicPr preferRelativeResize="0"/>
          <p:nvPr/>
        </p:nvPicPr>
        <p:blipFill>
          <a:blip r:embed="rId3">
            <a:alphaModFix/>
          </a:blip>
          <a:stretch>
            <a:fillRect/>
          </a:stretch>
        </p:blipFill>
        <p:spPr>
          <a:xfrm>
            <a:off x="1124050" y="3096000"/>
            <a:ext cx="2876550" cy="533400"/>
          </a:xfrm>
          <a:prstGeom prst="rect">
            <a:avLst/>
          </a:prstGeom>
          <a:noFill/>
          <a:ln>
            <a:noFill/>
          </a:ln>
        </p:spPr>
      </p:pic>
      <p:pic>
        <p:nvPicPr>
          <p:cNvPr id="193" name="Google Shape;193;p35"/>
          <p:cNvPicPr preferRelativeResize="0"/>
          <p:nvPr/>
        </p:nvPicPr>
        <p:blipFill>
          <a:blip r:embed="rId4">
            <a:alphaModFix/>
          </a:blip>
          <a:stretch>
            <a:fillRect/>
          </a:stretch>
        </p:blipFill>
        <p:spPr>
          <a:xfrm>
            <a:off x="866875" y="4304713"/>
            <a:ext cx="3390900" cy="533400"/>
          </a:xfrm>
          <a:prstGeom prst="rect">
            <a:avLst/>
          </a:prstGeom>
          <a:noFill/>
          <a:ln>
            <a:noFill/>
          </a:ln>
        </p:spPr>
      </p:pic>
      <p:pic>
        <p:nvPicPr>
          <p:cNvPr id="194" name="Google Shape;194;p35"/>
          <p:cNvPicPr preferRelativeResize="0"/>
          <p:nvPr/>
        </p:nvPicPr>
        <p:blipFill>
          <a:blip r:embed="rId5">
            <a:alphaModFix/>
          </a:blip>
          <a:stretch>
            <a:fillRect/>
          </a:stretch>
        </p:blipFill>
        <p:spPr>
          <a:xfrm>
            <a:off x="1009750" y="938025"/>
            <a:ext cx="3105150" cy="571500"/>
          </a:xfrm>
          <a:prstGeom prst="rect">
            <a:avLst/>
          </a:prstGeom>
          <a:noFill/>
          <a:ln>
            <a:noFill/>
          </a:ln>
        </p:spPr>
      </p:pic>
      <p:pic>
        <p:nvPicPr>
          <p:cNvPr id="195" name="Google Shape;195;p35"/>
          <p:cNvPicPr preferRelativeResize="0"/>
          <p:nvPr/>
        </p:nvPicPr>
        <p:blipFill>
          <a:blip r:embed="rId6">
            <a:alphaModFix/>
          </a:blip>
          <a:stretch>
            <a:fillRect/>
          </a:stretch>
        </p:blipFill>
        <p:spPr>
          <a:xfrm>
            <a:off x="695425" y="1558650"/>
            <a:ext cx="3733800" cy="857250"/>
          </a:xfrm>
          <a:prstGeom prst="rect">
            <a:avLst/>
          </a:prstGeom>
          <a:noFill/>
          <a:ln>
            <a:noFill/>
          </a:ln>
        </p:spPr>
      </p:pic>
      <p:pic>
        <p:nvPicPr>
          <p:cNvPr id="196" name="Google Shape;196;p35"/>
          <p:cNvPicPr preferRelativeResize="0"/>
          <p:nvPr/>
        </p:nvPicPr>
        <p:blipFill>
          <a:blip r:embed="rId7">
            <a:alphaModFix/>
          </a:blip>
          <a:stretch>
            <a:fillRect/>
          </a:stretch>
        </p:blipFill>
        <p:spPr>
          <a:xfrm>
            <a:off x="657325" y="2470188"/>
            <a:ext cx="3810000" cy="571500"/>
          </a:xfrm>
          <a:prstGeom prst="rect">
            <a:avLst/>
          </a:prstGeom>
          <a:noFill/>
          <a:ln>
            <a:noFill/>
          </a:ln>
        </p:spPr>
      </p:pic>
      <p:pic>
        <p:nvPicPr>
          <p:cNvPr id="197" name="Google Shape;197;p35"/>
          <p:cNvPicPr preferRelativeResize="0"/>
          <p:nvPr/>
        </p:nvPicPr>
        <p:blipFill>
          <a:blip r:embed="rId8">
            <a:alphaModFix/>
          </a:blip>
          <a:stretch>
            <a:fillRect/>
          </a:stretch>
        </p:blipFill>
        <p:spPr>
          <a:xfrm>
            <a:off x="1653850" y="3692025"/>
            <a:ext cx="1816950" cy="550086"/>
          </a:xfrm>
          <a:prstGeom prst="rect">
            <a:avLst/>
          </a:prstGeom>
          <a:noFill/>
          <a:ln>
            <a:noFill/>
          </a:ln>
        </p:spPr>
      </p:pic>
      <p:pic>
        <p:nvPicPr>
          <p:cNvPr id="198" name="Google Shape;198;p35"/>
          <p:cNvPicPr preferRelativeResize="0"/>
          <p:nvPr/>
        </p:nvPicPr>
        <p:blipFill>
          <a:blip r:embed="rId9">
            <a:alphaModFix/>
          </a:blip>
          <a:stretch>
            <a:fillRect/>
          </a:stretch>
        </p:blipFill>
        <p:spPr>
          <a:xfrm>
            <a:off x="2223288" y="56025"/>
            <a:ext cx="2907712" cy="832875"/>
          </a:xfrm>
          <a:prstGeom prst="rect">
            <a:avLst/>
          </a:prstGeom>
          <a:noFill/>
          <a:ln>
            <a:noFill/>
          </a:ln>
        </p:spPr>
      </p:pic>
      <p:pic>
        <p:nvPicPr>
          <p:cNvPr id="199" name="Google Shape;199;p35"/>
          <p:cNvPicPr preferRelativeResize="0"/>
          <p:nvPr/>
        </p:nvPicPr>
        <p:blipFill>
          <a:blip r:embed="rId10">
            <a:alphaModFix/>
          </a:blip>
          <a:stretch>
            <a:fillRect/>
          </a:stretch>
        </p:blipFill>
        <p:spPr>
          <a:xfrm>
            <a:off x="217351" y="56025"/>
            <a:ext cx="1963204" cy="832875"/>
          </a:xfrm>
          <a:prstGeom prst="rect">
            <a:avLst/>
          </a:prstGeom>
          <a:noFill/>
          <a:ln>
            <a:noFill/>
          </a:ln>
        </p:spPr>
      </p:pic>
      <p:sp>
        <p:nvSpPr>
          <p:cNvPr id="200" name="Google Shape;200;p35"/>
          <p:cNvSpPr txBox="1"/>
          <p:nvPr/>
        </p:nvSpPr>
        <p:spPr>
          <a:xfrm>
            <a:off x="-8400" y="4929900"/>
            <a:ext cx="9116400" cy="21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900">
                <a:solidFill>
                  <a:schemeClr val="lt1"/>
                </a:solidFill>
                <a:latin typeface="Roboto"/>
                <a:ea typeface="Roboto"/>
                <a:cs typeface="Roboto"/>
                <a:sym typeface="Roboto"/>
              </a:rPr>
              <a:t>Screenshots of a few </a:t>
            </a:r>
            <a:r>
              <a:rPr lang="en-GB" sz="900" u="sng">
                <a:solidFill>
                  <a:schemeClr val="lt1"/>
                </a:solidFill>
                <a:latin typeface="Roboto"/>
                <a:ea typeface="Roboto"/>
                <a:cs typeface="Roboto"/>
                <a:sym typeface="Roboto"/>
                <a:hlinkClick r:id="rId11">
                  <a:extLst>
                    <a:ext uri="{A12FA001-AC4F-418D-AE19-62706E023703}">
                      <ahyp:hlinkClr val="tx"/>
                    </a:ext>
                  </a:extLst>
                </a:hlinkClick>
              </a:rPr>
              <a:t>Wikidata</a:t>
            </a:r>
            <a:r>
              <a:rPr lang="en-GB" sz="900">
                <a:solidFill>
                  <a:schemeClr val="lt1"/>
                </a:solidFill>
                <a:latin typeface="Roboto"/>
                <a:ea typeface="Roboto"/>
                <a:cs typeface="Roboto"/>
                <a:sym typeface="Roboto"/>
              </a:rPr>
              <a:t> identifier properties </a:t>
            </a:r>
            <a:r>
              <a:rPr lang="en-GB" sz="900" u="sng">
                <a:solidFill>
                  <a:schemeClr val="lt1"/>
                </a:solidFill>
                <a:latin typeface="Roboto"/>
                <a:ea typeface="Roboto"/>
                <a:cs typeface="Roboto"/>
                <a:sym typeface="Roboto"/>
                <a:hlinkClick r:id="rId12">
                  <a:extLst>
                    <a:ext uri="{A12FA001-AC4F-418D-AE19-62706E023703}">
                      <ahyp:hlinkClr val="tx"/>
                    </a:ext>
                  </a:extLst>
                </a:hlinkClick>
              </a:rPr>
              <a:t>CC BY-SA 4.0</a:t>
            </a:r>
            <a:endParaRPr sz="900">
              <a:solidFill>
                <a:schemeClr val="lt1"/>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36"/>
          <p:cNvSpPr txBox="1"/>
          <p:nvPr/>
        </p:nvSpPr>
        <p:spPr>
          <a:xfrm>
            <a:off x="1768350" y="1213500"/>
            <a:ext cx="5607300" cy="2716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4800">
                <a:solidFill>
                  <a:schemeClr val="lt1"/>
                </a:solidFill>
                <a:latin typeface="Roboto"/>
                <a:ea typeface="Roboto"/>
                <a:cs typeface="Roboto"/>
                <a:sym typeface="Roboto"/>
              </a:rPr>
              <a:t>Give credit where credit is due.</a:t>
            </a:r>
            <a:endParaRPr sz="4800">
              <a:solidFill>
                <a:schemeClr val="lt1"/>
              </a:solidFill>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7"/>
          <p:cNvSpPr txBox="1"/>
          <p:nvPr/>
        </p:nvSpPr>
        <p:spPr>
          <a:xfrm>
            <a:off x="4572000" y="0"/>
            <a:ext cx="4572000" cy="514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latin typeface="Roboto"/>
                <a:ea typeface="Roboto"/>
                <a:cs typeface="Roboto"/>
                <a:sym typeface="Roboto"/>
              </a:rPr>
              <a:t>Priority research</a:t>
            </a:r>
            <a:endParaRPr sz="3600">
              <a:solidFill>
                <a:schemeClr val="lt1"/>
              </a:solidFill>
              <a:latin typeface="Roboto"/>
              <a:ea typeface="Roboto"/>
              <a:cs typeface="Roboto"/>
              <a:sym typeface="Roboto"/>
            </a:endParaRPr>
          </a:p>
        </p:txBody>
      </p:sp>
      <p:pic>
        <p:nvPicPr>
          <p:cNvPr id="211" name="Google Shape;211;p37"/>
          <p:cNvPicPr preferRelativeResize="0"/>
          <p:nvPr/>
        </p:nvPicPr>
        <p:blipFill>
          <a:blip r:embed="rId3">
            <a:alphaModFix/>
          </a:blip>
          <a:stretch>
            <a:fillRect/>
          </a:stretch>
        </p:blipFill>
        <p:spPr>
          <a:xfrm>
            <a:off x="480675" y="655775"/>
            <a:ext cx="3720550" cy="1812575"/>
          </a:xfrm>
          <a:prstGeom prst="rect">
            <a:avLst/>
          </a:prstGeom>
          <a:noFill/>
          <a:ln>
            <a:noFill/>
          </a:ln>
        </p:spPr>
      </p:pic>
      <p:pic>
        <p:nvPicPr>
          <p:cNvPr id="212" name="Google Shape;212;p37"/>
          <p:cNvPicPr preferRelativeResize="0"/>
          <p:nvPr/>
        </p:nvPicPr>
        <p:blipFill>
          <a:blip r:embed="rId4">
            <a:alphaModFix/>
          </a:blip>
          <a:stretch>
            <a:fillRect/>
          </a:stretch>
        </p:blipFill>
        <p:spPr>
          <a:xfrm>
            <a:off x="480675" y="2759225"/>
            <a:ext cx="3720550" cy="1341129"/>
          </a:xfrm>
          <a:prstGeom prst="rect">
            <a:avLst/>
          </a:prstGeom>
          <a:noFill/>
          <a:ln>
            <a:noFill/>
          </a:ln>
        </p:spPr>
      </p:pic>
      <p:sp>
        <p:nvSpPr>
          <p:cNvPr id="213" name="Google Shape;213;p37"/>
          <p:cNvSpPr txBox="1"/>
          <p:nvPr/>
        </p:nvSpPr>
        <p:spPr>
          <a:xfrm>
            <a:off x="-8400" y="4929900"/>
            <a:ext cx="9116400" cy="21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900">
                <a:solidFill>
                  <a:schemeClr val="lt1"/>
                </a:solidFill>
                <a:latin typeface="Roboto"/>
                <a:ea typeface="Roboto"/>
                <a:cs typeface="Roboto"/>
                <a:sym typeface="Roboto"/>
              </a:rPr>
              <a:t>Screenshots Wikidata properties </a:t>
            </a:r>
            <a:r>
              <a:rPr lang="en-GB" sz="900" u="sng">
                <a:solidFill>
                  <a:schemeClr val="lt1"/>
                </a:solidFill>
                <a:latin typeface="Roboto"/>
                <a:ea typeface="Roboto"/>
                <a:cs typeface="Roboto"/>
                <a:sym typeface="Roboto"/>
                <a:hlinkClick r:id="rId5">
                  <a:extLst>
                    <a:ext uri="{A12FA001-AC4F-418D-AE19-62706E023703}">
                      <ahyp:hlinkClr val="tx"/>
                    </a:ext>
                  </a:extLst>
                </a:hlinkClick>
              </a:rPr>
              <a:t>CC BY-SA 4.0</a:t>
            </a:r>
            <a:endParaRPr sz="900">
              <a:solidFill>
                <a:schemeClr val="lt1"/>
              </a:solidFill>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8"/>
          <p:cNvSpPr txBox="1"/>
          <p:nvPr/>
        </p:nvSpPr>
        <p:spPr>
          <a:xfrm>
            <a:off x="0" y="0"/>
            <a:ext cx="9144000" cy="910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u="sng">
                <a:solidFill>
                  <a:schemeClr val="lt1"/>
                </a:solidFill>
                <a:latin typeface="Roboto"/>
                <a:ea typeface="Roboto"/>
                <a:cs typeface="Roboto"/>
                <a:sym typeface="Roboto"/>
                <a:hlinkClick r:id="rId3">
                  <a:extLst>
                    <a:ext uri="{A12FA001-AC4F-418D-AE19-62706E023703}">
                      <ahyp:hlinkClr val="tx"/>
                    </a:ext>
                  </a:extLst>
                </a:hlinkClick>
              </a:rPr>
              <a:t>Bionomia</a:t>
            </a:r>
            <a:endParaRPr sz="3200">
              <a:solidFill>
                <a:schemeClr val="lt1"/>
              </a:solidFill>
            </a:endParaRPr>
          </a:p>
        </p:txBody>
      </p:sp>
      <p:sp>
        <p:nvSpPr>
          <p:cNvPr id="219" name="Google Shape;219;p38"/>
          <p:cNvSpPr txBox="1"/>
          <p:nvPr/>
        </p:nvSpPr>
        <p:spPr>
          <a:xfrm>
            <a:off x="0" y="4941900"/>
            <a:ext cx="3473700" cy="20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900">
                <a:solidFill>
                  <a:srgbClr val="FFFFFF"/>
                </a:solidFill>
                <a:latin typeface="Roboto"/>
                <a:ea typeface="Roboto"/>
                <a:cs typeface="Roboto"/>
                <a:sym typeface="Roboto"/>
              </a:rPr>
              <a:t>Screenshot of </a:t>
            </a:r>
            <a:r>
              <a:rPr lang="en-GB" sz="900" u="sng">
                <a:solidFill>
                  <a:srgbClr val="FFFFFF"/>
                </a:solidFill>
                <a:latin typeface="Roboto"/>
                <a:ea typeface="Roboto"/>
                <a:cs typeface="Roboto"/>
                <a:sym typeface="Roboto"/>
                <a:hlinkClick r:id="rId4">
                  <a:extLst>
                    <a:ext uri="{A12FA001-AC4F-418D-AE19-62706E023703}">
                      <ahyp:hlinkClr val="tx"/>
                    </a:ext>
                  </a:extLst>
                </a:hlinkClick>
              </a:rPr>
              <a:t>Bionomia</a:t>
            </a:r>
            <a:r>
              <a:rPr lang="en-GB" sz="900">
                <a:solidFill>
                  <a:srgbClr val="FFFFFF"/>
                </a:solidFill>
                <a:latin typeface="Roboto"/>
                <a:ea typeface="Roboto"/>
                <a:cs typeface="Roboto"/>
                <a:sym typeface="Roboto"/>
              </a:rPr>
              <a:t>. Reused with permission. </a:t>
            </a:r>
            <a:endParaRPr sz="900">
              <a:solidFill>
                <a:srgbClr val="FFFFFF"/>
              </a:solidFill>
              <a:latin typeface="Roboto"/>
              <a:ea typeface="Roboto"/>
              <a:cs typeface="Roboto"/>
              <a:sym typeface="Roboto"/>
            </a:endParaRPr>
          </a:p>
        </p:txBody>
      </p:sp>
      <p:pic>
        <p:nvPicPr>
          <p:cNvPr id="220" name="Google Shape;220;p38"/>
          <p:cNvPicPr preferRelativeResize="0"/>
          <p:nvPr/>
        </p:nvPicPr>
        <p:blipFill>
          <a:blip r:embed="rId5">
            <a:alphaModFix/>
          </a:blip>
          <a:stretch>
            <a:fillRect/>
          </a:stretch>
        </p:blipFill>
        <p:spPr>
          <a:xfrm>
            <a:off x="512438" y="1031500"/>
            <a:ext cx="8073073" cy="39104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9"/>
          <p:cNvSpPr txBox="1"/>
          <p:nvPr/>
        </p:nvSpPr>
        <p:spPr>
          <a:xfrm>
            <a:off x="34475" y="13800"/>
            <a:ext cx="9098100" cy="81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latin typeface="Roboto"/>
                <a:ea typeface="Roboto"/>
                <a:cs typeface="Roboto"/>
                <a:sym typeface="Roboto"/>
              </a:rPr>
              <a:t>Bionomia profile for a collector</a:t>
            </a:r>
            <a:endParaRPr sz="3600">
              <a:solidFill>
                <a:schemeClr val="lt1"/>
              </a:solidFill>
              <a:latin typeface="Roboto"/>
              <a:ea typeface="Roboto"/>
              <a:cs typeface="Roboto"/>
              <a:sym typeface="Roboto"/>
            </a:endParaRPr>
          </a:p>
        </p:txBody>
      </p:sp>
      <p:pic>
        <p:nvPicPr>
          <p:cNvPr id="226" name="Google Shape;226;p39"/>
          <p:cNvPicPr preferRelativeResize="0"/>
          <p:nvPr/>
        </p:nvPicPr>
        <p:blipFill>
          <a:blip r:embed="rId3">
            <a:alphaModFix/>
          </a:blip>
          <a:stretch>
            <a:fillRect/>
          </a:stretch>
        </p:blipFill>
        <p:spPr>
          <a:xfrm>
            <a:off x="143850" y="993900"/>
            <a:ext cx="8572477" cy="3959750"/>
          </a:xfrm>
          <a:prstGeom prst="rect">
            <a:avLst/>
          </a:prstGeom>
          <a:noFill/>
          <a:ln>
            <a:noFill/>
          </a:ln>
        </p:spPr>
      </p:pic>
      <p:sp>
        <p:nvSpPr>
          <p:cNvPr id="227" name="Google Shape;227;p39"/>
          <p:cNvSpPr txBox="1"/>
          <p:nvPr/>
        </p:nvSpPr>
        <p:spPr>
          <a:xfrm>
            <a:off x="23025" y="4953650"/>
            <a:ext cx="9109500" cy="18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900" u="sng">
                <a:solidFill>
                  <a:schemeClr val="lt1"/>
                </a:solidFill>
                <a:latin typeface="Roboto"/>
                <a:ea typeface="Roboto"/>
                <a:cs typeface="Roboto"/>
                <a:sym typeface="Roboto"/>
                <a:hlinkClick r:id="rId4">
                  <a:extLst>
                    <a:ext uri="{A12FA001-AC4F-418D-AE19-62706E023703}">
                      <ahyp:hlinkClr val="tx"/>
                    </a:ext>
                  </a:extLst>
                </a:hlinkClick>
              </a:rPr>
              <a:t>Bionomia profile</a:t>
            </a:r>
            <a:r>
              <a:rPr lang="en-GB" sz="900">
                <a:solidFill>
                  <a:schemeClr val="lt1"/>
                </a:solidFill>
                <a:latin typeface="Roboto"/>
                <a:ea typeface="Roboto"/>
                <a:cs typeface="Roboto"/>
                <a:sym typeface="Roboto"/>
              </a:rPr>
              <a:t> for Wilmatte Porter Cockerell. Reused with permission.</a:t>
            </a:r>
            <a:endParaRPr sz="900">
              <a:solidFill>
                <a:schemeClr val="lt1"/>
              </a:solidFill>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40"/>
          <p:cNvSpPr txBox="1"/>
          <p:nvPr/>
        </p:nvSpPr>
        <p:spPr>
          <a:xfrm>
            <a:off x="-25" y="0"/>
            <a:ext cx="9144000" cy="96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latin typeface="Roboto"/>
                <a:ea typeface="Roboto"/>
                <a:cs typeface="Roboto"/>
                <a:sym typeface="Roboto"/>
              </a:rPr>
              <a:t>Collector network &amp; scientific impact</a:t>
            </a:r>
            <a:endParaRPr sz="3600">
              <a:solidFill>
                <a:schemeClr val="lt1"/>
              </a:solidFill>
              <a:latin typeface="Roboto"/>
              <a:ea typeface="Roboto"/>
              <a:cs typeface="Roboto"/>
              <a:sym typeface="Roboto"/>
            </a:endParaRPr>
          </a:p>
        </p:txBody>
      </p:sp>
      <p:sp>
        <p:nvSpPr>
          <p:cNvPr id="233" name="Google Shape;233;p40"/>
          <p:cNvSpPr txBox="1"/>
          <p:nvPr/>
        </p:nvSpPr>
        <p:spPr>
          <a:xfrm>
            <a:off x="0" y="4820400"/>
            <a:ext cx="36945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GB" sz="900">
                <a:solidFill>
                  <a:schemeClr val="lt1"/>
                </a:solidFill>
                <a:latin typeface="Roboto"/>
                <a:ea typeface="Roboto"/>
                <a:cs typeface="Roboto"/>
                <a:sym typeface="Roboto"/>
              </a:rPr>
              <a:t>Screenshot of </a:t>
            </a:r>
            <a:r>
              <a:rPr lang="en-GB" sz="900" u="sng">
                <a:solidFill>
                  <a:schemeClr val="lt1"/>
                </a:solidFill>
                <a:latin typeface="Roboto"/>
                <a:ea typeface="Roboto"/>
                <a:cs typeface="Roboto"/>
                <a:sym typeface="Roboto"/>
                <a:hlinkClick r:id="rId3">
                  <a:extLst>
                    <a:ext uri="{A12FA001-AC4F-418D-AE19-62706E023703}">
                      <ahyp:hlinkClr val="tx"/>
                    </a:ext>
                  </a:extLst>
                </a:hlinkClick>
              </a:rPr>
              <a:t>Bionomia</a:t>
            </a:r>
            <a:r>
              <a:rPr lang="en-GB" sz="900">
                <a:solidFill>
                  <a:schemeClr val="lt1"/>
                </a:solidFill>
                <a:latin typeface="Roboto"/>
                <a:ea typeface="Roboto"/>
                <a:cs typeface="Roboto"/>
                <a:sym typeface="Roboto"/>
              </a:rPr>
              <a:t>. Reused with permission.</a:t>
            </a:r>
            <a:endParaRPr sz="900">
              <a:solidFill>
                <a:schemeClr val="lt1"/>
              </a:solidFill>
              <a:latin typeface="Roboto"/>
              <a:ea typeface="Roboto"/>
              <a:cs typeface="Roboto"/>
              <a:sym typeface="Roboto"/>
            </a:endParaRPr>
          </a:p>
        </p:txBody>
      </p:sp>
      <p:pic>
        <p:nvPicPr>
          <p:cNvPr id="234" name="Google Shape;234;p40"/>
          <p:cNvPicPr preferRelativeResize="0"/>
          <p:nvPr/>
        </p:nvPicPr>
        <p:blipFill>
          <a:blip r:embed="rId4">
            <a:alphaModFix/>
          </a:blip>
          <a:stretch>
            <a:fillRect/>
          </a:stretch>
        </p:blipFill>
        <p:spPr>
          <a:xfrm>
            <a:off x="89125" y="1270463"/>
            <a:ext cx="8839204" cy="2671615"/>
          </a:xfrm>
          <a:prstGeom prst="rect">
            <a:avLst/>
          </a:prstGeom>
          <a:noFill/>
          <a:ln cap="flat" cmpd="sng" w="9525">
            <a:solidFill>
              <a:schemeClr val="dk2"/>
            </a:solidFill>
            <a:prstDash val="solid"/>
            <a:round/>
            <a:headEnd len="sm" w="sm" type="none"/>
            <a:tailEnd len="sm" w="sm" type="none"/>
          </a:ln>
        </p:spPr>
      </p:pic>
      <p:pic>
        <p:nvPicPr>
          <p:cNvPr id="235" name="Google Shape;235;p40"/>
          <p:cNvPicPr preferRelativeResize="0"/>
          <p:nvPr/>
        </p:nvPicPr>
        <p:blipFill>
          <a:blip r:embed="rId5">
            <a:alphaModFix/>
          </a:blip>
          <a:stretch>
            <a:fillRect/>
          </a:stretch>
        </p:blipFill>
        <p:spPr>
          <a:xfrm>
            <a:off x="4201647" y="3410100"/>
            <a:ext cx="4867802" cy="14103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86E8"/>
        </a:solidFill>
      </p:bgPr>
    </p:bg>
    <p:spTree>
      <p:nvGrpSpPr>
        <p:cNvPr id="239" name="Shape 239"/>
        <p:cNvGrpSpPr/>
        <p:nvPr/>
      </p:nvGrpSpPr>
      <p:grpSpPr>
        <a:xfrm>
          <a:off x="0" y="0"/>
          <a:ext cx="0" cy="0"/>
          <a:chOff x="0" y="0"/>
          <a:chExt cx="0" cy="0"/>
        </a:xfrm>
      </p:grpSpPr>
      <p:sp>
        <p:nvSpPr>
          <p:cNvPr id="240" name="Google Shape;240;p41"/>
          <p:cNvSpPr txBox="1"/>
          <p:nvPr/>
        </p:nvSpPr>
        <p:spPr>
          <a:xfrm>
            <a:off x="1873525" y="2940375"/>
            <a:ext cx="4995900" cy="58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41"/>
          <p:cNvSpPr txBox="1"/>
          <p:nvPr/>
        </p:nvSpPr>
        <p:spPr>
          <a:xfrm>
            <a:off x="-50" y="41325"/>
            <a:ext cx="9144000" cy="89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t/>
            </a:r>
            <a:endParaRPr sz="2400">
              <a:solidFill>
                <a:schemeClr val="lt1"/>
              </a:solidFill>
              <a:latin typeface="Roboto"/>
              <a:ea typeface="Roboto"/>
              <a:cs typeface="Roboto"/>
              <a:sym typeface="Roboto"/>
            </a:endParaRPr>
          </a:p>
        </p:txBody>
      </p:sp>
      <p:sp>
        <p:nvSpPr>
          <p:cNvPr id="242" name="Google Shape;242;p41"/>
          <p:cNvSpPr txBox="1"/>
          <p:nvPr/>
        </p:nvSpPr>
        <p:spPr>
          <a:xfrm>
            <a:off x="34525" y="17250"/>
            <a:ext cx="9109500" cy="782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latin typeface="Roboto"/>
                <a:ea typeface="Roboto"/>
                <a:cs typeface="Roboto"/>
                <a:sym typeface="Roboto"/>
              </a:rPr>
              <a:t>Scientific impact</a:t>
            </a:r>
            <a:endParaRPr sz="3600">
              <a:solidFill>
                <a:schemeClr val="lt1"/>
              </a:solidFill>
              <a:latin typeface="Roboto"/>
              <a:ea typeface="Roboto"/>
              <a:cs typeface="Roboto"/>
              <a:sym typeface="Roboto"/>
            </a:endParaRPr>
          </a:p>
        </p:txBody>
      </p:sp>
      <p:pic>
        <p:nvPicPr>
          <p:cNvPr id="243" name="Google Shape;243;p41"/>
          <p:cNvPicPr preferRelativeResize="0"/>
          <p:nvPr/>
        </p:nvPicPr>
        <p:blipFill>
          <a:blip r:embed="rId3">
            <a:alphaModFix/>
          </a:blip>
          <a:stretch>
            <a:fillRect/>
          </a:stretch>
        </p:blipFill>
        <p:spPr>
          <a:xfrm>
            <a:off x="152400" y="1084425"/>
            <a:ext cx="8576614" cy="1725375"/>
          </a:xfrm>
          <a:prstGeom prst="rect">
            <a:avLst/>
          </a:prstGeom>
          <a:noFill/>
          <a:ln>
            <a:noFill/>
          </a:ln>
        </p:spPr>
      </p:pic>
      <p:pic>
        <p:nvPicPr>
          <p:cNvPr id="244" name="Google Shape;244;p41"/>
          <p:cNvPicPr preferRelativeResize="0"/>
          <p:nvPr/>
        </p:nvPicPr>
        <p:blipFill>
          <a:blip r:embed="rId4">
            <a:alphaModFix/>
          </a:blip>
          <a:stretch>
            <a:fillRect/>
          </a:stretch>
        </p:blipFill>
        <p:spPr>
          <a:xfrm>
            <a:off x="152400" y="2962200"/>
            <a:ext cx="8576625" cy="1428022"/>
          </a:xfrm>
          <a:prstGeom prst="rect">
            <a:avLst/>
          </a:prstGeom>
          <a:noFill/>
          <a:ln>
            <a:noFill/>
          </a:ln>
        </p:spPr>
      </p:pic>
      <p:sp>
        <p:nvSpPr>
          <p:cNvPr id="245" name="Google Shape;245;p41"/>
          <p:cNvSpPr txBox="1"/>
          <p:nvPr/>
        </p:nvSpPr>
        <p:spPr>
          <a:xfrm>
            <a:off x="294125" y="4042400"/>
            <a:ext cx="829500" cy="247500"/>
          </a:xfrm>
          <a:prstGeom prst="rect">
            <a:avLst/>
          </a:prstGeom>
          <a:noFill/>
          <a:ln cap="flat" cmpd="sng" w="2857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41"/>
          <p:cNvSpPr txBox="1"/>
          <p:nvPr/>
        </p:nvSpPr>
        <p:spPr>
          <a:xfrm>
            <a:off x="22625" y="4834275"/>
            <a:ext cx="4549500" cy="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900">
                <a:solidFill>
                  <a:schemeClr val="lt1"/>
                </a:solidFill>
                <a:latin typeface="Roboto"/>
                <a:ea typeface="Roboto"/>
                <a:cs typeface="Roboto"/>
                <a:sym typeface="Roboto"/>
              </a:rPr>
              <a:t>Screenshot of </a:t>
            </a:r>
            <a:r>
              <a:rPr lang="en-GB" sz="900" u="sng">
                <a:solidFill>
                  <a:schemeClr val="lt1"/>
                </a:solidFill>
                <a:latin typeface="Roboto"/>
                <a:ea typeface="Roboto"/>
                <a:cs typeface="Roboto"/>
                <a:sym typeface="Roboto"/>
                <a:hlinkClick r:id="rId5">
                  <a:extLst>
                    <a:ext uri="{A12FA001-AC4F-418D-AE19-62706E023703}">
                      <ahyp:hlinkClr val="tx"/>
                    </a:ext>
                  </a:extLst>
                </a:hlinkClick>
              </a:rPr>
              <a:t>Bionomia</a:t>
            </a:r>
            <a:r>
              <a:rPr lang="en-GB" sz="900">
                <a:solidFill>
                  <a:schemeClr val="lt1"/>
                </a:solidFill>
                <a:latin typeface="Roboto"/>
                <a:ea typeface="Roboto"/>
                <a:cs typeface="Roboto"/>
                <a:sym typeface="Roboto"/>
              </a:rPr>
              <a:t>. Reused with permission.</a:t>
            </a:r>
            <a:endParaRPr>
              <a:solidFill>
                <a:schemeClr val="lt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42"/>
          <p:cNvSpPr txBox="1"/>
          <p:nvPr/>
        </p:nvSpPr>
        <p:spPr>
          <a:xfrm>
            <a:off x="35400" y="0"/>
            <a:ext cx="9073200" cy="759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000">
                <a:solidFill>
                  <a:schemeClr val="lt1"/>
                </a:solidFill>
                <a:latin typeface="Roboto"/>
                <a:ea typeface="Roboto"/>
                <a:cs typeface="Roboto"/>
                <a:sym typeface="Roboto"/>
              </a:rPr>
              <a:t>Bionomia “Deposited At” tab</a:t>
            </a:r>
            <a:endParaRPr sz="3000">
              <a:solidFill>
                <a:schemeClr val="lt1"/>
              </a:solidFill>
              <a:latin typeface="Roboto"/>
              <a:ea typeface="Roboto"/>
              <a:cs typeface="Roboto"/>
              <a:sym typeface="Roboto"/>
            </a:endParaRPr>
          </a:p>
        </p:txBody>
      </p:sp>
      <p:sp>
        <p:nvSpPr>
          <p:cNvPr id="252" name="Google Shape;252;p42"/>
          <p:cNvSpPr txBox="1"/>
          <p:nvPr/>
        </p:nvSpPr>
        <p:spPr>
          <a:xfrm>
            <a:off x="0" y="4816625"/>
            <a:ext cx="9144000" cy="32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u="sng">
                <a:solidFill>
                  <a:schemeClr val="lt1"/>
                </a:solidFill>
                <a:hlinkClick r:id="rId3">
                  <a:extLst>
                    <a:ext uri="{A12FA001-AC4F-418D-AE19-62706E023703}">
                      <ahyp:hlinkClr val="tx"/>
                    </a:ext>
                  </a:extLst>
                </a:hlinkClick>
              </a:rPr>
              <a:t>Screenshot</a:t>
            </a:r>
            <a:r>
              <a:rPr lang="en-GB" sz="900">
                <a:solidFill>
                  <a:schemeClr val="lt1"/>
                </a:solidFill>
              </a:rPr>
              <a:t> of Bionomia website. Reused with permission.</a:t>
            </a:r>
            <a:endParaRPr>
              <a:solidFill>
                <a:schemeClr val="lt1"/>
              </a:solidFill>
            </a:endParaRPr>
          </a:p>
        </p:txBody>
      </p:sp>
      <p:pic>
        <p:nvPicPr>
          <p:cNvPr id="253" name="Google Shape;253;p42"/>
          <p:cNvPicPr preferRelativeResize="0"/>
          <p:nvPr/>
        </p:nvPicPr>
        <p:blipFill>
          <a:blip r:embed="rId4">
            <a:alphaModFix/>
          </a:blip>
          <a:stretch>
            <a:fillRect/>
          </a:stretch>
        </p:blipFill>
        <p:spPr>
          <a:xfrm>
            <a:off x="35400" y="759600"/>
            <a:ext cx="8997376" cy="2908325"/>
          </a:xfrm>
          <a:prstGeom prst="rect">
            <a:avLst/>
          </a:prstGeom>
          <a:noFill/>
          <a:ln>
            <a:noFill/>
          </a:ln>
        </p:spPr>
      </p:pic>
      <p:pic>
        <p:nvPicPr>
          <p:cNvPr id="254" name="Google Shape;254;p42"/>
          <p:cNvPicPr preferRelativeResize="0"/>
          <p:nvPr/>
        </p:nvPicPr>
        <p:blipFill>
          <a:blip r:embed="rId5">
            <a:alphaModFix/>
          </a:blip>
          <a:stretch>
            <a:fillRect/>
          </a:stretch>
        </p:blipFill>
        <p:spPr>
          <a:xfrm>
            <a:off x="485038" y="2400150"/>
            <a:ext cx="8098100" cy="24164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86E8"/>
        </a:solidFill>
      </p:bgPr>
    </p:bg>
    <p:spTree>
      <p:nvGrpSpPr>
        <p:cNvPr id="258" name="Shape 258"/>
        <p:cNvGrpSpPr/>
        <p:nvPr/>
      </p:nvGrpSpPr>
      <p:grpSpPr>
        <a:xfrm>
          <a:off x="0" y="0"/>
          <a:ext cx="0" cy="0"/>
          <a:chOff x="0" y="0"/>
          <a:chExt cx="0" cy="0"/>
        </a:xfrm>
      </p:grpSpPr>
      <p:sp>
        <p:nvSpPr>
          <p:cNvPr id="259" name="Google Shape;259;p43"/>
          <p:cNvSpPr txBox="1"/>
          <p:nvPr/>
        </p:nvSpPr>
        <p:spPr>
          <a:xfrm>
            <a:off x="1873525" y="2940375"/>
            <a:ext cx="4995900" cy="58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43"/>
          <p:cNvSpPr txBox="1"/>
          <p:nvPr/>
        </p:nvSpPr>
        <p:spPr>
          <a:xfrm>
            <a:off x="45975" y="20700"/>
            <a:ext cx="9144000" cy="865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3600">
                <a:solidFill>
                  <a:schemeClr val="lt1"/>
                </a:solidFill>
                <a:latin typeface="Roboto"/>
                <a:ea typeface="Roboto"/>
                <a:cs typeface="Roboto"/>
                <a:sym typeface="Roboto"/>
              </a:rPr>
              <a:t>Add Bionomia id to Wikidata</a:t>
            </a:r>
            <a:endParaRPr sz="3600">
              <a:solidFill>
                <a:schemeClr val="lt1"/>
              </a:solidFill>
              <a:latin typeface="Roboto"/>
              <a:ea typeface="Roboto"/>
              <a:cs typeface="Roboto"/>
              <a:sym typeface="Roboto"/>
            </a:endParaRPr>
          </a:p>
        </p:txBody>
      </p:sp>
      <p:pic>
        <p:nvPicPr>
          <p:cNvPr id="261" name="Google Shape;261;p43"/>
          <p:cNvPicPr preferRelativeResize="0"/>
          <p:nvPr/>
        </p:nvPicPr>
        <p:blipFill>
          <a:blip r:embed="rId3">
            <a:alphaModFix/>
          </a:blip>
          <a:stretch>
            <a:fillRect/>
          </a:stretch>
        </p:blipFill>
        <p:spPr>
          <a:xfrm>
            <a:off x="198375" y="1718050"/>
            <a:ext cx="8839196" cy="1383446"/>
          </a:xfrm>
          <a:prstGeom prst="rect">
            <a:avLst/>
          </a:prstGeom>
          <a:noFill/>
          <a:ln>
            <a:noFill/>
          </a:ln>
        </p:spPr>
      </p:pic>
      <p:sp>
        <p:nvSpPr>
          <p:cNvPr id="262" name="Google Shape;262;p43"/>
          <p:cNvSpPr txBox="1"/>
          <p:nvPr/>
        </p:nvSpPr>
        <p:spPr>
          <a:xfrm>
            <a:off x="5750" y="4820350"/>
            <a:ext cx="91440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800">
                <a:solidFill>
                  <a:schemeClr val="lt1"/>
                </a:solidFill>
                <a:latin typeface="Roboto"/>
                <a:ea typeface="Roboto"/>
                <a:cs typeface="Roboto"/>
                <a:sym typeface="Roboto"/>
              </a:rPr>
              <a:t>Screen shot of </a:t>
            </a:r>
            <a:r>
              <a:rPr lang="en-GB" sz="800" u="sng">
                <a:solidFill>
                  <a:schemeClr val="lt1"/>
                </a:solidFill>
                <a:latin typeface="Roboto"/>
                <a:ea typeface="Roboto"/>
                <a:cs typeface="Roboto"/>
                <a:sym typeface="Roboto"/>
                <a:hlinkClick r:id="rId4">
                  <a:extLst>
                    <a:ext uri="{A12FA001-AC4F-418D-AE19-62706E023703}">
                      <ahyp:hlinkClr val="tx"/>
                    </a:ext>
                  </a:extLst>
                </a:hlinkClick>
              </a:rPr>
              <a:t>Wikidata</a:t>
            </a:r>
            <a:r>
              <a:rPr lang="en-GB" sz="800">
                <a:solidFill>
                  <a:schemeClr val="lt1"/>
                </a:solidFill>
                <a:latin typeface="Roboto"/>
                <a:ea typeface="Roboto"/>
                <a:cs typeface="Roboto"/>
                <a:sym typeface="Roboto"/>
              </a:rPr>
              <a:t> item </a:t>
            </a:r>
            <a:r>
              <a:rPr lang="en-GB" sz="800" u="sng">
                <a:solidFill>
                  <a:schemeClr val="lt1"/>
                </a:solidFill>
                <a:latin typeface="Roboto"/>
                <a:ea typeface="Roboto"/>
                <a:cs typeface="Roboto"/>
                <a:sym typeface="Roboto"/>
                <a:hlinkClick r:id="rId5">
                  <a:extLst>
                    <a:ext uri="{A12FA001-AC4F-418D-AE19-62706E023703}">
                      <ahyp:hlinkClr val="tx"/>
                    </a:ext>
                  </a:extLst>
                </a:hlinkClick>
              </a:rPr>
              <a:t>CC BY-SA 4.0</a:t>
            </a:r>
            <a:endParaRPr sz="800">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pic>
        <p:nvPicPr>
          <p:cNvPr id="111" name="Google Shape;111;p26"/>
          <p:cNvPicPr preferRelativeResize="0"/>
          <p:nvPr/>
        </p:nvPicPr>
        <p:blipFill>
          <a:blip r:embed="rId3">
            <a:alphaModFix/>
          </a:blip>
          <a:stretch>
            <a:fillRect/>
          </a:stretch>
        </p:blipFill>
        <p:spPr>
          <a:xfrm>
            <a:off x="152400" y="891663"/>
            <a:ext cx="8839199" cy="4044976"/>
          </a:xfrm>
          <a:prstGeom prst="rect">
            <a:avLst/>
          </a:prstGeom>
          <a:noFill/>
          <a:ln>
            <a:noFill/>
          </a:ln>
        </p:spPr>
      </p:pic>
      <p:sp>
        <p:nvSpPr>
          <p:cNvPr id="112" name="Google Shape;112;p26"/>
          <p:cNvSpPr txBox="1"/>
          <p:nvPr/>
        </p:nvSpPr>
        <p:spPr>
          <a:xfrm>
            <a:off x="31800" y="0"/>
            <a:ext cx="9112200" cy="73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latin typeface="Roboto"/>
                <a:ea typeface="Roboto"/>
                <a:cs typeface="Roboto"/>
                <a:sym typeface="Roboto"/>
              </a:rPr>
              <a:t>Workflow</a:t>
            </a:r>
            <a:endParaRPr sz="3600">
              <a:solidFill>
                <a:schemeClr val="lt1"/>
              </a:solidFill>
              <a:latin typeface="Roboto"/>
              <a:ea typeface="Roboto"/>
              <a:cs typeface="Roboto"/>
              <a:sym typeface="Roboto"/>
            </a:endParaRPr>
          </a:p>
        </p:txBody>
      </p:sp>
      <p:sp>
        <p:nvSpPr>
          <p:cNvPr id="113" name="Google Shape;113;p26"/>
          <p:cNvSpPr txBox="1"/>
          <p:nvPr/>
        </p:nvSpPr>
        <p:spPr>
          <a:xfrm>
            <a:off x="15900" y="4936650"/>
            <a:ext cx="9144000" cy="2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800">
                <a:solidFill>
                  <a:schemeClr val="lt1"/>
                </a:solidFill>
                <a:latin typeface="Roboto"/>
                <a:ea typeface="Roboto"/>
                <a:cs typeface="Roboto"/>
                <a:sym typeface="Roboto"/>
              </a:rPr>
              <a:t>Bionomia workflow by Shawn Zeringue-Krosnick, </a:t>
            </a:r>
            <a:r>
              <a:rPr lang="en-GB" sz="800" u="sng">
                <a:solidFill>
                  <a:schemeClr val="lt1"/>
                </a:solidFill>
                <a:latin typeface="Roboto"/>
                <a:ea typeface="Roboto"/>
                <a:cs typeface="Roboto"/>
                <a:sym typeface="Roboto"/>
                <a:hlinkClick r:id="rId4">
                  <a:extLst>
                    <a:ext uri="{A12FA001-AC4F-418D-AE19-62706E023703}">
                      <ahyp:hlinkClr val="tx"/>
                    </a:ext>
                  </a:extLst>
                </a:hlinkClick>
              </a:rPr>
              <a:t>CC BY 4.0 </a:t>
            </a:r>
            <a:r>
              <a:rPr lang="en-GB" sz="800">
                <a:solidFill>
                  <a:schemeClr val="lt1"/>
                </a:solidFill>
                <a:latin typeface="Roboto"/>
                <a:ea typeface="Roboto"/>
                <a:cs typeface="Roboto"/>
                <a:sym typeface="Roboto"/>
              </a:rPr>
              <a:t>, via </a:t>
            </a:r>
            <a:r>
              <a:rPr lang="en-GB" sz="800" u="sng">
                <a:solidFill>
                  <a:schemeClr val="lt1"/>
                </a:solidFill>
                <a:latin typeface="Roboto"/>
                <a:ea typeface="Roboto"/>
                <a:cs typeface="Roboto"/>
                <a:sym typeface="Roboto"/>
                <a:hlinkClick r:id="rId5">
                  <a:extLst>
                    <a:ext uri="{A12FA001-AC4F-418D-AE19-62706E023703}">
                      <ahyp:hlinkClr val="tx"/>
                    </a:ext>
                  </a:extLst>
                </a:hlinkClick>
              </a:rPr>
              <a:t>Wikimedia Commons</a:t>
            </a:r>
            <a:endParaRPr sz="800">
              <a:solidFill>
                <a:schemeClr val="lt1"/>
              </a:solidFill>
              <a:latin typeface="Roboto"/>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86E8"/>
        </a:solidFill>
      </p:bgPr>
    </p:bg>
    <p:spTree>
      <p:nvGrpSpPr>
        <p:cNvPr id="266" name="Shape 266"/>
        <p:cNvGrpSpPr/>
        <p:nvPr/>
      </p:nvGrpSpPr>
      <p:grpSpPr>
        <a:xfrm>
          <a:off x="0" y="0"/>
          <a:ext cx="0" cy="0"/>
          <a:chOff x="0" y="0"/>
          <a:chExt cx="0" cy="0"/>
        </a:xfrm>
      </p:grpSpPr>
      <p:sp>
        <p:nvSpPr>
          <p:cNvPr id="267" name="Google Shape;267;p44"/>
          <p:cNvSpPr txBox="1"/>
          <p:nvPr/>
        </p:nvSpPr>
        <p:spPr>
          <a:xfrm>
            <a:off x="1873525" y="2940375"/>
            <a:ext cx="4995900" cy="58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44"/>
          <p:cNvSpPr txBox="1"/>
          <p:nvPr/>
        </p:nvSpPr>
        <p:spPr>
          <a:xfrm>
            <a:off x="-50" y="41325"/>
            <a:ext cx="9144000" cy="89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t/>
            </a:r>
            <a:endParaRPr sz="2400">
              <a:solidFill>
                <a:schemeClr val="lt1"/>
              </a:solidFill>
              <a:latin typeface="Roboto"/>
              <a:ea typeface="Roboto"/>
              <a:cs typeface="Roboto"/>
              <a:sym typeface="Roboto"/>
            </a:endParaRPr>
          </a:p>
        </p:txBody>
      </p:sp>
      <p:sp>
        <p:nvSpPr>
          <p:cNvPr id="269" name="Google Shape;269;p44"/>
          <p:cNvSpPr txBox="1"/>
          <p:nvPr/>
        </p:nvSpPr>
        <p:spPr>
          <a:xfrm>
            <a:off x="34525" y="17250"/>
            <a:ext cx="9109500" cy="782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latin typeface="Roboto"/>
                <a:ea typeface="Roboto"/>
                <a:cs typeface="Roboto"/>
                <a:sym typeface="Roboto"/>
              </a:rPr>
              <a:t>Reuse of Wikidata item</a:t>
            </a:r>
            <a:endParaRPr sz="3600">
              <a:solidFill>
                <a:schemeClr val="lt1"/>
              </a:solidFill>
              <a:latin typeface="Roboto"/>
              <a:ea typeface="Roboto"/>
              <a:cs typeface="Roboto"/>
              <a:sym typeface="Roboto"/>
            </a:endParaRPr>
          </a:p>
        </p:txBody>
      </p:sp>
      <p:sp>
        <p:nvSpPr>
          <p:cNvPr id="270" name="Google Shape;270;p44"/>
          <p:cNvSpPr txBox="1"/>
          <p:nvPr/>
        </p:nvSpPr>
        <p:spPr>
          <a:xfrm>
            <a:off x="28775" y="4704425"/>
            <a:ext cx="9144000" cy="43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900">
                <a:solidFill>
                  <a:schemeClr val="lt1"/>
                </a:solidFill>
                <a:latin typeface="Roboto"/>
                <a:ea typeface="Roboto"/>
                <a:cs typeface="Roboto"/>
                <a:sym typeface="Roboto"/>
              </a:rPr>
              <a:t>Screenshot a </a:t>
            </a:r>
            <a:r>
              <a:rPr lang="en-GB" sz="900" u="sng">
                <a:solidFill>
                  <a:schemeClr val="lt1"/>
                </a:solidFill>
                <a:latin typeface="Roboto"/>
                <a:ea typeface="Roboto"/>
                <a:cs typeface="Roboto"/>
                <a:sym typeface="Roboto"/>
                <a:hlinkClick r:id="rId3">
                  <a:extLst>
                    <a:ext uri="{A12FA001-AC4F-418D-AE19-62706E023703}">
                      <ahyp:hlinkClr val="tx"/>
                    </a:ext>
                  </a:extLst>
                </a:hlinkClick>
              </a:rPr>
              <a:t>Google search</a:t>
            </a:r>
            <a:r>
              <a:rPr lang="en-GB" sz="900">
                <a:solidFill>
                  <a:schemeClr val="lt1"/>
                </a:solidFill>
                <a:latin typeface="Roboto"/>
                <a:ea typeface="Roboto"/>
                <a:cs typeface="Roboto"/>
                <a:sym typeface="Roboto"/>
              </a:rPr>
              <a:t> for Marjorie Chapman Townes,  Screenshot of </a:t>
            </a:r>
            <a:r>
              <a:rPr lang="en-GB" sz="900" u="sng">
                <a:solidFill>
                  <a:schemeClr val="lt1"/>
                </a:solidFill>
                <a:latin typeface="Roboto"/>
                <a:ea typeface="Roboto"/>
                <a:cs typeface="Roboto"/>
                <a:sym typeface="Roboto"/>
                <a:hlinkClick r:id="rId4">
                  <a:extLst>
                    <a:ext uri="{A12FA001-AC4F-418D-AE19-62706E023703}">
                      <ahyp:hlinkClr val="tx"/>
                    </a:ext>
                  </a:extLst>
                </a:hlinkClick>
              </a:rPr>
              <a:t>Te Papa Online</a:t>
            </a:r>
            <a:r>
              <a:rPr lang="en-GB" sz="900">
                <a:solidFill>
                  <a:schemeClr val="lt1"/>
                </a:solidFill>
                <a:latin typeface="Roboto"/>
                <a:ea typeface="Roboto"/>
                <a:cs typeface="Roboto"/>
                <a:sym typeface="Roboto"/>
              </a:rPr>
              <a:t> for Julia Kasper, both reused under </a:t>
            </a:r>
            <a:r>
              <a:rPr lang="en-GB" sz="900" u="sng">
                <a:solidFill>
                  <a:schemeClr val="lt1"/>
                </a:solidFill>
                <a:latin typeface="Roboto"/>
                <a:ea typeface="Roboto"/>
                <a:cs typeface="Roboto"/>
                <a:sym typeface="Roboto"/>
                <a:hlinkClick r:id="rId5">
                  <a:extLst>
                    <a:ext uri="{A12FA001-AC4F-418D-AE19-62706E023703}">
                      <ahyp:hlinkClr val="tx"/>
                    </a:ext>
                  </a:extLst>
                </a:hlinkClick>
              </a:rPr>
              <a:t>section 43 </a:t>
            </a:r>
            <a:r>
              <a:rPr lang="en-GB" sz="900">
                <a:solidFill>
                  <a:schemeClr val="lt1"/>
                </a:solidFill>
                <a:latin typeface="Roboto"/>
                <a:ea typeface="Roboto"/>
                <a:cs typeface="Roboto"/>
                <a:sym typeface="Roboto"/>
              </a:rPr>
              <a:t>of the New Zealand Copyright Act 1994 Screenshot  of the English Wikipedia article for </a:t>
            </a:r>
            <a:r>
              <a:rPr lang="en-GB" sz="900" u="sng">
                <a:solidFill>
                  <a:schemeClr val="lt1"/>
                </a:solidFill>
                <a:latin typeface="Roboto"/>
                <a:ea typeface="Roboto"/>
                <a:cs typeface="Roboto"/>
                <a:sym typeface="Roboto"/>
                <a:hlinkClick r:id="rId6">
                  <a:extLst>
                    <a:ext uri="{A12FA001-AC4F-418D-AE19-62706E023703}">
                      <ahyp:hlinkClr val="tx"/>
                    </a:ext>
                  </a:extLst>
                </a:hlinkClick>
              </a:rPr>
              <a:t>Wilmatte Porter Cockerell</a:t>
            </a:r>
            <a:r>
              <a:rPr lang="en-GB" sz="900">
                <a:solidFill>
                  <a:schemeClr val="lt1"/>
                </a:solidFill>
                <a:latin typeface="Roboto"/>
                <a:ea typeface="Roboto"/>
                <a:cs typeface="Roboto"/>
                <a:sym typeface="Roboto"/>
              </a:rPr>
              <a:t> </a:t>
            </a:r>
            <a:r>
              <a:rPr lang="en-GB" sz="900" u="sng">
                <a:solidFill>
                  <a:schemeClr val="lt1"/>
                </a:solidFill>
                <a:latin typeface="Roboto"/>
                <a:ea typeface="Roboto"/>
                <a:cs typeface="Roboto"/>
                <a:sym typeface="Roboto"/>
                <a:hlinkClick r:id="rId7">
                  <a:extLst>
                    <a:ext uri="{A12FA001-AC4F-418D-AE19-62706E023703}">
                      <ahyp:hlinkClr val="tx"/>
                    </a:ext>
                  </a:extLst>
                </a:hlinkClick>
              </a:rPr>
              <a:t>CC BY-SA 4.0</a:t>
            </a:r>
            <a:endParaRPr sz="900">
              <a:solidFill>
                <a:schemeClr val="lt1"/>
              </a:solidFill>
              <a:latin typeface="Roboto"/>
              <a:ea typeface="Roboto"/>
              <a:cs typeface="Roboto"/>
              <a:sym typeface="Roboto"/>
            </a:endParaRPr>
          </a:p>
        </p:txBody>
      </p:sp>
      <p:pic>
        <p:nvPicPr>
          <p:cNvPr id="271" name="Google Shape;271;p44"/>
          <p:cNvPicPr preferRelativeResize="0"/>
          <p:nvPr/>
        </p:nvPicPr>
        <p:blipFill>
          <a:blip r:embed="rId8">
            <a:alphaModFix/>
          </a:blip>
          <a:stretch>
            <a:fillRect/>
          </a:stretch>
        </p:blipFill>
        <p:spPr>
          <a:xfrm>
            <a:off x="107375" y="1447588"/>
            <a:ext cx="3838098" cy="1977076"/>
          </a:xfrm>
          <a:prstGeom prst="rect">
            <a:avLst/>
          </a:prstGeom>
          <a:noFill/>
          <a:ln cap="flat" cmpd="sng" w="9525">
            <a:solidFill>
              <a:schemeClr val="dk2"/>
            </a:solidFill>
            <a:prstDash val="solid"/>
            <a:round/>
            <a:headEnd len="sm" w="sm" type="none"/>
            <a:tailEnd len="sm" w="sm" type="none"/>
          </a:ln>
        </p:spPr>
      </p:pic>
      <p:pic>
        <p:nvPicPr>
          <p:cNvPr id="272" name="Google Shape;272;p44"/>
          <p:cNvPicPr preferRelativeResize="0"/>
          <p:nvPr/>
        </p:nvPicPr>
        <p:blipFill>
          <a:blip r:embed="rId9">
            <a:alphaModFix/>
          </a:blip>
          <a:stretch>
            <a:fillRect/>
          </a:stretch>
        </p:blipFill>
        <p:spPr>
          <a:xfrm>
            <a:off x="4427250" y="1395625"/>
            <a:ext cx="4481551" cy="2081026"/>
          </a:xfrm>
          <a:prstGeom prst="rect">
            <a:avLst/>
          </a:prstGeom>
          <a:noFill/>
          <a:ln cap="flat" cmpd="sng" w="9525">
            <a:solidFill>
              <a:schemeClr val="dk2"/>
            </a:solidFill>
            <a:prstDash val="solid"/>
            <a:round/>
            <a:headEnd len="sm" w="sm" type="none"/>
            <a:tailEnd len="sm" w="sm" type="none"/>
          </a:ln>
        </p:spPr>
      </p:pic>
      <p:pic>
        <p:nvPicPr>
          <p:cNvPr id="273" name="Google Shape;273;p44"/>
          <p:cNvPicPr preferRelativeResize="0"/>
          <p:nvPr/>
        </p:nvPicPr>
        <p:blipFill>
          <a:blip r:embed="rId10">
            <a:alphaModFix/>
          </a:blip>
          <a:stretch>
            <a:fillRect/>
          </a:stretch>
        </p:blipFill>
        <p:spPr>
          <a:xfrm>
            <a:off x="3001623" y="2742888"/>
            <a:ext cx="2311961" cy="170355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45"/>
          <p:cNvSpPr txBox="1"/>
          <p:nvPr/>
        </p:nvSpPr>
        <p:spPr>
          <a:xfrm>
            <a:off x="0" y="0"/>
            <a:ext cx="91440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latin typeface="Roboto"/>
                <a:ea typeface="Roboto"/>
                <a:cs typeface="Roboto"/>
                <a:sym typeface="Roboto"/>
              </a:rPr>
              <a:t>Help documentation</a:t>
            </a:r>
            <a:endParaRPr sz="3600">
              <a:solidFill>
                <a:schemeClr val="lt1"/>
              </a:solidFill>
              <a:latin typeface="Roboto"/>
              <a:ea typeface="Roboto"/>
              <a:cs typeface="Roboto"/>
              <a:sym typeface="Roboto"/>
            </a:endParaRPr>
          </a:p>
        </p:txBody>
      </p:sp>
      <p:sp>
        <p:nvSpPr>
          <p:cNvPr id="279" name="Google Shape;279;p45"/>
          <p:cNvSpPr txBox="1"/>
          <p:nvPr/>
        </p:nvSpPr>
        <p:spPr>
          <a:xfrm>
            <a:off x="-150" y="765200"/>
            <a:ext cx="9144000" cy="4378200"/>
          </a:xfrm>
          <a:prstGeom prst="rect">
            <a:avLst/>
          </a:prstGeom>
          <a:noFill/>
          <a:ln>
            <a:noFill/>
          </a:ln>
        </p:spPr>
        <p:txBody>
          <a:bodyPr anchorCtr="0" anchor="t" bIns="91425" lIns="450000" spcFirstLastPara="1" rIns="91425" wrap="square" tIns="91425">
            <a:noAutofit/>
          </a:bodyPr>
          <a:lstStyle/>
          <a:p>
            <a:pPr indent="0" lvl="0" marL="0" rtl="0" algn="ctr">
              <a:spcBef>
                <a:spcPts val="0"/>
              </a:spcBef>
              <a:spcAft>
                <a:spcPts val="0"/>
              </a:spcAft>
              <a:buNone/>
            </a:pPr>
            <a:r>
              <a:rPr lang="en-GB" sz="2400">
                <a:solidFill>
                  <a:schemeClr val="lt1"/>
                </a:solidFill>
                <a:latin typeface="Roboto"/>
                <a:ea typeface="Roboto"/>
                <a:cs typeface="Roboto"/>
                <a:sym typeface="Roboto"/>
              </a:rPr>
              <a:t>Bionomia </a:t>
            </a:r>
            <a:endParaRPr sz="2400">
              <a:solidFill>
                <a:schemeClr val="lt1"/>
              </a:solidFill>
              <a:latin typeface="Roboto"/>
              <a:ea typeface="Roboto"/>
              <a:cs typeface="Roboto"/>
              <a:sym typeface="Roboto"/>
            </a:endParaRPr>
          </a:p>
          <a:p>
            <a:pPr indent="0" lvl="0" marL="0" rtl="0" algn="l">
              <a:spcBef>
                <a:spcPts val="0"/>
              </a:spcBef>
              <a:spcAft>
                <a:spcPts val="0"/>
              </a:spcAft>
              <a:buNone/>
            </a:pPr>
            <a:r>
              <a:t/>
            </a:r>
            <a:endParaRPr>
              <a:solidFill>
                <a:schemeClr val="lt1"/>
              </a:solidFill>
              <a:latin typeface="Roboto"/>
              <a:ea typeface="Roboto"/>
              <a:cs typeface="Roboto"/>
              <a:sym typeface="Roboto"/>
            </a:endParaRPr>
          </a:p>
          <a:p>
            <a:pPr indent="0" lvl="0" marL="0" rtl="0" algn="l">
              <a:spcBef>
                <a:spcPts val="0"/>
              </a:spcBef>
              <a:spcAft>
                <a:spcPts val="0"/>
              </a:spcAft>
              <a:buNone/>
            </a:pPr>
            <a:r>
              <a:rPr lang="en-GB" u="sng">
                <a:solidFill>
                  <a:schemeClr val="lt1"/>
                </a:solidFill>
                <a:latin typeface="Roboto"/>
                <a:ea typeface="Roboto"/>
                <a:cs typeface="Roboto"/>
                <a:sym typeface="Roboto"/>
                <a:hlinkClick r:id="rId3">
                  <a:extLst>
                    <a:ext uri="{A12FA001-AC4F-418D-AE19-62706E023703}">
                      <ahyp:hlinkClr val="tx"/>
                    </a:ext>
                  </a:extLst>
                </a:hlinkClick>
              </a:rPr>
              <a:t>Auckland Museum Volunteer Instructions for Bionomia</a:t>
            </a:r>
            <a:endParaRPr>
              <a:solidFill>
                <a:schemeClr val="lt1"/>
              </a:solidFill>
              <a:latin typeface="Roboto"/>
              <a:ea typeface="Roboto"/>
              <a:cs typeface="Roboto"/>
              <a:sym typeface="Roboto"/>
            </a:endParaRPr>
          </a:p>
          <a:p>
            <a:pPr indent="0" lvl="0" marL="0" rtl="0" algn="l">
              <a:spcBef>
                <a:spcPts val="0"/>
              </a:spcBef>
              <a:spcAft>
                <a:spcPts val="0"/>
              </a:spcAft>
              <a:buNone/>
            </a:pPr>
            <a:r>
              <a:rPr lang="en-GB" u="sng">
                <a:solidFill>
                  <a:schemeClr val="lt1"/>
                </a:solidFill>
                <a:latin typeface="Roboto"/>
                <a:ea typeface="Roboto"/>
                <a:cs typeface="Roboto"/>
                <a:sym typeface="Roboto"/>
                <a:hlinkClick r:id="rId4">
                  <a:extLst>
                    <a:ext uri="{A12FA001-AC4F-418D-AE19-62706E023703}">
                      <ahyp:hlinkClr val="tx"/>
                    </a:ext>
                  </a:extLst>
                </a:hlinkClick>
              </a:rPr>
              <a:t>Bionomia Tracker help page </a:t>
            </a:r>
            <a:endParaRPr>
              <a:solidFill>
                <a:schemeClr val="lt1"/>
              </a:solidFill>
              <a:latin typeface="Roboto"/>
              <a:ea typeface="Roboto"/>
              <a:cs typeface="Roboto"/>
              <a:sym typeface="Roboto"/>
            </a:endParaRPr>
          </a:p>
          <a:p>
            <a:pPr indent="0" lvl="0" marL="0" rtl="0" algn="l">
              <a:spcBef>
                <a:spcPts val="0"/>
              </a:spcBef>
              <a:spcAft>
                <a:spcPts val="0"/>
              </a:spcAft>
              <a:buNone/>
            </a:pPr>
            <a:r>
              <a:rPr lang="en-GB" u="sng">
                <a:solidFill>
                  <a:schemeClr val="lt1"/>
                </a:solidFill>
                <a:latin typeface="Roboto"/>
                <a:ea typeface="Roboto"/>
                <a:cs typeface="Roboto"/>
                <a:sym typeface="Roboto"/>
                <a:hlinkClick r:id="rId5">
                  <a:extLst>
                    <a:ext uri="{A12FA001-AC4F-418D-AE19-62706E023703}">
                      <ahyp:hlinkClr val="tx"/>
                    </a:ext>
                  </a:extLst>
                </a:hlinkClick>
              </a:rPr>
              <a:t>Bionomia Tracker Workshop Recordings</a:t>
            </a:r>
            <a:endParaRPr>
              <a:solidFill>
                <a:schemeClr val="lt1"/>
              </a:solidFill>
              <a:latin typeface="Roboto"/>
              <a:ea typeface="Roboto"/>
              <a:cs typeface="Roboto"/>
              <a:sym typeface="Roboto"/>
            </a:endParaRPr>
          </a:p>
          <a:p>
            <a:pPr indent="0" lvl="0" marL="0" rtl="0" algn="l">
              <a:spcBef>
                <a:spcPts val="0"/>
              </a:spcBef>
              <a:spcAft>
                <a:spcPts val="0"/>
              </a:spcAft>
              <a:buNone/>
            </a:pPr>
            <a:r>
              <a:t/>
            </a:r>
            <a:endParaRPr>
              <a:solidFill>
                <a:schemeClr val="lt1"/>
              </a:solidFill>
              <a:latin typeface="Roboto"/>
              <a:ea typeface="Roboto"/>
              <a:cs typeface="Roboto"/>
              <a:sym typeface="Roboto"/>
            </a:endParaRPr>
          </a:p>
          <a:p>
            <a:pPr indent="0" lvl="0" marL="0" rtl="0" algn="ctr">
              <a:spcBef>
                <a:spcPts val="0"/>
              </a:spcBef>
              <a:spcAft>
                <a:spcPts val="0"/>
              </a:spcAft>
              <a:buNone/>
            </a:pPr>
            <a:r>
              <a:rPr lang="en-GB" sz="2400">
                <a:solidFill>
                  <a:schemeClr val="lt1"/>
                </a:solidFill>
                <a:latin typeface="Roboto"/>
                <a:ea typeface="Roboto"/>
                <a:cs typeface="Roboto"/>
                <a:sym typeface="Roboto"/>
              </a:rPr>
              <a:t>Wikidata</a:t>
            </a:r>
            <a:endParaRPr sz="2400">
              <a:solidFill>
                <a:schemeClr val="lt1"/>
              </a:solidFill>
              <a:latin typeface="Roboto"/>
              <a:ea typeface="Roboto"/>
              <a:cs typeface="Roboto"/>
              <a:sym typeface="Roboto"/>
            </a:endParaRPr>
          </a:p>
          <a:p>
            <a:pPr indent="0" lvl="0" marL="0" rtl="0" algn="ctr">
              <a:spcBef>
                <a:spcPts val="0"/>
              </a:spcBef>
              <a:spcAft>
                <a:spcPts val="0"/>
              </a:spcAft>
              <a:buNone/>
            </a:pPr>
            <a:r>
              <a:t/>
            </a:r>
            <a:endParaRPr>
              <a:solidFill>
                <a:schemeClr val="lt1"/>
              </a:solidFill>
              <a:latin typeface="Roboto"/>
              <a:ea typeface="Roboto"/>
              <a:cs typeface="Roboto"/>
              <a:sym typeface="Roboto"/>
            </a:endParaRPr>
          </a:p>
          <a:p>
            <a:pPr indent="0" lvl="0" marL="0" rtl="0" algn="l">
              <a:spcBef>
                <a:spcPts val="0"/>
              </a:spcBef>
              <a:spcAft>
                <a:spcPts val="0"/>
              </a:spcAft>
              <a:buNone/>
            </a:pPr>
            <a:r>
              <a:rPr lang="en-GB" u="sng">
                <a:solidFill>
                  <a:schemeClr val="lt1"/>
                </a:solidFill>
                <a:latin typeface="Roboto"/>
                <a:ea typeface="Roboto"/>
                <a:cs typeface="Roboto"/>
                <a:sym typeface="Roboto"/>
                <a:hlinkClick r:id="rId6">
                  <a:extLst>
                    <a:ext uri="{A12FA001-AC4F-418D-AE19-62706E023703}">
                      <ahyp:hlinkClr val="tx"/>
                    </a:ext>
                  </a:extLst>
                </a:hlinkClick>
              </a:rPr>
              <a:t>How to manually edit Wikidata</a:t>
            </a:r>
            <a:r>
              <a:rPr lang="en-GB">
                <a:solidFill>
                  <a:schemeClr val="lt1"/>
                </a:solidFill>
                <a:latin typeface="Roboto"/>
                <a:ea typeface="Roboto"/>
                <a:cs typeface="Roboto"/>
                <a:sym typeface="Roboto"/>
              </a:rPr>
              <a:t> (Youtube 2min 15s)</a:t>
            </a:r>
            <a:endParaRPr>
              <a:solidFill>
                <a:schemeClr val="lt1"/>
              </a:solidFill>
              <a:latin typeface="Roboto"/>
              <a:ea typeface="Roboto"/>
              <a:cs typeface="Roboto"/>
              <a:sym typeface="Roboto"/>
            </a:endParaRPr>
          </a:p>
          <a:p>
            <a:pPr indent="0" lvl="0" marL="0" rtl="0" algn="l">
              <a:spcBef>
                <a:spcPts val="0"/>
              </a:spcBef>
              <a:spcAft>
                <a:spcPts val="0"/>
              </a:spcAft>
              <a:buNone/>
            </a:pPr>
            <a:r>
              <a:rPr lang="en-GB" u="sng">
                <a:solidFill>
                  <a:schemeClr val="lt1"/>
                </a:solidFill>
                <a:latin typeface="Roboto"/>
                <a:ea typeface="Roboto"/>
                <a:cs typeface="Roboto"/>
                <a:sym typeface="Roboto"/>
                <a:hlinkClick r:id="rId7">
                  <a:extLst>
                    <a:ext uri="{A12FA001-AC4F-418D-AE19-62706E023703}">
                      <ahyp:hlinkClr val="tx"/>
                    </a:ext>
                  </a:extLst>
                </a:hlinkClick>
              </a:rPr>
              <a:t>Wikidata Tours</a:t>
            </a:r>
            <a:endParaRPr>
              <a:solidFill>
                <a:schemeClr val="lt1"/>
              </a:solidFill>
              <a:latin typeface="Roboto"/>
              <a:ea typeface="Roboto"/>
              <a:cs typeface="Roboto"/>
              <a:sym typeface="Roboto"/>
            </a:endParaRPr>
          </a:p>
          <a:p>
            <a:pPr indent="0" lvl="0" marL="0" rtl="0" algn="l">
              <a:spcBef>
                <a:spcPts val="0"/>
              </a:spcBef>
              <a:spcAft>
                <a:spcPts val="0"/>
              </a:spcAft>
              <a:buNone/>
            </a:pPr>
            <a:r>
              <a:rPr lang="en-GB" u="sng">
                <a:solidFill>
                  <a:schemeClr val="lt1"/>
                </a:solidFill>
                <a:latin typeface="Roboto"/>
                <a:ea typeface="Roboto"/>
                <a:cs typeface="Roboto"/>
                <a:sym typeface="Roboto"/>
                <a:hlinkClick r:id="rId8">
                  <a:extLst>
                    <a:ext uri="{A12FA001-AC4F-418D-AE19-62706E023703}">
                      <ahyp:hlinkClr val="tx"/>
                    </a:ext>
                  </a:extLst>
                </a:hlinkClick>
              </a:rPr>
              <a:t>Wikidata for Bat Collectors</a:t>
            </a:r>
            <a:r>
              <a:rPr lang="en-GB">
                <a:solidFill>
                  <a:schemeClr val="lt1"/>
                </a:solidFill>
                <a:latin typeface="Roboto"/>
                <a:ea typeface="Roboto"/>
                <a:cs typeface="Roboto"/>
                <a:sym typeface="Roboto"/>
              </a:rPr>
              <a:t> (Youtube 52min)</a:t>
            </a:r>
            <a:endParaRPr>
              <a:solidFill>
                <a:schemeClr val="lt1"/>
              </a:solidFill>
              <a:latin typeface="Roboto"/>
              <a:ea typeface="Roboto"/>
              <a:cs typeface="Roboto"/>
              <a:sym typeface="Roboto"/>
            </a:endParaRPr>
          </a:p>
          <a:p>
            <a:pPr indent="0" lvl="0" marL="0" rtl="0" algn="l">
              <a:spcBef>
                <a:spcPts val="0"/>
              </a:spcBef>
              <a:spcAft>
                <a:spcPts val="0"/>
              </a:spcAft>
              <a:buNone/>
            </a:pPr>
            <a:r>
              <a:t/>
            </a:r>
            <a:endParaRPr>
              <a:solidFill>
                <a:schemeClr val="lt1"/>
              </a:solidFill>
              <a:latin typeface="Roboto"/>
              <a:ea typeface="Roboto"/>
              <a:cs typeface="Roboto"/>
              <a:sym typeface="Roboto"/>
            </a:endParaRPr>
          </a:p>
          <a:p>
            <a:pPr indent="0" lvl="0" marL="0" rtl="0" algn="ctr">
              <a:spcBef>
                <a:spcPts val="0"/>
              </a:spcBef>
              <a:spcAft>
                <a:spcPts val="0"/>
              </a:spcAft>
              <a:buNone/>
            </a:pPr>
            <a:r>
              <a:rPr lang="en-GB" sz="2400">
                <a:solidFill>
                  <a:schemeClr val="lt1"/>
                </a:solidFill>
                <a:latin typeface="Roboto"/>
                <a:ea typeface="Roboto"/>
                <a:cs typeface="Roboto"/>
                <a:sym typeface="Roboto"/>
              </a:rPr>
              <a:t>Connecting collections</a:t>
            </a:r>
            <a:endParaRPr sz="2400">
              <a:solidFill>
                <a:schemeClr val="lt1"/>
              </a:solidFill>
              <a:latin typeface="Roboto"/>
              <a:ea typeface="Roboto"/>
              <a:cs typeface="Roboto"/>
              <a:sym typeface="Roboto"/>
            </a:endParaRPr>
          </a:p>
          <a:p>
            <a:pPr indent="0" lvl="0" marL="0" rtl="0" algn="l">
              <a:spcBef>
                <a:spcPts val="0"/>
              </a:spcBef>
              <a:spcAft>
                <a:spcPts val="0"/>
              </a:spcAft>
              <a:buNone/>
            </a:pPr>
            <a:r>
              <a:t/>
            </a:r>
            <a:endParaRPr>
              <a:solidFill>
                <a:schemeClr val="lt1"/>
              </a:solidFill>
              <a:latin typeface="Roboto"/>
              <a:ea typeface="Roboto"/>
              <a:cs typeface="Roboto"/>
              <a:sym typeface="Roboto"/>
            </a:endParaRPr>
          </a:p>
          <a:p>
            <a:pPr indent="0" lvl="0" marL="0" rtl="0" algn="l">
              <a:lnSpc>
                <a:spcPct val="115000"/>
              </a:lnSpc>
              <a:spcBef>
                <a:spcPts val="0"/>
              </a:spcBef>
              <a:spcAft>
                <a:spcPts val="0"/>
              </a:spcAft>
              <a:buNone/>
            </a:pPr>
            <a:r>
              <a:rPr lang="en-GB" sz="1200" u="sng">
                <a:solidFill>
                  <a:schemeClr val="lt1"/>
                </a:solidFill>
                <a:latin typeface="Roboto"/>
                <a:ea typeface="Roboto"/>
                <a:cs typeface="Roboto"/>
                <a:sym typeface="Roboto"/>
                <a:hlinkClick r:id="rId9">
                  <a:extLst>
                    <a:ext uri="{A12FA001-AC4F-418D-AE19-62706E023703}">
                      <ahyp:hlinkClr val="tx"/>
                    </a:ext>
                  </a:extLst>
                </a:hlinkClick>
              </a:rPr>
              <a:t>Connecting Te Papa natural history collectors and identifiers</a:t>
            </a:r>
            <a:r>
              <a:rPr lang="en-GB" sz="1200">
                <a:solidFill>
                  <a:schemeClr val="lt1"/>
                </a:solidFill>
                <a:latin typeface="Roboto"/>
                <a:ea typeface="Roboto"/>
                <a:cs typeface="Roboto"/>
                <a:sym typeface="Roboto"/>
              </a:rPr>
              <a:t>  </a:t>
            </a:r>
            <a:endParaRPr sz="1200">
              <a:solidFill>
                <a:schemeClr val="lt1"/>
              </a:solidFill>
              <a:latin typeface="Roboto"/>
              <a:ea typeface="Roboto"/>
              <a:cs typeface="Roboto"/>
              <a:sym typeface="Roboto"/>
            </a:endParaRPr>
          </a:p>
          <a:p>
            <a:pPr indent="0" lvl="0" marL="0" rtl="0" algn="l">
              <a:lnSpc>
                <a:spcPct val="115000"/>
              </a:lnSpc>
              <a:spcBef>
                <a:spcPts val="0"/>
              </a:spcBef>
              <a:spcAft>
                <a:spcPts val="0"/>
              </a:spcAft>
              <a:buNone/>
            </a:pPr>
            <a:r>
              <a:t/>
            </a:r>
            <a:endParaRPr sz="1200">
              <a:solidFill>
                <a:schemeClr val="lt1"/>
              </a:solidFill>
              <a:latin typeface="Roboto"/>
              <a:ea typeface="Roboto"/>
              <a:cs typeface="Roboto"/>
              <a:sym typeface="Roboto"/>
            </a:endParaRPr>
          </a:p>
          <a:p>
            <a:pPr indent="0" lvl="0" marL="0" rtl="0" algn="ctr">
              <a:lnSpc>
                <a:spcPct val="115000"/>
              </a:lnSpc>
              <a:spcBef>
                <a:spcPts val="0"/>
              </a:spcBef>
              <a:spcAft>
                <a:spcPts val="0"/>
              </a:spcAft>
              <a:buNone/>
            </a:pPr>
            <a:r>
              <a:rPr lang="en-GB" sz="2400">
                <a:solidFill>
                  <a:schemeClr val="lt1"/>
                </a:solidFill>
                <a:latin typeface="Roboto"/>
                <a:ea typeface="Roboto"/>
                <a:cs typeface="Roboto"/>
                <a:sym typeface="Roboto"/>
              </a:rPr>
              <a:t>Slides: </a:t>
            </a:r>
            <a:r>
              <a:rPr lang="en-GB" sz="2400" u="sng">
                <a:solidFill>
                  <a:schemeClr val="lt1"/>
                </a:solidFill>
                <a:latin typeface="Roboto"/>
                <a:ea typeface="Roboto"/>
                <a:cs typeface="Roboto"/>
                <a:sym typeface="Roboto"/>
                <a:hlinkClick r:id="rId10">
                  <a:extLst>
                    <a:ext uri="{A12FA001-AC4F-418D-AE19-62706E023703}">
                      <ahyp:hlinkClr val="tx"/>
                    </a:ext>
                  </a:extLst>
                </a:hlinkClick>
              </a:rPr>
              <a:t>bit.ly/WikidataECN2023</a:t>
            </a:r>
            <a:endParaRPr sz="2400">
              <a:solidFill>
                <a:schemeClr val="lt1"/>
              </a:solidFill>
              <a:latin typeface="Roboto"/>
              <a:ea typeface="Roboto"/>
              <a:cs typeface="Roboto"/>
              <a:sym typeface="Roboto"/>
            </a:endParaRPr>
          </a:p>
          <a:p>
            <a:pPr indent="0" lvl="0" marL="0" rtl="0" algn="l">
              <a:spcBef>
                <a:spcPts val="0"/>
              </a:spcBef>
              <a:spcAft>
                <a:spcPts val="0"/>
              </a:spcAft>
              <a:buNone/>
            </a:pPr>
            <a:r>
              <a:t/>
            </a:r>
            <a:endParaRPr>
              <a:solidFill>
                <a:schemeClr val="lt1"/>
              </a:solidFill>
            </a:endParaRPr>
          </a:p>
          <a:p>
            <a:pPr indent="0" lvl="0" marL="0" rtl="0" algn="l">
              <a:spcBef>
                <a:spcPts val="0"/>
              </a:spcBef>
              <a:spcAft>
                <a:spcPts val="0"/>
              </a:spcAft>
              <a:buNone/>
            </a:pPr>
            <a:r>
              <a:t/>
            </a:r>
            <a:endParaRPr>
              <a:solidFill>
                <a:schemeClr val="lt1"/>
              </a:solidFill>
            </a:endParaRPr>
          </a:p>
          <a:p>
            <a:pPr indent="0" lvl="0" marL="0" rtl="0" algn="l">
              <a:spcBef>
                <a:spcPts val="0"/>
              </a:spcBef>
              <a:spcAft>
                <a:spcPts val="0"/>
              </a:spcAft>
              <a:buNone/>
            </a:pPr>
            <a:r>
              <a:t/>
            </a:r>
            <a:endParaRPr>
              <a:solidFill>
                <a:schemeClr val="lt1"/>
              </a:solidFill>
            </a:endParaRPr>
          </a:p>
        </p:txBody>
      </p:sp>
      <p:pic>
        <p:nvPicPr>
          <p:cNvPr id="280" name="Google Shape;280;p45"/>
          <p:cNvPicPr preferRelativeResize="0"/>
          <p:nvPr/>
        </p:nvPicPr>
        <p:blipFill>
          <a:blip r:embed="rId11">
            <a:alphaModFix/>
          </a:blip>
          <a:stretch>
            <a:fillRect/>
          </a:stretch>
        </p:blipFill>
        <p:spPr>
          <a:xfrm>
            <a:off x="6568275" y="2242825"/>
            <a:ext cx="2407050" cy="24070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86E8"/>
        </a:solidFill>
      </p:bgPr>
    </p:bg>
    <p:spTree>
      <p:nvGrpSpPr>
        <p:cNvPr id="284" name="Shape 284"/>
        <p:cNvGrpSpPr/>
        <p:nvPr/>
      </p:nvGrpSpPr>
      <p:grpSpPr>
        <a:xfrm>
          <a:off x="0" y="0"/>
          <a:ext cx="0" cy="0"/>
          <a:chOff x="0" y="0"/>
          <a:chExt cx="0" cy="0"/>
        </a:xfrm>
      </p:grpSpPr>
      <p:sp>
        <p:nvSpPr>
          <p:cNvPr id="285" name="Google Shape;285;p46"/>
          <p:cNvSpPr txBox="1"/>
          <p:nvPr/>
        </p:nvSpPr>
        <p:spPr>
          <a:xfrm>
            <a:off x="1873525" y="2940375"/>
            <a:ext cx="4995900" cy="58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46"/>
          <p:cNvSpPr txBox="1"/>
          <p:nvPr/>
        </p:nvSpPr>
        <p:spPr>
          <a:xfrm>
            <a:off x="-50" y="41325"/>
            <a:ext cx="9144000" cy="5102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2400">
                <a:solidFill>
                  <a:schemeClr val="lt1"/>
                </a:solidFill>
                <a:latin typeface="Roboto"/>
                <a:ea typeface="Roboto"/>
                <a:cs typeface="Roboto"/>
                <a:sym typeface="Roboto"/>
              </a:rPr>
              <a:t>© Siobhan Leachman, 2023. Unless indicated otherwise for specific images, this slide deck is licensed for re-use under the </a:t>
            </a:r>
            <a:r>
              <a:rPr lang="en-GB" sz="2400" u="sng">
                <a:solidFill>
                  <a:schemeClr val="lt1"/>
                </a:solidFill>
                <a:latin typeface="Roboto"/>
                <a:ea typeface="Roboto"/>
                <a:cs typeface="Roboto"/>
                <a:sym typeface="Roboto"/>
                <a:hlinkClick r:id="rId3">
                  <a:extLst>
                    <a:ext uri="{A12FA001-AC4F-418D-AE19-62706E023703}">
                      <ahyp:hlinkClr val="tx"/>
                    </a:ext>
                  </a:extLst>
                </a:hlinkClick>
              </a:rPr>
              <a:t>Creative Commons Zero 1.0</a:t>
            </a:r>
            <a:r>
              <a:rPr lang="en-GB" sz="2400">
                <a:solidFill>
                  <a:schemeClr val="lt1"/>
                </a:solidFill>
                <a:latin typeface="Roboto"/>
                <a:ea typeface="Roboto"/>
                <a:cs typeface="Roboto"/>
                <a:sym typeface="Roboto"/>
              </a:rPr>
              <a:t> International licence. Please note that this licence does not apply to any images. Those specific items may be re-used as indicated in the image rights statement within each slide. In essence, you are free to copy, distribute and adapt this slide deck, as long as you abide by the other licence terms.</a:t>
            </a:r>
            <a:endParaRPr sz="2400">
              <a:solidFill>
                <a:schemeClr val="lt1"/>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7"/>
          <p:cNvSpPr txBox="1"/>
          <p:nvPr/>
        </p:nvSpPr>
        <p:spPr>
          <a:xfrm>
            <a:off x="4786675" y="0"/>
            <a:ext cx="4357200" cy="514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360000" rtl="0" algn="l">
              <a:lnSpc>
                <a:spcPct val="115000"/>
              </a:lnSpc>
              <a:spcBef>
                <a:spcPts val="0"/>
              </a:spcBef>
              <a:spcAft>
                <a:spcPts val="0"/>
              </a:spcAft>
              <a:buNone/>
            </a:pPr>
            <a:r>
              <a:t/>
            </a:r>
            <a:endParaRPr sz="3000">
              <a:solidFill>
                <a:schemeClr val="lt1"/>
              </a:solidFill>
            </a:endParaRPr>
          </a:p>
          <a:p>
            <a:pPr indent="0" lvl="0" marL="360000" rtl="0" algn="l">
              <a:lnSpc>
                <a:spcPct val="115000"/>
              </a:lnSpc>
              <a:spcBef>
                <a:spcPts val="0"/>
              </a:spcBef>
              <a:spcAft>
                <a:spcPts val="0"/>
              </a:spcAft>
              <a:buNone/>
            </a:pPr>
            <a:r>
              <a:rPr lang="en-GB" sz="3000">
                <a:solidFill>
                  <a:schemeClr val="lt1"/>
                </a:solidFill>
                <a:latin typeface="Roboto"/>
                <a:ea typeface="Roboto"/>
                <a:cs typeface="Roboto"/>
                <a:sym typeface="Roboto"/>
              </a:rPr>
              <a:t>Structured data</a:t>
            </a:r>
            <a:endParaRPr sz="3000">
              <a:solidFill>
                <a:schemeClr val="lt1"/>
              </a:solidFill>
              <a:latin typeface="Roboto"/>
              <a:ea typeface="Roboto"/>
              <a:cs typeface="Roboto"/>
              <a:sym typeface="Roboto"/>
            </a:endParaRPr>
          </a:p>
          <a:p>
            <a:pPr indent="0" lvl="0" marL="360000" rtl="0" algn="l">
              <a:lnSpc>
                <a:spcPct val="115000"/>
              </a:lnSpc>
              <a:spcBef>
                <a:spcPts val="0"/>
              </a:spcBef>
              <a:spcAft>
                <a:spcPts val="0"/>
              </a:spcAft>
              <a:buNone/>
            </a:pPr>
            <a:r>
              <a:rPr lang="en-GB" sz="3000">
                <a:solidFill>
                  <a:schemeClr val="lt1"/>
                </a:solidFill>
                <a:latin typeface="Roboto"/>
                <a:ea typeface="Roboto"/>
                <a:cs typeface="Roboto"/>
                <a:sym typeface="Roboto"/>
              </a:rPr>
              <a:t>Multilingual</a:t>
            </a:r>
            <a:endParaRPr sz="3000">
              <a:solidFill>
                <a:schemeClr val="lt1"/>
              </a:solidFill>
              <a:latin typeface="Roboto"/>
              <a:ea typeface="Roboto"/>
              <a:cs typeface="Roboto"/>
              <a:sym typeface="Roboto"/>
            </a:endParaRPr>
          </a:p>
          <a:p>
            <a:pPr indent="0" lvl="0" marL="360000" rtl="0" algn="l">
              <a:lnSpc>
                <a:spcPct val="115000"/>
              </a:lnSpc>
              <a:spcBef>
                <a:spcPts val="0"/>
              </a:spcBef>
              <a:spcAft>
                <a:spcPts val="0"/>
              </a:spcAft>
              <a:buNone/>
            </a:pPr>
            <a:r>
              <a:rPr lang="en-GB" sz="3000">
                <a:solidFill>
                  <a:schemeClr val="lt1"/>
                </a:solidFill>
                <a:latin typeface="Roboto"/>
                <a:ea typeface="Roboto"/>
                <a:cs typeface="Roboto"/>
                <a:sym typeface="Roboto"/>
              </a:rPr>
              <a:t>Empowers enrichment</a:t>
            </a:r>
            <a:endParaRPr sz="3000">
              <a:solidFill>
                <a:schemeClr val="lt1"/>
              </a:solidFill>
              <a:latin typeface="Roboto"/>
              <a:ea typeface="Roboto"/>
              <a:cs typeface="Roboto"/>
              <a:sym typeface="Roboto"/>
            </a:endParaRPr>
          </a:p>
          <a:p>
            <a:pPr indent="0" lvl="0" marL="360000" rtl="0" algn="l">
              <a:lnSpc>
                <a:spcPct val="115000"/>
              </a:lnSpc>
              <a:spcBef>
                <a:spcPts val="0"/>
              </a:spcBef>
              <a:spcAft>
                <a:spcPts val="0"/>
              </a:spcAft>
              <a:buNone/>
            </a:pPr>
            <a:r>
              <a:rPr lang="en-GB" sz="3000">
                <a:solidFill>
                  <a:schemeClr val="lt1"/>
                </a:solidFill>
                <a:latin typeface="Roboto"/>
                <a:ea typeface="Roboto"/>
                <a:cs typeface="Roboto"/>
                <a:sym typeface="Roboto"/>
              </a:rPr>
              <a:t>CC0 licensed</a:t>
            </a:r>
            <a:endParaRPr sz="3000">
              <a:solidFill>
                <a:schemeClr val="lt1"/>
              </a:solidFill>
              <a:latin typeface="Roboto"/>
              <a:ea typeface="Roboto"/>
              <a:cs typeface="Roboto"/>
              <a:sym typeface="Roboto"/>
            </a:endParaRPr>
          </a:p>
          <a:p>
            <a:pPr indent="0" lvl="0" marL="360000" rtl="0" algn="l">
              <a:lnSpc>
                <a:spcPct val="115000"/>
              </a:lnSpc>
              <a:spcBef>
                <a:spcPts val="0"/>
              </a:spcBef>
              <a:spcAft>
                <a:spcPts val="0"/>
              </a:spcAft>
              <a:buClr>
                <a:schemeClr val="dk1"/>
              </a:buClr>
              <a:buSzPts val="1100"/>
              <a:buFont typeface="Arial"/>
              <a:buNone/>
            </a:pPr>
            <a:r>
              <a:rPr lang="en-GB" sz="3000">
                <a:solidFill>
                  <a:schemeClr val="lt1"/>
                </a:solidFill>
                <a:latin typeface="Roboto"/>
                <a:ea typeface="Roboto"/>
                <a:cs typeface="Roboto"/>
                <a:sym typeface="Roboto"/>
              </a:rPr>
              <a:t>Queryable</a:t>
            </a:r>
            <a:endParaRPr sz="3000">
              <a:solidFill>
                <a:schemeClr val="lt1"/>
              </a:solidFill>
              <a:latin typeface="Roboto"/>
              <a:ea typeface="Roboto"/>
              <a:cs typeface="Roboto"/>
              <a:sym typeface="Roboto"/>
            </a:endParaRPr>
          </a:p>
          <a:p>
            <a:pPr indent="0" lvl="0" marL="360000" rtl="0" algn="l">
              <a:lnSpc>
                <a:spcPct val="115000"/>
              </a:lnSpc>
              <a:spcBef>
                <a:spcPts val="0"/>
              </a:spcBef>
              <a:spcAft>
                <a:spcPts val="0"/>
              </a:spcAft>
              <a:buClr>
                <a:schemeClr val="dk1"/>
              </a:buClr>
              <a:buSzPts val="1100"/>
              <a:buFont typeface="Arial"/>
              <a:buNone/>
            </a:pPr>
            <a:r>
              <a:rPr lang="en-GB" sz="3000">
                <a:solidFill>
                  <a:schemeClr val="lt1"/>
                </a:solidFill>
                <a:latin typeface="Roboto"/>
                <a:ea typeface="Roboto"/>
                <a:cs typeface="Roboto"/>
                <a:sym typeface="Roboto"/>
              </a:rPr>
              <a:t>Data reuse</a:t>
            </a:r>
            <a:endParaRPr>
              <a:latin typeface="Roboto"/>
              <a:ea typeface="Roboto"/>
              <a:cs typeface="Roboto"/>
              <a:sym typeface="Roboto"/>
            </a:endParaRPr>
          </a:p>
          <a:p>
            <a:pPr indent="0" lvl="0" marL="0" rtl="0" algn="l">
              <a:spcBef>
                <a:spcPts val="0"/>
              </a:spcBef>
              <a:spcAft>
                <a:spcPts val="0"/>
              </a:spcAft>
              <a:buNone/>
            </a:pPr>
            <a:r>
              <a:t/>
            </a:r>
            <a:endParaRPr/>
          </a:p>
        </p:txBody>
      </p:sp>
      <p:sp>
        <p:nvSpPr>
          <p:cNvPr id="119" name="Google Shape;119;p27"/>
          <p:cNvSpPr txBox="1"/>
          <p:nvPr/>
        </p:nvSpPr>
        <p:spPr>
          <a:xfrm>
            <a:off x="0" y="4820400"/>
            <a:ext cx="9144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u="sng">
                <a:solidFill>
                  <a:schemeClr val="lt1"/>
                </a:solidFill>
                <a:latin typeface="Roboto"/>
                <a:ea typeface="Roboto"/>
                <a:cs typeface="Roboto"/>
                <a:sym typeface="Roboto"/>
                <a:hlinkClick r:id="rId3">
                  <a:extLst>
                    <a:ext uri="{A12FA001-AC4F-418D-AE19-62706E023703}">
                      <ahyp:hlinkClr val="tx"/>
                    </a:ext>
                  </a:extLst>
                </a:hlinkClick>
              </a:rPr>
              <a:t>Wikidata logo</a:t>
            </a:r>
            <a:r>
              <a:rPr lang="en-GB" sz="900">
                <a:solidFill>
                  <a:schemeClr val="lt1"/>
                </a:solidFill>
                <a:latin typeface="Roboto"/>
                <a:ea typeface="Roboto"/>
                <a:cs typeface="Roboto"/>
                <a:sym typeface="Roboto"/>
              </a:rPr>
              <a:t>, Wikimedia Foundation and </a:t>
            </a:r>
            <a:r>
              <a:rPr lang="en-GB" sz="900" u="sng">
                <a:solidFill>
                  <a:schemeClr val="lt1"/>
                </a:solidFill>
                <a:latin typeface="Roboto"/>
                <a:ea typeface="Roboto"/>
                <a:cs typeface="Roboto"/>
                <a:sym typeface="Roboto"/>
                <a:hlinkClick r:id="rId4">
                  <a:extLst>
                    <a:ext uri="{A12FA001-AC4F-418D-AE19-62706E023703}">
                      <ahyp:hlinkClr val="tx"/>
                    </a:ext>
                  </a:extLst>
                </a:hlinkClick>
              </a:rPr>
              <a:t>One Ring</a:t>
            </a:r>
            <a:r>
              <a:rPr lang="en-GB" sz="900">
                <a:solidFill>
                  <a:schemeClr val="lt1"/>
                </a:solidFill>
                <a:latin typeface="Roboto"/>
                <a:ea typeface="Roboto"/>
                <a:cs typeface="Roboto"/>
                <a:sym typeface="Roboto"/>
              </a:rPr>
              <a:t> by </a:t>
            </a:r>
            <a:r>
              <a:rPr lang="en-GB" sz="900">
                <a:solidFill>
                  <a:schemeClr val="lt1"/>
                </a:solidFill>
                <a:latin typeface="Roboto"/>
                <a:ea typeface="Roboto"/>
                <a:cs typeface="Roboto"/>
                <a:sym typeface="Roboto"/>
              </a:rPr>
              <a:t>Osa 150,</a:t>
            </a:r>
            <a:r>
              <a:rPr lang="en-GB" sz="900">
                <a:solidFill>
                  <a:schemeClr val="lt1"/>
                </a:solidFill>
                <a:latin typeface="Roboto"/>
                <a:ea typeface="Roboto"/>
                <a:cs typeface="Roboto"/>
                <a:sym typeface="Roboto"/>
              </a:rPr>
              <a:t> both </a:t>
            </a:r>
            <a:r>
              <a:rPr lang="en-GB" sz="900" u="sng">
                <a:solidFill>
                  <a:schemeClr val="lt1"/>
                </a:solidFill>
                <a:latin typeface="Roboto"/>
                <a:ea typeface="Roboto"/>
                <a:cs typeface="Roboto"/>
                <a:sym typeface="Roboto"/>
                <a:hlinkClick r:id="rId5">
                  <a:extLst>
                    <a:ext uri="{A12FA001-AC4F-418D-AE19-62706E023703}">
                      <ahyp:hlinkClr val="tx"/>
                    </a:ext>
                  </a:extLst>
                </a:hlinkClick>
              </a:rPr>
              <a:t>CC0</a:t>
            </a:r>
            <a:r>
              <a:rPr lang="en-GB" sz="900">
                <a:solidFill>
                  <a:schemeClr val="lt1"/>
                </a:solidFill>
                <a:latin typeface="Roboto"/>
                <a:ea typeface="Roboto"/>
                <a:cs typeface="Roboto"/>
                <a:sym typeface="Roboto"/>
              </a:rPr>
              <a:t> via Wikicommons</a:t>
            </a:r>
            <a:endParaRPr sz="900">
              <a:solidFill>
                <a:schemeClr val="lt1"/>
              </a:solidFill>
              <a:latin typeface="Roboto"/>
              <a:ea typeface="Roboto"/>
              <a:cs typeface="Roboto"/>
              <a:sym typeface="Roboto"/>
            </a:endParaRPr>
          </a:p>
        </p:txBody>
      </p:sp>
      <p:pic>
        <p:nvPicPr>
          <p:cNvPr id="120" name="Google Shape;120;p27"/>
          <p:cNvPicPr preferRelativeResize="0"/>
          <p:nvPr/>
        </p:nvPicPr>
        <p:blipFill>
          <a:blip r:embed="rId6">
            <a:alphaModFix/>
          </a:blip>
          <a:stretch>
            <a:fillRect/>
          </a:stretch>
        </p:blipFill>
        <p:spPr>
          <a:xfrm>
            <a:off x="152400" y="311425"/>
            <a:ext cx="4523600" cy="4212547"/>
          </a:xfrm>
          <a:prstGeom prst="rect">
            <a:avLst/>
          </a:prstGeom>
          <a:noFill/>
          <a:ln>
            <a:noFill/>
          </a:ln>
        </p:spPr>
      </p:pic>
      <p:pic>
        <p:nvPicPr>
          <p:cNvPr id="121" name="Google Shape;121;p27"/>
          <p:cNvPicPr preferRelativeResize="0"/>
          <p:nvPr/>
        </p:nvPicPr>
        <p:blipFill>
          <a:blip r:embed="rId7">
            <a:alphaModFix/>
          </a:blip>
          <a:stretch>
            <a:fillRect/>
          </a:stretch>
        </p:blipFill>
        <p:spPr>
          <a:xfrm>
            <a:off x="1209475" y="1071950"/>
            <a:ext cx="2398125" cy="21799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pic>
        <p:nvPicPr>
          <p:cNvPr id="126" name="Google Shape;126;p28"/>
          <p:cNvPicPr preferRelativeResize="0"/>
          <p:nvPr/>
        </p:nvPicPr>
        <p:blipFill>
          <a:blip r:embed="rId3">
            <a:alphaModFix/>
          </a:blip>
          <a:stretch>
            <a:fillRect/>
          </a:stretch>
        </p:blipFill>
        <p:spPr>
          <a:xfrm>
            <a:off x="152400" y="891663"/>
            <a:ext cx="8839199" cy="4044976"/>
          </a:xfrm>
          <a:prstGeom prst="rect">
            <a:avLst/>
          </a:prstGeom>
          <a:noFill/>
          <a:ln>
            <a:noFill/>
          </a:ln>
        </p:spPr>
      </p:pic>
      <p:sp>
        <p:nvSpPr>
          <p:cNvPr id="127" name="Google Shape;127;p28"/>
          <p:cNvSpPr txBox="1"/>
          <p:nvPr/>
        </p:nvSpPr>
        <p:spPr>
          <a:xfrm>
            <a:off x="31800" y="0"/>
            <a:ext cx="9112200" cy="73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latin typeface="Roboto"/>
                <a:ea typeface="Roboto"/>
                <a:cs typeface="Roboto"/>
                <a:sym typeface="Roboto"/>
              </a:rPr>
              <a:t>Workflow</a:t>
            </a:r>
            <a:endParaRPr sz="3600">
              <a:solidFill>
                <a:schemeClr val="lt1"/>
              </a:solidFill>
              <a:latin typeface="Roboto"/>
              <a:ea typeface="Roboto"/>
              <a:cs typeface="Roboto"/>
              <a:sym typeface="Roboto"/>
            </a:endParaRPr>
          </a:p>
        </p:txBody>
      </p:sp>
      <p:sp>
        <p:nvSpPr>
          <p:cNvPr id="128" name="Google Shape;128;p28"/>
          <p:cNvSpPr txBox="1"/>
          <p:nvPr/>
        </p:nvSpPr>
        <p:spPr>
          <a:xfrm>
            <a:off x="15900" y="4936650"/>
            <a:ext cx="9144000" cy="2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800">
                <a:solidFill>
                  <a:schemeClr val="lt1"/>
                </a:solidFill>
                <a:latin typeface="Roboto"/>
                <a:ea typeface="Roboto"/>
                <a:cs typeface="Roboto"/>
                <a:sym typeface="Roboto"/>
              </a:rPr>
              <a:t>Bionomia workflow by Shawn Zeringue-Krosnick, </a:t>
            </a:r>
            <a:r>
              <a:rPr lang="en-GB" sz="800" u="sng">
                <a:solidFill>
                  <a:schemeClr val="lt1"/>
                </a:solidFill>
                <a:latin typeface="Roboto"/>
                <a:ea typeface="Roboto"/>
                <a:cs typeface="Roboto"/>
                <a:sym typeface="Roboto"/>
                <a:hlinkClick r:id="rId4">
                  <a:extLst>
                    <a:ext uri="{A12FA001-AC4F-418D-AE19-62706E023703}">
                      <ahyp:hlinkClr val="tx"/>
                    </a:ext>
                  </a:extLst>
                </a:hlinkClick>
              </a:rPr>
              <a:t>CC BY 4.0 </a:t>
            </a:r>
            <a:r>
              <a:rPr lang="en-GB" sz="800">
                <a:solidFill>
                  <a:schemeClr val="lt1"/>
                </a:solidFill>
                <a:latin typeface="Roboto"/>
                <a:ea typeface="Roboto"/>
                <a:cs typeface="Roboto"/>
                <a:sym typeface="Roboto"/>
              </a:rPr>
              <a:t>, via </a:t>
            </a:r>
            <a:r>
              <a:rPr lang="en-GB" sz="800" u="sng">
                <a:solidFill>
                  <a:schemeClr val="lt1"/>
                </a:solidFill>
                <a:latin typeface="Roboto"/>
                <a:ea typeface="Roboto"/>
                <a:cs typeface="Roboto"/>
                <a:sym typeface="Roboto"/>
                <a:hlinkClick r:id="rId5">
                  <a:extLst>
                    <a:ext uri="{A12FA001-AC4F-418D-AE19-62706E023703}">
                      <ahyp:hlinkClr val="tx"/>
                    </a:ext>
                  </a:extLst>
                </a:hlinkClick>
              </a:rPr>
              <a:t>Wikimedia Commons</a:t>
            </a:r>
            <a:endParaRPr sz="800">
              <a:solidFill>
                <a:schemeClr val="lt1"/>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9"/>
          <p:cNvSpPr txBox="1"/>
          <p:nvPr/>
        </p:nvSpPr>
        <p:spPr>
          <a:xfrm>
            <a:off x="0" y="0"/>
            <a:ext cx="91440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latin typeface="Roboto"/>
                <a:ea typeface="Roboto"/>
                <a:cs typeface="Roboto"/>
                <a:sym typeface="Roboto"/>
              </a:rPr>
              <a:t>Where to find collectors?</a:t>
            </a:r>
            <a:endParaRPr sz="3600">
              <a:solidFill>
                <a:schemeClr val="lt1"/>
              </a:solidFill>
              <a:latin typeface="Roboto"/>
              <a:ea typeface="Roboto"/>
              <a:cs typeface="Roboto"/>
              <a:sym typeface="Roboto"/>
            </a:endParaRPr>
          </a:p>
        </p:txBody>
      </p:sp>
      <p:sp>
        <p:nvSpPr>
          <p:cNvPr id="134" name="Google Shape;134;p29"/>
          <p:cNvSpPr txBox="1"/>
          <p:nvPr/>
        </p:nvSpPr>
        <p:spPr>
          <a:xfrm>
            <a:off x="5143500" y="799725"/>
            <a:ext cx="3940800" cy="372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solidFill>
                <a:schemeClr val="lt1"/>
              </a:solidFill>
            </a:endParaRPr>
          </a:p>
          <a:p>
            <a:pPr indent="0" lvl="0" marL="0" rtl="0" algn="l">
              <a:spcBef>
                <a:spcPts val="0"/>
              </a:spcBef>
              <a:spcAft>
                <a:spcPts val="0"/>
              </a:spcAft>
              <a:buNone/>
            </a:pPr>
            <a:r>
              <a:rPr lang="en-GB" sz="2400">
                <a:solidFill>
                  <a:schemeClr val="lt1"/>
                </a:solidFill>
                <a:latin typeface="Roboto"/>
                <a:ea typeface="Roboto"/>
                <a:cs typeface="Roboto"/>
                <a:sym typeface="Roboto"/>
              </a:rPr>
              <a:t>Biodiversity literature</a:t>
            </a:r>
            <a:endParaRPr sz="2400">
              <a:solidFill>
                <a:schemeClr val="lt1"/>
              </a:solidFill>
              <a:latin typeface="Roboto"/>
              <a:ea typeface="Roboto"/>
              <a:cs typeface="Roboto"/>
              <a:sym typeface="Roboto"/>
            </a:endParaRPr>
          </a:p>
          <a:p>
            <a:pPr indent="0" lvl="0" marL="0" rtl="0" algn="l">
              <a:spcBef>
                <a:spcPts val="0"/>
              </a:spcBef>
              <a:spcAft>
                <a:spcPts val="0"/>
              </a:spcAft>
              <a:buNone/>
            </a:pPr>
            <a:r>
              <a:t/>
            </a:r>
            <a:endParaRPr sz="2400">
              <a:solidFill>
                <a:schemeClr val="lt1"/>
              </a:solidFill>
              <a:latin typeface="Roboto"/>
              <a:ea typeface="Roboto"/>
              <a:cs typeface="Roboto"/>
              <a:sym typeface="Roboto"/>
            </a:endParaRPr>
          </a:p>
          <a:p>
            <a:pPr indent="0" lvl="0" marL="0" rtl="0" algn="l">
              <a:spcBef>
                <a:spcPts val="0"/>
              </a:spcBef>
              <a:spcAft>
                <a:spcPts val="0"/>
              </a:spcAft>
              <a:buNone/>
            </a:pPr>
            <a:r>
              <a:t/>
            </a:r>
            <a:endParaRPr sz="2400">
              <a:solidFill>
                <a:schemeClr val="lt1"/>
              </a:solidFill>
              <a:latin typeface="Roboto"/>
              <a:ea typeface="Roboto"/>
              <a:cs typeface="Roboto"/>
              <a:sym typeface="Roboto"/>
            </a:endParaRPr>
          </a:p>
          <a:p>
            <a:pPr indent="0" lvl="0" marL="0" rtl="0" algn="l">
              <a:spcBef>
                <a:spcPts val="0"/>
              </a:spcBef>
              <a:spcAft>
                <a:spcPts val="0"/>
              </a:spcAft>
              <a:buNone/>
            </a:pPr>
            <a:r>
              <a:rPr lang="en-GB" sz="2400">
                <a:solidFill>
                  <a:schemeClr val="lt1"/>
                </a:solidFill>
                <a:latin typeface="Roboto"/>
                <a:ea typeface="Roboto"/>
                <a:cs typeface="Roboto"/>
                <a:sym typeface="Roboto"/>
              </a:rPr>
              <a:t>Specimen labels </a:t>
            </a:r>
            <a:endParaRPr sz="2400">
              <a:solidFill>
                <a:schemeClr val="lt1"/>
              </a:solidFill>
              <a:latin typeface="Roboto"/>
              <a:ea typeface="Roboto"/>
              <a:cs typeface="Roboto"/>
              <a:sym typeface="Roboto"/>
            </a:endParaRPr>
          </a:p>
          <a:p>
            <a:pPr indent="0" lvl="0" marL="0" rtl="0" algn="l">
              <a:spcBef>
                <a:spcPts val="0"/>
              </a:spcBef>
              <a:spcAft>
                <a:spcPts val="0"/>
              </a:spcAft>
              <a:buNone/>
            </a:pPr>
            <a:r>
              <a:t/>
            </a:r>
            <a:endParaRPr sz="2400">
              <a:solidFill>
                <a:schemeClr val="lt1"/>
              </a:solidFill>
              <a:latin typeface="Roboto"/>
              <a:ea typeface="Roboto"/>
              <a:cs typeface="Roboto"/>
              <a:sym typeface="Roboto"/>
            </a:endParaRPr>
          </a:p>
          <a:p>
            <a:pPr indent="0" lvl="0" marL="0" rtl="0" algn="l">
              <a:spcBef>
                <a:spcPts val="0"/>
              </a:spcBef>
              <a:spcAft>
                <a:spcPts val="0"/>
              </a:spcAft>
              <a:buNone/>
            </a:pPr>
            <a:r>
              <a:t/>
            </a:r>
            <a:endParaRPr sz="2400">
              <a:solidFill>
                <a:schemeClr val="lt1"/>
              </a:solidFill>
              <a:latin typeface="Roboto"/>
              <a:ea typeface="Roboto"/>
              <a:cs typeface="Roboto"/>
              <a:sym typeface="Roboto"/>
            </a:endParaRPr>
          </a:p>
          <a:p>
            <a:pPr indent="0" lvl="0" marL="0" rtl="0" algn="l">
              <a:spcBef>
                <a:spcPts val="0"/>
              </a:spcBef>
              <a:spcAft>
                <a:spcPts val="0"/>
              </a:spcAft>
              <a:buNone/>
            </a:pPr>
            <a:r>
              <a:t/>
            </a:r>
            <a:endParaRPr sz="2400">
              <a:solidFill>
                <a:schemeClr val="lt1"/>
              </a:solidFill>
              <a:latin typeface="Roboto"/>
              <a:ea typeface="Roboto"/>
              <a:cs typeface="Roboto"/>
              <a:sym typeface="Roboto"/>
            </a:endParaRPr>
          </a:p>
          <a:p>
            <a:pPr indent="0" lvl="0" marL="0" rtl="0" algn="l">
              <a:spcBef>
                <a:spcPts val="0"/>
              </a:spcBef>
              <a:spcAft>
                <a:spcPts val="0"/>
              </a:spcAft>
              <a:buNone/>
            </a:pPr>
            <a:r>
              <a:rPr lang="en-GB" sz="2400">
                <a:solidFill>
                  <a:schemeClr val="lt1"/>
                </a:solidFill>
                <a:latin typeface="Roboto"/>
                <a:ea typeface="Roboto"/>
                <a:cs typeface="Roboto"/>
                <a:sym typeface="Roboto"/>
              </a:rPr>
              <a:t>Museum websites</a:t>
            </a:r>
            <a:endParaRPr sz="2400">
              <a:solidFill>
                <a:schemeClr val="lt1"/>
              </a:solidFill>
              <a:latin typeface="Roboto"/>
              <a:ea typeface="Roboto"/>
              <a:cs typeface="Roboto"/>
              <a:sym typeface="Roboto"/>
            </a:endParaRPr>
          </a:p>
        </p:txBody>
      </p:sp>
      <p:pic>
        <p:nvPicPr>
          <p:cNvPr id="135" name="Google Shape;135;p29"/>
          <p:cNvPicPr preferRelativeResize="0"/>
          <p:nvPr/>
        </p:nvPicPr>
        <p:blipFill>
          <a:blip r:embed="rId3">
            <a:alphaModFix/>
          </a:blip>
          <a:stretch>
            <a:fillRect/>
          </a:stretch>
        </p:blipFill>
        <p:spPr>
          <a:xfrm>
            <a:off x="100325" y="659500"/>
            <a:ext cx="4471673" cy="876244"/>
          </a:xfrm>
          <a:prstGeom prst="rect">
            <a:avLst/>
          </a:prstGeom>
          <a:noFill/>
          <a:ln>
            <a:noFill/>
          </a:ln>
        </p:spPr>
      </p:pic>
      <p:sp>
        <p:nvSpPr>
          <p:cNvPr id="136" name="Google Shape;136;p29"/>
          <p:cNvSpPr txBox="1"/>
          <p:nvPr/>
        </p:nvSpPr>
        <p:spPr>
          <a:xfrm>
            <a:off x="0" y="4861575"/>
            <a:ext cx="9144000" cy="28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700">
                <a:solidFill>
                  <a:schemeClr val="lt1"/>
                </a:solidFill>
                <a:latin typeface="Roboto"/>
                <a:ea typeface="Roboto"/>
                <a:cs typeface="Roboto"/>
                <a:sym typeface="Roboto"/>
              </a:rPr>
              <a:t>Screenshot of </a:t>
            </a:r>
            <a:r>
              <a:rPr lang="en-GB" sz="700" u="sng">
                <a:solidFill>
                  <a:schemeClr val="lt1"/>
                </a:solidFill>
                <a:latin typeface="Roboto"/>
                <a:ea typeface="Roboto"/>
                <a:cs typeface="Roboto"/>
                <a:sym typeface="Roboto"/>
                <a:hlinkClick r:id="rId4">
                  <a:extLst>
                    <a:ext uri="{A12FA001-AC4F-418D-AE19-62706E023703}">
                      <ahyp:hlinkClr val="tx"/>
                    </a:ext>
                  </a:extLst>
                </a:hlinkClick>
              </a:rPr>
              <a:t>The fossil Elateridae of Florissant</a:t>
            </a:r>
            <a:r>
              <a:rPr lang="en-GB" sz="700">
                <a:solidFill>
                  <a:schemeClr val="lt1"/>
                </a:solidFill>
                <a:latin typeface="Roboto"/>
                <a:ea typeface="Roboto"/>
                <a:cs typeface="Roboto"/>
                <a:sym typeface="Roboto"/>
              </a:rPr>
              <a:t>,</a:t>
            </a:r>
            <a:r>
              <a:rPr lang="en-GB" sz="700">
                <a:solidFill>
                  <a:schemeClr val="lt1"/>
                </a:solidFill>
                <a:latin typeface="Roboto"/>
                <a:ea typeface="Roboto"/>
                <a:cs typeface="Roboto"/>
                <a:sym typeface="Roboto"/>
              </a:rPr>
              <a:t> public domain. Specimen labels via </a:t>
            </a:r>
            <a:r>
              <a:rPr lang="en-GB" sz="700" u="sng">
                <a:solidFill>
                  <a:schemeClr val="lt1"/>
                </a:solidFill>
                <a:latin typeface="Roboto"/>
                <a:ea typeface="Roboto"/>
                <a:cs typeface="Roboto"/>
                <a:sym typeface="Roboto"/>
                <a:hlinkClick r:id="rId5">
                  <a:extLst>
                    <a:ext uri="{A12FA001-AC4F-418D-AE19-62706E023703}">
                      <ahyp:hlinkClr val="tx"/>
                    </a:ext>
                  </a:extLst>
                </a:hlinkClick>
              </a:rPr>
              <a:t>Antweb</a:t>
            </a:r>
            <a:r>
              <a:rPr lang="en-GB" sz="700">
                <a:solidFill>
                  <a:schemeClr val="lt1"/>
                </a:solidFill>
                <a:latin typeface="Roboto"/>
                <a:ea typeface="Roboto"/>
                <a:cs typeface="Roboto"/>
                <a:sym typeface="Roboto"/>
              </a:rPr>
              <a:t> </a:t>
            </a:r>
            <a:r>
              <a:rPr lang="en-GB" sz="700" u="sng">
                <a:solidFill>
                  <a:schemeClr val="lt1"/>
                </a:solidFill>
                <a:latin typeface="Roboto"/>
                <a:ea typeface="Roboto"/>
                <a:cs typeface="Roboto"/>
                <a:sym typeface="Roboto"/>
                <a:hlinkClick r:id="rId6">
                  <a:extLst>
                    <a:ext uri="{A12FA001-AC4F-418D-AE19-62706E023703}">
                      <ahyp:hlinkClr val="tx"/>
                    </a:ext>
                  </a:extLst>
                </a:hlinkClick>
              </a:rPr>
              <a:t>CC BY 4.0</a:t>
            </a:r>
            <a:r>
              <a:rPr lang="en-GB" sz="700">
                <a:solidFill>
                  <a:schemeClr val="lt1"/>
                </a:solidFill>
                <a:latin typeface="Roboto"/>
                <a:ea typeface="Roboto"/>
                <a:cs typeface="Roboto"/>
                <a:sym typeface="Roboto"/>
              </a:rPr>
              <a:t> Screenshot of </a:t>
            </a:r>
            <a:r>
              <a:rPr lang="en-GB" sz="700" u="sng">
                <a:solidFill>
                  <a:schemeClr val="lt1"/>
                </a:solidFill>
                <a:latin typeface="Roboto"/>
                <a:ea typeface="Roboto"/>
                <a:cs typeface="Roboto"/>
                <a:sym typeface="Roboto"/>
                <a:hlinkClick r:id="rId7">
                  <a:extLst>
                    <a:ext uri="{A12FA001-AC4F-418D-AE19-62706E023703}">
                      <ahyp:hlinkClr val="tx"/>
                    </a:ext>
                  </a:extLst>
                </a:hlinkClick>
              </a:rPr>
              <a:t>Te Papa website</a:t>
            </a:r>
            <a:r>
              <a:rPr lang="en-GB" sz="700">
                <a:solidFill>
                  <a:schemeClr val="lt1"/>
                </a:solidFill>
                <a:latin typeface="Roboto"/>
                <a:ea typeface="Roboto"/>
                <a:cs typeface="Roboto"/>
                <a:sym typeface="Roboto"/>
              </a:rPr>
              <a:t> reused under </a:t>
            </a:r>
            <a:r>
              <a:rPr lang="en-GB" sz="700" u="sng">
                <a:solidFill>
                  <a:schemeClr val="lt1"/>
                </a:solidFill>
                <a:latin typeface="Roboto"/>
                <a:ea typeface="Roboto"/>
                <a:cs typeface="Roboto"/>
                <a:sym typeface="Roboto"/>
                <a:hlinkClick r:id="rId8">
                  <a:extLst>
                    <a:ext uri="{A12FA001-AC4F-418D-AE19-62706E023703}">
                      <ahyp:hlinkClr val="tx"/>
                    </a:ext>
                  </a:extLst>
                </a:hlinkClick>
              </a:rPr>
              <a:t>section 43 </a:t>
            </a:r>
            <a:r>
              <a:rPr lang="en-GB" sz="700">
                <a:solidFill>
                  <a:schemeClr val="lt1"/>
                </a:solidFill>
                <a:latin typeface="Roboto"/>
                <a:ea typeface="Roboto"/>
                <a:cs typeface="Roboto"/>
                <a:sym typeface="Roboto"/>
              </a:rPr>
              <a:t>of the New Zealand Copyright Act 1994.</a:t>
            </a:r>
            <a:endParaRPr sz="700">
              <a:solidFill>
                <a:schemeClr val="lt1"/>
              </a:solidFill>
              <a:latin typeface="Roboto"/>
              <a:ea typeface="Roboto"/>
              <a:cs typeface="Roboto"/>
              <a:sym typeface="Roboto"/>
            </a:endParaRPr>
          </a:p>
        </p:txBody>
      </p:sp>
      <p:pic>
        <p:nvPicPr>
          <p:cNvPr id="137" name="Google Shape;137;p29"/>
          <p:cNvPicPr preferRelativeResize="0"/>
          <p:nvPr/>
        </p:nvPicPr>
        <p:blipFill>
          <a:blip r:embed="rId9">
            <a:alphaModFix/>
          </a:blip>
          <a:stretch>
            <a:fillRect/>
          </a:stretch>
        </p:blipFill>
        <p:spPr>
          <a:xfrm>
            <a:off x="837700" y="3218525"/>
            <a:ext cx="2909599" cy="1596875"/>
          </a:xfrm>
          <a:prstGeom prst="rect">
            <a:avLst/>
          </a:prstGeom>
          <a:noFill/>
          <a:ln>
            <a:noFill/>
          </a:ln>
        </p:spPr>
      </p:pic>
      <p:sp>
        <p:nvSpPr>
          <p:cNvPr id="138" name="Google Shape;138;p29"/>
          <p:cNvSpPr txBox="1"/>
          <p:nvPr/>
        </p:nvSpPr>
        <p:spPr>
          <a:xfrm>
            <a:off x="1365175" y="3578400"/>
            <a:ext cx="882600" cy="317100"/>
          </a:xfrm>
          <a:prstGeom prst="rect">
            <a:avLst/>
          </a:prstGeom>
          <a:noFill/>
          <a:ln cap="flat" cmpd="sng" w="2857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39" name="Google Shape;139;p29"/>
          <p:cNvPicPr preferRelativeResize="0"/>
          <p:nvPr/>
        </p:nvPicPr>
        <p:blipFill>
          <a:blip r:embed="rId10">
            <a:alphaModFix/>
          </a:blip>
          <a:stretch>
            <a:fillRect/>
          </a:stretch>
        </p:blipFill>
        <p:spPr>
          <a:xfrm>
            <a:off x="1123624" y="1611600"/>
            <a:ext cx="2425098" cy="1531074"/>
          </a:xfrm>
          <a:prstGeom prst="rect">
            <a:avLst/>
          </a:prstGeom>
          <a:noFill/>
          <a:ln>
            <a:noFill/>
          </a:ln>
        </p:spPr>
      </p:pic>
      <p:sp>
        <p:nvSpPr>
          <p:cNvPr id="140" name="Google Shape;140;p29"/>
          <p:cNvSpPr txBox="1"/>
          <p:nvPr/>
        </p:nvSpPr>
        <p:spPr>
          <a:xfrm>
            <a:off x="1123625" y="2744825"/>
            <a:ext cx="986100" cy="351600"/>
          </a:xfrm>
          <a:prstGeom prst="rect">
            <a:avLst/>
          </a:prstGeom>
          <a:noFill/>
          <a:ln cap="flat" cmpd="sng" w="2857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9"/>
          <p:cNvSpPr txBox="1"/>
          <p:nvPr/>
        </p:nvSpPr>
        <p:spPr>
          <a:xfrm>
            <a:off x="765325" y="894225"/>
            <a:ext cx="1427100" cy="406800"/>
          </a:xfrm>
          <a:prstGeom prst="rect">
            <a:avLst/>
          </a:prstGeom>
          <a:noFill/>
          <a:ln cap="flat" cmpd="sng" w="2857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p30"/>
          <p:cNvPicPr preferRelativeResize="0"/>
          <p:nvPr/>
        </p:nvPicPr>
        <p:blipFill>
          <a:blip r:embed="rId3">
            <a:alphaModFix/>
          </a:blip>
          <a:stretch>
            <a:fillRect/>
          </a:stretch>
        </p:blipFill>
        <p:spPr>
          <a:xfrm>
            <a:off x="40275" y="48675"/>
            <a:ext cx="3417498" cy="2936925"/>
          </a:xfrm>
          <a:prstGeom prst="rect">
            <a:avLst/>
          </a:prstGeom>
          <a:noFill/>
          <a:ln cap="flat" cmpd="sng" w="9525">
            <a:solidFill>
              <a:schemeClr val="dk2"/>
            </a:solidFill>
            <a:prstDash val="solid"/>
            <a:round/>
            <a:headEnd len="sm" w="sm" type="none"/>
            <a:tailEnd len="sm" w="sm" type="none"/>
          </a:ln>
        </p:spPr>
      </p:pic>
      <p:pic>
        <p:nvPicPr>
          <p:cNvPr id="147" name="Google Shape;147;p30"/>
          <p:cNvPicPr preferRelativeResize="0"/>
          <p:nvPr/>
        </p:nvPicPr>
        <p:blipFill>
          <a:blip r:embed="rId4">
            <a:alphaModFix/>
          </a:blip>
          <a:stretch>
            <a:fillRect/>
          </a:stretch>
        </p:blipFill>
        <p:spPr>
          <a:xfrm>
            <a:off x="1461250" y="1697225"/>
            <a:ext cx="6933125" cy="3202525"/>
          </a:xfrm>
          <a:prstGeom prst="rect">
            <a:avLst/>
          </a:prstGeom>
          <a:noFill/>
          <a:ln cap="flat" cmpd="sng" w="9525">
            <a:solidFill>
              <a:schemeClr val="dk2"/>
            </a:solidFill>
            <a:prstDash val="solid"/>
            <a:round/>
            <a:headEnd len="sm" w="sm" type="none"/>
            <a:tailEnd len="sm" w="sm" type="none"/>
          </a:ln>
        </p:spPr>
      </p:pic>
      <p:sp>
        <p:nvSpPr>
          <p:cNvPr id="148" name="Google Shape;148;p30"/>
          <p:cNvSpPr txBox="1"/>
          <p:nvPr/>
        </p:nvSpPr>
        <p:spPr>
          <a:xfrm>
            <a:off x="3515300" y="914775"/>
            <a:ext cx="4965300" cy="8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3600">
                <a:solidFill>
                  <a:schemeClr val="lt1"/>
                </a:solidFill>
                <a:latin typeface="Roboto"/>
                <a:ea typeface="Roboto"/>
                <a:cs typeface="Roboto"/>
                <a:sym typeface="Roboto"/>
              </a:rPr>
              <a:t>Bionomia name strings</a:t>
            </a:r>
            <a:endParaRPr sz="3600">
              <a:solidFill>
                <a:schemeClr val="lt1"/>
              </a:solidFill>
              <a:latin typeface="Roboto"/>
              <a:ea typeface="Roboto"/>
              <a:cs typeface="Roboto"/>
              <a:sym typeface="Roboto"/>
            </a:endParaRPr>
          </a:p>
        </p:txBody>
      </p:sp>
      <p:sp>
        <p:nvSpPr>
          <p:cNvPr id="149" name="Google Shape;149;p30"/>
          <p:cNvSpPr txBox="1"/>
          <p:nvPr/>
        </p:nvSpPr>
        <p:spPr>
          <a:xfrm>
            <a:off x="5750" y="4878850"/>
            <a:ext cx="9144000" cy="26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800">
                <a:solidFill>
                  <a:schemeClr val="lt1"/>
                </a:solidFill>
                <a:latin typeface="Roboto"/>
                <a:ea typeface="Roboto"/>
                <a:cs typeface="Roboto"/>
                <a:sym typeface="Roboto"/>
              </a:rPr>
              <a:t>Screenshot of </a:t>
            </a:r>
            <a:r>
              <a:rPr lang="en-GB" sz="800" u="sng">
                <a:solidFill>
                  <a:schemeClr val="lt1"/>
                </a:solidFill>
                <a:latin typeface="Roboto"/>
                <a:ea typeface="Roboto"/>
                <a:cs typeface="Roboto"/>
                <a:sym typeface="Roboto"/>
                <a:hlinkClick r:id="rId5">
                  <a:extLst>
                    <a:ext uri="{A12FA001-AC4F-418D-AE19-62706E023703}">
                      <ahyp:hlinkClr val="tx"/>
                    </a:ext>
                  </a:extLst>
                </a:hlinkClick>
              </a:rPr>
              <a:t>GBIF</a:t>
            </a:r>
            <a:r>
              <a:rPr lang="en-GB" sz="800">
                <a:solidFill>
                  <a:schemeClr val="lt1"/>
                </a:solidFill>
                <a:latin typeface="Roboto"/>
                <a:ea typeface="Roboto"/>
                <a:cs typeface="Roboto"/>
                <a:sym typeface="Roboto"/>
              </a:rPr>
              <a:t> reused under </a:t>
            </a:r>
            <a:r>
              <a:rPr lang="en-GB" sz="800" u="sng">
                <a:solidFill>
                  <a:schemeClr val="lt1"/>
                </a:solidFill>
                <a:latin typeface="Roboto"/>
                <a:ea typeface="Roboto"/>
                <a:cs typeface="Roboto"/>
                <a:sym typeface="Roboto"/>
                <a:hlinkClick r:id="rId6">
                  <a:extLst>
                    <a:ext uri="{A12FA001-AC4F-418D-AE19-62706E023703}">
                      <ahyp:hlinkClr val="tx"/>
                    </a:ext>
                  </a:extLst>
                </a:hlinkClick>
              </a:rPr>
              <a:t>section 43 </a:t>
            </a:r>
            <a:r>
              <a:rPr lang="en-GB" sz="800">
                <a:solidFill>
                  <a:schemeClr val="lt1"/>
                </a:solidFill>
                <a:latin typeface="Roboto"/>
                <a:ea typeface="Roboto"/>
                <a:cs typeface="Roboto"/>
                <a:sym typeface="Roboto"/>
              </a:rPr>
              <a:t>of the New Zealand Copyright Act 1994. </a:t>
            </a:r>
            <a:r>
              <a:rPr lang="en-GB" sz="800" u="sng">
                <a:solidFill>
                  <a:schemeClr val="lt1"/>
                </a:solidFill>
                <a:latin typeface="Roboto"/>
                <a:ea typeface="Roboto"/>
                <a:cs typeface="Roboto"/>
                <a:sym typeface="Roboto"/>
                <a:hlinkClick r:id="rId7">
                  <a:extLst>
                    <a:ext uri="{A12FA001-AC4F-418D-AE19-62706E023703}">
                      <ahyp:hlinkClr val="tx"/>
                    </a:ext>
                  </a:extLst>
                </a:hlinkClick>
              </a:rPr>
              <a:t>Screenshot</a:t>
            </a:r>
            <a:r>
              <a:rPr lang="en-GB" sz="800">
                <a:solidFill>
                  <a:schemeClr val="lt1"/>
                </a:solidFill>
                <a:latin typeface="Roboto"/>
                <a:ea typeface="Roboto"/>
                <a:cs typeface="Roboto"/>
                <a:sym typeface="Roboto"/>
              </a:rPr>
              <a:t> of Bionomia, reused with permission.</a:t>
            </a:r>
            <a:endParaRPr sz="800">
              <a:solidFill>
                <a:schemeClr val="lt1"/>
              </a:solidFill>
              <a:latin typeface="Roboto"/>
              <a:ea typeface="Roboto"/>
              <a:cs typeface="Roboto"/>
              <a:sym typeface="Roboto"/>
            </a:endParaRPr>
          </a:p>
          <a:p>
            <a:pPr indent="0" lvl="0" marL="0" rtl="0" algn="l">
              <a:spcBef>
                <a:spcPts val="0"/>
              </a:spcBef>
              <a:spcAft>
                <a:spcPts val="0"/>
              </a:spcAft>
              <a:buNone/>
            </a:pPr>
            <a:r>
              <a:rPr lang="en-GB"/>
              <a:t>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31"/>
          <p:cNvSpPr txBox="1"/>
          <p:nvPr>
            <p:ph type="ctrTitle"/>
          </p:nvPr>
        </p:nvSpPr>
        <p:spPr>
          <a:xfrm>
            <a:off x="3935300" y="13800"/>
            <a:ext cx="5209200" cy="5129700"/>
          </a:xfrm>
          <a:prstGeom prst="rect">
            <a:avLst/>
          </a:prstGeom>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GB" sz="3600">
                <a:solidFill>
                  <a:schemeClr val="lt1"/>
                </a:solidFill>
                <a:latin typeface="Roboto"/>
                <a:ea typeface="Roboto"/>
                <a:cs typeface="Roboto"/>
                <a:sym typeface="Roboto"/>
              </a:rPr>
              <a:t>Women entomologists</a:t>
            </a:r>
            <a:endParaRPr sz="3600">
              <a:solidFill>
                <a:schemeClr val="lt1"/>
              </a:solidFill>
              <a:latin typeface="Roboto"/>
              <a:ea typeface="Roboto"/>
              <a:cs typeface="Roboto"/>
              <a:sym typeface="Roboto"/>
            </a:endParaRPr>
          </a:p>
        </p:txBody>
      </p:sp>
      <p:pic>
        <p:nvPicPr>
          <p:cNvPr id="155" name="Google Shape;155;p31"/>
          <p:cNvPicPr preferRelativeResize="0"/>
          <p:nvPr/>
        </p:nvPicPr>
        <p:blipFill>
          <a:blip r:embed="rId3">
            <a:alphaModFix/>
          </a:blip>
          <a:stretch>
            <a:fillRect/>
          </a:stretch>
        </p:blipFill>
        <p:spPr>
          <a:xfrm>
            <a:off x="152400" y="437750"/>
            <a:ext cx="1785025" cy="1703050"/>
          </a:xfrm>
          <a:prstGeom prst="rect">
            <a:avLst/>
          </a:prstGeom>
          <a:noFill/>
          <a:ln>
            <a:noFill/>
          </a:ln>
        </p:spPr>
      </p:pic>
      <p:pic>
        <p:nvPicPr>
          <p:cNvPr id="156" name="Google Shape;156;p31"/>
          <p:cNvPicPr preferRelativeResize="0"/>
          <p:nvPr/>
        </p:nvPicPr>
        <p:blipFill>
          <a:blip r:embed="rId4">
            <a:alphaModFix/>
          </a:blip>
          <a:stretch>
            <a:fillRect/>
          </a:stretch>
        </p:blipFill>
        <p:spPr>
          <a:xfrm>
            <a:off x="152400" y="2666500"/>
            <a:ext cx="1785025" cy="1785025"/>
          </a:xfrm>
          <a:prstGeom prst="rect">
            <a:avLst/>
          </a:prstGeom>
          <a:noFill/>
          <a:ln>
            <a:noFill/>
          </a:ln>
        </p:spPr>
      </p:pic>
      <p:sp>
        <p:nvSpPr>
          <p:cNvPr id="157" name="Google Shape;157;p31"/>
          <p:cNvSpPr txBox="1"/>
          <p:nvPr/>
        </p:nvSpPr>
        <p:spPr>
          <a:xfrm>
            <a:off x="0" y="4860825"/>
            <a:ext cx="9123300" cy="28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800">
                <a:solidFill>
                  <a:schemeClr val="lt1"/>
                </a:solidFill>
                <a:latin typeface="Roboto"/>
                <a:ea typeface="Roboto"/>
                <a:cs typeface="Roboto"/>
                <a:sym typeface="Roboto"/>
              </a:rPr>
              <a:t>Images of entomologists via Wikicommons </a:t>
            </a:r>
            <a:r>
              <a:rPr lang="en-GB" sz="800" u="sng">
                <a:solidFill>
                  <a:schemeClr val="lt1"/>
                </a:solidFill>
                <a:latin typeface="Roboto"/>
                <a:ea typeface="Roboto"/>
                <a:cs typeface="Roboto"/>
                <a:sym typeface="Roboto"/>
                <a:hlinkClick r:id="rId5">
                  <a:extLst>
                    <a:ext uri="{A12FA001-AC4F-418D-AE19-62706E023703}">
                      <ahyp:hlinkClr val="tx"/>
                    </a:ext>
                  </a:extLst>
                </a:hlinkClick>
              </a:rPr>
              <a:t>Wilmatte Cockerell,</a:t>
            </a:r>
            <a:r>
              <a:rPr lang="en-GB" sz="800">
                <a:solidFill>
                  <a:schemeClr val="lt1"/>
                </a:solidFill>
                <a:latin typeface="Roboto"/>
                <a:ea typeface="Roboto"/>
                <a:cs typeface="Roboto"/>
                <a:sym typeface="Roboto"/>
              </a:rPr>
              <a:t> </a:t>
            </a:r>
            <a:r>
              <a:rPr lang="en-GB" sz="800" u="sng">
                <a:solidFill>
                  <a:schemeClr val="lt1"/>
                </a:solidFill>
                <a:latin typeface="Roboto"/>
                <a:ea typeface="Roboto"/>
                <a:cs typeface="Roboto"/>
                <a:sym typeface="Roboto"/>
                <a:hlinkClick r:id="rId6">
                  <a:extLst>
                    <a:ext uri="{A12FA001-AC4F-418D-AE19-62706E023703}">
                      <ahyp:hlinkClr val="tx"/>
                    </a:ext>
                  </a:extLst>
                </a:hlinkClick>
              </a:rPr>
              <a:t>May R. Berenbaum</a:t>
            </a:r>
            <a:r>
              <a:rPr lang="en-GB" sz="800">
                <a:solidFill>
                  <a:schemeClr val="lt1"/>
                </a:solidFill>
                <a:latin typeface="Roboto"/>
                <a:ea typeface="Roboto"/>
                <a:cs typeface="Roboto"/>
                <a:sym typeface="Roboto"/>
              </a:rPr>
              <a:t>, </a:t>
            </a:r>
            <a:r>
              <a:rPr lang="en-GB" sz="800" u="sng">
                <a:solidFill>
                  <a:schemeClr val="lt1"/>
                </a:solidFill>
                <a:latin typeface="Roboto"/>
                <a:ea typeface="Roboto"/>
                <a:cs typeface="Roboto"/>
                <a:sym typeface="Roboto"/>
                <a:hlinkClick r:id="rId7">
                  <a:extLst>
                    <a:ext uri="{A12FA001-AC4F-418D-AE19-62706E023703}">
                      <ahyp:hlinkClr val="tx"/>
                    </a:ext>
                  </a:extLst>
                </a:hlinkClick>
              </a:rPr>
              <a:t>Maria Sibylla Merian</a:t>
            </a:r>
            <a:r>
              <a:rPr lang="en-GB" sz="800">
                <a:solidFill>
                  <a:schemeClr val="lt1"/>
                </a:solidFill>
                <a:latin typeface="Roboto"/>
                <a:ea typeface="Roboto"/>
                <a:cs typeface="Roboto"/>
                <a:sym typeface="Roboto"/>
              </a:rPr>
              <a:t>, all in the public domain &amp; </a:t>
            </a:r>
            <a:r>
              <a:rPr lang="en-GB" sz="800" u="sng">
                <a:solidFill>
                  <a:schemeClr val="lt1"/>
                </a:solidFill>
                <a:latin typeface="Roboto"/>
                <a:ea typeface="Roboto"/>
                <a:cs typeface="Roboto"/>
                <a:sym typeface="Roboto"/>
                <a:hlinkClick r:id="rId8">
                  <a:extLst>
                    <a:ext uri="{A12FA001-AC4F-418D-AE19-62706E023703}">
                      <ahyp:hlinkClr val="tx"/>
                    </a:ext>
                  </a:extLst>
                </a:hlinkClick>
              </a:rPr>
              <a:t>Esther N. Ngumbi </a:t>
            </a:r>
            <a:r>
              <a:rPr lang="en-GB" sz="800">
                <a:solidFill>
                  <a:schemeClr val="lt1"/>
                </a:solidFill>
                <a:latin typeface="Roboto"/>
                <a:ea typeface="Roboto"/>
                <a:cs typeface="Roboto"/>
                <a:sym typeface="Roboto"/>
              </a:rPr>
              <a:t>by Bluerasberry, </a:t>
            </a:r>
            <a:r>
              <a:rPr lang="en-GB" sz="800" u="sng">
                <a:solidFill>
                  <a:schemeClr val="lt1"/>
                </a:solidFill>
                <a:latin typeface="Roboto"/>
                <a:ea typeface="Roboto"/>
                <a:cs typeface="Roboto"/>
                <a:sym typeface="Roboto"/>
                <a:hlinkClick r:id="rId9">
                  <a:extLst>
                    <a:ext uri="{A12FA001-AC4F-418D-AE19-62706E023703}">
                      <ahyp:hlinkClr val="tx"/>
                    </a:ext>
                  </a:extLst>
                </a:hlinkClick>
              </a:rPr>
              <a:t>CC BY-SA 4.0</a:t>
            </a:r>
            <a:r>
              <a:rPr lang="en-GB" sz="800">
                <a:solidFill>
                  <a:schemeClr val="lt1"/>
                </a:solidFill>
                <a:latin typeface="Roboto"/>
                <a:ea typeface="Roboto"/>
                <a:cs typeface="Roboto"/>
                <a:sym typeface="Roboto"/>
              </a:rPr>
              <a:t>.</a:t>
            </a:r>
            <a:endParaRPr sz="800">
              <a:solidFill>
                <a:schemeClr val="lt1"/>
              </a:solidFill>
              <a:latin typeface="Roboto"/>
              <a:ea typeface="Roboto"/>
              <a:cs typeface="Roboto"/>
              <a:sym typeface="Roboto"/>
            </a:endParaRPr>
          </a:p>
        </p:txBody>
      </p:sp>
      <p:pic>
        <p:nvPicPr>
          <p:cNvPr id="158" name="Google Shape;158;p31"/>
          <p:cNvPicPr preferRelativeResize="0"/>
          <p:nvPr/>
        </p:nvPicPr>
        <p:blipFill>
          <a:blip r:embed="rId10">
            <a:alphaModFix/>
          </a:blip>
          <a:stretch>
            <a:fillRect/>
          </a:stretch>
        </p:blipFill>
        <p:spPr>
          <a:xfrm>
            <a:off x="2084388" y="437751"/>
            <a:ext cx="1703946" cy="1703048"/>
          </a:xfrm>
          <a:prstGeom prst="rect">
            <a:avLst/>
          </a:prstGeom>
          <a:noFill/>
          <a:ln>
            <a:noFill/>
          </a:ln>
        </p:spPr>
      </p:pic>
      <p:pic>
        <p:nvPicPr>
          <p:cNvPr id="159" name="Google Shape;159;p31"/>
          <p:cNvPicPr preferRelativeResize="0"/>
          <p:nvPr/>
        </p:nvPicPr>
        <p:blipFill>
          <a:blip r:embed="rId11">
            <a:alphaModFix/>
          </a:blip>
          <a:stretch>
            <a:fillRect/>
          </a:stretch>
        </p:blipFill>
        <p:spPr>
          <a:xfrm>
            <a:off x="2235487" y="2666500"/>
            <a:ext cx="1401751" cy="17486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32"/>
          <p:cNvSpPr txBox="1"/>
          <p:nvPr/>
        </p:nvSpPr>
        <p:spPr>
          <a:xfrm>
            <a:off x="44600" y="4856100"/>
            <a:ext cx="7893600" cy="26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800" u="sng">
                <a:solidFill>
                  <a:srgbClr val="FFFFFF"/>
                </a:solidFill>
                <a:latin typeface="Roboto"/>
                <a:ea typeface="Roboto"/>
                <a:cs typeface="Roboto"/>
                <a:sym typeface="Roboto"/>
                <a:hlinkClick r:id="rId3">
                  <a:extLst>
                    <a:ext uri="{A12FA001-AC4F-418D-AE19-62706E023703}">
                      <ahyp:hlinkClr val="tx"/>
                    </a:ext>
                  </a:extLst>
                </a:hlinkClick>
              </a:rPr>
              <a:t>Logo</a:t>
            </a:r>
            <a:r>
              <a:rPr lang="en-GB" sz="800">
                <a:solidFill>
                  <a:srgbClr val="FFFFFF"/>
                </a:solidFill>
                <a:latin typeface="Roboto"/>
                <a:ea typeface="Roboto"/>
                <a:cs typeface="Roboto"/>
                <a:sym typeface="Roboto"/>
              </a:rPr>
              <a:t> of the Internet Archive, Public Domain. </a:t>
            </a:r>
            <a:r>
              <a:rPr lang="en-GB" sz="800" u="sng">
                <a:solidFill>
                  <a:srgbClr val="FFFFFF"/>
                </a:solidFill>
                <a:latin typeface="Roboto"/>
                <a:ea typeface="Roboto"/>
                <a:cs typeface="Roboto"/>
                <a:sym typeface="Roboto"/>
                <a:hlinkClick r:id="rId4">
                  <a:extLst>
                    <a:ext uri="{A12FA001-AC4F-418D-AE19-62706E023703}">
                      <ahyp:hlinkClr val="tx"/>
                    </a:ext>
                  </a:extLst>
                </a:hlinkClick>
              </a:rPr>
              <a:t>Logo</a:t>
            </a:r>
            <a:r>
              <a:rPr lang="en-GB" sz="800">
                <a:solidFill>
                  <a:srgbClr val="FFFFFF"/>
                </a:solidFill>
                <a:latin typeface="Roboto"/>
                <a:ea typeface="Roboto"/>
                <a:cs typeface="Roboto"/>
                <a:sym typeface="Roboto"/>
              </a:rPr>
              <a:t> of the Biodiversity Heritage Library, Public Domain. </a:t>
            </a:r>
            <a:r>
              <a:rPr lang="en-GB" sz="800" u="sng">
                <a:solidFill>
                  <a:srgbClr val="FFFFFF"/>
                </a:solidFill>
                <a:latin typeface="Roboto"/>
                <a:ea typeface="Roboto"/>
                <a:cs typeface="Roboto"/>
                <a:sym typeface="Roboto"/>
                <a:hlinkClick r:id="rId5">
                  <a:extLst>
                    <a:ext uri="{A12FA001-AC4F-418D-AE19-62706E023703}">
                      <ahyp:hlinkClr val="tx"/>
                    </a:ext>
                  </a:extLst>
                </a:hlinkClick>
              </a:rPr>
              <a:t>US census records</a:t>
            </a:r>
            <a:r>
              <a:rPr lang="en-GB" sz="800">
                <a:solidFill>
                  <a:srgbClr val="FFFFFF"/>
                </a:solidFill>
                <a:latin typeface="Roboto"/>
                <a:ea typeface="Roboto"/>
                <a:cs typeface="Roboto"/>
                <a:sym typeface="Roboto"/>
              </a:rPr>
              <a:t>. Public Domain. </a:t>
            </a:r>
            <a:endParaRPr sz="800">
              <a:solidFill>
                <a:srgbClr val="FFFFFF"/>
              </a:solidFill>
              <a:latin typeface="Roboto"/>
              <a:ea typeface="Roboto"/>
              <a:cs typeface="Roboto"/>
              <a:sym typeface="Roboto"/>
            </a:endParaRPr>
          </a:p>
        </p:txBody>
      </p:sp>
      <p:sp>
        <p:nvSpPr>
          <p:cNvPr id="165" name="Google Shape;165;p32"/>
          <p:cNvSpPr txBox="1"/>
          <p:nvPr/>
        </p:nvSpPr>
        <p:spPr>
          <a:xfrm>
            <a:off x="0" y="0"/>
            <a:ext cx="9144000" cy="673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rgbClr val="FFFFFF"/>
                </a:solidFill>
                <a:latin typeface="Roboto"/>
                <a:ea typeface="Roboto"/>
                <a:cs typeface="Roboto"/>
                <a:sym typeface="Roboto"/>
              </a:rPr>
              <a:t>Researching a collector</a:t>
            </a:r>
            <a:endParaRPr sz="3600">
              <a:solidFill>
                <a:srgbClr val="FFFFFF"/>
              </a:solidFill>
              <a:latin typeface="Roboto"/>
              <a:ea typeface="Roboto"/>
              <a:cs typeface="Roboto"/>
              <a:sym typeface="Roboto"/>
            </a:endParaRPr>
          </a:p>
        </p:txBody>
      </p:sp>
      <p:pic>
        <p:nvPicPr>
          <p:cNvPr id="166" name="Google Shape;166;p32"/>
          <p:cNvPicPr preferRelativeResize="0"/>
          <p:nvPr/>
        </p:nvPicPr>
        <p:blipFill>
          <a:blip r:embed="rId6">
            <a:alphaModFix/>
          </a:blip>
          <a:stretch>
            <a:fillRect/>
          </a:stretch>
        </p:blipFill>
        <p:spPr>
          <a:xfrm>
            <a:off x="2025038" y="842950"/>
            <a:ext cx="5093927" cy="1881549"/>
          </a:xfrm>
          <a:prstGeom prst="rect">
            <a:avLst/>
          </a:prstGeom>
          <a:noFill/>
          <a:ln cap="flat" cmpd="sng" w="9525">
            <a:solidFill>
              <a:schemeClr val="dk2"/>
            </a:solidFill>
            <a:prstDash val="solid"/>
            <a:round/>
            <a:headEnd len="sm" w="sm" type="none"/>
            <a:tailEnd len="sm" w="sm" type="none"/>
          </a:ln>
        </p:spPr>
      </p:pic>
      <p:pic>
        <p:nvPicPr>
          <p:cNvPr id="167" name="Google Shape;167;p32"/>
          <p:cNvPicPr preferRelativeResize="0"/>
          <p:nvPr/>
        </p:nvPicPr>
        <p:blipFill>
          <a:blip r:embed="rId7">
            <a:alphaModFix/>
          </a:blip>
          <a:stretch>
            <a:fillRect/>
          </a:stretch>
        </p:blipFill>
        <p:spPr>
          <a:xfrm>
            <a:off x="5304254" y="1871175"/>
            <a:ext cx="3065796" cy="2984925"/>
          </a:xfrm>
          <a:prstGeom prst="rect">
            <a:avLst/>
          </a:prstGeom>
          <a:noFill/>
          <a:ln cap="flat" cmpd="sng" w="9525">
            <a:solidFill>
              <a:schemeClr val="dk2"/>
            </a:solidFill>
            <a:prstDash val="solid"/>
            <a:round/>
            <a:headEnd len="sm" w="sm" type="none"/>
            <a:tailEnd len="sm" w="sm" type="none"/>
          </a:ln>
        </p:spPr>
      </p:pic>
      <p:pic>
        <p:nvPicPr>
          <p:cNvPr id="168" name="Google Shape;168;p32"/>
          <p:cNvPicPr preferRelativeResize="0"/>
          <p:nvPr/>
        </p:nvPicPr>
        <p:blipFill>
          <a:blip r:embed="rId8">
            <a:alphaModFix/>
          </a:blip>
          <a:stretch>
            <a:fillRect/>
          </a:stretch>
        </p:blipFill>
        <p:spPr>
          <a:xfrm>
            <a:off x="301150" y="1871175"/>
            <a:ext cx="2814475" cy="295517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33"/>
          <p:cNvSpPr txBox="1"/>
          <p:nvPr/>
        </p:nvSpPr>
        <p:spPr>
          <a:xfrm>
            <a:off x="185100" y="0"/>
            <a:ext cx="89589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latin typeface="Roboto"/>
                <a:ea typeface="Roboto"/>
                <a:cs typeface="Roboto"/>
                <a:sym typeface="Roboto"/>
              </a:rPr>
              <a:t>Add or Enrich</a:t>
            </a:r>
            <a:r>
              <a:rPr lang="en-GB" sz="3600">
                <a:solidFill>
                  <a:schemeClr val="lt1"/>
                </a:solidFill>
                <a:latin typeface="Roboto"/>
                <a:ea typeface="Roboto"/>
                <a:cs typeface="Roboto"/>
                <a:sym typeface="Roboto"/>
              </a:rPr>
              <a:t> Wikidata</a:t>
            </a:r>
            <a:endParaRPr sz="3600">
              <a:solidFill>
                <a:schemeClr val="lt1"/>
              </a:solidFill>
              <a:latin typeface="Roboto"/>
              <a:ea typeface="Roboto"/>
              <a:cs typeface="Roboto"/>
              <a:sym typeface="Roboto"/>
            </a:endParaRPr>
          </a:p>
        </p:txBody>
      </p:sp>
      <p:pic>
        <p:nvPicPr>
          <p:cNvPr id="174" name="Google Shape;174;p33"/>
          <p:cNvPicPr preferRelativeResize="0"/>
          <p:nvPr/>
        </p:nvPicPr>
        <p:blipFill>
          <a:blip r:embed="rId3">
            <a:alphaModFix/>
          </a:blip>
          <a:stretch>
            <a:fillRect/>
          </a:stretch>
        </p:blipFill>
        <p:spPr>
          <a:xfrm>
            <a:off x="55700" y="704375"/>
            <a:ext cx="5828751" cy="2902976"/>
          </a:xfrm>
          <a:prstGeom prst="rect">
            <a:avLst/>
          </a:prstGeom>
          <a:noFill/>
          <a:ln>
            <a:noFill/>
          </a:ln>
        </p:spPr>
      </p:pic>
      <p:sp>
        <p:nvSpPr>
          <p:cNvPr id="175" name="Google Shape;175;p33"/>
          <p:cNvSpPr txBox="1"/>
          <p:nvPr/>
        </p:nvSpPr>
        <p:spPr>
          <a:xfrm>
            <a:off x="0" y="4860975"/>
            <a:ext cx="91062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solidFill>
                  <a:schemeClr val="lt1"/>
                </a:solidFill>
                <a:latin typeface="Roboto"/>
                <a:ea typeface="Roboto"/>
                <a:cs typeface="Roboto"/>
                <a:sym typeface="Roboto"/>
              </a:rPr>
              <a:t>Screen shot of </a:t>
            </a:r>
            <a:r>
              <a:rPr lang="en-GB" sz="800" u="sng">
                <a:solidFill>
                  <a:schemeClr val="lt1"/>
                </a:solidFill>
                <a:latin typeface="Roboto"/>
                <a:ea typeface="Roboto"/>
                <a:cs typeface="Roboto"/>
                <a:sym typeface="Roboto"/>
                <a:hlinkClick r:id="rId4">
                  <a:extLst>
                    <a:ext uri="{A12FA001-AC4F-418D-AE19-62706E023703}">
                      <ahyp:hlinkClr val="tx"/>
                    </a:ext>
                  </a:extLst>
                </a:hlinkClick>
              </a:rPr>
              <a:t>Wikidata</a:t>
            </a:r>
            <a:r>
              <a:rPr lang="en-GB" sz="800">
                <a:solidFill>
                  <a:schemeClr val="lt1"/>
                </a:solidFill>
                <a:latin typeface="Roboto"/>
                <a:ea typeface="Roboto"/>
                <a:cs typeface="Roboto"/>
                <a:sym typeface="Roboto"/>
              </a:rPr>
              <a:t> item </a:t>
            </a:r>
            <a:r>
              <a:rPr lang="en-GB" sz="800" u="sng">
                <a:solidFill>
                  <a:schemeClr val="lt1"/>
                </a:solidFill>
                <a:latin typeface="Roboto"/>
                <a:ea typeface="Roboto"/>
                <a:cs typeface="Roboto"/>
                <a:sym typeface="Roboto"/>
                <a:hlinkClick r:id="rId5">
                  <a:extLst>
                    <a:ext uri="{A12FA001-AC4F-418D-AE19-62706E023703}">
                      <ahyp:hlinkClr val="tx"/>
                    </a:ext>
                  </a:extLst>
                </a:hlinkClick>
              </a:rPr>
              <a:t>CC BY-SA 4.0</a:t>
            </a:r>
            <a:endParaRPr sz="800">
              <a:solidFill>
                <a:schemeClr val="lt1"/>
              </a:solidFill>
              <a:latin typeface="Roboto"/>
              <a:ea typeface="Roboto"/>
              <a:cs typeface="Roboto"/>
              <a:sym typeface="Roboto"/>
            </a:endParaRPr>
          </a:p>
        </p:txBody>
      </p:sp>
      <p:pic>
        <p:nvPicPr>
          <p:cNvPr id="176" name="Google Shape;176;p33"/>
          <p:cNvPicPr preferRelativeResize="0"/>
          <p:nvPr/>
        </p:nvPicPr>
        <p:blipFill>
          <a:blip r:embed="rId6">
            <a:alphaModFix/>
          </a:blip>
          <a:stretch>
            <a:fillRect/>
          </a:stretch>
        </p:blipFill>
        <p:spPr>
          <a:xfrm>
            <a:off x="2302925" y="2986525"/>
            <a:ext cx="6756450" cy="1002575"/>
          </a:xfrm>
          <a:prstGeom prst="rect">
            <a:avLst/>
          </a:prstGeom>
          <a:noFill/>
          <a:ln>
            <a:noFill/>
          </a:ln>
        </p:spPr>
      </p:pic>
      <p:pic>
        <p:nvPicPr>
          <p:cNvPr id="177" name="Google Shape;177;p33"/>
          <p:cNvPicPr preferRelativeResize="0"/>
          <p:nvPr/>
        </p:nvPicPr>
        <p:blipFill>
          <a:blip r:embed="rId7">
            <a:alphaModFix/>
          </a:blip>
          <a:stretch>
            <a:fillRect/>
          </a:stretch>
        </p:blipFill>
        <p:spPr>
          <a:xfrm>
            <a:off x="2330713" y="4055588"/>
            <a:ext cx="6700876" cy="7389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