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3"/>
    <p:sldMasterId id="2147483686"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5143500" cx="9144000"/>
  <p:notesSz cx="6858000" cy="9144000"/>
  <p:embeddedFontLst>
    <p:embeddedFont>
      <p:font typeface="Roboto"/>
      <p:regular r:id="rId60"/>
      <p:bold r:id="rId61"/>
      <p:italic r:id="rId62"/>
      <p:boldItalic r:id="rId63"/>
    </p:embeddedFont>
    <p:embeddedFont>
      <p:font typeface="Helvetica Neue"/>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HelveticaNeue-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HelveticaNeue-italic.fntdata"/><Relationship Id="rId21" Type="http://schemas.openxmlformats.org/officeDocument/2006/relationships/slide" Target="slides/slide15.xml"/><Relationship Id="rId65" Type="http://schemas.openxmlformats.org/officeDocument/2006/relationships/font" Target="fonts/HelveticaNeue-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HelveticaNeue-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de4385b4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2de4385b4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2de4385b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2de4385b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362ac0c155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362ac0c155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2de4385b4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2de4385b4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3607517b9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3607517b9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e0321556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2e0321556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2e0321556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2e0321556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2de4385b4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2de4385b4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de4385b48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2de4385b48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2de4385b48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2de4385b48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f63248d9d_0_2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f63248d9d_0_2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2de4385b48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2de4385b48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2de4385b48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2de4385b48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2de4385b48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2de4385b48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2de4385b48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2de4385b48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2de4385b48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2de4385b48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cf63248d9d_0_2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f63248d9d_0_2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2de4385b4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2de4385b4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de4385b48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de4385b48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2de4385b48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2de4385b48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2de4385b48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2de4385b48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62ac0c155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362ac0c155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2de4385b48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2de4385b48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2de4385b48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2de4385b48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2de4385b48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2de4385b48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cf63248d9d_0_2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cf63248d9d_0_2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cf63248d9d_0_2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cf63248d9d_0_2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cf63248d9d_0_2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cf63248d9d_0_2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cc81a77dc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cc81a77dc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cc81a77dc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cc81a77dc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cc81a77dc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cc81a77dc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3607517b9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3607517b9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cf63248d9d_0_2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cf63248d9d_0_2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3607517b9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3607517b9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7bf1ee9ee9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7bf1ee9ee9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de4385b48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2de4385b4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Flexible data model captures all kinds of interaction data.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2de4385b4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2de4385b4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2de4385b48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2de4385b48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cf63248d9d_0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cf63248d9d_0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2de4385b48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2de4385b48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f63248d9d_0_2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f63248d9d_0_2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cf63248d9d_0_2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cf63248d9d_0_2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cf63248d9d_0_2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cf63248d9d_0_2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8879a06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8879a06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cf63248d9d_0_2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cf63248d9d_0_2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f65fffe4a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f65fffe4a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2de4385b4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12de4385b4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362ac0c15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362ac0c15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2de4385b48_0_360:notes"/>
          <p:cNvSpPr txBox="1"/>
          <p:nvPr>
            <p:ph idx="1" type="body"/>
          </p:nvPr>
        </p:nvSpPr>
        <p:spPr>
          <a:xfrm>
            <a:off x="685800" y="4343237"/>
            <a:ext cx="5486100" cy="41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197" name="Google Shape;197;g12de4385b48_0_360:notes"/>
          <p:cNvSpPr/>
          <p:nvPr>
            <p:ph idx="2" type="sldImg"/>
          </p:nvPr>
        </p:nvSpPr>
        <p:spPr>
          <a:xfrm>
            <a:off x="379263" y="685795"/>
            <a:ext cx="6100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2de4385b48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2de4385b48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2de4385b48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2de4385b48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f63248d9d_0_2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cf63248d9d_0_2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_1">
    <p:spTree>
      <p:nvGrpSpPr>
        <p:cNvPr id="50" name="Shape 50"/>
        <p:cNvGrpSpPr/>
        <p:nvPr/>
      </p:nvGrpSpPr>
      <p:grpSpPr>
        <a:xfrm>
          <a:off x="0" y="0"/>
          <a:ext cx="0" cy="0"/>
          <a:chOff x="0" y="0"/>
          <a:chExt cx="0" cy="0"/>
        </a:xfrm>
      </p:grpSpPr>
      <p:sp>
        <p:nvSpPr>
          <p:cNvPr id="51" name="Google Shape;51;p13"/>
          <p:cNvSpPr txBox="1"/>
          <p:nvPr>
            <p:ph type="title"/>
          </p:nvPr>
        </p:nvSpPr>
        <p:spPr>
          <a:xfrm>
            <a:off x="1143000" y="841772"/>
            <a:ext cx="6858000" cy="1790700"/>
          </a:xfrm>
          <a:prstGeom prst="rect">
            <a:avLst/>
          </a:prstGeom>
          <a:noFill/>
          <a:ln>
            <a:noFill/>
          </a:ln>
        </p:spPr>
        <p:txBody>
          <a:bodyPr anchorCtr="0" anchor="b" bIns="34250" lIns="34250" spcFirstLastPara="1" rIns="34250" wrap="square" tIns="34250">
            <a:noAutofit/>
          </a:bodyPr>
          <a:lstStyle>
            <a:lvl1pPr lvl="0" rtl="0" algn="ctr">
              <a:lnSpc>
                <a:spcPct val="90000"/>
              </a:lnSpc>
              <a:spcBef>
                <a:spcPts val="0"/>
              </a:spcBef>
              <a:spcAft>
                <a:spcPts val="0"/>
              </a:spcAft>
              <a:buClr>
                <a:srgbClr val="000000"/>
              </a:buClr>
              <a:buSzPts val="4500"/>
              <a:buFont typeface="Arial"/>
              <a:buNone/>
              <a:defRPr sz="4500"/>
            </a:lvl1pPr>
            <a:lvl2pPr lvl="1" rtl="0" algn="l">
              <a:lnSpc>
                <a:spcPct val="90000"/>
              </a:lnSpc>
              <a:spcBef>
                <a:spcPts val="0"/>
              </a:spcBef>
              <a:spcAft>
                <a:spcPts val="0"/>
              </a:spcAft>
              <a:buClr>
                <a:srgbClr val="000000"/>
              </a:buClr>
              <a:buSzPts val="1400"/>
              <a:buNone/>
              <a:defRPr/>
            </a:lvl2pPr>
            <a:lvl3pPr lvl="2" rtl="0" algn="l">
              <a:lnSpc>
                <a:spcPct val="90000"/>
              </a:lnSpc>
              <a:spcBef>
                <a:spcPts val="0"/>
              </a:spcBef>
              <a:spcAft>
                <a:spcPts val="0"/>
              </a:spcAft>
              <a:buClr>
                <a:srgbClr val="000000"/>
              </a:buClr>
              <a:buSzPts val="1400"/>
              <a:buNone/>
              <a:defRPr/>
            </a:lvl3pPr>
            <a:lvl4pPr lvl="3" rtl="0" algn="l">
              <a:lnSpc>
                <a:spcPct val="90000"/>
              </a:lnSpc>
              <a:spcBef>
                <a:spcPts val="0"/>
              </a:spcBef>
              <a:spcAft>
                <a:spcPts val="0"/>
              </a:spcAft>
              <a:buClr>
                <a:srgbClr val="000000"/>
              </a:buClr>
              <a:buSzPts val="1400"/>
              <a:buNone/>
              <a:defRPr/>
            </a:lvl4pPr>
            <a:lvl5pPr lvl="4" rtl="0" algn="l">
              <a:lnSpc>
                <a:spcPct val="90000"/>
              </a:lnSpc>
              <a:spcBef>
                <a:spcPts val="0"/>
              </a:spcBef>
              <a:spcAft>
                <a:spcPts val="0"/>
              </a:spcAft>
              <a:buClr>
                <a:srgbClr val="000000"/>
              </a:buClr>
              <a:buSzPts val="1400"/>
              <a:buNone/>
              <a:defRPr/>
            </a:lvl5pPr>
            <a:lvl6pPr lvl="5" rtl="0" algn="l">
              <a:lnSpc>
                <a:spcPct val="90000"/>
              </a:lnSpc>
              <a:spcBef>
                <a:spcPts val="0"/>
              </a:spcBef>
              <a:spcAft>
                <a:spcPts val="0"/>
              </a:spcAft>
              <a:buClr>
                <a:srgbClr val="000000"/>
              </a:buClr>
              <a:buSzPts val="1400"/>
              <a:buNone/>
              <a:defRPr/>
            </a:lvl6pPr>
            <a:lvl7pPr lvl="6" rtl="0" algn="l">
              <a:lnSpc>
                <a:spcPct val="90000"/>
              </a:lnSpc>
              <a:spcBef>
                <a:spcPts val="0"/>
              </a:spcBef>
              <a:spcAft>
                <a:spcPts val="0"/>
              </a:spcAft>
              <a:buClr>
                <a:srgbClr val="000000"/>
              </a:buClr>
              <a:buSzPts val="1400"/>
              <a:buNone/>
              <a:defRPr/>
            </a:lvl7pPr>
            <a:lvl8pPr lvl="7" rtl="0" algn="l">
              <a:lnSpc>
                <a:spcPct val="90000"/>
              </a:lnSpc>
              <a:spcBef>
                <a:spcPts val="0"/>
              </a:spcBef>
              <a:spcAft>
                <a:spcPts val="0"/>
              </a:spcAft>
              <a:buClr>
                <a:srgbClr val="000000"/>
              </a:buClr>
              <a:buSzPts val="1400"/>
              <a:buNone/>
              <a:defRPr/>
            </a:lvl8pPr>
            <a:lvl9pPr lvl="8" rtl="0" algn="l">
              <a:lnSpc>
                <a:spcPct val="90000"/>
              </a:lnSpc>
              <a:spcBef>
                <a:spcPts val="0"/>
              </a:spcBef>
              <a:spcAft>
                <a:spcPts val="0"/>
              </a:spcAft>
              <a:buClr>
                <a:srgbClr val="000000"/>
              </a:buClr>
              <a:buSzPts val="1400"/>
              <a:buNone/>
              <a:defRPr/>
            </a:lvl9pPr>
          </a:lstStyle>
          <a:p/>
        </p:txBody>
      </p:sp>
      <p:sp>
        <p:nvSpPr>
          <p:cNvPr id="52" name="Google Shape;52;p13"/>
          <p:cNvSpPr txBox="1"/>
          <p:nvPr>
            <p:ph idx="1" type="body"/>
          </p:nvPr>
        </p:nvSpPr>
        <p:spPr>
          <a:xfrm>
            <a:off x="1143000" y="2701528"/>
            <a:ext cx="6858000" cy="1241700"/>
          </a:xfrm>
          <a:prstGeom prst="rect">
            <a:avLst/>
          </a:prstGeom>
          <a:noFill/>
          <a:ln>
            <a:noFill/>
          </a:ln>
        </p:spPr>
        <p:txBody>
          <a:bodyPr anchorCtr="0" anchor="t" bIns="34250" lIns="34250" spcFirstLastPara="1" rIns="34250" wrap="square" tIns="34250">
            <a:noAutofit/>
          </a:bodyPr>
          <a:lstStyle>
            <a:lvl1pPr indent="-228600" lvl="0" marL="457200" rtl="0" algn="ctr">
              <a:lnSpc>
                <a:spcPct val="90000"/>
              </a:lnSpc>
              <a:spcBef>
                <a:spcPts val="800"/>
              </a:spcBef>
              <a:spcAft>
                <a:spcPts val="0"/>
              </a:spcAft>
              <a:buClr>
                <a:srgbClr val="000000"/>
              </a:buClr>
              <a:buSzPts val="1800"/>
              <a:buFont typeface="Avenir"/>
              <a:buNone/>
              <a:defRPr sz="1800"/>
            </a:lvl1pPr>
            <a:lvl2pPr indent="-228600" lvl="1" marL="914400" rtl="0" algn="ctr">
              <a:lnSpc>
                <a:spcPct val="90000"/>
              </a:lnSpc>
              <a:spcBef>
                <a:spcPts val="800"/>
              </a:spcBef>
              <a:spcAft>
                <a:spcPts val="0"/>
              </a:spcAft>
              <a:buClr>
                <a:srgbClr val="000000"/>
              </a:buClr>
              <a:buSzPts val="1800"/>
              <a:buFont typeface="Avenir"/>
              <a:buNone/>
              <a:defRPr sz="1800"/>
            </a:lvl2pPr>
            <a:lvl3pPr indent="-228600" lvl="2" marL="1371600" rtl="0" algn="ctr">
              <a:lnSpc>
                <a:spcPct val="90000"/>
              </a:lnSpc>
              <a:spcBef>
                <a:spcPts val="800"/>
              </a:spcBef>
              <a:spcAft>
                <a:spcPts val="0"/>
              </a:spcAft>
              <a:buClr>
                <a:srgbClr val="000000"/>
              </a:buClr>
              <a:buSzPts val="1800"/>
              <a:buFont typeface="Avenir"/>
              <a:buNone/>
              <a:defRPr sz="1800"/>
            </a:lvl3pPr>
            <a:lvl4pPr indent="-228600" lvl="3" marL="1828800" rtl="0" algn="ctr">
              <a:lnSpc>
                <a:spcPct val="90000"/>
              </a:lnSpc>
              <a:spcBef>
                <a:spcPts val="800"/>
              </a:spcBef>
              <a:spcAft>
                <a:spcPts val="0"/>
              </a:spcAft>
              <a:buClr>
                <a:srgbClr val="000000"/>
              </a:buClr>
              <a:buSzPts val="1800"/>
              <a:buFont typeface="Avenir"/>
              <a:buNone/>
              <a:defRPr sz="1800"/>
            </a:lvl4pPr>
            <a:lvl5pPr indent="-228600" lvl="4" marL="2286000" rtl="0" algn="ctr">
              <a:lnSpc>
                <a:spcPct val="90000"/>
              </a:lnSpc>
              <a:spcBef>
                <a:spcPts val="800"/>
              </a:spcBef>
              <a:spcAft>
                <a:spcPts val="0"/>
              </a:spcAft>
              <a:buClr>
                <a:srgbClr val="000000"/>
              </a:buClr>
              <a:buSzPts val="1800"/>
              <a:buFont typeface="Avenir"/>
              <a:buNone/>
              <a:defRPr sz="1800"/>
            </a:lvl5pPr>
            <a:lvl6pPr indent="-361950" lvl="5" marL="2743200" rtl="0" algn="l">
              <a:lnSpc>
                <a:spcPct val="90000"/>
              </a:lnSpc>
              <a:spcBef>
                <a:spcPts val="800"/>
              </a:spcBef>
              <a:spcAft>
                <a:spcPts val="0"/>
              </a:spcAft>
              <a:buSzPts val="2100"/>
              <a:buChar char="■"/>
              <a:defRPr/>
            </a:lvl6pPr>
            <a:lvl7pPr indent="-361950" lvl="6" marL="3200400" rtl="0" algn="l">
              <a:lnSpc>
                <a:spcPct val="90000"/>
              </a:lnSpc>
              <a:spcBef>
                <a:spcPts val="800"/>
              </a:spcBef>
              <a:spcAft>
                <a:spcPts val="0"/>
              </a:spcAft>
              <a:buSzPts val="2100"/>
              <a:buChar char="●"/>
              <a:defRPr/>
            </a:lvl7pPr>
            <a:lvl8pPr indent="-361950" lvl="7" marL="3657600" rtl="0" algn="l">
              <a:lnSpc>
                <a:spcPct val="90000"/>
              </a:lnSpc>
              <a:spcBef>
                <a:spcPts val="800"/>
              </a:spcBef>
              <a:spcAft>
                <a:spcPts val="0"/>
              </a:spcAft>
              <a:buSzPts val="2100"/>
              <a:buChar char="○"/>
              <a:defRPr/>
            </a:lvl8pPr>
            <a:lvl9pPr indent="-361950" lvl="8" marL="4114800" rtl="0" algn="l">
              <a:lnSpc>
                <a:spcPct val="90000"/>
              </a:lnSpc>
              <a:spcBef>
                <a:spcPts val="800"/>
              </a:spcBef>
              <a:spcAft>
                <a:spcPts val="0"/>
              </a:spcAft>
              <a:buSzPts val="2100"/>
              <a:buChar char="■"/>
              <a:defRPr/>
            </a:lvl9pPr>
          </a:lstStyle>
          <a:p/>
        </p:txBody>
      </p:sp>
      <p:sp>
        <p:nvSpPr>
          <p:cNvPr id="53" name="Google Shape;53;p13"/>
          <p:cNvSpPr txBox="1"/>
          <p:nvPr>
            <p:ph idx="12" type="sldNum"/>
          </p:nvPr>
        </p:nvSpPr>
        <p:spPr>
          <a:xfrm>
            <a:off x="8310173" y="4793709"/>
            <a:ext cx="205200" cy="220800"/>
          </a:xfrm>
          <a:prstGeom prst="rect">
            <a:avLst/>
          </a:prstGeom>
          <a:noFill/>
          <a:ln>
            <a:noFill/>
          </a:ln>
        </p:spPr>
        <p:txBody>
          <a:bodyPr anchorCtr="0" anchor="ctr" bIns="34250" lIns="34250" spcFirstLastPara="1" rIns="34250" wrap="square" tIns="34250">
            <a:noAutofit/>
          </a:bodyPr>
          <a:lstStyle>
            <a:lvl1pPr indent="0" lvl="0"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1pPr>
            <a:lvl2pPr indent="0" lvl="1"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2pPr>
            <a:lvl3pPr indent="0" lvl="2"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3pPr>
            <a:lvl4pPr indent="0" lvl="3"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4pPr>
            <a:lvl5pPr indent="0" lvl="4"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5pPr>
            <a:lvl6pPr indent="0" lvl="5"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6pPr>
            <a:lvl7pPr indent="0" lvl="6"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7pPr>
            <a:lvl8pPr indent="0" lvl="7"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8pPr>
            <a:lvl9pPr indent="0" lvl="8"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showMasterSp="0">
  <p:cSld name="TITLE_2">
    <p:spTree>
      <p:nvGrpSpPr>
        <p:cNvPr id="54" name="Shape 54"/>
        <p:cNvGrpSpPr/>
        <p:nvPr/>
      </p:nvGrpSpPr>
      <p:grpSpPr>
        <a:xfrm>
          <a:off x="0" y="0"/>
          <a:ext cx="0" cy="0"/>
          <a:chOff x="0" y="0"/>
          <a:chExt cx="0" cy="0"/>
        </a:xfrm>
      </p:grpSpPr>
      <p:sp>
        <p:nvSpPr>
          <p:cNvPr id="55" name="Google Shape;55;p14"/>
          <p:cNvSpPr txBox="1"/>
          <p:nvPr>
            <p:ph type="title"/>
          </p:nvPr>
        </p:nvSpPr>
        <p:spPr>
          <a:xfrm>
            <a:off x="1143000" y="841772"/>
            <a:ext cx="6858000" cy="1790700"/>
          </a:xfrm>
          <a:prstGeom prst="rect">
            <a:avLst/>
          </a:prstGeom>
          <a:noFill/>
          <a:ln>
            <a:noFill/>
          </a:ln>
        </p:spPr>
        <p:txBody>
          <a:bodyPr anchorCtr="0" anchor="b" bIns="34250" lIns="34250" spcFirstLastPara="1" rIns="34250" wrap="square" tIns="34250">
            <a:noAutofit/>
          </a:bodyPr>
          <a:lstStyle>
            <a:lvl1pPr lvl="0" rtl="0" algn="ctr">
              <a:lnSpc>
                <a:spcPct val="90000"/>
              </a:lnSpc>
              <a:spcBef>
                <a:spcPts val="0"/>
              </a:spcBef>
              <a:spcAft>
                <a:spcPts val="0"/>
              </a:spcAft>
              <a:buClr>
                <a:srgbClr val="000000"/>
              </a:buClr>
              <a:buSzPts val="4500"/>
              <a:buFont typeface="Arial"/>
              <a:buNone/>
              <a:defRPr sz="4500"/>
            </a:lvl1pPr>
            <a:lvl2pPr lvl="1" rtl="0" algn="l">
              <a:lnSpc>
                <a:spcPct val="90000"/>
              </a:lnSpc>
              <a:spcBef>
                <a:spcPts val="0"/>
              </a:spcBef>
              <a:spcAft>
                <a:spcPts val="0"/>
              </a:spcAft>
              <a:buClr>
                <a:srgbClr val="000000"/>
              </a:buClr>
              <a:buSzPts val="1400"/>
              <a:buNone/>
              <a:defRPr/>
            </a:lvl2pPr>
            <a:lvl3pPr lvl="2" rtl="0" algn="l">
              <a:lnSpc>
                <a:spcPct val="90000"/>
              </a:lnSpc>
              <a:spcBef>
                <a:spcPts val="0"/>
              </a:spcBef>
              <a:spcAft>
                <a:spcPts val="0"/>
              </a:spcAft>
              <a:buClr>
                <a:srgbClr val="000000"/>
              </a:buClr>
              <a:buSzPts val="1400"/>
              <a:buNone/>
              <a:defRPr/>
            </a:lvl3pPr>
            <a:lvl4pPr lvl="3" rtl="0" algn="l">
              <a:lnSpc>
                <a:spcPct val="90000"/>
              </a:lnSpc>
              <a:spcBef>
                <a:spcPts val="0"/>
              </a:spcBef>
              <a:spcAft>
                <a:spcPts val="0"/>
              </a:spcAft>
              <a:buClr>
                <a:srgbClr val="000000"/>
              </a:buClr>
              <a:buSzPts val="1400"/>
              <a:buNone/>
              <a:defRPr/>
            </a:lvl4pPr>
            <a:lvl5pPr lvl="4" rtl="0" algn="l">
              <a:lnSpc>
                <a:spcPct val="90000"/>
              </a:lnSpc>
              <a:spcBef>
                <a:spcPts val="0"/>
              </a:spcBef>
              <a:spcAft>
                <a:spcPts val="0"/>
              </a:spcAft>
              <a:buClr>
                <a:srgbClr val="000000"/>
              </a:buClr>
              <a:buSzPts val="1400"/>
              <a:buNone/>
              <a:defRPr/>
            </a:lvl5pPr>
            <a:lvl6pPr lvl="5" rtl="0" algn="l">
              <a:lnSpc>
                <a:spcPct val="90000"/>
              </a:lnSpc>
              <a:spcBef>
                <a:spcPts val="0"/>
              </a:spcBef>
              <a:spcAft>
                <a:spcPts val="0"/>
              </a:spcAft>
              <a:buClr>
                <a:srgbClr val="000000"/>
              </a:buClr>
              <a:buSzPts val="1400"/>
              <a:buNone/>
              <a:defRPr/>
            </a:lvl6pPr>
            <a:lvl7pPr lvl="6" rtl="0" algn="l">
              <a:lnSpc>
                <a:spcPct val="90000"/>
              </a:lnSpc>
              <a:spcBef>
                <a:spcPts val="0"/>
              </a:spcBef>
              <a:spcAft>
                <a:spcPts val="0"/>
              </a:spcAft>
              <a:buClr>
                <a:srgbClr val="000000"/>
              </a:buClr>
              <a:buSzPts val="1400"/>
              <a:buNone/>
              <a:defRPr/>
            </a:lvl7pPr>
            <a:lvl8pPr lvl="7" rtl="0" algn="l">
              <a:lnSpc>
                <a:spcPct val="90000"/>
              </a:lnSpc>
              <a:spcBef>
                <a:spcPts val="0"/>
              </a:spcBef>
              <a:spcAft>
                <a:spcPts val="0"/>
              </a:spcAft>
              <a:buClr>
                <a:srgbClr val="000000"/>
              </a:buClr>
              <a:buSzPts val="1400"/>
              <a:buNone/>
              <a:defRPr/>
            </a:lvl8pPr>
            <a:lvl9pPr lvl="8" rtl="0" algn="l">
              <a:lnSpc>
                <a:spcPct val="90000"/>
              </a:lnSpc>
              <a:spcBef>
                <a:spcPts val="0"/>
              </a:spcBef>
              <a:spcAft>
                <a:spcPts val="0"/>
              </a:spcAft>
              <a:buClr>
                <a:srgbClr val="000000"/>
              </a:buClr>
              <a:buSzPts val="1400"/>
              <a:buNone/>
              <a:defRPr/>
            </a:lvl9pPr>
          </a:lstStyle>
          <a:p/>
        </p:txBody>
      </p:sp>
      <p:sp>
        <p:nvSpPr>
          <p:cNvPr id="56" name="Google Shape;56;p14"/>
          <p:cNvSpPr txBox="1"/>
          <p:nvPr>
            <p:ph idx="1" type="body"/>
          </p:nvPr>
        </p:nvSpPr>
        <p:spPr>
          <a:xfrm>
            <a:off x="1143000" y="2701528"/>
            <a:ext cx="6858000" cy="1241700"/>
          </a:xfrm>
          <a:prstGeom prst="rect">
            <a:avLst/>
          </a:prstGeom>
          <a:noFill/>
          <a:ln>
            <a:noFill/>
          </a:ln>
        </p:spPr>
        <p:txBody>
          <a:bodyPr anchorCtr="0" anchor="t" bIns="34250" lIns="34250" spcFirstLastPara="1" rIns="34250" wrap="square" tIns="34250">
            <a:noAutofit/>
          </a:bodyPr>
          <a:lstStyle>
            <a:lvl1pPr indent="-228600" lvl="0" marL="457200" rtl="0" algn="ctr">
              <a:lnSpc>
                <a:spcPct val="90000"/>
              </a:lnSpc>
              <a:spcBef>
                <a:spcPts val="800"/>
              </a:spcBef>
              <a:spcAft>
                <a:spcPts val="0"/>
              </a:spcAft>
              <a:buClr>
                <a:srgbClr val="000000"/>
              </a:buClr>
              <a:buSzPts val="1800"/>
              <a:buFont typeface="Avenir"/>
              <a:buNone/>
              <a:defRPr sz="1800"/>
            </a:lvl1pPr>
            <a:lvl2pPr indent="-228600" lvl="1" marL="914400" rtl="0" algn="ctr">
              <a:lnSpc>
                <a:spcPct val="90000"/>
              </a:lnSpc>
              <a:spcBef>
                <a:spcPts val="800"/>
              </a:spcBef>
              <a:spcAft>
                <a:spcPts val="0"/>
              </a:spcAft>
              <a:buClr>
                <a:srgbClr val="000000"/>
              </a:buClr>
              <a:buSzPts val="1800"/>
              <a:buFont typeface="Avenir"/>
              <a:buNone/>
              <a:defRPr sz="1800"/>
            </a:lvl2pPr>
            <a:lvl3pPr indent="-228600" lvl="2" marL="1371600" rtl="0" algn="ctr">
              <a:lnSpc>
                <a:spcPct val="90000"/>
              </a:lnSpc>
              <a:spcBef>
                <a:spcPts val="800"/>
              </a:spcBef>
              <a:spcAft>
                <a:spcPts val="0"/>
              </a:spcAft>
              <a:buClr>
                <a:srgbClr val="000000"/>
              </a:buClr>
              <a:buSzPts val="1800"/>
              <a:buFont typeface="Avenir"/>
              <a:buNone/>
              <a:defRPr sz="1800"/>
            </a:lvl3pPr>
            <a:lvl4pPr indent="-228600" lvl="3" marL="1828800" rtl="0" algn="ctr">
              <a:lnSpc>
                <a:spcPct val="90000"/>
              </a:lnSpc>
              <a:spcBef>
                <a:spcPts val="800"/>
              </a:spcBef>
              <a:spcAft>
                <a:spcPts val="0"/>
              </a:spcAft>
              <a:buClr>
                <a:srgbClr val="000000"/>
              </a:buClr>
              <a:buSzPts val="1800"/>
              <a:buFont typeface="Avenir"/>
              <a:buNone/>
              <a:defRPr sz="1800"/>
            </a:lvl4pPr>
            <a:lvl5pPr indent="-228600" lvl="4" marL="2286000" rtl="0" algn="ctr">
              <a:lnSpc>
                <a:spcPct val="90000"/>
              </a:lnSpc>
              <a:spcBef>
                <a:spcPts val="800"/>
              </a:spcBef>
              <a:spcAft>
                <a:spcPts val="0"/>
              </a:spcAft>
              <a:buClr>
                <a:srgbClr val="000000"/>
              </a:buClr>
              <a:buSzPts val="1800"/>
              <a:buFont typeface="Avenir"/>
              <a:buNone/>
              <a:defRPr sz="1800"/>
            </a:lvl5pPr>
            <a:lvl6pPr indent="-361950" lvl="5" marL="2743200" rtl="0" algn="l">
              <a:lnSpc>
                <a:spcPct val="90000"/>
              </a:lnSpc>
              <a:spcBef>
                <a:spcPts val="800"/>
              </a:spcBef>
              <a:spcAft>
                <a:spcPts val="0"/>
              </a:spcAft>
              <a:buSzPts val="2100"/>
              <a:buChar char="■"/>
              <a:defRPr/>
            </a:lvl6pPr>
            <a:lvl7pPr indent="-361950" lvl="6" marL="3200400" rtl="0" algn="l">
              <a:lnSpc>
                <a:spcPct val="90000"/>
              </a:lnSpc>
              <a:spcBef>
                <a:spcPts val="800"/>
              </a:spcBef>
              <a:spcAft>
                <a:spcPts val="0"/>
              </a:spcAft>
              <a:buSzPts val="2100"/>
              <a:buChar char="●"/>
              <a:defRPr/>
            </a:lvl7pPr>
            <a:lvl8pPr indent="-361950" lvl="7" marL="3657600" rtl="0" algn="l">
              <a:lnSpc>
                <a:spcPct val="90000"/>
              </a:lnSpc>
              <a:spcBef>
                <a:spcPts val="800"/>
              </a:spcBef>
              <a:spcAft>
                <a:spcPts val="0"/>
              </a:spcAft>
              <a:buSzPts val="2100"/>
              <a:buChar char="○"/>
              <a:defRPr/>
            </a:lvl8pPr>
            <a:lvl9pPr indent="-361950" lvl="8" marL="4114800" rtl="0" algn="l">
              <a:lnSpc>
                <a:spcPct val="90000"/>
              </a:lnSpc>
              <a:spcBef>
                <a:spcPts val="800"/>
              </a:spcBef>
              <a:spcAft>
                <a:spcPts val="0"/>
              </a:spcAft>
              <a:buSzPts val="2100"/>
              <a:buChar char="■"/>
              <a:defRPr/>
            </a:lvl9pPr>
          </a:lstStyle>
          <a:p/>
        </p:txBody>
      </p:sp>
      <p:sp>
        <p:nvSpPr>
          <p:cNvPr id="57" name="Google Shape;57;p14"/>
          <p:cNvSpPr txBox="1"/>
          <p:nvPr>
            <p:ph idx="12" type="sldNum"/>
          </p:nvPr>
        </p:nvSpPr>
        <p:spPr>
          <a:xfrm>
            <a:off x="8310173" y="4793709"/>
            <a:ext cx="205200" cy="220800"/>
          </a:xfrm>
          <a:prstGeom prst="rect">
            <a:avLst/>
          </a:prstGeom>
          <a:noFill/>
          <a:ln>
            <a:noFill/>
          </a:ln>
        </p:spPr>
        <p:txBody>
          <a:bodyPr anchorCtr="0" anchor="ctr" bIns="34250" lIns="34250" spcFirstLastPara="1" rIns="34250" wrap="square" tIns="34250">
            <a:noAutofit/>
          </a:bodyPr>
          <a:lstStyle>
            <a:lvl1pPr indent="0" lvl="0"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1pPr>
            <a:lvl2pPr indent="0" lvl="1"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2pPr>
            <a:lvl3pPr indent="0" lvl="2"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3pPr>
            <a:lvl4pPr indent="0" lvl="3"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4pPr>
            <a:lvl5pPr indent="0" lvl="4"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5pPr>
            <a:lvl6pPr indent="0" lvl="5"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6pPr>
            <a:lvl7pPr indent="0" lvl="6"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7pPr>
            <a:lvl8pPr indent="0" lvl="7"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8pPr>
            <a:lvl9pPr indent="0" lvl="8" marL="0" rtl="0" algn="r">
              <a:lnSpc>
                <a:spcPct val="100000"/>
              </a:lnSpc>
              <a:spcBef>
                <a:spcPts val="0"/>
              </a:spcBef>
              <a:spcAft>
                <a:spcPts val="0"/>
              </a:spcAft>
              <a:buClr>
                <a:srgbClr val="888888"/>
              </a:buClr>
              <a:buSzPts val="900"/>
              <a:buFont typeface="Avenir"/>
              <a:buNone/>
              <a:defRPr sz="900">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66" name="Google Shape;66;p16"/>
          <p:cNvSpPr txBox="1"/>
          <p:nvPr>
            <p:ph idx="1" type="subTitle"/>
          </p:nvPr>
        </p:nvSpPr>
        <p:spPr>
          <a:xfrm>
            <a:off x="456989" y="1203370"/>
            <a:ext cx="8228700" cy="29829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7" name="Shape 6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8" name="Shape 68"/>
        <p:cNvGrpSpPr/>
        <p:nvPr/>
      </p:nvGrpSpPr>
      <p:grpSpPr>
        <a:xfrm>
          <a:off x="0" y="0"/>
          <a:ext cx="0" cy="0"/>
          <a:chOff x="0" y="0"/>
          <a:chExt cx="0" cy="0"/>
        </a:xfrm>
      </p:grpSpPr>
      <p:sp>
        <p:nvSpPr>
          <p:cNvPr id="69" name="Google Shape;69;p18"/>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70" name="Google Shape;70;p18"/>
          <p:cNvSpPr txBox="1"/>
          <p:nvPr>
            <p:ph idx="1" type="body"/>
          </p:nvPr>
        </p:nvSpPr>
        <p:spPr>
          <a:xfrm>
            <a:off x="456989" y="1203370"/>
            <a:ext cx="82287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1" name="Shape 71"/>
        <p:cNvGrpSpPr/>
        <p:nvPr/>
      </p:nvGrpSpPr>
      <p:grpSpPr>
        <a:xfrm>
          <a:off x="0" y="0"/>
          <a:ext cx="0" cy="0"/>
          <a:chOff x="0" y="0"/>
          <a:chExt cx="0" cy="0"/>
        </a:xfrm>
      </p:grpSpPr>
      <p:sp>
        <p:nvSpPr>
          <p:cNvPr id="72" name="Google Shape;72;p19"/>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73" name="Google Shape;73;p19"/>
          <p:cNvSpPr txBox="1"/>
          <p:nvPr>
            <p:ph idx="1" type="body"/>
          </p:nvPr>
        </p:nvSpPr>
        <p:spPr>
          <a:xfrm>
            <a:off x="456989" y="1203370"/>
            <a:ext cx="40155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74" name="Google Shape;74;p19"/>
          <p:cNvSpPr txBox="1"/>
          <p:nvPr>
            <p:ph idx="2" type="body"/>
          </p:nvPr>
        </p:nvSpPr>
        <p:spPr>
          <a:xfrm>
            <a:off x="4673766" y="1203370"/>
            <a:ext cx="40155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20"/>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77" name="Shape 77"/>
        <p:cNvGrpSpPr/>
        <p:nvPr/>
      </p:nvGrpSpPr>
      <p:grpSpPr>
        <a:xfrm>
          <a:off x="0" y="0"/>
          <a:ext cx="0" cy="0"/>
          <a:chOff x="0" y="0"/>
          <a:chExt cx="0" cy="0"/>
        </a:xfrm>
      </p:grpSpPr>
      <p:sp>
        <p:nvSpPr>
          <p:cNvPr id="78" name="Google Shape;78;p21"/>
          <p:cNvSpPr txBox="1"/>
          <p:nvPr>
            <p:ph idx="1" type="subTitle"/>
          </p:nvPr>
        </p:nvSpPr>
        <p:spPr>
          <a:xfrm>
            <a:off x="456989" y="204928"/>
            <a:ext cx="8228700" cy="39810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79" name="Shape 79"/>
        <p:cNvGrpSpPr/>
        <p:nvPr/>
      </p:nvGrpSpPr>
      <p:grpSpPr>
        <a:xfrm>
          <a:off x="0" y="0"/>
          <a:ext cx="0" cy="0"/>
          <a:chOff x="0" y="0"/>
          <a:chExt cx="0" cy="0"/>
        </a:xfrm>
      </p:grpSpPr>
      <p:sp>
        <p:nvSpPr>
          <p:cNvPr id="80" name="Google Shape;80;p22"/>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81" name="Google Shape;81;p22"/>
          <p:cNvSpPr txBox="1"/>
          <p:nvPr>
            <p:ph idx="1" type="body"/>
          </p:nvPr>
        </p:nvSpPr>
        <p:spPr>
          <a:xfrm>
            <a:off x="456989"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82" name="Google Shape;82;p22"/>
          <p:cNvSpPr txBox="1"/>
          <p:nvPr>
            <p:ph idx="2" type="body"/>
          </p:nvPr>
        </p:nvSpPr>
        <p:spPr>
          <a:xfrm>
            <a:off x="456989" y="2761508"/>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83" name="Google Shape;83;p22"/>
          <p:cNvSpPr txBox="1"/>
          <p:nvPr>
            <p:ph idx="3" type="body"/>
          </p:nvPr>
        </p:nvSpPr>
        <p:spPr>
          <a:xfrm>
            <a:off x="4673766" y="1203370"/>
            <a:ext cx="40155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4" name="Shape 84"/>
        <p:cNvGrpSpPr/>
        <p:nvPr/>
      </p:nvGrpSpPr>
      <p:grpSpPr>
        <a:xfrm>
          <a:off x="0" y="0"/>
          <a:ext cx="0" cy="0"/>
          <a:chOff x="0" y="0"/>
          <a:chExt cx="0" cy="0"/>
        </a:xfrm>
      </p:grpSpPr>
      <p:sp>
        <p:nvSpPr>
          <p:cNvPr id="85" name="Google Shape;85;p23"/>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86" name="Google Shape;86;p23"/>
          <p:cNvSpPr txBox="1"/>
          <p:nvPr>
            <p:ph idx="1" type="body"/>
          </p:nvPr>
        </p:nvSpPr>
        <p:spPr>
          <a:xfrm>
            <a:off x="456989" y="1203370"/>
            <a:ext cx="40155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87" name="Google Shape;87;p23"/>
          <p:cNvSpPr txBox="1"/>
          <p:nvPr>
            <p:ph idx="2" type="body"/>
          </p:nvPr>
        </p:nvSpPr>
        <p:spPr>
          <a:xfrm>
            <a:off x="4673766"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88" name="Google Shape;88;p23"/>
          <p:cNvSpPr txBox="1"/>
          <p:nvPr>
            <p:ph idx="3" type="body"/>
          </p:nvPr>
        </p:nvSpPr>
        <p:spPr>
          <a:xfrm>
            <a:off x="4673766" y="2761508"/>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89" name="Shape 89"/>
        <p:cNvGrpSpPr/>
        <p:nvPr/>
      </p:nvGrpSpPr>
      <p:grpSpPr>
        <a:xfrm>
          <a:off x="0" y="0"/>
          <a:ext cx="0" cy="0"/>
          <a:chOff x="0" y="0"/>
          <a:chExt cx="0" cy="0"/>
        </a:xfrm>
      </p:grpSpPr>
      <p:sp>
        <p:nvSpPr>
          <p:cNvPr id="90" name="Google Shape;90;p24"/>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91" name="Google Shape;91;p24"/>
          <p:cNvSpPr txBox="1"/>
          <p:nvPr>
            <p:ph idx="1" type="body"/>
          </p:nvPr>
        </p:nvSpPr>
        <p:spPr>
          <a:xfrm>
            <a:off x="456989"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92" name="Google Shape;92;p24"/>
          <p:cNvSpPr txBox="1"/>
          <p:nvPr>
            <p:ph idx="2" type="body"/>
          </p:nvPr>
        </p:nvSpPr>
        <p:spPr>
          <a:xfrm>
            <a:off x="4673766"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93" name="Google Shape;93;p24"/>
          <p:cNvSpPr txBox="1"/>
          <p:nvPr>
            <p:ph idx="3" type="body"/>
          </p:nvPr>
        </p:nvSpPr>
        <p:spPr>
          <a:xfrm>
            <a:off x="456989" y="2761508"/>
            <a:ext cx="82287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94" name="Shape 94"/>
        <p:cNvGrpSpPr/>
        <p:nvPr/>
      </p:nvGrpSpPr>
      <p:grpSpPr>
        <a:xfrm>
          <a:off x="0" y="0"/>
          <a:ext cx="0" cy="0"/>
          <a:chOff x="0" y="0"/>
          <a:chExt cx="0" cy="0"/>
        </a:xfrm>
      </p:grpSpPr>
      <p:sp>
        <p:nvSpPr>
          <p:cNvPr id="95" name="Google Shape;95;p25"/>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96" name="Google Shape;96;p25"/>
          <p:cNvSpPr txBox="1"/>
          <p:nvPr>
            <p:ph idx="1" type="body"/>
          </p:nvPr>
        </p:nvSpPr>
        <p:spPr>
          <a:xfrm>
            <a:off x="456989" y="1203370"/>
            <a:ext cx="82287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97" name="Google Shape;97;p25"/>
          <p:cNvSpPr txBox="1"/>
          <p:nvPr>
            <p:ph idx="2" type="body"/>
          </p:nvPr>
        </p:nvSpPr>
        <p:spPr>
          <a:xfrm>
            <a:off x="456989" y="2761508"/>
            <a:ext cx="82287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98" name="Shape 98"/>
        <p:cNvGrpSpPr/>
        <p:nvPr/>
      </p:nvGrpSpPr>
      <p:grpSpPr>
        <a:xfrm>
          <a:off x="0" y="0"/>
          <a:ext cx="0" cy="0"/>
          <a:chOff x="0" y="0"/>
          <a:chExt cx="0" cy="0"/>
        </a:xfrm>
      </p:grpSpPr>
      <p:sp>
        <p:nvSpPr>
          <p:cNvPr id="99" name="Google Shape;99;p26"/>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100" name="Google Shape;100;p26"/>
          <p:cNvSpPr txBox="1"/>
          <p:nvPr>
            <p:ph idx="1" type="body"/>
          </p:nvPr>
        </p:nvSpPr>
        <p:spPr>
          <a:xfrm>
            <a:off x="456989"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101" name="Google Shape;101;p26"/>
          <p:cNvSpPr txBox="1"/>
          <p:nvPr>
            <p:ph idx="2" type="body"/>
          </p:nvPr>
        </p:nvSpPr>
        <p:spPr>
          <a:xfrm>
            <a:off x="4673766" y="1203370"/>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102" name="Google Shape;102;p26"/>
          <p:cNvSpPr txBox="1"/>
          <p:nvPr>
            <p:ph idx="3" type="body"/>
          </p:nvPr>
        </p:nvSpPr>
        <p:spPr>
          <a:xfrm>
            <a:off x="4673766" y="2761508"/>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103" name="Google Shape;103;p26"/>
          <p:cNvSpPr txBox="1"/>
          <p:nvPr>
            <p:ph idx="4" type="body"/>
          </p:nvPr>
        </p:nvSpPr>
        <p:spPr>
          <a:xfrm>
            <a:off x="456989" y="2761508"/>
            <a:ext cx="4015500" cy="14226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04" name="Shape 104"/>
        <p:cNvGrpSpPr/>
        <p:nvPr/>
      </p:nvGrpSpPr>
      <p:grpSpPr>
        <a:xfrm>
          <a:off x="0" y="0"/>
          <a:ext cx="0" cy="0"/>
          <a:chOff x="0" y="0"/>
          <a:chExt cx="0" cy="0"/>
        </a:xfrm>
      </p:grpSpPr>
      <p:sp>
        <p:nvSpPr>
          <p:cNvPr id="105" name="Google Shape;105;p27"/>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106" name="Google Shape;106;p27"/>
          <p:cNvSpPr txBox="1"/>
          <p:nvPr>
            <p:ph idx="1" type="body"/>
          </p:nvPr>
        </p:nvSpPr>
        <p:spPr>
          <a:xfrm>
            <a:off x="456989" y="1203370"/>
            <a:ext cx="82287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107" name="Google Shape;107;p27"/>
          <p:cNvSpPr txBox="1"/>
          <p:nvPr>
            <p:ph idx="2" type="body"/>
          </p:nvPr>
        </p:nvSpPr>
        <p:spPr>
          <a:xfrm>
            <a:off x="456989" y="1203370"/>
            <a:ext cx="82287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108" name="Google Shape;108;p27"/>
          <p:cNvSpPr/>
          <p:nvPr/>
        </p:nvSpPr>
        <p:spPr>
          <a:xfrm>
            <a:off x="456989" y="1203370"/>
            <a:ext cx="8228700" cy="2982900"/>
          </a:xfrm>
          <a:prstGeom prst="rect">
            <a:avLst/>
          </a:prstGeom>
          <a:noFill/>
          <a:ln>
            <a:noFill/>
          </a:ln>
        </p:spPr>
      </p:sp>
      <p:sp>
        <p:nvSpPr>
          <p:cNvPr id="109" name="Google Shape;109;p27"/>
          <p:cNvSpPr/>
          <p:nvPr/>
        </p:nvSpPr>
        <p:spPr>
          <a:xfrm>
            <a:off x="456989" y="1203370"/>
            <a:ext cx="8228700" cy="29829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28"/>
          <p:cNvSpPr txBox="1"/>
          <p:nvPr>
            <p:ph type="ctrTitle"/>
          </p:nvPr>
        </p:nvSpPr>
        <p:spPr>
          <a:xfrm>
            <a:off x="311708" y="744575"/>
            <a:ext cx="8520600" cy="2052600"/>
          </a:xfrm>
          <a:prstGeom prst="rect">
            <a:avLst/>
          </a:prstGeom>
        </p:spPr>
        <p:txBody>
          <a:bodyPr anchorCtr="0" anchor="b" bIns="76025" lIns="76025" spcFirstLastPara="1" rIns="76025" wrap="square" tIns="760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2" name="Google Shape;112;p28"/>
          <p:cNvSpPr txBox="1"/>
          <p:nvPr>
            <p:ph idx="1" type="subTitle"/>
          </p:nvPr>
        </p:nvSpPr>
        <p:spPr>
          <a:xfrm>
            <a:off x="311700" y="2834125"/>
            <a:ext cx="8520600" cy="792600"/>
          </a:xfrm>
          <a:prstGeom prst="rect">
            <a:avLst/>
          </a:prstGeom>
        </p:spPr>
        <p:txBody>
          <a:bodyPr anchorCtr="0" anchor="t" bIns="76025" lIns="76025" spcFirstLastPara="1" rIns="76025" wrap="square" tIns="760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 name="Google Shape;113;p28"/>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30"/>
          <p:cNvSpPr txBox="1"/>
          <p:nvPr>
            <p:ph type="ctrTitle"/>
          </p:nvPr>
        </p:nvSpPr>
        <p:spPr>
          <a:xfrm>
            <a:off x="311708" y="744575"/>
            <a:ext cx="8520600" cy="2052600"/>
          </a:xfrm>
          <a:prstGeom prst="rect">
            <a:avLst/>
          </a:prstGeom>
        </p:spPr>
        <p:txBody>
          <a:bodyPr anchorCtr="0" anchor="b" bIns="90625" lIns="90625" spcFirstLastPara="1" rIns="90625" wrap="square" tIns="906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0" name="Google Shape;120;p30"/>
          <p:cNvSpPr txBox="1"/>
          <p:nvPr>
            <p:ph idx="1" type="subTitle"/>
          </p:nvPr>
        </p:nvSpPr>
        <p:spPr>
          <a:xfrm>
            <a:off x="311700" y="2834125"/>
            <a:ext cx="8520600" cy="792600"/>
          </a:xfrm>
          <a:prstGeom prst="rect">
            <a:avLst/>
          </a:prstGeom>
        </p:spPr>
        <p:txBody>
          <a:bodyPr anchorCtr="0" anchor="t" bIns="90625" lIns="90625" spcFirstLastPara="1" rIns="90625" wrap="square" tIns="906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1" name="Google Shape;121;p30"/>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31"/>
          <p:cNvSpPr txBox="1"/>
          <p:nvPr>
            <p:ph type="title"/>
          </p:nvPr>
        </p:nvSpPr>
        <p:spPr>
          <a:xfrm>
            <a:off x="311700" y="2150850"/>
            <a:ext cx="8520600" cy="841800"/>
          </a:xfrm>
          <a:prstGeom prst="rect">
            <a:avLst/>
          </a:prstGeom>
        </p:spPr>
        <p:txBody>
          <a:bodyPr anchorCtr="0" anchor="ctr" bIns="90625" lIns="90625" spcFirstLastPara="1" rIns="90625" wrap="square" tIns="906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4" name="Google Shape;124;p31"/>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32"/>
          <p:cNvSpPr txBox="1"/>
          <p:nvPr>
            <p:ph type="title"/>
          </p:nvPr>
        </p:nvSpPr>
        <p:spPr>
          <a:xfrm>
            <a:off x="311700" y="445025"/>
            <a:ext cx="8520600" cy="572700"/>
          </a:xfrm>
          <a:prstGeom prst="rect">
            <a:avLst/>
          </a:prstGeom>
        </p:spPr>
        <p:txBody>
          <a:bodyPr anchorCtr="0" anchor="t" bIns="90625" lIns="90625" spcFirstLastPara="1" rIns="90625" wrap="square" tIns="906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32"/>
          <p:cNvSpPr txBox="1"/>
          <p:nvPr>
            <p:ph idx="1" type="body"/>
          </p:nvPr>
        </p:nvSpPr>
        <p:spPr>
          <a:xfrm>
            <a:off x="311700" y="1152475"/>
            <a:ext cx="8520600" cy="3416400"/>
          </a:xfrm>
          <a:prstGeom prst="rect">
            <a:avLst/>
          </a:prstGeom>
        </p:spPr>
        <p:txBody>
          <a:bodyPr anchorCtr="0" anchor="t" bIns="90625" lIns="90625" spcFirstLastPara="1" rIns="90625" wrap="square" tIns="906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8" name="Google Shape;128;p32"/>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9" name="Shape 129"/>
        <p:cNvGrpSpPr/>
        <p:nvPr/>
      </p:nvGrpSpPr>
      <p:grpSpPr>
        <a:xfrm>
          <a:off x="0" y="0"/>
          <a:ext cx="0" cy="0"/>
          <a:chOff x="0" y="0"/>
          <a:chExt cx="0" cy="0"/>
        </a:xfrm>
      </p:grpSpPr>
      <p:sp>
        <p:nvSpPr>
          <p:cNvPr id="130" name="Google Shape;130;p33"/>
          <p:cNvSpPr txBox="1"/>
          <p:nvPr>
            <p:ph type="title"/>
          </p:nvPr>
        </p:nvSpPr>
        <p:spPr>
          <a:xfrm>
            <a:off x="311700" y="445025"/>
            <a:ext cx="8520600" cy="572700"/>
          </a:xfrm>
          <a:prstGeom prst="rect">
            <a:avLst/>
          </a:prstGeom>
        </p:spPr>
        <p:txBody>
          <a:bodyPr anchorCtr="0" anchor="t" bIns="90625" lIns="90625" spcFirstLastPara="1" rIns="90625" wrap="square" tIns="906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3"/>
          <p:cNvSpPr txBox="1"/>
          <p:nvPr>
            <p:ph idx="1" type="body"/>
          </p:nvPr>
        </p:nvSpPr>
        <p:spPr>
          <a:xfrm>
            <a:off x="311700" y="1152475"/>
            <a:ext cx="3999900" cy="3416400"/>
          </a:xfrm>
          <a:prstGeom prst="rect">
            <a:avLst/>
          </a:prstGeom>
        </p:spPr>
        <p:txBody>
          <a:bodyPr anchorCtr="0" anchor="t" bIns="90625" lIns="90625" spcFirstLastPara="1" rIns="90625" wrap="square" tIns="906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2" name="Google Shape;132;p33"/>
          <p:cNvSpPr txBox="1"/>
          <p:nvPr>
            <p:ph idx="2" type="body"/>
          </p:nvPr>
        </p:nvSpPr>
        <p:spPr>
          <a:xfrm>
            <a:off x="4832400" y="1152475"/>
            <a:ext cx="3999900" cy="3416400"/>
          </a:xfrm>
          <a:prstGeom prst="rect">
            <a:avLst/>
          </a:prstGeom>
        </p:spPr>
        <p:txBody>
          <a:bodyPr anchorCtr="0" anchor="t" bIns="90625" lIns="90625" spcFirstLastPara="1" rIns="90625" wrap="square" tIns="906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3" name="Google Shape;133;p33"/>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34"/>
          <p:cNvSpPr txBox="1"/>
          <p:nvPr>
            <p:ph type="title"/>
          </p:nvPr>
        </p:nvSpPr>
        <p:spPr>
          <a:xfrm>
            <a:off x="311700" y="445025"/>
            <a:ext cx="8520600" cy="572700"/>
          </a:xfrm>
          <a:prstGeom prst="rect">
            <a:avLst/>
          </a:prstGeom>
        </p:spPr>
        <p:txBody>
          <a:bodyPr anchorCtr="0" anchor="t" bIns="90625" lIns="90625" spcFirstLastPara="1" rIns="90625" wrap="square" tIns="906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6" name="Google Shape;136;p34"/>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7" name="Shape 137"/>
        <p:cNvGrpSpPr/>
        <p:nvPr/>
      </p:nvGrpSpPr>
      <p:grpSpPr>
        <a:xfrm>
          <a:off x="0" y="0"/>
          <a:ext cx="0" cy="0"/>
          <a:chOff x="0" y="0"/>
          <a:chExt cx="0" cy="0"/>
        </a:xfrm>
      </p:grpSpPr>
      <p:sp>
        <p:nvSpPr>
          <p:cNvPr id="138" name="Google Shape;138;p35"/>
          <p:cNvSpPr txBox="1"/>
          <p:nvPr>
            <p:ph type="title"/>
          </p:nvPr>
        </p:nvSpPr>
        <p:spPr>
          <a:xfrm>
            <a:off x="311700" y="555600"/>
            <a:ext cx="2808000" cy="755700"/>
          </a:xfrm>
          <a:prstGeom prst="rect">
            <a:avLst/>
          </a:prstGeom>
        </p:spPr>
        <p:txBody>
          <a:bodyPr anchorCtr="0" anchor="b" bIns="90625" lIns="90625" spcFirstLastPara="1" rIns="90625" wrap="square" tIns="906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9" name="Google Shape;139;p35"/>
          <p:cNvSpPr txBox="1"/>
          <p:nvPr>
            <p:ph idx="1" type="body"/>
          </p:nvPr>
        </p:nvSpPr>
        <p:spPr>
          <a:xfrm>
            <a:off x="311700" y="1389600"/>
            <a:ext cx="2808000" cy="3179400"/>
          </a:xfrm>
          <a:prstGeom prst="rect">
            <a:avLst/>
          </a:prstGeom>
        </p:spPr>
        <p:txBody>
          <a:bodyPr anchorCtr="0" anchor="t" bIns="90625" lIns="90625" spcFirstLastPara="1" rIns="90625" wrap="square" tIns="906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35"/>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1" name="Shape 141"/>
        <p:cNvGrpSpPr/>
        <p:nvPr/>
      </p:nvGrpSpPr>
      <p:grpSpPr>
        <a:xfrm>
          <a:off x="0" y="0"/>
          <a:ext cx="0" cy="0"/>
          <a:chOff x="0" y="0"/>
          <a:chExt cx="0" cy="0"/>
        </a:xfrm>
      </p:grpSpPr>
      <p:sp>
        <p:nvSpPr>
          <p:cNvPr id="142" name="Google Shape;142;p36"/>
          <p:cNvSpPr txBox="1"/>
          <p:nvPr>
            <p:ph type="title"/>
          </p:nvPr>
        </p:nvSpPr>
        <p:spPr>
          <a:xfrm>
            <a:off x="490250" y="450150"/>
            <a:ext cx="6367800" cy="4090800"/>
          </a:xfrm>
          <a:prstGeom prst="rect">
            <a:avLst/>
          </a:prstGeom>
        </p:spPr>
        <p:txBody>
          <a:bodyPr anchorCtr="0" anchor="ctr" bIns="90625" lIns="90625" spcFirstLastPara="1" rIns="90625" wrap="square" tIns="906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3" name="Google Shape;143;p36"/>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37"/>
          <p:cNvSpPr/>
          <p:nvPr/>
        </p:nvSpPr>
        <p:spPr>
          <a:xfrm>
            <a:off x="4572000" y="-125"/>
            <a:ext cx="4572000" cy="5143500"/>
          </a:xfrm>
          <a:prstGeom prst="rect">
            <a:avLst/>
          </a:prstGeom>
          <a:solidFill>
            <a:schemeClr val="lt2"/>
          </a:solidFill>
          <a:ln>
            <a:noFill/>
          </a:ln>
        </p:spPr>
        <p:txBody>
          <a:bodyPr anchorCtr="0" anchor="ctr" bIns="90625" lIns="90625" spcFirstLastPara="1" rIns="90625" wrap="square" tIns="90625">
            <a:noAutofit/>
          </a:bodyPr>
          <a:lstStyle/>
          <a:p>
            <a:pPr indent="0" lvl="0" marL="0" rtl="0" algn="l">
              <a:spcBef>
                <a:spcPts val="0"/>
              </a:spcBef>
              <a:spcAft>
                <a:spcPts val="0"/>
              </a:spcAft>
              <a:buNone/>
            </a:pPr>
            <a:r>
              <a:t/>
            </a:r>
            <a:endParaRPr/>
          </a:p>
        </p:txBody>
      </p:sp>
      <p:sp>
        <p:nvSpPr>
          <p:cNvPr id="146" name="Google Shape;146;p37"/>
          <p:cNvSpPr txBox="1"/>
          <p:nvPr>
            <p:ph type="title"/>
          </p:nvPr>
        </p:nvSpPr>
        <p:spPr>
          <a:xfrm>
            <a:off x="265500" y="1233175"/>
            <a:ext cx="4045200" cy="1482300"/>
          </a:xfrm>
          <a:prstGeom prst="rect">
            <a:avLst/>
          </a:prstGeom>
        </p:spPr>
        <p:txBody>
          <a:bodyPr anchorCtr="0" anchor="b" bIns="90625" lIns="90625" spcFirstLastPara="1" rIns="90625" wrap="square" tIns="906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7" name="Google Shape;147;p37"/>
          <p:cNvSpPr txBox="1"/>
          <p:nvPr>
            <p:ph idx="1" type="subTitle"/>
          </p:nvPr>
        </p:nvSpPr>
        <p:spPr>
          <a:xfrm>
            <a:off x="265500" y="2803075"/>
            <a:ext cx="4045200" cy="1235100"/>
          </a:xfrm>
          <a:prstGeom prst="rect">
            <a:avLst/>
          </a:prstGeom>
        </p:spPr>
        <p:txBody>
          <a:bodyPr anchorCtr="0" anchor="t" bIns="90625" lIns="90625" spcFirstLastPara="1" rIns="90625" wrap="square" tIns="906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8" name="Google Shape;148;p37"/>
          <p:cNvSpPr txBox="1"/>
          <p:nvPr>
            <p:ph idx="2" type="body"/>
          </p:nvPr>
        </p:nvSpPr>
        <p:spPr>
          <a:xfrm>
            <a:off x="4939500" y="724075"/>
            <a:ext cx="3837000" cy="3695100"/>
          </a:xfrm>
          <a:prstGeom prst="rect">
            <a:avLst/>
          </a:prstGeom>
        </p:spPr>
        <p:txBody>
          <a:bodyPr anchorCtr="0" anchor="ctr" bIns="90625" lIns="90625" spcFirstLastPara="1" rIns="90625" wrap="square" tIns="906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9" name="Google Shape;149;p37"/>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38"/>
          <p:cNvSpPr txBox="1"/>
          <p:nvPr>
            <p:ph idx="1" type="body"/>
          </p:nvPr>
        </p:nvSpPr>
        <p:spPr>
          <a:xfrm>
            <a:off x="311700" y="4230575"/>
            <a:ext cx="5998800" cy="605100"/>
          </a:xfrm>
          <a:prstGeom prst="rect">
            <a:avLst/>
          </a:prstGeom>
        </p:spPr>
        <p:txBody>
          <a:bodyPr anchorCtr="0" anchor="ctr" bIns="90625" lIns="90625" spcFirstLastPara="1" rIns="90625" wrap="square" tIns="90625">
            <a:noAutofit/>
          </a:bodyPr>
          <a:lstStyle>
            <a:lvl1pPr indent="-228600" lvl="0" marL="457200" rtl="0">
              <a:lnSpc>
                <a:spcPct val="100000"/>
              </a:lnSpc>
              <a:spcBef>
                <a:spcPts val="0"/>
              </a:spcBef>
              <a:spcAft>
                <a:spcPts val="0"/>
              </a:spcAft>
              <a:buSzPts val="1800"/>
              <a:buNone/>
              <a:defRPr/>
            </a:lvl1pPr>
          </a:lstStyle>
          <a:p/>
        </p:txBody>
      </p:sp>
      <p:sp>
        <p:nvSpPr>
          <p:cNvPr id="152" name="Google Shape;152;p38"/>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3" name="Shape 153"/>
        <p:cNvGrpSpPr/>
        <p:nvPr/>
      </p:nvGrpSpPr>
      <p:grpSpPr>
        <a:xfrm>
          <a:off x="0" y="0"/>
          <a:ext cx="0" cy="0"/>
          <a:chOff x="0" y="0"/>
          <a:chExt cx="0" cy="0"/>
        </a:xfrm>
      </p:grpSpPr>
      <p:sp>
        <p:nvSpPr>
          <p:cNvPr id="154" name="Google Shape;154;p39"/>
          <p:cNvSpPr txBox="1"/>
          <p:nvPr>
            <p:ph hasCustomPrompt="1" type="title"/>
          </p:nvPr>
        </p:nvSpPr>
        <p:spPr>
          <a:xfrm>
            <a:off x="311700" y="1106125"/>
            <a:ext cx="8520600" cy="1963500"/>
          </a:xfrm>
          <a:prstGeom prst="rect">
            <a:avLst/>
          </a:prstGeom>
        </p:spPr>
        <p:txBody>
          <a:bodyPr anchorCtr="0" anchor="b" bIns="90625" lIns="90625" spcFirstLastPara="1" rIns="90625" wrap="square" tIns="90625">
            <a:noAutofit/>
          </a:bodyPr>
          <a:lstStyle>
            <a:lvl1pPr lvl="0" rtl="0" algn="ctr">
              <a:spcBef>
                <a:spcPts val="0"/>
              </a:spcBef>
              <a:spcAft>
                <a:spcPts val="0"/>
              </a:spcAft>
              <a:buSzPts val="11900"/>
              <a:buNone/>
              <a:defRPr sz="11900"/>
            </a:lvl1pPr>
            <a:lvl2pPr lvl="1" rtl="0" algn="ctr">
              <a:spcBef>
                <a:spcPts val="0"/>
              </a:spcBef>
              <a:spcAft>
                <a:spcPts val="0"/>
              </a:spcAft>
              <a:buSzPts val="11900"/>
              <a:buNone/>
              <a:defRPr sz="11900"/>
            </a:lvl2pPr>
            <a:lvl3pPr lvl="2" rtl="0" algn="ctr">
              <a:spcBef>
                <a:spcPts val="0"/>
              </a:spcBef>
              <a:spcAft>
                <a:spcPts val="0"/>
              </a:spcAft>
              <a:buSzPts val="11900"/>
              <a:buNone/>
              <a:defRPr sz="11900"/>
            </a:lvl3pPr>
            <a:lvl4pPr lvl="3" rtl="0" algn="ctr">
              <a:spcBef>
                <a:spcPts val="0"/>
              </a:spcBef>
              <a:spcAft>
                <a:spcPts val="0"/>
              </a:spcAft>
              <a:buSzPts val="11900"/>
              <a:buNone/>
              <a:defRPr sz="11900"/>
            </a:lvl4pPr>
            <a:lvl5pPr lvl="4" rtl="0" algn="ctr">
              <a:spcBef>
                <a:spcPts val="0"/>
              </a:spcBef>
              <a:spcAft>
                <a:spcPts val="0"/>
              </a:spcAft>
              <a:buSzPts val="11900"/>
              <a:buNone/>
              <a:defRPr sz="11900"/>
            </a:lvl5pPr>
            <a:lvl6pPr lvl="5" rtl="0" algn="ctr">
              <a:spcBef>
                <a:spcPts val="0"/>
              </a:spcBef>
              <a:spcAft>
                <a:spcPts val="0"/>
              </a:spcAft>
              <a:buSzPts val="11900"/>
              <a:buNone/>
              <a:defRPr sz="11900"/>
            </a:lvl6pPr>
            <a:lvl7pPr lvl="6" rtl="0" algn="ctr">
              <a:spcBef>
                <a:spcPts val="0"/>
              </a:spcBef>
              <a:spcAft>
                <a:spcPts val="0"/>
              </a:spcAft>
              <a:buSzPts val="11900"/>
              <a:buNone/>
              <a:defRPr sz="11900"/>
            </a:lvl7pPr>
            <a:lvl8pPr lvl="7" rtl="0" algn="ctr">
              <a:spcBef>
                <a:spcPts val="0"/>
              </a:spcBef>
              <a:spcAft>
                <a:spcPts val="0"/>
              </a:spcAft>
              <a:buSzPts val="11900"/>
              <a:buNone/>
              <a:defRPr sz="11900"/>
            </a:lvl8pPr>
            <a:lvl9pPr lvl="8" rtl="0" algn="ctr">
              <a:spcBef>
                <a:spcPts val="0"/>
              </a:spcBef>
              <a:spcAft>
                <a:spcPts val="0"/>
              </a:spcAft>
              <a:buSzPts val="11900"/>
              <a:buNone/>
              <a:defRPr sz="11900"/>
            </a:lvl9pPr>
          </a:lstStyle>
          <a:p>
            <a:r>
              <a:t>xx%</a:t>
            </a:r>
          </a:p>
        </p:txBody>
      </p:sp>
      <p:sp>
        <p:nvSpPr>
          <p:cNvPr id="155" name="Google Shape;155;p39"/>
          <p:cNvSpPr txBox="1"/>
          <p:nvPr>
            <p:ph idx="1" type="body"/>
          </p:nvPr>
        </p:nvSpPr>
        <p:spPr>
          <a:xfrm>
            <a:off x="311700" y="3152225"/>
            <a:ext cx="8520600" cy="1300800"/>
          </a:xfrm>
          <a:prstGeom prst="rect">
            <a:avLst/>
          </a:prstGeom>
        </p:spPr>
        <p:txBody>
          <a:bodyPr anchorCtr="0" anchor="t" bIns="90625" lIns="90625" spcFirstLastPara="1" rIns="90625" wrap="square" tIns="906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6" name="Google Shape;156;p39"/>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7" name="Shape 157"/>
        <p:cNvGrpSpPr/>
        <p:nvPr/>
      </p:nvGrpSpPr>
      <p:grpSpPr>
        <a:xfrm>
          <a:off x="0" y="0"/>
          <a:ext cx="0" cy="0"/>
          <a:chOff x="0" y="0"/>
          <a:chExt cx="0" cy="0"/>
        </a:xfrm>
      </p:grpSpPr>
      <p:sp>
        <p:nvSpPr>
          <p:cNvPr id="158" name="Google Shape;158;p40"/>
          <p:cNvSpPr txBox="1"/>
          <p:nvPr>
            <p:ph idx="12" type="sldNum"/>
          </p:nvPr>
        </p:nvSpPr>
        <p:spPr>
          <a:xfrm>
            <a:off x="8472458" y="4663217"/>
            <a:ext cx="548700" cy="393600"/>
          </a:xfrm>
          <a:prstGeom prst="rect">
            <a:avLst/>
          </a:prstGeom>
        </p:spPr>
        <p:txBody>
          <a:bodyPr anchorCtr="0" anchor="ctr" bIns="90625" lIns="90625" spcFirstLastPara="1" rIns="90625" wrap="square" tIns="9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4.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456989" y="204928"/>
            <a:ext cx="8228700" cy="858600"/>
          </a:xfrm>
          <a:prstGeom prst="rect">
            <a:avLst/>
          </a:prstGeom>
          <a:noFill/>
          <a:ln>
            <a:noFill/>
          </a:ln>
        </p:spPr>
        <p:txBody>
          <a:bodyPr anchorCtr="0" anchor="ctr"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60" name="Google Shape;60;p15"/>
          <p:cNvSpPr txBox="1"/>
          <p:nvPr>
            <p:ph idx="1" type="body"/>
          </p:nvPr>
        </p:nvSpPr>
        <p:spPr>
          <a:xfrm>
            <a:off x="456989" y="1203370"/>
            <a:ext cx="8228700" cy="2982900"/>
          </a:xfrm>
          <a:prstGeom prst="rect">
            <a:avLst/>
          </a:prstGeom>
          <a:noFill/>
          <a:ln>
            <a:noFill/>
          </a:ln>
        </p:spPr>
        <p:txBody>
          <a:bodyPr anchorCtr="0" anchor="t" bIns="76025" lIns="76025" spcFirstLastPara="1" rIns="76025" wrap="square" tIns="76025">
            <a:noAutofit/>
          </a:bodyPr>
          <a:lstStyle>
            <a:lvl1pPr indent="-228600" lvl="0" marL="457200" marR="0" rtl="0" algn="l">
              <a:spcBef>
                <a:spcPts val="0"/>
              </a:spcBef>
              <a:spcAft>
                <a:spcPts val="0"/>
              </a:spcAft>
              <a:buSzPts val="1200"/>
              <a:buNone/>
              <a:defRPr b="0" i="0" sz="1500" u="none" cap="none" strike="noStrike"/>
            </a:lvl1pPr>
            <a:lvl2pPr indent="-228600" lvl="1" marL="914400" marR="0" rtl="0" algn="l">
              <a:spcBef>
                <a:spcPts val="0"/>
              </a:spcBef>
              <a:spcAft>
                <a:spcPts val="0"/>
              </a:spcAft>
              <a:buSzPts val="1200"/>
              <a:buNone/>
              <a:defRPr b="0" i="0" sz="1500" u="none" cap="none" strike="noStrike"/>
            </a:lvl2pPr>
            <a:lvl3pPr indent="-228600" lvl="2" marL="1371600" marR="0" rtl="0" algn="l">
              <a:spcBef>
                <a:spcPts val="0"/>
              </a:spcBef>
              <a:spcAft>
                <a:spcPts val="0"/>
              </a:spcAft>
              <a:buSzPts val="1200"/>
              <a:buNone/>
              <a:defRPr b="0" i="0" sz="1500" u="none" cap="none" strike="noStrike"/>
            </a:lvl3pPr>
            <a:lvl4pPr indent="-228600" lvl="3" marL="1828800" marR="0" rtl="0" algn="l">
              <a:spcBef>
                <a:spcPts val="0"/>
              </a:spcBef>
              <a:spcAft>
                <a:spcPts val="0"/>
              </a:spcAft>
              <a:buSzPts val="1200"/>
              <a:buNone/>
              <a:defRPr b="0" i="0" sz="1500" u="none" cap="none" strike="noStrike"/>
            </a:lvl4pPr>
            <a:lvl5pPr indent="-228600" lvl="4" marL="2286000" marR="0" rtl="0" algn="l">
              <a:spcBef>
                <a:spcPts val="0"/>
              </a:spcBef>
              <a:spcAft>
                <a:spcPts val="0"/>
              </a:spcAft>
              <a:buSzPts val="1200"/>
              <a:buNone/>
              <a:defRPr b="0" i="0" sz="1500" u="none" cap="none" strike="noStrike"/>
            </a:lvl5pPr>
            <a:lvl6pPr indent="-228600" lvl="5" marL="2743200" marR="0" rtl="0" algn="l">
              <a:spcBef>
                <a:spcPts val="0"/>
              </a:spcBef>
              <a:spcAft>
                <a:spcPts val="0"/>
              </a:spcAft>
              <a:buSzPts val="1200"/>
              <a:buNone/>
              <a:defRPr b="0" i="0" sz="1500" u="none" cap="none" strike="noStrike"/>
            </a:lvl6pPr>
            <a:lvl7pPr indent="-228600" lvl="6" marL="3200400" marR="0" rtl="0" algn="l">
              <a:spcBef>
                <a:spcPts val="0"/>
              </a:spcBef>
              <a:spcAft>
                <a:spcPts val="0"/>
              </a:spcAft>
              <a:buSzPts val="1200"/>
              <a:buNone/>
              <a:defRPr b="0" i="0" sz="1500" u="none" cap="none" strike="noStrike"/>
            </a:lvl7pPr>
            <a:lvl8pPr indent="-228600" lvl="7" marL="3657600" marR="0" rtl="0" algn="l">
              <a:spcBef>
                <a:spcPts val="0"/>
              </a:spcBef>
              <a:spcAft>
                <a:spcPts val="0"/>
              </a:spcAft>
              <a:buSzPts val="1200"/>
              <a:buNone/>
              <a:defRPr b="0" i="0" sz="1500" u="none" cap="none" strike="noStrike"/>
            </a:lvl8pPr>
            <a:lvl9pPr indent="-228600" lvl="8" marL="4114800" marR="0" rtl="0" algn="l">
              <a:spcBef>
                <a:spcPts val="0"/>
              </a:spcBef>
              <a:spcAft>
                <a:spcPts val="0"/>
              </a:spcAft>
              <a:buSzPts val="1200"/>
              <a:buNone/>
              <a:defRPr b="0" i="0" sz="1500" u="none" cap="none" strike="noStrike"/>
            </a:lvl9pPr>
          </a:lstStyle>
          <a:p/>
        </p:txBody>
      </p:sp>
      <p:sp>
        <p:nvSpPr>
          <p:cNvPr id="61" name="Google Shape;61;p15"/>
          <p:cNvSpPr txBox="1"/>
          <p:nvPr>
            <p:ph idx="10" type="dt"/>
          </p:nvPr>
        </p:nvSpPr>
        <p:spPr>
          <a:xfrm>
            <a:off x="456989" y="4685187"/>
            <a:ext cx="2130000" cy="354600"/>
          </a:xfrm>
          <a:prstGeom prst="rect">
            <a:avLst/>
          </a:prstGeom>
          <a:noFill/>
          <a:ln>
            <a:noFill/>
          </a:ln>
        </p:spPr>
        <p:txBody>
          <a:bodyPr anchorCtr="0" anchor="t"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62" name="Google Shape;62;p15"/>
          <p:cNvSpPr txBox="1"/>
          <p:nvPr>
            <p:ph idx="11" type="ftr"/>
          </p:nvPr>
        </p:nvSpPr>
        <p:spPr>
          <a:xfrm>
            <a:off x="3126733" y="4685187"/>
            <a:ext cx="2898000" cy="354600"/>
          </a:xfrm>
          <a:prstGeom prst="rect">
            <a:avLst/>
          </a:prstGeom>
          <a:noFill/>
          <a:ln>
            <a:noFill/>
          </a:ln>
        </p:spPr>
        <p:txBody>
          <a:bodyPr anchorCtr="0" anchor="t" bIns="76025" lIns="76025" spcFirstLastPara="1" rIns="76025" wrap="square" tIns="76025">
            <a:noAutofit/>
          </a:bodyPr>
          <a:lstStyle>
            <a:lvl1pPr indent="0" lvl="0" marL="0" marR="0" rtl="0" algn="l">
              <a:spcBef>
                <a:spcPts val="0"/>
              </a:spcBef>
              <a:spcAft>
                <a:spcPts val="0"/>
              </a:spcAft>
              <a:buSzPts val="1200"/>
              <a:buNone/>
              <a:defRPr b="0" i="0" sz="1500" u="none" cap="none" strike="noStrike"/>
            </a:lvl1pPr>
            <a:lvl2pPr indent="0" lvl="1" marL="0" marR="0" rtl="0" algn="l">
              <a:spcBef>
                <a:spcPts val="0"/>
              </a:spcBef>
              <a:spcAft>
                <a:spcPts val="0"/>
              </a:spcAft>
              <a:buSzPts val="1200"/>
              <a:buNone/>
              <a:defRPr b="0" i="0" sz="1500" u="none" cap="none" strike="noStrike"/>
            </a:lvl2pPr>
            <a:lvl3pPr indent="0" lvl="2" marL="0" marR="0" rtl="0" algn="l">
              <a:spcBef>
                <a:spcPts val="0"/>
              </a:spcBef>
              <a:spcAft>
                <a:spcPts val="0"/>
              </a:spcAft>
              <a:buSzPts val="1200"/>
              <a:buNone/>
              <a:defRPr b="0" i="0" sz="1500" u="none" cap="none" strike="noStrike"/>
            </a:lvl3pPr>
            <a:lvl4pPr indent="0" lvl="3" marL="0" marR="0" rtl="0" algn="l">
              <a:spcBef>
                <a:spcPts val="0"/>
              </a:spcBef>
              <a:spcAft>
                <a:spcPts val="0"/>
              </a:spcAft>
              <a:buSzPts val="1200"/>
              <a:buNone/>
              <a:defRPr b="0" i="0" sz="1500" u="none" cap="none" strike="noStrike"/>
            </a:lvl4pPr>
            <a:lvl5pPr indent="0" lvl="4" marL="0" marR="0" rtl="0" algn="l">
              <a:spcBef>
                <a:spcPts val="0"/>
              </a:spcBef>
              <a:spcAft>
                <a:spcPts val="0"/>
              </a:spcAft>
              <a:buSzPts val="1200"/>
              <a:buNone/>
              <a:defRPr b="0" i="0" sz="1500" u="none" cap="none" strike="noStrike"/>
            </a:lvl5pPr>
            <a:lvl6pPr indent="0" lvl="5" marL="0" marR="0" rtl="0" algn="l">
              <a:spcBef>
                <a:spcPts val="0"/>
              </a:spcBef>
              <a:spcAft>
                <a:spcPts val="0"/>
              </a:spcAft>
              <a:buSzPts val="1200"/>
              <a:buNone/>
              <a:defRPr b="0" i="0" sz="1500" u="none" cap="none" strike="noStrike"/>
            </a:lvl6pPr>
            <a:lvl7pPr indent="0" lvl="6" marL="0" marR="0" rtl="0" algn="l">
              <a:spcBef>
                <a:spcPts val="0"/>
              </a:spcBef>
              <a:spcAft>
                <a:spcPts val="0"/>
              </a:spcAft>
              <a:buSzPts val="1200"/>
              <a:buNone/>
              <a:defRPr b="0" i="0" sz="1500" u="none" cap="none" strike="noStrike"/>
            </a:lvl7pPr>
            <a:lvl8pPr indent="0" lvl="7" marL="0" marR="0" rtl="0" algn="l">
              <a:spcBef>
                <a:spcPts val="0"/>
              </a:spcBef>
              <a:spcAft>
                <a:spcPts val="0"/>
              </a:spcAft>
              <a:buSzPts val="1200"/>
              <a:buNone/>
              <a:defRPr b="0" i="0" sz="1500" u="none" cap="none" strike="noStrike"/>
            </a:lvl8pPr>
            <a:lvl9pPr indent="0" lvl="8" marL="0" marR="0" rtl="0" algn="l">
              <a:spcBef>
                <a:spcPts val="0"/>
              </a:spcBef>
              <a:spcAft>
                <a:spcPts val="0"/>
              </a:spcAft>
              <a:buSzPts val="1200"/>
              <a:buNone/>
              <a:defRPr b="0" i="0" sz="1500" u="none" cap="none" strike="noStrike"/>
            </a:lvl9pPr>
          </a:lstStyle>
          <a:p/>
        </p:txBody>
      </p:sp>
      <p:sp>
        <p:nvSpPr>
          <p:cNvPr id="63" name="Google Shape;63;p15"/>
          <p:cNvSpPr txBox="1"/>
          <p:nvPr>
            <p:ph idx="12" type="sldNum"/>
          </p:nvPr>
        </p:nvSpPr>
        <p:spPr>
          <a:xfrm>
            <a:off x="6555620" y="4685187"/>
            <a:ext cx="2130000" cy="3546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1pPr>
            <a:lvl2pPr indent="0" lvl="1"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2pPr>
            <a:lvl3pPr indent="0" lvl="2"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3pPr>
            <a:lvl4pPr indent="0" lvl="3"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4pPr>
            <a:lvl5pPr indent="0" lvl="4"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5pPr>
            <a:lvl6pPr indent="0" lvl="5"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6pPr>
            <a:lvl7pPr indent="0" lvl="6"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7pPr>
            <a:lvl8pPr indent="0" lvl="7"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8pPr>
            <a:lvl9pPr indent="0" lvl="8" marL="0" marR="0" rtl="0" algn="r">
              <a:spcBef>
                <a:spcPts val="0"/>
              </a:spcBef>
              <a:buNone/>
              <a:defRPr b="0" i="0" sz="1200" u="none" cap="none" strike="noStrik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4" name="Shape 114"/>
        <p:cNvGrpSpPr/>
        <p:nvPr/>
      </p:nvGrpSpPr>
      <p:grpSpPr>
        <a:xfrm>
          <a:off x="0" y="0"/>
          <a:ext cx="0" cy="0"/>
          <a:chOff x="0" y="0"/>
          <a:chExt cx="0" cy="0"/>
        </a:xfrm>
      </p:grpSpPr>
      <p:sp>
        <p:nvSpPr>
          <p:cNvPr id="115" name="Google Shape;115;p29"/>
          <p:cNvSpPr txBox="1"/>
          <p:nvPr>
            <p:ph type="title"/>
          </p:nvPr>
        </p:nvSpPr>
        <p:spPr>
          <a:xfrm>
            <a:off x="311700" y="445025"/>
            <a:ext cx="8520600" cy="572700"/>
          </a:xfrm>
          <a:prstGeom prst="rect">
            <a:avLst/>
          </a:prstGeom>
          <a:noFill/>
          <a:ln>
            <a:noFill/>
          </a:ln>
        </p:spPr>
        <p:txBody>
          <a:bodyPr anchorCtr="0" anchor="t" bIns="90625" lIns="90625" spcFirstLastPara="1" rIns="90625" wrap="square" tIns="906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6" name="Google Shape;116;p29"/>
          <p:cNvSpPr txBox="1"/>
          <p:nvPr>
            <p:ph idx="1" type="body"/>
          </p:nvPr>
        </p:nvSpPr>
        <p:spPr>
          <a:xfrm>
            <a:off x="311700" y="1152475"/>
            <a:ext cx="8520600" cy="3416400"/>
          </a:xfrm>
          <a:prstGeom prst="rect">
            <a:avLst/>
          </a:prstGeom>
          <a:noFill/>
          <a:ln>
            <a:noFill/>
          </a:ln>
        </p:spPr>
        <p:txBody>
          <a:bodyPr anchorCtr="0" anchor="t" bIns="90625" lIns="90625" spcFirstLastPara="1" rIns="90625" wrap="square" tIns="906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117" name="Google Shape;117;p29"/>
          <p:cNvSpPr txBox="1"/>
          <p:nvPr>
            <p:ph idx="12" type="sldNum"/>
          </p:nvPr>
        </p:nvSpPr>
        <p:spPr>
          <a:xfrm>
            <a:off x="8472458" y="4663217"/>
            <a:ext cx="548700" cy="393600"/>
          </a:xfrm>
          <a:prstGeom prst="rect">
            <a:avLst/>
          </a:prstGeom>
          <a:noFill/>
          <a:ln>
            <a:noFill/>
          </a:ln>
        </p:spPr>
        <p:txBody>
          <a:bodyPr anchorCtr="0" anchor="ctr" bIns="90625" lIns="90625" spcFirstLastPara="1" rIns="90625" wrap="square" tIns="906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jhpoelen.nl" TargetMode="External"/><Relationship Id="rId4" Type="http://schemas.openxmlformats.org/officeDocument/2006/relationships/hyperlink" Target="https://doi.org/10.5281/zenodo.6686306" TargetMode="External"/><Relationship Id="rId5" Type="http://schemas.openxmlformats.org/officeDocument/2006/relationships/image" Target="../media/image1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hyperlink" Target="https://doi.org/10.5281/zenodo.664286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hyperlink" Target="http://arctos.database.museum/guid/MSB:Para:2736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jhpoelen.n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hyperlink" Target="http://arctos.database.museum/guid/MSB:Para:2736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hyperlink" Target="http://arctos.database.museum/guid/MSB:Para:2736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arctos.database.museum/guid/MSB:Para:2736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hyperlink" Target="http://arctos.database.museum/guid/MSB:Para:2736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hyperlink" Target="http://arctos.database.museum/guid/MSB:Para:2736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hyperlink" Target="https://mczbase.mcz.harvard.edu/guid/MCZ:Orn:348209"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hyperlink" Target="https://mczbase.mcz.harvard.edu/guid/MCZ:Orn:348209"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hyperlink" Target="https://mczbase.mcz.harvard.edu/guid/MCZ:Orn:34820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arctos.database.museum/guid/MSB:Para:27368"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hyperlink" Target="http://arctos.database.museum/guid/MSB:Para:2736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hyperlink" Target="https://globalbioticinteractions.org/?accordingTo=http%3A%2F%2Farctos.database.museum%2Fguid%2FMSB%3APara%3A2736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13.png"/><Relationship Id="rId5" Type="http://schemas.openxmlformats.org/officeDocument/2006/relationships/image" Target="../media/image29.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32.jpg"/><Relationship Id="rId9" Type="http://schemas.openxmlformats.org/officeDocument/2006/relationships/image" Target="../media/image30.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jhpoelen.n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biodiversitylibrary.org/page/723646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hyperlink" Target="http://arctos.database.museum/guid/MSB:Para:28915"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png"/><Relationship Id="rId4" Type="http://schemas.openxmlformats.org/officeDocument/2006/relationships/hyperlink" Target="http://n2t.net/ark:/65665/3777ecb64-7edc-4479-8486-a0b584092bd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hyperlink" Target="https://www.nsf.gov/pubs/2021/nsf21549/nsf21549.ht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0.png"/><Relationship Id="rId4" Type="http://schemas.openxmlformats.org/officeDocument/2006/relationships/hyperlink" Target="http://globalbioticinteractions.org/references" TargetMode="External"/><Relationship Id="rId5" Type="http://schemas.openxmlformats.org/officeDocument/2006/relationships/image" Target="../media/image43.png"/><Relationship Id="rId6" Type="http://schemas.openxmlformats.org/officeDocument/2006/relationships/hyperlink" Target="http://globalbioticinteractions.org/references" TargetMode="External"/><Relationship Id="rId7"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hyperlink" Target="https://doi.org/10.1016/j.ecoinf.2014.08.00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41"/>
          <p:cNvSpPr txBox="1"/>
          <p:nvPr>
            <p:ph type="ctrTitle"/>
          </p:nvPr>
        </p:nvSpPr>
        <p:spPr>
          <a:xfrm>
            <a:off x="-151875" y="526550"/>
            <a:ext cx="8984100" cy="2052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b="1" lang="en"/>
              <a:t>On Interpreting</a:t>
            </a:r>
            <a:r>
              <a:rPr b="1" lang="en"/>
              <a:t> </a:t>
            </a:r>
            <a:endParaRPr b="1"/>
          </a:p>
          <a:p>
            <a:pPr indent="0" lvl="0" marL="0" rtl="0" algn="r">
              <a:spcBef>
                <a:spcPts val="0"/>
              </a:spcBef>
              <a:spcAft>
                <a:spcPts val="0"/>
              </a:spcAft>
              <a:buNone/>
            </a:pPr>
            <a:r>
              <a:rPr b="1" lang="en"/>
              <a:t>Biotic Association </a:t>
            </a:r>
            <a:endParaRPr b="1"/>
          </a:p>
          <a:p>
            <a:pPr indent="0" lvl="0" marL="0" rtl="0" algn="r">
              <a:spcBef>
                <a:spcPts val="0"/>
              </a:spcBef>
              <a:spcAft>
                <a:spcPts val="0"/>
              </a:spcAft>
              <a:buNone/>
            </a:pPr>
            <a:r>
              <a:rPr b="1" lang="en"/>
              <a:t>Records </a:t>
            </a:r>
            <a:endParaRPr b="1"/>
          </a:p>
        </p:txBody>
      </p:sp>
      <p:sp>
        <p:nvSpPr>
          <p:cNvPr id="164" name="Google Shape;164;p4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Entomology Collections </a:t>
            </a:r>
            <a:endParaRPr sz="1800"/>
          </a:p>
          <a:p>
            <a:pPr indent="0" lvl="0" marL="0" rtl="0" algn="l">
              <a:spcBef>
                <a:spcPts val="0"/>
              </a:spcBef>
              <a:spcAft>
                <a:spcPts val="0"/>
              </a:spcAft>
              <a:buNone/>
            </a:pPr>
            <a:r>
              <a:rPr lang="en" sz="1800"/>
              <a:t>Workshop @ Arizona </a:t>
            </a:r>
            <a:endParaRPr sz="1800"/>
          </a:p>
          <a:p>
            <a:pPr indent="0" lvl="0" marL="0" rtl="0" algn="l">
              <a:spcBef>
                <a:spcPts val="0"/>
              </a:spcBef>
              <a:spcAft>
                <a:spcPts val="0"/>
              </a:spcAft>
              <a:buNone/>
            </a:pPr>
            <a:r>
              <a:rPr lang="en" sz="1800"/>
              <a:t>State University</a:t>
            </a:r>
            <a:endParaRPr sz="1800"/>
          </a:p>
          <a:p>
            <a:pPr indent="0" lvl="0" marL="0" rtl="0" algn="l">
              <a:spcBef>
                <a:spcPts val="0"/>
              </a:spcBef>
              <a:spcAft>
                <a:spcPts val="0"/>
              </a:spcAft>
              <a:buNone/>
            </a:pPr>
            <a:r>
              <a:rPr lang="en" sz="1800"/>
              <a:t>2022-06-20/22 </a:t>
            </a:r>
            <a:endParaRPr sz="1800"/>
          </a:p>
          <a:p>
            <a:pPr indent="0" lvl="0" marL="0" rtl="0" algn="l">
              <a:spcBef>
                <a:spcPts val="0"/>
              </a:spcBef>
              <a:spcAft>
                <a:spcPts val="0"/>
              </a:spcAft>
              <a:buNone/>
            </a:pPr>
            <a:r>
              <a:rPr lang="en"/>
              <a:t>Jorrit H. Poelen</a:t>
            </a:r>
            <a:endParaRPr/>
          </a:p>
          <a:p>
            <a:pPr indent="0" lvl="0" marL="0" rtl="0" algn="l">
              <a:spcBef>
                <a:spcPts val="0"/>
              </a:spcBef>
              <a:spcAft>
                <a:spcPts val="0"/>
              </a:spcAft>
              <a:buNone/>
            </a:pPr>
            <a:r>
              <a:rPr lang="en" sz="1800" u="sng">
                <a:solidFill>
                  <a:schemeClr val="hlink"/>
                </a:solidFill>
                <a:hlinkClick r:id="rId3"/>
              </a:rPr>
              <a:t>https://jhpoelen.nl</a:t>
            </a:r>
            <a:endParaRPr sz="1800"/>
          </a:p>
          <a:p>
            <a:pPr indent="0" lvl="0" marL="0" rtl="0" algn="l">
              <a:spcBef>
                <a:spcPts val="0"/>
              </a:spcBef>
              <a:spcAft>
                <a:spcPts val="0"/>
              </a:spcAft>
              <a:buNone/>
            </a:pPr>
            <a:r>
              <a:rPr lang="en" sz="1800"/>
              <a:t>presentation @ </a:t>
            </a:r>
            <a:r>
              <a:rPr lang="en" sz="1800" u="sng">
                <a:solidFill>
                  <a:schemeClr val="hlink"/>
                </a:solidFill>
                <a:hlinkClick r:id="rId4"/>
              </a:rPr>
              <a:t>https://doi.org/10.5281/zenodo.6686306</a:t>
            </a:r>
            <a:endParaRPr sz="1800"/>
          </a:p>
        </p:txBody>
      </p:sp>
      <p:pic>
        <p:nvPicPr>
          <p:cNvPr descr="globi_1024x1024.png" id="165" name="Google Shape;165;p41"/>
          <p:cNvPicPr preferRelativeResize="0"/>
          <p:nvPr/>
        </p:nvPicPr>
        <p:blipFill>
          <a:blip r:embed="rId5">
            <a:alphaModFix/>
          </a:blip>
          <a:stretch>
            <a:fillRect/>
          </a:stretch>
        </p:blipFill>
        <p:spPr>
          <a:xfrm>
            <a:off x="-682850" y="-414500"/>
            <a:ext cx="1972001" cy="1972001"/>
          </a:xfrm>
          <a:prstGeom prst="rect">
            <a:avLst/>
          </a:prstGeom>
          <a:noFill/>
          <a:ln>
            <a:noFill/>
          </a:ln>
        </p:spPr>
      </p:pic>
      <p:pic>
        <p:nvPicPr>
          <p:cNvPr id="166" name="Google Shape;166;p41"/>
          <p:cNvPicPr preferRelativeResize="0"/>
          <p:nvPr/>
        </p:nvPicPr>
        <p:blipFill>
          <a:blip r:embed="rId6">
            <a:alphaModFix/>
          </a:blip>
          <a:stretch>
            <a:fillRect/>
          </a:stretch>
        </p:blipFill>
        <p:spPr>
          <a:xfrm>
            <a:off x="7994101" y="4730475"/>
            <a:ext cx="838200" cy="29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5" name="Shape 245"/>
        <p:cNvGrpSpPr/>
        <p:nvPr/>
      </p:nvGrpSpPr>
      <p:grpSpPr>
        <a:xfrm>
          <a:off x="0" y="0"/>
          <a:ext cx="0" cy="0"/>
          <a:chOff x="0" y="0"/>
          <a:chExt cx="0" cy="0"/>
        </a:xfrm>
      </p:grpSpPr>
      <p:sp>
        <p:nvSpPr>
          <p:cNvPr id="246" name="Google Shape;246;p50"/>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lt1"/>
                </a:solidFill>
              </a:rPr>
              <a:t>How do </a:t>
            </a:r>
            <a:r>
              <a:rPr i="1" lang="en" sz="3700">
                <a:solidFill>
                  <a:schemeClr val="lt1"/>
                </a:solidFill>
              </a:rPr>
              <a:t>you</a:t>
            </a:r>
            <a:r>
              <a:rPr lang="en" sz="3700">
                <a:solidFill>
                  <a:schemeClr val="lt1"/>
                </a:solidFill>
              </a:rPr>
              <a:t> record </a:t>
            </a:r>
            <a:r>
              <a:rPr b="1" lang="en" sz="4000">
                <a:solidFill>
                  <a:schemeClr val="lt1"/>
                </a:solidFill>
              </a:rPr>
              <a:t>interpretations</a:t>
            </a:r>
            <a:r>
              <a:rPr b="1" lang="en" sz="3700">
                <a:solidFill>
                  <a:schemeClr val="lt1"/>
                </a:solidFill>
              </a:rPr>
              <a:t> </a:t>
            </a:r>
            <a:r>
              <a:rPr lang="en" sz="3700">
                <a:solidFill>
                  <a:schemeClr val="lt1"/>
                </a:solidFill>
              </a:rPr>
              <a:t>(or</a:t>
            </a:r>
            <a:r>
              <a:rPr b="1" lang="en" sz="3700">
                <a:solidFill>
                  <a:schemeClr val="lt1"/>
                </a:solidFill>
              </a:rPr>
              <a:t> </a:t>
            </a:r>
            <a:r>
              <a:rPr b="1" lang="en" sz="4000">
                <a:solidFill>
                  <a:schemeClr val="lt1"/>
                </a:solidFill>
              </a:rPr>
              <a:t>reviews</a:t>
            </a:r>
            <a:r>
              <a:rPr lang="en" sz="3700">
                <a:solidFill>
                  <a:schemeClr val="lt1"/>
                </a:solidFill>
              </a:rPr>
              <a:t>) of</a:t>
            </a:r>
            <a:r>
              <a:rPr b="1" lang="en" sz="3700">
                <a:solidFill>
                  <a:schemeClr val="lt1"/>
                </a:solidFill>
              </a:rPr>
              <a:t> </a:t>
            </a:r>
            <a:r>
              <a:rPr lang="en" sz="3700">
                <a:solidFill>
                  <a:schemeClr val="lt1"/>
                </a:solidFill>
              </a:rPr>
              <a:t>these association records?</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None/>
            </a:pPr>
            <a:r>
              <a:rPr lang="en" sz="3700">
                <a:solidFill>
                  <a:schemeClr val="lt1"/>
                </a:solidFill>
              </a:rPr>
              <a:t>Many interpretations may coexist by recording opinions of known origin.</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Clr>
                <a:schemeClr val="dk1"/>
              </a:buClr>
              <a:buSzPts val="1100"/>
              <a:buFont typeface="Arial"/>
              <a:buNone/>
            </a:pPr>
            <a:r>
              <a:rPr lang="en" sz="3700">
                <a:solidFill>
                  <a:schemeClr val="lt1"/>
                </a:solidFill>
              </a:rPr>
              <a:t>Interpretation vs. indirect observation</a:t>
            </a:r>
            <a:endParaRPr sz="37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0" name="Shape 250"/>
        <p:cNvGrpSpPr/>
        <p:nvPr/>
      </p:nvGrpSpPr>
      <p:grpSpPr>
        <a:xfrm>
          <a:off x="0" y="0"/>
          <a:ext cx="0" cy="0"/>
          <a:chOff x="0" y="0"/>
          <a:chExt cx="0" cy="0"/>
        </a:xfrm>
      </p:grpSpPr>
      <p:sp>
        <p:nvSpPr>
          <p:cNvPr id="251" name="Google Shape;251;p51"/>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lt1"/>
                </a:solidFill>
              </a:rPr>
              <a:t>How do </a:t>
            </a:r>
            <a:r>
              <a:rPr i="1" lang="en" sz="3700">
                <a:solidFill>
                  <a:schemeClr val="lt1"/>
                </a:solidFill>
              </a:rPr>
              <a:t>you</a:t>
            </a:r>
            <a:r>
              <a:rPr lang="en" sz="3700">
                <a:solidFill>
                  <a:schemeClr val="lt1"/>
                </a:solidFill>
              </a:rPr>
              <a:t> </a:t>
            </a:r>
            <a:r>
              <a:rPr b="1" lang="en" sz="4000">
                <a:solidFill>
                  <a:schemeClr val="lt1"/>
                </a:solidFill>
              </a:rPr>
              <a:t>share</a:t>
            </a:r>
            <a:r>
              <a:rPr lang="en" sz="3700">
                <a:solidFill>
                  <a:schemeClr val="lt1"/>
                </a:solidFill>
              </a:rPr>
              <a:t> association records?</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None/>
            </a:pPr>
            <a:r>
              <a:rPr lang="en" sz="3700">
                <a:solidFill>
                  <a:schemeClr val="lt1"/>
                </a:solidFill>
              </a:rPr>
              <a:t>collection management system</a:t>
            </a:r>
            <a:endParaRPr sz="3700">
              <a:solidFill>
                <a:schemeClr val="lt1"/>
              </a:solidFill>
            </a:endParaRPr>
          </a:p>
          <a:p>
            <a:pPr indent="0" lvl="0" marL="0" rtl="0" algn="l">
              <a:spcBef>
                <a:spcPts val="0"/>
              </a:spcBef>
              <a:spcAft>
                <a:spcPts val="0"/>
              </a:spcAft>
              <a:buNone/>
            </a:pPr>
            <a:r>
              <a:rPr lang="en" sz="3700">
                <a:solidFill>
                  <a:schemeClr val="lt1"/>
                </a:solidFill>
              </a:rPr>
              <a:t>data publications</a:t>
            </a:r>
            <a:endParaRPr sz="3700">
              <a:solidFill>
                <a:schemeClr val="lt1"/>
              </a:solidFill>
            </a:endParaRPr>
          </a:p>
          <a:p>
            <a:pPr indent="0" lvl="0" marL="0" rtl="0" algn="l">
              <a:spcBef>
                <a:spcPts val="0"/>
              </a:spcBef>
              <a:spcAft>
                <a:spcPts val="0"/>
              </a:spcAft>
              <a:buClr>
                <a:schemeClr val="dk1"/>
              </a:buClr>
              <a:buSzPts val="1100"/>
              <a:buFont typeface="Arial"/>
              <a:buNone/>
            </a:pPr>
            <a:r>
              <a:rPr lang="en" sz="3700">
                <a:solidFill>
                  <a:schemeClr val="lt1"/>
                </a:solidFill>
              </a:rPr>
              <a:t>data registries/ repositories</a:t>
            </a:r>
            <a:endParaRPr sz="37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5" name="Shape 255"/>
        <p:cNvGrpSpPr/>
        <p:nvPr/>
      </p:nvGrpSpPr>
      <p:grpSpPr>
        <a:xfrm>
          <a:off x="0" y="0"/>
          <a:ext cx="0" cy="0"/>
          <a:chOff x="0" y="0"/>
          <a:chExt cx="0" cy="0"/>
        </a:xfrm>
      </p:grpSpPr>
      <p:sp>
        <p:nvSpPr>
          <p:cNvPr id="256" name="Google Shape;256;p52"/>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lt1"/>
                </a:solidFill>
              </a:rPr>
              <a:t>How do </a:t>
            </a:r>
            <a:r>
              <a:rPr i="1" lang="en" sz="3700">
                <a:solidFill>
                  <a:schemeClr val="lt1"/>
                </a:solidFill>
              </a:rPr>
              <a:t>you</a:t>
            </a:r>
            <a:r>
              <a:rPr lang="en" sz="3700">
                <a:solidFill>
                  <a:schemeClr val="lt1"/>
                </a:solidFill>
              </a:rPr>
              <a:t> </a:t>
            </a:r>
            <a:r>
              <a:rPr b="1" lang="en" sz="4000">
                <a:solidFill>
                  <a:schemeClr val="lt1"/>
                </a:solidFill>
              </a:rPr>
              <a:t>share</a:t>
            </a:r>
            <a:r>
              <a:rPr lang="en" sz="3700">
                <a:solidFill>
                  <a:schemeClr val="lt1"/>
                </a:solidFill>
              </a:rPr>
              <a:t> association records?</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None/>
            </a:pPr>
            <a:r>
              <a:rPr lang="en" sz="3700">
                <a:solidFill>
                  <a:schemeClr val="lt1"/>
                </a:solidFill>
              </a:rPr>
              <a:t>collection management system</a:t>
            </a:r>
            <a:endParaRPr sz="3700">
              <a:solidFill>
                <a:schemeClr val="lt1"/>
              </a:solidFill>
            </a:endParaRPr>
          </a:p>
          <a:p>
            <a:pPr indent="0" lvl="0" marL="0" rtl="0" algn="l">
              <a:spcBef>
                <a:spcPts val="0"/>
              </a:spcBef>
              <a:spcAft>
                <a:spcPts val="0"/>
              </a:spcAft>
              <a:buNone/>
            </a:pPr>
            <a:r>
              <a:rPr lang="en" sz="3700">
                <a:solidFill>
                  <a:schemeClr val="lt1"/>
                </a:solidFill>
              </a:rPr>
              <a:t>data publications</a:t>
            </a:r>
            <a:endParaRPr sz="3700">
              <a:solidFill>
                <a:schemeClr val="lt1"/>
              </a:solidFill>
            </a:endParaRPr>
          </a:p>
          <a:p>
            <a:pPr indent="0" lvl="0" marL="0" rtl="0" algn="l">
              <a:spcBef>
                <a:spcPts val="0"/>
              </a:spcBef>
              <a:spcAft>
                <a:spcPts val="0"/>
              </a:spcAft>
              <a:buClr>
                <a:schemeClr val="dk1"/>
              </a:buClr>
              <a:buSzPts val="1100"/>
              <a:buFont typeface="Arial"/>
              <a:buNone/>
            </a:pPr>
            <a:r>
              <a:rPr lang="en" sz="3700">
                <a:solidFill>
                  <a:schemeClr val="lt1"/>
                </a:solidFill>
              </a:rPr>
              <a:t>data registries/ repositories</a:t>
            </a:r>
            <a:endParaRPr sz="37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53"/>
          <p:cNvSpPr txBox="1"/>
          <p:nvPr/>
        </p:nvSpPr>
        <p:spPr>
          <a:xfrm>
            <a:off x="101850" y="11025"/>
            <a:ext cx="8685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chemeClr val="dk1"/>
                </a:solidFill>
              </a:rPr>
              <a:t> Use Case: </a:t>
            </a:r>
            <a:endParaRPr sz="3700">
              <a:solidFill>
                <a:schemeClr val="dk1"/>
              </a:solidFill>
            </a:endParaRPr>
          </a:p>
          <a:p>
            <a:pPr indent="0" lvl="0" marL="0" rtl="0" algn="l">
              <a:spcBef>
                <a:spcPts val="0"/>
              </a:spcBef>
              <a:spcAft>
                <a:spcPts val="0"/>
              </a:spcAft>
              <a:buClr>
                <a:schemeClr val="dk1"/>
              </a:buClr>
              <a:buSzPts val="1100"/>
              <a:buFont typeface="Arial"/>
              <a:buNone/>
            </a:pPr>
            <a:r>
              <a:rPr lang="en" sz="3700">
                <a:solidFill>
                  <a:schemeClr val="dk1"/>
                </a:solidFill>
              </a:rPr>
              <a:t>                		Specimen Associations</a:t>
            </a:r>
            <a:endParaRPr b="1" sz="1700">
              <a:solidFill>
                <a:schemeClr val="dk1"/>
              </a:solidFill>
              <a:highlight>
                <a:schemeClr val="lt1"/>
              </a:highlight>
            </a:endParaRPr>
          </a:p>
          <a:p>
            <a:pPr indent="0" lvl="0" marL="0" rtl="0" algn="ctr">
              <a:lnSpc>
                <a:spcPct val="100000"/>
              </a:lnSpc>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sz="4800">
              <a:solidFill>
                <a:schemeClr val="dk1"/>
              </a:solidFill>
            </a:endParaRPr>
          </a:p>
        </p:txBody>
      </p:sp>
      <p:pic>
        <p:nvPicPr>
          <p:cNvPr id="262" name="Google Shape;262;p53"/>
          <p:cNvPicPr preferRelativeResize="0"/>
          <p:nvPr/>
        </p:nvPicPr>
        <p:blipFill>
          <a:blip r:embed="rId3">
            <a:alphaModFix/>
          </a:blip>
          <a:stretch>
            <a:fillRect/>
          </a:stretch>
        </p:blipFill>
        <p:spPr>
          <a:xfrm>
            <a:off x="357575" y="1414950"/>
            <a:ext cx="8430175" cy="1938607"/>
          </a:xfrm>
          <a:prstGeom prst="rect">
            <a:avLst/>
          </a:prstGeom>
          <a:noFill/>
          <a:ln>
            <a:noFill/>
          </a:ln>
        </p:spPr>
      </p:pic>
      <p:pic>
        <p:nvPicPr>
          <p:cNvPr id="263" name="Google Shape;263;p53"/>
          <p:cNvPicPr preferRelativeResize="0"/>
          <p:nvPr/>
        </p:nvPicPr>
        <p:blipFill>
          <a:blip r:embed="rId4">
            <a:alphaModFix/>
          </a:blip>
          <a:stretch>
            <a:fillRect/>
          </a:stretch>
        </p:blipFill>
        <p:spPr>
          <a:xfrm>
            <a:off x="995850" y="145175"/>
            <a:ext cx="2014451" cy="1177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4"/>
          <p:cNvSpPr txBox="1"/>
          <p:nvPr/>
        </p:nvSpPr>
        <p:spPr>
          <a:xfrm>
            <a:off x="101850" y="11025"/>
            <a:ext cx="8685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chemeClr val="dk1"/>
                </a:solidFill>
              </a:rPr>
              <a:t> Use Case: </a:t>
            </a:r>
            <a:endParaRPr sz="3700">
              <a:solidFill>
                <a:schemeClr val="dk1"/>
              </a:solidFill>
            </a:endParaRPr>
          </a:p>
          <a:p>
            <a:pPr indent="0" lvl="0" marL="0" rtl="0" algn="l">
              <a:spcBef>
                <a:spcPts val="0"/>
              </a:spcBef>
              <a:spcAft>
                <a:spcPts val="0"/>
              </a:spcAft>
              <a:buClr>
                <a:schemeClr val="dk1"/>
              </a:buClr>
              <a:buSzPts val="1100"/>
              <a:buFont typeface="Arial"/>
              <a:buNone/>
            </a:pPr>
            <a:r>
              <a:rPr lang="en" sz="3700">
                <a:solidFill>
                  <a:schemeClr val="dk1"/>
                </a:solidFill>
              </a:rPr>
              <a:t>                		Specimen Associations</a:t>
            </a:r>
            <a:endParaRPr b="1" sz="1700">
              <a:solidFill>
                <a:schemeClr val="dk1"/>
              </a:solidFill>
              <a:highlight>
                <a:schemeClr val="lt1"/>
              </a:highlight>
            </a:endParaRPr>
          </a:p>
          <a:p>
            <a:pPr indent="0" lvl="0" marL="0" rtl="0" algn="ctr">
              <a:lnSpc>
                <a:spcPct val="100000"/>
              </a:lnSpc>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sz="4800">
              <a:solidFill>
                <a:schemeClr val="dk1"/>
              </a:solidFill>
            </a:endParaRPr>
          </a:p>
        </p:txBody>
      </p:sp>
      <p:pic>
        <p:nvPicPr>
          <p:cNvPr id="269" name="Google Shape;269;p54"/>
          <p:cNvPicPr preferRelativeResize="0"/>
          <p:nvPr/>
        </p:nvPicPr>
        <p:blipFill>
          <a:blip r:embed="rId3">
            <a:alphaModFix/>
          </a:blip>
          <a:stretch>
            <a:fillRect/>
          </a:stretch>
        </p:blipFill>
        <p:spPr>
          <a:xfrm>
            <a:off x="357575" y="1414950"/>
            <a:ext cx="8430175" cy="1938607"/>
          </a:xfrm>
          <a:prstGeom prst="rect">
            <a:avLst/>
          </a:prstGeom>
          <a:noFill/>
          <a:ln>
            <a:noFill/>
          </a:ln>
        </p:spPr>
      </p:pic>
      <p:pic>
        <p:nvPicPr>
          <p:cNvPr id="270" name="Google Shape;270;p54"/>
          <p:cNvPicPr preferRelativeResize="0"/>
          <p:nvPr/>
        </p:nvPicPr>
        <p:blipFill>
          <a:blip r:embed="rId4">
            <a:alphaModFix/>
          </a:blip>
          <a:stretch>
            <a:fillRect/>
          </a:stretch>
        </p:blipFill>
        <p:spPr>
          <a:xfrm>
            <a:off x="995850" y="145175"/>
            <a:ext cx="2014451" cy="1177725"/>
          </a:xfrm>
          <a:prstGeom prst="rect">
            <a:avLst/>
          </a:prstGeom>
          <a:noFill/>
          <a:ln>
            <a:noFill/>
          </a:ln>
        </p:spPr>
      </p:pic>
      <p:sp>
        <p:nvSpPr>
          <p:cNvPr id="271" name="Google Shape;271;p54"/>
          <p:cNvSpPr/>
          <p:nvPr/>
        </p:nvSpPr>
        <p:spPr>
          <a:xfrm>
            <a:off x="-47025" y="1126920"/>
            <a:ext cx="4738338" cy="1772172"/>
          </a:xfrm>
          <a:prstGeom prst="irregularSeal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Learn more at SPNHC 2022 Poster Publication</a:t>
            </a:r>
            <a:endParaRPr b="1"/>
          </a:p>
        </p:txBody>
      </p:sp>
      <p:pic>
        <p:nvPicPr>
          <p:cNvPr id="272" name="Google Shape;272;p54"/>
          <p:cNvPicPr preferRelativeResize="0"/>
          <p:nvPr/>
        </p:nvPicPr>
        <p:blipFill>
          <a:blip r:embed="rId5">
            <a:alphaModFix/>
          </a:blip>
          <a:stretch>
            <a:fillRect/>
          </a:stretch>
        </p:blipFill>
        <p:spPr>
          <a:xfrm>
            <a:off x="101848" y="3832122"/>
            <a:ext cx="851950" cy="1127055"/>
          </a:xfrm>
          <a:prstGeom prst="rect">
            <a:avLst/>
          </a:prstGeom>
          <a:noFill/>
          <a:ln>
            <a:noFill/>
          </a:ln>
        </p:spPr>
      </p:pic>
      <p:sp>
        <p:nvSpPr>
          <p:cNvPr id="273" name="Google Shape;273;p54"/>
          <p:cNvSpPr txBox="1"/>
          <p:nvPr/>
        </p:nvSpPr>
        <p:spPr>
          <a:xfrm>
            <a:off x="1071100" y="3832125"/>
            <a:ext cx="77166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33333"/>
                </a:solidFill>
                <a:highlight>
                  <a:srgbClr val="FFFF00"/>
                </a:highlight>
                <a:latin typeface="Roboto"/>
                <a:ea typeface="Roboto"/>
                <a:cs typeface="Roboto"/>
                <a:sym typeface="Roboto"/>
              </a:rPr>
              <a:t>JH Poelen, EA Wommack, AC Doll, and TJ Mayfield-Meyer (2022). </a:t>
            </a:r>
            <a:endParaRPr sz="1600">
              <a:solidFill>
                <a:srgbClr val="333333"/>
              </a:solidFill>
              <a:highlight>
                <a:srgbClr val="FFFF00"/>
              </a:highlight>
              <a:latin typeface="Roboto"/>
              <a:ea typeface="Roboto"/>
              <a:cs typeface="Roboto"/>
              <a:sym typeface="Roboto"/>
            </a:endParaRPr>
          </a:p>
          <a:p>
            <a:pPr indent="0" lvl="0" marL="0" rtl="0" algn="l">
              <a:spcBef>
                <a:spcPts val="0"/>
              </a:spcBef>
              <a:spcAft>
                <a:spcPts val="0"/>
              </a:spcAft>
              <a:buNone/>
            </a:pPr>
            <a:r>
              <a:rPr lang="en" sz="1600">
                <a:solidFill>
                  <a:srgbClr val="333333"/>
                </a:solidFill>
                <a:highlight>
                  <a:srgbClr val="FFFF00"/>
                </a:highlight>
                <a:latin typeface="Roboto"/>
                <a:ea typeface="Roboto"/>
                <a:cs typeface="Roboto"/>
                <a:sym typeface="Roboto"/>
              </a:rPr>
              <a:t>Biotic Interactions In Natural History Collections: Continuing to Extend Digital Records across Communities, Platforms, Collections, and Institutions. </a:t>
            </a:r>
            <a:endParaRPr sz="1600">
              <a:solidFill>
                <a:srgbClr val="333333"/>
              </a:solidFill>
              <a:highlight>
                <a:srgbClr val="FFFF00"/>
              </a:highlight>
              <a:latin typeface="Roboto"/>
              <a:ea typeface="Roboto"/>
              <a:cs typeface="Roboto"/>
              <a:sym typeface="Roboto"/>
            </a:endParaRPr>
          </a:p>
          <a:p>
            <a:pPr indent="0" lvl="0" marL="0" rtl="0" algn="l">
              <a:spcBef>
                <a:spcPts val="0"/>
              </a:spcBef>
              <a:spcAft>
                <a:spcPts val="0"/>
              </a:spcAft>
              <a:buNone/>
            </a:pPr>
            <a:r>
              <a:rPr lang="en" sz="1600">
                <a:solidFill>
                  <a:srgbClr val="333333"/>
                </a:solidFill>
                <a:highlight>
                  <a:srgbClr val="FFFF00"/>
                </a:highlight>
                <a:latin typeface="Roboto"/>
                <a:ea typeface="Roboto"/>
                <a:cs typeface="Roboto"/>
                <a:sym typeface="Roboto"/>
              </a:rPr>
              <a:t>Zenodo. </a:t>
            </a:r>
            <a:r>
              <a:rPr lang="en" sz="1600" u="sng">
                <a:solidFill>
                  <a:schemeClr val="hlink"/>
                </a:solidFill>
                <a:highlight>
                  <a:srgbClr val="FFFF00"/>
                </a:highlight>
                <a:latin typeface="Roboto"/>
                <a:ea typeface="Roboto"/>
                <a:cs typeface="Roboto"/>
                <a:sym typeface="Roboto"/>
                <a:hlinkClick r:id="rId6"/>
              </a:rPr>
              <a:t>https://doi.org/10.5281/zenodo.6642868</a:t>
            </a:r>
            <a:endParaRPr sz="1600">
              <a:highlight>
                <a:srgbClr val="FFFF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5"/>
          <p:cNvSpPr txBox="1"/>
          <p:nvPr/>
        </p:nvSpPr>
        <p:spPr>
          <a:xfrm>
            <a:off x="101850" y="11025"/>
            <a:ext cx="8685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https://globalbioticinteractions.org/process</a:t>
            </a:r>
            <a:endParaRPr b="1" sz="1500">
              <a:solidFill>
                <a:schemeClr val="dk1"/>
              </a:solidFill>
              <a:highlight>
                <a:schemeClr val="lt1"/>
              </a:highlight>
            </a:endParaRPr>
          </a:p>
          <a:p>
            <a:pPr indent="0" lvl="0" marL="0" rtl="0" algn="ctr">
              <a:lnSpc>
                <a:spcPct val="100000"/>
              </a:lnSpc>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sz="4800">
              <a:solidFill>
                <a:schemeClr val="dk1"/>
              </a:solidFill>
            </a:endParaRPr>
          </a:p>
        </p:txBody>
      </p:sp>
      <p:pic>
        <p:nvPicPr>
          <p:cNvPr id="279" name="Google Shape;279;p55"/>
          <p:cNvPicPr preferRelativeResize="0"/>
          <p:nvPr/>
        </p:nvPicPr>
        <p:blipFill>
          <a:blip r:embed="rId3">
            <a:alphaModFix/>
          </a:blip>
          <a:stretch>
            <a:fillRect/>
          </a:stretch>
        </p:blipFill>
        <p:spPr>
          <a:xfrm>
            <a:off x="152400" y="1703625"/>
            <a:ext cx="8847400" cy="1643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6"/>
          <p:cNvSpPr txBox="1"/>
          <p:nvPr/>
        </p:nvSpPr>
        <p:spPr>
          <a:xfrm>
            <a:off x="101850" y="11025"/>
            <a:ext cx="8685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https://globalbioticinteractions.org/process</a:t>
            </a:r>
            <a:endParaRPr b="1" sz="1500">
              <a:solidFill>
                <a:schemeClr val="dk1"/>
              </a:solidFill>
              <a:highlight>
                <a:schemeClr val="lt1"/>
              </a:highlight>
            </a:endParaRPr>
          </a:p>
          <a:p>
            <a:pPr indent="0" lvl="0" marL="0" rtl="0" algn="ctr">
              <a:lnSpc>
                <a:spcPct val="100000"/>
              </a:lnSpc>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sz="4800">
              <a:solidFill>
                <a:schemeClr val="dk1"/>
              </a:solidFill>
            </a:endParaRPr>
          </a:p>
        </p:txBody>
      </p:sp>
      <p:pic>
        <p:nvPicPr>
          <p:cNvPr id="285" name="Google Shape;285;p56"/>
          <p:cNvPicPr preferRelativeResize="0"/>
          <p:nvPr/>
        </p:nvPicPr>
        <p:blipFill>
          <a:blip r:embed="rId3">
            <a:alphaModFix/>
          </a:blip>
          <a:stretch>
            <a:fillRect/>
          </a:stretch>
        </p:blipFill>
        <p:spPr>
          <a:xfrm>
            <a:off x="152400" y="1703625"/>
            <a:ext cx="8847400" cy="1643325"/>
          </a:xfrm>
          <a:prstGeom prst="rect">
            <a:avLst/>
          </a:prstGeom>
          <a:noFill/>
          <a:ln>
            <a:noFill/>
          </a:ln>
        </p:spPr>
      </p:pic>
      <p:sp>
        <p:nvSpPr>
          <p:cNvPr id="286" name="Google Shape;286;p56"/>
          <p:cNvSpPr/>
          <p:nvPr/>
        </p:nvSpPr>
        <p:spPr>
          <a:xfrm>
            <a:off x="215525" y="3256575"/>
            <a:ext cx="6880518" cy="1803924"/>
          </a:xfrm>
          <a:prstGeom prst="irregularSeal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Keep the Original Data, </a:t>
            </a:r>
            <a:endParaRPr b="1"/>
          </a:p>
          <a:p>
            <a:pPr indent="0" lvl="0" marL="0" rtl="0" algn="l">
              <a:spcBef>
                <a:spcPts val="0"/>
              </a:spcBef>
              <a:spcAft>
                <a:spcPts val="0"/>
              </a:spcAft>
              <a:buNone/>
            </a:pPr>
            <a:r>
              <a:rPr b="1" lang="en"/>
              <a:t>Openly Share Interpretations and Reviews</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0" name="Shape 290"/>
        <p:cNvGrpSpPr/>
        <p:nvPr/>
      </p:nvGrpSpPr>
      <p:grpSpPr>
        <a:xfrm>
          <a:off x="0" y="0"/>
          <a:ext cx="0" cy="0"/>
          <a:chOff x="0" y="0"/>
          <a:chExt cx="0" cy="0"/>
        </a:xfrm>
      </p:grpSpPr>
      <p:sp>
        <p:nvSpPr>
          <p:cNvPr id="291" name="Google Shape;291;p57"/>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FFFFFF"/>
                </a:solidFill>
              </a:rPr>
              <a:t>Museum</a:t>
            </a:r>
            <a:r>
              <a:rPr lang="en" sz="1400">
                <a:solidFill>
                  <a:srgbClr val="FFFFFF"/>
                </a:solidFill>
              </a:rPr>
              <a:t> of Southwestern Biology, Parasite Collection (MSB:Para)</a:t>
            </a:r>
            <a:endParaRPr sz="1400">
              <a:solidFill>
                <a:srgbClr val="FFFFFF"/>
              </a:solidFill>
            </a:endParaRPr>
          </a:p>
          <a:p>
            <a:pPr indent="0" lvl="0" marL="0" rtl="0" algn="l">
              <a:spcBef>
                <a:spcPts val="0"/>
              </a:spcBef>
              <a:spcAft>
                <a:spcPts val="0"/>
              </a:spcAft>
              <a:buNone/>
            </a:pPr>
            <a:r>
              <a:rPr lang="en" sz="1400">
                <a:solidFill>
                  <a:srgbClr val="FFFFFF"/>
                </a:solidFill>
              </a:rPr>
              <a:t>http://ipt.</a:t>
            </a:r>
            <a:r>
              <a:rPr b="1" lang="en" sz="2000">
                <a:solidFill>
                  <a:srgbClr val="FFFFFF"/>
                </a:solidFill>
              </a:rPr>
              <a:t>vertnet</a:t>
            </a:r>
            <a:r>
              <a:rPr lang="en" sz="1400">
                <a:solidFill>
                  <a:srgbClr val="FFFFFF"/>
                </a:solidFill>
              </a:rPr>
              <a:t>.org:8080/ipt/resource?r=msb_para</a:t>
            </a:r>
            <a:endParaRPr sz="1400">
              <a:solidFill>
                <a:srgbClr val="FFFFFF"/>
              </a:solidFill>
            </a:endParaRPr>
          </a:p>
          <a:p>
            <a:pPr indent="0" lvl="0" marL="0" rtl="0" algn="l">
              <a:spcBef>
                <a:spcPts val="0"/>
              </a:spcBef>
              <a:spcAft>
                <a:spcPts val="0"/>
              </a:spcAft>
              <a:buNone/>
            </a:pPr>
            <a:r>
              <a:rPr lang="en" sz="1100">
                <a:solidFill>
                  <a:srgbClr val="FFFFFF"/>
                </a:solidFill>
              </a:rPr>
              <a:t>hash://sha256/68f846dfdef28d1b868beaa4b973e8ace40b7bc79c7c2585f21d740d60c2542c</a:t>
            </a:r>
            <a:endParaRPr sz="1100">
              <a:solidFill>
                <a:srgbClr val="FFFFFF"/>
              </a:solidFill>
            </a:endParaRPr>
          </a:p>
          <a:p>
            <a:pPr indent="0" lvl="0" marL="0" rtl="0" algn="l">
              <a:spcBef>
                <a:spcPts val="0"/>
              </a:spcBef>
              <a:spcAft>
                <a:spcPts val="0"/>
              </a:spcAft>
              <a:buNone/>
            </a:pPr>
            <a:r>
              <a:rPr lang="en" sz="1100">
                <a:solidFill>
                  <a:srgbClr val="FFFFFF"/>
                </a:solidFill>
              </a:rPr>
              <a:t>seen at 2022-05-14T17:10:36.292Z</a:t>
            </a:r>
            <a:endParaRPr sz="1100">
              <a:solidFill>
                <a:srgbClr val="FFFFFF"/>
              </a:solidFill>
            </a:endParaRPr>
          </a:p>
          <a:p>
            <a:pPr indent="0" lvl="0" marL="0" rtl="0" algn="l">
              <a:spcBef>
                <a:spcPts val="0"/>
              </a:spcBef>
              <a:spcAft>
                <a:spcPts val="0"/>
              </a:spcAft>
              <a:buNone/>
            </a:pPr>
            <a:r>
              <a:t/>
            </a:r>
            <a:endParaRPr sz="1400">
              <a:solidFill>
                <a:srgbClr val="FFFFFF"/>
              </a:solidFill>
            </a:endParaRPr>
          </a:p>
          <a:p>
            <a:pPr indent="0" lvl="0" marL="0" rtl="0" algn="l">
              <a:spcBef>
                <a:spcPts val="0"/>
              </a:spcBef>
              <a:spcAft>
                <a:spcPts val="0"/>
              </a:spcAft>
              <a:buNone/>
            </a:pPr>
            <a:r>
              <a:rPr lang="en" sz="1400">
                <a:solidFill>
                  <a:srgbClr val="FFFFFF"/>
                </a:solidFill>
              </a:rPr>
              <a:t>links to:	MSB Host Collection</a:t>
            </a:r>
            <a:endParaRPr sz="1400">
              <a:solidFill>
                <a:srgbClr val="FFFFFF"/>
              </a:solidFill>
            </a:endParaRPr>
          </a:p>
          <a:p>
            <a:pPr indent="0" lvl="0" marL="0" rtl="0" algn="l">
              <a:spcBef>
                <a:spcPts val="0"/>
              </a:spcBef>
              <a:spcAft>
                <a:spcPts val="0"/>
              </a:spcAft>
              <a:buNone/>
            </a:pPr>
            <a:r>
              <a:rPr lang="en" sz="1400">
                <a:solidFill>
                  <a:srgbClr val="FFFFFF"/>
                </a:solidFill>
              </a:rPr>
              <a:t>		http://ipt.</a:t>
            </a:r>
            <a:r>
              <a:rPr b="1" lang="en" sz="2000">
                <a:solidFill>
                  <a:srgbClr val="FFFFFF"/>
                </a:solidFill>
              </a:rPr>
              <a:t>vertnet</a:t>
            </a:r>
            <a:r>
              <a:rPr lang="en" sz="1400">
                <a:solidFill>
                  <a:srgbClr val="FFFFFF"/>
                </a:solidFill>
              </a:rPr>
              <a:t>.org:8080/ipt/resource?r=msb_host</a:t>
            </a:r>
            <a:endParaRPr sz="1400">
              <a:solidFill>
                <a:srgbClr val="FFFFFF"/>
              </a:solidFill>
            </a:endParaRPr>
          </a:p>
          <a:p>
            <a:pPr indent="0" lvl="0" marL="0" rtl="0" algn="l">
              <a:spcBef>
                <a:spcPts val="0"/>
              </a:spcBef>
              <a:spcAft>
                <a:spcPts val="0"/>
              </a:spcAft>
              <a:buNone/>
            </a:pPr>
            <a:r>
              <a:rPr lang="en" sz="1100">
                <a:solidFill>
                  <a:srgbClr val="FFFFFF"/>
                </a:solidFill>
              </a:rPr>
              <a:t>		hash://sha256/4217adfb4f79af7908f52ecfd17ee23b1a41d53a33af4e11a095f00e3598d393</a:t>
            </a:r>
            <a:endParaRPr sz="1100">
              <a:solidFill>
                <a:srgbClr val="FFFFFF"/>
              </a:solidFill>
            </a:endParaRPr>
          </a:p>
          <a:p>
            <a:pPr indent="0" lvl="0" marL="0" rtl="0" algn="l">
              <a:spcBef>
                <a:spcPts val="0"/>
              </a:spcBef>
              <a:spcAft>
                <a:spcPts val="0"/>
              </a:spcAft>
              <a:buNone/>
            </a:pPr>
            <a:r>
              <a:rPr lang="en" sz="1100">
                <a:solidFill>
                  <a:srgbClr val="FFFFFF"/>
                </a:solidFill>
              </a:rPr>
              <a:t>		seen at 2022-05-14T15:35:58.134Z</a:t>
            </a:r>
            <a:endParaRPr sz="1100">
              <a:solidFill>
                <a:srgbClr val="FFFFFF"/>
              </a:solidFill>
            </a:endParaRPr>
          </a:p>
          <a:p>
            <a:pPr indent="0" lvl="0" marL="0" rtl="0" algn="l">
              <a:spcBef>
                <a:spcPts val="0"/>
              </a:spcBef>
              <a:spcAft>
                <a:spcPts val="0"/>
              </a:spcAft>
              <a:buNone/>
            </a:pPr>
            <a:r>
              <a:rPr lang="en" sz="1400">
                <a:solidFill>
                  <a:srgbClr val="FFFFFF"/>
                </a:solidFill>
              </a:rPr>
              <a:t>				</a:t>
            </a:r>
            <a:endParaRPr sz="1400">
              <a:solidFill>
                <a:srgbClr val="FFFFFF"/>
              </a:solidFill>
            </a:endParaRPr>
          </a:p>
          <a:p>
            <a:pPr indent="0" lvl="0" marL="0" rtl="0" algn="l">
              <a:spcBef>
                <a:spcPts val="0"/>
              </a:spcBef>
              <a:spcAft>
                <a:spcPts val="0"/>
              </a:spcAft>
              <a:buNone/>
            </a:pPr>
            <a:r>
              <a:rPr lang="en" sz="1400">
                <a:solidFill>
                  <a:srgbClr val="FFFFFF"/>
                </a:solidFill>
              </a:rPr>
              <a:t>		Museum of Comparative Zoology</a:t>
            </a:r>
            <a:endParaRPr sz="1400">
              <a:solidFill>
                <a:srgbClr val="FFFFFF"/>
              </a:solidFill>
            </a:endParaRPr>
          </a:p>
          <a:p>
            <a:pPr indent="0" lvl="0" marL="0" rtl="0" algn="l">
              <a:spcBef>
                <a:spcPts val="0"/>
              </a:spcBef>
              <a:spcAft>
                <a:spcPts val="0"/>
              </a:spcAft>
              <a:buNone/>
            </a:pPr>
            <a:r>
              <a:rPr lang="en" sz="1400">
                <a:solidFill>
                  <a:srgbClr val="FFFFFF"/>
                </a:solidFill>
              </a:rPr>
              <a:t>		http://digir.mcz.</a:t>
            </a:r>
            <a:r>
              <a:rPr b="1" lang="en" sz="2000">
                <a:solidFill>
                  <a:srgbClr val="FFFFFF"/>
                </a:solidFill>
              </a:rPr>
              <a:t>harvard.edu</a:t>
            </a:r>
            <a:r>
              <a:rPr lang="en" sz="1400">
                <a:solidFill>
                  <a:srgbClr val="FFFFFF"/>
                </a:solidFill>
              </a:rPr>
              <a:t>/ipt/resource?r=mczbase</a:t>
            </a:r>
            <a:endParaRPr sz="1400">
              <a:solidFill>
                <a:srgbClr val="FFFFFF"/>
              </a:solidFill>
            </a:endParaRPr>
          </a:p>
          <a:p>
            <a:pPr indent="0" lvl="0" marL="0" rtl="0" algn="l">
              <a:spcBef>
                <a:spcPts val="0"/>
              </a:spcBef>
              <a:spcAft>
                <a:spcPts val="0"/>
              </a:spcAft>
              <a:buNone/>
            </a:pPr>
            <a:r>
              <a:rPr lang="en" sz="1100">
                <a:solidFill>
                  <a:srgbClr val="FFFFFF"/>
                </a:solidFill>
              </a:rPr>
              <a:t>		hash://sha256/95b55c43633eb9c5d04550add6efeef7650f82db01de59dbc04dc8ffa9bea42c</a:t>
            </a:r>
            <a:endParaRPr sz="1100">
              <a:solidFill>
                <a:srgbClr val="FFFFFF"/>
              </a:solidFill>
            </a:endParaRPr>
          </a:p>
          <a:p>
            <a:pPr indent="0" lvl="0" marL="0" rtl="0" algn="l">
              <a:spcBef>
                <a:spcPts val="0"/>
              </a:spcBef>
              <a:spcAft>
                <a:spcPts val="0"/>
              </a:spcAft>
              <a:buNone/>
            </a:pPr>
            <a:r>
              <a:rPr lang="en" sz="1100">
                <a:solidFill>
                  <a:srgbClr val="FFFFFF"/>
                </a:solidFill>
              </a:rPr>
              <a:t>		seen at 2022-05-14T16:01:30.873Z</a:t>
            </a:r>
            <a:endParaRPr sz="1100">
              <a:solidFill>
                <a:srgbClr val="FFFFFF"/>
              </a:solidFill>
            </a:endParaRPr>
          </a:p>
          <a:p>
            <a:pPr indent="0" lvl="0" marL="0" rtl="0" algn="l">
              <a:spcBef>
                <a:spcPts val="0"/>
              </a:spcBef>
              <a:spcAft>
                <a:spcPts val="0"/>
              </a:spcAft>
              <a:buNone/>
            </a:pPr>
            <a:r>
              <a:rPr lang="en" sz="1400">
                <a:solidFill>
                  <a:srgbClr val="FFFFFF"/>
                </a:solidFill>
              </a:rPr>
              <a:t>		</a:t>
            </a:r>
            <a:endParaRPr sz="1400">
              <a:solidFill>
                <a:srgbClr val="FFFFFF"/>
              </a:solidFill>
            </a:endParaRPr>
          </a:p>
          <a:p>
            <a:pPr indent="0" lvl="0" marL="0" rtl="0" algn="l">
              <a:spcBef>
                <a:spcPts val="0"/>
              </a:spcBef>
              <a:spcAft>
                <a:spcPts val="0"/>
              </a:spcAft>
              <a:buNone/>
            </a:pPr>
            <a:r>
              <a:rPr lang="en" sz="1400">
                <a:solidFill>
                  <a:srgbClr val="FFFFFF"/>
                </a:solidFill>
              </a:rPr>
              <a:t>		NMNH Extant Specimen Records</a:t>
            </a:r>
            <a:endParaRPr sz="1400">
              <a:solidFill>
                <a:srgbClr val="FFFFFF"/>
              </a:solidFill>
            </a:endParaRPr>
          </a:p>
          <a:p>
            <a:pPr indent="0" lvl="0" marL="0" rtl="0" algn="l">
              <a:spcBef>
                <a:spcPts val="0"/>
              </a:spcBef>
              <a:spcAft>
                <a:spcPts val="0"/>
              </a:spcAft>
              <a:buNone/>
            </a:pPr>
            <a:r>
              <a:rPr lang="en" sz="1400">
                <a:solidFill>
                  <a:srgbClr val="FFFFFF"/>
                </a:solidFill>
              </a:rPr>
              <a:t>		https://collections.nmnh.</a:t>
            </a:r>
            <a:r>
              <a:rPr b="1" lang="en" sz="2000">
                <a:solidFill>
                  <a:srgbClr val="FFFFFF"/>
                </a:solidFill>
              </a:rPr>
              <a:t>si.edu</a:t>
            </a:r>
            <a:r>
              <a:rPr lang="en" sz="1400">
                <a:solidFill>
                  <a:srgbClr val="FFFFFF"/>
                </a:solidFill>
              </a:rPr>
              <a:t>/ipt/resource?r=nmnh_extant_dwc-a</a:t>
            </a:r>
            <a:endParaRPr sz="1400">
              <a:solidFill>
                <a:srgbClr val="FFFFFF"/>
              </a:solidFill>
            </a:endParaRPr>
          </a:p>
          <a:p>
            <a:pPr indent="0" lvl="0" marL="0" rtl="0" algn="l">
              <a:spcBef>
                <a:spcPts val="0"/>
              </a:spcBef>
              <a:spcAft>
                <a:spcPts val="0"/>
              </a:spcAft>
              <a:buNone/>
            </a:pPr>
            <a:r>
              <a:rPr lang="en" sz="1100">
                <a:solidFill>
                  <a:srgbClr val="FFFFFF"/>
                </a:solidFill>
              </a:rPr>
              <a:t>		hash://sha256/c070dfa551fa5ebf42de023ab9a976943725849e5555ae9ea2a21b950d19fab7</a:t>
            </a:r>
            <a:endParaRPr sz="1100">
              <a:solidFill>
                <a:srgbClr val="FFFFFF"/>
              </a:solidFill>
            </a:endParaRPr>
          </a:p>
          <a:p>
            <a:pPr indent="0" lvl="0" marL="0" rtl="0" algn="l">
              <a:spcBef>
                <a:spcPts val="0"/>
              </a:spcBef>
              <a:spcAft>
                <a:spcPts val="0"/>
              </a:spcAft>
              <a:buNone/>
            </a:pPr>
            <a:r>
              <a:rPr lang="en" sz="1400">
                <a:solidFill>
                  <a:srgbClr val="FFFFFF"/>
                </a:solidFill>
              </a:rPr>
              <a:t>		</a:t>
            </a:r>
            <a:endParaRPr sz="1400">
              <a:solidFill>
                <a:srgbClr val="FFFFFF"/>
              </a:solidFill>
            </a:endParaRPr>
          </a:p>
          <a:p>
            <a:pPr indent="0" lvl="0" marL="0" rtl="0" algn="l">
              <a:spcBef>
                <a:spcPts val="0"/>
              </a:spcBef>
              <a:spcAft>
                <a:spcPts val="0"/>
              </a:spcAft>
              <a:buNone/>
            </a:pPr>
            <a:r>
              <a:rPr lang="en" sz="1400">
                <a:solidFill>
                  <a:srgbClr val="FFFFFF"/>
                </a:solidFill>
              </a:rPr>
              <a:t>		and many more ...</a:t>
            </a:r>
            <a:endParaRPr sz="1400">
              <a:solidFill>
                <a:srgbClr val="FFFFFF"/>
              </a:solidFill>
            </a:endParaRPr>
          </a:p>
          <a:p>
            <a:pPr indent="0" lvl="0" marL="0" rtl="0" algn="l">
              <a:spcBef>
                <a:spcPts val="0"/>
              </a:spcBef>
              <a:spcAft>
                <a:spcPts val="0"/>
              </a:spcAft>
              <a:buNone/>
            </a:pPr>
            <a:r>
              <a:t/>
            </a:r>
            <a:endParaRPr sz="1400">
              <a:solidFill>
                <a:srgbClr val="FFFFFF"/>
              </a:solidFill>
            </a:endParaRPr>
          </a:p>
          <a:p>
            <a:pPr indent="0" lvl="0" marL="0" rtl="0" algn="l">
              <a:spcBef>
                <a:spcPts val="0"/>
              </a:spcBef>
              <a:spcAft>
                <a:spcPts val="0"/>
              </a:spcAft>
              <a:buNone/>
            </a:pPr>
            <a:r>
              <a:t/>
            </a:r>
            <a:endParaRPr sz="1400">
              <a:solidFill>
                <a:srgbClr val="FFFFFF"/>
              </a:solidFill>
            </a:endParaRPr>
          </a:p>
          <a:p>
            <a:pPr indent="0" lvl="0" marL="0" rtl="0" algn="l">
              <a:spcBef>
                <a:spcPts val="0"/>
              </a:spcBef>
              <a:spcAft>
                <a:spcPts val="0"/>
              </a:spcAft>
              <a:buNone/>
            </a:pPr>
            <a:r>
              <a:t/>
            </a:r>
            <a:endParaRPr sz="200">
              <a:solidFill>
                <a:srgbClr val="FFFFFF"/>
              </a:solidFill>
            </a:endParaRPr>
          </a:p>
          <a:p>
            <a:pPr indent="0" lvl="0" marL="0" rtl="0" algn="l">
              <a:spcBef>
                <a:spcPts val="0"/>
              </a:spcBef>
              <a:spcAft>
                <a:spcPts val="0"/>
              </a:spcAft>
              <a:buNone/>
            </a:pPr>
            <a:r>
              <a:t/>
            </a:r>
            <a:endParaRPr sz="200">
              <a:solidFill>
                <a:srgbClr val="FFFFFF"/>
              </a:solidFill>
            </a:endParaRPr>
          </a:p>
        </p:txBody>
      </p:sp>
      <p:sp>
        <p:nvSpPr>
          <p:cNvPr id="292" name="Google Shape;292;p57"/>
          <p:cNvSpPr txBox="1"/>
          <p:nvPr/>
        </p:nvSpPr>
        <p:spPr>
          <a:xfrm>
            <a:off x="0" y="0"/>
            <a:ext cx="9144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lt1"/>
                </a:solidFill>
              </a:rPr>
              <a:t>Use Case</a:t>
            </a:r>
            <a:r>
              <a:rPr lang="en" sz="3700">
                <a:solidFill>
                  <a:schemeClr val="lt1"/>
                </a:solidFill>
              </a:rPr>
              <a:t> </a:t>
            </a:r>
            <a:r>
              <a:rPr lang="en" sz="3700">
                <a:solidFill>
                  <a:schemeClr val="lt1"/>
                </a:solidFill>
              </a:rPr>
              <a:t>Museum of Southwestern Biology</a:t>
            </a:r>
            <a:r>
              <a:rPr lang="en" sz="3700">
                <a:solidFill>
                  <a:schemeClr val="lt1"/>
                </a:solidFill>
              </a:rPr>
              <a:t> </a:t>
            </a:r>
            <a:endParaRPr b="1" sz="1700">
              <a:solidFill>
                <a:schemeClr val="lt1"/>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sp>
        <p:nvSpPr>
          <p:cNvPr id="297" name="Google Shape;297;p58"/>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lt1"/>
                </a:solidFill>
              </a:rPr>
              <a:t>Museum of Southwestern Biology, Parasite Collection (MSB:Para)</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http://ipt.</a:t>
            </a:r>
            <a:r>
              <a:rPr b="1" lang="en" sz="2000">
                <a:solidFill>
                  <a:schemeClr val="lt1"/>
                </a:solidFill>
              </a:rPr>
              <a:t>vertnet</a:t>
            </a:r>
            <a:r>
              <a:rPr lang="en" sz="1400">
                <a:solidFill>
                  <a:schemeClr val="lt1"/>
                </a:solidFill>
              </a:rPr>
              <a:t>.org:8080/ipt/resource?r=msb_para</a:t>
            </a:r>
            <a:endParaRPr sz="14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hash://sha256/68f846dfdef28d1b868beaa4b973e8ace40b7bc79c7c2585f21d740d60c2542c</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seen at 2022-05-14T17:10:36.292Z</a:t>
            </a:r>
            <a:endParaRPr sz="1100">
              <a:solidFill>
                <a:schemeClr val="lt1"/>
              </a:solidFill>
            </a:endParaRPr>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links to:		</a:t>
            </a:r>
            <a:r>
              <a:rPr lang="en" sz="1400"/>
              <a:t>MSB Host Collection</a:t>
            </a:r>
            <a:endParaRPr sz="1400"/>
          </a:p>
          <a:p>
            <a:pPr indent="0" lvl="0" marL="0" rtl="0" algn="l">
              <a:spcBef>
                <a:spcPts val="0"/>
              </a:spcBef>
              <a:spcAft>
                <a:spcPts val="0"/>
              </a:spcAft>
              <a:buClr>
                <a:schemeClr val="dk1"/>
              </a:buClr>
              <a:buSzPts val="1100"/>
              <a:buFont typeface="Arial"/>
              <a:buNone/>
            </a:pPr>
            <a:r>
              <a:rPr lang="en" sz="1400"/>
              <a:t>		http://ipt.</a:t>
            </a:r>
            <a:r>
              <a:rPr b="1" lang="en" sz="2000"/>
              <a:t>vertnet</a:t>
            </a:r>
            <a:r>
              <a:rPr lang="en" sz="1400"/>
              <a:t>.org:8080/ipt/resource?r=msb_host</a:t>
            </a:r>
            <a:endParaRPr sz="1400"/>
          </a:p>
          <a:p>
            <a:pPr indent="0" lvl="0" marL="0" rtl="0" algn="l">
              <a:spcBef>
                <a:spcPts val="0"/>
              </a:spcBef>
              <a:spcAft>
                <a:spcPts val="0"/>
              </a:spcAft>
              <a:buClr>
                <a:schemeClr val="dk1"/>
              </a:buClr>
              <a:buSzPts val="1100"/>
              <a:buFont typeface="Arial"/>
              <a:buNone/>
            </a:pPr>
            <a:r>
              <a:rPr lang="en" sz="1100"/>
              <a:t>		hash://sha256/4217adfb4f79af7908f52ecfd17ee23b1a41d53a33af4e11a095f00e3598d393</a:t>
            </a:r>
            <a:endParaRPr sz="1100"/>
          </a:p>
          <a:p>
            <a:pPr indent="0" lvl="0" marL="0" rtl="0" algn="l">
              <a:spcBef>
                <a:spcPts val="0"/>
              </a:spcBef>
              <a:spcAft>
                <a:spcPts val="0"/>
              </a:spcAft>
              <a:buClr>
                <a:schemeClr val="dk1"/>
              </a:buClr>
              <a:buSzPts val="1100"/>
              <a:buFont typeface="Arial"/>
              <a:buNone/>
            </a:pPr>
            <a:r>
              <a:rPr lang="en" sz="1400">
                <a:solidFill>
                  <a:schemeClr val="lt1"/>
                </a:solidFill>
              </a:rPr>
              <a:t>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Museum of Comparative Zoology</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http://digir.mcz.</a:t>
            </a:r>
            <a:r>
              <a:rPr b="1" lang="en" sz="2000">
                <a:solidFill>
                  <a:schemeClr val="lt1"/>
                </a:solidFill>
              </a:rPr>
              <a:t>harvard.edu</a:t>
            </a:r>
            <a:r>
              <a:rPr lang="en" sz="1400">
                <a:solidFill>
                  <a:schemeClr val="lt1"/>
                </a:solidFill>
              </a:rPr>
              <a:t>/ipt/resource?r=mczbase</a:t>
            </a:r>
            <a:endParaRPr sz="1400">
              <a:solidFill>
                <a:schemeClr val="lt1"/>
              </a:solidFill>
            </a:endParaRPr>
          </a:p>
          <a:p>
            <a:pPr indent="0" lvl="0" marL="0" rtl="0" algn="l">
              <a:spcBef>
                <a:spcPts val="0"/>
              </a:spcBef>
              <a:spcAft>
                <a:spcPts val="0"/>
              </a:spcAft>
              <a:buNone/>
            </a:pPr>
            <a:r>
              <a:rPr lang="en" sz="1100">
                <a:solidFill>
                  <a:schemeClr val="lt1"/>
                </a:solidFill>
              </a:rPr>
              <a:t>		hash://sha256/95b55c43633eb9c5d04550add6efeef7650f82db01de59dbc04dc8ffa9bea42c</a:t>
            </a:r>
            <a:endParaRPr sz="1100">
              <a:solidFill>
                <a:schemeClr val="lt1"/>
              </a:solidFill>
            </a:endParaRPr>
          </a:p>
          <a:p>
            <a:pPr indent="0" lvl="0" marL="0" rtl="0" algn="l">
              <a:spcBef>
                <a:spcPts val="0"/>
              </a:spcBef>
              <a:spcAft>
                <a:spcPts val="0"/>
              </a:spcAft>
              <a:buNone/>
            </a:pPr>
            <a:r>
              <a:rPr lang="en" sz="1100">
                <a:solidFill>
                  <a:schemeClr val="lt1"/>
                </a:solidFill>
              </a:rPr>
              <a:t>		seen at 2022-05-06T11:24:36.100Z</a:t>
            </a:r>
            <a:endParaRPr sz="1100">
              <a:solidFill>
                <a:schemeClr val="lt1"/>
              </a:solidFill>
            </a:endParaRPr>
          </a:p>
          <a:p>
            <a:pPr indent="0" lvl="0" marL="0" rtl="0" algn="l">
              <a:spcBef>
                <a:spcPts val="0"/>
              </a:spcBef>
              <a:spcAft>
                <a:spcPts val="0"/>
              </a:spcAft>
              <a:buClr>
                <a:schemeClr val="dk1"/>
              </a:buClr>
              <a:buSzPts val="1100"/>
              <a:buFont typeface="Arial"/>
              <a:buNone/>
            </a:pPr>
            <a:r>
              <a:t/>
            </a:r>
            <a:endParaRPr sz="11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a:t>
            </a:r>
            <a:r>
              <a:rPr lang="en" sz="1400"/>
              <a:t>NMNH Extant Specimen Records</a:t>
            </a:r>
            <a:endParaRPr sz="1400"/>
          </a:p>
          <a:p>
            <a:pPr indent="0" lvl="0" marL="0" rtl="0" algn="l">
              <a:spcBef>
                <a:spcPts val="0"/>
              </a:spcBef>
              <a:spcAft>
                <a:spcPts val="0"/>
              </a:spcAft>
              <a:buClr>
                <a:schemeClr val="dk1"/>
              </a:buClr>
              <a:buSzPts val="1100"/>
              <a:buFont typeface="Arial"/>
              <a:buNone/>
            </a:pPr>
            <a:r>
              <a:rPr lang="en" sz="1400"/>
              <a:t>		https://collections.nmnh.</a:t>
            </a:r>
            <a:r>
              <a:rPr b="1" lang="en" sz="2000"/>
              <a:t>si.edu</a:t>
            </a:r>
            <a:r>
              <a:rPr lang="en" sz="1400"/>
              <a:t>/ipt/resource?r=nmnh_extant_dwc-a</a:t>
            </a:r>
            <a:endParaRPr sz="1400"/>
          </a:p>
          <a:p>
            <a:pPr indent="0" lvl="0" marL="0" rtl="0" algn="l">
              <a:spcBef>
                <a:spcPts val="0"/>
              </a:spcBef>
              <a:spcAft>
                <a:spcPts val="0"/>
              </a:spcAft>
              <a:buClr>
                <a:schemeClr val="dk1"/>
              </a:buClr>
              <a:buSzPts val="1100"/>
              <a:buFont typeface="Arial"/>
              <a:buNone/>
            </a:pPr>
            <a:r>
              <a:rPr lang="en" sz="1100"/>
              <a:t>		hash://sha256/c070dfa551fa5ebf42de023ab9a976943725849e5555ae9ea2a21b950d19fab7</a:t>
            </a:r>
            <a:endParaRPr sz="1100"/>
          </a:p>
          <a:p>
            <a:pPr indent="0" lvl="0" marL="0" rtl="0" algn="l">
              <a:spcBef>
                <a:spcPts val="0"/>
              </a:spcBef>
              <a:spcAft>
                <a:spcPts val="0"/>
              </a:spcAft>
              <a:buClr>
                <a:schemeClr val="dk1"/>
              </a:buClr>
              <a:buSzPts val="1100"/>
              <a:buFont typeface="Arial"/>
              <a:buNone/>
            </a:pPr>
            <a:r>
              <a:rPr lang="en" sz="1400"/>
              <a:t>		</a:t>
            </a:r>
            <a:endParaRPr sz="1400"/>
          </a:p>
          <a:p>
            <a:pPr indent="0" lvl="0" marL="0" rtl="0" algn="l">
              <a:spcBef>
                <a:spcPts val="0"/>
              </a:spcBef>
              <a:spcAft>
                <a:spcPts val="0"/>
              </a:spcAft>
              <a:buClr>
                <a:schemeClr val="dk1"/>
              </a:buClr>
              <a:buSzPts val="1100"/>
              <a:buFont typeface="Arial"/>
              <a:buNone/>
            </a:pPr>
            <a:r>
              <a:rPr lang="en" sz="1400"/>
              <a:t>		and many more ...</a:t>
            </a:r>
            <a:endParaRPr sz="1400"/>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t/>
            </a:r>
            <a:endParaRPr sz="200">
              <a:solidFill>
                <a:schemeClr val="lt1"/>
              </a:solidFill>
            </a:endParaRPr>
          </a:p>
          <a:p>
            <a:pPr indent="0" lvl="0" marL="0" rtl="0" algn="l">
              <a:spcBef>
                <a:spcPts val="0"/>
              </a:spcBef>
              <a:spcAft>
                <a:spcPts val="0"/>
              </a:spcAft>
              <a:buClr>
                <a:schemeClr val="dk1"/>
              </a:buClr>
              <a:buSzPts val="1100"/>
              <a:buFont typeface="Arial"/>
              <a:buNone/>
            </a:pPr>
            <a:r>
              <a:t/>
            </a:r>
            <a:endParaRPr sz="200">
              <a:solidFill>
                <a:schemeClr val="lt1"/>
              </a:solidFill>
            </a:endParaRPr>
          </a:p>
          <a:p>
            <a:pPr indent="0" lvl="0" marL="0" rtl="0" algn="l">
              <a:spcBef>
                <a:spcPts val="0"/>
              </a:spcBef>
              <a:spcAft>
                <a:spcPts val="0"/>
              </a:spcAft>
              <a:buNone/>
            </a:pPr>
            <a:r>
              <a:t/>
            </a:r>
            <a:endParaRPr sz="1400">
              <a:solidFill>
                <a:srgbClr val="FFFFFF"/>
              </a:solidFill>
            </a:endParaRPr>
          </a:p>
        </p:txBody>
      </p:sp>
      <p:sp>
        <p:nvSpPr>
          <p:cNvPr id="298" name="Google Shape;298;p58"/>
          <p:cNvSpPr txBox="1"/>
          <p:nvPr/>
        </p:nvSpPr>
        <p:spPr>
          <a:xfrm>
            <a:off x="0" y="0"/>
            <a:ext cx="9144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lt1"/>
                </a:solidFill>
              </a:rPr>
              <a:t>Use Case</a:t>
            </a:r>
            <a:r>
              <a:rPr lang="en" sz="3700">
                <a:solidFill>
                  <a:schemeClr val="lt1"/>
                </a:solidFill>
              </a:rPr>
              <a:t> </a:t>
            </a:r>
            <a:r>
              <a:rPr lang="en" sz="3700">
                <a:solidFill>
                  <a:schemeClr val="lt1"/>
                </a:solidFill>
              </a:rPr>
              <a:t>MSB:Para:27368</a:t>
            </a:r>
            <a:r>
              <a:rPr lang="en" sz="3700">
                <a:solidFill>
                  <a:schemeClr val="lt1"/>
                </a:solidFill>
              </a:rPr>
              <a:t> </a:t>
            </a:r>
            <a:endParaRPr b="1" sz="1700">
              <a:solidFill>
                <a:schemeClr val="lt1"/>
              </a:solidFill>
              <a:highlight>
                <a:schemeClr val="lt1"/>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9"/>
          <p:cNvPicPr preferRelativeResize="0"/>
          <p:nvPr/>
        </p:nvPicPr>
        <p:blipFill>
          <a:blip r:embed="rId3">
            <a:alphaModFix/>
          </a:blip>
          <a:stretch>
            <a:fillRect/>
          </a:stretch>
        </p:blipFill>
        <p:spPr>
          <a:xfrm>
            <a:off x="152400" y="152400"/>
            <a:ext cx="8918549" cy="4615299"/>
          </a:xfrm>
          <a:prstGeom prst="rect">
            <a:avLst/>
          </a:prstGeom>
          <a:noFill/>
          <a:ln>
            <a:noFill/>
          </a:ln>
        </p:spPr>
      </p:pic>
      <p:sp>
        <p:nvSpPr>
          <p:cNvPr id="304" name="Google Shape;304;p59"/>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4"/>
              </a:rPr>
              <a:t>http://arctos.database.museum/guid/MSB:Para:27368 </a:t>
            </a:r>
            <a:endParaRPr sz="1800">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0" name="Shape 170"/>
        <p:cNvGrpSpPr/>
        <p:nvPr/>
      </p:nvGrpSpPr>
      <p:grpSpPr>
        <a:xfrm>
          <a:off x="0" y="0"/>
          <a:ext cx="0" cy="0"/>
          <a:chOff x="0" y="0"/>
          <a:chExt cx="0" cy="0"/>
        </a:xfrm>
      </p:grpSpPr>
      <p:pic>
        <p:nvPicPr>
          <p:cNvPr id="171" name="Google Shape;171;p42"/>
          <p:cNvPicPr preferRelativeResize="0"/>
          <p:nvPr/>
        </p:nvPicPr>
        <p:blipFill>
          <a:blip r:embed="rId3">
            <a:alphaModFix/>
          </a:blip>
          <a:stretch>
            <a:fillRect/>
          </a:stretch>
        </p:blipFill>
        <p:spPr>
          <a:xfrm>
            <a:off x="1752200" y="0"/>
            <a:ext cx="7391795" cy="4991100"/>
          </a:xfrm>
          <a:prstGeom prst="rect">
            <a:avLst/>
          </a:prstGeom>
          <a:noFill/>
          <a:ln>
            <a:noFill/>
          </a:ln>
        </p:spPr>
      </p:pic>
      <p:sp>
        <p:nvSpPr>
          <p:cNvPr id="172" name="Google Shape;172;p42"/>
          <p:cNvSpPr txBox="1"/>
          <p:nvPr/>
        </p:nvSpPr>
        <p:spPr>
          <a:xfrm>
            <a:off x="0" y="178525"/>
            <a:ext cx="4752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u="sng">
                <a:solidFill>
                  <a:schemeClr val="hlink"/>
                </a:solidFill>
                <a:hlinkClick r:id="rId4"/>
              </a:rPr>
              <a:t>https://jhpoelen.nl</a:t>
            </a:r>
            <a:endParaRPr sz="37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60"/>
          <p:cNvPicPr preferRelativeResize="0"/>
          <p:nvPr/>
        </p:nvPicPr>
        <p:blipFill>
          <a:blip r:embed="rId3">
            <a:alphaModFix/>
          </a:blip>
          <a:stretch>
            <a:fillRect/>
          </a:stretch>
        </p:blipFill>
        <p:spPr>
          <a:xfrm>
            <a:off x="63700" y="2029975"/>
            <a:ext cx="8813800" cy="757875"/>
          </a:xfrm>
          <a:prstGeom prst="rect">
            <a:avLst/>
          </a:prstGeom>
          <a:noFill/>
          <a:ln>
            <a:noFill/>
          </a:ln>
        </p:spPr>
      </p:pic>
      <p:pic>
        <p:nvPicPr>
          <p:cNvPr id="310" name="Google Shape;310;p60"/>
          <p:cNvPicPr preferRelativeResize="0"/>
          <p:nvPr/>
        </p:nvPicPr>
        <p:blipFill>
          <a:blip r:embed="rId4">
            <a:alphaModFix/>
          </a:blip>
          <a:stretch>
            <a:fillRect/>
          </a:stretch>
        </p:blipFill>
        <p:spPr>
          <a:xfrm>
            <a:off x="63700" y="63750"/>
            <a:ext cx="3158674" cy="1634600"/>
          </a:xfrm>
          <a:prstGeom prst="rect">
            <a:avLst/>
          </a:prstGeom>
          <a:noFill/>
          <a:ln>
            <a:noFill/>
          </a:ln>
        </p:spPr>
      </p:pic>
      <p:sp>
        <p:nvSpPr>
          <p:cNvPr id="311" name="Google Shape;311;p60"/>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 </a:t>
            </a:r>
            <a:endParaRPr sz="1800">
              <a:highlight>
                <a:srgbClr val="FFFF00"/>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61"/>
          <p:cNvPicPr preferRelativeResize="0"/>
          <p:nvPr/>
        </p:nvPicPr>
        <p:blipFill>
          <a:blip r:embed="rId3">
            <a:alphaModFix/>
          </a:blip>
          <a:stretch>
            <a:fillRect/>
          </a:stretch>
        </p:blipFill>
        <p:spPr>
          <a:xfrm>
            <a:off x="215750" y="1761675"/>
            <a:ext cx="8715850" cy="2559025"/>
          </a:xfrm>
          <a:prstGeom prst="rect">
            <a:avLst/>
          </a:prstGeom>
          <a:noFill/>
          <a:ln>
            <a:noFill/>
          </a:ln>
        </p:spPr>
      </p:pic>
      <p:pic>
        <p:nvPicPr>
          <p:cNvPr id="317" name="Google Shape;317;p61"/>
          <p:cNvPicPr preferRelativeResize="0"/>
          <p:nvPr/>
        </p:nvPicPr>
        <p:blipFill>
          <a:blip r:embed="rId4">
            <a:alphaModFix/>
          </a:blip>
          <a:stretch>
            <a:fillRect/>
          </a:stretch>
        </p:blipFill>
        <p:spPr>
          <a:xfrm>
            <a:off x="63700" y="63750"/>
            <a:ext cx="3158674" cy="1634600"/>
          </a:xfrm>
          <a:prstGeom prst="rect">
            <a:avLst/>
          </a:prstGeom>
          <a:noFill/>
          <a:ln>
            <a:noFill/>
          </a:ln>
        </p:spPr>
      </p:pic>
      <p:sp>
        <p:nvSpPr>
          <p:cNvPr id="318" name="Google Shape;318;p61"/>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a:t>
            </a:r>
            <a:r>
              <a:rPr lang="en" sz="1800">
                <a:highlight>
                  <a:srgbClr val="FFFF00"/>
                </a:highlight>
              </a:rPr>
              <a:t> </a:t>
            </a:r>
            <a:endParaRPr sz="1800">
              <a:highlight>
                <a:srgbClr val="FFFF00"/>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62"/>
          <p:cNvPicPr preferRelativeResize="0"/>
          <p:nvPr/>
        </p:nvPicPr>
        <p:blipFill>
          <a:blip r:embed="rId3">
            <a:alphaModFix/>
          </a:blip>
          <a:stretch>
            <a:fillRect/>
          </a:stretch>
        </p:blipFill>
        <p:spPr>
          <a:xfrm>
            <a:off x="63699" y="1825400"/>
            <a:ext cx="8877400" cy="1937925"/>
          </a:xfrm>
          <a:prstGeom prst="rect">
            <a:avLst/>
          </a:prstGeom>
          <a:noFill/>
          <a:ln>
            <a:noFill/>
          </a:ln>
        </p:spPr>
      </p:pic>
      <p:pic>
        <p:nvPicPr>
          <p:cNvPr id="324" name="Google Shape;324;p62"/>
          <p:cNvPicPr preferRelativeResize="0"/>
          <p:nvPr/>
        </p:nvPicPr>
        <p:blipFill>
          <a:blip r:embed="rId4">
            <a:alphaModFix/>
          </a:blip>
          <a:stretch>
            <a:fillRect/>
          </a:stretch>
        </p:blipFill>
        <p:spPr>
          <a:xfrm>
            <a:off x="63700" y="63750"/>
            <a:ext cx="3158674" cy="1634600"/>
          </a:xfrm>
          <a:prstGeom prst="rect">
            <a:avLst/>
          </a:prstGeom>
          <a:noFill/>
          <a:ln>
            <a:noFill/>
          </a:ln>
        </p:spPr>
      </p:pic>
      <p:sp>
        <p:nvSpPr>
          <p:cNvPr id="325" name="Google Shape;325;p62"/>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a:t>
            </a:r>
            <a:r>
              <a:rPr lang="en" sz="1800">
                <a:highlight>
                  <a:srgbClr val="FFFF00"/>
                </a:highlight>
              </a:rPr>
              <a:t> </a:t>
            </a:r>
            <a:endParaRPr sz="1800">
              <a:highlight>
                <a:srgbClr val="FFFF00"/>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63"/>
          <p:cNvPicPr preferRelativeResize="0"/>
          <p:nvPr/>
        </p:nvPicPr>
        <p:blipFill>
          <a:blip r:embed="rId3">
            <a:alphaModFix/>
          </a:blip>
          <a:stretch>
            <a:fillRect/>
          </a:stretch>
        </p:blipFill>
        <p:spPr>
          <a:xfrm>
            <a:off x="63700" y="63750"/>
            <a:ext cx="3158674" cy="1634600"/>
          </a:xfrm>
          <a:prstGeom prst="rect">
            <a:avLst/>
          </a:prstGeom>
          <a:noFill/>
          <a:ln>
            <a:noFill/>
          </a:ln>
        </p:spPr>
      </p:pic>
      <p:pic>
        <p:nvPicPr>
          <p:cNvPr id="331" name="Google Shape;331;p63"/>
          <p:cNvPicPr preferRelativeResize="0"/>
          <p:nvPr/>
        </p:nvPicPr>
        <p:blipFill>
          <a:blip r:embed="rId4">
            <a:alphaModFix/>
          </a:blip>
          <a:stretch>
            <a:fillRect/>
          </a:stretch>
        </p:blipFill>
        <p:spPr>
          <a:xfrm>
            <a:off x="152400" y="1850750"/>
            <a:ext cx="6086475" cy="1866900"/>
          </a:xfrm>
          <a:prstGeom prst="rect">
            <a:avLst/>
          </a:prstGeom>
          <a:noFill/>
          <a:ln>
            <a:noFill/>
          </a:ln>
        </p:spPr>
      </p:pic>
      <p:sp>
        <p:nvSpPr>
          <p:cNvPr id="332" name="Google Shape;332;p63"/>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a:t>
            </a:r>
            <a:r>
              <a:rPr lang="en" sz="1800">
                <a:highlight>
                  <a:srgbClr val="FFFF00"/>
                </a:highlight>
              </a:rPr>
              <a:t> </a:t>
            </a:r>
            <a:endParaRPr sz="1800">
              <a:highlight>
                <a:srgbClr val="FFFF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64"/>
          <p:cNvPicPr preferRelativeResize="0"/>
          <p:nvPr/>
        </p:nvPicPr>
        <p:blipFill>
          <a:blip r:embed="rId3">
            <a:alphaModFix/>
          </a:blip>
          <a:stretch>
            <a:fillRect/>
          </a:stretch>
        </p:blipFill>
        <p:spPr>
          <a:xfrm>
            <a:off x="63700" y="63750"/>
            <a:ext cx="3158674" cy="1634600"/>
          </a:xfrm>
          <a:prstGeom prst="rect">
            <a:avLst/>
          </a:prstGeom>
          <a:noFill/>
          <a:ln>
            <a:noFill/>
          </a:ln>
        </p:spPr>
      </p:pic>
      <p:pic>
        <p:nvPicPr>
          <p:cNvPr id="338" name="Google Shape;338;p64"/>
          <p:cNvPicPr preferRelativeResize="0"/>
          <p:nvPr/>
        </p:nvPicPr>
        <p:blipFill>
          <a:blip r:embed="rId4">
            <a:alphaModFix/>
          </a:blip>
          <a:stretch>
            <a:fillRect/>
          </a:stretch>
        </p:blipFill>
        <p:spPr>
          <a:xfrm>
            <a:off x="334275" y="1938700"/>
            <a:ext cx="8628575" cy="1191200"/>
          </a:xfrm>
          <a:prstGeom prst="rect">
            <a:avLst/>
          </a:prstGeom>
          <a:noFill/>
          <a:ln>
            <a:noFill/>
          </a:ln>
        </p:spPr>
      </p:pic>
      <p:sp>
        <p:nvSpPr>
          <p:cNvPr id="339" name="Google Shape;339;p64"/>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a:t>
            </a:r>
            <a:r>
              <a:rPr lang="en" sz="1800">
                <a:highlight>
                  <a:srgbClr val="FFFF00"/>
                </a:highlight>
              </a:rPr>
              <a:t> </a:t>
            </a:r>
            <a:endParaRPr sz="1800">
              <a:highlight>
                <a:srgbClr val="FFFF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5"/>
          <p:cNvSpPr/>
          <p:nvPr/>
        </p:nvSpPr>
        <p:spPr>
          <a:xfrm>
            <a:off x="148250" y="1280022"/>
            <a:ext cx="1986600" cy="51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Tetrabothrius</a:t>
            </a:r>
            <a:endParaRPr/>
          </a:p>
          <a:p>
            <a:pPr indent="0" lvl="0" marL="0" rtl="0" algn="l">
              <a:spcBef>
                <a:spcPts val="0"/>
              </a:spcBef>
              <a:spcAft>
                <a:spcPts val="0"/>
              </a:spcAft>
              <a:buClr>
                <a:schemeClr val="dk1"/>
              </a:buClr>
              <a:buSzPts val="1100"/>
              <a:buFont typeface="Arial"/>
              <a:buNone/>
            </a:pPr>
            <a:r>
              <a:rPr lang="en" sz="1000">
                <a:solidFill>
                  <a:schemeClr val="dk1"/>
                </a:solidFill>
              </a:rPr>
              <a:t>MSB:Para:27368</a:t>
            </a:r>
            <a:endParaRPr/>
          </a:p>
        </p:txBody>
      </p:sp>
      <p:sp>
        <p:nvSpPr>
          <p:cNvPr id="345" name="Google Shape;345;p65"/>
          <p:cNvSpPr/>
          <p:nvPr/>
        </p:nvSpPr>
        <p:spPr>
          <a:xfrm>
            <a:off x="2570725" y="2102800"/>
            <a:ext cx="1209600" cy="71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346" name="Google Shape;346;p65"/>
          <p:cNvSpPr/>
          <p:nvPr/>
        </p:nvSpPr>
        <p:spPr>
          <a:xfrm>
            <a:off x="4987375" y="2106375"/>
            <a:ext cx="1209600" cy="70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347" name="Google Shape;347;p65"/>
          <p:cNvSpPr/>
          <p:nvPr/>
        </p:nvSpPr>
        <p:spPr>
          <a:xfrm>
            <a:off x="6846050" y="707450"/>
            <a:ext cx="2194800" cy="59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Nomen nescio</a:t>
            </a:r>
            <a:endParaRPr b="1"/>
          </a:p>
          <a:p>
            <a:pPr indent="0" lvl="0" marL="0" rtl="0" algn="l">
              <a:spcBef>
                <a:spcPts val="0"/>
              </a:spcBef>
              <a:spcAft>
                <a:spcPts val="0"/>
              </a:spcAft>
              <a:buNone/>
            </a:pPr>
            <a:r>
              <a:rPr lang="en" sz="1000"/>
              <a:t>MCZ:Orn:348209</a:t>
            </a:r>
            <a:endParaRPr sz="1000"/>
          </a:p>
        </p:txBody>
      </p:sp>
      <p:cxnSp>
        <p:nvCxnSpPr>
          <p:cNvPr id="348" name="Google Shape;348;p65"/>
          <p:cNvCxnSpPr>
            <a:stCxn id="344" idx="3"/>
            <a:endCxn id="345" idx="1"/>
          </p:cNvCxnSpPr>
          <p:nvPr/>
        </p:nvCxnSpPr>
        <p:spPr>
          <a:xfrm>
            <a:off x="2134850" y="1536222"/>
            <a:ext cx="435900" cy="923400"/>
          </a:xfrm>
          <a:prstGeom prst="straightConnector1">
            <a:avLst/>
          </a:prstGeom>
          <a:noFill/>
          <a:ln cap="flat" cmpd="sng" w="9525">
            <a:solidFill>
              <a:schemeClr val="dk2"/>
            </a:solidFill>
            <a:prstDash val="solid"/>
            <a:round/>
            <a:headEnd len="med" w="med" type="triangle"/>
            <a:tailEnd len="med" w="med" type="none"/>
          </a:ln>
        </p:spPr>
      </p:cxnSp>
      <p:cxnSp>
        <p:nvCxnSpPr>
          <p:cNvPr id="349" name="Google Shape;349;p65"/>
          <p:cNvCxnSpPr>
            <a:stCxn id="346" idx="3"/>
            <a:endCxn id="347" idx="1"/>
          </p:cNvCxnSpPr>
          <p:nvPr/>
        </p:nvCxnSpPr>
        <p:spPr>
          <a:xfrm flipH="1" rot="10800000">
            <a:off x="6196975" y="1005975"/>
            <a:ext cx="649200" cy="1455000"/>
          </a:xfrm>
          <a:prstGeom prst="straightConnector1">
            <a:avLst/>
          </a:prstGeom>
          <a:noFill/>
          <a:ln cap="flat" cmpd="sng" w="9525">
            <a:solidFill>
              <a:schemeClr val="dk2"/>
            </a:solidFill>
            <a:prstDash val="solid"/>
            <a:round/>
            <a:headEnd len="med" w="med" type="none"/>
            <a:tailEnd len="med" w="med" type="triangle"/>
          </a:ln>
        </p:spPr>
      </p:cxnSp>
      <p:cxnSp>
        <p:nvCxnSpPr>
          <p:cNvPr id="350" name="Google Shape;350;p65"/>
          <p:cNvCxnSpPr>
            <a:stCxn id="345" idx="3"/>
            <a:endCxn id="346" idx="1"/>
          </p:cNvCxnSpPr>
          <p:nvPr/>
        </p:nvCxnSpPr>
        <p:spPr>
          <a:xfrm>
            <a:off x="3780325" y="2459650"/>
            <a:ext cx="1207200" cy="1200"/>
          </a:xfrm>
          <a:prstGeom prst="straightConnector1">
            <a:avLst/>
          </a:prstGeom>
          <a:noFill/>
          <a:ln cap="flat" cmpd="sng" w="28575">
            <a:solidFill>
              <a:schemeClr val="dk2"/>
            </a:solidFill>
            <a:prstDash val="solid"/>
            <a:round/>
            <a:headEnd len="med" w="med" type="none"/>
            <a:tailEnd len="med" w="med" type="triangle"/>
          </a:ln>
        </p:spPr>
      </p:cxnSp>
      <p:sp>
        <p:nvSpPr>
          <p:cNvPr id="351" name="Google Shape;351;p65"/>
          <p:cNvSpPr/>
          <p:nvPr/>
        </p:nvSpPr>
        <p:spPr>
          <a:xfrm>
            <a:off x="4465075" y="3580575"/>
            <a:ext cx="3601800" cy="37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Study</a:t>
            </a:r>
            <a:endParaRPr/>
          </a:p>
          <a:p>
            <a:pPr indent="0" lvl="0" marL="0" rtl="0" algn="l">
              <a:spcBef>
                <a:spcPts val="0"/>
              </a:spcBef>
              <a:spcAft>
                <a:spcPts val="0"/>
              </a:spcAft>
              <a:buNone/>
            </a:pPr>
            <a:r>
              <a:rPr lang="en" sz="1000"/>
              <a:t>http://arctos.database.museum/guid/MSB:Para:27368</a:t>
            </a:r>
            <a:endParaRPr sz="1000"/>
          </a:p>
        </p:txBody>
      </p:sp>
      <p:sp>
        <p:nvSpPr>
          <p:cNvPr id="352" name="Google Shape;352;p65"/>
          <p:cNvSpPr txBox="1"/>
          <p:nvPr/>
        </p:nvSpPr>
        <p:spPr>
          <a:xfrm>
            <a:off x="3873150" y="268400"/>
            <a:ext cx="1619700" cy="909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endParaRPr/>
          </a:p>
          <a:p>
            <a:pPr indent="0" lvl="0" marL="0" rtl="0" algn="l">
              <a:spcBef>
                <a:spcPts val="0"/>
              </a:spcBef>
              <a:spcAft>
                <a:spcPts val="0"/>
              </a:spcAft>
              <a:buNone/>
            </a:pPr>
            <a:r>
              <a:rPr lang="en"/>
              <a:t>Amukta Island</a:t>
            </a:r>
            <a:endParaRPr/>
          </a:p>
          <a:p>
            <a:pPr indent="0" lvl="0" marL="0" rtl="0" algn="l">
              <a:spcBef>
                <a:spcPts val="0"/>
              </a:spcBef>
              <a:spcAft>
                <a:spcPts val="0"/>
              </a:spcAft>
              <a:buNone/>
            </a:pPr>
            <a:r>
              <a:rPr lang="en" sz="1000"/>
              <a:t>Lat: </a:t>
            </a:r>
            <a:r>
              <a:rPr lang="en" sz="1000"/>
              <a:t>51.45166667</a:t>
            </a:r>
            <a:endParaRPr sz="1000"/>
          </a:p>
          <a:p>
            <a:pPr indent="0" lvl="0" marL="0" rtl="0" algn="l">
              <a:spcBef>
                <a:spcPts val="0"/>
              </a:spcBef>
              <a:spcAft>
                <a:spcPts val="0"/>
              </a:spcAft>
              <a:buNone/>
            </a:pPr>
            <a:r>
              <a:rPr lang="en" sz="1000"/>
              <a:t>Lon: -</a:t>
            </a:r>
            <a:r>
              <a:rPr lang="en" sz="1000"/>
              <a:t>171.2866667</a:t>
            </a:r>
            <a:endParaRPr sz="1000"/>
          </a:p>
        </p:txBody>
      </p:sp>
      <p:cxnSp>
        <p:nvCxnSpPr>
          <p:cNvPr id="353" name="Google Shape;353;p65"/>
          <p:cNvCxnSpPr>
            <a:stCxn id="354" idx="0"/>
            <a:endCxn id="352" idx="2"/>
          </p:cNvCxnSpPr>
          <p:nvPr/>
        </p:nvCxnSpPr>
        <p:spPr>
          <a:xfrm flipH="1" rot="10800000">
            <a:off x="4410400" y="1178450"/>
            <a:ext cx="272700" cy="812100"/>
          </a:xfrm>
          <a:prstGeom prst="straightConnector1">
            <a:avLst/>
          </a:prstGeom>
          <a:noFill/>
          <a:ln cap="flat" cmpd="sng" w="9525">
            <a:solidFill>
              <a:schemeClr val="dk2"/>
            </a:solidFill>
            <a:prstDash val="solid"/>
            <a:round/>
            <a:headEnd len="med" w="med" type="none"/>
            <a:tailEnd len="med" w="med" type="triangle"/>
          </a:ln>
        </p:spPr>
      </p:cxnSp>
      <p:cxnSp>
        <p:nvCxnSpPr>
          <p:cNvPr id="355" name="Google Shape;355;p65"/>
          <p:cNvCxnSpPr>
            <a:stCxn id="354" idx="2"/>
            <a:endCxn id="351" idx="0"/>
          </p:cNvCxnSpPr>
          <p:nvPr/>
        </p:nvCxnSpPr>
        <p:spPr>
          <a:xfrm>
            <a:off x="4410400" y="2900450"/>
            <a:ext cx="1855500" cy="680100"/>
          </a:xfrm>
          <a:prstGeom prst="straightConnector1">
            <a:avLst/>
          </a:prstGeom>
          <a:noFill/>
          <a:ln cap="flat" cmpd="sng" w="9525">
            <a:solidFill>
              <a:schemeClr val="dk2"/>
            </a:solidFill>
            <a:prstDash val="solid"/>
            <a:round/>
            <a:headEnd len="med" w="med" type="triangle"/>
            <a:tailEnd len="med" w="med" type="none"/>
          </a:ln>
        </p:spPr>
      </p:cxnSp>
      <p:sp>
        <p:nvSpPr>
          <p:cNvPr id="356" name="Google Shape;356;p65"/>
          <p:cNvSpPr/>
          <p:nvPr/>
        </p:nvSpPr>
        <p:spPr>
          <a:xfrm>
            <a:off x="106050" y="4126350"/>
            <a:ext cx="6776100" cy="43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Dataset</a:t>
            </a:r>
            <a:endParaRPr/>
          </a:p>
          <a:p>
            <a:pPr indent="0" lvl="0" marL="0" rtl="0" algn="l">
              <a:spcBef>
                <a:spcPts val="0"/>
              </a:spcBef>
              <a:spcAft>
                <a:spcPts val="0"/>
              </a:spcAft>
              <a:buNone/>
            </a:pPr>
            <a:r>
              <a:rPr lang="en" sz="1000"/>
              <a:t>https://github.com/globalbioticinteractions</a:t>
            </a:r>
            <a:r>
              <a:rPr lang="en" sz="1050">
                <a:solidFill>
                  <a:srgbClr val="111111"/>
                </a:solidFill>
                <a:highlight>
                  <a:srgbClr val="EEEEEE"/>
                </a:highlight>
                <a:latin typeface="Helvetica Neue"/>
                <a:ea typeface="Helvetica Neue"/>
                <a:cs typeface="Helvetica Neue"/>
                <a:sym typeface="Helvetica Neue"/>
              </a:rPr>
              <a:t>/msb-para/archive/07743322479a0cdf1affc21c154c331dd6e84dc1.zip</a:t>
            </a:r>
            <a:endParaRPr sz="1000"/>
          </a:p>
        </p:txBody>
      </p:sp>
      <p:cxnSp>
        <p:nvCxnSpPr>
          <p:cNvPr id="357" name="Google Shape;357;p65"/>
          <p:cNvCxnSpPr>
            <a:stCxn id="354" idx="2"/>
            <a:endCxn id="356" idx="0"/>
          </p:cNvCxnSpPr>
          <p:nvPr/>
        </p:nvCxnSpPr>
        <p:spPr>
          <a:xfrm flipH="1">
            <a:off x="3494200" y="2900450"/>
            <a:ext cx="916200" cy="1225800"/>
          </a:xfrm>
          <a:prstGeom prst="straightConnector1">
            <a:avLst/>
          </a:prstGeom>
          <a:noFill/>
          <a:ln cap="flat" cmpd="sng" w="9525">
            <a:solidFill>
              <a:schemeClr val="dk2"/>
            </a:solidFill>
            <a:prstDash val="solid"/>
            <a:round/>
            <a:headEnd len="med" w="med" type="none"/>
            <a:tailEnd len="med" w="med" type="triangle"/>
          </a:ln>
        </p:spPr>
      </p:cxnSp>
      <p:cxnSp>
        <p:nvCxnSpPr>
          <p:cNvPr id="358" name="Google Shape;358;p65"/>
          <p:cNvCxnSpPr>
            <a:stCxn id="356" idx="0"/>
            <a:endCxn id="351" idx="2"/>
          </p:cNvCxnSpPr>
          <p:nvPr/>
        </p:nvCxnSpPr>
        <p:spPr>
          <a:xfrm flipH="1" rot="10800000">
            <a:off x="3494100" y="3955350"/>
            <a:ext cx="2772000" cy="171000"/>
          </a:xfrm>
          <a:prstGeom prst="straightConnector1">
            <a:avLst/>
          </a:prstGeom>
          <a:noFill/>
          <a:ln cap="flat" cmpd="sng" w="9525">
            <a:solidFill>
              <a:schemeClr val="dk2"/>
            </a:solidFill>
            <a:prstDash val="solid"/>
            <a:round/>
            <a:headEnd len="med" w="med" type="triangle"/>
            <a:tailEnd len="med" w="med" type="none"/>
          </a:ln>
        </p:spPr>
      </p:cxnSp>
      <p:sp>
        <p:nvSpPr>
          <p:cNvPr id="359" name="Google Shape;359;p65"/>
          <p:cNvSpPr txBox="1"/>
          <p:nvPr/>
        </p:nvSpPr>
        <p:spPr>
          <a:xfrm>
            <a:off x="4755750" y="2984300"/>
            <a:ext cx="1715400" cy="512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a:t>
            </a:r>
            <a:endParaRPr/>
          </a:p>
          <a:p>
            <a:pPr indent="0" lvl="0" marL="0" rtl="0" algn="l">
              <a:spcBef>
                <a:spcPts val="0"/>
              </a:spcBef>
              <a:spcAft>
                <a:spcPts val="0"/>
              </a:spcAft>
              <a:buNone/>
            </a:pPr>
            <a:r>
              <a:rPr lang="en" sz="1000"/>
              <a:t>2002-09-01T00:00:00Z</a:t>
            </a:r>
            <a:endParaRPr sz="1000"/>
          </a:p>
        </p:txBody>
      </p:sp>
      <p:sp>
        <p:nvSpPr>
          <p:cNvPr id="360" name="Google Shape;360;p65"/>
          <p:cNvSpPr txBox="1"/>
          <p:nvPr/>
        </p:nvSpPr>
        <p:spPr>
          <a:xfrm>
            <a:off x="3904900" y="1927975"/>
            <a:ext cx="1057500" cy="430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parasite of</a:t>
            </a:r>
            <a:endParaRPr/>
          </a:p>
          <a:p>
            <a:pPr indent="0" lvl="0" marL="0" rtl="0" algn="l">
              <a:spcBef>
                <a:spcPts val="0"/>
              </a:spcBef>
              <a:spcAft>
                <a:spcPts val="0"/>
              </a:spcAft>
              <a:buNone/>
            </a:pPr>
            <a:r>
              <a:rPr lang="en" sz="1000"/>
              <a:t>RO_0002444</a:t>
            </a:r>
            <a:endParaRPr sz="1000"/>
          </a:p>
        </p:txBody>
      </p:sp>
      <p:sp>
        <p:nvSpPr>
          <p:cNvPr id="361" name="Google Shape;361;p65"/>
          <p:cNvSpPr txBox="1"/>
          <p:nvPr/>
        </p:nvSpPr>
        <p:spPr>
          <a:xfrm>
            <a:off x="3269800" y="3364150"/>
            <a:ext cx="11406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in_dataset</a:t>
            </a:r>
            <a:endParaRPr sz="1000"/>
          </a:p>
        </p:txBody>
      </p:sp>
      <p:sp>
        <p:nvSpPr>
          <p:cNvPr id="362" name="Google Shape;362;p65"/>
          <p:cNvSpPr txBox="1"/>
          <p:nvPr/>
        </p:nvSpPr>
        <p:spPr>
          <a:xfrm>
            <a:off x="386255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collected_at</a:t>
            </a:r>
            <a:endParaRPr sz="1000"/>
          </a:p>
        </p:txBody>
      </p:sp>
      <p:sp>
        <p:nvSpPr>
          <p:cNvPr id="363" name="Google Shape;363;p65"/>
          <p:cNvSpPr txBox="1"/>
          <p:nvPr/>
        </p:nvSpPr>
        <p:spPr>
          <a:xfrm>
            <a:off x="2323550" y="1549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sp>
        <p:nvSpPr>
          <p:cNvPr id="364" name="Google Shape;364;p65"/>
          <p:cNvSpPr txBox="1"/>
          <p:nvPr/>
        </p:nvSpPr>
        <p:spPr>
          <a:xfrm>
            <a:off x="539040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pic>
        <p:nvPicPr>
          <p:cNvPr descr="globi.png" id="365" name="Google Shape;365;p65"/>
          <p:cNvPicPr preferRelativeResize="0"/>
          <p:nvPr/>
        </p:nvPicPr>
        <p:blipFill>
          <a:blip r:embed="rId3">
            <a:alphaModFix/>
          </a:blip>
          <a:stretch>
            <a:fillRect/>
          </a:stretch>
        </p:blipFill>
        <p:spPr>
          <a:xfrm>
            <a:off x="6881988" y="3752925"/>
            <a:ext cx="2158851" cy="1176399"/>
          </a:xfrm>
          <a:prstGeom prst="rect">
            <a:avLst/>
          </a:prstGeom>
          <a:noFill/>
          <a:ln>
            <a:noFill/>
          </a:ln>
        </p:spPr>
      </p:pic>
      <p:sp>
        <p:nvSpPr>
          <p:cNvPr id="366" name="Google Shape;366;p65"/>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Simplified internal data model used by GloBI to integrate interaction data</a:t>
            </a:r>
            <a:r>
              <a:rPr lang="en" sz="1800">
                <a:highlight>
                  <a:srgbClr val="FFFF00"/>
                </a:highlight>
              </a:rPr>
              <a:t>.</a:t>
            </a:r>
            <a:endParaRPr sz="1800">
              <a:highlight>
                <a:srgbClr val="FFFF00"/>
              </a:highlight>
            </a:endParaRPr>
          </a:p>
        </p:txBody>
      </p:sp>
      <p:sp>
        <p:nvSpPr>
          <p:cNvPr id="354" name="Google Shape;354;p65"/>
          <p:cNvSpPr/>
          <p:nvPr/>
        </p:nvSpPr>
        <p:spPr>
          <a:xfrm>
            <a:off x="2467900" y="1990550"/>
            <a:ext cx="3885000" cy="909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6"/>
          <p:cNvSpPr/>
          <p:nvPr/>
        </p:nvSpPr>
        <p:spPr>
          <a:xfrm>
            <a:off x="2570725" y="2102800"/>
            <a:ext cx="1209600" cy="71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372" name="Google Shape;372;p66"/>
          <p:cNvSpPr/>
          <p:nvPr/>
        </p:nvSpPr>
        <p:spPr>
          <a:xfrm>
            <a:off x="4987375" y="2106375"/>
            <a:ext cx="1209600" cy="70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cxnSp>
        <p:nvCxnSpPr>
          <p:cNvPr id="373" name="Google Shape;373;p66"/>
          <p:cNvCxnSpPr>
            <a:stCxn id="374" idx="3"/>
            <a:endCxn id="371" idx="1"/>
          </p:cNvCxnSpPr>
          <p:nvPr/>
        </p:nvCxnSpPr>
        <p:spPr>
          <a:xfrm>
            <a:off x="2134825" y="1536250"/>
            <a:ext cx="435900" cy="923400"/>
          </a:xfrm>
          <a:prstGeom prst="straightConnector1">
            <a:avLst/>
          </a:prstGeom>
          <a:noFill/>
          <a:ln cap="flat" cmpd="sng" w="9525">
            <a:solidFill>
              <a:schemeClr val="dk2"/>
            </a:solidFill>
            <a:prstDash val="solid"/>
            <a:round/>
            <a:headEnd len="med" w="med" type="triangle"/>
            <a:tailEnd len="med" w="med" type="none"/>
          </a:ln>
        </p:spPr>
      </p:cxnSp>
      <p:cxnSp>
        <p:nvCxnSpPr>
          <p:cNvPr id="375" name="Google Shape;375;p66"/>
          <p:cNvCxnSpPr>
            <a:stCxn id="371" idx="3"/>
            <a:endCxn id="372" idx="1"/>
          </p:cNvCxnSpPr>
          <p:nvPr/>
        </p:nvCxnSpPr>
        <p:spPr>
          <a:xfrm>
            <a:off x="3780325" y="2459650"/>
            <a:ext cx="1207200" cy="1200"/>
          </a:xfrm>
          <a:prstGeom prst="straightConnector1">
            <a:avLst/>
          </a:prstGeom>
          <a:noFill/>
          <a:ln cap="flat" cmpd="sng" w="28575">
            <a:solidFill>
              <a:schemeClr val="dk2"/>
            </a:solidFill>
            <a:prstDash val="solid"/>
            <a:round/>
            <a:headEnd len="med" w="med" type="none"/>
            <a:tailEnd len="med" w="med" type="triangle"/>
          </a:ln>
        </p:spPr>
      </p:cxnSp>
      <p:sp>
        <p:nvSpPr>
          <p:cNvPr id="376" name="Google Shape;376;p66"/>
          <p:cNvSpPr txBox="1"/>
          <p:nvPr/>
        </p:nvSpPr>
        <p:spPr>
          <a:xfrm>
            <a:off x="3873150" y="268400"/>
            <a:ext cx="1619700" cy="909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endParaRPr/>
          </a:p>
          <a:p>
            <a:pPr indent="0" lvl="0" marL="0" rtl="0" algn="l">
              <a:spcBef>
                <a:spcPts val="0"/>
              </a:spcBef>
              <a:spcAft>
                <a:spcPts val="0"/>
              </a:spcAft>
              <a:buNone/>
            </a:pPr>
            <a:r>
              <a:rPr lang="en"/>
              <a:t>Amukta Island</a:t>
            </a:r>
            <a:endParaRPr/>
          </a:p>
          <a:p>
            <a:pPr indent="0" lvl="0" marL="0" rtl="0" algn="l">
              <a:spcBef>
                <a:spcPts val="0"/>
              </a:spcBef>
              <a:spcAft>
                <a:spcPts val="0"/>
              </a:spcAft>
              <a:buNone/>
            </a:pPr>
            <a:r>
              <a:rPr lang="en" sz="1000"/>
              <a:t>Lat: 51.45166667</a:t>
            </a:r>
            <a:endParaRPr sz="1000"/>
          </a:p>
          <a:p>
            <a:pPr indent="0" lvl="0" marL="0" rtl="0" algn="l">
              <a:spcBef>
                <a:spcPts val="0"/>
              </a:spcBef>
              <a:spcAft>
                <a:spcPts val="0"/>
              </a:spcAft>
              <a:buNone/>
            </a:pPr>
            <a:r>
              <a:rPr lang="en" sz="1000"/>
              <a:t>Lon: -171.2866667</a:t>
            </a:r>
            <a:endParaRPr sz="1000"/>
          </a:p>
        </p:txBody>
      </p:sp>
      <p:cxnSp>
        <p:nvCxnSpPr>
          <p:cNvPr id="377" name="Google Shape;377;p66"/>
          <p:cNvCxnSpPr>
            <a:stCxn id="378" idx="0"/>
            <a:endCxn id="376" idx="2"/>
          </p:cNvCxnSpPr>
          <p:nvPr/>
        </p:nvCxnSpPr>
        <p:spPr>
          <a:xfrm flipH="1" rot="10800000">
            <a:off x="4410400" y="1178450"/>
            <a:ext cx="272700" cy="812100"/>
          </a:xfrm>
          <a:prstGeom prst="straightConnector1">
            <a:avLst/>
          </a:prstGeom>
          <a:noFill/>
          <a:ln cap="flat" cmpd="sng" w="9525">
            <a:solidFill>
              <a:schemeClr val="dk2"/>
            </a:solidFill>
            <a:prstDash val="solid"/>
            <a:round/>
            <a:headEnd len="med" w="med" type="none"/>
            <a:tailEnd len="med" w="med" type="triangle"/>
          </a:ln>
        </p:spPr>
      </p:cxnSp>
      <p:sp>
        <p:nvSpPr>
          <p:cNvPr id="379" name="Google Shape;379;p66"/>
          <p:cNvSpPr txBox="1"/>
          <p:nvPr/>
        </p:nvSpPr>
        <p:spPr>
          <a:xfrm>
            <a:off x="3904900" y="1927975"/>
            <a:ext cx="1057500" cy="430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parasite of</a:t>
            </a:r>
            <a:endParaRPr/>
          </a:p>
          <a:p>
            <a:pPr indent="0" lvl="0" marL="0" rtl="0" algn="l">
              <a:spcBef>
                <a:spcPts val="0"/>
              </a:spcBef>
              <a:spcAft>
                <a:spcPts val="0"/>
              </a:spcAft>
              <a:buNone/>
            </a:pPr>
            <a:r>
              <a:rPr lang="en" sz="1000"/>
              <a:t>RO_0002444</a:t>
            </a:r>
            <a:endParaRPr sz="1000"/>
          </a:p>
        </p:txBody>
      </p:sp>
      <p:sp>
        <p:nvSpPr>
          <p:cNvPr id="380" name="Google Shape;380;p66"/>
          <p:cNvSpPr txBox="1"/>
          <p:nvPr/>
        </p:nvSpPr>
        <p:spPr>
          <a:xfrm>
            <a:off x="386255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collected_at</a:t>
            </a:r>
            <a:endParaRPr sz="1000"/>
          </a:p>
        </p:txBody>
      </p:sp>
      <p:sp>
        <p:nvSpPr>
          <p:cNvPr id="381" name="Google Shape;381;p66"/>
          <p:cNvSpPr txBox="1"/>
          <p:nvPr/>
        </p:nvSpPr>
        <p:spPr>
          <a:xfrm>
            <a:off x="2323550" y="1549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sp>
        <p:nvSpPr>
          <p:cNvPr id="378" name="Google Shape;378;p66"/>
          <p:cNvSpPr/>
          <p:nvPr/>
        </p:nvSpPr>
        <p:spPr>
          <a:xfrm>
            <a:off x="2467900" y="1990550"/>
            <a:ext cx="3885000" cy="909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2" name="Google Shape;382;p66"/>
          <p:cNvPicPr preferRelativeResize="0"/>
          <p:nvPr/>
        </p:nvPicPr>
        <p:blipFill>
          <a:blip r:embed="rId3">
            <a:alphaModFix/>
          </a:blip>
          <a:stretch>
            <a:fillRect/>
          </a:stretch>
        </p:blipFill>
        <p:spPr>
          <a:xfrm>
            <a:off x="152400" y="49788"/>
            <a:ext cx="6471150" cy="3251109"/>
          </a:xfrm>
          <a:prstGeom prst="rect">
            <a:avLst/>
          </a:prstGeom>
          <a:noFill/>
          <a:ln>
            <a:noFill/>
          </a:ln>
        </p:spPr>
      </p:pic>
      <p:pic>
        <p:nvPicPr>
          <p:cNvPr id="383" name="Google Shape;383;p66"/>
          <p:cNvPicPr preferRelativeResize="0"/>
          <p:nvPr/>
        </p:nvPicPr>
        <p:blipFill>
          <a:blip r:embed="rId4">
            <a:alphaModFix/>
          </a:blip>
          <a:stretch>
            <a:fillRect/>
          </a:stretch>
        </p:blipFill>
        <p:spPr>
          <a:xfrm>
            <a:off x="507875" y="3496700"/>
            <a:ext cx="7412850" cy="923400"/>
          </a:xfrm>
          <a:prstGeom prst="rect">
            <a:avLst/>
          </a:prstGeom>
          <a:noFill/>
          <a:ln>
            <a:noFill/>
          </a:ln>
        </p:spPr>
      </p:pic>
      <p:pic>
        <p:nvPicPr>
          <p:cNvPr id="384" name="Google Shape;384;p66"/>
          <p:cNvPicPr preferRelativeResize="0"/>
          <p:nvPr/>
        </p:nvPicPr>
        <p:blipFill>
          <a:blip r:embed="rId5">
            <a:alphaModFix/>
          </a:blip>
          <a:stretch>
            <a:fillRect/>
          </a:stretch>
        </p:blipFill>
        <p:spPr>
          <a:xfrm>
            <a:off x="2065233" y="563583"/>
            <a:ext cx="5855495" cy="680100"/>
          </a:xfrm>
          <a:prstGeom prst="rect">
            <a:avLst/>
          </a:prstGeom>
          <a:noFill/>
          <a:ln>
            <a:noFill/>
          </a:ln>
        </p:spPr>
      </p:pic>
      <p:pic>
        <p:nvPicPr>
          <p:cNvPr id="385" name="Google Shape;385;p66"/>
          <p:cNvPicPr preferRelativeResize="0"/>
          <p:nvPr/>
        </p:nvPicPr>
        <p:blipFill>
          <a:blip r:embed="rId6">
            <a:alphaModFix/>
          </a:blip>
          <a:stretch>
            <a:fillRect/>
          </a:stretch>
        </p:blipFill>
        <p:spPr>
          <a:xfrm>
            <a:off x="2788588" y="1448883"/>
            <a:ext cx="3566810" cy="909900"/>
          </a:xfrm>
          <a:prstGeom prst="rect">
            <a:avLst/>
          </a:prstGeom>
          <a:noFill/>
          <a:ln>
            <a:noFill/>
          </a:ln>
        </p:spPr>
      </p:pic>
      <p:sp>
        <p:nvSpPr>
          <p:cNvPr id="386" name="Google Shape;386;p66"/>
          <p:cNvSpPr txBox="1"/>
          <p:nvPr/>
        </p:nvSpPr>
        <p:spPr>
          <a:xfrm>
            <a:off x="152400" y="4394175"/>
            <a:ext cx="89313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Harvard MCZ </a:t>
            </a:r>
            <a:r>
              <a:rPr lang="en" sz="1800" u="sng">
                <a:solidFill>
                  <a:schemeClr val="hlink"/>
                </a:solidFill>
                <a:highlight>
                  <a:srgbClr val="FFFF00"/>
                </a:highlight>
                <a:hlinkClick r:id="rId7"/>
              </a:rPr>
              <a:t>https://mczbase.mcz.harvard.edu/guid/MCZ:Orn:348209</a:t>
            </a:r>
            <a:endParaRPr sz="1800">
              <a:highlight>
                <a:srgbClr val="FFFF00"/>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7"/>
          <p:cNvSpPr/>
          <p:nvPr/>
        </p:nvSpPr>
        <p:spPr>
          <a:xfrm>
            <a:off x="2570725" y="2102800"/>
            <a:ext cx="1209600" cy="71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392" name="Google Shape;392;p67"/>
          <p:cNvSpPr/>
          <p:nvPr/>
        </p:nvSpPr>
        <p:spPr>
          <a:xfrm>
            <a:off x="4987375" y="2106375"/>
            <a:ext cx="1209600" cy="70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cxnSp>
        <p:nvCxnSpPr>
          <p:cNvPr id="393" name="Google Shape;393;p67"/>
          <p:cNvCxnSpPr>
            <a:stCxn id="394" idx="3"/>
            <a:endCxn id="391" idx="1"/>
          </p:cNvCxnSpPr>
          <p:nvPr/>
        </p:nvCxnSpPr>
        <p:spPr>
          <a:xfrm>
            <a:off x="2134825" y="1536250"/>
            <a:ext cx="435900" cy="923400"/>
          </a:xfrm>
          <a:prstGeom prst="straightConnector1">
            <a:avLst/>
          </a:prstGeom>
          <a:noFill/>
          <a:ln cap="flat" cmpd="sng" w="9525">
            <a:solidFill>
              <a:schemeClr val="dk2"/>
            </a:solidFill>
            <a:prstDash val="solid"/>
            <a:round/>
            <a:headEnd len="med" w="med" type="triangle"/>
            <a:tailEnd len="med" w="med" type="none"/>
          </a:ln>
        </p:spPr>
      </p:cxnSp>
      <p:cxnSp>
        <p:nvCxnSpPr>
          <p:cNvPr id="395" name="Google Shape;395;p67"/>
          <p:cNvCxnSpPr>
            <a:stCxn id="391" idx="3"/>
            <a:endCxn id="392" idx="1"/>
          </p:cNvCxnSpPr>
          <p:nvPr/>
        </p:nvCxnSpPr>
        <p:spPr>
          <a:xfrm>
            <a:off x="3780325" y="2459650"/>
            <a:ext cx="1207200" cy="1200"/>
          </a:xfrm>
          <a:prstGeom prst="straightConnector1">
            <a:avLst/>
          </a:prstGeom>
          <a:noFill/>
          <a:ln cap="flat" cmpd="sng" w="28575">
            <a:solidFill>
              <a:schemeClr val="dk2"/>
            </a:solidFill>
            <a:prstDash val="solid"/>
            <a:round/>
            <a:headEnd len="med" w="med" type="none"/>
            <a:tailEnd len="med" w="med" type="triangle"/>
          </a:ln>
        </p:spPr>
      </p:cxnSp>
      <p:sp>
        <p:nvSpPr>
          <p:cNvPr id="396" name="Google Shape;396;p67"/>
          <p:cNvSpPr txBox="1"/>
          <p:nvPr/>
        </p:nvSpPr>
        <p:spPr>
          <a:xfrm>
            <a:off x="3873150" y="268400"/>
            <a:ext cx="1619700" cy="909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endParaRPr/>
          </a:p>
          <a:p>
            <a:pPr indent="0" lvl="0" marL="0" rtl="0" algn="l">
              <a:spcBef>
                <a:spcPts val="0"/>
              </a:spcBef>
              <a:spcAft>
                <a:spcPts val="0"/>
              </a:spcAft>
              <a:buNone/>
            </a:pPr>
            <a:r>
              <a:rPr lang="en"/>
              <a:t>Amukta Island</a:t>
            </a:r>
            <a:endParaRPr/>
          </a:p>
          <a:p>
            <a:pPr indent="0" lvl="0" marL="0" rtl="0" algn="l">
              <a:spcBef>
                <a:spcPts val="0"/>
              </a:spcBef>
              <a:spcAft>
                <a:spcPts val="0"/>
              </a:spcAft>
              <a:buNone/>
            </a:pPr>
            <a:r>
              <a:rPr lang="en" sz="1000"/>
              <a:t>Lat: 51.45166667</a:t>
            </a:r>
            <a:endParaRPr sz="1000"/>
          </a:p>
          <a:p>
            <a:pPr indent="0" lvl="0" marL="0" rtl="0" algn="l">
              <a:spcBef>
                <a:spcPts val="0"/>
              </a:spcBef>
              <a:spcAft>
                <a:spcPts val="0"/>
              </a:spcAft>
              <a:buNone/>
            </a:pPr>
            <a:r>
              <a:rPr lang="en" sz="1000"/>
              <a:t>Lon: -171.2866667</a:t>
            </a:r>
            <a:endParaRPr sz="1000"/>
          </a:p>
        </p:txBody>
      </p:sp>
      <p:cxnSp>
        <p:nvCxnSpPr>
          <p:cNvPr id="397" name="Google Shape;397;p67"/>
          <p:cNvCxnSpPr>
            <a:stCxn id="398" idx="0"/>
            <a:endCxn id="396" idx="2"/>
          </p:cNvCxnSpPr>
          <p:nvPr/>
        </p:nvCxnSpPr>
        <p:spPr>
          <a:xfrm flipH="1" rot="10800000">
            <a:off x="4410400" y="1178450"/>
            <a:ext cx="272700" cy="812100"/>
          </a:xfrm>
          <a:prstGeom prst="straightConnector1">
            <a:avLst/>
          </a:prstGeom>
          <a:noFill/>
          <a:ln cap="flat" cmpd="sng" w="9525">
            <a:solidFill>
              <a:schemeClr val="dk2"/>
            </a:solidFill>
            <a:prstDash val="solid"/>
            <a:round/>
            <a:headEnd len="med" w="med" type="none"/>
            <a:tailEnd len="med" w="med" type="triangle"/>
          </a:ln>
        </p:spPr>
      </p:cxnSp>
      <p:sp>
        <p:nvSpPr>
          <p:cNvPr id="399" name="Google Shape;399;p67"/>
          <p:cNvSpPr txBox="1"/>
          <p:nvPr/>
        </p:nvSpPr>
        <p:spPr>
          <a:xfrm>
            <a:off x="3904900" y="1927975"/>
            <a:ext cx="1057500" cy="430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parasite of</a:t>
            </a:r>
            <a:endParaRPr/>
          </a:p>
          <a:p>
            <a:pPr indent="0" lvl="0" marL="0" rtl="0" algn="l">
              <a:spcBef>
                <a:spcPts val="0"/>
              </a:spcBef>
              <a:spcAft>
                <a:spcPts val="0"/>
              </a:spcAft>
              <a:buNone/>
            </a:pPr>
            <a:r>
              <a:rPr lang="en" sz="1000"/>
              <a:t>RO_0002444</a:t>
            </a:r>
            <a:endParaRPr sz="1000"/>
          </a:p>
        </p:txBody>
      </p:sp>
      <p:sp>
        <p:nvSpPr>
          <p:cNvPr id="400" name="Google Shape;400;p67"/>
          <p:cNvSpPr txBox="1"/>
          <p:nvPr/>
        </p:nvSpPr>
        <p:spPr>
          <a:xfrm>
            <a:off x="386255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collected_at</a:t>
            </a:r>
            <a:endParaRPr sz="1000"/>
          </a:p>
        </p:txBody>
      </p:sp>
      <p:sp>
        <p:nvSpPr>
          <p:cNvPr id="401" name="Google Shape;401;p67"/>
          <p:cNvSpPr txBox="1"/>
          <p:nvPr/>
        </p:nvSpPr>
        <p:spPr>
          <a:xfrm>
            <a:off x="2323550" y="1549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sp>
        <p:nvSpPr>
          <p:cNvPr id="398" name="Google Shape;398;p67"/>
          <p:cNvSpPr/>
          <p:nvPr/>
        </p:nvSpPr>
        <p:spPr>
          <a:xfrm>
            <a:off x="2467900" y="1990550"/>
            <a:ext cx="3885000" cy="909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67"/>
          <p:cNvPicPr preferRelativeResize="0"/>
          <p:nvPr/>
        </p:nvPicPr>
        <p:blipFill>
          <a:blip r:embed="rId3">
            <a:alphaModFix/>
          </a:blip>
          <a:stretch>
            <a:fillRect/>
          </a:stretch>
        </p:blipFill>
        <p:spPr>
          <a:xfrm>
            <a:off x="152400" y="49788"/>
            <a:ext cx="6471150" cy="3251109"/>
          </a:xfrm>
          <a:prstGeom prst="rect">
            <a:avLst/>
          </a:prstGeom>
          <a:noFill/>
          <a:ln>
            <a:noFill/>
          </a:ln>
        </p:spPr>
      </p:pic>
      <p:pic>
        <p:nvPicPr>
          <p:cNvPr id="403" name="Google Shape;403;p67"/>
          <p:cNvPicPr preferRelativeResize="0"/>
          <p:nvPr/>
        </p:nvPicPr>
        <p:blipFill>
          <a:blip r:embed="rId4">
            <a:alphaModFix/>
          </a:blip>
          <a:stretch>
            <a:fillRect/>
          </a:stretch>
        </p:blipFill>
        <p:spPr>
          <a:xfrm>
            <a:off x="507875" y="3496700"/>
            <a:ext cx="7412850" cy="923400"/>
          </a:xfrm>
          <a:prstGeom prst="rect">
            <a:avLst/>
          </a:prstGeom>
          <a:noFill/>
          <a:ln>
            <a:noFill/>
          </a:ln>
        </p:spPr>
      </p:pic>
      <p:pic>
        <p:nvPicPr>
          <p:cNvPr id="404" name="Google Shape;404;p67"/>
          <p:cNvPicPr preferRelativeResize="0"/>
          <p:nvPr/>
        </p:nvPicPr>
        <p:blipFill>
          <a:blip r:embed="rId5">
            <a:alphaModFix/>
          </a:blip>
          <a:stretch>
            <a:fillRect/>
          </a:stretch>
        </p:blipFill>
        <p:spPr>
          <a:xfrm>
            <a:off x="2065233" y="563583"/>
            <a:ext cx="5855495" cy="680100"/>
          </a:xfrm>
          <a:prstGeom prst="rect">
            <a:avLst/>
          </a:prstGeom>
          <a:noFill/>
          <a:ln>
            <a:noFill/>
          </a:ln>
        </p:spPr>
      </p:pic>
      <p:pic>
        <p:nvPicPr>
          <p:cNvPr id="405" name="Google Shape;405;p67"/>
          <p:cNvPicPr preferRelativeResize="0"/>
          <p:nvPr/>
        </p:nvPicPr>
        <p:blipFill>
          <a:blip r:embed="rId6">
            <a:alphaModFix/>
          </a:blip>
          <a:stretch>
            <a:fillRect/>
          </a:stretch>
        </p:blipFill>
        <p:spPr>
          <a:xfrm>
            <a:off x="2788588" y="1448883"/>
            <a:ext cx="3566810" cy="909900"/>
          </a:xfrm>
          <a:prstGeom prst="rect">
            <a:avLst/>
          </a:prstGeom>
          <a:noFill/>
          <a:ln>
            <a:noFill/>
          </a:ln>
        </p:spPr>
      </p:pic>
      <p:sp>
        <p:nvSpPr>
          <p:cNvPr id="406" name="Google Shape;406;p67"/>
          <p:cNvSpPr txBox="1"/>
          <p:nvPr/>
        </p:nvSpPr>
        <p:spPr>
          <a:xfrm>
            <a:off x="152400" y="4394175"/>
            <a:ext cx="89313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Harvard MCZ </a:t>
            </a:r>
            <a:r>
              <a:rPr lang="en" sz="1800" u="sng">
                <a:solidFill>
                  <a:schemeClr val="hlink"/>
                </a:solidFill>
                <a:highlight>
                  <a:srgbClr val="FFFF00"/>
                </a:highlight>
                <a:hlinkClick r:id="rId7"/>
              </a:rPr>
              <a:t>https://mczbase.mcz.harvard.edu/guid/MCZ:Orn:348209</a:t>
            </a:r>
            <a:endParaRPr sz="1800">
              <a:highlight>
                <a:srgbClr val="FF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8"/>
          <p:cNvPicPr preferRelativeResize="0"/>
          <p:nvPr/>
        </p:nvPicPr>
        <p:blipFill>
          <a:blip r:embed="rId3">
            <a:alphaModFix/>
          </a:blip>
          <a:stretch>
            <a:fillRect/>
          </a:stretch>
        </p:blipFill>
        <p:spPr>
          <a:xfrm>
            <a:off x="507875" y="3496700"/>
            <a:ext cx="7412850" cy="923400"/>
          </a:xfrm>
          <a:prstGeom prst="rect">
            <a:avLst/>
          </a:prstGeom>
          <a:noFill/>
          <a:ln>
            <a:noFill/>
          </a:ln>
        </p:spPr>
      </p:pic>
      <p:sp>
        <p:nvSpPr>
          <p:cNvPr id="412" name="Google Shape;412;p68"/>
          <p:cNvSpPr/>
          <p:nvPr/>
        </p:nvSpPr>
        <p:spPr>
          <a:xfrm>
            <a:off x="3420700" y="2106375"/>
            <a:ext cx="7069140" cy="1520262"/>
          </a:xfrm>
          <a:prstGeom prst="irregularSeal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Highlevel Parasite Description</a:t>
            </a:r>
            <a:endParaRPr b="1"/>
          </a:p>
        </p:txBody>
      </p:sp>
      <p:pic>
        <p:nvPicPr>
          <p:cNvPr id="413" name="Google Shape;413;p68"/>
          <p:cNvPicPr preferRelativeResize="0"/>
          <p:nvPr/>
        </p:nvPicPr>
        <p:blipFill>
          <a:blip r:embed="rId4">
            <a:alphaModFix/>
          </a:blip>
          <a:stretch>
            <a:fillRect/>
          </a:stretch>
        </p:blipFill>
        <p:spPr>
          <a:xfrm>
            <a:off x="2065233" y="563583"/>
            <a:ext cx="5855495" cy="680100"/>
          </a:xfrm>
          <a:prstGeom prst="rect">
            <a:avLst/>
          </a:prstGeom>
          <a:noFill/>
          <a:ln>
            <a:noFill/>
          </a:ln>
        </p:spPr>
      </p:pic>
      <p:sp>
        <p:nvSpPr>
          <p:cNvPr id="414" name="Google Shape;414;p68"/>
          <p:cNvSpPr txBox="1"/>
          <p:nvPr/>
        </p:nvSpPr>
        <p:spPr>
          <a:xfrm>
            <a:off x="152400" y="4394175"/>
            <a:ext cx="89313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Harvard MCZ </a:t>
            </a:r>
            <a:r>
              <a:rPr lang="en" sz="1800" u="sng">
                <a:solidFill>
                  <a:schemeClr val="hlink"/>
                </a:solidFill>
                <a:highlight>
                  <a:srgbClr val="FFFF00"/>
                </a:highlight>
                <a:hlinkClick r:id="rId5"/>
              </a:rPr>
              <a:t>https://mczbase.mcz.harvard.edu/guid/MCZ:Orn:348209</a:t>
            </a:r>
            <a:endParaRPr sz="1800">
              <a:highlight>
                <a:srgbClr val="FFFF00"/>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9"/>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3"/>
              </a:rPr>
              <a:t>http://arctos.database.museum/guid/MSB:Para:27368</a:t>
            </a:r>
            <a:r>
              <a:rPr lang="en" sz="1800">
                <a:highlight>
                  <a:srgbClr val="FFFF00"/>
                </a:highlight>
              </a:rPr>
              <a:t> </a:t>
            </a:r>
            <a:endParaRPr sz="1800">
              <a:highlight>
                <a:srgbClr val="FFFF00"/>
              </a:highlight>
            </a:endParaRPr>
          </a:p>
        </p:txBody>
      </p:sp>
      <p:pic>
        <p:nvPicPr>
          <p:cNvPr id="420" name="Google Shape;420;p69"/>
          <p:cNvPicPr preferRelativeResize="0"/>
          <p:nvPr/>
        </p:nvPicPr>
        <p:blipFill>
          <a:blip r:embed="rId4">
            <a:alphaModFix/>
          </a:blip>
          <a:stretch>
            <a:fillRect/>
          </a:stretch>
        </p:blipFill>
        <p:spPr>
          <a:xfrm>
            <a:off x="152400" y="152400"/>
            <a:ext cx="8918549" cy="461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sp>
        <p:nvSpPr>
          <p:cNvPr id="177" name="Google Shape;177;p43"/>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rgbClr val="FFFFFF"/>
                </a:solidFill>
              </a:rPr>
              <a:t>How do </a:t>
            </a:r>
            <a:r>
              <a:rPr i="1" lang="en" sz="3700">
                <a:solidFill>
                  <a:srgbClr val="FFFFFF"/>
                </a:solidFill>
              </a:rPr>
              <a:t>you</a:t>
            </a:r>
            <a:r>
              <a:rPr lang="en" sz="3700">
                <a:solidFill>
                  <a:srgbClr val="FFFFFF"/>
                </a:solidFill>
              </a:rPr>
              <a:t> </a:t>
            </a:r>
            <a:r>
              <a:rPr b="1" lang="en" sz="4000">
                <a:solidFill>
                  <a:srgbClr val="FFFFFF"/>
                </a:solidFill>
              </a:rPr>
              <a:t>record</a:t>
            </a:r>
            <a:r>
              <a:rPr lang="en" sz="3700">
                <a:solidFill>
                  <a:srgbClr val="FFFFFF"/>
                </a:solidFill>
              </a:rPr>
              <a:t> associations?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Clr>
                <a:schemeClr val="dk1"/>
              </a:buClr>
              <a:buSzPts val="1100"/>
              <a:buFont typeface="Arial"/>
              <a:buNone/>
            </a:pPr>
            <a:r>
              <a:rPr lang="en" sz="3700">
                <a:solidFill>
                  <a:schemeClr val="lt1"/>
                </a:solidFill>
              </a:rPr>
              <a:t>How do </a:t>
            </a:r>
            <a:r>
              <a:rPr i="1" lang="en" sz="3700">
                <a:solidFill>
                  <a:schemeClr val="lt1"/>
                </a:solidFill>
              </a:rPr>
              <a:t>you</a:t>
            </a:r>
            <a:r>
              <a:rPr lang="en" sz="3700">
                <a:solidFill>
                  <a:schemeClr val="lt1"/>
                </a:solidFill>
              </a:rPr>
              <a:t> record </a:t>
            </a:r>
            <a:r>
              <a:rPr b="1" lang="en" sz="4000">
                <a:solidFill>
                  <a:schemeClr val="lt1"/>
                </a:solidFill>
              </a:rPr>
              <a:t>interpretations</a:t>
            </a:r>
            <a:r>
              <a:rPr b="1" lang="en" sz="3700">
                <a:solidFill>
                  <a:schemeClr val="lt1"/>
                </a:solidFill>
              </a:rPr>
              <a:t> </a:t>
            </a:r>
            <a:r>
              <a:rPr lang="en" sz="3700">
                <a:solidFill>
                  <a:schemeClr val="lt1"/>
                </a:solidFill>
              </a:rPr>
              <a:t>(or</a:t>
            </a:r>
            <a:r>
              <a:rPr b="1" lang="en" sz="3700">
                <a:solidFill>
                  <a:schemeClr val="lt1"/>
                </a:solidFill>
              </a:rPr>
              <a:t> </a:t>
            </a:r>
            <a:r>
              <a:rPr b="1" lang="en" sz="4000">
                <a:solidFill>
                  <a:schemeClr val="lt1"/>
                </a:solidFill>
              </a:rPr>
              <a:t>reviews</a:t>
            </a:r>
            <a:r>
              <a:rPr lang="en" sz="3700">
                <a:solidFill>
                  <a:schemeClr val="lt1"/>
                </a:solidFill>
              </a:rPr>
              <a:t>) of</a:t>
            </a:r>
            <a:r>
              <a:rPr b="1" lang="en" sz="3700">
                <a:solidFill>
                  <a:schemeClr val="lt1"/>
                </a:solidFill>
              </a:rPr>
              <a:t> </a:t>
            </a:r>
            <a:r>
              <a:rPr lang="en" sz="3700">
                <a:solidFill>
                  <a:schemeClr val="lt1"/>
                </a:solidFill>
              </a:rPr>
              <a:t>these association records?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Clr>
                <a:schemeClr val="dk1"/>
              </a:buClr>
              <a:buSzPts val="1100"/>
              <a:buFont typeface="Arial"/>
              <a:buNone/>
            </a:pPr>
            <a:r>
              <a:rPr lang="en" sz="3700">
                <a:solidFill>
                  <a:srgbClr val="FFFFFF"/>
                </a:solidFill>
              </a:rPr>
              <a:t>How do </a:t>
            </a:r>
            <a:r>
              <a:rPr i="1" lang="en" sz="3700">
                <a:solidFill>
                  <a:srgbClr val="FFFFFF"/>
                </a:solidFill>
              </a:rPr>
              <a:t>you</a:t>
            </a:r>
            <a:r>
              <a:rPr lang="en" sz="3700">
                <a:solidFill>
                  <a:srgbClr val="FFFFFF"/>
                </a:solidFill>
              </a:rPr>
              <a:t> </a:t>
            </a:r>
            <a:r>
              <a:rPr b="1" lang="en" sz="4000">
                <a:solidFill>
                  <a:srgbClr val="FFFFFF"/>
                </a:solidFill>
              </a:rPr>
              <a:t>share</a:t>
            </a:r>
            <a:r>
              <a:rPr lang="en" sz="3700">
                <a:solidFill>
                  <a:srgbClr val="FFFFFF"/>
                </a:solidFill>
              </a:rPr>
              <a:t> association records?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None/>
            </a:pPr>
            <a:r>
              <a:t/>
            </a:r>
            <a:endParaRPr sz="3700">
              <a:solidFill>
                <a:srgbClr val="FFFFFF"/>
              </a:solidFill>
            </a:endParaRPr>
          </a:p>
          <a:p>
            <a:pPr indent="0" lvl="0" marL="0" rtl="0" algn="l">
              <a:spcBef>
                <a:spcPts val="0"/>
              </a:spcBef>
              <a:spcAft>
                <a:spcPts val="0"/>
              </a:spcAft>
              <a:buNone/>
            </a:pPr>
            <a:r>
              <a:t/>
            </a:r>
            <a:endParaRPr sz="1700">
              <a:solidFill>
                <a:srgbClr val="FFFFFF"/>
              </a:solidFill>
            </a:endParaRPr>
          </a:p>
          <a:p>
            <a:pPr indent="0" lvl="0" marL="0" rtl="0" algn="l">
              <a:spcBef>
                <a:spcPts val="0"/>
              </a:spcBef>
              <a:spcAft>
                <a:spcPts val="0"/>
              </a:spcAft>
              <a:buNone/>
            </a:pPr>
            <a:r>
              <a:t/>
            </a:r>
            <a:endParaRPr sz="17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0"/>
          <p:cNvPicPr preferRelativeResize="0"/>
          <p:nvPr/>
        </p:nvPicPr>
        <p:blipFill>
          <a:blip r:embed="rId3">
            <a:alphaModFix/>
          </a:blip>
          <a:stretch>
            <a:fillRect/>
          </a:stretch>
        </p:blipFill>
        <p:spPr>
          <a:xfrm>
            <a:off x="63697" y="1837325"/>
            <a:ext cx="4088071" cy="2861650"/>
          </a:xfrm>
          <a:prstGeom prst="rect">
            <a:avLst/>
          </a:prstGeom>
          <a:noFill/>
          <a:ln>
            <a:noFill/>
          </a:ln>
        </p:spPr>
      </p:pic>
      <p:pic>
        <p:nvPicPr>
          <p:cNvPr id="426" name="Google Shape;426;p70"/>
          <p:cNvPicPr preferRelativeResize="0"/>
          <p:nvPr/>
        </p:nvPicPr>
        <p:blipFill>
          <a:blip r:embed="rId4">
            <a:alphaModFix/>
          </a:blip>
          <a:stretch>
            <a:fillRect/>
          </a:stretch>
        </p:blipFill>
        <p:spPr>
          <a:xfrm>
            <a:off x="63700" y="63750"/>
            <a:ext cx="3158674" cy="1634600"/>
          </a:xfrm>
          <a:prstGeom prst="rect">
            <a:avLst/>
          </a:prstGeom>
          <a:noFill/>
          <a:ln>
            <a:noFill/>
          </a:ln>
        </p:spPr>
      </p:pic>
      <p:sp>
        <p:nvSpPr>
          <p:cNvPr id="427" name="Google Shape;427;p70"/>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a:t>
            </a:r>
            <a:r>
              <a:rPr lang="en" sz="1800" u="sng">
                <a:solidFill>
                  <a:schemeClr val="hlink"/>
                </a:solidFill>
                <a:highlight>
                  <a:srgbClr val="FFFF00"/>
                </a:highlight>
                <a:hlinkClick r:id="rId5"/>
              </a:rPr>
              <a:t>http://arctos.database.museum/guid/MSB:Para:27368</a:t>
            </a:r>
            <a:r>
              <a:rPr lang="en" sz="1800">
                <a:highlight>
                  <a:srgbClr val="FFFF00"/>
                </a:highlight>
              </a:rPr>
              <a:t> </a:t>
            </a:r>
            <a:endParaRPr sz="1800">
              <a:highlight>
                <a:srgbClr val="FF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71"/>
          <p:cNvPicPr preferRelativeResize="0"/>
          <p:nvPr/>
        </p:nvPicPr>
        <p:blipFill>
          <a:blip r:embed="rId3">
            <a:alphaModFix/>
          </a:blip>
          <a:stretch>
            <a:fillRect/>
          </a:stretch>
        </p:blipFill>
        <p:spPr>
          <a:xfrm>
            <a:off x="203325" y="431450"/>
            <a:ext cx="8819700" cy="3217850"/>
          </a:xfrm>
          <a:prstGeom prst="rect">
            <a:avLst/>
          </a:prstGeom>
          <a:noFill/>
          <a:ln>
            <a:noFill/>
          </a:ln>
        </p:spPr>
      </p:pic>
      <p:sp>
        <p:nvSpPr>
          <p:cNvPr id="433" name="Google Shape;433;p71"/>
          <p:cNvSpPr txBox="1"/>
          <p:nvPr/>
        </p:nvSpPr>
        <p:spPr>
          <a:xfrm>
            <a:off x="203325" y="4051850"/>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GloBI Web Interface </a:t>
            </a:r>
            <a:endParaRPr sz="1800">
              <a:highlight>
                <a:srgbClr val="FFFF00"/>
              </a:highlight>
            </a:endParaRPr>
          </a:p>
          <a:p>
            <a:pPr indent="0" lvl="0" marL="0" rtl="0" algn="l">
              <a:spcBef>
                <a:spcPts val="0"/>
              </a:spcBef>
              <a:spcAft>
                <a:spcPts val="0"/>
              </a:spcAft>
              <a:buNone/>
            </a:pPr>
            <a:r>
              <a:rPr lang="en" sz="1800" u="sng">
                <a:solidFill>
                  <a:schemeClr val="hlink"/>
                </a:solidFill>
                <a:highlight>
                  <a:srgbClr val="FFFF00"/>
                </a:highlight>
                <a:hlinkClick r:id="rId4"/>
              </a:rPr>
              <a:t>https://globalbioticinteractions.org/?accordingTo=http%3A%2F%2Farctos.database.museum%2Fguid%2FMSB%3APara%3A27368</a:t>
            </a:r>
            <a:endParaRPr sz="1800">
              <a:highlight>
                <a:srgbClr val="FFFF00"/>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2"/>
          <p:cNvSpPr/>
          <p:nvPr/>
        </p:nvSpPr>
        <p:spPr>
          <a:xfrm>
            <a:off x="148250" y="1280022"/>
            <a:ext cx="1986600" cy="51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Tetrabothrius</a:t>
            </a:r>
            <a:endParaRPr/>
          </a:p>
          <a:p>
            <a:pPr indent="0" lvl="0" marL="0" rtl="0" algn="l">
              <a:spcBef>
                <a:spcPts val="0"/>
              </a:spcBef>
              <a:spcAft>
                <a:spcPts val="0"/>
              </a:spcAft>
              <a:buClr>
                <a:schemeClr val="dk1"/>
              </a:buClr>
              <a:buSzPts val="1100"/>
              <a:buFont typeface="Arial"/>
              <a:buNone/>
            </a:pPr>
            <a:r>
              <a:rPr lang="en" sz="1000">
                <a:solidFill>
                  <a:schemeClr val="dk1"/>
                </a:solidFill>
              </a:rPr>
              <a:t>MSB:Para:27368</a:t>
            </a:r>
            <a:endParaRPr/>
          </a:p>
        </p:txBody>
      </p:sp>
      <p:sp>
        <p:nvSpPr>
          <p:cNvPr id="439" name="Google Shape;439;p72"/>
          <p:cNvSpPr/>
          <p:nvPr/>
        </p:nvSpPr>
        <p:spPr>
          <a:xfrm>
            <a:off x="2570725" y="2102800"/>
            <a:ext cx="1209600" cy="71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440" name="Google Shape;440;p72"/>
          <p:cNvSpPr/>
          <p:nvPr/>
        </p:nvSpPr>
        <p:spPr>
          <a:xfrm>
            <a:off x="4987375" y="2106375"/>
            <a:ext cx="1209600" cy="70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Specimen/</a:t>
            </a:r>
            <a:endParaRPr/>
          </a:p>
          <a:p>
            <a:pPr indent="0" lvl="0" marL="0" rtl="0" algn="l">
              <a:spcBef>
                <a:spcPts val="0"/>
              </a:spcBef>
              <a:spcAft>
                <a:spcPts val="0"/>
              </a:spcAft>
              <a:buNone/>
            </a:pPr>
            <a:r>
              <a:rPr lang="en"/>
              <a:t>Individual/</a:t>
            </a:r>
            <a:endParaRPr/>
          </a:p>
          <a:p>
            <a:pPr indent="0" lvl="0" marL="0" rtl="0" algn="l">
              <a:spcBef>
                <a:spcPts val="0"/>
              </a:spcBef>
              <a:spcAft>
                <a:spcPts val="0"/>
              </a:spcAft>
              <a:buNone/>
            </a:pPr>
            <a:r>
              <a:rPr lang="en"/>
              <a:t>Occurrence</a:t>
            </a:r>
            <a:endParaRPr/>
          </a:p>
        </p:txBody>
      </p:sp>
      <p:sp>
        <p:nvSpPr>
          <p:cNvPr id="441" name="Google Shape;441;p72"/>
          <p:cNvSpPr/>
          <p:nvPr/>
        </p:nvSpPr>
        <p:spPr>
          <a:xfrm>
            <a:off x="6846050" y="707450"/>
            <a:ext cx="2194800" cy="59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Black-legged Kittiwake</a:t>
            </a:r>
            <a:endParaRPr b="1"/>
          </a:p>
          <a:p>
            <a:pPr indent="0" lvl="0" marL="0" rtl="0" algn="l">
              <a:spcBef>
                <a:spcPts val="0"/>
              </a:spcBef>
              <a:spcAft>
                <a:spcPts val="0"/>
              </a:spcAft>
              <a:buNone/>
            </a:pPr>
            <a:r>
              <a:rPr b="1" lang="en"/>
              <a:t>(Rissa tridactyla)</a:t>
            </a:r>
            <a:endParaRPr b="1"/>
          </a:p>
          <a:p>
            <a:pPr indent="0" lvl="0" marL="0" rtl="0" algn="l">
              <a:spcBef>
                <a:spcPts val="0"/>
              </a:spcBef>
              <a:spcAft>
                <a:spcPts val="0"/>
              </a:spcAft>
              <a:buNone/>
            </a:pPr>
            <a:r>
              <a:rPr lang="en" sz="1000"/>
              <a:t>MCZ:Orn:348209</a:t>
            </a:r>
            <a:endParaRPr sz="1000"/>
          </a:p>
        </p:txBody>
      </p:sp>
      <p:cxnSp>
        <p:nvCxnSpPr>
          <p:cNvPr id="442" name="Google Shape;442;p72"/>
          <p:cNvCxnSpPr>
            <a:stCxn id="438" idx="3"/>
            <a:endCxn id="439" idx="1"/>
          </p:cNvCxnSpPr>
          <p:nvPr/>
        </p:nvCxnSpPr>
        <p:spPr>
          <a:xfrm>
            <a:off x="2134850" y="1536222"/>
            <a:ext cx="435900" cy="923400"/>
          </a:xfrm>
          <a:prstGeom prst="straightConnector1">
            <a:avLst/>
          </a:prstGeom>
          <a:noFill/>
          <a:ln cap="flat" cmpd="sng" w="9525">
            <a:solidFill>
              <a:schemeClr val="dk2"/>
            </a:solidFill>
            <a:prstDash val="solid"/>
            <a:round/>
            <a:headEnd len="med" w="med" type="triangle"/>
            <a:tailEnd len="med" w="med" type="none"/>
          </a:ln>
        </p:spPr>
      </p:cxnSp>
      <p:cxnSp>
        <p:nvCxnSpPr>
          <p:cNvPr id="443" name="Google Shape;443;p72"/>
          <p:cNvCxnSpPr>
            <a:stCxn id="440" idx="3"/>
            <a:endCxn id="441" idx="1"/>
          </p:cNvCxnSpPr>
          <p:nvPr/>
        </p:nvCxnSpPr>
        <p:spPr>
          <a:xfrm flipH="1" rot="10800000">
            <a:off x="6196975" y="1005975"/>
            <a:ext cx="649200" cy="1455000"/>
          </a:xfrm>
          <a:prstGeom prst="straightConnector1">
            <a:avLst/>
          </a:prstGeom>
          <a:noFill/>
          <a:ln cap="flat" cmpd="sng" w="9525">
            <a:solidFill>
              <a:schemeClr val="dk2"/>
            </a:solidFill>
            <a:prstDash val="solid"/>
            <a:round/>
            <a:headEnd len="med" w="med" type="none"/>
            <a:tailEnd len="med" w="med" type="triangle"/>
          </a:ln>
        </p:spPr>
      </p:cxnSp>
      <p:cxnSp>
        <p:nvCxnSpPr>
          <p:cNvPr id="444" name="Google Shape;444;p72"/>
          <p:cNvCxnSpPr>
            <a:stCxn id="439" idx="3"/>
            <a:endCxn id="440" idx="1"/>
          </p:cNvCxnSpPr>
          <p:nvPr/>
        </p:nvCxnSpPr>
        <p:spPr>
          <a:xfrm>
            <a:off x="3780325" y="2459650"/>
            <a:ext cx="1207200" cy="1200"/>
          </a:xfrm>
          <a:prstGeom prst="straightConnector1">
            <a:avLst/>
          </a:prstGeom>
          <a:noFill/>
          <a:ln cap="flat" cmpd="sng" w="28575">
            <a:solidFill>
              <a:schemeClr val="dk2"/>
            </a:solidFill>
            <a:prstDash val="solid"/>
            <a:round/>
            <a:headEnd len="med" w="med" type="none"/>
            <a:tailEnd len="med" w="med" type="triangle"/>
          </a:ln>
        </p:spPr>
      </p:cxnSp>
      <p:sp>
        <p:nvSpPr>
          <p:cNvPr id="445" name="Google Shape;445;p72"/>
          <p:cNvSpPr/>
          <p:nvPr/>
        </p:nvSpPr>
        <p:spPr>
          <a:xfrm>
            <a:off x="4465075" y="3580575"/>
            <a:ext cx="3601800" cy="37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Study</a:t>
            </a:r>
            <a:endParaRPr/>
          </a:p>
          <a:p>
            <a:pPr indent="0" lvl="0" marL="0" rtl="0" algn="l">
              <a:spcBef>
                <a:spcPts val="0"/>
              </a:spcBef>
              <a:spcAft>
                <a:spcPts val="0"/>
              </a:spcAft>
              <a:buNone/>
            </a:pPr>
            <a:r>
              <a:rPr lang="en" sz="1000"/>
              <a:t>http://arctos.database.museum/guid/MSB:Para:27368</a:t>
            </a:r>
            <a:endParaRPr sz="1000"/>
          </a:p>
        </p:txBody>
      </p:sp>
      <p:sp>
        <p:nvSpPr>
          <p:cNvPr id="446" name="Google Shape;446;p72"/>
          <p:cNvSpPr txBox="1"/>
          <p:nvPr/>
        </p:nvSpPr>
        <p:spPr>
          <a:xfrm>
            <a:off x="3873150" y="268400"/>
            <a:ext cx="1619700" cy="909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endParaRPr/>
          </a:p>
          <a:p>
            <a:pPr indent="0" lvl="0" marL="0" rtl="0" algn="l">
              <a:spcBef>
                <a:spcPts val="0"/>
              </a:spcBef>
              <a:spcAft>
                <a:spcPts val="0"/>
              </a:spcAft>
              <a:buNone/>
            </a:pPr>
            <a:r>
              <a:rPr lang="en"/>
              <a:t>Amukta Island</a:t>
            </a:r>
            <a:endParaRPr/>
          </a:p>
          <a:p>
            <a:pPr indent="0" lvl="0" marL="0" rtl="0" algn="l">
              <a:spcBef>
                <a:spcPts val="0"/>
              </a:spcBef>
              <a:spcAft>
                <a:spcPts val="0"/>
              </a:spcAft>
              <a:buNone/>
            </a:pPr>
            <a:r>
              <a:rPr lang="en" sz="1000"/>
              <a:t>Lat: 51.45166667</a:t>
            </a:r>
            <a:endParaRPr sz="1000"/>
          </a:p>
          <a:p>
            <a:pPr indent="0" lvl="0" marL="0" rtl="0" algn="l">
              <a:spcBef>
                <a:spcPts val="0"/>
              </a:spcBef>
              <a:spcAft>
                <a:spcPts val="0"/>
              </a:spcAft>
              <a:buNone/>
            </a:pPr>
            <a:r>
              <a:rPr lang="en" sz="1000"/>
              <a:t>Lon: -171.2866667</a:t>
            </a:r>
            <a:endParaRPr sz="1000"/>
          </a:p>
        </p:txBody>
      </p:sp>
      <p:cxnSp>
        <p:nvCxnSpPr>
          <p:cNvPr id="447" name="Google Shape;447;p72"/>
          <p:cNvCxnSpPr>
            <a:stCxn id="448" idx="0"/>
            <a:endCxn id="446" idx="2"/>
          </p:cNvCxnSpPr>
          <p:nvPr/>
        </p:nvCxnSpPr>
        <p:spPr>
          <a:xfrm flipH="1" rot="10800000">
            <a:off x="4410400" y="1178450"/>
            <a:ext cx="272700" cy="812100"/>
          </a:xfrm>
          <a:prstGeom prst="straightConnector1">
            <a:avLst/>
          </a:prstGeom>
          <a:noFill/>
          <a:ln cap="flat" cmpd="sng" w="9525">
            <a:solidFill>
              <a:schemeClr val="dk2"/>
            </a:solidFill>
            <a:prstDash val="solid"/>
            <a:round/>
            <a:headEnd len="med" w="med" type="none"/>
            <a:tailEnd len="med" w="med" type="triangle"/>
          </a:ln>
        </p:spPr>
      </p:cxnSp>
      <p:cxnSp>
        <p:nvCxnSpPr>
          <p:cNvPr id="449" name="Google Shape;449;p72"/>
          <p:cNvCxnSpPr>
            <a:stCxn id="448" idx="2"/>
            <a:endCxn id="445" idx="0"/>
          </p:cNvCxnSpPr>
          <p:nvPr/>
        </p:nvCxnSpPr>
        <p:spPr>
          <a:xfrm>
            <a:off x="4410400" y="2900450"/>
            <a:ext cx="1855500" cy="680100"/>
          </a:xfrm>
          <a:prstGeom prst="straightConnector1">
            <a:avLst/>
          </a:prstGeom>
          <a:noFill/>
          <a:ln cap="flat" cmpd="sng" w="9525">
            <a:solidFill>
              <a:schemeClr val="dk2"/>
            </a:solidFill>
            <a:prstDash val="solid"/>
            <a:round/>
            <a:headEnd len="med" w="med" type="triangle"/>
            <a:tailEnd len="med" w="med" type="none"/>
          </a:ln>
        </p:spPr>
      </p:cxnSp>
      <p:sp>
        <p:nvSpPr>
          <p:cNvPr id="450" name="Google Shape;450;p72"/>
          <p:cNvSpPr/>
          <p:nvPr/>
        </p:nvSpPr>
        <p:spPr>
          <a:xfrm>
            <a:off x="106050" y="4126350"/>
            <a:ext cx="6776100" cy="43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Dataset</a:t>
            </a:r>
            <a:endParaRPr/>
          </a:p>
          <a:p>
            <a:pPr indent="0" lvl="0" marL="0" rtl="0" algn="l">
              <a:spcBef>
                <a:spcPts val="0"/>
              </a:spcBef>
              <a:spcAft>
                <a:spcPts val="0"/>
              </a:spcAft>
              <a:buNone/>
            </a:pPr>
            <a:r>
              <a:rPr lang="en" sz="1000"/>
              <a:t>https://github.com/globalbioticinteractions</a:t>
            </a:r>
            <a:r>
              <a:rPr lang="en" sz="1050">
                <a:solidFill>
                  <a:srgbClr val="111111"/>
                </a:solidFill>
                <a:highlight>
                  <a:srgbClr val="EEEEEE"/>
                </a:highlight>
                <a:latin typeface="Helvetica Neue"/>
                <a:ea typeface="Helvetica Neue"/>
                <a:cs typeface="Helvetica Neue"/>
                <a:sym typeface="Helvetica Neue"/>
              </a:rPr>
              <a:t>/msb-para/archive/07743322479a0cdf1affc21c154c331dd6e84dc1.zip</a:t>
            </a:r>
            <a:endParaRPr sz="1000"/>
          </a:p>
        </p:txBody>
      </p:sp>
      <p:cxnSp>
        <p:nvCxnSpPr>
          <p:cNvPr id="451" name="Google Shape;451;p72"/>
          <p:cNvCxnSpPr>
            <a:stCxn id="448" idx="2"/>
            <a:endCxn id="450" idx="0"/>
          </p:cNvCxnSpPr>
          <p:nvPr/>
        </p:nvCxnSpPr>
        <p:spPr>
          <a:xfrm flipH="1">
            <a:off x="3494200" y="2900450"/>
            <a:ext cx="916200" cy="1225800"/>
          </a:xfrm>
          <a:prstGeom prst="straightConnector1">
            <a:avLst/>
          </a:prstGeom>
          <a:noFill/>
          <a:ln cap="flat" cmpd="sng" w="9525">
            <a:solidFill>
              <a:schemeClr val="dk2"/>
            </a:solidFill>
            <a:prstDash val="solid"/>
            <a:round/>
            <a:headEnd len="med" w="med" type="none"/>
            <a:tailEnd len="med" w="med" type="triangle"/>
          </a:ln>
        </p:spPr>
      </p:cxnSp>
      <p:cxnSp>
        <p:nvCxnSpPr>
          <p:cNvPr id="452" name="Google Shape;452;p72"/>
          <p:cNvCxnSpPr>
            <a:stCxn id="450" idx="0"/>
            <a:endCxn id="445" idx="2"/>
          </p:cNvCxnSpPr>
          <p:nvPr/>
        </p:nvCxnSpPr>
        <p:spPr>
          <a:xfrm flipH="1" rot="10800000">
            <a:off x="3494100" y="3955350"/>
            <a:ext cx="2772000" cy="171000"/>
          </a:xfrm>
          <a:prstGeom prst="straightConnector1">
            <a:avLst/>
          </a:prstGeom>
          <a:noFill/>
          <a:ln cap="flat" cmpd="sng" w="9525">
            <a:solidFill>
              <a:schemeClr val="dk2"/>
            </a:solidFill>
            <a:prstDash val="solid"/>
            <a:round/>
            <a:headEnd len="med" w="med" type="triangle"/>
            <a:tailEnd len="med" w="med" type="none"/>
          </a:ln>
        </p:spPr>
      </p:cxnSp>
      <p:sp>
        <p:nvSpPr>
          <p:cNvPr id="453" name="Google Shape;453;p72"/>
          <p:cNvSpPr txBox="1"/>
          <p:nvPr/>
        </p:nvSpPr>
        <p:spPr>
          <a:xfrm>
            <a:off x="4755750" y="2984300"/>
            <a:ext cx="1715400" cy="512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a:t>
            </a:r>
            <a:endParaRPr/>
          </a:p>
          <a:p>
            <a:pPr indent="0" lvl="0" marL="0" rtl="0" algn="l">
              <a:spcBef>
                <a:spcPts val="0"/>
              </a:spcBef>
              <a:spcAft>
                <a:spcPts val="0"/>
              </a:spcAft>
              <a:buNone/>
            </a:pPr>
            <a:r>
              <a:rPr lang="en" sz="1000"/>
              <a:t>2002-09-01T00:00:00Z</a:t>
            </a:r>
            <a:endParaRPr sz="1000"/>
          </a:p>
        </p:txBody>
      </p:sp>
      <p:sp>
        <p:nvSpPr>
          <p:cNvPr id="454" name="Google Shape;454;p72"/>
          <p:cNvSpPr txBox="1"/>
          <p:nvPr/>
        </p:nvSpPr>
        <p:spPr>
          <a:xfrm>
            <a:off x="3904900" y="1927975"/>
            <a:ext cx="1057500" cy="430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parasite of</a:t>
            </a:r>
            <a:endParaRPr/>
          </a:p>
          <a:p>
            <a:pPr indent="0" lvl="0" marL="0" rtl="0" algn="l">
              <a:spcBef>
                <a:spcPts val="0"/>
              </a:spcBef>
              <a:spcAft>
                <a:spcPts val="0"/>
              </a:spcAft>
              <a:buNone/>
            </a:pPr>
            <a:r>
              <a:rPr lang="en" sz="1000"/>
              <a:t>RO_0002444</a:t>
            </a:r>
            <a:endParaRPr sz="1000"/>
          </a:p>
        </p:txBody>
      </p:sp>
      <p:sp>
        <p:nvSpPr>
          <p:cNvPr id="455" name="Google Shape;455;p72"/>
          <p:cNvSpPr txBox="1"/>
          <p:nvPr/>
        </p:nvSpPr>
        <p:spPr>
          <a:xfrm>
            <a:off x="3269800" y="3364150"/>
            <a:ext cx="11406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in_dataset</a:t>
            </a:r>
            <a:endParaRPr sz="1000"/>
          </a:p>
        </p:txBody>
      </p:sp>
      <p:sp>
        <p:nvSpPr>
          <p:cNvPr id="456" name="Google Shape;456;p72"/>
          <p:cNvSpPr txBox="1"/>
          <p:nvPr/>
        </p:nvSpPr>
        <p:spPr>
          <a:xfrm>
            <a:off x="386255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collected_at</a:t>
            </a:r>
            <a:endParaRPr sz="1000"/>
          </a:p>
        </p:txBody>
      </p:sp>
      <p:sp>
        <p:nvSpPr>
          <p:cNvPr id="457" name="Google Shape;457;p72"/>
          <p:cNvSpPr txBox="1"/>
          <p:nvPr/>
        </p:nvSpPr>
        <p:spPr>
          <a:xfrm>
            <a:off x="2323550" y="1549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sp>
        <p:nvSpPr>
          <p:cNvPr id="458" name="Google Shape;458;p72"/>
          <p:cNvSpPr txBox="1"/>
          <p:nvPr/>
        </p:nvSpPr>
        <p:spPr>
          <a:xfrm>
            <a:off x="5390400" y="1398463"/>
            <a:ext cx="1255800" cy="37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classified_as</a:t>
            </a:r>
            <a:endParaRPr sz="1000"/>
          </a:p>
        </p:txBody>
      </p:sp>
      <p:pic>
        <p:nvPicPr>
          <p:cNvPr descr="globi.png" id="459" name="Google Shape;459;p72"/>
          <p:cNvPicPr preferRelativeResize="0"/>
          <p:nvPr/>
        </p:nvPicPr>
        <p:blipFill>
          <a:blip r:embed="rId3">
            <a:alphaModFix/>
          </a:blip>
          <a:stretch>
            <a:fillRect/>
          </a:stretch>
        </p:blipFill>
        <p:spPr>
          <a:xfrm>
            <a:off x="6881988" y="3752925"/>
            <a:ext cx="2158851" cy="1176399"/>
          </a:xfrm>
          <a:prstGeom prst="rect">
            <a:avLst/>
          </a:prstGeom>
          <a:noFill/>
          <a:ln>
            <a:noFill/>
          </a:ln>
        </p:spPr>
      </p:pic>
      <p:sp>
        <p:nvSpPr>
          <p:cNvPr id="460" name="Google Shape;460;p72"/>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Simplified internal data model used by GloBI to integrate interaction data.</a:t>
            </a:r>
            <a:endParaRPr sz="1800">
              <a:highlight>
                <a:srgbClr val="FFFF00"/>
              </a:highlight>
            </a:endParaRPr>
          </a:p>
        </p:txBody>
      </p:sp>
      <p:sp>
        <p:nvSpPr>
          <p:cNvPr id="448" name="Google Shape;448;p72"/>
          <p:cNvSpPr/>
          <p:nvPr/>
        </p:nvSpPr>
        <p:spPr>
          <a:xfrm>
            <a:off x="2467900" y="1990550"/>
            <a:ext cx="3885000" cy="909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2"/>
          <p:cNvSpPr txBox="1"/>
          <p:nvPr/>
        </p:nvSpPr>
        <p:spPr>
          <a:xfrm>
            <a:off x="1482375" y="2800500"/>
            <a:ext cx="729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Extended</a:t>
            </a:r>
            <a:endParaRPr/>
          </a:p>
        </p:txBody>
      </p:sp>
      <p:sp>
        <p:nvSpPr>
          <p:cNvPr id="462" name="Google Shape;462;p72"/>
          <p:cNvSpPr/>
          <p:nvPr/>
        </p:nvSpPr>
        <p:spPr>
          <a:xfrm>
            <a:off x="7069275" y="1091850"/>
            <a:ext cx="2194776" cy="1328778"/>
          </a:xfrm>
          <a:prstGeom prst="irregularSeal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Linked/ </a:t>
            </a:r>
            <a:r>
              <a:rPr lang="en"/>
              <a:t>Extended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3"/>
          <p:cNvSpPr txBox="1"/>
          <p:nvPr/>
        </p:nvSpPr>
        <p:spPr>
          <a:xfrm>
            <a:off x="136100" y="98025"/>
            <a:ext cx="40770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highlight>
                  <a:srgbClr val="FFFF00"/>
                </a:highlight>
              </a:rPr>
              <a:t>linking all the data</a:t>
            </a:r>
            <a:endParaRPr b="1" sz="2400">
              <a:highlight>
                <a:srgbClr val="FFFF00"/>
              </a:highlight>
            </a:endParaRPr>
          </a:p>
        </p:txBody>
      </p:sp>
      <p:pic>
        <p:nvPicPr>
          <p:cNvPr descr="ecologyofdata.png" id="468" name="Google Shape;468;p73"/>
          <p:cNvPicPr preferRelativeResize="0"/>
          <p:nvPr/>
        </p:nvPicPr>
        <p:blipFill>
          <a:blip r:embed="rId3">
            <a:alphaModFix/>
          </a:blip>
          <a:stretch>
            <a:fillRect/>
          </a:stretch>
        </p:blipFill>
        <p:spPr>
          <a:xfrm>
            <a:off x="3829475" y="179062"/>
            <a:ext cx="5223224" cy="4785375"/>
          </a:xfrm>
          <a:prstGeom prst="rect">
            <a:avLst/>
          </a:prstGeom>
          <a:noFill/>
          <a:ln>
            <a:noFill/>
          </a:ln>
        </p:spPr>
      </p:pic>
      <p:sp>
        <p:nvSpPr>
          <p:cNvPr id="469" name="Google Shape;469;p73"/>
          <p:cNvSpPr txBox="1"/>
          <p:nvPr/>
        </p:nvSpPr>
        <p:spPr>
          <a:xfrm>
            <a:off x="337975" y="1450050"/>
            <a:ext cx="3487500" cy="300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t>Bidirectional links </a:t>
            </a:r>
            <a:r>
              <a:rPr lang="en"/>
              <a:t>include Encyclopedia of Life, Gulf of Mexico Species Interactions, NCBI Taxonomy, World Register of Marine Species, iNaturalist, Fishbase, SeaLifeBase, and Arctos.</a:t>
            </a:r>
            <a:br>
              <a:rPr lang="en" sz="1800"/>
            </a:br>
            <a:endParaRPr sz="800"/>
          </a:p>
          <a:p>
            <a:pPr indent="0" lvl="0" marL="0" rtl="0" algn="l">
              <a:lnSpc>
                <a:spcPct val="100000"/>
              </a:lnSpc>
              <a:spcBef>
                <a:spcPts val="0"/>
              </a:spcBef>
              <a:spcAft>
                <a:spcPts val="0"/>
              </a:spcAft>
              <a:buNone/>
            </a:pPr>
            <a:r>
              <a:rPr lang="en" sz="1800"/>
              <a:t>Outgoing links</a:t>
            </a:r>
            <a:r>
              <a:rPr lang="en"/>
              <a:t> include UBERON (body parts, life stage, physiological state), EnvO, GeoNames, CMECS, FEOW, MEOW, TEOW, doi.org, ITIS, Open Tree of Life, NBN and ALA.</a:t>
            </a:r>
            <a:br>
              <a:rPr lang="en" sz="1800"/>
            </a:br>
            <a:endParaRPr sz="800"/>
          </a:p>
          <a:p>
            <a:pPr indent="0" lvl="0" marL="0" rtl="0" algn="l">
              <a:lnSpc>
                <a:spcPct val="100000"/>
              </a:lnSpc>
              <a:spcBef>
                <a:spcPts val="0"/>
              </a:spcBef>
              <a:spcAft>
                <a:spcPts val="0"/>
              </a:spcAft>
              <a:buNone/>
            </a:pPr>
            <a:r>
              <a:rPr lang="en" sz="1800"/>
              <a:t>Link services</a:t>
            </a:r>
            <a:r>
              <a:rPr lang="en"/>
              <a:t> include Global Names and CrossRef.</a:t>
            </a:r>
            <a:endParaRPr/>
          </a:p>
        </p:txBody>
      </p:sp>
      <p:sp>
        <p:nvSpPr>
          <p:cNvPr id="470" name="Google Shape;470;p73"/>
          <p:cNvSpPr txBox="1"/>
          <p:nvPr/>
        </p:nvSpPr>
        <p:spPr>
          <a:xfrm>
            <a:off x="204875" y="4752600"/>
            <a:ext cx="8985300" cy="2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Figure from http://globalbioticinteractions.org/2016/02/08/ecology-of-data/ accessed at 28 Sept 2017</a:t>
            </a:r>
            <a:endParaRPr sz="1000"/>
          </a:p>
        </p:txBody>
      </p:sp>
      <p:pic>
        <p:nvPicPr>
          <p:cNvPr descr="globi_1024x1024.png" id="471" name="Google Shape;471;p73"/>
          <p:cNvPicPr preferRelativeResize="0"/>
          <p:nvPr/>
        </p:nvPicPr>
        <p:blipFill>
          <a:blip r:embed="rId4">
            <a:alphaModFix/>
          </a:blip>
          <a:stretch>
            <a:fillRect/>
          </a:stretch>
        </p:blipFill>
        <p:spPr>
          <a:xfrm>
            <a:off x="-682850" y="-414500"/>
            <a:ext cx="1972001" cy="1972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4"/>
          <p:cNvSpPr txBox="1"/>
          <p:nvPr/>
        </p:nvSpPr>
        <p:spPr>
          <a:xfrm>
            <a:off x="136100" y="98025"/>
            <a:ext cx="40770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highlight>
                  <a:srgbClr val="FFFF00"/>
                </a:highlight>
              </a:rPr>
              <a:t>linking all the data</a:t>
            </a:r>
            <a:endParaRPr b="1" sz="2400">
              <a:highlight>
                <a:srgbClr val="FFFF00"/>
              </a:highlight>
            </a:endParaRPr>
          </a:p>
          <a:p>
            <a:pPr indent="0" lvl="0" marL="0" rtl="0" algn="r">
              <a:spcBef>
                <a:spcPts val="0"/>
              </a:spcBef>
              <a:spcAft>
                <a:spcPts val="0"/>
              </a:spcAft>
              <a:buNone/>
            </a:pPr>
            <a:r>
              <a:rPr b="1" lang="en" sz="2400">
                <a:highlight>
                  <a:srgbClr val="FFFF00"/>
                </a:highlight>
              </a:rPr>
              <a:t>and their curators</a:t>
            </a:r>
            <a:endParaRPr b="1" sz="2400">
              <a:highlight>
                <a:srgbClr val="FFFF00"/>
              </a:highlight>
            </a:endParaRPr>
          </a:p>
        </p:txBody>
      </p:sp>
      <p:pic>
        <p:nvPicPr>
          <p:cNvPr descr="ecologyofdata.png" id="477" name="Google Shape;477;p74"/>
          <p:cNvPicPr preferRelativeResize="0"/>
          <p:nvPr/>
        </p:nvPicPr>
        <p:blipFill>
          <a:blip r:embed="rId3">
            <a:alphaModFix/>
          </a:blip>
          <a:stretch>
            <a:fillRect/>
          </a:stretch>
        </p:blipFill>
        <p:spPr>
          <a:xfrm>
            <a:off x="3829475" y="179062"/>
            <a:ext cx="5223224" cy="4785375"/>
          </a:xfrm>
          <a:prstGeom prst="rect">
            <a:avLst/>
          </a:prstGeom>
          <a:noFill/>
          <a:ln>
            <a:noFill/>
          </a:ln>
        </p:spPr>
      </p:pic>
      <p:sp>
        <p:nvSpPr>
          <p:cNvPr id="478" name="Google Shape;478;p74"/>
          <p:cNvSpPr txBox="1"/>
          <p:nvPr/>
        </p:nvSpPr>
        <p:spPr>
          <a:xfrm>
            <a:off x="337975" y="1450050"/>
            <a:ext cx="3487500" cy="330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t>Bidirectional links </a:t>
            </a:r>
            <a:r>
              <a:rPr lang="en"/>
              <a:t>include Encyclopedia of Life, Gulf of Mexico Species Interactions, NCBI Taxonomy, World Register of Marine Species, iNaturalist, Fishbase, SeaLifeBase, and Arctos</a:t>
            </a:r>
            <a:br>
              <a:rPr lang="en" sz="1800"/>
            </a:br>
            <a:endParaRPr sz="800"/>
          </a:p>
          <a:p>
            <a:pPr indent="0" lvl="0" marL="0" rtl="0" algn="l">
              <a:lnSpc>
                <a:spcPct val="100000"/>
              </a:lnSpc>
              <a:spcBef>
                <a:spcPts val="0"/>
              </a:spcBef>
              <a:spcAft>
                <a:spcPts val="0"/>
              </a:spcAft>
              <a:buNone/>
            </a:pPr>
            <a:r>
              <a:rPr lang="en" sz="1800"/>
              <a:t>Outgoing links</a:t>
            </a:r>
            <a:r>
              <a:rPr lang="en"/>
              <a:t> include UBERON (body parts, life stage, physiological state), EnvO, GeoNames, CMECS, FEOW, MEOW, TEOW, doi.org, ITIS, Open Tree of Life, NBN and ALA.</a:t>
            </a:r>
            <a:br>
              <a:rPr lang="en" sz="1800"/>
            </a:br>
            <a:endParaRPr sz="800"/>
          </a:p>
          <a:p>
            <a:pPr indent="0" lvl="0" marL="0" rtl="0" algn="l">
              <a:lnSpc>
                <a:spcPct val="100000"/>
              </a:lnSpc>
              <a:spcBef>
                <a:spcPts val="0"/>
              </a:spcBef>
              <a:spcAft>
                <a:spcPts val="0"/>
              </a:spcAft>
              <a:buNone/>
            </a:pPr>
            <a:r>
              <a:rPr lang="en" sz="1800"/>
              <a:t>Link services</a:t>
            </a:r>
            <a:r>
              <a:rPr lang="en"/>
              <a:t> include Global Names and CrossRef.</a:t>
            </a:r>
            <a:endParaRPr/>
          </a:p>
        </p:txBody>
      </p:sp>
      <p:sp>
        <p:nvSpPr>
          <p:cNvPr id="479" name="Google Shape;479;p74"/>
          <p:cNvSpPr txBox="1"/>
          <p:nvPr/>
        </p:nvSpPr>
        <p:spPr>
          <a:xfrm>
            <a:off x="204875" y="4752600"/>
            <a:ext cx="8985300" cy="2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Figure from http://globalbioticinteractions.org/2016/02/08/ecology-of-data/ accessed at 28 Sept 2017</a:t>
            </a:r>
            <a:endParaRPr sz="1000"/>
          </a:p>
        </p:txBody>
      </p:sp>
      <p:pic>
        <p:nvPicPr>
          <p:cNvPr descr="globi_1024x1024.png" id="480" name="Google Shape;480;p74"/>
          <p:cNvPicPr preferRelativeResize="0"/>
          <p:nvPr/>
        </p:nvPicPr>
        <p:blipFill>
          <a:blip r:embed="rId4">
            <a:alphaModFix/>
          </a:blip>
          <a:stretch>
            <a:fillRect/>
          </a:stretch>
        </p:blipFill>
        <p:spPr>
          <a:xfrm>
            <a:off x="-682850" y="-414500"/>
            <a:ext cx="1972001" cy="1972001"/>
          </a:xfrm>
          <a:prstGeom prst="rect">
            <a:avLst/>
          </a:prstGeom>
          <a:noFill/>
          <a:ln>
            <a:noFill/>
          </a:ln>
        </p:spPr>
      </p:pic>
      <p:pic>
        <p:nvPicPr>
          <p:cNvPr id="481" name="Google Shape;481;p74"/>
          <p:cNvPicPr preferRelativeResize="0"/>
          <p:nvPr/>
        </p:nvPicPr>
        <p:blipFill>
          <a:blip r:embed="rId5">
            <a:alphaModFix/>
          </a:blip>
          <a:stretch>
            <a:fillRect/>
          </a:stretch>
        </p:blipFill>
        <p:spPr>
          <a:xfrm>
            <a:off x="4799775" y="2414140"/>
            <a:ext cx="448100" cy="593284"/>
          </a:xfrm>
          <a:prstGeom prst="rect">
            <a:avLst/>
          </a:prstGeom>
          <a:noFill/>
          <a:ln>
            <a:noFill/>
          </a:ln>
        </p:spPr>
      </p:pic>
      <p:pic>
        <p:nvPicPr>
          <p:cNvPr id="482" name="Google Shape;482;p74"/>
          <p:cNvPicPr preferRelativeResize="0"/>
          <p:nvPr/>
        </p:nvPicPr>
        <p:blipFill>
          <a:blip r:embed="rId6">
            <a:alphaModFix/>
          </a:blip>
          <a:stretch>
            <a:fillRect/>
          </a:stretch>
        </p:blipFill>
        <p:spPr>
          <a:xfrm>
            <a:off x="7741075" y="3330288"/>
            <a:ext cx="448100" cy="606451"/>
          </a:xfrm>
          <a:prstGeom prst="rect">
            <a:avLst/>
          </a:prstGeom>
          <a:noFill/>
          <a:ln>
            <a:noFill/>
          </a:ln>
        </p:spPr>
      </p:pic>
      <p:pic>
        <p:nvPicPr>
          <p:cNvPr id="483" name="Google Shape;483;p74"/>
          <p:cNvPicPr preferRelativeResize="0"/>
          <p:nvPr/>
        </p:nvPicPr>
        <p:blipFill>
          <a:blip r:embed="rId6">
            <a:alphaModFix/>
          </a:blip>
          <a:stretch>
            <a:fillRect/>
          </a:stretch>
        </p:blipFill>
        <p:spPr>
          <a:xfrm>
            <a:off x="7055275" y="-65312"/>
            <a:ext cx="448100" cy="606451"/>
          </a:xfrm>
          <a:prstGeom prst="rect">
            <a:avLst/>
          </a:prstGeom>
          <a:noFill/>
          <a:ln>
            <a:noFill/>
          </a:ln>
        </p:spPr>
      </p:pic>
      <p:pic>
        <p:nvPicPr>
          <p:cNvPr id="484" name="Google Shape;484;p74"/>
          <p:cNvPicPr preferRelativeResize="0"/>
          <p:nvPr/>
        </p:nvPicPr>
        <p:blipFill>
          <a:blip r:embed="rId5">
            <a:alphaModFix/>
          </a:blip>
          <a:stretch>
            <a:fillRect/>
          </a:stretch>
        </p:blipFill>
        <p:spPr>
          <a:xfrm>
            <a:off x="8029575" y="4017965"/>
            <a:ext cx="448100" cy="593284"/>
          </a:xfrm>
          <a:prstGeom prst="rect">
            <a:avLst/>
          </a:prstGeom>
          <a:noFill/>
          <a:ln>
            <a:noFill/>
          </a:ln>
        </p:spPr>
      </p:pic>
      <p:pic>
        <p:nvPicPr>
          <p:cNvPr id="485" name="Google Shape;485;p74"/>
          <p:cNvPicPr preferRelativeResize="0"/>
          <p:nvPr/>
        </p:nvPicPr>
        <p:blipFill>
          <a:blip r:embed="rId5">
            <a:alphaModFix/>
          </a:blip>
          <a:stretch>
            <a:fillRect/>
          </a:stretch>
        </p:blipFill>
        <p:spPr>
          <a:xfrm>
            <a:off x="5426075" y="3103565"/>
            <a:ext cx="448100" cy="593284"/>
          </a:xfrm>
          <a:prstGeom prst="rect">
            <a:avLst/>
          </a:prstGeom>
          <a:noFill/>
          <a:ln>
            <a:noFill/>
          </a:ln>
        </p:spPr>
      </p:pic>
      <p:pic>
        <p:nvPicPr>
          <p:cNvPr id="486" name="Google Shape;486;p74"/>
          <p:cNvPicPr preferRelativeResize="0"/>
          <p:nvPr/>
        </p:nvPicPr>
        <p:blipFill>
          <a:blip r:embed="rId5">
            <a:alphaModFix/>
          </a:blip>
          <a:stretch>
            <a:fillRect/>
          </a:stretch>
        </p:blipFill>
        <p:spPr>
          <a:xfrm>
            <a:off x="6429375" y="1348440"/>
            <a:ext cx="448100" cy="593284"/>
          </a:xfrm>
          <a:prstGeom prst="rect">
            <a:avLst/>
          </a:prstGeom>
          <a:noFill/>
          <a:ln>
            <a:noFill/>
          </a:ln>
        </p:spPr>
      </p:pic>
      <p:pic>
        <p:nvPicPr>
          <p:cNvPr id="487" name="Google Shape;487;p74"/>
          <p:cNvPicPr preferRelativeResize="0"/>
          <p:nvPr/>
        </p:nvPicPr>
        <p:blipFill>
          <a:blip r:embed="rId5">
            <a:alphaModFix/>
          </a:blip>
          <a:stretch>
            <a:fillRect/>
          </a:stretch>
        </p:blipFill>
        <p:spPr>
          <a:xfrm>
            <a:off x="7292975" y="677865"/>
            <a:ext cx="448100" cy="593284"/>
          </a:xfrm>
          <a:prstGeom prst="rect">
            <a:avLst/>
          </a:prstGeom>
          <a:noFill/>
          <a:ln>
            <a:noFill/>
          </a:ln>
        </p:spPr>
      </p:pic>
      <p:pic>
        <p:nvPicPr>
          <p:cNvPr id="488" name="Google Shape;488;p74"/>
          <p:cNvPicPr preferRelativeResize="0"/>
          <p:nvPr/>
        </p:nvPicPr>
        <p:blipFill>
          <a:blip r:embed="rId5">
            <a:alphaModFix/>
          </a:blip>
          <a:stretch>
            <a:fillRect/>
          </a:stretch>
        </p:blipFill>
        <p:spPr>
          <a:xfrm>
            <a:off x="4213100" y="1173165"/>
            <a:ext cx="448100" cy="593284"/>
          </a:xfrm>
          <a:prstGeom prst="rect">
            <a:avLst/>
          </a:prstGeom>
          <a:noFill/>
          <a:ln>
            <a:noFill/>
          </a:ln>
        </p:spPr>
      </p:pic>
      <p:pic>
        <p:nvPicPr>
          <p:cNvPr id="489" name="Google Shape;489;p74"/>
          <p:cNvPicPr preferRelativeResize="0"/>
          <p:nvPr/>
        </p:nvPicPr>
        <p:blipFill>
          <a:blip r:embed="rId5">
            <a:alphaModFix/>
          </a:blip>
          <a:stretch>
            <a:fillRect/>
          </a:stretch>
        </p:blipFill>
        <p:spPr>
          <a:xfrm>
            <a:off x="8477675" y="1820865"/>
            <a:ext cx="448100" cy="593284"/>
          </a:xfrm>
          <a:prstGeom prst="rect">
            <a:avLst/>
          </a:prstGeom>
          <a:noFill/>
          <a:ln>
            <a:noFill/>
          </a:ln>
        </p:spPr>
      </p:pic>
      <p:pic>
        <p:nvPicPr>
          <p:cNvPr id="490" name="Google Shape;490;p74"/>
          <p:cNvPicPr preferRelativeResize="0"/>
          <p:nvPr/>
        </p:nvPicPr>
        <p:blipFill>
          <a:blip r:embed="rId6">
            <a:alphaModFix/>
          </a:blip>
          <a:stretch>
            <a:fillRect/>
          </a:stretch>
        </p:blipFill>
        <p:spPr>
          <a:xfrm>
            <a:off x="4473475" y="1878213"/>
            <a:ext cx="448100" cy="606451"/>
          </a:xfrm>
          <a:prstGeom prst="rect">
            <a:avLst/>
          </a:prstGeom>
          <a:noFill/>
          <a:ln>
            <a:noFill/>
          </a:ln>
        </p:spPr>
      </p:pic>
      <p:pic>
        <p:nvPicPr>
          <p:cNvPr id="491" name="Google Shape;491;p74"/>
          <p:cNvPicPr preferRelativeResize="0"/>
          <p:nvPr/>
        </p:nvPicPr>
        <p:blipFill>
          <a:blip r:embed="rId6">
            <a:alphaModFix/>
          </a:blip>
          <a:stretch>
            <a:fillRect/>
          </a:stretch>
        </p:blipFill>
        <p:spPr>
          <a:xfrm>
            <a:off x="7055275" y="1941713"/>
            <a:ext cx="448100" cy="606451"/>
          </a:xfrm>
          <a:prstGeom prst="rect">
            <a:avLst/>
          </a:prstGeom>
          <a:noFill/>
          <a:ln>
            <a:noFill/>
          </a:ln>
        </p:spPr>
      </p:pic>
      <p:pic>
        <p:nvPicPr>
          <p:cNvPr id="492" name="Google Shape;492;p74"/>
          <p:cNvPicPr preferRelativeResize="0"/>
          <p:nvPr/>
        </p:nvPicPr>
        <p:blipFill>
          <a:blip r:embed="rId6">
            <a:alphaModFix/>
          </a:blip>
          <a:stretch>
            <a:fillRect/>
          </a:stretch>
        </p:blipFill>
        <p:spPr>
          <a:xfrm>
            <a:off x="5927525" y="2182588"/>
            <a:ext cx="448100" cy="606451"/>
          </a:xfrm>
          <a:prstGeom prst="rect">
            <a:avLst/>
          </a:prstGeom>
          <a:noFill/>
          <a:ln>
            <a:noFill/>
          </a:ln>
        </p:spPr>
      </p:pic>
      <p:pic>
        <p:nvPicPr>
          <p:cNvPr id="493" name="Google Shape;493;p74"/>
          <p:cNvPicPr preferRelativeResize="0"/>
          <p:nvPr/>
        </p:nvPicPr>
        <p:blipFill>
          <a:blip r:embed="rId5">
            <a:alphaModFix/>
          </a:blip>
          <a:stretch>
            <a:fillRect/>
          </a:stretch>
        </p:blipFill>
        <p:spPr>
          <a:xfrm>
            <a:off x="8220075" y="2655802"/>
            <a:ext cx="448100" cy="593284"/>
          </a:xfrm>
          <a:prstGeom prst="rect">
            <a:avLst/>
          </a:prstGeom>
          <a:noFill/>
          <a:ln>
            <a:noFill/>
          </a:ln>
        </p:spPr>
      </p:pic>
      <p:pic>
        <p:nvPicPr>
          <p:cNvPr id="494" name="Google Shape;494;p74"/>
          <p:cNvPicPr preferRelativeResize="0"/>
          <p:nvPr/>
        </p:nvPicPr>
        <p:blipFill>
          <a:blip r:embed="rId5">
            <a:alphaModFix/>
          </a:blip>
          <a:stretch>
            <a:fillRect/>
          </a:stretch>
        </p:blipFill>
        <p:spPr>
          <a:xfrm>
            <a:off x="6823075" y="3103565"/>
            <a:ext cx="448100" cy="593284"/>
          </a:xfrm>
          <a:prstGeom prst="rect">
            <a:avLst/>
          </a:prstGeom>
          <a:noFill/>
          <a:ln>
            <a:noFill/>
          </a:ln>
        </p:spPr>
      </p:pic>
      <p:pic>
        <p:nvPicPr>
          <p:cNvPr id="495" name="Google Shape;495;p74"/>
          <p:cNvPicPr preferRelativeResize="0"/>
          <p:nvPr/>
        </p:nvPicPr>
        <p:blipFill>
          <a:blip r:embed="rId6">
            <a:alphaModFix/>
          </a:blip>
          <a:stretch>
            <a:fillRect/>
          </a:stretch>
        </p:blipFill>
        <p:spPr>
          <a:xfrm>
            <a:off x="8534700" y="741988"/>
            <a:ext cx="448100" cy="606451"/>
          </a:xfrm>
          <a:prstGeom prst="rect">
            <a:avLst/>
          </a:prstGeom>
          <a:noFill/>
          <a:ln>
            <a:noFill/>
          </a:ln>
        </p:spPr>
      </p:pic>
      <p:pic>
        <p:nvPicPr>
          <p:cNvPr id="496" name="Google Shape;496;p74"/>
          <p:cNvPicPr preferRelativeResize="0"/>
          <p:nvPr/>
        </p:nvPicPr>
        <p:blipFill>
          <a:blip r:embed="rId6">
            <a:alphaModFix/>
          </a:blip>
          <a:stretch>
            <a:fillRect/>
          </a:stretch>
        </p:blipFill>
        <p:spPr>
          <a:xfrm>
            <a:off x="5703475" y="3467588"/>
            <a:ext cx="448100" cy="606451"/>
          </a:xfrm>
          <a:prstGeom prst="rect">
            <a:avLst/>
          </a:prstGeom>
          <a:noFill/>
          <a:ln>
            <a:noFill/>
          </a:ln>
        </p:spPr>
      </p:pic>
      <p:pic>
        <p:nvPicPr>
          <p:cNvPr id="497" name="Google Shape;497;p74"/>
          <p:cNvPicPr preferRelativeResize="0"/>
          <p:nvPr/>
        </p:nvPicPr>
        <p:blipFill>
          <a:blip r:embed="rId6">
            <a:alphaModFix/>
          </a:blip>
          <a:stretch>
            <a:fillRect/>
          </a:stretch>
        </p:blipFill>
        <p:spPr>
          <a:xfrm>
            <a:off x="4687875" y="741988"/>
            <a:ext cx="448100" cy="606451"/>
          </a:xfrm>
          <a:prstGeom prst="rect">
            <a:avLst/>
          </a:prstGeom>
          <a:noFill/>
          <a:ln>
            <a:noFill/>
          </a:ln>
        </p:spPr>
      </p:pic>
      <p:pic>
        <p:nvPicPr>
          <p:cNvPr id="498" name="Google Shape;498;p74"/>
          <p:cNvPicPr preferRelativeResize="0"/>
          <p:nvPr/>
        </p:nvPicPr>
        <p:blipFill>
          <a:blip r:embed="rId5">
            <a:alphaModFix/>
          </a:blip>
          <a:stretch>
            <a:fillRect/>
          </a:stretch>
        </p:blipFill>
        <p:spPr>
          <a:xfrm>
            <a:off x="5764975" y="471040"/>
            <a:ext cx="448100" cy="593284"/>
          </a:xfrm>
          <a:prstGeom prst="rect">
            <a:avLst/>
          </a:prstGeom>
          <a:noFill/>
          <a:ln>
            <a:noFill/>
          </a:ln>
        </p:spPr>
      </p:pic>
      <p:pic>
        <p:nvPicPr>
          <p:cNvPr id="499" name="Google Shape;499;p74"/>
          <p:cNvPicPr preferRelativeResize="0"/>
          <p:nvPr/>
        </p:nvPicPr>
        <p:blipFill>
          <a:blip r:embed="rId6">
            <a:alphaModFix/>
          </a:blip>
          <a:stretch>
            <a:fillRect/>
          </a:stretch>
        </p:blipFill>
        <p:spPr>
          <a:xfrm>
            <a:off x="7453525" y="1331663"/>
            <a:ext cx="448100" cy="6064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75"/>
          <p:cNvPicPr preferRelativeResize="0"/>
          <p:nvPr/>
        </p:nvPicPr>
        <p:blipFill>
          <a:blip r:embed="rId3">
            <a:alphaModFix/>
          </a:blip>
          <a:stretch>
            <a:fillRect/>
          </a:stretch>
        </p:blipFill>
        <p:spPr>
          <a:xfrm>
            <a:off x="2955483" y="76200"/>
            <a:ext cx="5731316" cy="4991100"/>
          </a:xfrm>
          <a:prstGeom prst="rect">
            <a:avLst/>
          </a:prstGeom>
          <a:noFill/>
          <a:ln>
            <a:noFill/>
          </a:ln>
        </p:spPr>
      </p:pic>
      <p:sp>
        <p:nvSpPr>
          <p:cNvPr id="505" name="Google Shape;505;p75"/>
          <p:cNvSpPr txBox="1"/>
          <p:nvPr/>
        </p:nvSpPr>
        <p:spPr>
          <a:xfrm>
            <a:off x="136100" y="98025"/>
            <a:ext cx="39204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highlight>
                  <a:srgbClr val="FFFF00"/>
                </a:highlight>
              </a:rPr>
              <a:t>it takes a village</a:t>
            </a:r>
            <a:endParaRPr b="1" sz="2400">
              <a:highlight>
                <a:srgbClr val="FFFF00"/>
              </a:highlight>
            </a:endParaRPr>
          </a:p>
          <a:p>
            <a:pPr indent="0" lvl="0" marL="0" rtl="0" algn="r">
              <a:spcBef>
                <a:spcPts val="0"/>
              </a:spcBef>
              <a:spcAft>
                <a:spcPts val="0"/>
              </a:spcAft>
              <a:buNone/>
            </a:pPr>
            <a:r>
              <a:rPr b="1" lang="en" sz="2400">
                <a:highlight>
                  <a:srgbClr val="FFFF00"/>
                </a:highlight>
              </a:rPr>
              <a:t>to keep and share </a:t>
            </a:r>
            <a:endParaRPr b="1" sz="2400">
              <a:highlight>
                <a:srgbClr val="FFFF00"/>
              </a:highlight>
            </a:endParaRPr>
          </a:p>
          <a:p>
            <a:pPr indent="0" lvl="0" marL="0" rtl="0" algn="r">
              <a:spcBef>
                <a:spcPts val="0"/>
              </a:spcBef>
              <a:spcAft>
                <a:spcPts val="0"/>
              </a:spcAft>
              <a:buNone/>
            </a:pPr>
            <a:r>
              <a:rPr b="1" lang="en" sz="2400">
                <a:highlight>
                  <a:srgbClr val="FFFF00"/>
                </a:highlight>
              </a:rPr>
              <a:t> a record</a:t>
            </a:r>
            <a:endParaRPr b="1" sz="2400">
              <a:highlight>
                <a:srgbClr val="FFFF00"/>
              </a:highlight>
            </a:endParaRPr>
          </a:p>
        </p:txBody>
      </p:sp>
      <p:pic>
        <p:nvPicPr>
          <p:cNvPr descr="globi_1024x1024.png" id="506" name="Google Shape;506;p75"/>
          <p:cNvPicPr preferRelativeResize="0"/>
          <p:nvPr/>
        </p:nvPicPr>
        <p:blipFill>
          <a:blip r:embed="rId4">
            <a:alphaModFix/>
          </a:blip>
          <a:stretch>
            <a:fillRect/>
          </a:stretch>
        </p:blipFill>
        <p:spPr>
          <a:xfrm>
            <a:off x="-682850" y="-414500"/>
            <a:ext cx="1972001" cy="1972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globi.png" id="511" name="Google Shape;511;p76"/>
          <p:cNvPicPr preferRelativeResize="0"/>
          <p:nvPr/>
        </p:nvPicPr>
        <p:blipFill>
          <a:blip r:embed="rId3">
            <a:alphaModFix/>
          </a:blip>
          <a:stretch>
            <a:fillRect/>
          </a:stretch>
        </p:blipFill>
        <p:spPr>
          <a:xfrm>
            <a:off x="311688" y="252525"/>
            <a:ext cx="2158851" cy="1176399"/>
          </a:xfrm>
          <a:prstGeom prst="rect">
            <a:avLst/>
          </a:prstGeom>
          <a:noFill/>
          <a:ln>
            <a:noFill/>
          </a:ln>
        </p:spPr>
      </p:pic>
      <p:pic>
        <p:nvPicPr>
          <p:cNvPr descr="EOL Logo" id="512" name="Google Shape;512;p76"/>
          <p:cNvPicPr preferRelativeResize="0"/>
          <p:nvPr/>
        </p:nvPicPr>
        <p:blipFill>
          <a:blip r:embed="rId4">
            <a:alphaModFix/>
          </a:blip>
          <a:stretch>
            <a:fillRect/>
          </a:stretch>
        </p:blipFill>
        <p:spPr>
          <a:xfrm>
            <a:off x="560750" y="1612073"/>
            <a:ext cx="2381250" cy="1480830"/>
          </a:xfrm>
          <a:prstGeom prst="rect">
            <a:avLst/>
          </a:prstGeom>
          <a:noFill/>
          <a:ln>
            <a:noFill/>
          </a:ln>
        </p:spPr>
      </p:pic>
      <p:pic>
        <p:nvPicPr>
          <p:cNvPr descr="GoMexSI Logo" id="513" name="Google Shape;513;p76"/>
          <p:cNvPicPr preferRelativeResize="0"/>
          <p:nvPr/>
        </p:nvPicPr>
        <p:blipFill>
          <a:blip r:embed="rId5">
            <a:alphaModFix/>
          </a:blip>
          <a:stretch>
            <a:fillRect/>
          </a:stretch>
        </p:blipFill>
        <p:spPr>
          <a:xfrm>
            <a:off x="2966475" y="166150"/>
            <a:ext cx="1871125" cy="1496900"/>
          </a:xfrm>
          <a:prstGeom prst="rect">
            <a:avLst/>
          </a:prstGeom>
          <a:noFill/>
          <a:ln>
            <a:noFill/>
          </a:ln>
        </p:spPr>
      </p:pic>
      <p:pic>
        <p:nvPicPr>
          <p:cNvPr descr="Terrestrial Parasite Tracker" id="514" name="Google Shape;514;p76"/>
          <p:cNvPicPr preferRelativeResize="0"/>
          <p:nvPr/>
        </p:nvPicPr>
        <p:blipFill>
          <a:blip r:embed="rId6">
            <a:alphaModFix/>
          </a:blip>
          <a:stretch>
            <a:fillRect/>
          </a:stretch>
        </p:blipFill>
        <p:spPr>
          <a:xfrm>
            <a:off x="509025" y="3276038"/>
            <a:ext cx="2381249" cy="1496921"/>
          </a:xfrm>
          <a:prstGeom prst="rect">
            <a:avLst/>
          </a:prstGeom>
          <a:noFill/>
          <a:ln>
            <a:noFill/>
          </a:ln>
        </p:spPr>
      </p:pic>
      <p:pic>
        <p:nvPicPr>
          <p:cNvPr descr="Arctos Collaborative Management System" id="515" name="Google Shape;515;p76"/>
          <p:cNvPicPr preferRelativeResize="0"/>
          <p:nvPr/>
        </p:nvPicPr>
        <p:blipFill>
          <a:blip r:embed="rId7">
            <a:alphaModFix/>
          </a:blip>
          <a:stretch>
            <a:fillRect/>
          </a:stretch>
        </p:blipFill>
        <p:spPr>
          <a:xfrm>
            <a:off x="6152825" y="2909775"/>
            <a:ext cx="2991176" cy="1748749"/>
          </a:xfrm>
          <a:prstGeom prst="rect">
            <a:avLst/>
          </a:prstGeom>
          <a:noFill/>
          <a:ln>
            <a:noFill/>
          </a:ln>
        </p:spPr>
      </p:pic>
      <p:pic>
        <p:nvPicPr>
          <p:cNvPr id="516" name="Google Shape;516;p76"/>
          <p:cNvPicPr preferRelativeResize="0"/>
          <p:nvPr/>
        </p:nvPicPr>
        <p:blipFill>
          <a:blip r:embed="rId8">
            <a:alphaModFix/>
          </a:blip>
          <a:stretch>
            <a:fillRect/>
          </a:stretch>
        </p:blipFill>
        <p:spPr>
          <a:xfrm>
            <a:off x="6101125" y="1086186"/>
            <a:ext cx="1817287" cy="1823600"/>
          </a:xfrm>
          <a:prstGeom prst="rect">
            <a:avLst/>
          </a:prstGeom>
          <a:noFill/>
          <a:ln>
            <a:noFill/>
          </a:ln>
        </p:spPr>
      </p:pic>
      <p:sp>
        <p:nvSpPr>
          <p:cNvPr id="517" name="Google Shape;517;p76"/>
          <p:cNvSpPr txBox="1"/>
          <p:nvPr/>
        </p:nvSpPr>
        <p:spPr>
          <a:xfrm>
            <a:off x="136100" y="98025"/>
            <a:ext cx="87792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4800">
                <a:highlight>
                  <a:srgbClr val="FFFF00"/>
                </a:highlight>
              </a:rPr>
              <a:t>partners</a:t>
            </a:r>
            <a:endParaRPr b="1" sz="4800">
              <a:highlight>
                <a:srgbClr val="FFFF00"/>
              </a:highlight>
            </a:endParaRPr>
          </a:p>
        </p:txBody>
      </p:sp>
      <p:pic>
        <p:nvPicPr>
          <p:cNvPr id="518" name="Google Shape;518;p76"/>
          <p:cNvPicPr preferRelativeResize="0"/>
          <p:nvPr/>
        </p:nvPicPr>
        <p:blipFill>
          <a:blip r:embed="rId9">
            <a:alphaModFix/>
          </a:blip>
          <a:stretch>
            <a:fillRect/>
          </a:stretch>
        </p:blipFill>
        <p:spPr>
          <a:xfrm>
            <a:off x="3765325" y="1761050"/>
            <a:ext cx="1817275" cy="1621401"/>
          </a:xfrm>
          <a:prstGeom prst="rect">
            <a:avLst/>
          </a:prstGeom>
          <a:noFill/>
          <a:ln>
            <a:noFill/>
          </a:ln>
        </p:spPr>
      </p:pic>
      <p:pic>
        <p:nvPicPr>
          <p:cNvPr id="519" name="Google Shape;519;p76"/>
          <p:cNvPicPr preferRelativeResize="0"/>
          <p:nvPr/>
        </p:nvPicPr>
        <p:blipFill>
          <a:blip r:embed="rId10">
            <a:alphaModFix/>
          </a:blip>
          <a:stretch>
            <a:fillRect/>
          </a:stretch>
        </p:blipFill>
        <p:spPr>
          <a:xfrm>
            <a:off x="3456998" y="3728050"/>
            <a:ext cx="2534898" cy="1176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3" name="Shape 523"/>
        <p:cNvGrpSpPr/>
        <p:nvPr/>
      </p:nvGrpSpPr>
      <p:grpSpPr>
        <a:xfrm>
          <a:off x="0" y="0"/>
          <a:ext cx="0" cy="0"/>
          <a:chOff x="0" y="0"/>
          <a:chExt cx="0" cy="0"/>
        </a:xfrm>
      </p:grpSpPr>
      <p:sp>
        <p:nvSpPr>
          <p:cNvPr id="524" name="Google Shape;524;p77"/>
          <p:cNvSpPr txBox="1"/>
          <p:nvPr>
            <p:ph type="title"/>
          </p:nvPr>
        </p:nvSpPr>
        <p:spPr>
          <a:xfrm>
            <a:off x="311708" y="363050"/>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800">
                <a:solidFill>
                  <a:schemeClr val="lt1"/>
                </a:solidFill>
              </a:rPr>
              <a:t>Acknowledgments</a:t>
            </a:r>
            <a:endParaRPr b="1" sz="4800">
              <a:solidFill>
                <a:schemeClr val="lt1"/>
              </a:solidFill>
            </a:endParaRPr>
          </a:p>
          <a:p>
            <a:pPr indent="0" lvl="0" marL="0" rtl="0" algn="l">
              <a:spcBef>
                <a:spcPts val="0"/>
              </a:spcBef>
              <a:spcAft>
                <a:spcPts val="0"/>
              </a:spcAft>
              <a:buClr>
                <a:schemeClr val="dk1"/>
              </a:buClr>
              <a:buSzPts val="1100"/>
              <a:buFont typeface="Arial"/>
              <a:buNone/>
            </a:pPr>
            <a:r>
              <a:rPr b="1" lang="en" sz="2400">
                <a:solidFill>
                  <a:schemeClr val="lt1"/>
                </a:solidFill>
              </a:rPr>
              <a:t>an incomplete list in no particular order</a:t>
            </a:r>
            <a:endParaRPr b="1" sz="2400">
              <a:solidFill>
                <a:schemeClr val="lt1"/>
              </a:solidFill>
            </a:endParaRPr>
          </a:p>
          <a:p>
            <a:pPr indent="0" lvl="0" marL="0" rtl="0" algn="l">
              <a:spcBef>
                <a:spcPts val="0"/>
              </a:spcBef>
              <a:spcAft>
                <a:spcPts val="0"/>
              </a:spcAft>
              <a:buClr>
                <a:schemeClr val="dk1"/>
              </a:buClr>
              <a:buSzPts val="1100"/>
              <a:buFont typeface="Arial"/>
              <a:buNone/>
            </a:pPr>
            <a:r>
              <a:t/>
            </a:r>
            <a:endParaRPr b="1" sz="2400">
              <a:solidFill>
                <a:schemeClr val="lt1"/>
              </a:solidFill>
            </a:endParaRPr>
          </a:p>
          <a:p>
            <a:pPr indent="0" lvl="0" marL="0" rtl="0" algn="l">
              <a:spcBef>
                <a:spcPts val="0"/>
              </a:spcBef>
              <a:spcAft>
                <a:spcPts val="0"/>
              </a:spcAft>
              <a:buClr>
                <a:schemeClr val="dk1"/>
              </a:buClr>
              <a:buSzPts val="1100"/>
              <a:buFont typeface="Arial"/>
              <a:buNone/>
            </a:pPr>
            <a:r>
              <a:rPr b="1" lang="en" sz="1800">
                <a:solidFill>
                  <a:schemeClr val="lt1"/>
                </a:solidFill>
              </a:rPr>
              <a:t>These projects would not have been possible without the many contributions (big and small) of folks like Jen Hammock, Katja Schulz, Pepper Luboff, Chris Mungall, Katja Seltmann, Brian Hayden, Ken-ichi Ueda, Jim Simons, Theresa Mitchell, Emanuel Heitlinger, Kathy Kwan, Deng Palomares, Josephine “Skit” Barile, Anne Thessen, Allen Hurlbert, Dmitri Mozzherin, Malcolm Storey, Michael Elliott, José Fortes, Quentin Groom, Nathan Upham, Deb Paul, Mariya Dimitrova, Lyubomir Penev, Donat Agosti, Alex Ioannidis, Marcus Guidoti, Jen Zaspel, Carl Boettiger, Erika Tucker  … and thousands of others that have collected and shared biodiversity data and related tools.</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8" name="Shape 528"/>
        <p:cNvGrpSpPr/>
        <p:nvPr/>
      </p:nvGrpSpPr>
      <p:grpSpPr>
        <a:xfrm>
          <a:off x="0" y="0"/>
          <a:ext cx="0" cy="0"/>
          <a:chOff x="0" y="0"/>
          <a:chExt cx="0" cy="0"/>
        </a:xfrm>
      </p:grpSpPr>
      <p:sp>
        <p:nvSpPr>
          <p:cNvPr id="529" name="Google Shape;529;p78"/>
          <p:cNvSpPr txBox="1"/>
          <p:nvPr>
            <p:ph type="title"/>
          </p:nvPr>
        </p:nvSpPr>
        <p:spPr>
          <a:xfrm>
            <a:off x="311708" y="363050"/>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rPr>
              <a:t>Jorrit Poelen @ </a:t>
            </a:r>
            <a:r>
              <a:rPr b="1" lang="en" sz="2400" u="sng">
                <a:solidFill>
                  <a:schemeClr val="hlink"/>
                </a:solidFill>
                <a:hlinkClick r:id="rId3"/>
              </a:rPr>
              <a:t>https://jhpoelen.nl</a:t>
            </a:r>
            <a:endParaRPr b="1" sz="2400">
              <a:solidFill>
                <a:schemeClr val="lt1"/>
              </a:solidFill>
            </a:endParaRPr>
          </a:p>
          <a:p>
            <a:pPr indent="0" lvl="0" marL="0" rtl="0" algn="l">
              <a:spcBef>
                <a:spcPts val="0"/>
              </a:spcBef>
              <a:spcAft>
                <a:spcPts val="0"/>
              </a:spcAft>
              <a:buClr>
                <a:schemeClr val="dk1"/>
              </a:buClr>
              <a:buSzPts val="1100"/>
              <a:buFont typeface="Arial"/>
              <a:buNone/>
            </a:pPr>
            <a:r>
              <a:t/>
            </a:r>
            <a:endParaRPr b="1" sz="2400">
              <a:solidFill>
                <a:schemeClr val="lt1"/>
              </a:solidFill>
            </a:endParaRPr>
          </a:p>
          <a:p>
            <a:pPr indent="0" lvl="0" marL="0" rtl="0" algn="l">
              <a:spcBef>
                <a:spcPts val="0"/>
              </a:spcBef>
              <a:spcAft>
                <a:spcPts val="0"/>
              </a:spcAft>
              <a:buClr>
                <a:schemeClr val="dk1"/>
              </a:buClr>
              <a:buSzPts val="1100"/>
              <a:buFont typeface="Arial"/>
              <a:buNone/>
            </a:pPr>
            <a:r>
              <a:rPr b="1" lang="en" sz="2400">
                <a:solidFill>
                  <a:schemeClr val="lt1"/>
                </a:solidFill>
              </a:rPr>
              <a:t>Thank you! </a:t>
            </a:r>
            <a:endParaRPr b="1" sz="2400">
              <a:solidFill>
                <a:schemeClr val="lt1"/>
              </a:solidFill>
            </a:endParaRPr>
          </a:p>
          <a:p>
            <a:pPr indent="0" lvl="0" marL="0" rtl="0" algn="l">
              <a:spcBef>
                <a:spcPts val="0"/>
              </a:spcBef>
              <a:spcAft>
                <a:spcPts val="0"/>
              </a:spcAft>
              <a:buClr>
                <a:schemeClr val="dk1"/>
              </a:buClr>
              <a:buSzPts val="1100"/>
              <a:buFont typeface="Arial"/>
              <a:buNone/>
            </a:pPr>
            <a:r>
              <a:t/>
            </a:r>
            <a:endParaRPr b="1" sz="2400">
              <a:solidFill>
                <a:schemeClr val="lt1"/>
              </a:solidFill>
            </a:endParaRPr>
          </a:p>
          <a:p>
            <a:pPr indent="0" lvl="0" marL="0" rtl="0" algn="l">
              <a:spcBef>
                <a:spcPts val="0"/>
              </a:spcBef>
              <a:spcAft>
                <a:spcPts val="0"/>
              </a:spcAft>
              <a:buClr>
                <a:schemeClr val="dk1"/>
              </a:buClr>
              <a:buSzPts val="1100"/>
              <a:buFont typeface="Arial"/>
              <a:buNone/>
            </a:pPr>
            <a:r>
              <a:rPr b="1" lang="en" sz="2400">
                <a:solidFill>
                  <a:schemeClr val="lt1"/>
                </a:solidFill>
              </a:rPr>
              <a:t>Works presented are funded in part by grants OAC 1839201, DBI 1901932, DBI 1901926, DBI 2102006 from the National Science Foundation, </a:t>
            </a:r>
            <a:r>
              <a:rPr b="1" lang="en" sz="2400">
                <a:solidFill>
                  <a:schemeClr val="lt1"/>
                </a:solidFill>
              </a:rPr>
              <a:t>1-R21-AI164268-01 from the National Institutes of Health,</a:t>
            </a:r>
            <a:r>
              <a:rPr b="1" lang="en" sz="2400">
                <a:solidFill>
                  <a:schemeClr val="lt1"/>
                </a:solidFill>
              </a:rPr>
              <a:t> the Encyclopedia of Life Rubenstein Fellows Program (CRDF EOL-33066-13/F33066, 2013), EOL David M. Rubenstein Grant (FOCX-14-60988-1, 2014), and the Smithsonian Institution (SI) (T15CC10297-002, 2016).</a:t>
            </a:r>
            <a:endParaRPr b="1" sz="2400">
              <a:solidFill>
                <a:schemeClr val="lt1"/>
              </a:solidFill>
            </a:endParaRPr>
          </a:p>
          <a:p>
            <a:pPr indent="0" lvl="0" marL="0" rtl="0" algn="l">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None/>
            </a:pPr>
            <a:r>
              <a:t/>
            </a:r>
            <a:endParaRPr sz="3500">
              <a:solidFill>
                <a:schemeClr val="lt1"/>
              </a:solidFill>
            </a:endParaRPr>
          </a:p>
          <a:p>
            <a:pPr indent="0" lvl="0" marL="0" rtl="0" algn="l">
              <a:spcBef>
                <a:spcPts val="0"/>
              </a:spcBef>
              <a:spcAft>
                <a:spcPts val="0"/>
              </a:spcAft>
              <a:buNone/>
            </a:pPr>
            <a:r>
              <a:t/>
            </a:r>
            <a:endParaRPr sz="1500">
              <a:solidFill>
                <a:schemeClr val="lt1"/>
              </a:solidFill>
            </a:endParaRPr>
          </a:p>
          <a:p>
            <a:pPr indent="0" lvl="0" marL="0" rtl="0" algn="l">
              <a:spcBef>
                <a:spcPts val="0"/>
              </a:spcBef>
              <a:spcAft>
                <a:spcPts val="0"/>
              </a:spcAft>
              <a:buNone/>
            </a:pPr>
            <a:r>
              <a:t/>
            </a:r>
            <a:endParaRPr sz="15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3" name="Shape 533"/>
        <p:cNvGrpSpPr/>
        <p:nvPr/>
      </p:nvGrpSpPr>
      <p:grpSpPr>
        <a:xfrm>
          <a:off x="0" y="0"/>
          <a:ext cx="0" cy="0"/>
          <a:chOff x="0" y="0"/>
          <a:chExt cx="0" cy="0"/>
        </a:xfrm>
      </p:grpSpPr>
      <p:sp>
        <p:nvSpPr>
          <p:cNvPr id="534" name="Google Shape;534;p79"/>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rgbClr val="FFFFFF"/>
                </a:solidFill>
              </a:rPr>
              <a:t>How do </a:t>
            </a:r>
            <a:r>
              <a:rPr i="1" lang="en" sz="3700">
                <a:solidFill>
                  <a:srgbClr val="FFFFFF"/>
                </a:solidFill>
              </a:rPr>
              <a:t>you</a:t>
            </a:r>
            <a:r>
              <a:rPr lang="en" sz="3700">
                <a:solidFill>
                  <a:srgbClr val="FFFFFF"/>
                </a:solidFill>
              </a:rPr>
              <a:t> </a:t>
            </a:r>
            <a:r>
              <a:rPr b="1" lang="en" sz="4000">
                <a:solidFill>
                  <a:srgbClr val="FFFFFF"/>
                </a:solidFill>
              </a:rPr>
              <a:t>record</a:t>
            </a:r>
            <a:r>
              <a:rPr lang="en" sz="3700">
                <a:solidFill>
                  <a:srgbClr val="FFFFFF"/>
                </a:solidFill>
              </a:rPr>
              <a:t> associations?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Clr>
                <a:schemeClr val="dk1"/>
              </a:buClr>
              <a:buSzPts val="1100"/>
              <a:buFont typeface="Arial"/>
              <a:buNone/>
            </a:pPr>
            <a:r>
              <a:rPr lang="en" sz="3700">
                <a:solidFill>
                  <a:schemeClr val="lt1"/>
                </a:solidFill>
              </a:rPr>
              <a:t>How do </a:t>
            </a:r>
            <a:r>
              <a:rPr i="1" lang="en" sz="3700">
                <a:solidFill>
                  <a:schemeClr val="lt1"/>
                </a:solidFill>
              </a:rPr>
              <a:t>you</a:t>
            </a:r>
            <a:r>
              <a:rPr lang="en" sz="3700">
                <a:solidFill>
                  <a:schemeClr val="lt1"/>
                </a:solidFill>
              </a:rPr>
              <a:t> record </a:t>
            </a:r>
            <a:r>
              <a:rPr b="1" lang="en" sz="4000">
                <a:solidFill>
                  <a:schemeClr val="lt1"/>
                </a:solidFill>
              </a:rPr>
              <a:t>interpretations</a:t>
            </a:r>
            <a:r>
              <a:rPr b="1" lang="en" sz="3700">
                <a:solidFill>
                  <a:schemeClr val="lt1"/>
                </a:solidFill>
              </a:rPr>
              <a:t> </a:t>
            </a:r>
            <a:r>
              <a:rPr lang="en" sz="3700">
                <a:solidFill>
                  <a:schemeClr val="lt1"/>
                </a:solidFill>
              </a:rPr>
              <a:t>(or</a:t>
            </a:r>
            <a:r>
              <a:rPr b="1" lang="en" sz="3700">
                <a:solidFill>
                  <a:schemeClr val="lt1"/>
                </a:solidFill>
              </a:rPr>
              <a:t> </a:t>
            </a:r>
            <a:r>
              <a:rPr b="1" lang="en" sz="4000">
                <a:solidFill>
                  <a:schemeClr val="lt1"/>
                </a:solidFill>
              </a:rPr>
              <a:t>reviews</a:t>
            </a:r>
            <a:r>
              <a:rPr lang="en" sz="3700">
                <a:solidFill>
                  <a:schemeClr val="lt1"/>
                </a:solidFill>
              </a:rPr>
              <a:t>) of</a:t>
            </a:r>
            <a:r>
              <a:rPr b="1" lang="en" sz="3700">
                <a:solidFill>
                  <a:schemeClr val="lt1"/>
                </a:solidFill>
              </a:rPr>
              <a:t> </a:t>
            </a:r>
            <a:r>
              <a:rPr lang="en" sz="3700">
                <a:solidFill>
                  <a:schemeClr val="lt1"/>
                </a:solidFill>
              </a:rPr>
              <a:t>these association records?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Clr>
                <a:schemeClr val="dk1"/>
              </a:buClr>
              <a:buSzPts val="1100"/>
              <a:buFont typeface="Arial"/>
              <a:buNone/>
            </a:pPr>
            <a:r>
              <a:rPr lang="en" sz="3700">
                <a:solidFill>
                  <a:srgbClr val="FFFFFF"/>
                </a:solidFill>
              </a:rPr>
              <a:t>How do </a:t>
            </a:r>
            <a:r>
              <a:rPr i="1" lang="en" sz="3700">
                <a:solidFill>
                  <a:srgbClr val="FFFFFF"/>
                </a:solidFill>
              </a:rPr>
              <a:t>you</a:t>
            </a:r>
            <a:r>
              <a:rPr lang="en" sz="3700">
                <a:solidFill>
                  <a:srgbClr val="FFFFFF"/>
                </a:solidFill>
              </a:rPr>
              <a:t> </a:t>
            </a:r>
            <a:r>
              <a:rPr b="1" lang="en" sz="4000">
                <a:solidFill>
                  <a:srgbClr val="FFFFFF"/>
                </a:solidFill>
              </a:rPr>
              <a:t>share</a:t>
            </a:r>
            <a:r>
              <a:rPr lang="en" sz="3700">
                <a:solidFill>
                  <a:srgbClr val="FFFFFF"/>
                </a:solidFill>
              </a:rPr>
              <a:t> association records?</a:t>
            </a:r>
            <a:endParaRPr sz="3700">
              <a:solidFill>
                <a:srgbClr val="FFFFFF"/>
              </a:solidFill>
            </a:endParaRPr>
          </a:p>
          <a:p>
            <a:pPr indent="0" lvl="0" marL="0" rtl="0" algn="l">
              <a:spcBef>
                <a:spcPts val="0"/>
              </a:spcBef>
              <a:spcAft>
                <a:spcPts val="0"/>
              </a:spcAft>
              <a:buClr>
                <a:schemeClr val="dk1"/>
              </a:buClr>
              <a:buSzPts val="1100"/>
              <a:buFont typeface="Arial"/>
              <a:buNone/>
            </a:pPr>
            <a:r>
              <a:t/>
            </a:r>
            <a:endParaRPr sz="3700">
              <a:solidFill>
                <a:srgbClr val="FFFFFF"/>
              </a:solidFill>
            </a:endParaRPr>
          </a:p>
          <a:p>
            <a:pPr indent="0" lvl="0" marL="0" rtl="0" algn="l">
              <a:spcBef>
                <a:spcPts val="0"/>
              </a:spcBef>
              <a:spcAft>
                <a:spcPts val="0"/>
              </a:spcAft>
              <a:buNone/>
            </a:pPr>
            <a:r>
              <a:t/>
            </a:r>
            <a:endParaRPr sz="3700">
              <a:solidFill>
                <a:srgbClr val="FFFFFF"/>
              </a:solidFill>
            </a:endParaRPr>
          </a:p>
          <a:p>
            <a:pPr indent="0" lvl="0" marL="0" rtl="0" algn="l">
              <a:spcBef>
                <a:spcPts val="0"/>
              </a:spcBef>
              <a:spcAft>
                <a:spcPts val="0"/>
              </a:spcAft>
              <a:buNone/>
            </a:pPr>
            <a:r>
              <a:t/>
            </a:r>
            <a:endParaRPr sz="1700">
              <a:solidFill>
                <a:srgbClr val="FFFFFF"/>
              </a:solidFill>
            </a:endParaRPr>
          </a:p>
          <a:p>
            <a:pPr indent="0" lvl="0" marL="0" rtl="0" algn="l">
              <a:spcBef>
                <a:spcPts val="0"/>
              </a:spcBef>
              <a:spcAft>
                <a:spcPts val="0"/>
              </a:spcAft>
              <a:buNone/>
            </a:pPr>
            <a:r>
              <a:t/>
            </a:r>
            <a:endParaRPr sz="17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4"/>
          <p:cNvSpPr txBox="1"/>
          <p:nvPr>
            <p:ph type="title"/>
          </p:nvPr>
        </p:nvSpPr>
        <p:spPr>
          <a:xfrm>
            <a:off x="456989" y="204928"/>
            <a:ext cx="8228700" cy="858600"/>
          </a:xfrm>
          <a:prstGeom prst="rect">
            <a:avLst/>
          </a:prstGeom>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183" name="Google Shape;183;p44"/>
          <p:cNvSpPr txBox="1"/>
          <p:nvPr>
            <p:ph idx="1" type="subTitle"/>
          </p:nvPr>
        </p:nvSpPr>
        <p:spPr>
          <a:xfrm>
            <a:off x="456989" y="1203370"/>
            <a:ext cx="8228700" cy="2982900"/>
          </a:xfrm>
          <a:prstGeom prst="rect">
            <a:avLst/>
          </a:prstGeom>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pic>
        <p:nvPicPr>
          <p:cNvPr descr="ecologyofdataelton.png" id="184" name="Google Shape;184;p44"/>
          <p:cNvPicPr preferRelativeResize="0"/>
          <p:nvPr/>
        </p:nvPicPr>
        <p:blipFill>
          <a:blip r:embed="rId3">
            <a:alphaModFix/>
          </a:blip>
          <a:stretch>
            <a:fillRect/>
          </a:stretch>
        </p:blipFill>
        <p:spPr>
          <a:xfrm>
            <a:off x="6" y="0"/>
            <a:ext cx="2851288" cy="5143501"/>
          </a:xfrm>
          <a:prstGeom prst="rect">
            <a:avLst/>
          </a:prstGeom>
          <a:noFill/>
          <a:ln>
            <a:noFill/>
          </a:ln>
        </p:spPr>
      </p:pic>
      <p:sp>
        <p:nvSpPr>
          <p:cNvPr id="185" name="Google Shape;185;p44"/>
          <p:cNvSpPr txBox="1"/>
          <p:nvPr/>
        </p:nvSpPr>
        <p:spPr>
          <a:xfrm>
            <a:off x="3188725" y="285875"/>
            <a:ext cx="5656500" cy="45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“The advantage, and at the same time the difficulty, of ecological work is that it attempts to provide conceptions which can link up into some complete scheme the colossal store of facts about natural history which has accumulated up to date in this rather haphazard manner. [...] </a:t>
            </a:r>
            <a:r>
              <a:rPr lang="en" sz="2000">
                <a:highlight>
                  <a:srgbClr val="FFFFFF"/>
                </a:highlight>
              </a:rPr>
              <a:t>Until more organised information about the subject is available, it is only possible to give a few instances of some of the more clear­-cut niches which happen to have been worked out.</a:t>
            </a:r>
            <a:r>
              <a:rPr lang="en" sz="2000">
                <a:solidFill>
                  <a:srgbClr val="FFFFFF"/>
                </a:solidFill>
              </a:rPr>
              <a:t>” </a:t>
            </a:r>
            <a:r>
              <a:rPr lang="en" sz="1800">
                <a:solidFill>
                  <a:srgbClr val="FFFFFF"/>
                </a:solidFill>
              </a:rPr>
              <a:t> </a:t>
            </a:r>
            <a:endParaRPr sz="1800">
              <a:solidFill>
                <a:srgbClr val="FFFFFF"/>
              </a:solidFill>
            </a:endParaRPr>
          </a:p>
          <a:p>
            <a:pPr indent="0" lvl="0" marL="0" rtl="0" algn="l">
              <a:spcBef>
                <a:spcPts val="0"/>
              </a:spcBef>
              <a:spcAft>
                <a:spcPts val="0"/>
              </a:spcAft>
              <a:buNone/>
            </a:pPr>
            <a:r>
              <a:t/>
            </a:r>
            <a:endParaRPr sz="1800">
              <a:solidFill>
                <a:srgbClr val="FFFFFF"/>
              </a:solidFill>
              <a:latin typeface="Lucida Sans"/>
              <a:ea typeface="Lucida Sans"/>
              <a:cs typeface="Lucida Sans"/>
              <a:sym typeface="Lucida Sans"/>
            </a:endParaRPr>
          </a:p>
          <a:p>
            <a:pPr indent="0" lvl="0" marL="0" rtl="0" algn="l">
              <a:spcBef>
                <a:spcPts val="0"/>
              </a:spcBef>
              <a:spcAft>
                <a:spcPts val="0"/>
              </a:spcAft>
              <a:buNone/>
            </a:pPr>
            <a:r>
              <a:t/>
            </a:r>
            <a:endParaRPr sz="1800">
              <a:solidFill>
                <a:srgbClr val="FFFFFF"/>
              </a:solidFill>
              <a:latin typeface="Lucida Sans"/>
              <a:ea typeface="Lucida Sans"/>
              <a:cs typeface="Lucida Sans"/>
              <a:sym typeface="Lucida Sans"/>
            </a:endParaRPr>
          </a:p>
          <a:p>
            <a:pPr indent="0" lvl="0" marL="0" rtl="0" algn="r">
              <a:spcBef>
                <a:spcPts val="0"/>
              </a:spcBef>
              <a:spcAft>
                <a:spcPts val="0"/>
              </a:spcAft>
              <a:buNone/>
            </a:pPr>
            <a:r>
              <a:rPr lang="en" sz="1800">
                <a:solidFill>
                  <a:srgbClr val="FFFFFF"/>
                </a:solidFill>
              </a:rPr>
              <a:t>Charles Elton, </a:t>
            </a:r>
            <a:r>
              <a:rPr b="1" lang="en" sz="1800">
                <a:solidFill>
                  <a:srgbClr val="FFFFFF"/>
                </a:solidFill>
              </a:rPr>
              <a:t>1927</a:t>
            </a:r>
            <a:r>
              <a:rPr lang="en" sz="1800">
                <a:solidFill>
                  <a:srgbClr val="FFFFFF"/>
                </a:solidFill>
              </a:rPr>
              <a:t>, </a:t>
            </a:r>
            <a:r>
              <a:rPr i="1" lang="en" sz="1800">
                <a:solidFill>
                  <a:srgbClr val="FFFFFF"/>
                </a:solidFill>
              </a:rPr>
              <a:t>Animal Ecology</a:t>
            </a:r>
            <a:r>
              <a:rPr lang="en" sz="1800">
                <a:solidFill>
                  <a:srgbClr val="FFFFFF"/>
                </a:solidFill>
              </a:rPr>
              <a:t>. pp 65-66.</a:t>
            </a:r>
            <a:endParaRPr sz="1800">
              <a:solidFill>
                <a:srgbClr val="FFFFFF"/>
              </a:solidFill>
            </a:endParaRPr>
          </a:p>
          <a:p>
            <a:pPr indent="0" lvl="0" marL="0" rtl="0" algn="r">
              <a:spcBef>
                <a:spcPts val="0"/>
              </a:spcBef>
              <a:spcAft>
                <a:spcPts val="0"/>
              </a:spcAft>
              <a:buNone/>
            </a:pPr>
            <a:r>
              <a:rPr lang="en" sz="1800" u="sng">
                <a:solidFill>
                  <a:schemeClr val="hlink"/>
                </a:solidFill>
                <a:hlinkClick r:id="rId4"/>
              </a:rPr>
              <a:t>https://biodiversitylibrary.org/page/7236467</a:t>
            </a:r>
            <a:endParaRPr sz="18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8" name="Shape 538"/>
        <p:cNvGrpSpPr/>
        <p:nvPr/>
      </p:nvGrpSpPr>
      <p:grpSpPr>
        <a:xfrm>
          <a:off x="0" y="0"/>
          <a:ext cx="0" cy="0"/>
          <a:chOff x="0" y="0"/>
          <a:chExt cx="0" cy="0"/>
        </a:xfrm>
      </p:grpSpPr>
      <p:sp>
        <p:nvSpPr>
          <p:cNvPr id="539" name="Google Shape;539;p80"/>
          <p:cNvSpPr txBox="1"/>
          <p:nvPr>
            <p:ph type="title"/>
          </p:nvPr>
        </p:nvSpPr>
        <p:spPr>
          <a:xfrm>
            <a:off x="311708" y="108600"/>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https://www.globalbioticinteractions.org/ecm-workshop/</a:t>
            </a:r>
            <a:endParaRPr sz="2400">
              <a:solidFill>
                <a:srgbClr val="FFFFFF"/>
              </a:solidFill>
            </a:endParaRPr>
          </a:p>
        </p:txBody>
      </p:sp>
      <p:pic>
        <p:nvPicPr>
          <p:cNvPr id="540" name="Google Shape;540;p80"/>
          <p:cNvPicPr preferRelativeResize="0"/>
          <p:nvPr/>
        </p:nvPicPr>
        <p:blipFill>
          <a:blip r:embed="rId3">
            <a:alphaModFix/>
          </a:blip>
          <a:stretch>
            <a:fillRect/>
          </a:stretch>
        </p:blipFill>
        <p:spPr>
          <a:xfrm>
            <a:off x="132450" y="753288"/>
            <a:ext cx="8879111" cy="4246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Extra</a:t>
            </a:r>
            <a:endParaRPr/>
          </a:p>
        </p:txBody>
      </p:sp>
      <p:sp>
        <p:nvSpPr>
          <p:cNvPr id="546" name="Google Shape;546;p8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2"/>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Extracted from MSB Para Review By </a:t>
            </a:r>
            <a:r>
              <a:rPr lang="en" sz="1800">
                <a:highlight>
                  <a:srgbClr val="FFFF00"/>
                </a:highlight>
              </a:rPr>
              <a:t>Elton in JSON format using MLR</a:t>
            </a:r>
            <a:endParaRPr sz="1800">
              <a:highlight>
                <a:srgbClr val="FFFF00"/>
              </a:highlight>
            </a:endParaRPr>
          </a:p>
        </p:txBody>
      </p:sp>
      <p:pic>
        <p:nvPicPr>
          <p:cNvPr id="552" name="Google Shape;552;p82"/>
          <p:cNvPicPr preferRelativeResize="0"/>
          <p:nvPr/>
        </p:nvPicPr>
        <p:blipFill>
          <a:blip r:embed="rId3">
            <a:alphaModFix/>
          </a:blip>
          <a:stretch>
            <a:fillRect/>
          </a:stretch>
        </p:blipFill>
        <p:spPr>
          <a:xfrm>
            <a:off x="152400" y="152400"/>
            <a:ext cx="5021913" cy="4394174"/>
          </a:xfrm>
          <a:prstGeom prst="rect">
            <a:avLst/>
          </a:prstGeom>
          <a:noFill/>
          <a:ln>
            <a:noFill/>
          </a:ln>
        </p:spPr>
      </p:pic>
      <p:pic>
        <p:nvPicPr>
          <p:cNvPr id="553" name="Google Shape;553;p82"/>
          <p:cNvPicPr preferRelativeResize="0"/>
          <p:nvPr/>
        </p:nvPicPr>
        <p:blipFill>
          <a:blip r:embed="rId4">
            <a:alphaModFix/>
          </a:blip>
          <a:stretch>
            <a:fillRect/>
          </a:stretch>
        </p:blipFill>
        <p:spPr>
          <a:xfrm>
            <a:off x="6881997" y="228975"/>
            <a:ext cx="1986450" cy="885850"/>
          </a:xfrm>
          <a:prstGeom prst="rect">
            <a:avLst/>
          </a:prstGeom>
          <a:noFill/>
          <a:ln>
            <a:noFill/>
          </a:ln>
        </p:spPr>
      </p:pic>
      <p:pic>
        <p:nvPicPr>
          <p:cNvPr id="554" name="Google Shape;554;p82"/>
          <p:cNvPicPr preferRelativeResize="0"/>
          <p:nvPr/>
        </p:nvPicPr>
        <p:blipFill>
          <a:blip r:embed="rId5">
            <a:alphaModFix/>
          </a:blip>
          <a:stretch>
            <a:fillRect/>
          </a:stretch>
        </p:blipFill>
        <p:spPr>
          <a:xfrm>
            <a:off x="1384650" y="66913"/>
            <a:ext cx="5076825" cy="1590675"/>
          </a:xfrm>
          <a:prstGeom prst="rect">
            <a:avLst/>
          </a:prstGeom>
          <a:noFill/>
          <a:ln>
            <a:noFill/>
          </a:ln>
        </p:spPr>
      </p:pic>
      <p:pic>
        <p:nvPicPr>
          <p:cNvPr id="555" name="Google Shape;555;p82"/>
          <p:cNvPicPr preferRelativeResize="0"/>
          <p:nvPr/>
        </p:nvPicPr>
        <p:blipFill>
          <a:blip r:embed="rId6">
            <a:alphaModFix/>
          </a:blip>
          <a:stretch>
            <a:fillRect/>
          </a:stretch>
        </p:blipFill>
        <p:spPr>
          <a:xfrm>
            <a:off x="1384650" y="1754375"/>
            <a:ext cx="7734300" cy="2305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83"/>
          <p:cNvPicPr preferRelativeResize="0"/>
          <p:nvPr/>
        </p:nvPicPr>
        <p:blipFill>
          <a:blip r:embed="rId3">
            <a:alphaModFix/>
          </a:blip>
          <a:stretch>
            <a:fillRect/>
          </a:stretch>
        </p:blipFill>
        <p:spPr>
          <a:xfrm>
            <a:off x="246225" y="221475"/>
            <a:ext cx="8696875" cy="2646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4" name="Shape 564"/>
        <p:cNvGrpSpPr/>
        <p:nvPr/>
      </p:nvGrpSpPr>
      <p:grpSpPr>
        <a:xfrm>
          <a:off x="0" y="0"/>
          <a:ext cx="0" cy="0"/>
          <a:chOff x="0" y="0"/>
          <a:chExt cx="0" cy="0"/>
        </a:xfrm>
      </p:grpSpPr>
      <p:sp>
        <p:nvSpPr>
          <p:cNvPr id="565" name="Google Shape;565;p84"/>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lt1"/>
                </a:solidFill>
              </a:rPr>
              <a:t>Museum of Southwestern Biology, Parasite Collection (MSB:Para)</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http://ipt.</a:t>
            </a:r>
            <a:r>
              <a:rPr b="1" lang="en" sz="2000">
                <a:solidFill>
                  <a:schemeClr val="lt1"/>
                </a:solidFill>
              </a:rPr>
              <a:t>vertnet</a:t>
            </a:r>
            <a:r>
              <a:rPr lang="en" sz="1400">
                <a:solidFill>
                  <a:schemeClr val="lt1"/>
                </a:solidFill>
              </a:rPr>
              <a:t>.org:8080/ipt/resource?r=msb_para</a:t>
            </a:r>
            <a:endParaRPr sz="14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hash://sha256/68f846dfdef28d1b868beaa4b973e8ace40b7bc79c7c2585f21d740d60c2542c</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seen at 2022-05-14T17:10:36.292Z</a:t>
            </a:r>
            <a:endParaRPr sz="1100">
              <a:solidFill>
                <a:schemeClr val="lt1"/>
              </a:solidFill>
            </a:endParaRPr>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links to:</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a:t>
            </a:r>
            <a:r>
              <a:rPr lang="en" sz="1400"/>
              <a:t>MSB Host Collction</a:t>
            </a:r>
            <a:endParaRPr sz="1400"/>
          </a:p>
          <a:p>
            <a:pPr indent="0" lvl="0" marL="0" rtl="0" algn="l">
              <a:spcBef>
                <a:spcPts val="0"/>
              </a:spcBef>
              <a:spcAft>
                <a:spcPts val="0"/>
              </a:spcAft>
              <a:buClr>
                <a:schemeClr val="dk1"/>
              </a:buClr>
              <a:buSzPts val="1100"/>
              <a:buFont typeface="Arial"/>
              <a:buNone/>
            </a:pPr>
            <a:r>
              <a:rPr lang="en" sz="1400"/>
              <a:t>		http://ipt.</a:t>
            </a:r>
            <a:r>
              <a:rPr b="1" lang="en" sz="2000"/>
              <a:t>vertnet</a:t>
            </a:r>
            <a:r>
              <a:rPr lang="en" sz="1400"/>
              <a:t>.org:8080/ipt/resource?r=msb_host</a:t>
            </a:r>
            <a:endParaRPr sz="1400"/>
          </a:p>
          <a:p>
            <a:pPr indent="0" lvl="0" marL="0" rtl="0" algn="l">
              <a:spcBef>
                <a:spcPts val="0"/>
              </a:spcBef>
              <a:spcAft>
                <a:spcPts val="0"/>
              </a:spcAft>
              <a:buClr>
                <a:schemeClr val="dk1"/>
              </a:buClr>
              <a:buSzPts val="1100"/>
              <a:buFont typeface="Arial"/>
              <a:buNone/>
            </a:pPr>
            <a:r>
              <a:rPr lang="en" sz="1100"/>
              <a:t>		hash://sha256/4217adfb4f79af7908f52ecfd17ee23b1a41d53a33af4e11a095f00e3598d393</a:t>
            </a:r>
            <a:endParaRPr sz="1100"/>
          </a:p>
          <a:p>
            <a:pPr indent="0" lvl="0" marL="0" rtl="0" algn="l">
              <a:spcBef>
                <a:spcPts val="0"/>
              </a:spcBef>
              <a:spcAft>
                <a:spcPts val="0"/>
              </a:spcAft>
              <a:buClr>
                <a:schemeClr val="dk1"/>
              </a:buClr>
              <a:buSzPts val="1100"/>
              <a:buFont typeface="Arial"/>
              <a:buNone/>
            </a:pPr>
            <a:r>
              <a:rPr lang="en" sz="1400"/>
              <a:t>				</a:t>
            </a:r>
            <a:endParaRPr sz="1400"/>
          </a:p>
          <a:p>
            <a:pPr indent="0" lvl="0" marL="0" rtl="0" algn="l">
              <a:spcBef>
                <a:spcPts val="0"/>
              </a:spcBef>
              <a:spcAft>
                <a:spcPts val="0"/>
              </a:spcAft>
              <a:buClr>
                <a:schemeClr val="dk1"/>
              </a:buClr>
              <a:buSzPts val="1100"/>
              <a:buFont typeface="Arial"/>
              <a:buNone/>
            </a:pPr>
            <a:r>
              <a:rPr lang="en" sz="1400"/>
              <a:t>		Museum of Comparative Zoology</a:t>
            </a:r>
            <a:endParaRPr sz="1400"/>
          </a:p>
          <a:p>
            <a:pPr indent="0" lvl="0" marL="0" rtl="0" algn="l">
              <a:spcBef>
                <a:spcPts val="0"/>
              </a:spcBef>
              <a:spcAft>
                <a:spcPts val="0"/>
              </a:spcAft>
              <a:buClr>
                <a:schemeClr val="dk1"/>
              </a:buClr>
              <a:buSzPts val="1100"/>
              <a:buFont typeface="Arial"/>
              <a:buNone/>
            </a:pPr>
            <a:r>
              <a:rPr lang="en" sz="1400"/>
              <a:t>		http://digir.mcz.</a:t>
            </a:r>
            <a:r>
              <a:rPr b="1" lang="en" sz="2000"/>
              <a:t>harvard.edu</a:t>
            </a:r>
            <a:r>
              <a:rPr lang="en" sz="1400"/>
              <a:t>/ipt/resource?r=mczbase</a:t>
            </a:r>
            <a:endParaRPr sz="1400"/>
          </a:p>
          <a:p>
            <a:pPr indent="0" lvl="0" marL="0" rtl="0" algn="l">
              <a:spcBef>
                <a:spcPts val="0"/>
              </a:spcBef>
              <a:spcAft>
                <a:spcPts val="0"/>
              </a:spcAft>
              <a:buClr>
                <a:schemeClr val="dk1"/>
              </a:buClr>
              <a:buSzPts val="1100"/>
              <a:buFont typeface="Arial"/>
              <a:buNone/>
            </a:pPr>
            <a:r>
              <a:rPr lang="en" sz="1100"/>
              <a:t>		hash://sha256/95b55c43633eb9c5d04550add6efeef7650f82db01de59dbc04dc8ffa9bea42c</a:t>
            </a:r>
            <a:endParaRPr sz="1100"/>
          </a:p>
          <a:p>
            <a:pPr indent="0" lvl="0" marL="0" rtl="0" algn="l">
              <a:spcBef>
                <a:spcPts val="0"/>
              </a:spcBef>
              <a:spcAft>
                <a:spcPts val="0"/>
              </a:spcAft>
              <a:buClr>
                <a:schemeClr val="dk1"/>
              </a:buClr>
              <a:buSzPts val="1100"/>
              <a:buFont typeface="Arial"/>
              <a:buNone/>
            </a:pPr>
            <a:r>
              <a:rPr lang="en" sz="1400">
                <a:solidFill>
                  <a:schemeClr val="lt1"/>
                </a:solidFill>
              </a:rPr>
              <a:t>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NMNH Extant Specimen Records</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https://collections.nmnh.</a:t>
            </a:r>
            <a:r>
              <a:rPr b="1" lang="en" sz="2000">
                <a:solidFill>
                  <a:schemeClr val="lt1"/>
                </a:solidFill>
              </a:rPr>
              <a:t>si.edu</a:t>
            </a:r>
            <a:r>
              <a:rPr lang="en" sz="1400">
                <a:solidFill>
                  <a:schemeClr val="lt1"/>
                </a:solidFill>
              </a:rPr>
              <a:t>/ipt/resource?r=nmnh_extant_dwc-a</a:t>
            </a:r>
            <a:endParaRPr sz="1400">
              <a:solidFill>
                <a:schemeClr val="lt1"/>
              </a:solidFill>
            </a:endParaRPr>
          </a:p>
          <a:p>
            <a:pPr indent="0" lvl="0" marL="0" rtl="0" algn="l">
              <a:spcBef>
                <a:spcPts val="0"/>
              </a:spcBef>
              <a:spcAft>
                <a:spcPts val="0"/>
              </a:spcAft>
              <a:buNone/>
            </a:pPr>
            <a:r>
              <a:rPr lang="en" sz="1100">
                <a:solidFill>
                  <a:schemeClr val="lt1"/>
                </a:solidFill>
              </a:rPr>
              <a:t>		hash://sha256/c070dfa551fa5ebf42de023ab9a976943725849e5555ae9ea2a21b950d19fab7</a:t>
            </a:r>
            <a:endParaRPr sz="1100">
              <a:solidFill>
                <a:schemeClr val="lt1"/>
              </a:solidFill>
            </a:endParaRPr>
          </a:p>
          <a:p>
            <a:pPr indent="0" lvl="0" marL="0" rtl="0" algn="l">
              <a:spcBef>
                <a:spcPts val="0"/>
              </a:spcBef>
              <a:spcAft>
                <a:spcPts val="0"/>
              </a:spcAft>
              <a:buClr>
                <a:schemeClr val="dk1"/>
              </a:buClr>
              <a:buSzPts val="1100"/>
              <a:buFont typeface="Arial"/>
              <a:buNone/>
            </a:pPr>
            <a:r>
              <a:rPr lang="en" sz="1100">
                <a:solidFill>
                  <a:schemeClr val="lt1"/>
                </a:solidFill>
              </a:rPr>
              <a:t>		seen at 2022-05-06T11:24:36.100Z</a:t>
            </a:r>
            <a:endParaRPr sz="11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		</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t>		and many more ...</a:t>
            </a:r>
            <a:endParaRPr sz="1400"/>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t/>
            </a:r>
            <a:endParaRPr sz="1400">
              <a:solidFill>
                <a:schemeClr val="lt1"/>
              </a:solidFill>
            </a:endParaRPr>
          </a:p>
          <a:p>
            <a:pPr indent="0" lvl="0" marL="0" rtl="0" algn="l">
              <a:spcBef>
                <a:spcPts val="0"/>
              </a:spcBef>
              <a:spcAft>
                <a:spcPts val="0"/>
              </a:spcAft>
              <a:buClr>
                <a:schemeClr val="dk1"/>
              </a:buClr>
              <a:buSzPts val="1100"/>
              <a:buFont typeface="Arial"/>
              <a:buNone/>
            </a:pPr>
            <a:r>
              <a:t/>
            </a:r>
            <a:endParaRPr sz="200">
              <a:solidFill>
                <a:schemeClr val="lt1"/>
              </a:solidFill>
            </a:endParaRPr>
          </a:p>
          <a:p>
            <a:pPr indent="0" lvl="0" marL="0" rtl="0" algn="l">
              <a:spcBef>
                <a:spcPts val="0"/>
              </a:spcBef>
              <a:spcAft>
                <a:spcPts val="0"/>
              </a:spcAft>
              <a:buClr>
                <a:schemeClr val="dk1"/>
              </a:buClr>
              <a:buSzPts val="1100"/>
              <a:buFont typeface="Arial"/>
              <a:buNone/>
            </a:pPr>
            <a:r>
              <a:t/>
            </a:r>
            <a:endParaRPr sz="200">
              <a:solidFill>
                <a:schemeClr val="lt1"/>
              </a:solidFill>
            </a:endParaRPr>
          </a:p>
          <a:p>
            <a:pPr indent="0" lvl="0" marL="0" rtl="0" algn="l">
              <a:spcBef>
                <a:spcPts val="0"/>
              </a:spcBef>
              <a:spcAft>
                <a:spcPts val="0"/>
              </a:spcAft>
              <a:buNone/>
            </a:pPr>
            <a:r>
              <a:t/>
            </a:r>
            <a:endParaRPr sz="1400">
              <a:solidFill>
                <a:srgbClr val="FFFFFF"/>
              </a:solidFill>
            </a:endParaRPr>
          </a:p>
        </p:txBody>
      </p:sp>
      <p:sp>
        <p:nvSpPr>
          <p:cNvPr id="566" name="Google Shape;566;p84"/>
          <p:cNvSpPr txBox="1"/>
          <p:nvPr/>
        </p:nvSpPr>
        <p:spPr>
          <a:xfrm>
            <a:off x="0" y="0"/>
            <a:ext cx="9144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lt1"/>
                </a:solidFill>
              </a:rPr>
              <a:t>Use Case</a:t>
            </a:r>
            <a:r>
              <a:rPr lang="en" sz="3700">
                <a:solidFill>
                  <a:schemeClr val="lt1"/>
                </a:solidFill>
              </a:rPr>
              <a:t> </a:t>
            </a:r>
            <a:r>
              <a:rPr lang="en" sz="3700">
                <a:solidFill>
                  <a:schemeClr val="lt1"/>
                </a:solidFill>
              </a:rPr>
              <a:t>MSB:Para:28915</a:t>
            </a:r>
            <a:r>
              <a:rPr lang="en" sz="3700">
                <a:solidFill>
                  <a:schemeClr val="lt1"/>
                </a:solidFill>
              </a:rPr>
              <a:t> </a:t>
            </a:r>
            <a:endParaRPr b="1" sz="1700">
              <a:solidFill>
                <a:schemeClr val="lt1"/>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0" name="Shape 570"/>
        <p:cNvGrpSpPr/>
        <p:nvPr/>
      </p:nvGrpSpPr>
      <p:grpSpPr>
        <a:xfrm>
          <a:off x="0" y="0"/>
          <a:ext cx="0" cy="0"/>
          <a:chOff x="0" y="0"/>
          <a:chExt cx="0" cy="0"/>
        </a:xfrm>
      </p:grpSpPr>
      <p:sp>
        <p:nvSpPr>
          <p:cNvPr id="571" name="Google Shape;571;p85"/>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572" name="Google Shape;572;p85"/>
          <p:cNvPicPr preferRelativeResize="0"/>
          <p:nvPr/>
        </p:nvPicPr>
        <p:blipFill>
          <a:blip r:embed="rId3">
            <a:alphaModFix/>
          </a:blip>
          <a:stretch>
            <a:fillRect/>
          </a:stretch>
        </p:blipFill>
        <p:spPr>
          <a:xfrm>
            <a:off x="162600" y="165426"/>
            <a:ext cx="8818801" cy="4559650"/>
          </a:xfrm>
          <a:prstGeom prst="rect">
            <a:avLst/>
          </a:prstGeom>
          <a:noFill/>
          <a:ln>
            <a:noFill/>
          </a:ln>
        </p:spPr>
      </p:pic>
      <p:sp>
        <p:nvSpPr>
          <p:cNvPr id="573" name="Google Shape;573;p85"/>
          <p:cNvSpPr txBox="1"/>
          <p:nvPr/>
        </p:nvSpPr>
        <p:spPr>
          <a:xfrm>
            <a:off x="152400" y="4698975"/>
            <a:ext cx="83754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Arctos @ </a:t>
            </a:r>
            <a:r>
              <a:rPr lang="en" sz="1800" u="sng">
                <a:solidFill>
                  <a:schemeClr val="hlink"/>
                </a:solidFill>
                <a:highlight>
                  <a:srgbClr val="FFFF00"/>
                </a:highlight>
                <a:hlinkClick r:id="rId4"/>
              </a:rPr>
              <a:t>http://arctos.database.museum/guid/MSB:Para:28915</a:t>
            </a:r>
            <a:r>
              <a:rPr lang="en" sz="1800">
                <a:highlight>
                  <a:srgbClr val="FFFF00"/>
                </a:highlight>
              </a:rPr>
              <a:t> </a:t>
            </a:r>
            <a:endParaRPr sz="1800">
              <a:highlight>
                <a:srgbClr val="FFFF00"/>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7" name="Shape 577"/>
        <p:cNvGrpSpPr/>
        <p:nvPr/>
      </p:nvGrpSpPr>
      <p:grpSpPr>
        <a:xfrm>
          <a:off x="0" y="0"/>
          <a:ext cx="0" cy="0"/>
          <a:chOff x="0" y="0"/>
          <a:chExt cx="0" cy="0"/>
        </a:xfrm>
      </p:grpSpPr>
      <p:sp>
        <p:nvSpPr>
          <p:cNvPr id="578" name="Google Shape;578;p86"/>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579" name="Google Shape;579;p86"/>
          <p:cNvPicPr preferRelativeResize="0"/>
          <p:nvPr/>
        </p:nvPicPr>
        <p:blipFill>
          <a:blip r:embed="rId3">
            <a:alphaModFix/>
          </a:blip>
          <a:stretch>
            <a:fillRect/>
          </a:stretch>
        </p:blipFill>
        <p:spPr>
          <a:xfrm>
            <a:off x="152400" y="58201"/>
            <a:ext cx="8855198" cy="4932900"/>
          </a:xfrm>
          <a:prstGeom prst="rect">
            <a:avLst/>
          </a:prstGeom>
          <a:noFill/>
          <a:ln>
            <a:noFill/>
          </a:ln>
        </p:spPr>
      </p:pic>
      <p:sp>
        <p:nvSpPr>
          <p:cNvPr id="580" name="Google Shape;580;p86"/>
          <p:cNvSpPr txBox="1"/>
          <p:nvPr/>
        </p:nvSpPr>
        <p:spPr>
          <a:xfrm>
            <a:off x="152400" y="4698975"/>
            <a:ext cx="88551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00"/>
                </a:highlight>
              </a:rPr>
              <a:t>According to SI @ </a:t>
            </a:r>
            <a:r>
              <a:rPr lang="en" sz="1700" u="sng">
                <a:solidFill>
                  <a:schemeClr val="hlink"/>
                </a:solidFill>
                <a:highlight>
                  <a:srgbClr val="FFFF00"/>
                </a:highlight>
                <a:hlinkClick r:id="rId4"/>
              </a:rPr>
              <a:t>http://n2t.net/ark:/65665/3777ecb64-7edc-4479-8486-a0b584092bd0</a:t>
            </a:r>
            <a:r>
              <a:rPr lang="en" sz="1800">
                <a:highlight>
                  <a:srgbClr val="FFFF00"/>
                </a:highlight>
              </a:rPr>
              <a:t> </a:t>
            </a:r>
            <a:endParaRPr sz="1800">
              <a:highlight>
                <a:srgbClr val="FFFF00"/>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7"/>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87"/>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7"/>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creenshot from 2017-09-28 10-04-35.png" id="588" name="Google Shape;588;p87"/>
          <p:cNvPicPr preferRelativeResize="0"/>
          <p:nvPr/>
        </p:nvPicPr>
        <p:blipFill>
          <a:blip r:embed="rId3">
            <a:alphaModFix/>
          </a:blip>
          <a:stretch>
            <a:fillRect/>
          </a:stretch>
        </p:blipFill>
        <p:spPr>
          <a:xfrm>
            <a:off x="91325" y="147200"/>
            <a:ext cx="3132476" cy="1285566"/>
          </a:xfrm>
          <a:prstGeom prst="rect">
            <a:avLst/>
          </a:prstGeom>
          <a:noFill/>
          <a:ln>
            <a:noFill/>
          </a:ln>
        </p:spPr>
      </p:pic>
      <p:sp>
        <p:nvSpPr>
          <p:cNvPr id="589" name="Google Shape;589;p87"/>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28 Sept 2017</a:t>
            </a:r>
            <a:endParaRPr sz="1000"/>
          </a:p>
        </p:txBody>
      </p:sp>
      <p:sp>
        <p:nvSpPr>
          <p:cNvPr id="590" name="Google Shape;590;p87"/>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591" name="Google Shape;591;p87"/>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592" name="Google Shape;592;p87"/>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28 Sept 2017</a:t>
            </a:r>
            <a:endParaRPr sz="1000">
              <a:solidFill>
                <a:srgbClr val="FFFFFF"/>
              </a:solidFill>
            </a:endParaRPr>
          </a:p>
        </p:txBody>
      </p:sp>
      <p:sp>
        <p:nvSpPr>
          <p:cNvPr id="593" name="Google Shape;593;p87"/>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87"/>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2.8M records</a:t>
            </a:r>
            <a:endParaRPr sz="2400"/>
          </a:p>
        </p:txBody>
      </p:sp>
      <p:sp>
        <p:nvSpPr>
          <p:cNvPr id="595" name="Google Shape;595;p87"/>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950.6M records</a:t>
            </a:r>
            <a:endParaRPr sz="2400"/>
          </a:p>
        </p:txBody>
      </p:sp>
      <p:sp>
        <p:nvSpPr>
          <p:cNvPr id="596" name="Google Shape;596;p87"/>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0.1k datasets</a:t>
            </a:r>
            <a:endParaRPr sz="2400"/>
          </a:p>
        </p:txBody>
      </p:sp>
      <p:sp>
        <p:nvSpPr>
          <p:cNvPr id="597" name="Google Shape;597;p87"/>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36.5k datasets</a:t>
            </a:r>
            <a:endParaRPr sz="2400">
              <a:solidFill>
                <a:srgbClr val="FFFFFF"/>
              </a:solidFill>
            </a:endParaRPr>
          </a:p>
        </p:txBody>
      </p:sp>
      <p:sp>
        <p:nvSpPr>
          <p:cNvPr id="598" name="Google Shape;598;p87"/>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~100k </a:t>
            </a:r>
            <a:r>
              <a:rPr b="1" lang="en" sz="2400"/>
              <a:t>taxa</a:t>
            </a:r>
            <a:endParaRPr b="1" sz="2400"/>
          </a:p>
        </p:txBody>
      </p:sp>
      <p:sp>
        <p:nvSpPr>
          <p:cNvPr id="599" name="Google Shape;599;p87"/>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600" name="Google Shape;600;p87"/>
          <p:cNvGrpSpPr/>
          <p:nvPr/>
        </p:nvGrpSpPr>
        <p:grpSpPr>
          <a:xfrm>
            <a:off x="4629497" y="159177"/>
            <a:ext cx="1976551" cy="368571"/>
            <a:chOff x="1282825" y="1837500"/>
            <a:chExt cx="6597300" cy="1509300"/>
          </a:xfrm>
        </p:grpSpPr>
        <p:sp>
          <p:nvSpPr>
            <p:cNvPr id="601" name="Google Shape;601;p87"/>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602" name="Google Shape;602;p87"/>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603" name="Google Shape;603;p87"/>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604" name="Google Shape;604;p87"/>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88"/>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610" name="Google Shape;610;p88"/>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8"/>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8"/>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8"/>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26 Feb 2018</a:t>
            </a:r>
            <a:endParaRPr sz="1000"/>
          </a:p>
        </p:txBody>
      </p:sp>
      <p:sp>
        <p:nvSpPr>
          <p:cNvPr id="614" name="Google Shape;614;p88"/>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615" name="Google Shape;615;p88"/>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616" name="Google Shape;616;p88"/>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26 Feb 2018</a:t>
            </a:r>
            <a:endParaRPr sz="1000">
              <a:solidFill>
                <a:srgbClr val="FFFFFF"/>
              </a:solidFill>
            </a:endParaRPr>
          </a:p>
        </p:txBody>
      </p:sp>
      <p:sp>
        <p:nvSpPr>
          <p:cNvPr id="617" name="Google Shape;617;p88"/>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88"/>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3.4M records</a:t>
            </a:r>
            <a:endParaRPr sz="2400"/>
          </a:p>
        </p:txBody>
      </p:sp>
      <p:sp>
        <p:nvSpPr>
          <p:cNvPr id="619" name="Google Shape;619;p88"/>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972.7M records</a:t>
            </a:r>
            <a:endParaRPr sz="2400"/>
          </a:p>
        </p:txBody>
      </p:sp>
      <p:sp>
        <p:nvSpPr>
          <p:cNvPr id="620" name="Google Shape;620;p88"/>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0.1k datasets</a:t>
            </a:r>
            <a:endParaRPr sz="2400"/>
          </a:p>
        </p:txBody>
      </p:sp>
      <p:sp>
        <p:nvSpPr>
          <p:cNvPr id="621" name="Google Shape;621;p88"/>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38.1k datasets</a:t>
            </a:r>
            <a:endParaRPr sz="2400">
              <a:solidFill>
                <a:srgbClr val="FFFFFF"/>
              </a:solidFill>
            </a:endParaRPr>
          </a:p>
        </p:txBody>
      </p:sp>
      <p:sp>
        <p:nvSpPr>
          <p:cNvPr id="622" name="Google Shape;622;p88"/>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~100k </a:t>
            </a:r>
            <a:r>
              <a:rPr b="1" lang="en" sz="2400"/>
              <a:t>taxa</a:t>
            </a:r>
            <a:endParaRPr b="1" sz="2400"/>
          </a:p>
        </p:txBody>
      </p:sp>
      <p:sp>
        <p:nvSpPr>
          <p:cNvPr id="623" name="Google Shape;623;p88"/>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624" name="Google Shape;624;p88"/>
          <p:cNvGrpSpPr/>
          <p:nvPr/>
        </p:nvGrpSpPr>
        <p:grpSpPr>
          <a:xfrm>
            <a:off x="4629497" y="159177"/>
            <a:ext cx="1976551" cy="368571"/>
            <a:chOff x="1282825" y="1837500"/>
            <a:chExt cx="6597300" cy="1509300"/>
          </a:xfrm>
        </p:grpSpPr>
        <p:sp>
          <p:nvSpPr>
            <p:cNvPr id="625" name="Google Shape;625;p88"/>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626" name="Google Shape;626;p88"/>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627" name="Google Shape;627;p88"/>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628" name="Google Shape;628;p88"/>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89"/>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634" name="Google Shape;634;p89"/>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89"/>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89"/>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89"/>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9 Jan 2020</a:t>
            </a:r>
            <a:endParaRPr sz="1000"/>
          </a:p>
        </p:txBody>
      </p:sp>
      <p:sp>
        <p:nvSpPr>
          <p:cNvPr id="638" name="Google Shape;638;p89"/>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639" name="Google Shape;639;p89"/>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640" name="Google Shape;640;p89"/>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9 Jan 2020</a:t>
            </a:r>
            <a:endParaRPr sz="1000">
              <a:solidFill>
                <a:srgbClr val="FFFFFF"/>
              </a:solidFill>
            </a:endParaRPr>
          </a:p>
        </p:txBody>
      </p:sp>
      <p:sp>
        <p:nvSpPr>
          <p:cNvPr id="641" name="Google Shape;641;p89"/>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89"/>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4.4M records</a:t>
            </a:r>
            <a:endParaRPr b="1" sz="2400"/>
          </a:p>
        </p:txBody>
      </p:sp>
      <p:sp>
        <p:nvSpPr>
          <p:cNvPr id="643" name="Google Shape;643;p89"/>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1.4B records</a:t>
            </a:r>
            <a:endParaRPr b="1" sz="2400"/>
          </a:p>
        </p:txBody>
      </p:sp>
      <p:sp>
        <p:nvSpPr>
          <p:cNvPr id="644" name="Google Shape;644;p89"/>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0.2k datasets</a:t>
            </a:r>
            <a:endParaRPr sz="2400"/>
          </a:p>
        </p:txBody>
      </p:sp>
      <p:sp>
        <p:nvSpPr>
          <p:cNvPr id="645" name="Google Shape;645;p89"/>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50.0k datasets</a:t>
            </a:r>
            <a:endParaRPr sz="2400">
              <a:solidFill>
                <a:srgbClr val="FFFFFF"/>
              </a:solidFill>
            </a:endParaRPr>
          </a:p>
        </p:txBody>
      </p:sp>
      <p:sp>
        <p:nvSpPr>
          <p:cNvPr id="646" name="Google Shape;646;p89"/>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~0.2M </a:t>
            </a:r>
            <a:r>
              <a:rPr b="1" lang="en" sz="2400"/>
              <a:t>taxa</a:t>
            </a:r>
            <a:endParaRPr b="1" sz="2400"/>
          </a:p>
        </p:txBody>
      </p:sp>
      <p:sp>
        <p:nvSpPr>
          <p:cNvPr id="647" name="Google Shape;647;p89"/>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648" name="Google Shape;648;p89"/>
          <p:cNvGrpSpPr/>
          <p:nvPr/>
        </p:nvGrpSpPr>
        <p:grpSpPr>
          <a:xfrm>
            <a:off x="4629497" y="159177"/>
            <a:ext cx="1976551" cy="368571"/>
            <a:chOff x="1282825" y="1837500"/>
            <a:chExt cx="6597300" cy="1509300"/>
          </a:xfrm>
        </p:grpSpPr>
        <p:sp>
          <p:nvSpPr>
            <p:cNvPr id="649" name="Google Shape;649;p89"/>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650" name="Google Shape;650;p89"/>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651" name="Google Shape;651;p89"/>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652" name="Google Shape;652;p89"/>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45"/>
          <p:cNvSpPr txBox="1"/>
          <p:nvPr>
            <p:ph type="title"/>
          </p:nvPr>
        </p:nvSpPr>
        <p:spPr>
          <a:xfrm>
            <a:off x="456989" y="204928"/>
            <a:ext cx="8228700" cy="858600"/>
          </a:xfrm>
          <a:prstGeom prst="rect">
            <a:avLst/>
          </a:prstGeom>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191" name="Google Shape;191;p45"/>
          <p:cNvSpPr txBox="1"/>
          <p:nvPr>
            <p:ph idx="1" type="subTitle"/>
          </p:nvPr>
        </p:nvSpPr>
        <p:spPr>
          <a:xfrm>
            <a:off x="456989" y="1203370"/>
            <a:ext cx="8228700" cy="2982900"/>
          </a:xfrm>
          <a:prstGeom prst="rect">
            <a:avLst/>
          </a:prstGeom>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192" name="Google Shape;192;p45"/>
          <p:cNvSpPr txBox="1"/>
          <p:nvPr/>
        </p:nvSpPr>
        <p:spPr>
          <a:xfrm>
            <a:off x="3188725" y="285875"/>
            <a:ext cx="5656500" cy="45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“NSF seeks to establish a Center fueled by open and freely available biological and other environmental data to </a:t>
            </a:r>
            <a:r>
              <a:rPr lang="en" sz="2000">
                <a:highlight>
                  <a:srgbClr val="FFFFFF"/>
                </a:highlight>
              </a:rPr>
              <a:t>catalyze novel scientific questions in environmental biology</a:t>
            </a:r>
            <a:r>
              <a:rPr lang="en" sz="2000">
                <a:solidFill>
                  <a:srgbClr val="FFFFFF"/>
                </a:solidFill>
              </a:rPr>
              <a:t> through the use of data-intensive approaches, team science and research networks, and training </a:t>
            </a:r>
            <a:r>
              <a:rPr lang="en" sz="2000">
                <a:highlight>
                  <a:srgbClr val="FFFFFF"/>
                </a:highlight>
              </a:rPr>
              <a:t>in the accession, management, analysis, visualization, and synthesis of large data sets.</a:t>
            </a:r>
            <a:r>
              <a:rPr lang="en" sz="2000">
                <a:solidFill>
                  <a:srgbClr val="FFFFFF"/>
                </a:solidFill>
              </a:rPr>
              <a:t> [...] The Center will provide vision for speeding discovery through the </a:t>
            </a:r>
            <a:r>
              <a:rPr lang="en" sz="2000">
                <a:highlight>
                  <a:srgbClr val="FFFFFF"/>
                </a:highlight>
              </a:rPr>
              <a:t>increased use of large, publicly accessible datasets</a:t>
            </a:r>
            <a:r>
              <a:rPr lang="en" sz="2000">
                <a:solidFill>
                  <a:srgbClr val="FFFFFF"/>
                </a:solidFill>
              </a:rPr>
              <a:t> to address biological research questions through collaborations with scientists in </a:t>
            </a:r>
            <a:r>
              <a:rPr lang="en" sz="2000">
                <a:highlight>
                  <a:srgbClr val="FFFFFF"/>
                </a:highlight>
              </a:rPr>
              <a:t>other related disciplines</a:t>
            </a:r>
            <a:r>
              <a:rPr lang="en" sz="2000">
                <a:solidFill>
                  <a:srgbClr val="FFFFFF"/>
                </a:solidFill>
              </a:rPr>
              <a:t>. [...]"</a:t>
            </a:r>
            <a:endParaRPr sz="2000">
              <a:solidFill>
                <a:srgbClr val="FFFFFF"/>
              </a:solidFill>
            </a:endParaRPr>
          </a:p>
          <a:p>
            <a:pPr indent="0" lvl="0" marL="0" rtl="0" algn="r">
              <a:spcBef>
                <a:spcPts val="0"/>
              </a:spcBef>
              <a:spcAft>
                <a:spcPts val="0"/>
              </a:spcAft>
              <a:buNone/>
            </a:pPr>
            <a:r>
              <a:t/>
            </a:r>
            <a:endParaRPr sz="1800">
              <a:solidFill>
                <a:srgbClr val="FFFFFF"/>
              </a:solidFill>
            </a:endParaRPr>
          </a:p>
        </p:txBody>
      </p:sp>
      <p:pic>
        <p:nvPicPr>
          <p:cNvPr id="193" name="Google Shape;193;p45"/>
          <p:cNvPicPr preferRelativeResize="0"/>
          <p:nvPr/>
        </p:nvPicPr>
        <p:blipFill>
          <a:blip r:embed="rId3">
            <a:alphaModFix/>
          </a:blip>
          <a:stretch>
            <a:fillRect/>
          </a:stretch>
        </p:blipFill>
        <p:spPr>
          <a:xfrm>
            <a:off x="0" y="441300"/>
            <a:ext cx="3188725" cy="3404187"/>
          </a:xfrm>
          <a:prstGeom prst="rect">
            <a:avLst/>
          </a:prstGeom>
          <a:noFill/>
          <a:ln>
            <a:noFill/>
          </a:ln>
        </p:spPr>
      </p:pic>
      <p:sp>
        <p:nvSpPr>
          <p:cNvPr id="194" name="Google Shape;194;p45"/>
          <p:cNvSpPr txBox="1"/>
          <p:nvPr/>
        </p:nvSpPr>
        <p:spPr>
          <a:xfrm>
            <a:off x="0" y="4350900"/>
            <a:ext cx="91440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11111"/>
              </a:solidFill>
              <a:highlight>
                <a:srgbClr val="FDFDFD"/>
              </a:highlight>
            </a:endParaRPr>
          </a:p>
          <a:p>
            <a:pPr indent="0" lvl="0" marL="0" rtl="0" algn="l">
              <a:spcBef>
                <a:spcPts val="0"/>
              </a:spcBef>
              <a:spcAft>
                <a:spcPts val="0"/>
              </a:spcAft>
              <a:buNone/>
            </a:pPr>
            <a:r>
              <a:rPr lang="en">
                <a:solidFill>
                  <a:srgbClr val="FFFFFF"/>
                </a:solidFill>
              </a:rPr>
              <a:t>NSF 21-549. Accessed at 2021-04-11 at </a:t>
            </a:r>
            <a:r>
              <a:rPr lang="en" u="sng">
                <a:solidFill>
                  <a:schemeClr val="hlink"/>
                </a:solidFill>
                <a:hlinkClick r:id="rId4"/>
              </a:rPr>
              <a:t>https://www.nsf.gov/pubs/2021/nsf21549/nsf21549.htm</a:t>
            </a:r>
            <a:endParaRPr>
              <a:solidFill>
                <a:srgbClr val="FFFFFF"/>
              </a:solidFill>
            </a:endParaRPr>
          </a:p>
          <a:p>
            <a:pPr indent="0" lvl="0" marL="0" rtl="0" algn="l">
              <a:spcBef>
                <a:spcPts val="0"/>
              </a:spcBef>
              <a:spcAft>
                <a:spcPts val="0"/>
              </a:spcAft>
              <a:buNone/>
            </a:pPr>
            <a:r>
              <a:t/>
            </a:r>
            <a:endParaRPr>
              <a:solidFill>
                <a:srgbClr val="111111"/>
              </a:solidFill>
              <a:highlight>
                <a:srgbClr val="FDFDFD"/>
              </a:high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90"/>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658" name="Google Shape;658;p90"/>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90"/>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0"/>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90"/>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11 April 2021</a:t>
            </a:r>
            <a:endParaRPr sz="1000"/>
          </a:p>
        </p:txBody>
      </p:sp>
      <p:sp>
        <p:nvSpPr>
          <p:cNvPr id="662" name="Google Shape;662;p90"/>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663" name="Google Shape;663;p90"/>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664" name="Google Shape;664;p90"/>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11 April 2021</a:t>
            </a:r>
            <a:endParaRPr sz="1000">
              <a:solidFill>
                <a:srgbClr val="FFFFFF"/>
              </a:solidFill>
            </a:endParaRPr>
          </a:p>
        </p:txBody>
      </p:sp>
      <p:sp>
        <p:nvSpPr>
          <p:cNvPr id="665" name="Google Shape;665;p90"/>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0"/>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6.8M records</a:t>
            </a:r>
            <a:endParaRPr b="1" sz="2400"/>
          </a:p>
        </p:txBody>
      </p:sp>
      <p:sp>
        <p:nvSpPr>
          <p:cNvPr id="667" name="Google Shape;667;p90"/>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1.7B records</a:t>
            </a:r>
            <a:endParaRPr b="1" sz="2400"/>
          </a:p>
        </p:txBody>
      </p:sp>
      <p:sp>
        <p:nvSpPr>
          <p:cNvPr id="668" name="Google Shape;668;p90"/>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0.3k datasets</a:t>
            </a:r>
            <a:endParaRPr sz="2400"/>
          </a:p>
        </p:txBody>
      </p:sp>
      <p:sp>
        <p:nvSpPr>
          <p:cNvPr id="669" name="Google Shape;669;p90"/>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57.6k datasets</a:t>
            </a:r>
            <a:endParaRPr sz="2400">
              <a:solidFill>
                <a:srgbClr val="FFFFFF"/>
              </a:solidFill>
            </a:endParaRPr>
          </a:p>
        </p:txBody>
      </p:sp>
      <p:sp>
        <p:nvSpPr>
          <p:cNvPr id="670" name="Google Shape;670;p90"/>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~0.7M </a:t>
            </a:r>
            <a:r>
              <a:rPr b="1" lang="en" sz="2400"/>
              <a:t>taxa</a:t>
            </a:r>
            <a:endParaRPr b="1" sz="2400"/>
          </a:p>
        </p:txBody>
      </p:sp>
      <p:sp>
        <p:nvSpPr>
          <p:cNvPr id="671" name="Google Shape;671;p90"/>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672" name="Google Shape;672;p90"/>
          <p:cNvGrpSpPr/>
          <p:nvPr/>
        </p:nvGrpSpPr>
        <p:grpSpPr>
          <a:xfrm>
            <a:off x="4629497" y="159177"/>
            <a:ext cx="1976551" cy="368571"/>
            <a:chOff x="1282825" y="1837500"/>
            <a:chExt cx="6597300" cy="1509300"/>
          </a:xfrm>
        </p:grpSpPr>
        <p:sp>
          <p:nvSpPr>
            <p:cNvPr id="673" name="Google Shape;673;p90"/>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674" name="Google Shape;674;p90"/>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675" name="Google Shape;675;p90"/>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676" name="Google Shape;676;p90"/>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91"/>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682" name="Google Shape;682;p91"/>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91"/>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91"/>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91"/>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24 Oct 2021</a:t>
            </a:r>
            <a:endParaRPr sz="1000"/>
          </a:p>
        </p:txBody>
      </p:sp>
      <p:sp>
        <p:nvSpPr>
          <p:cNvPr id="686" name="Google Shape;686;p91"/>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687" name="Google Shape;687;p91"/>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688" name="Google Shape;688;p91"/>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24 Oct 2021</a:t>
            </a:r>
            <a:endParaRPr sz="1000">
              <a:solidFill>
                <a:srgbClr val="FFFFFF"/>
              </a:solidFill>
            </a:endParaRPr>
          </a:p>
        </p:txBody>
      </p:sp>
      <p:sp>
        <p:nvSpPr>
          <p:cNvPr id="689" name="Google Shape;689;p91"/>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91"/>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10.2</a:t>
            </a:r>
            <a:r>
              <a:rPr b="1" lang="en" sz="2400"/>
              <a:t>M records</a:t>
            </a:r>
            <a:endParaRPr b="1" sz="2400"/>
          </a:p>
        </p:txBody>
      </p:sp>
      <p:sp>
        <p:nvSpPr>
          <p:cNvPr id="691" name="Google Shape;691;p91"/>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1.9B records</a:t>
            </a:r>
            <a:endParaRPr b="1" sz="2400"/>
          </a:p>
        </p:txBody>
      </p:sp>
      <p:sp>
        <p:nvSpPr>
          <p:cNvPr id="692" name="Google Shape;692;p91"/>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0.3k datasets</a:t>
            </a:r>
            <a:endParaRPr sz="2400"/>
          </a:p>
        </p:txBody>
      </p:sp>
      <p:sp>
        <p:nvSpPr>
          <p:cNvPr id="693" name="Google Shape;693;p91"/>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62.8</a:t>
            </a:r>
            <a:r>
              <a:rPr lang="en" sz="2400">
                <a:solidFill>
                  <a:srgbClr val="FFFFFF"/>
                </a:solidFill>
              </a:rPr>
              <a:t>k datasets</a:t>
            </a:r>
            <a:endParaRPr sz="2400">
              <a:solidFill>
                <a:srgbClr val="FFFFFF"/>
              </a:solidFill>
            </a:endParaRPr>
          </a:p>
        </p:txBody>
      </p:sp>
      <p:sp>
        <p:nvSpPr>
          <p:cNvPr id="694" name="Google Shape;694;p91"/>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~0.7M </a:t>
            </a:r>
            <a:r>
              <a:rPr b="1" lang="en" sz="2400"/>
              <a:t>taxa</a:t>
            </a:r>
            <a:endParaRPr b="1" sz="2400"/>
          </a:p>
        </p:txBody>
      </p:sp>
      <p:sp>
        <p:nvSpPr>
          <p:cNvPr id="695" name="Google Shape;695;p91"/>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696" name="Google Shape;696;p91"/>
          <p:cNvGrpSpPr/>
          <p:nvPr/>
        </p:nvGrpSpPr>
        <p:grpSpPr>
          <a:xfrm>
            <a:off x="4629497" y="159177"/>
            <a:ext cx="1976551" cy="368571"/>
            <a:chOff x="1282825" y="1837500"/>
            <a:chExt cx="6597300" cy="1509300"/>
          </a:xfrm>
        </p:grpSpPr>
        <p:sp>
          <p:nvSpPr>
            <p:cNvPr id="697" name="Google Shape;697;p91"/>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698" name="Google Shape;698;p91"/>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699" name="Google Shape;699;p91"/>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700" name="Google Shape;700;p91"/>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92"/>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706" name="Google Shape;706;p92"/>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2"/>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2"/>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2"/>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22 May 2022</a:t>
            </a:r>
            <a:endParaRPr sz="1000"/>
          </a:p>
        </p:txBody>
      </p:sp>
      <p:sp>
        <p:nvSpPr>
          <p:cNvPr id="710" name="Google Shape;710;p92"/>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711" name="Google Shape;711;p92"/>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712" name="Google Shape;712;p92"/>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a:t>
            </a:r>
            <a:r>
              <a:rPr lang="en" sz="1000">
                <a:solidFill>
                  <a:srgbClr val="FFFFFF"/>
                </a:solidFill>
              </a:rPr>
              <a:t>22 May 2022</a:t>
            </a:r>
            <a:endParaRPr sz="1000">
              <a:solidFill>
                <a:srgbClr val="FFFFFF"/>
              </a:solidFill>
            </a:endParaRPr>
          </a:p>
        </p:txBody>
      </p:sp>
      <p:sp>
        <p:nvSpPr>
          <p:cNvPr id="713" name="Google Shape;713;p92"/>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2"/>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13</a:t>
            </a:r>
            <a:r>
              <a:rPr b="1" lang="en" sz="2400"/>
              <a:t>.9M records</a:t>
            </a:r>
            <a:endParaRPr b="1" sz="2400"/>
          </a:p>
        </p:txBody>
      </p:sp>
      <p:sp>
        <p:nvSpPr>
          <p:cNvPr id="715" name="Google Shape;715;p92"/>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2.2</a:t>
            </a:r>
            <a:r>
              <a:rPr b="1" lang="en" sz="2400"/>
              <a:t>B records</a:t>
            </a:r>
            <a:endParaRPr b="1" sz="2400"/>
          </a:p>
        </p:txBody>
      </p:sp>
      <p:sp>
        <p:nvSpPr>
          <p:cNvPr id="716" name="Google Shape;716;p92"/>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0.3k datasets</a:t>
            </a:r>
            <a:endParaRPr sz="2400"/>
          </a:p>
        </p:txBody>
      </p:sp>
      <p:sp>
        <p:nvSpPr>
          <p:cNvPr id="717" name="Google Shape;717;p92"/>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69.4k datasets</a:t>
            </a:r>
            <a:endParaRPr sz="2400">
              <a:solidFill>
                <a:srgbClr val="FFFFFF"/>
              </a:solidFill>
            </a:endParaRPr>
          </a:p>
        </p:txBody>
      </p:sp>
      <p:sp>
        <p:nvSpPr>
          <p:cNvPr id="718" name="Google Shape;718;p92"/>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~0.8M </a:t>
            </a:r>
            <a:r>
              <a:rPr b="1" lang="en" sz="2400"/>
              <a:t>taxa</a:t>
            </a:r>
            <a:endParaRPr b="1" sz="2400"/>
          </a:p>
        </p:txBody>
      </p:sp>
      <p:sp>
        <p:nvSpPr>
          <p:cNvPr id="719" name="Google Shape;719;p92"/>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720" name="Google Shape;720;p92"/>
          <p:cNvGrpSpPr/>
          <p:nvPr/>
        </p:nvGrpSpPr>
        <p:grpSpPr>
          <a:xfrm>
            <a:off x="4629497" y="159177"/>
            <a:ext cx="1976551" cy="368571"/>
            <a:chOff x="1282825" y="1837500"/>
            <a:chExt cx="6597300" cy="1509300"/>
          </a:xfrm>
        </p:grpSpPr>
        <p:sp>
          <p:nvSpPr>
            <p:cNvPr id="721" name="Google Shape;721;p92"/>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722" name="Google Shape;722;p92"/>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723" name="Google Shape;723;p92"/>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724" name="Google Shape;724;p92"/>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93"/>
          <p:cNvPicPr preferRelativeResize="0"/>
          <p:nvPr/>
        </p:nvPicPr>
        <p:blipFill>
          <a:blip r:embed="rId3">
            <a:alphaModFix/>
          </a:blip>
          <a:stretch>
            <a:fillRect/>
          </a:stretch>
        </p:blipFill>
        <p:spPr>
          <a:xfrm>
            <a:off x="106950" y="140500"/>
            <a:ext cx="3194051" cy="1368466"/>
          </a:xfrm>
          <a:prstGeom prst="rect">
            <a:avLst/>
          </a:prstGeom>
          <a:noFill/>
          <a:ln>
            <a:noFill/>
          </a:ln>
        </p:spPr>
      </p:pic>
      <p:sp>
        <p:nvSpPr>
          <p:cNvPr id="730" name="Google Shape;730;p93"/>
          <p:cNvSpPr/>
          <p:nvPr/>
        </p:nvSpPr>
        <p:spPr>
          <a:xfrm>
            <a:off x="4398250" y="-7325"/>
            <a:ext cx="4825800" cy="52290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3"/>
          <p:cNvSpPr/>
          <p:nvPr/>
        </p:nvSpPr>
        <p:spPr>
          <a:xfrm>
            <a:off x="843000" y="34476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93"/>
          <p:cNvSpPr/>
          <p:nvPr/>
        </p:nvSpPr>
        <p:spPr>
          <a:xfrm>
            <a:off x="843000" y="2380850"/>
            <a:ext cx="7037100" cy="4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93"/>
          <p:cNvSpPr txBox="1"/>
          <p:nvPr/>
        </p:nvSpPr>
        <p:spPr>
          <a:xfrm>
            <a:off x="91325"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http://globalbioticinteractions.org/references</a:t>
            </a:r>
            <a:endParaRPr sz="1000"/>
          </a:p>
          <a:p>
            <a:pPr indent="0" lvl="0" marL="0" rtl="0" algn="l">
              <a:spcBef>
                <a:spcPts val="0"/>
              </a:spcBef>
              <a:spcAft>
                <a:spcPts val="0"/>
              </a:spcAft>
              <a:buNone/>
            </a:pPr>
            <a:r>
              <a:rPr lang="en" sz="1000"/>
              <a:t>Accessed at 22 May 2022</a:t>
            </a:r>
            <a:endParaRPr sz="1000"/>
          </a:p>
        </p:txBody>
      </p:sp>
      <p:sp>
        <p:nvSpPr>
          <p:cNvPr id="734" name="Google Shape;734;p93"/>
          <p:cNvSpPr/>
          <p:nvPr/>
        </p:nvSpPr>
        <p:spPr>
          <a:xfrm>
            <a:off x="91325" y="615750"/>
            <a:ext cx="3072900" cy="2322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png" id="735" name="Google Shape;735;p93"/>
          <p:cNvPicPr preferRelativeResize="0"/>
          <p:nvPr/>
        </p:nvPicPr>
        <p:blipFill>
          <a:blip r:embed="rId5">
            <a:alphaModFix/>
          </a:blip>
          <a:stretch>
            <a:fillRect/>
          </a:stretch>
        </p:blipFill>
        <p:spPr>
          <a:xfrm>
            <a:off x="6705475" y="319900"/>
            <a:ext cx="2119837" cy="1205725"/>
          </a:xfrm>
          <a:prstGeom prst="rect">
            <a:avLst/>
          </a:prstGeom>
          <a:noFill/>
          <a:ln>
            <a:noFill/>
          </a:ln>
        </p:spPr>
      </p:pic>
      <p:sp>
        <p:nvSpPr>
          <p:cNvPr id="736" name="Google Shape;736;p93"/>
          <p:cNvSpPr txBox="1"/>
          <p:nvPr/>
        </p:nvSpPr>
        <p:spPr>
          <a:xfrm>
            <a:off x="5460550" y="1373225"/>
            <a:ext cx="30729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6">
                  <a:extLst>
                    <a:ext uri="{A12FA001-AC4F-418D-AE19-62706E023703}">
                      <ahyp:hlinkClr val="tx"/>
                    </a:ext>
                  </a:extLst>
                </a:hlinkClick>
              </a:rPr>
              <a:t>https://gbif.org</a:t>
            </a:r>
            <a:endParaRPr sz="1000">
              <a:solidFill>
                <a:srgbClr val="FFFFFF"/>
              </a:solidFill>
            </a:endParaRPr>
          </a:p>
          <a:p>
            <a:pPr indent="0" lvl="0" marL="0" rtl="0" algn="l">
              <a:spcBef>
                <a:spcPts val="0"/>
              </a:spcBef>
              <a:spcAft>
                <a:spcPts val="0"/>
              </a:spcAft>
              <a:buNone/>
            </a:pPr>
            <a:r>
              <a:rPr lang="en" sz="1000">
                <a:solidFill>
                  <a:srgbClr val="FFFFFF"/>
                </a:solidFill>
              </a:rPr>
              <a:t>Accessed at 22 May 2022</a:t>
            </a:r>
            <a:endParaRPr sz="1000">
              <a:solidFill>
                <a:srgbClr val="FFFFFF"/>
              </a:solidFill>
            </a:endParaRPr>
          </a:p>
        </p:txBody>
      </p:sp>
      <p:sp>
        <p:nvSpPr>
          <p:cNvPr id="737" name="Google Shape;737;p93"/>
          <p:cNvSpPr txBox="1"/>
          <p:nvPr/>
        </p:nvSpPr>
        <p:spPr>
          <a:xfrm>
            <a:off x="1588250" y="3120300"/>
            <a:ext cx="70371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93"/>
          <p:cNvSpPr txBox="1"/>
          <p:nvPr/>
        </p:nvSpPr>
        <p:spPr>
          <a:xfrm>
            <a:off x="1068700" y="2313600"/>
            <a:ext cx="23076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13.9M records</a:t>
            </a:r>
            <a:endParaRPr b="1" sz="2400"/>
          </a:p>
        </p:txBody>
      </p:sp>
      <p:sp>
        <p:nvSpPr>
          <p:cNvPr id="739" name="Google Shape;739;p93"/>
          <p:cNvSpPr txBox="1"/>
          <p:nvPr/>
        </p:nvSpPr>
        <p:spPr>
          <a:xfrm>
            <a:off x="5460550" y="2313600"/>
            <a:ext cx="25644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2.2B records</a:t>
            </a:r>
            <a:endParaRPr b="1" sz="2400"/>
          </a:p>
        </p:txBody>
      </p:sp>
      <p:sp>
        <p:nvSpPr>
          <p:cNvPr id="740" name="Google Shape;740;p93"/>
          <p:cNvSpPr txBox="1"/>
          <p:nvPr/>
        </p:nvSpPr>
        <p:spPr>
          <a:xfrm>
            <a:off x="1221100" y="2875600"/>
            <a:ext cx="21705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0.3k datasets</a:t>
            </a:r>
            <a:endParaRPr sz="2400"/>
          </a:p>
        </p:txBody>
      </p:sp>
      <p:sp>
        <p:nvSpPr>
          <p:cNvPr id="741" name="Google Shape;741;p93"/>
          <p:cNvSpPr txBox="1"/>
          <p:nvPr/>
        </p:nvSpPr>
        <p:spPr>
          <a:xfrm>
            <a:off x="5689150" y="2875600"/>
            <a:ext cx="256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69.4k datasets</a:t>
            </a:r>
            <a:endParaRPr sz="2400">
              <a:solidFill>
                <a:srgbClr val="FFFFFF"/>
              </a:solidFill>
            </a:endParaRPr>
          </a:p>
        </p:txBody>
      </p:sp>
      <p:sp>
        <p:nvSpPr>
          <p:cNvPr id="742" name="Google Shape;742;p93"/>
          <p:cNvSpPr txBox="1"/>
          <p:nvPr/>
        </p:nvSpPr>
        <p:spPr>
          <a:xfrm>
            <a:off x="946150" y="3394450"/>
            <a:ext cx="22479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~0.8M </a:t>
            </a:r>
            <a:r>
              <a:rPr b="1" lang="en" sz="2400"/>
              <a:t>taxa</a:t>
            </a:r>
            <a:endParaRPr b="1" sz="2400"/>
          </a:p>
        </p:txBody>
      </p:sp>
      <p:sp>
        <p:nvSpPr>
          <p:cNvPr id="743" name="Google Shape;743;p93"/>
          <p:cNvSpPr txBox="1"/>
          <p:nvPr/>
        </p:nvSpPr>
        <p:spPr>
          <a:xfrm>
            <a:off x="5536750" y="3394450"/>
            <a:ext cx="2431800" cy="8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~1-2M </a:t>
            </a:r>
            <a:r>
              <a:rPr b="1" lang="en" sz="2400"/>
              <a:t>species</a:t>
            </a:r>
            <a:endParaRPr b="1" sz="2400"/>
          </a:p>
        </p:txBody>
      </p:sp>
      <p:grpSp>
        <p:nvGrpSpPr>
          <p:cNvPr id="744" name="Google Shape;744;p93"/>
          <p:cNvGrpSpPr/>
          <p:nvPr/>
        </p:nvGrpSpPr>
        <p:grpSpPr>
          <a:xfrm>
            <a:off x="4629497" y="159177"/>
            <a:ext cx="1976551" cy="368571"/>
            <a:chOff x="1282825" y="1837500"/>
            <a:chExt cx="6597300" cy="1509300"/>
          </a:xfrm>
        </p:grpSpPr>
        <p:sp>
          <p:nvSpPr>
            <p:cNvPr id="745" name="Google Shape;745;p93"/>
            <p:cNvSpPr/>
            <p:nvPr/>
          </p:nvSpPr>
          <p:spPr>
            <a:xfrm>
              <a:off x="1282825" y="1837500"/>
              <a:ext cx="6597300" cy="1509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bif-logo.png" id="746" name="Google Shape;746;p93"/>
            <p:cNvPicPr preferRelativeResize="0"/>
            <p:nvPr/>
          </p:nvPicPr>
          <p:blipFill>
            <a:blip r:embed="rId7">
              <a:alphaModFix/>
            </a:blip>
            <a:stretch>
              <a:fillRect/>
            </a:stretch>
          </p:blipFill>
          <p:spPr>
            <a:xfrm>
              <a:off x="1333500" y="1900238"/>
              <a:ext cx="6477000" cy="1343025"/>
            </a:xfrm>
            <a:prstGeom prst="rect">
              <a:avLst/>
            </a:prstGeom>
            <a:noFill/>
            <a:ln>
              <a:noFill/>
            </a:ln>
          </p:spPr>
        </p:pic>
      </p:grpSp>
      <p:sp>
        <p:nvSpPr>
          <p:cNvPr id="747" name="Google Shape;747;p93"/>
          <p:cNvSpPr txBox="1"/>
          <p:nvPr/>
        </p:nvSpPr>
        <p:spPr>
          <a:xfrm>
            <a:off x="-201275" y="4015525"/>
            <a:ext cx="95784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highlight>
                  <a:srgbClr val="FFFF00"/>
                </a:highlight>
              </a:rPr>
              <a:t>Eltonian shortfall*: a lack of species-interaction records</a:t>
            </a:r>
            <a:endParaRPr sz="2800">
              <a:highlight>
                <a:srgbClr val="FFFF00"/>
              </a:highlight>
            </a:endParaRPr>
          </a:p>
        </p:txBody>
      </p:sp>
      <p:sp>
        <p:nvSpPr>
          <p:cNvPr id="748" name="Google Shape;748;p93"/>
          <p:cNvSpPr txBox="1"/>
          <p:nvPr/>
        </p:nvSpPr>
        <p:spPr>
          <a:xfrm>
            <a:off x="232125" y="4670475"/>
            <a:ext cx="9003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1"/>
                </a:solidFill>
                <a:highlight>
                  <a:srgbClr val="F3F3F3"/>
                </a:highlight>
              </a:rPr>
              <a:t>*Hortal, J. et al., 2015. Seven Shortfalls that Beset Large-Scale Knowledge of Biodiversity. Annual Review of Ecology, Evolution, and Systematics, 46(1). Available at: http://dx.doi.org/10.1146/annurev-ecolsys-112414-054400.</a:t>
            </a:r>
            <a:endParaRPr sz="1100">
              <a:solidFill>
                <a:schemeClr val="dk1"/>
              </a:solidFill>
              <a:highlight>
                <a:srgbClr val="F3F3F3"/>
              </a:highlight>
            </a:endParaRPr>
          </a:p>
          <a:p>
            <a:pPr indent="0" lvl="0" marL="0" rtl="0" algn="l">
              <a:spcBef>
                <a:spcPts val="0"/>
              </a:spcBef>
              <a:spcAft>
                <a:spcPts val="0"/>
              </a:spcAft>
              <a:buNone/>
            </a:pPr>
            <a:r>
              <a:t/>
            </a:r>
            <a:endParaRPr>
              <a:highlight>
                <a:srgbClr val="F3F3F3"/>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46"/>
          <p:cNvGrpSpPr/>
          <p:nvPr/>
        </p:nvGrpSpPr>
        <p:grpSpPr>
          <a:xfrm>
            <a:off x="-8650" y="1"/>
            <a:ext cx="4630743" cy="2623400"/>
            <a:chOff x="-8650" y="1"/>
            <a:chExt cx="4630743" cy="2623400"/>
          </a:xfrm>
        </p:grpSpPr>
        <p:pic>
          <p:nvPicPr>
            <p:cNvPr id="200" name="Google Shape;200;p46"/>
            <p:cNvPicPr preferRelativeResize="0"/>
            <p:nvPr/>
          </p:nvPicPr>
          <p:blipFill rotWithShape="1">
            <a:blip r:embed="rId3">
              <a:alphaModFix/>
            </a:blip>
            <a:srcRect b="0" l="0" r="0" t="12640"/>
            <a:stretch/>
          </p:blipFill>
          <p:spPr>
            <a:xfrm>
              <a:off x="-8650" y="1"/>
              <a:ext cx="4580649" cy="2623400"/>
            </a:xfrm>
            <a:prstGeom prst="rect">
              <a:avLst/>
            </a:prstGeom>
            <a:noFill/>
            <a:ln>
              <a:noFill/>
            </a:ln>
          </p:spPr>
        </p:pic>
        <p:cxnSp>
          <p:nvCxnSpPr>
            <p:cNvPr id="201" name="Google Shape;201;p46"/>
            <p:cNvCxnSpPr>
              <a:stCxn id="202" idx="1"/>
            </p:cNvCxnSpPr>
            <p:nvPr/>
          </p:nvCxnSpPr>
          <p:spPr>
            <a:xfrm flipH="1">
              <a:off x="2257544" y="397883"/>
              <a:ext cx="919500" cy="162300"/>
            </a:xfrm>
            <a:prstGeom prst="straightConnector1">
              <a:avLst/>
            </a:prstGeom>
            <a:noFill/>
            <a:ln cap="flat" cmpd="sng" w="38100">
              <a:solidFill>
                <a:srgbClr val="FF0000"/>
              </a:solidFill>
              <a:prstDash val="solid"/>
              <a:round/>
              <a:headEnd len="sm" w="sm" type="none"/>
              <a:tailEnd len="med" w="med" type="triangle"/>
            </a:ln>
          </p:spPr>
        </p:cxnSp>
        <p:sp>
          <p:nvSpPr>
            <p:cNvPr id="202" name="Google Shape;202;p46"/>
            <p:cNvSpPr txBox="1"/>
            <p:nvPr/>
          </p:nvSpPr>
          <p:spPr>
            <a:xfrm>
              <a:off x="3177044" y="235583"/>
              <a:ext cx="1386300" cy="3246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i="0" lang="en" sz="2200" u="none" cap="none" strike="noStrike">
                  <a:solidFill>
                    <a:srgbClr val="DC2300"/>
                  </a:solidFill>
                </a:rPr>
                <a:t>Sea otter</a:t>
              </a:r>
              <a:endParaRPr sz="1500" strike="noStrike">
                <a:solidFill>
                  <a:srgbClr val="FFFFFF"/>
                </a:solidFill>
              </a:endParaRPr>
            </a:p>
          </p:txBody>
        </p:sp>
        <p:sp>
          <p:nvSpPr>
            <p:cNvPr id="203" name="Google Shape;203;p46"/>
            <p:cNvSpPr txBox="1"/>
            <p:nvPr/>
          </p:nvSpPr>
          <p:spPr>
            <a:xfrm>
              <a:off x="163207" y="863444"/>
              <a:ext cx="1362900" cy="5466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2000" strike="noStrike">
                  <a:solidFill>
                    <a:srgbClr val="DC2300"/>
                  </a:solidFill>
                </a:rPr>
                <a:t>Sea </a:t>
              </a:r>
              <a:endParaRPr sz="2000" strike="noStrike">
                <a:solidFill>
                  <a:srgbClr val="DC2300"/>
                </a:solidFill>
              </a:endParaRPr>
            </a:p>
            <a:p>
              <a:pPr indent="0" lvl="0" marL="0" marR="0" rtl="0" algn="l">
                <a:spcBef>
                  <a:spcPts val="0"/>
                </a:spcBef>
                <a:spcAft>
                  <a:spcPts val="0"/>
                </a:spcAft>
                <a:buNone/>
              </a:pPr>
              <a:r>
                <a:rPr lang="en" sz="2000" strike="noStrike">
                  <a:solidFill>
                    <a:srgbClr val="DC2300"/>
                  </a:solidFill>
                </a:rPr>
                <a:t>otter </a:t>
              </a:r>
              <a:endParaRPr sz="1500" strike="noStrike">
                <a:solidFill>
                  <a:srgbClr val="FFFFFF"/>
                </a:solidFill>
              </a:endParaRPr>
            </a:p>
            <a:p>
              <a:pPr indent="0" lvl="0" marL="0" marR="0" rtl="0" algn="l">
                <a:spcBef>
                  <a:spcPts val="0"/>
                </a:spcBef>
                <a:spcAft>
                  <a:spcPts val="0"/>
                </a:spcAft>
                <a:buNone/>
              </a:pPr>
              <a:r>
                <a:rPr lang="en" sz="2000" strike="noStrike">
                  <a:solidFill>
                    <a:srgbClr val="DC2300"/>
                  </a:solidFill>
                </a:rPr>
                <a:t>lunch</a:t>
              </a:r>
              <a:endParaRPr sz="1500" strike="noStrike">
                <a:solidFill>
                  <a:srgbClr val="FFFFFF"/>
                </a:solidFill>
              </a:endParaRPr>
            </a:p>
          </p:txBody>
        </p:sp>
        <p:sp>
          <p:nvSpPr>
            <p:cNvPr id="204" name="Google Shape;204;p46"/>
            <p:cNvSpPr txBox="1"/>
            <p:nvPr/>
          </p:nvSpPr>
          <p:spPr>
            <a:xfrm>
              <a:off x="-7" y="1926533"/>
              <a:ext cx="4622100" cy="333900"/>
            </a:xfrm>
            <a:prstGeom prst="rect">
              <a:avLst/>
            </a:prstGeom>
            <a:solidFill>
              <a:srgbClr val="808080">
                <a:alpha val="49800"/>
              </a:srgbClr>
            </a:solid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1300" strike="noStrike">
                  <a:solidFill>
                    <a:srgbClr val="FFFFFF"/>
                  </a:solidFill>
                </a:rPr>
                <a:t>(c) edward_rooks, some rights reserved (CC BY-NC)</a:t>
              </a:r>
              <a:endParaRPr sz="1500" strike="noStrike">
                <a:solidFill>
                  <a:srgbClr val="FFFFFF"/>
                </a:solidFill>
              </a:endParaRPr>
            </a:p>
            <a:p>
              <a:pPr indent="0" lvl="0" marL="0" marR="0" rtl="0" algn="l">
                <a:spcBef>
                  <a:spcPts val="0"/>
                </a:spcBef>
                <a:spcAft>
                  <a:spcPts val="0"/>
                </a:spcAft>
                <a:buNone/>
              </a:pPr>
              <a:r>
                <a:rPr lang="en" sz="900" strike="noStrike">
                  <a:solidFill>
                    <a:srgbClr val="FFFFFF"/>
                  </a:solidFill>
                </a:rPr>
                <a:t>accessed at http://www.inaturalist.org/observations/563486 on Feb 4, 2015</a:t>
              </a:r>
              <a:endParaRPr sz="1500" strike="noStrike">
                <a:solidFill>
                  <a:srgbClr val="FFFFFF"/>
                </a:solidFill>
              </a:endParaRPr>
            </a:p>
          </p:txBody>
        </p:sp>
        <p:cxnSp>
          <p:nvCxnSpPr>
            <p:cNvPr id="205" name="Google Shape;205;p46"/>
            <p:cNvCxnSpPr/>
            <p:nvPr/>
          </p:nvCxnSpPr>
          <p:spPr>
            <a:xfrm flipH="1" rot="10800000">
              <a:off x="1172950" y="976150"/>
              <a:ext cx="1135200" cy="264900"/>
            </a:xfrm>
            <a:prstGeom prst="straightConnector1">
              <a:avLst/>
            </a:prstGeom>
            <a:noFill/>
            <a:ln cap="flat" cmpd="sng" w="38100">
              <a:solidFill>
                <a:srgbClr val="FF0000"/>
              </a:solidFill>
              <a:prstDash val="solid"/>
              <a:round/>
              <a:headEnd len="sm" w="sm" type="none"/>
              <a:tailEnd len="med" w="med" type="triangle"/>
            </a:ln>
          </p:spPr>
        </p:cxnSp>
      </p:grpSp>
      <p:pic>
        <p:nvPicPr>
          <p:cNvPr id="206" name="Google Shape;206;p46"/>
          <p:cNvPicPr preferRelativeResize="0"/>
          <p:nvPr/>
        </p:nvPicPr>
        <p:blipFill rotWithShape="1">
          <a:blip r:embed="rId4">
            <a:alphaModFix/>
          </a:blip>
          <a:srcRect b="20053" l="0" r="0" t="9904"/>
          <a:stretch/>
        </p:blipFill>
        <p:spPr>
          <a:xfrm>
            <a:off x="0" y="2321099"/>
            <a:ext cx="4563351" cy="2246425"/>
          </a:xfrm>
          <a:prstGeom prst="rect">
            <a:avLst/>
          </a:prstGeom>
          <a:noFill/>
          <a:ln>
            <a:noFill/>
          </a:ln>
        </p:spPr>
      </p:pic>
      <p:pic>
        <p:nvPicPr>
          <p:cNvPr id="207" name="Google Shape;207;p46"/>
          <p:cNvPicPr preferRelativeResize="0"/>
          <p:nvPr/>
        </p:nvPicPr>
        <p:blipFill rotWithShape="1">
          <a:blip r:embed="rId5">
            <a:alphaModFix/>
          </a:blip>
          <a:srcRect b="0" l="0" r="0" t="0"/>
          <a:stretch/>
        </p:blipFill>
        <p:spPr>
          <a:xfrm>
            <a:off x="4563348" y="0"/>
            <a:ext cx="4580675" cy="3318069"/>
          </a:xfrm>
          <a:prstGeom prst="rect">
            <a:avLst/>
          </a:prstGeom>
          <a:noFill/>
          <a:ln>
            <a:noFill/>
          </a:ln>
        </p:spPr>
      </p:pic>
      <p:pic>
        <p:nvPicPr>
          <p:cNvPr id="208" name="Google Shape;208;p46"/>
          <p:cNvPicPr preferRelativeResize="0"/>
          <p:nvPr/>
        </p:nvPicPr>
        <p:blipFill rotWithShape="1">
          <a:blip r:embed="rId6">
            <a:alphaModFix/>
          </a:blip>
          <a:srcRect b="16645" l="0" r="0" t="0"/>
          <a:stretch/>
        </p:blipFill>
        <p:spPr>
          <a:xfrm>
            <a:off x="4563350" y="2321100"/>
            <a:ext cx="4563349" cy="2822400"/>
          </a:xfrm>
          <a:prstGeom prst="rect">
            <a:avLst/>
          </a:prstGeom>
          <a:noFill/>
          <a:ln>
            <a:noFill/>
          </a:ln>
        </p:spPr>
      </p:pic>
      <p:cxnSp>
        <p:nvCxnSpPr>
          <p:cNvPr id="209" name="Google Shape;209;p46"/>
          <p:cNvCxnSpPr/>
          <p:nvPr/>
        </p:nvCxnSpPr>
        <p:spPr>
          <a:xfrm>
            <a:off x="5724939" y="435319"/>
            <a:ext cx="682200" cy="515700"/>
          </a:xfrm>
          <a:prstGeom prst="straightConnector1">
            <a:avLst/>
          </a:prstGeom>
          <a:noFill/>
          <a:ln cap="flat" cmpd="sng" w="38100">
            <a:solidFill>
              <a:srgbClr val="FFFF00"/>
            </a:solidFill>
            <a:prstDash val="solid"/>
            <a:round/>
            <a:headEnd len="sm" w="sm" type="none"/>
            <a:tailEnd len="med" w="med" type="triangle"/>
          </a:ln>
        </p:spPr>
      </p:cxnSp>
      <p:sp>
        <p:nvSpPr>
          <p:cNvPr id="210" name="Google Shape;210;p46"/>
          <p:cNvSpPr txBox="1"/>
          <p:nvPr/>
        </p:nvSpPr>
        <p:spPr>
          <a:xfrm>
            <a:off x="4742364" y="60719"/>
            <a:ext cx="1646400" cy="3246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b="0" lang="en" sz="2200" strike="noStrike">
                <a:solidFill>
                  <a:srgbClr val="FFFF00"/>
                </a:solidFill>
                <a:latin typeface="Arial"/>
                <a:ea typeface="Arial"/>
                <a:cs typeface="Arial"/>
                <a:sym typeface="Arial"/>
              </a:rPr>
              <a:t>Honey Bee</a:t>
            </a:r>
            <a:endParaRPr b="0" sz="1500" strike="noStrike">
              <a:solidFill>
                <a:srgbClr val="FFFFFF"/>
              </a:solidFill>
              <a:latin typeface="Arial"/>
              <a:ea typeface="Arial"/>
              <a:cs typeface="Arial"/>
              <a:sym typeface="Arial"/>
            </a:endParaRPr>
          </a:p>
        </p:txBody>
      </p:sp>
      <p:cxnSp>
        <p:nvCxnSpPr>
          <p:cNvPr id="211" name="Google Shape;211;p46"/>
          <p:cNvCxnSpPr/>
          <p:nvPr/>
        </p:nvCxnSpPr>
        <p:spPr>
          <a:xfrm flipH="1">
            <a:off x="8297053" y="373130"/>
            <a:ext cx="165900" cy="621900"/>
          </a:xfrm>
          <a:prstGeom prst="straightConnector1">
            <a:avLst/>
          </a:prstGeom>
          <a:noFill/>
          <a:ln cap="flat" cmpd="sng" w="38100">
            <a:solidFill>
              <a:srgbClr val="FFFF00"/>
            </a:solidFill>
            <a:prstDash val="solid"/>
            <a:round/>
            <a:headEnd len="sm" w="sm" type="none"/>
            <a:tailEnd len="med" w="med" type="triangle"/>
          </a:ln>
        </p:spPr>
      </p:cxnSp>
      <p:sp>
        <p:nvSpPr>
          <p:cNvPr id="212" name="Google Shape;212;p46"/>
          <p:cNvSpPr txBox="1"/>
          <p:nvPr/>
        </p:nvSpPr>
        <p:spPr>
          <a:xfrm>
            <a:off x="8062476" y="62188"/>
            <a:ext cx="1230300" cy="3477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b="0" lang="en" sz="2000" strike="noStrike">
                <a:solidFill>
                  <a:srgbClr val="FFFF00"/>
                </a:solidFill>
                <a:latin typeface="Arial"/>
                <a:ea typeface="Arial"/>
                <a:cs typeface="Arial"/>
                <a:sym typeface="Arial"/>
              </a:rPr>
              <a:t>Flower</a:t>
            </a:r>
            <a:endParaRPr b="0" sz="1500" strike="noStrike">
              <a:solidFill>
                <a:srgbClr val="FFFFFF"/>
              </a:solidFill>
              <a:latin typeface="Arial"/>
              <a:ea typeface="Arial"/>
              <a:cs typeface="Arial"/>
              <a:sym typeface="Arial"/>
            </a:endParaRPr>
          </a:p>
        </p:txBody>
      </p:sp>
      <p:sp>
        <p:nvSpPr>
          <p:cNvPr id="213" name="Google Shape;213;p46"/>
          <p:cNvSpPr txBox="1"/>
          <p:nvPr/>
        </p:nvSpPr>
        <p:spPr>
          <a:xfrm>
            <a:off x="4583600" y="1909970"/>
            <a:ext cx="4684500" cy="333900"/>
          </a:xfrm>
          <a:prstGeom prst="rect">
            <a:avLst/>
          </a:prstGeom>
          <a:solidFill>
            <a:srgbClr val="808080">
              <a:alpha val="49800"/>
            </a:srgbClr>
          </a:solid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1300" strike="noStrike">
                <a:solidFill>
                  <a:srgbClr val="FFFFFF"/>
                </a:solidFill>
              </a:rPr>
              <a:t>(c) Richard Barnes, some rights reserved (CC BY-NC)</a:t>
            </a:r>
            <a:endParaRPr sz="1500" strike="noStrike">
              <a:solidFill>
                <a:srgbClr val="FFFFFF"/>
              </a:solidFill>
            </a:endParaRPr>
          </a:p>
          <a:p>
            <a:pPr indent="0" lvl="0" marL="0" marR="0" rtl="0" algn="l">
              <a:spcBef>
                <a:spcPts val="0"/>
              </a:spcBef>
              <a:spcAft>
                <a:spcPts val="0"/>
              </a:spcAft>
              <a:buNone/>
            </a:pPr>
            <a:r>
              <a:rPr lang="en" sz="900" strike="noStrike">
                <a:solidFill>
                  <a:srgbClr val="FFFFFF"/>
                </a:solidFill>
              </a:rPr>
              <a:t>accessed at http://www.inaturalist.org/observations/885255 on Oct 13, 2015</a:t>
            </a:r>
            <a:endParaRPr sz="1500" strike="noStrike">
              <a:solidFill>
                <a:srgbClr val="FFFFFF"/>
              </a:solidFill>
            </a:endParaRPr>
          </a:p>
        </p:txBody>
      </p:sp>
      <p:cxnSp>
        <p:nvCxnSpPr>
          <p:cNvPr id="214" name="Google Shape;214;p46"/>
          <p:cNvCxnSpPr/>
          <p:nvPr/>
        </p:nvCxnSpPr>
        <p:spPr>
          <a:xfrm flipH="1">
            <a:off x="2799903" y="2984498"/>
            <a:ext cx="581100" cy="485700"/>
          </a:xfrm>
          <a:prstGeom prst="straightConnector1">
            <a:avLst/>
          </a:prstGeom>
          <a:noFill/>
          <a:ln cap="flat" cmpd="sng" w="38100">
            <a:solidFill>
              <a:srgbClr val="00FFFF"/>
            </a:solidFill>
            <a:prstDash val="solid"/>
            <a:round/>
            <a:headEnd len="sm" w="sm" type="none"/>
            <a:tailEnd len="med" w="med" type="triangle"/>
          </a:ln>
        </p:spPr>
      </p:cxnSp>
      <p:sp>
        <p:nvSpPr>
          <p:cNvPr id="215" name="Google Shape;215;p46"/>
          <p:cNvSpPr txBox="1"/>
          <p:nvPr/>
        </p:nvSpPr>
        <p:spPr>
          <a:xfrm>
            <a:off x="3492719" y="2791812"/>
            <a:ext cx="1245300" cy="3246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b="0" lang="en" sz="2200" strike="noStrike">
                <a:solidFill>
                  <a:srgbClr val="00FFFF"/>
                </a:solidFill>
                <a:latin typeface="Arial"/>
                <a:ea typeface="Arial"/>
                <a:cs typeface="Arial"/>
                <a:sym typeface="Arial"/>
              </a:rPr>
              <a:t>Insect</a:t>
            </a:r>
            <a:endParaRPr b="0" sz="1500" strike="noStrike">
              <a:solidFill>
                <a:srgbClr val="FFFFFF"/>
              </a:solidFill>
              <a:latin typeface="Arial"/>
              <a:ea typeface="Arial"/>
              <a:cs typeface="Arial"/>
              <a:sym typeface="Arial"/>
            </a:endParaRPr>
          </a:p>
        </p:txBody>
      </p:sp>
      <p:cxnSp>
        <p:nvCxnSpPr>
          <p:cNvPr id="216" name="Google Shape;216;p46"/>
          <p:cNvCxnSpPr/>
          <p:nvPr/>
        </p:nvCxnSpPr>
        <p:spPr>
          <a:xfrm>
            <a:off x="592775" y="3183375"/>
            <a:ext cx="933300" cy="908100"/>
          </a:xfrm>
          <a:prstGeom prst="straightConnector1">
            <a:avLst/>
          </a:prstGeom>
          <a:noFill/>
          <a:ln cap="flat" cmpd="sng" w="38100">
            <a:solidFill>
              <a:srgbClr val="00FFFF"/>
            </a:solidFill>
            <a:prstDash val="solid"/>
            <a:round/>
            <a:headEnd len="sm" w="sm" type="none"/>
            <a:tailEnd len="med" w="med" type="triangle"/>
          </a:ln>
        </p:spPr>
      </p:cxnSp>
      <p:sp>
        <p:nvSpPr>
          <p:cNvPr id="217" name="Google Shape;217;p46"/>
          <p:cNvSpPr txBox="1"/>
          <p:nvPr/>
        </p:nvSpPr>
        <p:spPr>
          <a:xfrm>
            <a:off x="63063" y="2436242"/>
            <a:ext cx="1230300" cy="546600"/>
          </a:xfrm>
          <a:prstGeom prst="rect">
            <a:avLst/>
          </a:prstGeom>
          <a:no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b="0" lang="en" sz="2000" strike="noStrike">
                <a:solidFill>
                  <a:srgbClr val="00FFFF"/>
                </a:solidFill>
                <a:latin typeface="Arial"/>
                <a:ea typeface="Arial"/>
                <a:cs typeface="Arial"/>
                <a:sym typeface="Arial"/>
              </a:rPr>
              <a:t>Insect's</a:t>
            </a:r>
            <a:endParaRPr b="0" sz="1500" strike="noStrike">
              <a:solidFill>
                <a:srgbClr val="FFFFFF"/>
              </a:solidFill>
              <a:latin typeface="Arial"/>
              <a:ea typeface="Arial"/>
              <a:cs typeface="Arial"/>
              <a:sym typeface="Arial"/>
            </a:endParaRPr>
          </a:p>
          <a:p>
            <a:pPr indent="0" lvl="0" marL="0" marR="0" rtl="0" algn="l">
              <a:spcBef>
                <a:spcPts val="0"/>
              </a:spcBef>
              <a:spcAft>
                <a:spcPts val="0"/>
              </a:spcAft>
              <a:buNone/>
            </a:pPr>
            <a:r>
              <a:rPr b="0" lang="en" sz="2000" strike="noStrike">
                <a:solidFill>
                  <a:srgbClr val="00FFFF"/>
                </a:solidFill>
                <a:latin typeface="Arial"/>
                <a:ea typeface="Arial"/>
                <a:cs typeface="Arial"/>
                <a:sym typeface="Arial"/>
              </a:rPr>
              <a:t>Parasite</a:t>
            </a:r>
            <a:endParaRPr b="0" sz="1500" strike="noStrike">
              <a:solidFill>
                <a:srgbClr val="FFFFFF"/>
              </a:solidFill>
              <a:latin typeface="Arial"/>
              <a:ea typeface="Arial"/>
              <a:cs typeface="Arial"/>
              <a:sym typeface="Arial"/>
            </a:endParaRPr>
          </a:p>
        </p:txBody>
      </p:sp>
      <p:sp>
        <p:nvSpPr>
          <p:cNvPr id="218" name="Google Shape;218;p46"/>
          <p:cNvSpPr txBox="1"/>
          <p:nvPr/>
        </p:nvSpPr>
        <p:spPr>
          <a:xfrm>
            <a:off x="5" y="4303105"/>
            <a:ext cx="4758900" cy="333900"/>
          </a:xfrm>
          <a:prstGeom prst="rect">
            <a:avLst/>
          </a:prstGeom>
          <a:solidFill>
            <a:srgbClr val="808080">
              <a:alpha val="49800"/>
            </a:srgbClr>
          </a:solid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1300" strike="noStrike">
                <a:solidFill>
                  <a:srgbClr val="FFFFFF"/>
                </a:solidFill>
              </a:rPr>
              <a:t>(c) Cheryl Harleston, some rights reserved </a:t>
            </a:r>
            <a:r>
              <a:rPr lang="en" sz="800" strike="noStrike">
                <a:solidFill>
                  <a:srgbClr val="FFFFFF"/>
                </a:solidFill>
              </a:rPr>
              <a:t>(CC BY-NC-SA)</a:t>
            </a:r>
            <a:endParaRPr sz="1500" strike="noStrike">
              <a:solidFill>
                <a:srgbClr val="FFFFFF"/>
              </a:solidFill>
            </a:endParaRPr>
          </a:p>
          <a:p>
            <a:pPr indent="0" lvl="0" marL="0" marR="0" rtl="0" algn="l">
              <a:spcBef>
                <a:spcPts val="0"/>
              </a:spcBef>
              <a:spcAft>
                <a:spcPts val="0"/>
              </a:spcAft>
              <a:buNone/>
            </a:pPr>
            <a:r>
              <a:rPr lang="en" sz="900" strike="noStrike">
                <a:solidFill>
                  <a:srgbClr val="FFFFFF"/>
                </a:solidFill>
              </a:rPr>
              <a:t>accessed at http://www.inaturalist.org/observations/2020957 on Oct 13, 2015</a:t>
            </a:r>
            <a:endParaRPr sz="1500" strike="noStrike">
              <a:solidFill>
                <a:srgbClr val="FFFFFF"/>
              </a:solidFill>
            </a:endParaRPr>
          </a:p>
        </p:txBody>
      </p:sp>
      <p:sp>
        <p:nvSpPr>
          <p:cNvPr id="219" name="Google Shape;219;p46"/>
          <p:cNvSpPr txBox="1"/>
          <p:nvPr/>
        </p:nvSpPr>
        <p:spPr>
          <a:xfrm>
            <a:off x="4563360" y="4343147"/>
            <a:ext cx="4580700" cy="253800"/>
          </a:xfrm>
          <a:prstGeom prst="rect">
            <a:avLst/>
          </a:prstGeom>
          <a:solidFill>
            <a:srgbClr val="808080">
              <a:alpha val="49800"/>
            </a:srgbClr>
          </a:solid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900" strike="noStrike">
                <a:solidFill>
                  <a:srgbClr val="FFFFFF"/>
                </a:solidFill>
              </a:rPr>
              <a:t>Background image: Slyusarev et al. (2015): Global Biotic Interactions food web</a:t>
            </a:r>
            <a:endParaRPr sz="1500" strike="noStrike">
              <a:solidFill>
                <a:srgbClr val="FFFFFF"/>
              </a:solidFill>
            </a:endParaRPr>
          </a:p>
          <a:p>
            <a:pPr indent="0" lvl="0" marL="0" marR="0" rtl="0" algn="l">
              <a:spcBef>
                <a:spcPts val="0"/>
              </a:spcBef>
              <a:spcAft>
                <a:spcPts val="0"/>
              </a:spcAft>
              <a:buNone/>
            </a:pPr>
            <a:r>
              <a:rPr lang="en" sz="900" strike="noStrike">
                <a:solidFill>
                  <a:srgbClr val="FFFFFF"/>
                </a:solidFill>
              </a:rPr>
              <a:t> map. figshare. http://dx.doi.org/10.6084/m9.figshare.1297762</a:t>
            </a:r>
            <a:endParaRPr sz="1500" strike="noStrike">
              <a:solidFill>
                <a:srgbClr val="FFFFFF"/>
              </a:solidFill>
            </a:endParaRPr>
          </a:p>
        </p:txBody>
      </p:sp>
      <p:sp>
        <p:nvSpPr>
          <p:cNvPr id="220" name="Google Shape;220;p46"/>
          <p:cNvSpPr txBox="1"/>
          <p:nvPr/>
        </p:nvSpPr>
        <p:spPr>
          <a:xfrm>
            <a:off x="4654825" y="2436250"/>
            <a:ext cx="4386000" cy="1866900"/>
          </a:xfrm>
          <a:prstGeom prst="rect">
            <a:avLst/>
          </a:prstGeom>
          <a:solidFill>
            <a:srgbClr val="808080">
              <a:alpha val="49800"/>
            </a:srgbClr>
          </a:solidFill>
          <a:ln>
            <a:noFill/>
          </a:ln>
        </p:spPr>
        <p:txBody>
          <a:bodyPr anchorCtr="0" anchor="t" bIns="37425" lIns="74850" spcFirstLastPara="1" rIns="74850" wrap="square" tIns="37425">
            <a:noAutofit/>
          </a:bodyPr>
          <a:lstStyle/>
          <a:p>
            <a:pPr indent="0" lvl="0" marL="0" marR="0" rtl="0" algn="l">
              <a:spcBef>
                <a:spcPts val="0"/>
              </a:spcBef>
              <a:spcAft>
                <a:spcPts val="0"/>
              </a:spcAft>
              <a:buNone/>
            </a:pPr>
            <a:r>
              <a:rPr lang="en" sz="2000" strike="noStrike">
                <a:solidFill>
                  <a:srgbClr val="FFFFFF"/>
                </a:solidFill>
              </a:rPr>
              <a:t>Global Biotic Interactions (GloBI) is a </a:t>
            </a:r>
            <a:r>
              <a:rPr b="1" lang="en" sz="2000" strike="noStrike">
                <a:solidFill>
                  <a:srgbClr val="FFFFFF"/>
                </a:solidFill>
              </a:rPr>
              <a:t>collaborative, open source, open data </a:t>
            </a:r>
            <a:r>
              <a:rPr lang="en" sz="2000" strike="noStrike">
                <a:solidFill>
                  <a:srgbClr val="FFFFFF"/>
                </a:solidFill>
              </a:rPr>
              <a:t>project that makes </a:t>
            </a:r>
            <a:r>
              <a:rPr b="1" lang="en" sz="2000" strike="noStrike">
                <a:solidFill>
                  <a:srgbClr val="FFFFFF"/>
                </a:solidFill>
              </a:rPr>
              <a:t>existing species</a:t>
            </a:r>
            <a:r>
              <a:rPr b="1" lang="en" sz="2000">
                <a:solidFill>
                  <a:srgbClr val="FFFFFF"/>
                </a:solidFill>
              </a:rPr>
              <a:t>-</a:t>
            </a:r>
            <a:r>
              <a:rPr b="1" lang="en" sz="2000" strike="noStrike">
                <a:solidFill>
                  <a:srgbClr val="FFFFFF"/>
                </a:solidFill>
              </a:rPr>
              <a:t>interaction datasets </a:t>
            </a:r>
            <a:r>
              <a:rPr lang="en" sz="2000">
                <a:solidFill>
                  <a:srgbClr val="FFFFFF"/>
                </a:solidFill>
              </a:rPr>
              <a:t>easier</a:t>
            </a:r>
            <a:r>
              <a:rPr lang="en" sz="2000" strike="noStrike">
                <a:solidFill>
                  <a:srgbClr val="FFFFFF"/>
                </a:solidFill>
              </a:rPr>
              <a:t> to</a:t>
            </a:r>
            <a:r>
              <a:rPr b="1" lang="en" sz="2000" strike="noStrike">
                <a:solidFill>
                  <a:srgbClr val="FFFFFF"/>
                </a:solidFill>
              </a:rPr>
              <a:t> discover and use</a:t>
            </a:r>
            <a:r>
              <a:rPr b="1" lang="en" sz="2000">
                <a:solidFill>
                  <a:srgbClr val="FFFFFF"/>
                </a:solidFill>
              </a:rPr>
              <a:t>.</a:t>
            </a:r>
            <a:endParaRPr sz="1500" strike="noStrike">
              <a:solidFill>
                <a:srgbClr val="FFFFFF"/>
              </a:solidFill>
            </a:endParaRPr>
          </a:p>
        </p:txBody>
      </p:sp>
      <p:sp>
        <p:nvSpPr>
          <p:cNvPr id="221" name="Google Shape;221;p46"/>
          <p:cNvSpPr txBox="1"/>
          <p:nvPr/>
        </p:nvSpPr>
        <p:spPr>
          <a:xfrm>
            <a:off x="631226" y="4470275"/>
            <a:ext cx="8226300" cy="85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3700" strike="noStrike">
                <a:solidFill>
                  <a:srgbClr val="FFFFFF"/>
                </a:solidFill>
              </a:rPr>
              <a:t>http://globalbioticinteractions.org</a:t>
            </a:r>
            <a:endParaRPr sz="3700" strike="noStrike">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7"/>
          <p:cNvSpPr txBox="1"/>
          <p:nvPr/>
        </p:nvSpPr>
        <p:spPr>
          <a:xfrm>
            <a:off x="1289150" y="1215500"/>
            <a:ext cx="7335000" cy="3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2011 - Jorrit meets Jim at Texas A&amp;M College Station for                	                Ecological Integration Symposium.</a:t>
            </a:r>
            <a:endParaRPr sz="2200"/>
          </a:p>
          <a:p>
            <a:pPr indent="0" lvl="0" marL="0" rtl="0" algn="l">
              <a:spcBef>
                <a:spcPts val="0"/>
              </a:spcBef>
              <a:spcAft>
                <a:spcPts val="0"/>
              </a:spcAft>
              <a:buClr>
                <a:schemeClr val="dk1"/>
              </a:buClr>
              <a:buSzPts val="1100"/>
              <a:buFont typeface="Arial"/>
              <a:buNone/>
            </a:pPr>
            <a:r>
              <a:rPr lang="en" sz="2200"/>
              <a:t>2013 - Encyclopedia of Life Rubenstein Fellowship /                         	                GloBI / GoMexSI born</a:t>
            </a:r>
            <a:endParaRPr sz="2200"/>
          </a:p>
          <a:p>
            <a:pPr indent="0" lvl="0" marL="0" rtl="0" algn="l">
              <a:spcBef>
                <a:spcPts val="0"/>
              </a:spcBef>
              <a:spcAft>
                <a:spcPts val="0"/>
              </a:spcAft>
              <a:buClr>
                <a:schemeClr val="dk1"/>
              </a:buClr>
              <a:buSzPts val="1100"/>
              <a:buFont typeface="Arial"/>
              <a:buNone/>
            </a:pPr>
            <a:r>
              <a:rPr lang="en" sz="2200"/>
              <a:t>2014 - Jorrit, Jim and Chris publish GloBI paper </a:t>
            </a:r>
            <a:endParaRPr i="1" sz="1800"/>
          </a:p>
          <a:p>
            <a:pPr indent="0" lvl="0" marL="0" rtl="0" algn="l">
              <a:spcBef>
                <a:spcPts val="0"/>
              </a:spcBef>
              <a:spcAft>
                <a:spcPts val="0"/>
              </a:spcAft>
              <a:buClr>
                <a:schemeClr val="dk1"/>
              </a:buClr>
              <a:buSzPts val="1100"/>
              <a:buFont typeface="Arial"/>
              <a:buNone/>
            </a:pPr>
            <a:r>
              <a:rPr i="1" lang="en" sz="1800"/>
              <a:t>... many </a:t>
            </a:r>
            <a:r>
              <a:rPr i="1" lang="en" sz="1800"/>
              <a:t>citations, </a:t>
            </a:r>
            <a:r>
              <a:rPr i="1" lang="en" sz="1800"/>
              <a:t>workshops, conferences, integrations later ...</a:t>
            </a:r>
            <a:endParaRPr i="1" sz="2200"/>
          </a:p>
          <a:p>
            <a:pPr indent="0" lvl="0" marL="0" rtl="0" algn="l">
              <a:spcBef>
                <a:spcPts val="0"/>
              </a:spcBef>
              <a:spcAft>
                <a:spcPts val="0"/>
              </a:spcAft>
              <a:buClr>
                <a:schemeClr val="dk1"/>
              </a:buClr>
              <a:buSzPts val="1100"/>
              <a:buFont typeface="Arial"/>
              <a:buNone/>
            </a:pPr>
            <a:r>
              <a:t/>
            </a:r>
            <a:endParaRPr i="1" sz="2200"/>
          </a:p>
          <a:p>
            <a:pPr indent="0" lvl="0" marL="0" rtl="0" algn="l">
              <a:spcBef>
                <a:spcPts val="0"/>
              </a:spcBef>
              <a:spcAft>
                <a:spcPts val="0"/>
              </a:spcAft>
              <a:buClr>
                <a:schemeClr val="dk1"/>
              </a:buClr>
              <a:buSzPts val="1100"/>
              <a:buFont typeface="Arial"/>
              <a:buNone/>
            </a:pPr>
            <a:r>
              <a:rPr lang="en" sz="2200"/>
              <a:t>2022 - Association Interpretation Sessions at Ecological Collection Management Workshop @ ASU</a:t>
            </a:r>
            <a:endParaRPr sz="2200"/>
          </a:p>
        </p:txBody>
      </p:sp>
      <p:pic>
        <p:nvPicPr>
          <p:cNvPr descr="globi_1024x1024.png" id="227" name="Google Shape;227;p47"/>
          <p:cNvPicPr preferRelativeResize="0"/>
          <p:nvPr/>
        </p:nvPicPr>
        <p:blipFill>
          <a:blip r:embed="rId3">
            <a:alphaModFix/>
          </a:blip>
          <a:stretch>
            <a:fillRect/>
          </a:stretch>
        </p:blipFill>
        <p:spPr>
          <a:xfrm>
            <a:off x="-682850" y="-414500"/>
            <a:ext cx="1972001" cy="1972001"/>
          </a:xfrm>
          <a:prstGeom prst="rect">
            <a:avLst/>
          </a:prstGeom>
          <a:noFill/>
          <a:ln>
            <a:noFill/>
          </a:ln>
        </p:spPr>
      </p:pic>
      <p:sp>
        <p:nvSpPr>
          <p:cNvPr id="228" name="Google Shape;228;p47"/>
          <p:cNvSpPr txBox="1"/>
          <p:nvPr/>
        </p:nvSpPr>
        <p:spPr>
          <a:xfrm>
            <a:off x="136100" y="98025"/>
            <a:ext cx="54345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4800">
                <a:highlight>
                  <a:srgbClr val="FFFF00"/>
                </a:highlight>
              </a:rPr>
              <a:t>a brief history</a:t>
            </a:r>
            <a:endParaRPr b="1" sz="4800">
              <a:highlight>
                <a:srgbClr val="FFFF00"/>
              </a:highlight>
            </a:endParaRPr>
          </a:p>
        </p:txBody>
      </p:sp>
      <p:sp>
        <p:nvSpPr>
          <p:cNvPr id="229" name="Google Shape;229;p47"/>
          <p:cNvSpPr txBox="1"/>
          <p:nvPr/>
        </p:nvSpPr>
        <p:spPr>
          <a:xfrm>
            <a:off x="0" y="4350900"/>
            <a:ext cx="91440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1111"/>
                </a:solidFill>
                <a:highlight>
                  <a:srgbClr val="FDFDFD"/>
                </a:highlight>
              </a:rPr>
              <a:t>Jorrit H. Poelen, James D. Simons and Chris J. Mungall. (2014). Global Biotic Interactions: An open infrastructure to share and analyze species-interaction datasets. </a:t>
            </a:r>
            <a:r>
              <a:rPr i="1" lang="en">
                <a:solidFill>
                  <a:srgbClr val="111111"/>
                </a:solidFill>
                <a:highlight>
                  <a:srgbClr val="FDFDFD"/>
                </a:highlight>
              </a:rPr>
              <a:t>Ecological Informatics</a:t>
            </a:r>
            <a:r>
              <a:rPr lang="en">
                <a:solidFill>
                  <a:srgbClr val="111111"/>
                </a:solidFill>
                <a:highlight>
                  <a:srgbClr val="FDFDFD"/>
                </a:highlight>
              </a:rPr>
              <a:t>. </a:t>
            </a:r>
            <a:r>
              <a:rPr lang="en" u="sng">
                <a:solidFill>
                  <a:schemeClr val="hlink"/>
                </a:solidFill>
                <a:highlight>
                  <a:srgbClr val="FDFDFD"/>
                </a:highlight>
                <a:hlinkClick r:id="rId4"/>
              </a:rPr>
              <a:t>https://doi.org/10.1016/j.ecoinf.2014.08.005</a:t>
            </a:r>
            <a:r>
              <a:rPr lang="en">
                <a:solidFill>
                  <a:srgbClr val="111111"/>
                </a:solidFill>
                <a:highlight>
                  <a:srgbClr val="FDFDFD"/>
                </a:highlight>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8"/>
          <p:cNvSpPr txBox="1"/>
          <p:nvPr/>
        </p:nvSpPr>
        <p:spPr>
          <a:xfrm>
            <a:off x="1289150" y="1215500"/>
            <a:ext cx="73350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t>1. Existing </a:t>
            </a:r>
            <a:r>
              <a:rPr lang="en" sz="2200">
                <a:solidFill>
                  <a:schemeClr val="dk1"/>
                </a:solidFill>
              </a:rPr>
              <a:t>openly accessible </a:t>
            </a:r>
            <a:r>
              <a:rPr lang="en" sz="2200"/>
              <a:t>species interaction datasets in</a:t>
            </a:r>
            <a:r>
              <a:rPr b="1" lang="en" sz="2200"/>
              <a:t> any data format</a:t>
            </a:r>
            <a:r>
              <a:rPr lang="en" sz="2200"/>
              <a:t> are </a:t>
            </a:r>
            <a:r>
              <a:rPr b="1" lang="en" sz="2200"/>
              <a:t>registered</a:t>
            </a:r>
            <a:r>
              <a:rPr lang="en" sz="2200"/>
              <a:t> using https://globalbioticinteractions.org/contribute </a:t>
            </a:r>
            <a:endParaRPr sz="2200"/>
          </a:p>
          <a:p>
            <a:pPr indent="0" lvl="0" marL="0" rtl="0" algn="l">
              <a:spcBef>
                <a:spcPts val="0"/>
              </a:spcBef>
              <a:spcAft>
                <a:spcPts val="0"/>
              </a:spcAft>
              <a:buClr>
                <a:schemeClr val="dk1"/>
              </a:buClr>
              <a:buSzPts val="1100"/>
              <a:buFont typeface="Arial"/>
              <a:buNone/>
            </a:pPr>
            <a:r>
              <a:t/>
            </a:r>
            <a:endParaRPr sz="2200"/>
          </a:p>
          <a:p>
            <a:pPr indent="0" lvl="0" marL="0" rtl="0" algn="l">
              <a:spcBef>
                <a:spcPts val="0"/>
              </a:spcBef>
              <a:spcAft>
                <a:spcPts val="0"/>
              </a:spcAft>
              <a:buClr>
                <a:schemeClr val="dk1"/>
              </a:buClr>
              <a:buSzPts val="1100"/>
              <a:buFont typeface="Arial"/>
              <a:buNone/>
            </a:pPr>
            <a:r>
              <a:rPr lang="en" sz="2200"/>
              <a:t>2. </a:t>
            </a:r>
            <a:r>
              <a:rPr b="1" lang="en" sz="2200"/>
              <a:t>GloBI</a:t>
            </a:r>
            <a:r>
              <a:rPr lang="en" sz="2200"/>
              <a:t> continually and automatically</a:t>
            </a:r>
            <a:r>
              <a:rPr b="1" lang="en" sz="2200"/>
              <a:t> indexes and links</a:t>
            </a:r>
            <a:r>
              <a:rPr lang="en" sz="2200"/>
              <a:t> most recent species interaction datasets. </a:t>
            </a:r>
            <a:endParaRPr sz="2200"/>
          </a:p>
          <a:p>
            <a:pPr indent="0" lvl="0" marL="0" rtl="0" algn="l">
              <a:spcBef>
                <a:spcPts val="0"/>
              </a:spcBef>
              <a:spcAft>
                <a:spcPts val="0"/>
              </a:spcAft>
              <a:buClr>
                <a:schemeClr val="dk1"/>
              </a:buClr>
              <a:buSzPts val="1100"/>
              <a:buFont typeface="Arial"/>
              <a:buNone/>
            </a:pPr>
            <a:r>
              <a:t/>
            </a:r>
            <a:endParaRPr sz="2200"/>
          </a:p>
          <a:p>
            <a:pPr indent="0" lvl="0" marL="0" rtl="0" algn="l">
              <a:spcBef>
                <a:spcPts val="0"/>
              </a:spcBef>
              <a:spcAft>
                <a:spcPts val="0"/>
              </a:spcAft>
              <a:buClr>
                <a:schemeClr val="dk1"/>
              </a:buClr>
              <a:buSzPts val="1100"/>
              <a:buFont typeface="Arial"/>
              <a:buNone/>
            </a:pPr>
            <a:r>
              <a:rPr lang="en" sz="2200"/>
              <a:t>3. </a:t>
            </a:r>
            <a:r>
              <a:rPr b="1" lang="en" sz="2200"/>
              <a:t>Users</a:t>
            </a:r>
            <a:r>
              <a:rPr lang="en" sz="2200"/>
              <a:t> </a:t>
            </a:r>
            <a:r>
              <a:rPr b="1" lang="en" sz="2200"/>
              <a:t>discover, access and review</a:t>
            </a:r>
            <a:r>
              <a:rPr lang="en" sz="2200"/>
              <a:t> datasets via GloBI's many integrations, search pages, data archives or APIs. </a:t>
            </a:r>
            <a:endParaRPr sz="2200"/>
          </a:p>
        </p:txBody>
      </p:sp>
      <p:pic>
        <p:nvPicPr>
          <p:cNvPr descr="globi_1024x1024.png" id="235" name="Google Shape;235;p48"/>
          <p:cNvPicPr preferRelativeResize="0"/>
          <p:nvPr/>
        </p:nvPicPr>
        <p:blipFill>
          <a:blip r:embed="rId3">
            <a:alphaModFix/>
          </a:blip>
          <a:stretch>
            <a:fillRect/>
          </a:stretch>
        </p:blipFill>
        <p:spPr>
          <a:xfrm>
            <a:off x="-682850" y="-414500"/>
            <a:ext cx="1972001" cy="1972001"/>
          </a:xfrm>
          <a:prstGeom prst="rect">
            <a:avLst/>
          </a:prstGeom>
          <a:noFill/>
          <a:ln>
            <a:noFill/>
          </a:ln>
        </p:spPr>
      </p:pic>
      <p:sp>
        <p:nvSpPr>
          <p:cNvPr id="236" name="Google Shape;236;p48"/>
          <p:cNvSpPr txBox="1"/>
          <p:nvPr/>
        </p:nvSpPr>
        <p:spPr>
          <a:xfrm>
            <a:off x="136100" y="98025"/>
            <a:ext cx="5085300" cy="82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4800">
                <a:highlight>
                  <a:srgbClr val="FFFF00"/>
                </a:highlight>
              </a:rPr>
              <a:t>in a nutshell</a:t>
            </a:r>
            <a:endParaRPr b="1" sz="4800">
              <a:highlight>
                <a:srgbClr val="FFFF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0" name="Shape 240"/>
        <p:cNvGrpSpPr/>
        <p:nvPr/>
      </p:nvGrpSpPr>
      <p:grpSpPr>
        <a:xfrm>
          <a:off x="0" y="0"/>
          <a:ext cx="0" cy="0"/>
          <a:chOff x="0" y="0"/>
          <a:chExt cx="0" cy="0"/>
        </a:xfrm>
      </p:grpSpPr>
      <p:sp>
        <p:nvSpPr>
          <p:cNvPr id="241" name="Google Shape;241;p49"/>
          <p:cNvSpPr txBox="1"/>
          <p:nvPr>
            <p:ph type="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lt1"/>
                </a:solidFill>
              </a:rPr>
              <a:t>How do </a:t>
            </a:r>
            <a:r>
              <a:rPr i="1" lang="en" sz="3700">
                <a:solidFill>
                  <a:schemeClr val="lt1"/>
                </a:solidFill>
              </a:rPr>
              <a:t>you</a:t>
            </a:r>
            <a:r>
              <a:rPr lang="en" sz="3700">
                <a:solidFill>
                  <a:schemeClr val="lt1"/>
                </a:solidFill>
              </a:rPr>
              <a:t> </a:t>
            </a:r>
            <a:r>
              <a:rPr b="1" lang="en" sz="4000">
                <a:solidFill>
                  <a:schemeClr val="lt1"/>
                </a:solidFill>
              </a:rPr>
              <a:t>record</a:t>
            </a:r>
            <a:r>
              <a:rPr lang="en" sz="3700">
                <a:solidFill>
                  <a:schemeClr val="lt1"/>
                </a:solidFill>
              </a:rPr>
              <a:t> associations?</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None/>
            </a:pPr>
            <a:r>
              <a:rPr lang="en" sz="3700">
                <a:solidFill>
                  <a:schemeClr val="lt1"/>
                </a:solidFill>
              </a:rPr>
              <a:t>direct observation (e.g., specimen examination, field observation)</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None/>
            </a:pPr>
            <a:r>
              <a:rPr lang="en" sz="3700">
                <a:solidFill>
                  <a:schemeClr val="lt1"/>
                </a:solidFill>
              </a:rPr>
              <a:t>indirect observation (e.g., transcribe specimen labels, field notes)</a:t>
            </a:r>
            <a:endParaRPr sz="3700">
              <a:solidFill>
                <a:schemeClr val="lt1"/>
              </a:solidFill>
            </a:endParaRPr>
          </a:p>
          <a:p>
            <a:pPr indent="0" lvl="0" marL="0" rtl="0" algn="l">
              <a:spcBef>
                <a:spcPts val="0"/>
              </a:spcBef>
              <a:spcAft>
                <a:spcPts val="0"/>
              </a:spcAft>
              <a:buNone/>
            </a:pPr>
            <a:r>
              <a:t/>
            </a:r>
            <a:endParaRPr sz="3700">
              <a:solidFill>
                <a:schemeClr val="lt1"/>
              </a:solidFill>
            </a:endParaRPr>
          </a:p>
          <a:p>
            <a:pPr indent="0" lvl="0" marL="0" rtl="0" algn="l">
              <a:spcBef>
                <a:spcPts val="0"/>
              </a:spcBef>
              <a:spcAft>
                <a:spcPts val="0"/>
              </a:spcAft>
              <a:buClr>
                <a:schemeClr val="dk1"/>
              </a:buClr>
              <a:buSzPts val="1100"/>
              <a:buFont typeface="Arial"/>
              <a:buNone/>
            </a:pPr>
            <a:r>
              <a:t/>
            </a:r>
            <a:endParaRPr sz="37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