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8" r:id="rId2"/>
    <p:sldId id="289" r:id="rId3"/>
    <p:sldId id="285" r:id="rId4"/>
    <p:sldId id="287" r:id="rId5"/>
    <p:sldId id="275" r:id="rId6"/>
    <p:sldId id="284" r:id="rId7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rje Sildever" initials="SS" lastIdx="1" clrIdx="0">
    <p:extLst>
      <p:ext uri="{19B8F6BF-5375-455C-9EA6-DF929625EA0E}">
        <p15:presenceInfo xmlns:p15="http://schemas.microsoft.com/office/powerpoint/2012/main" userId="Sirje Sild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18" autoAdjust="0"/>
    <p:restoredTop sz="80905" autoAdjust="0"/>
  </p:normalViewPr>
  <p:slideViewPr>
    <p:cSldViewPr snapToGrid="0">
      <p:cViewPr>
        <p:scale>
          <a:sx n="90" d="100"/>
          <a:sy n="90" d="100"/>
        </p:scale>
        <p:origin x="2155" y="-269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9A8E4-69AD-4282-B60E-C3CB9666876F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F452ED-B85C-425D-8FC1-3121D600E9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3157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Fig. S1. OTU accumulation curve for all samples based on the 18S rRNA gene, red: 2017, green: 2018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452ED-B85C-425D-8FC1-3121D600E9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3164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Fig. S2. OTU accumulation curve for all samples based on the 16S rRNA gene, black: 0.22 - 1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 fraction in 2017,</a:t>
            </a:r>
            <a:r>
              <a:rPr lang="en-GB" dirty="0"/>
              <a:t> red: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1µm fraction in </a:t>
            </a:r>
            <a:r>
              <a:rPr lang="en-GB" dirty="0"/>
              <a:t>2017, blue: 0.22 - 1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µm fraction in 2018;</a:t>
            </a:r>
            <a:r>
              <a:rPr lang="en-GB" dirty="0"/>
              <a:t> green: </a:t>
            </a: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 1µm fraction in </a:t>
            </a:r>
            <a:r>
              <a:rPr lang="en-GB" dirty="0"/>
              <a:t>2018</a:t>
            </a:r>
            <a:endParaRPr lang="et-EE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452ED-B85C-425D-8FC1-3121D600E9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5449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sz="1800" b="1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Fig. S3.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 Presence-absence of HAB species / genera detected by LM from 2018</a:t>
            </a:r>
            <a:endParaRPr lang="en-GB" sz="1800" kern="100" dirty="0">
              <a:effectLst/>
              <a:latin typeface="Yu Mincho" panose="02020400000000000000" pitchFamily="18" charset="-128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The red color indicates the presence species/genera, left color panel indicates months. Toxin-producing species (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Moestrup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, et al. 2022) are indicated in bold. C: CI: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Ciliophora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; RA: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Raphidophyceae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; PR: </a:t>
            </a:r>
            <a:r>
              <a:rPr lang="en-US" sz="1800" kern="100" dirty="0" err="1">
                <a:effectLst/>
                <a:latin typeface="Times New Roman" panose="02020603050405020304" pitchFamily="18" charset="0"/>
                <a:ea typeface="Yu Mincho" panose="02020400000000000000" pitchFamily="18" charset="-128"/>
              </a:rPr>
              <a:t>Prymnesiophyceae</a:t>
            </a:r>
            <a:endParaRPr kumimoji="1" lang="en-GB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452ED-B85C-425D-8FC1-3121D600E9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623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/>
              <a:t>Fig. S4 Principal component analysis based on HAB associated OTUs detected by metabarcoding and HTS approach, A: 2017, B: 2018</a:t>
            </a:r>
          </a:p>
          <a:p>
            <a:endParaRPr kumimoji="1" lang="en-GB" altLang="ja-JP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452ED-B85C-425D-8FC1-3121D600E9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5575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GB" altLang="ja-JP" dirty="0"/>
              <a:t>Fig. S5. Correlation among OTUs associated with HAB species/genera in 2017 and 2018. Asterisks indicate statistically significant (p &lt; 0.05) correlations after </a:t>
            </a:r>
            <a:r>
              <a:rPr kumimoji="1" lang="en-GB" altLang="ja-JP" dirty="0" err="1"/>
              <a:t>Benjamini</a:t>
            </a:r>
            <a:r>
              <a:rPr kumimoji="1" lang="en-GB" altLang="ja-JP" dirty="0"/>
              <a:t>-Hochberg correction. Bold indicates toxin-producing species (</a:t>
            </a:r>
            <a:r>
              <a:rPr kumimoji="1" lang="en-GB" altLang="ja-JP" dirty="0" err="1"/>
              <a:t>Moestrup</a:t>
            </a:r>
            <a:r>
              <a:rPr kumimoji="1" lang="en-GB" altLang="ja-JP" dirty="0"/>
              <a:t>, et al. 2022).</a:t>
            </a:r>
          </a:p>
          <a:p>
            <a:endParaRPr kumimoji="1" lang="en-GB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452ED-B85C-425D-8FC1-3121D600E9E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768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239963" y="1241425"/>
            <a:ext cx="2317750" cy="3349625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dirty="0"/>
              <a:t>Fig. S6. Correlation between OTUs associated with HAB species/genera and eukaryotic OTUs in 2017 and 2018. Asterisks indicate statistically significant (p &lt; 0.05) correlations after </a:t>
            </a:r>
            <a:r>
              <a:rPr kumimoji="1" lang="en-GB" altLang="ja-JP" dirty="0" err="1"/>
              <a:t>Benjamini</a:t>
            </a:r>
            <a:r>
              <a:rPr kumimoji="1" lang="en-GB" altLang="ja-JP" dirty="0"/>
              <a:t>-Hochberg correction. Bold indicates toxin-producing species (</a:t>
            </a:r>
            <a:r>
              <a:rPr kumimoji="1" lang="en-GB" altLang="ja-JP" dirty="0" err="1"/>
              <a:t>Moestrup</a:t>
            </a:r>
            <a:r>
              <a:rPr kumimoji="1" lang="en-GB" altLang="ja-JP" dirty="0"/>
              <a:t>, et al. 2022).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dirty="0"/>
              <a:t>2017: Heatmap_TB17_HAB_EUK_BH dot 0.4_larger </a:t>
            </a:r>
            <a:r>
              <a:rPr kumimoji="1" lang="en-GB" altLang="ja-JP" dirty="0" err="1"/>
              <a:t>margins.tif</a:t>
            </a:r>
            <a:endParaRPr kumimoji="1" lang="en-GB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GB" altLang="ja-JP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GB" altLang="ja-JP" dirty="0"/>
              <a:t>2018: Heatmap_TB17_HAB_EUK_BH dot 0.4_larger </a:t>
            </a:r>
            <a:r>
              <a:rPr kumimoji="1" lang="en-GB" altLang="ja-JP" dirty="0" err="1"/>
              <a:t>margins.tif</a:t>
            </a:r>
            <a:endParaRPr kumimoji="1" lang="en-GB" altLang="ja-JP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F452ED-B85C-425D-8FC1-3121D600E9E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405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4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52" indent="0" algn="ctr">
              <a:buNone/>
              <a:defRPr sz="1499"/>
            </a:lvl2pPr>
            <a:lvl3pPr marL="685703" indent="0" algn="ctr">
              <a:buNone/>
              <a:defRPr sz="1351"/>
            </a:lvl3pPr>
            <a:lvl4pPr marL="1028555" indent="0" algn="ctr">
              <a:buNone/>
              <a:defRPr sz="1200"/>
            </a:lvl4pPr>
            <a:lvl5pPr marL="1371408" indent="0" algn="ctr">
              <a:buNone/>
              <a:defRPr sz="1200"/>
            </a:lvl5pPr>
            <a:lvl6pPr marL="1714259" indent="0" algn="ctr">
              <a:buNone/>
              <a:defRPr sz="1200"/>
            </a:lvl6pPr>
            <a:lvl7pPr marL="2057111" indent="0" algn="ctr">
              <a:buNone/>
              <a:defRPr sz="1200"/>
            </a:lvl7pPr>
            <a:lvl8pPr marL="2399963" indent="0" algn="ctr">
              <a:buNone/>
              <a:defRPr sz="1200"/>
            </a:lvl8pPr>
            <a:lvl9pPr marL="2742814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964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2719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5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5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4391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847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69625"/>
            <a:ext cx="5915025" cy="4120620"/>
          </a:xfrm>
        </p:spPr>
        <p:txBody>
          <a:bodyPr anchor="b"/>
          <a:lstStyle>
            <a:lvl1pPr>
              <a:defRPr sz="4499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29230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52" indent="0">
              <a:buNone/>
              <a:defRPr sz="1499">
                <a:solidFill>
                  <a:schemeClr val="tx1">
                    <a:tint val="75000"/>
                  </a:schemeClr>
                </a:solidFill>
              </a:defRPr>
            </a:lvl2pPr>
            <a:lvl3pPr marL="68570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5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40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5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11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6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8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90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651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2" y="527406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3" y="2428350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2" indent="0">
              <a:buNone/>
              <a:defRPr sz="1499" b="1"/>
            </a:lvl2pPr>
            <a:lvl3pPr marL="685703" indent="0">
              <a:buNone/>
              <a:defRPr sz="1351" b="1"/>
            </a:lvl3pPr>
            <a:lvl4pPr marL="1028555" indent="0">
              <a:buNone/>
              <a:defRPr sz="1200" b="1"/>
            </a:lvl4pPr>
            <a:lvl5pPr marL="1371408" indent="0">
              <a:buNone/>
              <a:defRPr sz="1200" b="1"/>
            </a:lvl5pPr>
            <a:lvl6pPr marL="1714259" indent="0">
              <a:buNone/>
              <a:defRPr sz="1200" b="1"/>
            </a:lvl6pPr>
            <a:lvl7pPr marL="2057111" indent="0">
              <a:buNone/>
              <a:defRPr sz="1200" b="1"/>
            </a:lvl7pPr>
            <a:lvl8pPr marL="2399963" indent="0">
              <a:buNone/>
              <a:defRPr sz="1200" b="1"/>
            </a:lvl8pPr>
            <a:lvl9pPr marL="2742814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3" y="3618444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428350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52" indent="0">
              <a:buNone/>
              <a:defRPr sz="1499" b="1"/>
            </a:lvl2pPr>
            <a:lvl3pPr marL="685703" indent="0">
              <a:buNone/>
              <a:defRPr sz="1351" b="1"/>
            </a:lvl3pPr>
            <a:lvl4pPr marL="1028555" indent="0">
              <a:buNone/>
              <a:defRPr sz="1200" b="1"/>
            </a:lvl4pPr>
            <a:lvl5pPr marL="1371408" indent="0">
              <a:buNone/>
              <a:defRPr sz="1200" b="1"/>
            </a:lvl5pPr>
            <a:lvl6pPr marL="1714259" indent="0">
              <a:buNone/>
              <a:defRPr sz="1200" b="1"/>
            </a:lvl6pPr>
            <a:lvl7pPr marL="2057111" indent="0">
              <a:buNone/>
              <a:defRPr sz="1200" b="1"/>
            </a:lvl7pPr>
            <a:lvl8pPr marL="2399963" indent="0">
              <a:buNone/>
              <a:defRPr sz="1200" b="1"/>
            </a:lvl8pPr>
            <a:lvl9pPr marL="2742814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618444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262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98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6756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426286"/>
            <a:ext cx="3471863" cy="7039681"/>
          </a:xfrm>
        </p:spPr>
        <p:txBody>
          <a:bodyPr/>
          <a:lstStyle>
            <a:lvl1pPr>
              <a:defRPr sz="2401"/>
            </a:lvl1pPr>
            <a:lvl2pPr>
              <a:defRPr sz="2100"/>
            </a:lvl2pPr>
            <a:lvl3pPr>
              <a:defRPr sz="1800"/>
            </a:lvl3pPr>
            <a:lvl4pPr>
              <a:defRPr sz="1499"/>
            </a:lvl4pPr>
            <a:lvl5pPr>
              <a:defRPr sz="1499"/>
            </a:lvl5pPr>
            <a:lvl6pPr>
              <a:defRPr sz="1499"/>
            </a:lvl6pPr>
            <a:lvl7pPr>
              <a:defRPr sz="1499"/>
            </a:lvl7pPr>
            <a:lvl8pPr>
              <a:defRPr sz="1499"/>
            </a:lvl8pPr>
            <a:lvl9pPr>
              <a:defRPr sz="149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52" indent="0">
              <a:buNone/>
              <a:defRPr sz="1050"/>
            </a:lvl2pPr>
            <a:lvl3pPr marL="685703" indent="0">
              <a:buNone/>
              <a:defRPr sz="900"/>
            </a:lvl3pPr>
            <a:lvl4pPr marL="1028555" indent="0">
              <a:buNone/>
              <a:defRPr sz="750"/>
            </a:lvl4pPr>
            <a:lvl5pPr marL="1371408" indent="0">
              <a:buNone/>
              <a:defRPr sz="750"/>
            </a:lvl5pPr>
            <a:lvl6pPr marL="1714259" indent="0">
              <a:buNone/>
              <a:defRPr sz="750"/>
            </a:lvl6pPr>
            <a:lvl7pPr marL="2057111" indent="0">
              <a:buNone/>
              <a:defRPr sz="750"/>
            </a:lvl7pPr>
            <a:lvl8pPr marL="2399963" indent="0">
              <a:buNone/>
              <a:defRPr sz="750"/>
            </a:lvl8pPr>
            <a:lvl9pPr marL="2742814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594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426286"/>
            <a:ext cx="3471863" cy="7039681"/>
          </a:xfrm>
        </p:spPr>
        <p:txBody>
          <a:bodyPr anchor="t"/>
          <a:lstStyle>
            <a:lvl1pPr marL="0" indent="0">
              <a:buNone/>
              <a:defRPr sz="2401"/>
            </a:lvl1pPr>
            <a:lvl2pPr marL="342852" indent="0">
              <a:buNone/>
              <a:defRPr sz="2100"/>
            </a:lvl2pPr>
            <a:lvl3pPr marL="685703" indent="0">
              <a:buNone/>
              <a:defRPr sz="1800"/>
            </a:lvl3pPr>
            <a:lvl4pPr marL="1028555" indent="0">
              <a:buNone/>
              <a:defRPr sz="1499"/>
            </a:lvl4pPr>
            <a:lvl5pPr marL="1371408" indent="0">
              <a:buNone/>
              <a:defRPr sz="1499"/>
            </a:lvl5pPr>
            <a:lvl6pPr marL="1714259" indent="0">
              <a:buNone/>
              <a:defRPr sz="1499"/>
            </a:lvl6pPr>
            <a:lvl7pPr marL="2057111" indent="0">
              <a:buNone/>
              <a:defRPr sz="1499"/>
            </a:lvl7pPr>
            <a:lvl8pPr marL="2399963" indent="0">
              <a:buNone/>
              <a:defRPr sz="1499"/>
            </a:lvl8pPr>
            <a:lvl9pPr marL="2742814" indent="0">
              <a:buNone/>
              <a:defRPr sz="149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2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852" indent="0">
              <a:buNone/>
              <a:defRPr sz="1050"/>
            </a:lvl2pPr>
            <a:lvl3pPr marL="685703" indent="0">
              <a:buNone/>
              <a:defRPr sz="900"/>
            </a:lvl3pPr>
            <a:lvl4pPr marL="1028555" indent="0">
              <a:buNone/>
              <a:defRPr sz="750"/>
            </a:lvl4pPr>
            <a:lvl5pPr marL="1371408" indent="0">
              <a:buNone/>
              <a:defRPr sz="750"/>
            </a:lvl5pPr>
            <a:lvl6pPr marL="1714259" indent="0">
              <a:buNone/>
              <a:defRPr sz="750"/>
            </a:lvl6pPr>
            <a:lvl7pPr marL="2057111" indent="0">
              <a:buNone/>
              <a:defRPr sz="750"/>
            </a:lvl7pPr>
            <a:lvl8pPr marL="2399963" indent="0">
              <a:buNone/>
              <a:defRPr sz="750"/>
            </a:lvl8pPr>
            <a:lvl9pPr marL="2742814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887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527406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40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B2C4D-2B13-42AD-BCF5-452FAEB528D9}" type="datetimeFigureOut">
              <a:rPr kumimoji="1" lang="ja-JP" altLang="en-US" smtClean="0"/>
              <a:t>2022/8/11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9181400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400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ECB3-6777-4157-A8AA-4DA4B9EBD5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24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70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70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8" indent="-171426" algn="l" defTabSz="6857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9" indent="-171426" algn="l" defTabSz="6857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499" kern="1200">
          <a:solidFill>
            <a:schemeClr val="tx1"/>
          </a:solidFill>
          <a:latin typeface="+mn-lt"/>
          <a:ea typeface="+mn-ea"/>
          <a:cs typeface="+mn-cs"/>
        </a:defRPr>
      </a:lvl3pPr>
      <a:lvl4pPr marL="1199982" indent="-171426" algn="l" defTabSz="6857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542834" indent="-171426" algn="l" defTabSz="6857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885685" indent="-171426" algn="l" defTabSz="6857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537" indent="-171426" algn="l" defTabSz="6857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389" indent="-171426" algn="l" defTabSz="6857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240" indent="-171426" algn="l" defTabSz="685703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52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03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555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408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259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111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399963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2814" algn="l" defTabSz="685703" rtl="0" eaLnBrk="1" latinLnBrk="0" hangingPunct="1">
        <a:defRPr kumimoji="1"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3EADBA18-83EF-0652-3B1A-74A36AF92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6400800" cy="6400800"/>
          </a:xfrm>
          <a:prstGeom prst="rect">
            <a:avLst/>
          </a:prstGeom>
        </p:spPr>
      </p:pic>
      <p:sp>
        <p:nvSpPr>
          <p:cNvPr id="10" name="テキスト ボックス 1">
            <a:extLst>
              <a:ext uri="{FF2B5EF4-FFF2-40B4-BE49-F238E27FC236}">
                <a16:creationId xmlns:a16="http://schemas.microsoft.com/office/drawing/2014/main" id="{186B6BBC-20F3-2F96-E5F5-0A6BAB289E1E}"/>
              </a:ext>
            </a:extLst>
          </p:cNvPr>
          <p:cNvSpPr txBox="1"/>
          <p:nvPr/>
        </p:nvSpPr>
        <p:spPr>
          <a:xfrm>
            <a:off x="5843607" y="64008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/>
              <a:t>Fig. S1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37213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2DEA56A6-862A-2343-1214-BA2429C14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6400800" cy="6400800"/>
          </a:xfrm>
          <a:prstGeom prst="rect">
            <a:avLst/>
          </a:prstGeom>
        </p:spPr>
      </p:pic>
      <p:sp>
        <p:nvSpPr>
          <p:cNvPr id="5" name="テキスト ボックス 1">
            <a:extLst>
              <a:ext uri="{FF2B5EF4-FFF2-40B4-BE49-F238E27FC236}">
                <a16:creationId xmlns:a16="http://schemas.microsoft.com/office/drawing/2014/main" id="{6C09E504-76A6-023E-9D39-483F8BD7B4C8}"/>
              </a:ext>
            </a:extLst>
          </p:cNvPr>
          <p:cNvSpPr txBox="1"/>
          <p:nvPr/>
        </p:nvSpPr>
        <p:spPr>
          <a:xfrm>
            <a:off x="5843607" y="64008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/>
              <a:t>Fig. S2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12919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75BDD1-AE76-469A-8941-30FA82DE10EB}"/>
              </a:ext>
            </a:extLst>
          </p:cNvPr>
          <p:cNvSpPr txBox="1"/>
          <p:nvPr/>
        </p:nvSpPr>
        <p:spPr>
          <a:xfrm>
            <a:off x="5790524" y="495300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/>
              <a:t>Fig. S3</a:t>
            </a:r>
            <a:endParaRPr kumimoji="1" lang="ja-JP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4ED0F0C-1532-44FC-92DA-CDBB1CB56681}"/>
              </a:ext>
            </a:extLst>
          </p:cNvPr>
          <p:cNvGrpSpPr/>
          <p:nvPr/>
        </p:nvGrpSpPr>
        <p:grpSpPr>
          <a:xfrm>
            <a:off x="0" y="377095"/>
            <a:ext cx="6714821" cy="4593330"/>
            <a:chOff x="0" y="377095"/>
            <a:chExt cx="6714821" cy="459333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F702340-54EC-4B09-AE6C-295836857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377095"/>
              <a:ext cx="6714821" cy="459333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2EB50D8-593B-429E-A037-462090506F13}"/>
                </a:ext>
              </a:extLst>
            </p:cNvPr>
            <p:cNvSpPr txBox="1"/>
            <p:nvPr/>
          </p:nvSpPr>
          <p:spPr>
            <a:xfrm>
              <a:off x="190111" y="93115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5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9BAEBF5-A292-4D7D-BAAA-41272E3772D1}"/>
                </a:ext>
              </a:extLst>
            </p:cNvPr>
            <p:cNvSpPr txBox="1"/>
            <p:nvPr/>
          </p:nvSpPr>
          <p:spPr>
            <a:xfrm>
              <a:off x="190111" y="137481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6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96DBEA-4C7B-4F18-8AE5-B9B1429B6F21}"/>
                </a:ext>
              </a:extLst>
            </p:cNvPr>
            <p:cNvSpPr txBox="1"/>
            <p:nvPr/>
          </p:nvSpPr>
          <p:spPr>
            <a:xfrm>
              <a:off x="190111" y="1844627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7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BCEEB-C3C1-4347-BCE6-5381BA6E1B80}"/>
                </a:ext>
              </a:extLst>
            </p:cNvPr>
            <p:cNvSpPr txBox="1"/>
            <p:nvPr/>
          </p:nvSpPr>
          <p:spPr>
            <a:xfrm>
              <a:off x="190111" y="2375523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8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4D8E1A6-CEA4-4FBF-BDAE-A3A3484F1C89}"/>
                </a:ext>
              </a:extLst>
            </p:cNvPr>
            <p:cNvSpPr txBox="1"/>
            <p:nvPr/>
          </p:nvSpPr>
          <p:spPr>
            <a:xfrm>
              <a:off x="190111" y="2834301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8B7E55-341A-4CFF-BA73-F1A20E20FE86}"/>
                </a:ext>
              </a:extLst>
            </p:cNvPr>
            <p:cNvSpPr txBox="1"/>
            <p:nvPr/>
          </p:nvSpPr>
          <p:spPr>
            <a:xfrm>
              <a:off x="144426" y="3230359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032DAD-D24E-4907-908B-F41800A4D039}"/>
                </a:ext>
              </a:extLst>
            </p:cNvPr>
            <p:cNvSpPr txBox="1"/>
            <p:nvPr/>
          </p:nvSpPr>
          <p:spPr>
            <a:xfrm>
              <a:off x="1219200" y="377096"/>
              <a:ext cx="1269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Dinoflagellates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0FBC240-09FB-45DE-B695-ED787E949D9C}"/>
                </a:ext>
              </a:extLst>
            </p:cNvPr>
            <p:cNvSpPr txBox="1"/>
            <p:nvPr/>
          </p:nvSpPr>
          <p:spPr>
            <a:xfrm>
              <a:off x="3860800" y="377095"/>
              <a:ext cx="7888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Diatoms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7187B29-EF7B-437C-8AAA-B50EBCEFC178}"/>
                </a:ext>
              </a:extLst>
            </p:cNvPr>
            <p:cNvSpPr txBox="1"/>
            <p:nvPr/>
          </p:nvSpPr>
          <p:spPr>
            <a:xfrm>
              <a:off x="5193619" y="377095"/>
              <a:ext cx="32573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CI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83C6C4C-0125-48EE-941C-F940978743D1}"/>
                </a:ext>
              </a:extLst>
            </p:cNvPr>
            <p:cNvSpPr txBox="1"/>
            <p:nvPr/>
          </p:nvSpPr>
          <p:spPr>
            <a:xfrm>
              <a:off x="5403880" y="377095"/>
              <a:ext cx="3866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RA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754133-E0AE-493A-B9BB-B90845743229}"/>
                </a:ext>
              </a:extLst>
            </p:cNvPr>
            <p:cNvSpPr txBox="1"/>
            <p:nvPr/>
          </p:nvSpPr>
          <p:spPr>
            <a:xfrm>
              <a:off x="5672707" y="377095"/>
              <a:ext cx="3754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dirty="0"/>
                <a:t>PR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089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hart, scatter chart&#10;&#10;Description automatically generated">
            <a:extLst>
              <a:ext uri="{FF2B5EF4-FFF2-40B4-BE49-F238E27FC236}">
                <a16:creationId xmlns:a16="http://schemas.microsoft.com/office/drawing/2014/main" id="{8D68B7FF-CE22-47FB-9DAF-0273D61815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89" y="3294457"/>
            <a:ext cx="5915025" cy="267351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26560F-E016-4CA8-938C-ACC8D63E67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487" y="458893"/>
            <a:ext cx="5915026" cy="26735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2EBA19C-2978-416F-9E84-31220329518A}"/>
              </a:ext>
            </a:extLst>
          </p:cNvPr>
          <p:cNvGrpSpPr/>
          <p:nvPr/>
        </p:nvGrpSpPr>
        <p:grpSpPr>
          <a:xfrm>
            <a:off x="1094881" y="692204"/>
            <a:ext cx="324128" cy="3177749"/>
            <a:chOff x="744361" y="494084"/>
            <a:chExt cx="324128" cy="3177749"/>
          </a:xfrm>
        </p:grpSpPr>
        <p:sp>
          <p:nvSpPr>
            <p:cNvPr id="9" name="テキスト ボックス 7">
              <a:extLst>
                <a:ext uri="{FF2B5EF4-FFF2-40B4-BE49-F238E27FC236}">
                  <a16:creationId xmlns:a16="http://schemas.microsoft.com/office/drawing/2014/main" id="{C3B7E354-0C98-4CA4-9252-2F392B43B0B8}"/>
                </a:ext>
              </a:extLst>
            </p:cNvPr>
            <p:cNvSpPr txBox="1"/>
            <p:nvPr/>
          </p:nvSpPr>
          <p:spPr>
            <a:xfrm>
              <a:off x="744361" y="494084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GB" altLang="ja-JP" b="1" dirty="0"/>
                <a:t>A</a:t>
              </a:r>
              <a:endParaRPr kumimoji="1" lang="ja-JP" altLang="en-US" b="1" dirty="0"/>
            </a:p>
          </p:txBody>
        </p:sp>
        <p:sp>
          <p:nvSpPr>
            <p:cNvPr id="10" name="テキスト ボックス 8">
              <a:extLst>
                <a:ext uri="{FF2B5EF4-FFF2-40B4-BE49-F238E27FC236}">
                  <a16:creationId xmlns:a16="http://schemas.microsoft.com/office/drawing/2014/main" id="{D1AC03D2-0045-40F1-9422-351682B867B4}"/>
                </a:ext>
              </a:extLst>
            </p:cNvPr>
            <p:cNvSpPr txBox="1"/>
            <p:nvPr/>
          </p:nvSpPr>
          <p:spPr>
            <a:xfrm>
              <a:off x="753979" y="3302501"/>
              <a:ext cx="3145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GB" altLang="ja-JP" b="1" dirty="0"/>
                <a:t>B</a:t>
              </a:r>
              <a:endParaRPr kumimoji="1" lang="ja-JP" altLang="en-US" b="1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6417371A-912D-4BD5-A7DB-108ECCB8024B}"/>
              </a:ext>
            </a:extLst>
          </p:cNvPr>
          <p:cNvSpPr txBox="1"/>
          <p:nvPr/>
        </p:nvSpPr>
        <p:spPr>
          <a:xfrm>
            <a:off x="5753100" y="6522720"/>
            <a:ext cx="78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Fig. S4</a:t>
            </a:r>
          </a:p>
        </p:txBody>
      </p:sp>
    </p:spTree>
    <p:extLst>
      <p:ext uri="{BB962C8B-B14F-4D97-AF65-F5344CB8AC3E}">
        <p14:creationId xmlns:p14="http://schemas.microsoft.com/office/powerpoint/2010/main" val="239397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コンテンツ プレースホルダー 10">
            <a:extLst>
              <a:ext uri="{FF2B5EF4-FFF2-40B4-BE49-F238E27FC236}">
                <a16:creationId xmlns:a16="http://schemas.microsoft.com/office/drawing/2014/main" id="{59E7265F-A569-44FE-96E8-1C841D10A9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497" y="399535"/>
            <a:ext cx="6015294" cy="3316652"/>
          </a:xfr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46F43A49-E0E9-46DD-A2E5-E51C7C1A249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7078" y="4048654"/>
            <a:ext cx="6008202" cy="3316652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6BC929F-6518-4C5B-9E46-33E8057B0A5E}"/>
              </a:ext>
            </a:extLst>
          </p:cNvPr>
          <p:cNvSpPr txBox="1"/>
          <p:nvPr/>
        </p:nvSpPr>
        <p:spPr>
          <a:xfrm>
            <a:off x="5684075" y="39953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775D687-EB1E-43CF-9AB1-2177486EBDF4}"/>
              </a:ext>
            </a:extLst>
          </p:cNvPr>
          <p:cNvSpPr txBox="1"/>
          <p:nvPr/>
        </p:nvSpPr>
        <p:spPr>
          <a:xfrm>
            <a:off x="5684076" y="402187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1BE36C0-72BA-4AEB-B42E-53F1199C0CF5}"/>
              </a:ext>
            </a:extLst>
          </p:cNvPr>
          <p:cNvSpPr txBox="1"/>
          <p:nvPr/>
        </p:nvSpPr>
        <p:spPr>
          <a:xfrm>
            <a:off x="5684075" y="739208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Fig. S5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90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コンテンツ プレースホルダー 4">
            <a:extLst>
              <a:ext uri="{FF2B5EF4-FFF2-40B4-BE49-F238E27FC236}">
                <a16:creationId xmlns:a16="http://schemas.microsoft.com/office/drawing/2014/main" id="{0507CB65-4B99-4BEF-902D-3DA3D26E6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890" y="225054"/>
            <a:ext cx="6296095" cy="3816529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DBA2B99-BE53-428C-B1E0-0DBD55754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687" y="4097383"/>
            <a:ext cx="6588499" cy="396050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39DF1A0-F847-4858-91F0-22C2303BD1C1}"/>
              </a:ext>
            </a:extLst>
          </p:cNvPr>
          <p:cNvSpPr txBox="1"/>
          <p:nvPr/>
        </p:nvSpPr>
        <p:spPr>
          <a:xfrm>
            <a:off x="5825853" y="499115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/>
              <a:t>2017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7257265-C197-4E76-85B8-A3F13EF204F9}"/>
              </a:ext>
            </a:extLst>
          </p:cNvPr>
          <p:cNvSpPr txBox="1"/>
          <p:nvPr/>
        </p:nvSpPr>
        <p:spPr>
          <a:xfrm>
            <a:off x="5912293" y="409738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/>
              <a:t>2018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56DB163-A7B2-4127-B04A-D9470F8A8678}"/>
              </a:ext>
            </a:extLst>
          </p:cNvPr>
          <p:cNvSpPr txBox="1"/>
          <p:nvPr/>
        </p:nvSpPr>
        <p:spPr>
          <a:xfrm>
            <a:off x="5883353" y="815229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GB" altLang="ja-JP" dirty="0">
                <a:latin typeface="Arial" panose="020B0604020202020204" pitchFamily="34" charset="0"/>
                <a:cs typeface="Arial" panose="020B0604020202020204" pitchFamily="34" charset="0"/>
              </a:rPr>
              <a:t>Fig. S6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864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67837</TotalTime>
  <Words>328</Words>
  <Application>Microsoft Office PowerPoint</Application>
  <PresentationFormat>A4 Paper (210x297 mm)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游ゴシック</vt:lpstr>
      <vt:lpstr>Yu Mincho</vt:lpstr>
      <vt:lpstr>Arial</vt:lpstr>
      <vt:lpstr>Calibri</vt:lpstr>
      <vt:lpstr>Calibri Light</vt:lpstr>
      <vt:lpstr>Times New Roman</vt:lpstr>
      <vt:lpstr>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長井　敏</dc:creator>
  <cp:lastModifiedBy>Sirje Sildever</cp:lastModifiedBy>
  <cp:revision>260</cp:revision>
  <cp:lastPrinted>2020-01-27T08:24:36Z</cp:lastPrinted>
  <dcterms:created xsi:type="dcterms:W3CDTF">2019-09-24T15:58:42Z</dcterms:created>
  <dcterms:modified xsi:type="dcterms:W3CDTF">2022-08-11T09:31:59Z</dcterms:modified>
</cp:coreProperties>
</file>