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89" r:id="rId3"/>
    <p:sldId id="259" r:id="rId4"/>
    <p:sldId id="309" r:id="rId5"/>
    <p:sldId id="304" r:id="rId6"/>
    <p:sldId id="305" r:id="rId7"/>
    <p:sldId id="306" r:id="rId8"/>
    <p:sldId id="307" r:id="rId9"/>
    <p:sldId id="308" r:id="rId10"/>
    <p:sldId id="295" r:id="rId11"/>
    <p:sldId id="310" r:id="rId12"/>
    <p:sldId id="378" r:id="rId13"/>
    <p:sldId id="379" r:id="rId14"/>
    <p:sldId id="371" r:id="rId15"/>
    <p:sldId id="271" r:id="rId16"/>
    <p:sldId id="382" r:id="rId17"/>
    <p:sldId id="381" r:id="rId18"/>
    <p:sldId id="373" r:id="rId19"/>
    <p:sldId id="380" r:id="rId20"/>
    <p:sldId id="374" r:id="rId21"/>
    <p:sldId id="383" r:id="rId22"/>
    <p:sldId id="384" r:id="rId23"/>
    <p:sldId id="375" r:id="rId24"/>
    <p:sldId id="385" r:id="rId25"/>
    <p:sldId id="377" r:id="rId26"/>
    <p:sldId id="376" r:id="rId27"/>
    <p:sldId id="279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Dosis" pitchFamily="2" charset="77"/>
      <p:regular r:id="rId31"/>
      <p:bold r:id="rId32"/>
    </p:embeddedFont>
    <p:embeddedFont>
      <p:font typeface="Sniglet" pitchFamily="8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69E"/>
    <a:srgbClr val="3D4965"/>
    <a:srgbClr val="FFD01F"/>
    <a:srgbClr val="3C7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E189D4-9ADD-422E-84BF-3D179D298E7B}">
  <a:tblStyle styleId="{E6E189D4-9ADD-422E-84BF-3D179D298E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/>
    <p:restoredTop sz="93026"/>
  </p:normalViewPr>
  <p:slideViewPr>
    <p:cSldViewPr snapToGrid="0" snapToObjects="1">
      <p:cViewPr varScale="1">
        <p:scale>
          <a:sx n="174" d="100"/>
          <a:sy n="174" d="100"/>
        </p:scale>
        <p:origin x="400" y="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66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76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10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03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66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w/o border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60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5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41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  <p:sldLayoutId id="2147483656" r:id="rId4"/>
    <p:sldLayoutId id="2147483657" r:id="rId5"/>
    <p:sldLayoutId id="2147483660" r:id="rId6"/>
    <p:sldLayoutId id="2147483661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hyperlink" Target="mailto:robert.giessmann@igdore.or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zero/1.0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doi.org/10.5281/zenodo.5566377" TargetMode="External"/><Relationship Id="rId9" Type="http://schemas.openxmlformats.org/officeDocument/2006/relationships/hyperlink" Target="https://w3id.org/opentec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63/1.556041" TargetMode="External"/><Relationship Id="rId3" Type="http://schemas.openxmlformats.org/officeDocument/2006/relationships/hyperlink" Target="https://doi.org/10.1063/1.555939" TargetMode="External"/><Relationship Id="rId7" Type="http://schemas.openxmlformats.org/officeDocument/2006/relationships/hyperlink" Target="https://doi.org/10.1063/1.5559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63/1.555969" TargetMode="External"/><Relationship Id="rId5" Type="http://schemas.openxmlformats.org/officeDocument/2006/relationships/hyperlink" Target="https://doi.org/10.1063/1.555957" TargetMode="External"/><Relationship Id="rId4" Type="http://schemas.openxmlformats.org/officeDocument/2006/relationships/hyperlink" Target="https://doi.org/10.1063/1.555948" TargetMode="External"/><Relationship Id="rId9" Type="http://schemas.openxmlformats.org/officeDocument/2006/relationships/hyperlink" Target="https://doi.org/10.1063/1.278945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bib/5.1.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iny.cc/combine-surve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groups.google.com/g/opentecr" TargetMode="External"/><Relationship Id="rId4" Type="http://schemas.openxmlformats.org/officeDocument/2006/relationships/hyperlink" Target="https://github.com/opentec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zenodo.org/communities/opentecr-literatur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3id.org/opentec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3955773" y="1329588"/>
            <a:ext cx="479658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/>
              <a:t>openTECR</a:t>
            </a:r>
            <a:br>
              <a:rPr lang="en" sz="2800" dirty="0"/>
            </a:br>
            <a:r>
              <a:rPr lang="en" sz="1600" dirty="0"/>
              <a:t> </a:t>
            </a:r>
            <a:br>
              <a:rPr lang="en" sz="2800" dirty="0"/>
            </a:br>
            <a:r>
              <a:rPr lang="en" sz="2000" dirty="0"/>
              <a:t>an Open Database for Thermodynamics of Enzyme-Catalyzed Reactions</a:t>
            </a:r>
            <a:endParaRPr sz="2000" dirty="0"/>
          </a:p>
        </p:txBody>
      </p:sp>
      <p:sp>
        <p:nvSpPr>
          <p:cNvPr id="4" name="Google Shape;525;p12">
            <a:extLst>
              <a:ext uri="{FF2B5EF4-FFF2-40B4-BE49-F238E27FC236}">
                <a16:creationId xmlns:a16="http://schemas.microsoft.com/office/drawing/2014/main" id="{25C87059-931A-AD4F-A2F8-7C5A80132547}"/>
              </a:ext>
            </a:extLst>
          </p:cNvPr>
          <p:cNvSpPr txBox="1">
            <a:spLocks/>
          </p:cNvSpPr>
          <p:nvPr/>
        </p:nvSpPr>
        <p:spPr>
          <a:xfrm>
            <a:off x="3955772" y="2839387"/>
            <a:ext cx="3439895" cy="230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Sniglet"/>
              <a:buNone/>
              <a:defRPr sz="48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l"/>
            <a:r>
              <a:rPr lang="en-GB" sz="1400" dirty="0"/>
              <a:t>Robert T. Giessmann</a:t>
            </a:r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Institute for Globally Distributed Open Research and Education (IGDORE)</a:t>
            </a:r>
          </a:p>
          <a:p>
            <a:pPr algn="l"/>
            <a:r>
              <a:rPr lang="en-GB" sz="1400" dirty="0"/>
              <a:t>ORCID:0000-0002-0254-1500</a:t>
            </a:r>
          </a:p>
          <a:p>
            <a:pPr algn="l"/>
            <a:r>
              <a:rPr lang="en-GB" sz="1400" dirty="0"/>
              <a:t>email: </a:t>
            </a:r>
            <a:r>
              <a:rPr lang="en-GB" sz="1400" dirty="0" err="1">
                <a:hlinkClick r:id="rId3"/>
              </a:rPr>
              <a:t>robert.giessmann@igdore.org</a:t>
            </a:r>
            <a:endParaRPr lang="en-GB" sz="1400" dirty="0"/>
          </a:p>
          <a:p>
            <a:pPr algn="l"/>
            <a:endParaRPr lang="en-GB" sz="1400" dirty="0"/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you can find this presentation under: </a:t>
            </a:r>
          </a:p>
          <a:p>
            <a:pPr algn="l"/>
            <a:r>
              <a:rPr lang="en-GB" sz="1400" dirty="0">
                <a:hlinkClick r:id="rId4"/>
              </a:rPr>
              <a:t>https://doi.org/10.5281/zenodo.5566377</a:t>
            </a:r>
            <a:r>
              <a:rPr lang="en-GB" sz="1400" dirty="0"/>
              <a:t>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86C4C2D-3261-4A4B-A562-15E42D45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9" y="467202"/>
            <a:ext cx="3130826" cy="3130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phic 4">
            <a:hlinkClick r:id="rId6"/>
            <a:extLst>
              <a:ext uri="{FF2B5EF4-FFF2-40B4-BE49-F238E27FC236}">
                <a16:creationId xmlns:a16="http://schemas.microsoft.com/office/drawing/2014/main" id="{B5A955B0-36AA-874E-AF2C-0CE329C63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2441" y="4603135"/>
            <a:ext cx="1221720" cy="425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2F284-CD1D-0D4D-8DE1-09960A3C6869}"/>
              </a:ext>
            </a:extLst>
          </p:cNvPr>
          <p:cNvSpPr txBox="1"/>
          <p:nvPr/>
        </p:nvSpPr>
        <p:spPr>
          <a:xfrm>
            <a:off x="7802441" y="4033369"/>
            <a:ext cx="12217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050" dirty="0"/>
              <a:t>This presentation is released under a </a:t>
            </a:r>
            <a:r>
              <a:rPr lang="en-DE" sz="1050" dirty="0">
                <a:hlinkClick r:id="rId6"/>
              </a:rPr>
              <a:t>CC0 license</a:t>
            </a:r>
            <a:r>
              <a:rPr lang="en-DE" sz="105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ED466-D824-D946-8384-612EEA7B95BB}"/>
              </a:ext>
            </a:extLst>
          </p:cNvPr>
          <p:cNvSpPr/>
          <p:nvPr/>
        </p:nvSpPr>
        <p:spPr>
          <a:xfrm>
            <a:off x="983627" y="4610450"/>
            <a:ext cx="2193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56616"/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9"/>
              </a:rPr>
              <a:t>https://w3id.org/opentecr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DE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ED068-2E0A-C847-8BFD-C04314B2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371" y="3246893"/>
            <a:ext cx="7992836" cy="819900"/>
          </a:xfrm>
        </p:spPr>
        <p:txBody>
          <a:bodyPr/>
          <a:lstStyle/>
          <a:p>
            <a:pPr marL="69850" indent="0" algn="l">
              <a:buNone/>
            </a:pPr>
            <a:r>
              <a:rPr lang="en-GB">
                <a:solidFill>
                  <a:schemeClr val="bg2"/>
                </a:solidFill>
              </a:rPr>
              <a:t>green to red:		K</a:t>
            </a:r>
            <a:r>
              <a:rPr lang="en-GB" baseline="-25000">
                <a:solidFill>
                  <a:schemeClr val="bg2"/>
                </a:solidFill>
              </a:rPr>
              <a:t>eq</a:t>
            </a:r>
            <a:r>
              <a:rPr lang="en-GB"/>
              <a:t>’  =                                    = 1/3 = 0.33... </a:t>
            </a:r>
          </a:p>
        </p:txBody>
      </p:sp>
      <p:sp>
        <p:nvSpPr>
          <p:cNvPr id="13" name="Google Shape;867;p39">
            <a:extLst>
              <a:ext uri="{FF2B5EF4-FFF2-40B4-BE49-F238E27FC236}">
                <a16:creationId xmlns:a16="http://schemas.microsoft.com/office/drawing/2014/main" id="{ADF65ACB-2932-8946-ADE3-F2AF7259C016}"/>
              </a:ext>
            </a:extLst>
          </p:cNvPr>
          <p:cNvSpPr/>
          <p:nvPr/>
        </p:nvSpPr>
        <p:spPr>
          <a:xfrm>
            <a:off x="5552801" y="3097822"/>
            <a:ext cx="578417" cy="559021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7FF19-D9EE-2D43-8817-593CBA7D3E11}"/>
              </a:ext>
            </a:extLst>
          </p:cNvPr>
          <p:cNvCxnSpPr/>
          <p:nvPr/>
        </p:nvCxnSpPr>
        <p:spPr>
          <a:xfrm>
            <a:off x="4939393" y="3722157"/>
            <a:ext cx="163285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867;p39">
            <a:extLst>
              <a:ext uri="{FF2B5EF4-FFF2-40B4-BE49-F238E27FC236}">
                <a16:creationId xmlns:a16="http://schemas.microsoft.com/office/drawing/2014/main" id="{9C80BD20-72DC-6245-9480-FA17E6E73364}"/>
              </a:ext>
            </a:extLst>
          </p:cNvPr>
          <p:cNvSpPr/>
          <p:nvPr/>
        </p:nvSpPr>
        <p:spPr>
          <a:xfrm>
            <a:off x="5015529" y="3827451"/>
            <a:ext cx="563788" cy="53967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" name="Google Shape;867;p39">
            <a:extLst>
              <a:ext uri="{FF2B5EF4-FFF2-40B4-BE49-F238E27FC236}">
                <a16:creationId xmlns:a16="http://schemas.microsoft.com/office/drawing/2014/main" id="{5F54955C-41B4-7D43-940C-D5DE482F8EC6}"/>
              </a:ext>
            </a:extLst>
          </p:cNvPr>
          <p:cNvSpPr/>
          <p:nvPr/>
        </p:nvSpPr>
        <p:spPr>
          <a:xfrm>
            <a:off x="5552801" y="3934480"/>
            <a:ext cx="563788" cy="53967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1" name="Google Shape;867;p39">
            <a:extLst>
              <a:ext uri="{FF2B5EF4-FFF2-40B4-BE49-F238E27FC236}">
                <a16:creationId xmlns:a16="http://schemas.microsoft.com/office/drawing/2014/main" id="{EA7A36CF-C0C3-DF43-B577-EA38E22E4F78}"/>
              </a:ext>
            </a:extLst>
          </p:cNvPr>
          <p:cNvSpPr/>
          <p:nvPr/>
        </p:nvSpPr>
        <p:spPr>
          <a:xfrm>
            <a:off x="6090073" y="3757551"/>
            <a:ext cx="563788" cy="53967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3688962-E5BB-9E4A-8CB3-63F953ABFC4E}"/>
              </a:ext>
            </a:extLst>
          </p:cNvPr>
          <p:cNvSpPr txBox="1">
            <a:spLocks/>
          </p:cNvSpPr>
          <p:nvPr/>
        </p:nvSpPr>
        <p:spPr>
          <a:xfrm>
            <a:off x="1012371" y="1174490"/>
            <a:ext cx="714375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7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✘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69850" indent="0" algn="l">
              <a:buFont typeface="Dosis"/>
              <a:buNone/>
            </a:pPr>
            <a:r>
              <a:rPr lang="en-GB">
                <a:solidFill>
                  <a:schemeClr val="bg2"/>
                </a:solidFill>
              </a:rPr>
              <a:t>blue to green:	K</a:t>
            </a:r>
            <a:r>
              <a:rPr lang="en-GB" baseline="-25000">
                <a:solidFill>
                  <a:schemeClr val="bg2"/>
                </a:solidFill>
              </a:rPr>
              <a:t>eq</a:t>
            </a:r>
            <a:r>
              <a:rPr lang="en-GB"/>
              <a:t>’  =                                    = 2/2 = 1 </a:t>
            </a:r>
          </a:p>
        </p:txBody>
      </p:sp>
      <p:sp>
        <p:nvSpPr>
          <p:cNvPr id="23" name="Google Shape;867;p39">
            <a:extLst>
              <a:ext uri="{FF2B5EF4-FFF2-40B4-BE49-F238E27FC236}">
                <a16:creationId xmlns:a16="http://schemas.microsoft.com/office/drawing/2014/main" id="{6732E23A-399C-B144-9330-865CA5747749}"/>
              </a:ext>
            </a:extLst>
          </p:cNvPr>
          <p:cNvSpPr/>
          <p:nvPr/>
        </p:nvSpPr>
        <p:spPr>
          <a:xfrm rot="19603391">
            <a:off x="5259143" y="1774102"/>
            <a:ext cx="578417" cy="559021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E79C62-41A3-564C-8911-1B4AB8CFBB31}"/>
              </a:ext>
            </a:extLst>
          </p:cNvPr>
          <p:cNvCxnSpPr/>
          <p:nvPr/>
        </p:nvCxnSpPr>
        <p:spPr>
          <a:xfrm>
            <a:off x="4939393" y="1649754"/>
            <a:ext cx="1632857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867;p39">
            <a:extLst>
              <a:ext uri="{FF2B5EF4-FFF2-40B4-BE49-F238E27FC236}">
                <a16:creationId xmlns:a16="http://schemas.microsoft.com/office/drawing/2014/main" id="{F2D5A835-C493-B944-8885-3C54C73F3074}"/>
              </a:ext>
            </a:extLst>
          </p:cNvPr>
          <p:cNvSpPr/>
          <p:nvPr/>
        </p:nvSpPr>
        <p:spPr>
          <a:xfrm rot="19802513">
            <a:off x="5796627" y="993865"/>
            <a:ext cx="563788" cy="53967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6" name="Google Shape;867;p39">
            <a:extLst>
              <a:ext uri="{FF2B5EF4-FFF2-40B4-BE49-F238E27FC236}">
                <a16:creationId xmlns:a16="http://schemas.microsoft.com/office/drawing/2014/main" id="{E4715FFB-6797-E94F-8A66-C55DA86A3A2F}"/>
              </a:ext>
            </a:extLst>
          </p:cNvPr>
          <p:cNvSpPr/>
          <p:nvPr/>
        </p:nvSpPr>
        <p:spPr>
          <a:xfrm>
            <a:off x="5232839" y="993865"/>
            <a:ext cx="563788" cy="53967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8" name="Google Shape;867;p39">
            <a:extLst>
              <a:ext uri="{FF2B5EF4-FFF2-40B4-BE49-F238E27FC236}">
                <a16:creationId xmlns:a16="http://schemas.microsoft.com/office/drawing/2014/main" id="{C403B8B2-1963-5243-A8C6-A50B24A8A368}"/>
              </a:ext>
            </a:extLst>
          </p:cNvPr>
          <p:cNvSpPr/>
          <p:nvPr/>
        </p:nvSpPr>
        <p:spPr>
          <a:xfrm rot="3844196">
            <a:off x="5872550" y="1769517"/>
            <a:ext cx="578417" cy="559021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78BF2F32-B06F-DF4F-B290-E5D27C5998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808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AD5DF9-680B-B24B-B818-2D0E18CE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further key take-away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79C6BDA5-3BEB-6849-9D5B-55E07279BC1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2200"/>
                  <a:t>You </a:t>
                </a:r>
                <a:r>
                  <a:rPr lang="en-GB" sz="2200" b="1"/>
                  <a:t>can’t </a:t>
                </a:r>
                <a:r>
                  <a:rPr lang="en-GB" sz="2200"/>
                  <a:t>change the equilibrium constant.</a:t>
                </a:r>
              </a:p>
              <a:p>
                <a:r>
                  <a:rPr lang="en-GB" sz="2200"/>
                  <a:t>You </a:t>
                </a:r>
                <a:r>
                  <a:rPr lang="en-GB" sz="2200" b="1"/>
                  <a:t>can</a:t>
                </a:r>
                <a:r>
                  <a:rPr lang="en-GB" sz="2200"/>
                  <a:t> influence the conversion in multi-substrate reactions by adding more of one substrate.</a:t>
                </a:r>
              </a:p>
              <a:p>
                <a:r>
                  <a:rPr lang="en-GB" sz="2200"/>
                  <a:t>You </a:t>
                </a:r>
                <a:r>
                  <a:rPr lang="en-GB" sz="2200" b="1"/>
                  <a:t>can’t</a:t>
                </a:r>
                <a:r>
                  <a:rPr lang="en-GB" sz="2200"/>
                  <a:t> have pure substrate or pure product in an equilibrated reaction, it will always be a mixture.</a:t>
                </a:r>
              </a:p>
              <a:p>
                <a:r>
                  <a:rPr lang="en-GB" sz="2200"/>
                  <a:t>Thermodynamics consider the equilibrium case, but are agnostic of the way towards it (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200"/>
                  <a:t> kinetics).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79C6BDA5-3BEB-6849-9D5B-55E07279B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33" t="-351" r="-1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E51EE-A4B4-3845-B366-69D8622C10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184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F5A8-1FB1-B640-B11C-9FB6F791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5D7D0-E7C9-9E47-960D-C6A624929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21498-9CAA-EE41-9611-CB8E40AB0D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955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Goldberg reviews</a:t>
            </a:r>
            <a:endParaRPr dirty="0"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bag full of wonders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74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1D40D-B5BE-9A40-BB67-372BE2767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879DA5-5086-F243-9E30-1A2A8933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7" t="4168" r="9216" b="5316"/>
          <a:stretch/>
        </p:blipFill>
        <p:spPr>
          <a:xfrm>
            <a:off x="133869" y="163284"/>
            <a:ext cx="3422204" cy="488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91238-6016-C14D-B45C-0F1E4E73B88D}"/>
              </a:ext>
            </a:extLst>
          </p:cNvPr>
          <p:cNvSpPr txBox="1"/>
          <p:nvPr/>
        </p:nvSpPr>
        <p:spPr>
          <a:xfrm>
            <a:off x="5761182" y="3516084"/>
            <a:ext cx="34852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Part 1: </a:t>
            </a:r>
            <a:r>
              <a:rPr lang="en-GB">
                <a:hlinkClick r:id="rId3"/>
              </a:rPr>
              <a:t>https://doi.org/10.1063/1.555939</a:t>
            </a:r>
            <a:r>
              <a:rPr lang="en-GB"/>
              <a:t> </a:t>
            </a:r>
          </a:p>
          <a:p>
            <a:r>
              <a:rPr lang="en-GB"/>
              <a:t>Part 2: </a:t>
            </a:r>
            <a:r>
              <a:rPr lang="en-GB">
                <a:hlinkClick r:id="rId4"/>
              </a:rPr>
              <a:t>https://doi.org/10.1063/1.555948</a:t>
            </a:r>
            <a:r>
              <a:rPr lang="en-GB"/>
              <a:t> </a:t>
            </a:r>
          </a:p>
          <a:p>
            <a:r>
              <a:rPr lang="en-GB"/>
              <a:t>Part 3: </a:t>
            </a:r>
            <a:r>
              <a:rPr lang="en-GB">
                <a:hlinkClick r:id="rId5"/>
              </a:rPr>
              <a:t>https://doi.org/10.1063/1.555957</a:t>
            </a:r>
            <a:r>
              <a:rPr lang="en-GB"/>
              <a:t> </a:t>
            </a:r>
          </a:p>
          <a:p>
            <a:r>
              <a:rPr lang="en-GB"/>
              <a:t>Part 4: </a:t>
            </a:r>
            <a:r>
              <a:rPr lang="en-GB">
                <a:hlinkClick r:id="rId6"/>
              </a:rPr>
              <a:t>https://doi.org/10.1063/1.555969</a:t>
            </a:r>
            <a:r>
              <a:rPr lang="en-GB"/>
              <a:t> </a:t>
            </a:r>
          </a:p>
          <a:p>
            <a:r>
              <a:rPr lang="en-GB"/>
              <a:t>Part 5: </a:t>
            </a:r>
            <a:r>
              <a:rPr lang="en-GB">
                <a:hlinkClick r:id="rId7"/>
              </a:rPr>
              <a:t>https://doi.org/10.1063/1.555970</a:t>
            </a:r>
            <a:r>
              <a:rPr lang="en-GB"/>
              <a:t>   </a:t>
            </a:r>
          </a:p>
          <a:p>
            <a:r>
              <a:rPr lang="en-GB"/>
              <a:t>Part 6: </a:t>
            </a:r>
            <a:r>
              <a:rPr lang="en-GB">
                <a:hlinkClick r:id="rId8"/>
              </a:rPr>
              <a:t>https://doi.org/10.1063/1.556041</a:t>
            </a:r>
            <a:r>
              <a:rPr lang="en-GB"/>
              <a:t> </a:t>
            </a:r>
          </a:p>
          <a:p>
            <a:r>
              <a:rPr lang="en-GB"/>
              <a:t>Part 7: </a:t>
            </a:r>
            <a:r>
              <a:rPr lang="en-GB">
                <a:hlinkClick r:id="rId9"/>
              </a:rPr>
              <a:t>https://doi.org/10.1063/1.2789450</a:t>
            </a: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9" name="Google Shape;567;p18">
            <a:extLst>
              <a:ext uri="{FF2B5EF4-FFF2-40B4-BE49-F238E27FC236}">
                <a16:creationId xmlns:a16="http://schemas.microsoft.com/office/drawing/2014/main" id="{03EA866D-B7F4-A344-B6CF-371CAED886A9}"/>
              </a:ext>
            </a:extLst>
          </p:cNvPr>
          <p:cNvSpPr txBox="1">
            <a:spLocks/>
          </p:cNvSpPr>
          <p:nvPr/>
        </p:nvSpPr>
        <p:spPr>
          <a:xfrm>
            <a:off x="6908205" y="875295"/>
            <a:ext cx="2381770" cy="184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63500" indent="0">
              <a:buNone/>
            </a:pPr>
            <a:r>
              <a:rPr lang="en-GB" sz="2000" b="1"/>
              <a:t>... and another 365 pdf pages packed with thermo-dynamics data!</a:t>
            </a:r>
          </a:p>
          <a:p>
            <a:endParaRPr lang="en-GB" sz="2000" b="1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5FC0787-DB9B-2141-B986-1E4D41A25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64" t="61047" r="11645" b="13277"/>
          <a:stretch/>
        </p:blipFill>
        <p:spPr>
          <a:xfrm>
            <a:off x="3825345" y="163284"/>
            <a:ext cx="3039316" cy="280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088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"/>
          <p:cNvSpPr txBox="1">
            <a:spLocks noGrp="1"/>
          </p:cNvSpPr>
          <p:nvPr>
            <p:ph type="ctrTitle" idx="4294967295"/>
          </p:nvPr>
        </p:nvSpPr>
        <p:spPr>
          <a:xfrm>
            <a:off x="1605225" y="462527"/>
            <a:ext cx="5933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14</a:t>
            </a:r>
            <a:r>
              <a:rPr lang="en" sz="4800" b="1"/>
              <a:t>31</a:t>
            </a:r>
            <a:endParaRPr sz="4800"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4294967295"/>
          </p:nvPr>
        </p:nvSpPr>
        <p:spPr>
          <a:xfrm>
            <a:off x="0" y="1073435"/>
            <a:ext cx="9144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literature references in the Goldberg reviews, for</a:t>
            </a:r>
            <a:endParaRPr sz="1800" dirty="0"/>
          </a:p>
        </p:txBody>
      </p:sp>
      <p:sp>
        <p:nvSpPr>
          <p:cNvPr id="651" name="Google Shape;651;p27"/>
          <p:cNvSpPr txBox="1">
            <a:spLocks noGrp="1"/>
          </p:cNvSpPr>
          <p:nvPr>
            <p:ph type="ctrTitle" idx="4294967295"/>
          </p:nvPr>
        </p:nvSpPr>
        <p:spPr>
          <a:xfrm>
            <a:off x="1605225" y="1858959"/>
            <a:ext cx="59337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4544</a:t>
            </a:r>
            <a:endParaRPr sz="4800" dirty="0"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4294967295"/>
          </p:nvPr>
        </p:nvSpPr>
        <p:spPr>
          <a:xfrm>
            <a:off x="1605225" y="2469867"/>
            <a:ext cx="5933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" sz="1800" dirty="0"/>
              <a:t>reported equilibrium constants (</a:t>
            </a:r>
            <a:r>
              <a:rPr lang="el-GR" sz="1800" dirty="0"/>
              <a:t>Δ</a:t>
            </a:r>
            <a:r>
              <a:rPr lang="en" sz="1800" dirty="0"/>
              <a:t>G</a:t>
            </a:r>
            <a:r>
              <a:rPr lang="en" sz="1800" baseline="30000" dirty="0"/>
              <a:t>0</a:t>
            </a:r>
            <a:r>
              <a:rPr lang="en" sz="1800" dirty="0"/>
              <a:t>; or maybe rather </a:t>
            </a:r>
            <a:r>
              <a:rPr lang="el-GR" sz="1800" dirty="0"/>
              <a:t>Δ</a:t>
            </a:r>
            <a:r>
              <a:rPr lang="en-GB" sz="1800" dirty="0" err="1"/>
              <a:t>G</a:t>
            </a:r>
            <a:r>
              <a:rPr lang="en-GB" sz="1800" baseline="30000" dirty="0" err="1"/>
              <a:t>app</a:t>
            </a:r>
            <a:r>
              <a:rPr lang="en-GB" sz="1800" dirty="0"/>
              <a:t>?)</a:t>
            </a:r>
            <a:r>
              <a:rPr lang="en" sz="1800" dirty="0"/>
              <a:t>, for</a:t>
            </a:r>
            <a:endParaRPr sz="1800" dirty="0"/>
          </a:p>
        </p:txBody>
      </p:sp>
      <p:cxnSp>
        <p:nvCxnSpPr>
          <p:cNvPr id="654" name="Google Shape;654;p27"/>
          <p:cNvCxnSpPr/>
          <p:nvPr/>
        </p:nvCxnSpPr>
        <p:spPr>
          <a:xfrm>
            <a:off x="1553100" y="1736177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56" name="Google Shape;656;p2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" name="Google Shape;651;p27">
            <a:extLst>
              <a:ext uri="{FF2B5EF4-FFF2-40B4-BE49-F238E27FC236}">
                <a16:creationId xmlns:a16="http://schemas.microsoft.com/office/drawing/2014/main" id="{6124BF62-4D5C-204D-8374-F269558B7CF5}"/>
              </a:ext>
            </a:extLst>
          </p:cNvPr>
          <p:cNvSpPr txBox="1">
            <a:spLocks/>
          </p:cNvSpPr>
          <p:nvPr/>
        </p:nvSpPr>
        <p:spPr>
          <a:xfrm>
            <a:off x="1605226" y="3302744"/>
            <a:ext cx="593370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4800" dirty="0"/>
              <a:t>400-550</a:t>
            </a:r>
          </a:p>
        </p:txBody>
      </p:sp>
      <p:sp>
        <p:nvSpPr>
          <p:cNvPr id="9" name="Google Shape;652;p27">
            <a:extLst>
              <a:ext uri="{FF2B5EF4-FFF2-40B4-BE49-F238E27FC236}">
                <a16:creationId xmlns:a16="http://schemas.microsoft.com/office/drawing/2014/main" id="{AC8AEAB6-75BD-884E-A971-F64D46527B46}"/>
              </a:ext>
            </a:extLst>
          </p:cNvPr>
          <p:cNvSpPr txBox="1">
            <a:spLocks/>
          </p:cNvSpPr>
          <p:nvPr/>
        </p:nvSpPr>
        <p:spPr>
          <a:xfrm>
            <a:off x="1605226" y="3913652"/>
            <a:ext cx="5933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ctr">
              <a:buFont typeface="Dosis"/>
              <a:buNone/>
            </a:pPr>
            <a:r>
              <a:rPr lang="en-GB" sz="1800" dirty="0"/>
              <a:t>unique reactions</a:t>
            </a:r>
          </a:p>
        </p:txBody>
      </p:sp>
      <p:cxnSp>
        <p:nvCxnSpPr>
          <p:cNvPr id="10" name="Google Shape;654;p27">
            <a:extLst>
              <a:ext uri="{FF2B5EF4-FFF2-40B4-BE49-F238E27FC236}">
                <a16:creationId xmlns:a16="http://schemas.microsoft.com/office/drawing/2014/main" id="{C11DED47-4219-7C40-9C72-9E4EF7BD552A}"/>
              </a:ext>
            </a:extLst>
          </p:cNvPr>
          <p:cNvCxnSpPr/>
          <p:nvPr/>
        </p:nvCxnSpPr>
        <p:spPr>
          <a:xfrm>
            <a:off x="1553101" y="317996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F5A8-1FB1-B640-B11C-9FB6F791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5D7D0-E7C9-9E47-960D-C6A624929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21498-9CAA-EE41-9611-CB8E40AB0D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161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meta level</a:t>
            </a:r>
            <a:endParaRPr dirty="0"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we doing here?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03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B397-6406-9A40-9313-8A86F249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We are building a community to drive this database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68B2C-0284-BB4B-8A80-6A459286B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We are a community of ~20 people interested in this data</a:t>
            </a:r>
          </a:p>
          <a:p>
            <a:r>
              <a:rPr lang="en-DE" dirty="0"/>
              <a:t>Currently 2 active curators</a:t>
            </a:r>
          </a:p>
          <a:p>
            <a:r>
              <a:rPr lang="en-DE" dirty="0"/>
              <a:t>In negotiation with NIST about legacy data (“Goldberg reviews”)</a:t>
            </a:r>
          </a:p>
          <a:p>
            <a:r>
              <a:rPr lang="en-DE" dirty="0"/>
              <a:t>There is a list of publications to be curated</a:t>
            </a:r>
          </a:p>
          <a:p>
            <a:r>
              <a:rPr lang="en-DE" dirty="0"/>
              <a:t>Data already used in ad-hoc formats (eQuilibrator, COBRA)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FD668-460C-1F4B-B0B2-998206A3CB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538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5831-CD10-3F46-ABF4-3A7D8AE2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We are observing a really old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25D8E-4FA6-7646-95DC-F02ABEC64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1455725"/>
            <a:ext cx="6140400" cy="334086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500" dirty="0"/>
              <a:t>Your task will be much more complex and far bigger that you ever thought it could be.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500" dirty="0"/>
              <a:t>If your database is successful and useful to the user community, then you will have to dedicate all your efforts to develop it for a much longer period of time than you would have thought possible.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500" dirty="0"/>
              <a:t>You will always wonder why life scientists abhor complying with nomenclature guidelines or standardisation efforts that would simplify your and their life.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500" dirty="0"/>
              <a:t>You will have to continually fight to obtain a minimal amount of funding.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500" dirty="0"/>
              <a:t>As with any service efforts, you will be told far more what you do wrong rather than what you do right.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500" dirty="0"/>
              <a:t>But when you will see how useful your efforts are to your users, all the above drawbacks will lose their importance!</a:t>
            </a:r>
            <a:endParaRPr lang="en-DE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ACF75-51C4-694B-B499-02D8774783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47ECC-A78B-FE41-8576-798BA1FDB001}"/>
              </a:ext>
            </a:extLst>
          </p:cNvPr>
          <p:cNvSpPr txBox="1"/>
          <p:nvPr/>
        </p:nvSpPr>
        <p:spPr>
          <a:xfrm>
            <a:off x="747925" y="1075110"/>
            <a:ext cx="549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osis" pitchFamily="2" charset="77"/>
              </a:rPr>
              <a:t>from: </a:t>
            </a:r>
            <a:r>
              <a:rPr lang="en-GB" dirty="0">
                <a:latin typeface="Dosis" pitchFamily="2" charset="77"/>
                <a:hlinkClick r:id="rId2"/>
              </a:rPr>
              <a:t>https://doi.org/10.1093/bib/5.1.39</a:t>
            </a:r>
            <a:endParaRPr lang="en-DE" dirty="0">
              <a:latin typeface="Dosi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783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167B95-6726-2D4D-AE0F-AD6C7C02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Get-to-know each other: audience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C79AA-6A39-5247-8A98-48E7482D3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1763692"/>
            <a:ext cx="6140400" cy="3078968"/>
          </a:xfrm>
        </p:spPr>
        <p:txBody>
          <a:bodyPr/>
          <a:lstStyle/>
          <a:p>
            <a:r>
              <a:rPr lang="en-GB" sz="1400" dirty="0"/>
              <a:t>What is your current position? Student (Bachelor, Master, PhD), working at university (postdoc, professor), working in industry, other</a:t>
            </a:r>
          </a:p>
          <a:p>
            <a:r>
              <a:rPr lang="en-GB" sz="1400" dirty="0"/>
              <a:t>Do you use the apparent equilibrium constant Keq’ in your (regular) work? – if no, do you think you know what it is?</a:t>
            </a:r>
          </a:p>
          <a:p>
            <a:r>
              <a:rPr lang="en-GB" sz="1400" dirty="0"/>
              <a:t>Do you use InChI or SMILES regularly? – if no, do you think you know what it is?</a:t>
            </a:r>
          </a:p>
          <a:p>
            <a:r>
              <a:rPr lang="en-GB" sz="1400" dirty="0"/>
              <a:t>Which tools do you use in the context of thermodynamics?</a:t>
            </a:r>
          </a:p>
          <a:p>
            <a:r>
              <a:rPr lang="en-GB" sz="1400" dirty="0"/>
              <a:t>Today I joined because: I want to connect with others (i.e. network), I work on this topic myself, I want to find a solution for a problem I have, I want to learn, I want to hear something unrelated to my own work, I want to get a refresher on a topic I already know, I want to discuss, I want to share my knowledge with others, I want to find a new employer, .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B34EDB3-495C-764B-8A07-404BA44BEF92}"/>
              </a:ext>
            </a:extLst>
          </p:cNvPr>
          <p:cNvSpPr txBox="1">
            <a:spLocks/>
          </p:cNvSpPr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fld id="{00000000-1234-1234-1234-123412341234}" type="slidenum">
              <a:rPr lang="en"/>
              <a:pPr algn="ctr"/>
              <a:t>2</a:t>
            </a:fld>
            <a:endParaRPr lang="e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4F0F2-A9F1-1B41-88FD-E7CADEAB19BD}"/>
              </a:ext>
            </a:extLst>
          </p:cNvPr>
          <p:cNvSpPr/>
          <p:nvPr/>
        </p:nvSpPr>
        <p:spPr>
          <a:xfrm>
            <a:off x="1831295" y="1188908"/>
            <a:ext cx="408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2400" dirty="0">
                <a:hlinkClick r:id="rId2"/>
              </a:rPr>
              <a:t>http://tiny.cc/combine-survey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15493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3C84-7AB2-154C-9E6A-7268C8BE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“What’s the actual problem?”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CDC5-60E1-0748-BAED-330FE4894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Missing standard to report data</a:t>
            </a:r>
          </a:p>
          <a:p>
            <a:r>
              <a:rPr lang="en-DE" dirty="0"/>
              <a:t>Missing central repository for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2F5D1-F688-3944-8E0B-08DEE8323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419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CEFC-2901-E242-B3A2-DBD03142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B8D01-B63D-824A-82FD-A0ADEFB75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E1FCB-9C02-0242-A473-B8C7DE4F86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2991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solution?</a:t>
            </a:r>
            <a:endParaRPr dirty="0"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we already have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0532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127E-D6CD-D04B-AE40-5D2BFF4A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What’s there already?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5803-397D-3244-9061-5732A65EF8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9111B-194B-BD4B-96D6-FDBA8EE81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62" y="-124288"/>
            <a:ext cx="3427767" cy="5192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2A971-E051-0841-8709-6B6763415059}"/>
              </a:ext>
            </a:extLst>
          </p:cNvPr>
          <p:cNvSpPr/>
          <p:nvPr/>
        </p:nvSpPr>
        <p:spPr>
          <a:xfrm>
            <a:off x="5607695" y="4897279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hlinkClick r:id="rId4"/>
              </a:rPr>
              <a:t>https://github.com/opentecr/</a:t>
            </a:r>
            <a:r>
              <a:rPr lang="en-DE" sz="10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CA957-D2A9-9B4A-A11F-0F6C4A04C58D}"/>
              </a:ext>
            </a:extLst>
          </p:cNvPr>
          <p:cNvSpPr/>
          <p:nvPr/>
        </p:nvSpPr>
        <p:spPr>
          <a:xfrm>
            <a:off x="743464" y="4887828"/>
            <a:ext cx="23214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hlinkClick r:id="rId5"/>
              </a:rPr>
              <a:t>https://groups.google.com/g/opentecr</a:t>
            </a:r>
            <a:r>
              <a:rPr lang="en-DE" sz="1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6C326-0385-BB43-8D7F-36B89E7AF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983" y="1031409"/>
            <a:ext cx="5438894" cy="40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4187-6B69-614D-A8C8-0D46F45E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What’s there already?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8255-78A6-5542-9B23-C3341E2815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261CC-9AC9-9F4C-8D17-8A4888C1509E}"/>
              </a:ext>
            </a:extLst>
          </p:cNvPr>
          <p:cNvSpPr/>
          <p:nvPr/>
        </p:nvSpPr>
        <p:spPr>
          <a:xfrm>
            <a:off x="2026005" y="4734485"/>
            <a:ext cx="30577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DE" sz="1000" dirty="0">
                <a:hlinkClick r:id="rId2"/>
              </a:rPr>
              <a:t>https://zenodo.org/communities/opentecr-literature</a:t>
            </a:r>
            <a:r>
              <a:rPr lang="en-DE" sz="1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3C5766-D0B9-8B43-B1F9-343C4B4A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3" y="1082425"/>
            <a:ext cx="5721098" cy="37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F76A-5BAA-5440-A954-4BD69B47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What’s there already?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8901-3B53-5445-A159-181329611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9ED39-0659-994B-85A7-AD0419A2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9" y="888682"/>
            <a:ext cx="8229600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7C56-392E-4049-85CF-FD5E57C4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Questions for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9CCF1-641D-0C4B-A92F-164A31A62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Have we got YOUR usecase already covered?</a:t>
            </a:r>
          </a:p>
          <a:p>
            <a:r>
              <a:rPr lang="en-DE" dirty="0"/>
              <a:t>What would YOU do with this data?</a:t>
            </a:r>
          </a:p>
          <a:p>
            <a:r>
              <a:rPr lang="en-DE" dirty="0"/>
              <a:t>What do you miss?</a:t>
            </a:r>
          </a:p>
          <a:p>
            <a:r>
              <a:rPr lang="en-DE" dirty="0"/>
              <a:t>Do you want to dive deeper into the technicalities?</a:t>
            </a: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C8921-FEE6-EC4E-A064-F7C9230366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823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>
            <a:spLocks noGrp="1"/>
          </p:cNvSpPr>
          <p:nvPr>
            <p:ph type="ctrTitle" idx="4294967295"/>
          </p:nvPr>
        </p:nvSpPr>
        <p:spPr>
          <a:xfrm>
            <a:off x="3657038" y="1073100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402659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7" name="Google Shape;733;p35">
            <a:extLst>
              <a:ext uri="{FF2B5EF4-FFF2-40B4-BE49-F238E27FC236}">
                <a16:creationId xmlns:a16="http://schemas.microsoft.com/office/drawing/2014/main" id="{A9398A05-08B8-1148-AB1C-7F35AFDEEF73}"/>
              </a:ext>
            </a:extLst>
          </p:cNvPr>
          <p:cNvSpPr txBox="1">
            <a:spLocks/>
          </p:cNvSpPr>
          <p:nvPr/>
        </p:nvSpPr>
        <p:spPr>
          <a:xfrm>
            <a:off x="3657038" y="1947646"/>
            <a:ext cx="4705074" cy="24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>
              <a:buFont typeface="Dosis"/>
              <a:buNone/>
            </a:pPr>
            <a:r>
              <a:rPr lang="en-GB" sz="3600" b="1" dirty="0"/>
              <a:t>If you’re interested</a:t>
            </a:r>
            <a:endParaRPr lang="en-GB" dirty="0"/>
          </a:p>
          <a:p>
            <a:pPr marL="0" indent="0">
              <a:buFont typeface="Dosis"/>
              <a:buNone/>
            </a:pPr>
            <a:r>
              <a:rPr lang="en-GB" sz="2000" dirty="0"/>
              <a:t>make sure to check out: </a:t>
            </a:r>
          </a:p>
          <a:p>
            <a:pPr marL="0" indent="0">
              <a:buFont typeface="Dosis"/>
              <a:buNone/>
            </a:pPr>
            <a:endParaRPr lang="en-GB" sz="100" dirty="0"/>
          </a:p>
          <a:p>
            <a:pPr indent="-355600">
              <a:spcBef>
                <a:spcPts val="0"/>
              </a:spcBef>
              <a:buSzPts val="2000"/>
            </a:pPr>
            <a:r>
              <a:rPr lang="en-GB" sz="2000" dirty="0">
                <a:hlinkClick r:id="rId3"/>
              </a:rPr>
              <a:t>https://w3id.org/opentecr</a:t>
            </a:r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28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Thermodynamics?</a:t>
            </a:r>
            <a:endParaRPr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basic...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CA97B-B237-A345-8908-AE155CD7F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64AA65-0C6E-2043-A1EE-4C7914F36157}"/>
              </a:ext>
            </a:extLst>
          </p:cNvPr>
          <p:cNvCxnSpPr>
            <a:cxnSpLocks/>
          </p:cNvCxnSpPr>
          <p:nvPr/>
        </p:nvCxnSpPr>
        <p:spPr>
          <a:xfrm flipV="1">
            <a:off x="2147207" y="889907"/>
            <a:ext cx="0" cy="325193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EF780C-00E9-994C-B1FD-82F58861DE88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6428969" y="800101"/>
            <a:ext cx="5443" cy="3374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15E76-A5BE-D44F-9197-39E49265625F}"/>
              </a:ext>
            </a:extLst>
          </p:cNvPr>
          <p:cNvCxnSpPr/>
          <p:nvPr/>
        </p:nvCxnSpPr>
        <p:spPr>
          <a:xfrm>
            <a:off x="2147207" y="914399"/>
            <a:ext cx="4281762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C692550-05A3-3E4C-824F-E33A976C3F9C}"/>
              </a:ext>
            </a:extLst>
          </p:cNvPr>
          <p:cNvSpPr/>
          <p:nvPr/>
        </p:nvSpPr>
        <p:spPr>
          <a:xfrm>
            <a:off x="2005756" y="772948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F2EA3D-41CA-344B-A925-2E8E9AD2F461}"/>
              </a:ext>
            </a:extLst>
          </p:cNvPr>
          <p:cNvSpPr/>
          <p:nvPr/>
        </p:nvSpPr>
        <p:spPr>
          <a:xfrm>
            <a:off x="6287517" y="772948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560F662B-14DC-B244-8025-86B852589FED}"/>
              </a:ext>
            </a:extLst>
          </p:cNvPr>
          <p:cNvSpPr/>
          <p:nvPr/>
        </p:nvSpPr>
        <p:spPr>
          <a:xfrm rot="16200000">
            <a:off x="6306504" y="2896032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55A2768-6B45-9D4B-9C9C-D4A24DB47CF7}"/>
              </a:ext>
            </a:extLst>
          </p:cNvPr>
          <p:cNvSpPr/>
          <p:nvPr/>
        </p:nvSpPr>
        <p:spPr>
          <a:xfrm>
            <a:off x="4062651" y="955220"/>
            <a:ext cx="450874" cy="5443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F1AA4870-C159-5F49-AF45-0057E945D813}"/>
              </a:ext>
            </a:extLst>
          </p:cNvPr>
          <p:cNvSpPr/>
          <p:nvPr/>
        </p:nvSpPr>
        <p:spPr>
          <a:xfrm rot="16200000">
            <a:off x="2024742" y="2896032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867;p39">
            <a:extLst>
              <a:ext uri="{FF2B5EF4-FFF2-40B4-BE49-F238E27FC236}">
                <a16:creationId xmlns:a16="http://schemas.microsoft.com/office/drawing/2014/main" id="{2B43AE2A-89C2-CE44-B56B-FAE9ACBEEDF4}"/>
              </a:ext>
            </a:extLst>
          </p:cNvPr>
          <p:cNvSpPr/>
          <p:nvPr/>
        </p:nvSpPr>
        <p:spPr>
          <a:xfrm rot="20707112">
            <a:off x="2288658" y="3155175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" name="Google Shape;867;p39">
            <a:extLst>
              <a:ext uri="{FF2B5EF4-FFF2-40B4-BE49-F238E27FC236}">
                <a16:creationId xmlns:a16="http://schemas.microsoft.com/office/drawing/2014/main" id="{99243628-D0A7-2F4F-9501-53B7FD3D0A7D}"/>
              </a:ext>
            </a:extLst>
          </p:cNvPr>
          <p:cNvSpPr/>
          <p:nvPr/>
        </p:nvSpPr>
        <p:spPr>
          <a:xfrm rot="1614956">
            <a:off x="832876" y="2244029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Google Shape;867;p39">
            <a:extLst>
              <a:ext uri="{FF2B5EF4-FFF2-40B4-BE49-F238E27FC236}">
                <a16:creationId xmlns:a16="http://schemas.microsoft.com/office/drawing/2014/main" id="{C9C5F7FD-FA6B-554B-9B18-2D495561C975}"/>
              </a:ext>
            </a:extLst>
          </p:cNvPr>
          <p:cNvSpPr/>
          <p:nvPr/>
        </p:nvSpPr>
        <p:spPr>
          <a:xfrm>
            <a:off x="2261710" y="2244028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867;p39">
            <a:extLst>
              <a:ext uri="{FF2B5EF4-FFF2-40B4-BE49-F238E27FC236}">
                <a16:creationId xmlns:a16="http://schemas.microsoft.com/office/drawing/2014/main" id="{D2EFDCAA-96F3-4A4F-BD55-5E69D1D6EF81}"/>
              </a:ext>
            </a:extLst>
          </p:cNvPr>
          <p:cNvSpPr/>
          <p:nvPr/>
        </p:nvSpPr>
        <p:spPr>
          <a:xfrm>
            <a:off x="1084197" y="3180004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31F62-1711-C04C-B1FE-BE511FF1B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1F8B50-4FD4-5B4B-A86E-6284462700BA}"/>
              </a:ext>
            </a:extLst>
          </p:cNvPr>
          <p:cNvCxnSpPr>
            <a:cxnSpLocks/>
          </p:cNvCxnSpPr>
          <p:nvPr/>
        </p:nvCxnSpPr>
        <p:spPr>
          <a:xfrm flipV="1">
            <a:off x="2174156" y="1453244"/>
            <a:ext cx="0" cy="325193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9E0860-8B75-CA44-BD9E-0119D6A3488B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6402020" y="244928"/>
            <a:ext cx="5443" cy="3374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A2D37-B5F9-B74C-9864-B7253CC74D4A}"/>
              </a:ext>
            </a:extLst>
          </p:cNvPr>
          <p:cNvCxnSpPr>
            <a:cxnSpLocks/>
          </p:cNvCxnSpPr>
          <p:nvPr/>
        </p:nvCxnSpPr>
        <p:spPr>
          <a:xfrm flipV="1">
            <a:off x="2174156" y="344094"/>
            <a:ext cx="4254813" cy="114997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7CC509C-3F2F-7041-AC35-4E0C8409C2DC}"/>
              </a:ext>
            </a:extLst>
          </p:cNvPr>
          <p:cNvSpPr/>
          <p:nvPr/>
        </p:nvSpPr>
        <p:spPr>
          <a:xfrm>
            <a:off x="2032705" y="1336285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308C0A-0781-2D47-A0BD-E3C30B0EFE2B}"/>
              </a:ext>
            </a:extLst>
          </p:cNvPr>
          <p:cNvSpPr/>
          <p:nvPr/>
        </p:nvSpPr>
        <p:spPr>
          <a:xfrm>
            <a:off x="6260568" y="217775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44AFA5CC-9541-0E43-8D96-3B66D086F500}"/>
              </a:ext>
            </a:extLst>
          </p:cNvPr>
          <p:cNvSpPr/>
          <p:nvPr/>
        </p:nvSpPr>
        <p:spPr>
          <a:xfrm rot="16200000">
            <a:off x="6279555" y="2340859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5647460-FC74-8641-B125-E83CD4A7CE12}"/>
              </a:ext>
            </a:extLst>
          </p:cNvPr>
          <p:cNvSpPr/>
          <p:nvPr/>
        </p:nvSpPr>
        <p:spPr>
          <a:xfrm>
            <a:off x="4062651" y="955220"/>
            <a:ext cx="450874" cy="5443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CEB2376E-99E5-F545-B4BA-7246664F7566}"/>
              </a:ext>
            </a:extLst>
          </p:cNvPr>
          <p:cNvSpPr/>
          <p:nvPr/>
        </p:nvSpPr>
        <p:spPr>
          <a:xfrm rot="16200000">
            <a:off x="2051691" y="3459369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867;p39">
            <a:extLst>
              <a:ext uri="{FF2B5EF4-FFF2-40B4-BE49-F238E27FC236}">
                <a16:creationId xmlns:a16="http://schemas.microsoft.com/office/drawing/2014/main" id="{0F0C511C-ED65-664B-9B4E-865824CBBD98}"/>
              </a:ext>
            </a:extLst>
          </p:cNvPr>
          <p:cNvSpPr/>
          <p:nvPr/>
        </p:nvSpPr>
        <p:spPr>
          <a:xfrm rot="20707112">
            <a:off x="2315607" y="3718512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" name="Google Shape;867;p39">
            <a:extLst>
              <a:ext uri="{FF2B5EF4-FFF2-40B4-BE49-F238E27FC236}">
                <a16:creationId xmlns:a16="http://schemas.microsoft.com/office/drawing/2014/main" id="{DECA6147-6C44-CB4C-A623-BCE4C8D5CB97}"/>
              </a:ext>
            </a:extLst>
          </p:cNvPr>
          <p:cNvSpPr/>
          <p:nvPr/>
        </p:nvSpPr>
        <p:spPr>
          <a:xfrm rot="1614956">
            <a:off x="926146" y="2807365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Google Shape;867;p39">
            <a:extLst>
              <a:ext uri="{FF2B5EF4-FFF2-40B4-BE49-F238E27FC236}">
                <a16:creationId xmlns:a16="http://schemas.microsoft.com/office/drawing/2014/main" id="{46DF5691-6A68-AE44-BDFD-B8DE50E58E38}"/>
              </a:ext>
            </a:extLst>
          </p:cNvPr>
          <p:cNvSpPr/>
          <p:nvPr/>
        </p:nvSpPr>
        <p:spPr>
          <a:xfrm>
            <a:off x="2288659" y="2807365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867;p39">
            <a:extLst>
              <a:ext uri="{FF2B5EF4-FFF2-40B4-BE49-F238E27FC236}">
                <a16:creationId xmlns:a16="http://schemas.microsoft.com/office/drawing/2014/main" id="{F9EA0020-2B4E-5848-AF67-25F446764140}"/>
              </a:ext>
            </a:extLst>
          </p:cNvPr>
          <p:cNvSpPr/>
          <p:nvPr/>
        </p:nvSpPr>
        <p:spPr>
          <a:xfrm>
            <a:off x="1111146" y="3743341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9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2BD-40CA-BE4B-9C8A-6E4F2B0B3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2661D-6F53-4D4E-AD90-A0BEEAE69BF7}"/>
              </a:ext>
            </a:extLst>
          </p:cNvPr>
          <p:cNvCxnSpPr>
            <a:cxnSpLocks/>
          </p:cNvCxnSpPr>
          <p:nvPr/>
        </p:nvCxnSpPr>
        <p:spPr>
          <a:xfrm flipV="1">
            <a:off x="2174156" y="1453244"/>
            <a:ext cx="0" cy="325193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8578F9-B9CC-4245-BF28-8591EDDCACB6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6402020" y="244928"/>
            <a:ext cx="5443" cy="3374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BF1161-3A2E-8447-8030-25B5D3163423}"/>
              </a:ext>
            </a:extLst>
          </p:cNvPr>
          <p:cNvCxnSpPr>
            <a:cxnSpLocks/>
          </p:cNvCxnSpPr>
          <p:nvPr/>
        </p:nvCxnSpPr>
        <p:spPr>
          <a:xfrm flipV="1">
            <a:off x="2174156" y="344094"/>
            <a:ext cx="4254813" cy="114997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145C084-99EB-EC41-B6EF-9814C103F01F}"/>
              </a:ext>
            </a:extLst>
          </p:cNvPr>
          <p:cNvSpPr/>
          <p:nvPr/>
        </p:nvSpPr>
        <p:spPr>
          <a:xfrm>
            <a:off x="2032705" y="1336285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2758BB-8702-3D41-BC56-7B32B81D46EF}"/>
              </a:ext>
            </a:extLst>
          </p:cNvPr>
          <p:cNvSpPr/>
          <p:nvPr/>
        </p:nvSpPr>
        <p:spPr>
          <a:xfrm>
            <a:off x="6260568" y="217775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F5220C3C-7F64-F64E-89A6-DD28CAB2AF9E}"/>
              </a:ext>
            </a:extLst>
          </p:cNvPr>
          <p:cNvSpPr/>
          <p:nvPr/>
        </p:nvSpPr>
        <p:spPr>
          <a:xfrm rot="16200000">
            <a:off x="6279555" y="2340859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9461AAA1-6AB9-0B4E-B1C5-B2097C58BE9D}"/>
              </a:ext>
            </a:extLst>
          </p:cNvPr>
          <p:cNvSpPr/>
          <p:nvPr/>
        </p:nvSpPr>
        <p:spPr>
          <a:xfrm>
            <a:off x="4062651" y="955220"/>
            <a:ext cx="450874" cy="5443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FDA5D1E8-72F3-D444-9ECA-D220BED0D303}"/>
              </a:ext>
            </a:extLst>
          </p:cNvPr>
          <p:cNvSpPr/>
          <p:nvPr/>
        </p:nvSpPr>
        <p:spPr>
          <a:xfrm rot="16200000">
            <a:off x="2051691" y="3459369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867;p39">
            <a:extLst>
              <a:ext uri="{FF2B5EF4-FFF2-40B4-BE49-F238E27FC236}">
                <a16:creationId xmlns:a16="http://schemas.microsoft.com/office/drawing/2014/main" id="{54FF53E4-5644-EC43-A639-CA16B919ED2E}"/>
              </a:ext>
            </a:extLst>
          </p:cNvPr>
          <p:cNvSpPr/>
          <p:nvPr/>
        </p:nvSpPr>
        <p:spPr>
          <a:xfrm rot="20707112">
            <a:off x="2315607" y="3718512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" name="Google Shape;867;p39">
            <a:extLst>
              <a:ext uri="{FF2B5EF4-FFF2-40B4-BE49-F238E27FC236}">
                <a16:creationId xmlns:a16="http://schemas.microsoft.com/office/drawing/2014/main" id="{C0F42E7C-0592-0542-A03D-01FC56FB05D3}"/>
              </a:ext>
            </a:extLst>
          </p:cNvPr>
          <p:cNvSpPr/>
          <p:nvPr/>
        </p:nvSpPr>
        <p:spPr>
          <a:xfrm rot="1614956">
            <a:off x="926146" y="2807365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Google Shape;867;p39">
            <a:extLst>
              <a:ext uri="{FF2B5EF4-FFF2-40B4-BE49-F238E27FC236}">
                <a16:creationId xmlns:a16="http://schemas.microsoft.com/office/drawing/2014/main" id="{39EAD7F2-65E2-4B4E-A507-ECBD40B88B90}"/>
              </a:ext>
            </a:extLst>
          </p:cNvPr>
          <p:cNvSpPr/>
          <p:nvPr/>
        </p:nvSpPr>
        <p:spPr>
          <a:xfrm>
            <a:off x="2288659" y="2807365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867;p39">
            <a:extLst>
              <a:ext uri="{FF2B5EF4-FFF2-40B4-BE49-F238E27FC236}">
                <a16:creationId xmlns:a16="http://schemas.microsoft.com/office/drawing/2014/main" id="{6FB569F6-39D0-8443-8496-BF665570A940}"/>
              </a:ext>
            </a:extLst>
          </p:cNvPr>
          <p:cNvSpPr/>
          <p:nvPr/>
        </p:nvSpPr>
        <p:spPr>
          <a:xfrm>
            <a:off x="1111146" y="3743341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820;p39">
            <a:extLst>
              <a:ext uri="{FF2B5EF4-FFF2-40B4-BE49-F238E27FC236}">
                <a16:creationId xmlns:a16="http://schemas.microsoft.com/office/drawing/2014/main" id="{00F0C928-8997-FF41-96A7-CF94C644F0CC}"/>
              </a:ext>
            </a:extLst>
          </p:cNvPr>
          <p:cNvSpPr/>
          <p:nvPr/>
        </p:nvSpPr>
        <p:spPr>
          <a:xfrm>
            <a:off x="3758990" y="2667051"/>
            <a:ext cx="1147984" cy="125339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837;p39">
            <a:extLst>
              <a:ext uri="{FF2B5EF4-FFF2-40B4-BE49-F238E27FC236}">
                <a16:creationId xmlns:a16="http://schemas.microsoft.com/office/drawing/2014/main" id="{1678C281-853B-9948-BEE3-0B4583D983A6}"/>
              </a:ext>
            </a:extLst>
          </p:cNvPr>
          <p:cNvSpPr/>
          <p:nvPr/>
        </p:nvSpPr>
        <p:spPr>
          <a:xfrm>
            <a:off x="3816433" y="3614968"/>
            <a:ext cx="943311" cy="768611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103663-A27A-C743-A611-90C54F344F34}"/>
                  </a:ext>
                </a:extLst>
              </p:cNvPr>
              <p:cNvSpPr txBox="1"/>
              <p:nvPr/>
            </p:nvSpPr>
            <p:spPr>
              <a:xfrm>
                <a:off x="4019163" y="4188280"/>
                <a:ext cx="756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GB" sz="40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103663-A27A-C743-A611-90C54F34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63" y="4188280"/>
                <a:ext cx="75693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0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130AC-BF7A-F941-A146-83E25FC685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799698-1E3B-8F48-86A6-3215CD344C52}"/>
              </a:ext>
            </a:extLst>
          </p:cNvPr>
          <p:cNvCxnSpPr>
            <a:cxnSpLocks/>
          </p:cNvCxnSpPr>
          <p:nvPr/>
        </p:nvCxnSpPr>
        <p:spPr>
          <a:xfrm flipV="1">
            <a:off x="2147207" y="889907"/>
            <a:ext cx="0" cy="325193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33E503-20D8-E74C-A10C-AA11C287FB0E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6428969" y="800101"/>
            <a:ext cx="5443" cy="3374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27DE33-720A-B445-8AC6-9FEDABC91DD4}"/>
              </a:ext>
            </a:extLst>
          </p:cNvPr>
          <p:cNvCxnSpPr/>
          <p:nvPr/>
        </p:nvCxnSpPr>
        <p:spPr>
          <a:xfrm>
            <a:off x="2147207" y="914399"/>
            <a:ext cx="4281762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AFAFFAD-4AC3-4C46-A844-3379A87797F5}"/>
              </a:ext>
            </a:extLst>
          </p:cNvPr>
          <p:cNvSpPr/>
          <p:nvPr/>
        </p:nvSpPr>
        <p:spPr>
          <a:xfrm>
            <a:off x="2005756" y="772948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4EBA83-0EAD-D040-952A-6F8B4EA3A720}"/>
              </a:ext>
            </a:extLst>
          </p:cNvPr>
          <p:cNvSpPr/>
          <p:nvPr/>
        </p:nvSpPr>
        <p:spPr>
          <a:xfrm>
            <a:off x="6287517" y="772948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39BCB8DA-2D6C-5444-8CC6-91C18BC219F3}"/>
              </a:ext>
            </a:extLst>
          </p:cNvPr>
          <p:cNvSpPr/>
          <p:nvPr/>
        </p:nvSpPr>
        <p:spPr>
          <a:xfrm rot="16200000">
            <a:off x="6306504" y="2896032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7384684F-D631-0847-9395-AF85C025F021}"/>
              </a:ext>
            </a:extLst>
          </p:cNvPr>
          <p:cNvSpPr/>
          <p:nvPr/>
        </p:nvSpPr>
        <p:spPr>
          <a:xfrm>
            <a:off x="4062651" y="955220"/>
            <a:ext cx="450874" cy="5443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EE114AF8-3BA4-9C43-AA24-2DDDDE2FBEDB}"/>
              </a:ext>
            </a:extLst>
          </p:cNvPr>
          <p:cNvSpPr/>
          <p:nvPr/>
        </p:nvSpPr>
        <p:spPr>
          <a:xfrm rot="16200000">
            <a:off x="2024742" y="2896032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867;p39">
            <a:extLst>
              <a:ext uri="{FF2B5EF4-FFF2-40B4-BE49-F238E27FC236}">
                <a16:creationId xmlns:a16="http://schemas.microsoft.com/office/drawing/2014/main" id="{03445584-E36B-F048-B141-0E82E782DADA}"/>
              </a:ext>
            </a:extLst>
          </p:cNvPr>
          <p:cNvSpPr/>
          <p:nvPr/>
        </p:nvSpPr>
        <p:spPr>
          <a:xfrm rot="20707112">
            <a:off x="2277374" y="3009080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" name="Google Shape;867;p39">
            <a:extLst>
              <a:ext uri="{FF2B5EF4-FFF2-40B4-BE49-F238E27FC236}">
                <a16:creationId xmlns:a16="http://schemas.microsoft.com/office/drawing/2014/main" id="{5315C972-F69A-C640-B2CD-36C2AB6F60C1}"/>
              </a:ext>
            </a:extLst>
          </p:cNvPr>
          <p:cNvSpPr/>
          <p:nvPr/>
        </p:nvSpPr>
        <p:spPr>
          <a:xfrm rot="1614956">
            <a:off x="6546377" y="3009081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Google Shape;867;p39">
            <a:extLst>
              <a:ext uri="{FF2B5EF4-FFF2-40B4-BE49-F238E27FC236}">
                <a16:creationId xmlns:a16="http://schemas.microsoft.com/office/drawing/2014/main" id="{54E4ACF1-7ECB-224D-BF52-6BD290BA9126}"/>
              </a:ext>
            </a:extLst>
          </p:cNvPr>
          <p:cNvSpPr/>
          <p:nvPr/>
        </p:nvSpPr>
        <p:spPr>
          <a:xfrm>
            <a:off x="5390188" y="3180004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867;p39">
            <a:extLst>
              <a:ext uri="{FF2B5EF4-FFF2-40B4-BE49-F238E27FC236}">
                <a16:creationId xmlns:a16="http://schemas.microsoft.com/office/drawing/2014/main" id="{8466FBDD-614E-6242-B892-1EC3B57CD9D2}"/>
              </a:ext>
            </a:extLst>
          </p:cNvPr>
          <p:cNvSpPr/>
          <p:nvPr/>
        </p:nvSpPr>
        <p:spPr>
          <a:xfrm>
            <a:off x="1065535" y="2738929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820;p39">
            <a:extLst>
              <a:ext uri="{FF2B5EF4-FFF2-40B4-BE49-F238E27FC236}">
                <a16:creationId xmlns:a16="http://schemas.microsoft.com/office/drawing/2014/main" id="{1F3A06AA-B3F0-E446-82BD-28743B115731}"/>
              </a:ext>
            </a:extLst>
          </p:cNvPr>
          <p:cNvSpPr/>
          <p:nvPr/>
        </p:nvSpPr>
        <p:spPr>
          <a:xfrm>
            <a:off x="3758990" y="2667051"/>
            <a:ext cx="1147984" cy="125339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837;p39">
            <a:extLst>
              <a:ext uri="{FF2B5EF4-FFF2-40B4-BE49-F238E27FC236}">
                <a16:creationId xmlns:a16="http://schemas.microsoft.com/office/drawing/2014/main" id="{74243BEA-1B3E-284C-BFF1-8AE381AA1786}"/>
              </a:ext>
            </a:extLst>
          </p:cNvPr>
          <p:cNvSpPr/>
          <p:nvPr/>
        </p:nvSpPr>
        <p:spPr>
          <a:xfrm>
            <a:off x="3816433" y="3614968"/>
            <a:ext cx="943311" cy="768611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FD5050-486A-CD46-8031-62C52B12552B}"/>
                  </a:ext>
                </a:extLst>
              </p:cNvPr>
              <p:cNvSpPr txBox="1"/>
              <p:nvPr/>
            </p:nvSpPr>
            <p:spPr>
              <a:xfrm>
                <a:off x="3893289" y="240372"/>
                <a:ext cx="756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en-GB" sz="40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FD5050-486A-CD46-8031-62C52B125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289" y="240372"/>
                <a:ext cx="756938" cy="707886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3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ABC60D-94F0-1246-9031-7D7AB07F9A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B46560-B88D-C04B-84EC-1FF31FE70EE9}"/>
              </a:ext>
            </a:extLst>
          </p:cNvPr>
          <p:cNvCxnSpPr>
            <a:cxnSpLocks/>
          </p:cNvCxnSpPr>
          <p:nvPr/>
        </p:nvCxnSpPr>
        <p:spPr>
          <a:xfrm flipV="1">
            <a:off x="2174156" y="1453244"/>
            <a:ext cx="0" cy="325193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7A174C-09FC-AF40-B141-80B5BD5DC92E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6402020" y="244928"/>
            <a:ext cx="5443" cy="3374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72F4A6-E55B-B041-B8F6-41B1F7C5EB95}"/>
              </a:ext>
            </a:extLst>
          </p:cNvPr>
          <p:cNvCxnSpPr>
            <a:cxnSpLocks/>
          </p:cNvCxnSpPr>
          <p:nvPr/>
        </p:nvCxnSpPr>
        <p:spPr>
          <a:xfrm flipV="1">
            <a:off x="2174156" y="344094"/>
            <a:ext cx="4254813" cy="114997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D2F5B03-8805-1642-BEEF-25DF93366810}"/>
              </a:ext>
            </a:extLst>
          </p:cNvPr>
          <p:cNvSpPr/>
          <p:nvPr/>
        </p:nvSpPr>
        <p:spPr>
          <a:xfrm>
            <a:off x="2032705" y="1336285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D0187C-8A50-A144-B664-83C8FAA6AFA4}"/>
              </a:ext>
            </a:extLst>
          </p:cNvPr>
          <p:cNvSpPr/>
          <p:nvPr/>
        </p:nvSpPr>
        <p:spPr>
          <a:xfrm>
            <a:off x="6260568" y="217775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6AC93D47-D9A2-DA4F-9F10-2EA0F6F8A55C}"/>
              </a:ext>
            </a:extLst>
          </p:cNvPr>
          <p:cNvSpPr/>
          <p:nvPr/>
        </p:nvSpPr>
        <p:spPr>
          <a:xfrm rot="16200000">
            <a:off x="6279555" y="2340859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ABD54B2-36C0-154A-AE9C-1AF2696B6A4B}"/>
              </a:ext>
            </a:extLst>
          </p:cNvPr>
          <p:cNvSpPr/>
          <p:nvPr/>
        </p:nvSpPr>
        <p:spPr>
          <a:xfrm>
            <a:off x="4062651" y="955220"/>
            <a:ext cx="450874" cy="5443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501DFD8B-8516-194D-8967-8DB22CC937D2}"/>
              </a:ext>
            </a:extLst>
          </p:cNvPr>
          <p:cNvSpPr/>
          <p:nvPr/>
        </p:nvSpPr>
        <p:spPr>
          <a:xfrm rot="16200000">
            <a:off x="2051691" y="3459369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867;p39">
            <a:extLst>
              <a:ext uri="{FF2B5EF4-FFF2-40B4-BE49-F238E27FC236}">
                <a16:creationId xmlns:a16="http://schemas.microsoft.com/office/drawing/2014/main" id="{47F40E73-08A6-4A46-A7BF-8ED5C0999042}"/>
              </a:ext>
            </a:extLst>
          </p:cNvPr>
          <p:cNvSpPr/>
          <p:nvPr/>
        </p:nvSpPr>
        <p:spPr>
          <a:xfrm rot="20707112">
            <a:off x="2323147" y="3813714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" name="Google Shape;867;p39">
            <a:extLst>
              <a:ext uri="{FF2B5EF4-FFF2-40B4-BE49-F238E27FC236}">
                <a16:creationId xmlns:a16="http://schemas.microsoft.com/office/drawing/2014/main" id="{5C12B41C-6948-FD41-B559-200302623E12}"/>
              </a:ext>
            </a:extLst>
          </p:cNvPr>
          <p:cNvSpPr/>
          <p:nvPr/>
        </p:nvSpPr>
        <p:spPr>
          <a:xfrm rot="1614956">
            <a:off x="1017184" y="3780133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Google Shape;867;p39">
            <a:extLst>
              <a:ext uri="{FF2B5EF4-FFF2-40B4-BE49-F238E27FC236}">
                <a16:creationId xmlns:a16="http://schemas.microsoft.com/office/drawing/2014/main" id="{7CF6F1D7-3248-6942-BFE5-731272B8DA1F}"/>
              </a:ext>
            </a:extLst>
          </p:cNvPr>
          <p:cNvSpPr/>
          <p:nvPr/>
        </p:nvSpPr>
        <p:spPr>
          <a:xfrm>
            <a:off x="2266552" y="3035954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867;p39">
            <a:extLst>
              <a:ext uri="{FF2B5EF4-FFF2-40B4-BE49-F238E27FC236}">
                <a16:creationId xmlns:a16="http://schemas.microsoft.com/office/drawing/2014/main" id="{55D909B7-0089-B14F-9444-91AC75D0E2AA}"/>
              </a:ext>
            </a:extLst>
          </p:cNvPr>
          <p:cNvSpPr/>
          <p:nvPr/>
        </p:nvSpPr>
        <p:spPr>
          <a:xfrm>
            <a:off x="1202452" y="2918087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6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4997BC-0867-644F-A7DF-6729BD7DD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CC54F6-21A8-5944-9A8E-C1183401DBEE}"/>
              </a:ext>
            </a:extLst>
          </p:cNvPr>
          <p:cNvCxnSpPr>
            <a:cxnSpLocks/>
          </p:cNvCxnSpPr>
          <p:nvPr/>
        </p:nvCxnSpPr>
        <p:spPr>
          <a:xfrm flipV="1">
            <a:off x="2147207" y="889907"/>
            <a:ext cx="0" cy="325193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C18862-1FC7-4C40-AD3C-53BF8CC7C7DB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6428969" y="800101"/>
            <a:ext cx="5443" cy="33744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DA125-10BF-A84A-B4D1-1BD3C228FD0B}"/>
              </a:ext>
            </a:extLst>
          </p:cNvPr>
          <p:cNvCxnSpPr/>
          <p:nvPr/>
        </p:nvCxnSpPr>
        <p:spPr>
          <a:xfrm>
            <a:off x="2147207" y="914399"/>
            <a:ext cx="4281762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7E852E7-A14C-AD46-8E41-2C3C062A7C20}"/>
              </a:ext>
            </a:extLst>
          </p:cNvPr>
          <p:cNvSpPr/>
          <p:nvPr/>
        </p:nvSpPr>
        <p:spPr>
          <a:xfrm>
            <a:off x="2005756" y="772948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470E7C-9CC4-994A-9F6F-548569ED3F17}"/>
              </a:ext>
            </a:extLst>
          </p:cNvPr>
          <p:cNvSpPr/>
          <p:nvPr/>
        </p:nvSpPr>
        <p:spPr>
          <a:xfrm>
            <a:off x="6287517" y="772948"/>
            <a:ext cx="282902" cy="28290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3C13C6DF-D2AB-A141-9003-8E868AF3EB6D}"/>
              </a:ext>
            </a:extLst>
          </p:cNvPr>
          <p:cNvSpPr/>
          <p:nvPr/>
        </p:nvSpPr>
        <p:spPr>
          <a:xfrm rot="16200000">
            <a:off x="6306504" y="2896032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6031BA1A-E65F-CF43-A000-37943958586D}"/>
              </a:ext>
            </a:extLst>
          </p:cNvPr>
          <p:cNvSpPr/>
          <p:nvPr/>
        </p:nvSpPr>
        <p:spPr>
          <a:xfrm>
            <a:off x="4062651" y="955220"/>
            <a:ext cx="450874" cy="5443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44E87228-5286-A74C-8C08-7645E622C2CC}"/>
              </a:ext>
            </a:extLst>
          </p:cNvPr>
          <p:cNvSpPr/>
          <p:nvPr/>
        </p:nvSpPr>
        <p:spPr>
          <a:xfrm rot="16200000">
            <a:off x="2024742" y="2896032"/>
            <a:ext cx="244929" cy="2312009"/>
          </a:xfrm>
          <a:prstGeom prst="leftBracket">
            <a:avLst/>
          </a:prstGeom>
          <a:ln w="76200">
            <a:solidFill>
              <a:srgbClr val="3D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oogle Shape;867;p39">
            <a:extLst>
              <a:ext uri="{FF2B5EF4-FFF2-40B4-BE49-F238E27FC236}">
                <a16:creationId xmlns:a16="http://schemas.microsoft.com/office/drawing/2014/main" id="{51EA31DF-0598-3B48-B694-7F67AB5CF96E}"/>
              </a:ext>
            </a:extLst>
          </p:cNvPr>
          <p:cNvSpPr/>
          <p:nvPr/>
        </p:nvSpPr>
        <p:spPr>
          <a:xfrm rot="20707112">
            <a:off x="2503385" y="3243409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2" name="Google Shape;867;p39">
            <a:extLst>
              <a:ext uri="{FF2B5EF4-FFF2-40B4-BE49-F238E27FC236}">
                <a16:creationId xmlns:a16="http://schemas.microsoft.com/office/drawing/2014/main" id="{0CA452AB-156E-2449-9AB4-A2ECB9A51CE2}"/>
              </a:ext>
            </a:extLst>
          </p:cNvPr>
          <p:cNvSpPr/>
          <p:nvPr/>
        </p:nvSpPr>
        <p:spPr>
          <a:xfrm rot="1614956">
            <a:off x="1004945" y="3067530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3" name="Google Shape;867;p39">
            <a:extLst>
              <a:ext uri="{FF2B5EF4-FFF2-40B4-BE49-F238E27FC236}">
                <a16:creationId xmlns:a16="http://schemas.microsoft.com/office/drawing/2014/main" id="{70FCB18F-984D-2E48-BC79-B806B9B75ABA}"/>
              </a:ext>
            </a:extLst>
          </p:cNvPr>
          <p:cNvSpPr/>
          <p:nvPr/>
        </p:nvSpPr>
        <p:spPr>
          <a:xfrm>
            <a:off x="2288658" y="2465649"/>
            <a:ext cx="921557" cy="882149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867;p39">
            <a:extLst>
              <a:ext uri="{FF2B5EF4-FFF2-40B4-BE49-F238E27FC236}">
                <a16:creationId xmlns:a16="http://schemas.microsoft.com/office/drawing/2014/main" id="{675D46B5-C6E8-E142-A718-5903C123BFA1}"/>
              </a:ext>
            </a:extLst>
          </p:cNvPr>
          <p:cNvSpPr/>
          <p:nvPr/>
        </p:nvSpPr>
        <p:spPr>
          <a:xfrm>
            <a:off x="6516186" y="2850038"/>
            <a:ext cx="1304180" cy="1260447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" name="Google Shape;820;p39">
            <a:extLst>
              <a:ext uri="{FF2B5EF4-FFF2-40B4-BE49-F238E27FC236}">
                <a16:creationId xmlns:a16="http://schemas.microsoft.com/office/drawing/2014/main" id="{49996662-66C8-7E4D-BB52-8859DEC7D4F9}"/>
              </a:ext>
            </a:extLst>
          </p:cNvPr>
          <p:cNvSpPr/>
          <p:nvPr/>
        </p:nvSpPr>
        <p:spPr>
          <a:xfrm>
            <a:off x="3758990" y="2667051"/>
            <a:ext cx="1147984" cy="125339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837;p39">
            <a:extLst>
              <a:ext uri="{FF2B5EF4-FFF2-40B4-BE49-F238E27FC236}">
                <a16:creationId xmlns:a16="http://schemas.microsoft.com/office/drawing/2014/main" id="{6B1D9C90-FED8-E94F-B31B-731AC647B794}"/>
              </a:ext>
            </a:extLst>
          </p:cNvPr>
          <p:cNvSpPr/>
          <p:nvPr/>
        </p:nvSpPr>
        <p:spPr>
          <a:xfrm>
            <a:off x="3816433" y="3614968"/>
            <a:ext cx="943311" cy="768611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6D2792-D2ED-FE48-8E92-E2A72610DFBC}"/>
                  </a:ext>
                </a:extLst>
              </p:cNvPr>
              <p:cNvSpPr txBox="1"/>
              <p:nvPr/>
            </p:nvSpPr>
            <p:spPr>
              <a:xfrm>
                <a:off x="3893289" y="240372"/>
                <a:ext cx="756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en-GB" sz="40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6D2792-D2ED-FE48-8E92-E2A72610D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289" y="240372"/>
                <a:ext cx="756938" cy="707886"/>
              </a:xfrm>
              <a:prstGeom prst="rect">
                <a:avLst/>
              </a:prstGeom>
              <a:blipFill>
                <a:blip r:embed="rId2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499"/>
      </p:ext>
    </p:extLst>
  </p:cSld>
  <p:clrMapOvr>
    <a:masterClrMapping/>
  </p:clrMapOvr>
</p:sld>
</file>

<file path=ppt/theme/theme1.xml><?xml version="1.0" encoding="utf-8"?>
<a:theme xmlns:a="http://schemas.openxmlformats.org/drawingml/2006/main" name="Friar template.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27316</TotalTime>
  <Words>842</Words>
  <Application>Microsoft Macintosh PowerPoint</Application>
  <PresentationFormat>On-screen Show (16:9)</PresentationFormat>
  <Paragraphs>106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Cambria Math</vt:lpstr>
      <vt:lpstr>Arial</vt:lpstr>
      <vt:lpstr>Dosis</vt:lpstr>
      <vt:lpstr>Sniglet</vt:lpstr>
      <vt:lpstr>Friar template.</vt:lpstr>
      <vt:lpstr>openTECR   an Open Database for Thermodynamics of Enzyme-Catalyzed Reactions</vt:lpstr>
      <vt:lpstr>Get-to-know each other: audience survey</vt:lpstr>
      <vt:lpstr>Thermodynamics?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further key take-away points</vt:lpstr>
      <vt:lpstr>PowerPoint Presentation</vt:lpstr>
      <vt:lpstr>The Goldberg reviews</vt:lpstr>
      <vt:lpstr>PowerPoint Presentation</vt:lpstr>
      <vt:lpstr>1431</vt:lpstr>
      <vt:lpstr>PowerPoint Presentation</vt:lpstr>
      <vt:lpstr>The meta level</vt:lpstr>
      <vt:lpstr>We are building a community to drive this database </vt:lpstr>
      <vt:lpstr>We are observing a really old pattern</vt:lpstr>
      <vt:lpstr>“What’s the actual problem?”</vt:lpstr>
      <vt:lpstr>PowerPoint Presentation</vt:lpstr>
      <vt:lpstr>The solution?</vt:lpstr>
      <vt:lpstr>What’s there already?</vt:lpstr>
      <vt:lpstr>What’s there already?</vt:lpstr>
      <vt:lpstr>What’s there already?</vt:lpstr>
      <vt:lpstr>Questions for discussion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you want to integrate thermodynamics and metabolic pathways</dc:title>
  <cp:lastModifiedBy>Robert Giessmann</cp:lastModifiedBy>
  <cp:revision>106</cp:revision>
  <dcterms:modified xsi:type="dcterms:W3CDTF">2021-10-13T08:50:32Z</dcterms:modified>
</cp:coreProperties>
</file>