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29" r:id="rId17"/>
    <p:sldId id="330" r:id="rId18"/>
    <p:sldId id="272" r:id="rId19"/>
    <p:sldId id="273" r:id="rId20"/>
    <p:sldId id="274" r:id="rId21"/>
    <p:sldId id="323" r:id="rId22"/>
    <p:sldId id="324" r:id="rId23"/>
    <p:sldId id="325" r:id="rId24"/>
    <p:sldId id="317" r:id="rId25"/>
    <p:sldId id="318" r:id="rId26"/>
    <p:sldId id="319" r:id="rId27"/>
    <p:sldId id="314" r:id="rId28"/>
    <p:sldId id="315" r:id="rId29"/>
    <p:sldId id="316" r:id="rId30"/>
    <p:sldId id="311" r:id="rId31"/>
    <p:sldId id="312" r:id="rId32"/>
    <p:sldId id="313" r:id="rId33"/>
    <p:sldId id="320" r:id="rId34"/>
    <p:sldId id="321" r:id="rId35"/>
    <p:sldId id="322" r:id="rId36"/>
    <p:sldId id="275" r:id="rId37"/>
    <p:sldId id="276" r:id="rId38"/>
    <p:sldId id="277" r:id="rId39"/>
    <p:sldId id="331" r:id="rId40"/>
    <p:sldId id="332" r:id="rId41"/>
    <p:sldId id="278" r:id="rId42"/>
    <p:sldId id="279" r:id="rId43"/>
    <p:sldId id="280" r:id="rId44"/>
    <p:sldId id="281" r:id="rId45"/>
    <p:sldId id="282" r:id="rId46"/>
    <p:sldId id="283" r:id="rId47"/>
    <p:sldId id="333" r:id="rId48"/>
    <p:sldId id="334" r:id="rId49"/>
    <p:sldId id="335" r:id="rId50"/>
    <p:sldId id="336" r:id="rId51"/>
    <p:sldId id="284" r:id="rId52"/>
    <p:sldId id="285" r:id="rId53"/>
    <p:sldId id="286" r:id="rId54"/>
    <p:sldId id="287" r:id="rId55"/>
    <p:sldId id="288" r:id="rId56"/>
    <p:sldId id="289" r:id="rId57"/>
    <p:sldId id="290" r:id="rId58"/>
    <p:sldId id="291" r:id="rId59"/>
    <p:sldId id="292" r:id="rId60"/>
    <p:sldId id="337" r:id="rId61"/>
    <p:sldId id="338" r:id="rId62"/>
    <p:sldId id="293" r:id="rId63"/>
    <p:sldId id="294" r:id="rId64"/>
    <p:sldId id="295" r:id="rId65"/>
    <p:sldId id="296" r:id="rId66"/>
    <p:sldId id="297" r:id="rId67"/>
    <p:sldId id="298" r:id="rId68"/>
    <p:sldId id="299" r:id="rId69"/>
    <p:sldId id="300" r:id="rId70"/>
    <p:sldId id="301" r:id="rId71"/>
    <p:sldId id="302" r:id="rId72"/>
    <p:sldId id="303" r:id="rId73"/>
    <p:sldId id="304" r:id="rId74"/>
    <p:sldId id="305" r:id="rId75"/>
    <p:sldId id="306" r:id="rId76"/>
    <p:sldId id="307" r:id="rId77"/>
    <p:sldId id="308" r:id="rId78"/>
    <p:sldId id="309" r:id="rId79"/>
    <p:sldId id="310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64"/>
    <p:restoredTop sz="94694"/>
  </p:normalViewPr>
  <p:slideViewPr>
    <p:cSldViewPr snapToGrid="0" snapToObjects="1">
      <p:cViewPr varScale="1">
        <p:scale>
          <a:sx n="188" d="100"/>
          <a:sy n="188" d="100"/>
        </p:scale>
        <p:origin x="20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42D9F-B43B-7540-A908-E16DF5224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01727-F16D-004E-8720-CD6450AEA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E4B2B-A211-AC4B-B272-CD5EB037F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16EF-E85C-6241-915C-4F64248F140F}" type="datetimeFigureOut">
              <a:rPr lang="en-US" smtClean="0"/>
              <a:t>5/31/20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30F64-EC73-1F40-A169-71D0E5A55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27798-FDFD-1046-AAE9-64E66D93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3F52-50E4-BA46-B437-2BD92BB8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59938-EE1B-094D-9087-00D59E80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C172F-3030-0E4D-A446-31B74517D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DACC-C3A3-4845-BFAF-81AECAE0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16EF-E85C-6241-915C-4F64248F140F}" type="datetimeFigureOut">
              <a:rPr lang="en-US" smtClean="0"/>
              <a:t>5/31/20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26C7C-8C81-054C-8330-9247382A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31732-DAB1-BC45-B03B-22FAF0B0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3F52-50E4-BA46-B437-2BD92BB8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2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F0522A-A874-B949-BDE1-0514FC03C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37B1A-5D3D-1C4C-9164-F5564714A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D5BEA-3F46-EC49-9496-894379FF0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16EF-E85C-6241-915C-4F64248F140F}" type="datetimeFigureOut">
              <a:rPr lang="en-US" smtClean="0"/>
              <a:t>5/31/20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C0646-90B6-844F-A971-EF4F0A777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83B2E-88F1-294B-BFD0-29A6FD2B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3F52-50E4-BA46-B437-2BD92BB8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9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56D6-394C-0342-A22E-4DB4CF5C5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D2FBE-8217-FE46-9601-E01E8388F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C032F-640E-2D47-82CB-26863679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16EF-E85C-6241-915C-4F64248F140F}" type="datetimeFigureOut">
              <a:rPr lang="en-US" smtClean="0"/>
              <a:t>5/31/20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34D2C-FF20-4147-8F45-F08C7D25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7EC8A-A438-364B-902F-5E0203F7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3F52-50E4-BA46-B437-2BD92BB8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D3A0-4FBB-B14D-BF37-89A7ED9BC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63F3-7250-6744-8F1E-E9C917D40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38C7-F0E4-9946-966F-BC20D41D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16EF-E85C-6241-915C-4F64248F140F}" type="datetimeFigureOut">
              <a:rPr lang="en-US" smtClean="0"/>
              <a:t>5/31/20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EA493-8E8E-9445-8780-49F53ED6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821F8-1ECC-3545-94D0-43DE1E57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3F52-50E4-BA46-B437-2BD92BB8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4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AD38C-79F2-F440-B3DD-62FC1A00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85A7C-88F8-D549-A2AF-B4B99419F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7A730-9D70-5B4F-AE71-0BCADB1CE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0F943-9FDB-A14D-9EB9-6E5C23DAF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16EF-E85C-6241-915C-4F64248F140F}" type="datetimeFigureOut">
              <a:rPr lang="en-US" smtClean="0"/>
              <a:t>5/31/20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1269F-18B5-144A-9B0D-7F04444E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1518C-3B8D-644C-8586-3847A45D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3F52-50E4-BA46-B437-2BD92BB8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0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A39A-C7D6-354D-96C6-95030E79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4B69C-38BA-4949-AD7B-644F1A8CE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E5347-A340-5249-8AC4-6AFD274BF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E670A-1268-514E-B71B-436AEC160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F8DC6D-2305-8A49-BBEB-2D0454B4B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9EE75-F935-7747-984B-34F8FBD6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16EF-E85C-6241-915C-4F64248F140F}" type="datetimeFigureOut">
              <a:rPr lang="en-US" smtClean="0"/>
              <a:t>5/31/20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498848-3490-1842-BA80-4878B56C3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9FBDB2-CF29-6341-929E-759BCAB5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3F52-50E4-BA46-B437-2BD92BB8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4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207E4-137F-4A46-A52C-22ABD7B91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FBC20F-F972-B14E-8445-69E27B6B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16EF-E85C-6241-915C-4F64248F140F}" type="datetimeFigureOut">
              <a:rPr lang="en-US" smtClean="0"/>
              <a:t>5/31/20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3419F-90B6-1547-9681-93BCE533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4AA96-E4A5-FA4B-8FA2-501A9753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3F52-50E4-BA46-B437-2BD92BB8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1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AB8DCA-AA43-0A46-91E7-B038626A8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16EF-E85C-6241-915C-4F64248F140F}" type="datetimeFigureOut">
              <a:rPr lang="en-US" smtClean="0"/>
              <a:t>5/31/20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D6864D-FD78-BC40-AE6A-5F9AF891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FE96A-9A48-F64A-A77B-38448ADB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3F52-50E4-BA46-B437-2BD92BB8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4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3E71-2A89-E34B-8860-C2CD96CED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1F526-EB1F-8C46-AEEE-99C781A19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7B789-6F2C-CB49-A8E0-B8E88D2CC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4697E-90EE-9C48-9239-2CBF99C05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16EF-E85C-6241-915C-4F64248F140F}" type="datetimeFigureOut">
              <a:rPr lang="en-US" smtClean="0"/>
              <a:t>5/31/20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07A60-B480-A648-BE91-47165333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206FE-BF0A-E441-9036-D83CA4C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3F52-50E4-BA46-B437-2BD92BB8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0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56089-3BAC-FA4A-81F1-14BA72FAD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830B23-FFF8-D045-AA73-04CC65BCA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8127B-CF91-1B49-9A3E-D1321B67D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B14B7-E958-E54D-9894-A4634D19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16EF-E85C-6241-915C-4F64248F140F}" type="datetimeFigureOut">
              <a:rPr lang="en-US" smtClean="0"/>
              <a:t>5/31/20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EEBF1-E2B4-724E-8DCD-C36D56FC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AD682-BBB7-154E-8112-9F25B051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3F52-50E4-BA46-B437-2BD92BB8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1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B06434-1844-DD4E-83D1-5BF25F91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61BA5-A7BF-B94B-BB4D-F146C3504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EBC47-DFBC-4242-9EF6-D1A73670C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C16EF-E85C-6241-915C-4F64248F140F}" type="datetimeFigureOut">
              <a:rPr lang="en-US" smtClean="0"/>
              <a:t>5/31/20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E16E2-A4B0-3145-97B5-86D0F5736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AB20B-A331-6C41-9FFC-968341EE6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93F52-50E4-BA46-B437-2BD92BB8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6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DBD51-B6BF-0C43-A423-777A68BF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0339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CD2F7-CE46-A147-8C1C-43F286B3B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1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DBD51-B6BF-0C43-A423-777A68BF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0340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CD2F7-CE46-A147-8C1C-43F286B3B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8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472611"/>
            <a:ext cx="45000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0340</a:t>
            </a:r>
          </a:p>
          <a:p>
            <a:r>
              <a:rPr lang="en-US" b="1" dirty="0"/>
              <a:t>Tumor A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NO</a:t>
            </a:r>
          </a:p>
          <a:p>
            <a:endParaRPr lang="en-US" dirty="0"/>
          </a:p>
          <a:p>
            <a:r>
              <a:rPr lang="en-US" dirty="0"/>
              <a:t>Level of CNV segments encompassing at least an entire chromosome arm:</a:t>
            </a:r>
          </a:p>
          <a:p>
            <a:r>
              <a:rPr lang="en-US" dirty="0"/>
              <a:t>NONE/LOW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E18168-BA25-E248-B1CF-7921DA185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00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355143-1980-9444-9918-298DBAEE7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07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472611"/>
            <a:ext cx="45000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0340</a:t>
            </a:r>
          </a:p>
          <a:p>
            <a:r>
              <a:rPr lang="en-US" b="1" dirty="0"/>
              <a:t>Tumor B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NO</a:t>
            </a:r>
          </a:p>
          <a:p>
            <a:endParaRPr lang="en-US" dirty="0"/>
          </a:p>
          <a:p>
            <a:r>
              <a:rPr lang="en-US" dirty="0"/>
              <a:t>Level of CNV segments encompassing at least an entire chromosome arm:</a:t>
            </a:r>
          </a:p>
          <a:p>
            <a:r>
              <a:rPr lang="en-US" dirty="0"/>
              <a:t>NONE/LOW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68C68B-5336-CC4D-92E4-18C520A2B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10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E12FE8-C6A3-EA4B-9675-16D4296C2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50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DBD51-B6BF-0C43-A423-777A68BF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0301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CD2F7-CE46-A147-8C1C-43F286B3B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83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472611"/>
            <a:ext cx="4500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0301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NO</a:t>
            </a:r>
          </a:p>
          <a:p>
            <a:endParaRPr lang="en-US" dirty="0"/>
          </a:p>
          <a:p>
            <a:r>
              <a:rPr lang="en-US" dirty="0"/>
              <a:t>Level of CNV segments encompassing at least an entire chromosome arm:</a:t>
            </a:r>
          </a:p>
          <a:p>
            <a:r>
              <a:rPr lang="en-US" dirty="0"/>
              <a:t>NONE/LOW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3B891-9E39-A849-91A9-959CE8B9C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91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B082533-8947-3B40-A0AB-DC5E1CE68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60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DBD51-B6BF-0C43-A423-777A68BF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0325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CD2F7-CE46-A147-8C1C-43F286B3B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80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472611"/>
            <a:ext cx="4500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0325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NO</a:t>
            </a:r>
          </a:p>
          <a:p>
            <a:endParaRPr lang="en-US" dirty="0"/>
          </a:p>
          <a:p>
            <a:r>
              <a:rPr lang="en-US" dirty="0"/>
              <a:t>Level of CNV segments  at least an entire chromosome arm:</a:t>
            </a:r>
          </a:p>
          <a:p>
            <a:r>
              <a:rPr lang="en-US" dirty="0"/>
              <a:t>NONE/LOW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E0CEEA-5D18-DA4F-92DF-60E0A2B2F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2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472611"/>
            <a:ext cx="4500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0339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NO</a:t>
            </a:r>
          </a:p>
          <a:p>
            <a:endParaRPr lang="en-US" dirty="0"/>
          </a:p>
          <a:p>
            <a:r>
              <a:rPr lang="en-US" dirty="0"/>
              <a:t>Level of CNV segments encompassing at least an entire chromosome arm:</a:t>
            </a:r>
          </a:p>
          <a:p>
            <a:r>
              <a:rPr lang="en-US" dirty="0"/>
              <a:t>NONE/LOW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1A390C-AE5F-AD4D-B71F-05D4DD344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84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019852-E2E1-A644-91E5-95B15BC7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23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DBD51-B6BF-0C43-A423-777A68BF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0378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CD2F7-CE46-A147-8C1C-43F286B3B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91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472611"/>
            <a:ext cx="4500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0378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NO</a:t>
            </a:r>
          </a:p>
          <a:p>
            <a:endParaRPr lang="en-US" dirty="0"/>
          </a:p>
          <a:p>
            <a:r>
              <a:rPr lang="en-US" dirty="0"/>
              <a:t>Level of CNV segments encompassing at least an entire chromosome arm:</a:t>
            </a:r>
          </a:p>
          <a:p>
            <a:r>
              <a:rPr lang="en-US" dirty="0"/>
              <a:t>NONE/LOW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67AED4-56DD-ED4D-8D85-EF14EDAB5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62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430E99-32B3-FE46-84D2-296A776BA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7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DBD51-B6BF-0C43-A423-777A68BF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0305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CD2F7-CE46-A147-8C1C-43F286B3B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72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472611"/>
            <a:ext cx="4500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0305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NO</a:t>
            </a:r>
          </a:p>
          <a:p>
            <a:endParaRPr lang="en-US" dirty="0"/>
          </a:p>
          <a:p>
            <a:r>
              <a:rPr lang="en-US" dirty="0"/>
              <a:t>Level of CNV segments encompassing at least an entire chromosome arm:</a:t>
            </a:r>
          </a:p>
          <a:p>
            <a:r>
              <a:rPr lang="en-US" dirty="0"/>
              <a:t>NONE/LOW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84CE33-6273-BF47-B2AF-A87FE098F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53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9FBCCC-B84D-3140-95B0-53ABAF2FB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86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DBD51-B6BF-0C43-A423-777A68BF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0304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CD2F7-CE46-A147-8C1C-43F286B3B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25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472611"/>
            <a:ext cx="4500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0304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NO</a:t>
            </a:r>
          </a:p>
          <a:p>
            <a:endParaRPr lang="en-US" dirty="0"/>
          </a:p>
          <a:p>
            <a:r>
              <a:rPr lang="en-US" dirty="0"/>
              <a:t>Level of CNV segments encompassing at least an entire chromosome arm:</a:t>
            </a:r>
          </a:p>
          <a:p>
            <a:r>
              <a:rPr lang="en-US" dirty="0"/>
              <a:t>MEDIUM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9FEEC4-B36C-9148-8D68-D278F6B5A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79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76C3BB-4002-974D-9C58-69E30889E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3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EBE905E7-697D-4244-A8AC-9A4B0E933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22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DBD51-B6BF-0C43-A423-777A68BF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0379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CD2F7-CE46-A147-8C1C-43F286B3B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9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472611"/>
            <a:ext cx="4500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0379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NO</a:t>
            </a:r>
          </a:p>
          <a:p>
            <a:endParaRPr lang="en-US" dirty="0"/>
          </a:p>
          <a:p>
            <a:r>
              <a:rPr lang="en-US" dirty="0"/>
              <a:t>Level of CNV segments encompassing at least an entire chromosome arm:</a:t>
            </a:r>
          </a:p>
          <a:p>
            <a:r>
              <a:rPr lang="en-US" dirty="0"/>
              <a:t>MEDIUM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C5C09E-EC74-5143-BB6B-2B7FBE0E3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36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E4B7F1-EF96-0D4A-9C31-9EA1CBF53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04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DBD51-B6BF-0C43-A423-777A68BF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0313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CD2F7-CE46-A147-8C1C-43F286B3B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83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472611"/>
            <a:ext cx="45000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0313</a:t>
            </a:r>
          </a:p>
          <a:p>
            <a:r>
              <a:rPr lang="en-US" b="1" dirty="0"/>
              <a:t>Tumor A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NO</a:t>
            </a:r>
          </a:p>
          <a:p>
            <a:endParaRPr lang="en-US" dirty="0"/>
          </a:p>
          <a:p>
            <a:r>
              <a:rPr lang="en-US" dirty="0"/>
              <a:t>Level of CNV segments encompassing at least an entire chromosome arm:</a:t>
            </a:r>
          </a:p>
          <a:p>
            <a:r>
              <a:rPr lang="en-US" dirty="0"/>
              <a:t>MEDIUM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66D91-0693-DB40-9BB9-BEF346C21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79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697CCB-1B2C-BD42-B5FF-20D7E150B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83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472611"/>
            <a:ext cx="45000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0313</a:t>
            </a:r>
          </a:p>
          <a:p>
            <a:r>
              <a:rPr lang="en-US" b="1" dirty="0"/>
              <a:t>Tumor B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NO</a:t>
            </a:r>
          </a:p>
          <a:p>
            <a:endParaRPr lang="en-US" dirty="0"/>
          </a:p>
          <a:p>
            <a:r>
              <a:rPr lang="en-US" dirty="0"/>
              <a:t>Level of CNV segments encompassing at least an entire chromosome arm:</a:t>
            </a:r>
          </a:p>
          <a:p>
            <a:r>
              <a:rPr lang="en-US" dirty="0"/>
              <a:t>MEDIUM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6D97DC-2BF0-794C-B1E6-10C7FEC62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37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6C5799-4D7E-3445-B3CB-98A1B3CF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35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DBD51-B6BF-0C43-A423-777A68BF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0369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CD2F7-CE46-A147-8C1C-43F286B3B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51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472611"/>
            <a:ext cx="4500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0369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YES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Level of CNV segments encompassing at least an entire chromosome arm:</a:t>
            </a:r>
          </a:p>
          <a:p>
            <a:r>
              <a:rPr lang="en-US" dirty="0"/>
              <a:t>HIGH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AC4B41-440F-2A41-B31B-1F9CB5E69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0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DBD51-B6BF-0C43-A423-777A68BF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0314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CD2F7-CE46-A147-8C1C-43F286B3B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130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1707F8-0F2E-2246-A72C-1A9310FAC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29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DBD51-B6BF-0C43-A423-777A68BF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0311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CD2F7-CE46-A147-8C1C-43F286B3B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407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472611"/>
            <a:ext cx="45000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0311</a:t>
            </a:r>
          </a:p>
          <a:p>
            <a:r>
              <a:rPr lang="en-US" b="1" dirty="0"/>
              <a:t>Tumor A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YES</a:t>
            </a:r>
          </a:p>
          <a:p>
            <a:endParaRPr lang="en-US" dirty="0"/>
          </a:p>
          <a:p>
            <a:r>
              <a:rPr lang="en-US" dirty="0"/>
              <a:t>Level of CNV segments encompassing at least an entire chromosome arm:</a:t>
            </a:r>
          </a:p>
          <a:p>
            <a:r>
              <a:rPr lang="en-US" dirty="0"/>
              <a:t>HIGH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C0F4C-D614-1348-9854-70188D071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919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0D2DA4B-DDCF-B34E-AAAF-059B330AF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002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472611"/>
            <a:ext cx="45000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0311</a:t>
            </a:r>
          </a:p>
          <a:p>
            <a:r>
              <a:rPr lang="en-US" b="1" dirty="0"/>
              <a:t>Tumor B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YES</a:t>
            </a:r>
          </a:p>
          <a:p>
            <a:endParaRPr lang="en-US" dirty="0"/>
          </a:p>
          <a:p>
            <a:r>
              <a:rPr lang="en-US" dirty="0"/>
              <a:t>Level of CNV segments encompassing at least an entire chromosome arm:</a:t>
            </a:r>
          </a:p>
          <a:p>
            <a:r>
              <a:rPr lang="en-US" dirty="0"/>
              <a:t>HIGH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8B6F6-6D0C-5E43-9986-46B05DDF6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668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088048-CB55-244C-8657-024EF01E1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717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472611"/>
            <a:ext cx="45000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0311</a:t>
            </a:r>
          </a:p>
          <a:p>
            <a:r>
              <a:rPr lang="en-US" b="1" dirty="0"/>
              <a:t>Tumor C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YES</a:t>
            </a:r>
          </a:p>
          <a:p>
            <a:endParaRPr lang="en-US" dirty="0"/>
          </a:p>
          <a:p>
            <a:r>
              <a:rPr lang="en-US" dirty="0"/>
              <a:t>Level of CNV segments encompassing at least an entire chromosome arm:</a:t>
            </a:r>
          </a:p>
          <a:p>
            <a:r>
              <a:rPr lang="en-US" dirty="0"/>
              <a:t>HIGH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D75A2-AF32-2546-A107-8F74D2006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48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C7F8144-BDC2-5A4E-A6C8-BC7A4576B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455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DBD51-B6BF-0C43-A423-777A68BF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0364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CD2F7-CE46-A147-8C1C-43F286B3B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462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472611"/>
            <a:ext cx="45000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0364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YES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Level of CNV segments encompassing at least an entire chromosome arm:</a:t>
            </a:r>
          </a:p>
          <a:p>
            <a:r>
              <a:rPr lang="en-US" dirty="0"/>
              <a:t>HIGH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920303-CC7F-AC4D-89DD-88F4E1B48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472611"/>
            <a:ext cx="4500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0314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NO</a:t>
            </a:r>
          </a:p>
          <a:p>
            <a:endParaRPr lang="en-US" dirty="0"/>
          </a:p>
          <a:p>
            <a:r>
              <a:rPr lang="en-US" dirty="0"/>
              <a:t>Level of CNV segments encompassing at least an entire chromosome arm:</a:t>
            </a:r>
          </a:p>
          <a:p>
            <a:r>
              <a:rPr lang="en-US" dirty="0"/>
              <a:t>NONE/LOW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4033D-7A81-8E4A-9935-D537D1AC2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220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DA33AC4-BC39-8942-BBBD-490F1F629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019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DBD51-B6BF-0C43-A423-777A68BF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0350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CD2F7-CE46-A147-8C1C-43F286B3B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61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472611"/>
            <a:ext cx="4500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0350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YES</a:t>
            </a:r>
          </a:p>
          <a:p>
            <a:endParaRPr lang="en-US" dirty="0"/>
          </a:p>
          <a:p>
            <a:r>
              <a:rPr lang="en-US" dirty="0"/>
              <a:t>Level of CNV segments encompassing at least an entire chromosome arm:</a:t>
            </a:r>
          </a:p>
          <a:p>
            <a:r>
              <a:rPr lang="en-US" dirty="0"/>
              <a:t>HIGH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12CD50-6B7A-5A44-88A8-929935BD3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185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AC4563-8CD8-F843-AE0D-F9A210F43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503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DBD51-B6BF-0C43-A423-777A68BF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0310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CD2F7-CE46-A147-8C1C-43F286B3B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436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6770877" y="58846"/>
            <a:ext cx="529296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Patient 0310</a:t>
            </a:r>
          </a:p>
          <a:p>
            <a:r>
              <a:rPr lang="en-US" sz="1600" b="1" dirty="0"/>
              <a:t>Tumor A</a:t>
            </a:r>
          </a:p>
          <a:p>
            <a:endParaRPr lang="en-US" sz="1600" dirty="0"/>
          </a:p>
          <a:p>
            <a:r>
              <a:rPr lang="en-US" sz="1600" dirty="0"/>
              <a:t>High level of whole-chromosome aneuploidy:</a:t>
            </a:r>
          </a:p>
          <a:p>
            <a:r>
              <a:rPr lang="en-US" sz="1600" dirty="0"/>
              <a:t>YES</a:t>
            </a:r>
          </a:p>
          <a:p>
            <a:r>
              <a:rPr lang="en-US" sz="1600" dirty="0"/>
              <a:t>Level of CNV segments encompassing at least an entire chromosome arm:</a:t>
            </a:r>
          </a:p>
          <a:p>
            <a:r>
              <a:rPr lang="en-US" sz="1600" dirty="0"/>
              <a:t>HIGH</a:t>
            </a:r>
          </a:p>
          <a:p>
            <a:endParaRPr lang="en-US" sz="1600" dirty="0"/>
          </a:p>
          <a:p>
            <a:r>
              <a:rPr lang="en-US" sz="1600" b="1" dirty="0"/>
              <a:t>Tetraploid via this mechanism:</a:t>
            </a:r>
          </a:p>
          <a:p>
            <a:r>
              <a:rPr lang="en-US" sz="1600" dirty="0"/>
              <a:t>Whole-genome duplication (diploid to tetraploid, i.e. balanced doubling of every chromosome), followed by these sCNV events: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</a:t>
            </a:r>
            <a:r>
              <a:rPr lang="en-US" sz="1600" dirty="0"/>
              <a:t>: no further sCNV, i.e. these chromosomes are tetraploid and balanced: 2 paternal, 2 maternal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B</a:t>
            </a:r>
            <a:r>
              <a:rPr lang="en-US" sz="1600" dirty="0"/>
              <a:t>: loss of one chromosome, resulting in triploid and unbalanced: 2 paternal + 1 maternal or 1 paternal + 2 maternal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loss of two chromosomes: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</a:t>
            </a:r>
            <a:r>
              <a:rPr lang="en-US" sz="1600" dirty="0"/>
              <a:t>: unbalanced diploid (resulting in 2 paternal + 0 maternal or 0 paternal + 2 maternal), i.e. “uniparental </a:t>
            </a:r>
            <a:r>
              <a:rPr lang="en-US" sz="1600" dirty="0" err="1"/>
              <a:t>disomy</a:t>
            </a:r>
            <a:r>
              <a:rPr lang="en-US" sz="1600" dirty="0"/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</a:t>
            </a:r>
            <a:r>
              <a:rPr lang="en-US" sz="1600" dirty="0"/>
              <a:t>: balanced diploid (resulting in 1 paternal + 1 maternal) – </a:t>
            </a:r>
            <a:r>
              <a:rPr lang="en-US" sz="1600" b="1" dirty="0"/>
              <a:t>this is identical to the wildtype diploid state, i.e. this is the baseline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</a:t>
            </a:r>
            <a:r>
              <a:rPr lang="en-US" sz="1600" dirty="0"/>
              <a:t>: loss of three chromosomes, resulting in haploid; can only be unbalanced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89E542-19EB-B64C-9E27-262B15364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D1C705C-8F00-104C-953E-CB6BF8833D60}"/>
              </a:ext>
            </a:extLst>
          </p:cNvPr>
          <p:cNvSpPr/>
          <p:nvPr/>
        </p:nvSpPr>
        <p:spPr>
          <a:xfrm>
            <a:off x="1434788" y="2590239"/>
            <a:ext cx="705740" cy="6517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21AD76-6E5C-5B48-AEAB-611A09C4A1F7}"/>
              </a:ext>
            </a:extLst>
          </p:cNvPr>
          <p:cNvSpPr/>
          <p:nvPr/>
        </p:nvSpPr>
        <p:spPr>
          <a:xfrm>
            <a:off x="1465961" y="4072394"/>
            <a:ext cx="705740" cy="6517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C87FFC-364A-954C-AE1F-DBA41AA0E1E1}"/>
              </a:ext>
            </a:extLst>
          </p:cNvPr>
          <p:cNvSpPr/>
          <p:nvPr/>
        </p:nvSpPr>
        <p:spPr>
          <a:xfrm>
            <a:off x="2629743" y="3231573"/>
            <a:ext cx="705740" cy="6517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4321ED-72D9-FF45-B82C-61F4B7E6D54C}"/>
              </a:ext>
            </a:extLst>
          </p:cNvPr>
          <p:cNvSpPr/>
          <p:nvPr/>
        </p:nvSpPr>
        <p:spPr>
          <a:xfrm>
            <a:off x="4413516" y="4072394"/>
            <a:ext cx="705740" cy="6517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FA32E0-5478-5E47-9F98-91DD43DCF434}"/>
              </a:ext>
            </a:extLst>
          </p:cNvPr>
          <p:cNvSpPr/>
          <p:nvPr/>
        </p:nvSpPr>
        <p:spPr>
          <a:xfrm>
            <a:off x="4278434" y="5440671"/>
            <a:ext cx="705740" cy="6517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7300B9-E563-7646-A919-67CB68CB5F79}"/>
              </a:ext>
            </a:extLst>
          </p:cNvPr>
          <p:cNvSpPr txBox="1"/>
          <p:nvPr/>
        </p:nvSpPr>
        <p:spPr>
          <a:xfrm>
            <a:off x="2094190" y="2555144"/>
            <a:ext cx="51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444C2F-AC1D-6141-A791-0C18321145F4}"/>
              </a:ext>
            </a:extLst>
          </p:cNvPr>
          <p:cNvSpPr txBox="1"/>
          <p:nvPr/>
        </p:nvSpPr>
        <p:spPr>
          <a:xfrm>
            <a:off x="3288898" y="3037970"/>
            <a:ext cx="51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6D615A-B8D8-D14A-8512-8DEB81B3D070}"/>
              </a:ext>
            </a:extLst>
          </p:cNvPr>
          <p:cNvSpPr txBox="1"/>
          <p:nvPr/>
        </p:nvSpPr>
        <p:spPr>
          <a:xfrm>
            <a:off x="2107267" y="4372749"/>
            <a:ext cx="51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D322E4-4CDD-4D4E-8AA6-8A99C2C4BA7C}"/>
              </a:ext>
            </a:extLst>
          </p:cNvPr>
          <p:cNvSpPr txBox="1"/>
          <p:nvPr/>
        </p:nvSpPr>
        <p:spPr>
          <a:xfrm>
            <a:off x="4027521" y="4431731"/>
            <a:ext cx="51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1FF02B-6465-2A4F-BFC7-97DD78F69EED}"/>
              </a:ext>
            </a:extLst>
          </p:cNvPr>
          <p:cNvSpPr txBox="1"/>
          <p:nvPr/>
        </p:nvSpPr>
        <p:spPr>
          <a:xfrm>
            <a:off x="3849437" y="5479050"/>
            <a:ext cx="51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9440795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2D393B-6335-3045-B397-5E5D8985F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7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472611"/>
            <a:ext cx="45000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0310</a:t>
            </a:r>
          </a:p>
          <a:p>
            <a:r>
              <a:rPr lang="en-US" b="1" dirty="0"/>
              <a:t>Tumor B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YES</a:t>
            </a:r>
          </a:p>
          <a:p>
            <a:endParaRPr lang="en-US" dirty="0"/>
          </a:p>
          <a:p>
            <a:r>
              <a:rPr lang="en-US" dirty="0"/>
              <a:t>Level of CNV segments encompassing at least an entire chromosome arm:</a:t>
            </a:r>
          </a:p>
          <a:p>
            <a:r>
              <a:rPr lang="en-US" dirty="0"/>
              <a:t>HIGH</a:t>
            </a:r>
          </a:p>
          <a:p>
            <a:endParaRPr lang="en-US" dirty="0"/>
          </a:p>
          <a:p>
            <a:r>
              <a:rPr lang="en-US" dirty="0"/>
              <a:t>Baseline was manually adjusted.</a:t>
            </a:r>
          </a:p>
          <a:p>
            <a:endParaRPr lang="en-US" dirty="0"/>
          </a:p>
          <a:p>
            <a:r>
              <a:rPr lang="en-US" b="1" dirty="0"/>
              <a:t>Tetraploid via same mechanism as Patient 0310 Tumor A (see notes there).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7C4160-40EB-DF46-97B9-07E0BCB60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C409A68-57DB-6542-9E1A-5AF6B072DE52}"/>
              </a:ext>
            </a:extLst>
          </p:cNvPr>
          <p:cNvSpPr/>
          <p:nvPr/>
        </p:nvSpPr>
        <p:spPr>
          <a:xfrm>
            <a:off x="1645205" y="1987666"/>
            <a:ext cx="705740" cy="6517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DC2BD44-0A47-BF47-A914-205F06EFFBEF}"/>
              </a:ext>
            </a:extLst>
          </p:cNvPr>
          <p:cNvSpPr/>
          <p:nvPr/>
        </p:nvSpPr>
        <p:spPr>
          <a:xfrm>
            <a:off x="1762053" y="3462794"/>
            <a:ext cx="705740" cy="6517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215B4B-426C-534A-89D0-BBD70FCB9685}"/>
              </a:ext>
            </a:extLst>
          </p:cNvPr>
          <p:cNvSpPr/>
          <p:nvPr/>
        </p:nvSpPr>
        <p:spPr>
          <a:xfrm>
            <a:off x="2657477" y="2609199"/>
            <a:ext cx="705740" cy="6517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364AF3-57E4-794A-8C17-016D58798A33}"/>
              </a:ext>
            </a:extLst>
          </p:cNvPr>
          <p:cNvSpPr/>
          <p:nvPr/>
        </p:nvSpPr>
        <p:spPr>
          <a:xfrm>
            <a:off x="4413517" y="3462794"/>
            <a:ext cx="705740" cy="6517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7DBC26-3C60-944A-8F03-42422FFFF085}"/>
              </a:ext>
            </a:extLst>
          </p:cNvPr>
          <p:cNvSpPr/>
          <p:nvPr/>
        </p:nvSpPr>
        <p:spPr>
          <a:xfrm>
            <a:off x="4137419" y="4766243"/>
            <a:ext cx="705740" cy="6517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E38AAB-E97B-904E-9BDD-B74F8C7035D4}"/>
              </a:ext>
            </a:extLst>
          </p:cNvPr>
          <p:cNvSpPr txBox="1"/>
          <p:nvPr/>
        </p:nvSpPr>
        <p:spPr>
          <a:xfrm>
            <a:off x="2304607" y="1952571"/>
            <a:ext cx="51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5934A9-8E5B-F844-AF65-814EE79D0474}"/>
              </a:ext>
            </a:extLst>
          </p:cNvPr>
          <p:cNvSpPr txBox="1"/>
          <p:nvPr/>
        </p:nvSpPr>
        <p:spPr>
          <a:xfrm>
            <a:off x="3316632" y="2415596"/>
            <a:ext cx="51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653182-A659-3746-AF8D-AC0D7F9B0584}"/>
              </a:ext>
            </a:extLst>
          </p:cNvPr>
          <p:cNvSpPr txBox="1"/>
          <p:nvPr/>
        </p:nvSpPr>
        <p:spPr>
          <a:xfrm>
            <a:off x="2403359" y="3763149"/>
            <a:ext cx="51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DD0F6F-922C-2A48-870D-87428EFF259B}"/>
              </a:ext>
            </a:extLst>
          </p:cNvPr>
          <p:cNvSpPr txBox="1"/>
          <p:nvPr/>
        </p:nvSpPr>
        <p:spPr>
          <a:xfrm>
            <a:off x="4027522" y="3822131"/>
            <a:ext cx="51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6F2D8C-3F4F-C041-8DBF-6F2B886007F2}"/>
              </a:ext>
            </a:extLst>
          </p:cNvPr>
          <p:cNvSpPr txBox="1"/>
          <p:nvPr/>
        </p:nvSpPr>
        <p:spPr>
          <a:xfrm>
            <a:off x="3708422" y="4804622"/>
            <a:ext cx="51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7619870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1F6893-E57C-7844-86A5-74DF887E2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766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DBD51-B6BF-0C43-A423-777A68BF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0380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CD2F7-CE46-A147-8C1C-43F286B3B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8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5B1901-027A-CC45-9759-BFA6A76B7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518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472611"/>
            <a:ext cx="45000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0380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YES</a:t>
            </a:r>
          </a:p>
          <a:p>
            <a:endParaRPr lang="en-US" dirty="0"/>
          </a:p>
          <a:p>
            <a:r>
              <a:rPr lang="en-US" dirty="0"/>
              <a:t>Level of CNV segments encompassing at least an entire chromosome arm:</a:t>
            </a:r>
          </a:p>
          <a:p>
            <a:r>
              <a:rPr lang="en-US" dirty="0"/>
              <a:t>HIGH</a:t>
            </a:r>
          </a:p>
          <a:p>
            <a:endParaRPr lang="en-US" dirty="0"/>
          </a:p>
          <a:p>
            <a:r>
              <a:rPr lang="en-US" b="1" dirty="0"/>
              <a:t>Tetraploid via same mechanism as Patient 0310 Tumor A (see notes there), </a:t>
            </a:r>
            <a:r>
              <a:rPr lang="en-US" dirty="0"/>
              <a:t>though Cluster E is not observed.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2BB949-4D70-6F40-BBFE-882A62FE4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61C999E-45E5-CD48-B161-E6372C9DD769}"/>
              </a:ext>
            </a:extLst>
          </p:cNvPr>
          <p:cNvSpPr/>
          <p:nvPr/>
        </p:nvSpPr>
        <p:spPr>
          <a:xfrm>
            <a:off x="1225783" y="1864784"/>
            <a:ext cx="705740" cy="6517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98EFC0-B353-CF44-AAEE-C98D05670583}"/>
              </a:ext>
            </a:extLst>
          </p:cNvPr>
          <p:cNvSpPr/>
          <p:nvPr/>
        </p:nvSpPr>
        <p:spPr>
          <a:xfrm>
            <a:off x="1363718" y="4381293"/>
            <a:ext cx="705740" cy="6517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6C5713-3CD5-B341-A22B-BE6277573F54}"/>
              </a:ext>
            </a:extLst>
          </p:cNvPr>
          <p:cNvSpPr/>
          <p:nvPr/>
        </p:nvSpPr>
        <p:spPr>
          <a:xfrm>
            <a:off x="2387313" y="2942038"/>
            <a:ext cx="705740" cy="6517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38BAF2-9A8E-0F4A-83D5-0B2FD9C6C5B1}"/>
              </a:ext>
            </a:extLst>
          </p:cNvPr>
          <p:cNvSpPr/>
          <p:nvPr/>
        </p:nvSpPr>
        <p:spPr>
          <a:xfrm>
            <a:off x="4395110" y="4386120"/>
            <a:ext cx="705740" cy="6517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0DB39-CE5E-B24E-8213-AFFD380CB041}"/>
              </a:ext>
            </a:extLst>
          </p:cNvPr>
          <p:cNvSpPr txBox="1"/>
          <p:nvPr/>
        </p:nvSpPr>
        <p:spPr>
          <a:xfrm>
            <a:off x="1885185" y="1829689"/>
            <a:ext cx="51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6EA1F-D6A1-ED43-9D45-5DCE9011473B}"/>
              </a:ext>
            </a:extLst>
          </p:cNvPr>
          <p:cNvSpPr txBox="1"/>
          <p:nvPr/>
        </p:nvSpPr>
        <p:spPr>
          <a:xfrm>
            <a:off x="3046468" y="2748435"/>
            <a:ext cx="51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E35ACA-294F-0E40-B04B-B5AC5D3E433E}"/>
              </a:ext>
            </a:extLst>
          </p:cNvPr>
          <p:cNvSpPr txBox="1"/>
          <p:nvPr/>
        </p:nvSpPr>
        <p:spPr>
          <a:xfrm>
            <a:off x="2005024" y="4681648"/>
            <a:ext cx="51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56B7A6-005D-2446-B81C-A2EDD4EAD74A}"/>
              </a:ext>
            </a:extLst>
          </p:cNvPr>
          <p:cNvSpPr txBox="1"/>
          <p:nvPr/>
        </p:nvSpPr>
        <p:spPr>
          <a:xfrm>
            <a:off x="4009115" y="4745457"/>
            <a:ext cx="51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172308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F899FA-1A4C-CF46-A531-C5EBA2477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901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DBD51-B6BF-0C43-A423-777A68BF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0352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CD2F7-CE46-A147-8C1C-43F286B3B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235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472611"/>
            <a:ext cx="45000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0352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YES</a:t>
            </a:r>
          </a:p>
          <a:p>
            <a:endParaRPr lang="en-US" dirty="0"/>
          </a:p>
          <a:p>
            <a:r>
              <a:rPr lang="en-US" dirty="0"/>
              <a:t>Level of CNV segments encompassing at least an entire chromosome arm:</a:t>
            </a:r>
          </a:p>
          <a:p>
            <a:r>
              <a:rPr lang="en-US" dirty="0"/>
              <a:t>HIGH</a:t>
            </a:r>
          </a:p>
          <a:p>
            <a:endParaRPr lang="en-US" dirty="0"/>
          </a:p>
          <a:p>
            <a:r>
              <a:rPr lang="en-US" b="1" dirty="0"/>
              <a:t>Tetraploid via same mechanism as Patient 0310 Tumor A (see notes there), </a:t>
            </a:r>
            <a:r>
              <a:rPr lang="en-US" dirty="0"/>
              <a:t>though Cluster E is not observed and Clusters A and C have a low number of segments.  Cluster B is diffuse and probably only a subset of the circled datapoints is from the true Cluster B.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19F34-5F3C-0D45-9281-C56A4FB8F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89E2DAE-D35D-854E-A61E-2D918E36EF79}"/>
              </a:ext>
            </a:extLst>
          </p:cNvPr>
          <p:cNvSpPr/>
          <p:nvPr/>
        </p:nvSpPr>
        <p:spPr>
          <a:xfrm>
            <a:off x="1018880" y="2008444"/>
            <a:ext cx="705740" cy="6517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45D7042-CFA6-A24F-8D3C-62485276F322}"/>
              </a:ext>
            </a:extLst>
          </p:cNvPr>
          <p:cNvSpPr/>
          <p:nvPr/>
        </p:nvSpPr>
        <p:spPr>
          <a:xfrm>
            <a:off x="1132770" y="4455571"/>
            <a:ext cx="705740" cy="6517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58D060-3F38-694D-94E1-0B02148F50A9}"/>
              </a:ext>
            </a:extLst>
          </p:cNvPr>
          <p:cNvSpPr/>
          <p:nvPr/>
        </p:nvSpPr>
        <p:spPr>
          <a:xfrm>
            <a:off x="1933303" y="2858478"/>
            <a:ext cx="1071154" cy="119971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E8F724-C6F5-3D4A-82A2-EA6FE6E7C9E5}"/>
              </a:ext>
            </a:extLst>
          </p:cNvPr>
          <p:cNvSpPr/>
          <p:nvPr/>
        </p:nvSpPr>
        <p:spPr>
          <a:xfrm>
            <a:off x="4465768" y="4315119"/>
            <a:ext cx="705740" cy="6517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75DD89-5FCA-CD4C-BC25-EA4CA008F707}"/>
              </a:ext>
            </a:extLst>
          </p:cNvPr>
          <p:cNvSpPr txBox="1"/>
          <p:nvPr/>
        </p:nvSpPr>
        <p:spPr>
          <a:xfrm>
            <a:off x="1678282" y="1973349"/>
            <a:ext cx="51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A881B-6245-3F4A-9BFC-E88DA1D1EB3E}"/>
              </a:ext>
            </a:extLst>
          </p:cNvPr>
          <p:cNvSpPr txBox="1"/>
          <p:nvPr/>
        </p:nvSpPr>
        <p:spPr>
          <a:xfrm>
            <a:off x="2856983" y="2664876"/>
            <a:ext cx="51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50246F-A87D-E341-8C91-266C2D02CCDA}"/>
              </a:ext>
            </a:extLst>
          </p:cNvPr>
          <p:cNvSpPr txBox="1"/>
          <p:nvPr/>
        </p:nvSpPr>
        <p:spPr>
          <a:xfrm>
            <a:off x="1774076" y="4755926"/>
            <a:ext cx="51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37351B-7101-EE41-AA96-23254D833F0B}"/>
              </a:ext>
            </a:extLst>
          </p:cNvPr>
          <p:cNvSpPr txBox="1"/>
          <p:nvPr/>
        </p:nvSpPr>
        <p:spPr>
          <a:xfrm>
            <a:off x="4079773" y="4674456"/>
            <a:ext cx="51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491436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5178A7-EF5B-2C41-95F1-6C8C4D3A5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122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DBD51-B6BF-0C43-A423-777A68BF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0367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CD2F7-CE46-A147-8C1C-43F286B3B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193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472611"/>
            <a:ext cx="45000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0367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YES</a:t>
            </a:r>
          </a:p>
          <a:p>
            <a:endParaRPr lang="en-US" dirty="0"/>
          </a:p>
          <a:p>
            <a:r>
              <a:rPr lang="en-US" dirty="0"/>
              <a:t>Level of CNV segments encompassing at least an entire chromosome arm:</a:t>
            </a:r>
          </a:p>
          <a:p>
            <a:r>
              <a:rPr lang="en-US" dirty="0"/>
              <a:t>HIGH</a:t>
            </a:r>
          </a:p>
          <a:p>
            <a:endParaRPr lang="en-US" dirty="0"/>
          </a:p>
          <a:p>
            <a:r>
              <a:rPr lang="en-US" b="1" dirty="0"/>
              <a:t>Tetraploid via same mechanism as Patient 0310 Tumor A (see notes there), </a:t>
            </a:r>
            <a:r>
              <a:rPr lang="en-US" dirty="0"/>
              <a:t>though Cluster C is not observed and Cluster E has a low number of segments.  Cluster A is diffuse and only a subset of the circled datapoints is from the true Cluster A, but it isn’t clear which ones.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1704B-AEDB-9E4A-AB0A-405E6F01F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4413F43-5D7E-1243-9382-0FB4079B10C8}"/>
              </a:ext>
            </a:extLst>
          </p:cNvPr>
          <p:cNvSpPr/>
          <p:nvPr/>
        </p:nvSpPr>
        <p:spPr>
          <a:xfrm>
            <a:off x="1388203" y="1875542"/>
            <a:ext cx="705740" cy="221748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3D04FB-275A-AE4A-AD40-ADD25E73653A}"/>
              </a:ext>
            </a:extLst>
          </p:cNvPr>
          <p:cNvSpPr/>
          <p:nvPr/>
        </p:nvSpPr>
        <p:spPr>
          <a:xfrm>
            <a:off x="1388450" y="5741353"/>
            <a:ext cx="705740" cy="6517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C3591F-4168-6B46-9483-B68CDE67616B}"/>
              </a:ext>
            </a:extLst>
          </p:cNvPr>
          <p:cNvSpPr/>
          <p:nvPr/>
        </p:nvSpPr>
        <p:spPr>
          <a:xfrm>
            <a:off x="2403320" y="4165930"/>
            <a:ext cx="705740" cy="6517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3D9B28-C38F-FA41-9245-0E5894288B9A}"/>
              </a:ext>
            </a:extLst>
          </p:cNvPr>
          <p:cNvSpPr/>
          <p:nvPr/>
        </p:nvSpPr>
        <p:spPr>
          <a:xfrm>
            <a:off x="4449543" y="5762888"/>
            <a:ext cx="705740" cy="6517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D8B507-DEA8-354A-ABCF-CDB9709AC02D}"/>
              </a:ext>
            </a:extLst>
          </p:cNvPr>
          <p:cNvSpPr txBox="1"/>
          <p:nvPr/>
        </p:nvSpPr>
        <p:spPr>
          <a:xfrm>
            <a:off x="2047605" y="2691897"/>
            <a:ext cx="51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4C89CC-4A3B-1A4F-B929-5AD731652FBC}"/>
              </a:ext>
            </a:extLst>
          </p:cNvPr>
          <p:cNvSpPr txBox="1"/>
          <p:nvPr/>
        </p:nvSpPr>
        <p:spPr>
          <a:xfrm>
            <a:off x="3062475" y="3972327"/>
            <a:ext cx="51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4A4F90-9C82-0B4A-847F-0EBBBED92B13}"/>
              </a:ext>
            </a:extLst>
          </p:cNvPr>
          <p:cNvSpPr txBox="1"/>
          <p:nvPr/>
        </p:nvSpPr>
        <p:spPr>
          <a:xfrm>
            <a:off x="2047605" y="5539815"/>
            <a:ext cx="51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FDE5CD-5F3D-324D-938B-32B503E885EF}"/>
              </a:ext>
            </a:extLst>
          </p:cNvPr>
          <p:cNvSpPr txBox="1"/>
          <p:nvPr/>
        </p:nvSpPr>
        <p:spPr>
          <a:xfrm>
            <a:off x="4020546" y="5801267"/>
            <a:ext cx="51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501258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D958C1-BB11-6E41-A017-F77455A9B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354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DBD51-B6BF-0C43-A423-777A68BF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0362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CD2F7-CE46-A147-8C1C-43F286B3B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406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472611"/>
            <a:ext cx="4500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0362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NO</a:t>
            </a:r>
          </a:p>
          <a:p>
            <a:endParaRPr lang="en-US" dirty="0"/>
          </a:p>
          <a:p>
            <a:r>
              <a:rPr lang="en-US" dirty="0"/>
              <a:t>Level of CNV segments encompassing at least an entire chromosome arm:</a:t>
            </a:r>
          </a:p>
          <a:p>
            <a:r>
              <a:rPr lang="en-US" dirty="0"/>
              <a:t>MEDIUM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51623F-B6E4-DF4E-8273-08CBA0F6E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9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DBD51-B6BF-0C43-A423-777A68BF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0316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CD2F7-CE46-A147-8C1C-43F286B3B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459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6C2731-F722-9146-BE47-4D6CC56CB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514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DBD51-B6BF-0C43-A423-777A68BF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0382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CD2F7-CE46-A147-8C1C-43F286B3B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286610"/>
            <a:ext cx="450008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0382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NO</a:t>
            </a:r>
          </a:p>
          <a:p>
            <a:endParaRPr lang="en-US" dirty="0"/>
          </a:p>
          <a:p>
            <a:r>
              <a:rPr lang="en-US" dirty="0"/>
              <a:t>Level of CNV segments encompassing at least an entire chromosome arm:</a:t>
            </a:r>
          </a:p>
          <a:p>
            <a:r>
              <a:rPr lang="en-US" dirty="0"/>
              <a:t>MEDIUM</a:t>
            </a:r>
          </a:p>
          <a:p>
            <a:endParaRPr lang="en-US" dirty="0"/>
          </a:p>
          <a:p>
            <a:r>
              <a:rPr lang="en-US" dirty="0"/>
              <a:t>There is some possibility this could be </a:t>
            </a:r>
            <a:r>
              <a:rPr lang="en-US" b="1" dirty="0"/>
              <a:t>tetraploid via same mechanism as Patient 0310 Tumor A (see notes there), </a:t>
            </a:r>
            <a:r>
              <a:rPr lang="en-US" dirty="0"/>
              <a:t>though Clusters C and E are not observed – possibly because tumor is low purity?  Cluster A should have been classified by </a:t>
            </a:r>
            <a:r>
              <a:rPr lang="en-US" dirty="0" err="1"/>
              <a:t>saasCNV</a:t>
            </a:r>
            <a:r>
              <a:rPr lang="en-US" dirty="0"/>
              <a:t> as “balanced gains” but wasn’t.</a:t>
            </a:r>
          </a:p>
          <a:p>
            <a:endParaRPr lang="en-US" dirty="0"/>
          </a:p>
          <a:p>
            <a:r>
              <a:rPr lang="en-US" dirty="0"/>
              <a:t>Unlike the other tumors we classified as “tetraploid”, this one only has 3 of 5 clusters that can located.  The remainder have 4 or 5 clusters.  Therefore, we are not classifying this tumor as tetraploid, but will mention there is possibility of it being tetraploid in main text.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6D4E3E-FB78-E944-AE87-065ED8925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17045E3-7A41-FE4B-B222-CA2209E49A29}"/>
              </a:ext>
            </a:extLst>
          </p:cNvPr>
          <p:cNvSpPr/>
          <p:nvPr/>
        </p:nvSpPr>
        <p:spPr>
          <a:xfrm>
            <a:off x="2793326" y="2006765"/>
            <a:ext cx="705740" cy="6517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099BDB-7414-0042-8281-59876B07EAAE}"/>
              </a:ext>
            </a:extLst>
          </p:cNvPr>
          <p:cNvSpPr/>
          <p:nvPr/>
        </p:nvSpPr>
        <p:spPr>
          <a:xfrm>
            <a:off x="2798372" y="3157274"/>
            <a:ext cx="624097" cy="58475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78D98D-DDF7-1C4C-A4A6-03136FB6C128}"/>
              </a:ext>
            </a:extLst>
          </p:cNvPr>
          <p:cNvSpPr/>
          <p:nvPr/>
        </p:nvSpPr>
        <p:spPr>
          <a:xfrm>
            <a:off x="3332392" y="2525272"/>
            <a:ext cx="705740" cy="6517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FA0E43-70ED-9243-97BA-16C180AB9860}"/>
              </a:ext>
            </a:extLst>
          </p:cNvPr>
          <p:cNvSpPr txBox="1"/>
          <p:nvPr/>
        </p:nvSpPr>
        <p:spPr>
          <a:xfrm>
            <a:off x="3530239" y="1940497"/>
            <a:ext cx="971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A?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0475A8-A3A9-C540-B75D-8C13BD283874}"/>
              </a:ext>
            </a:extLst>
          </p:cNvPr>
          <p:cNvSpPr txBox="1"/>
          <p:nvPr/>
        </p:nvSpPr>
        <p:spPr>
          <a:xfrm>
            <a:off x="4015852" y="2658470"/>
            <a:ext cx="971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B?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B8276A-28DE-3D44-A220-DAC3C4844769}"/>
              </a:ext>
            </a:extLst>
          </p:cNvPr>
          <p:cNvSpPr txBox="1"/>
          <p:nvPr/>
        </p:nvSpPr>
        <p:spPr>
          <a:xfrm>
            <a:off x="2204989" y="3418915"/>
            <a:ext cx="103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C4F0A3-2018-644C-8099-66ED17DF588E}"/>
              </a:ext>
            </a:extLst>
          </p:cNvPr>
          <p:cNvSpPr txBox="1"/>
          <p:nvPr/>
        </p:nvSpPr>
        <p:spPr>
          <a:xfrm>
            <a:off x="3731451" y="4123060"/>
            <a:ext cx="211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Hints of Clusters C and E?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5899F9-00DD-1149-8A8B-B0A8C7FC499F}"/>
              </a:ext>
            </a:extLst>
          </p:cNvPr>
          <p:cNvCxnSpPr>
            <a:cxnSpLocks/>
          </p:cNvCxnSpPr>
          <p:nvPr/>
        </p:nvCxnSpPr>
        <p:spPr>
          <a:xfrm flipH="1" flipV="1">
            <a:off x="3614058" y="3518264"/>
            <a:ext cx="234787" cy="624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E5BE33-4CA1-9B48-868C-5CB71F83A6B2}"/>
              </a:ext>
            </a:extLst>
          </p:cNvPr>
          <p:cNvCxnSpPr/>
          <p:nvPr/>
        </p:nvCxnSpPr>
        <p:spPr>
          <a:xfrm flipH="1" flipV="1">
            <a:off x="3429000" y="3761772"/>
            <a:ext cx="405032" cy="361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9748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96DC2E7-CECF-4E41-B046-AF083DA34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691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DBD51-B6BF-0C43-A423-777A68BF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0356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CD2F7-CE46-A147-8C1C-43F286B3B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615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472611"/>
            <a:ext cx="4500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0356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NO</a:t>
            </a:r>
          </a:p>
          <a:p>
            <a:endParaRPr lang="en-US" dirty="0"/>
          </a:p>
          <a:p>
            <a:r>
              <a:rPr lang="en-US" dirty="0"/>
              <a:t>Level of CNV segments encompassing at least an entire chromosome arm:</a:t>
            </a:r>
          </a:p>
          <a:p>
            <a:r>
              <a:rPr lang="en-US" dirty="0"/>
              <a:t>MEDIUM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30A3A3-77ED-7846-B245-A827331F4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977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D68F35-B3B6-F849-BC6A-B945B7EB6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1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2D955-B0D2-9642-857F-38D43A553DBC}"/>
              </a:ext>
            </a:extLst>
          </p:cNvPr>
          <p:cNvSpPr txBox="1"/>
          <p:nvPr/>
        </p:nvSpPr>
        <p:spPr>
          <a:xfrm>
            <a:off x="7284376" y="472611"/>
            <a:ext cx="4500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0316</a:t>
            </a:r>
          </a:p>
          <a:p>
            <a:endParaRPr lang="en-US" dirty="0"/>
          </a:p>
          <a:p>
            <a:r>
              <a:rPr lang="en-US" dirty="0"/>
              <a:t>High level of whole-chromosome aneuploidy:</a:t>
            </a:r>
          </a:p>
          <a:p>
            <a:r>
              <a:rPr lang="en-US" dirty="0"/>
              <a:t>NO</a:t>
            </a:r>
          </a:p>
          <a:p>
            <a:endParaRPr lang="en-US" dirty="0"/>
          </a:p>
          <a:p>
            <a:r>
              <a:rPr lang="en-US" dirty="0"/>
              <a:t>Level of CNV segments encompassing at least an entire chromosome arm:</a:t>
            </a:r>
          </a:p>
          <a:p>
            <a:r>
              <a:rPr lang="en-US" dirty="0"/>
              <a:t>NONE/LOW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DC110-8F70-814A-B20A-089985E8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4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726DCA-AB5F-814A-9312-E407A81E8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57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F96654C30E3046B1A43EC2501F2DC7" ma:contentTypeVersion="14" ma:contentTypeDescription="Create a new document." ma:contentTypeScope="" ma:versionID="ecab75c31b261e2550987a6fd7e79734">
  <xsd:schema xmlns:xsd="http://www.w3.org/2001/XMLSchema" xmlns:xs="http://www.w3.org/2001/XMLSchema" xmlns:p="http://schemas.microsoft.com/office/2006/metadata/properties" xmlns:ns1="http://schemas.microsoft.com/sharepoint/v3" xmlns:ns2="fb380821-c2e3-472d-b2c8-92d085392a6f" xmlns:ns3="b0ce3056-1643-46f5-9222-8f6b4b5d3336" targetNamespace="http://schemas.microsoft.com/office/2006/metadata/properties" ma:root="true" ma:fieldsID="448e0322d9da12aad99391d5208ae3f1" ns1:_="" ns2:_="" ns3:_="">
    <xsd:import namespace="http://schemas.microsoft.com/sharepoint/v3"/>
    <xsd:import namespace="fb380821-c2e3-472d-b2c8-92d085392a6f"/>
    <xsd:import namespace="b0ce3056-1643-46f5-9222-8f6b4b5d33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80821-c2e3-472d-b2c8-92d085392a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ce3056-1643-46f5-9222-8f6b4b5d33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8BEEE3-F929-4FC8-9146-683076F104D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F928D8A-CCAF-47FC-AA45-8840087AE5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94B6F7-86D6-429A-AC47-A7E4F1753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b380821-c2e3-472d-b2c8-92d085392a6f"/>
    <ds:schemaRef ds:uri="b0ce3056-1643-46f5-9222-8f6b4b5d33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1116</Words>
  <Application>Microsoft Macintosh PowerPoint</Application>
  <PresentationFormat>Widescreen</PresentationFormat>
  <Paragraphs>269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0" baseType="lpstr">
      <vt:lpstr>Arial</vt:lpstr>
      <vt:lpstr>Calibri</vt:lpstr>
      <vt:lpstr>Calibri Light</vt:lpstr>
      <vt:lpstr>Office Theme</vt:lpstr>
      <vt:lpstr>Patient 0339</vt:lpstr>
      <vt:lpstr>PowerPoint Presentation</vt:lpstr>
      <vt:lpstr>PowerPoint Presentation</vt:lpstr>
      <vt:lpstr>Patient 0314</vt:lpstr>
      <vt:lpstr>PowerPoint Presentation</vt:lpstr>
      <vt:lpstr>PowerPoint Presentation</vt:lpstr>
      <vt:lpstr>Patient 0316</vt:lpstr>
      <vt:lpstr>PowerPoint Presentation</vt:lpstr>
      <vt:lpstr>PowerPoint Presentation</vt:lpstr>
      <vt:lpstr>Patient 0340</vt:lpstr>
      <vt:lpstr>PowerPoint Presentation</vt:lpstr>
      <vt:lpstr>PowerPoint Presentation</vt:lpstr>
      <vt:lpstr>PowerPoint Presentation</vt:lpstr>
      <vt:lpstr>PowerPoint Presentation</vt:lpstr>
      <vt:lpstr>Patient 0301</vt:lpstr>
      <vt:lpstr>PowerPoint Presentation</vt:lpstr>
      <vt:lpstr>PowerPoint Presentation</vt:lpstr>
      <vt:lpstr>Patient 0325</vt:lpstr>
      <vt:lpstr>PowerPoint Presentation</vt:lpstr>
      <vt:lpstr>PowerPoint Presentation</vt:lpstr>
      <vt:lpstr>Patient 0378</vt:lpstr>
      <vt:lpstr>PowerPoint Presentation</vt:lpstr>
      <vt:lpstr>PowerPoint Presentation</vt:lpstr>
      <vt:lpstr>Patient 0305</vt:lpstr>
      <vt:lpstr>PowerPoint Presentation</vt:lpstr>
      <vt:lpstr>PowerPoint Presentation</vt:lpstr>
      <vt:lpstr>Patient 0304</vt:lpstr>
      <vt:lpstr>PowerPoint Presentation</vt:lpstr>
      <vt:lpstr>PowerPoint Presentation</vt:lpstr>
      <vt:lpstr>Patient 0379</vt:lpstr>
      <vt:lpstr>PowerPoint Presentation</vt:lpstr>
      <vt:lpstr>PowerPoint Presentation</vt:lpstr>
      <vt:lpstr>Patient 0313</vt:lpstr>
      <vt:lpstr>PowerPoint Presentation</vt:lpstr>
      <vt:lpstr>PowerPoint Presentation</vt:lpstr>
      <vt:lpstr>PowerPoint Presentation</vt:lpstr>
      <vt:lpstr>PowerPoint Presentation</vt:lpstr>
      <vt:lpstr>Patient 0369</vt:lpstr>
      <vt:lpstr>PowerPoint Presentation</vt:lpstr>
      <vt:lpstr>PowerPoint Presentation</vt:lpstr>
      <vt:lpstr>Patient 0311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 0364</vt:lpstr>
      <vt:lpstr>PowerPoint Presentation</vt:lpstr>
      <vt:lpstr>PowerPoint Presentation</vt:lpstr>
      <vt:lpstr>Patient 0350</vt:lpstr>
      <vt:lpstr>PowerPoint Presentation</vt:lpstr>
      <vt:lpstr>PowerPoint Presentation</vt:lpstr>
      <vt:lpstr>Patient 0310</vt:lpstr>
      <vt:lpstr>PowerPoint Presentation</vt:lpstr>
      <vt:lpstr>PowerPoint Presentation</vt:lpstr>
      <vt:lpstr>PowerPoint Presentation</vt:lpstr>
      <vt:lpstr>PowerPoint Presentation</vt:lpstr>
      <vt:lpstr>Patient 0380</vt:lpstr>
      <vt:lpstr>PowerPoint Presentation</vt:lpstr>
      <vt:lpstr>PowerPoint Presentation</vt:lpstr>
      <vt:lpstr>Patient 0352</vt:lpstr>
      <vt:lpstr>PowerPoint Presentation</vt:lpstr>
      <vt:lpstr>PowerPoint Presentation</vt:lpstr>
      <vt:lpstr>Patient 0367</vt:lpstr>
      <vt:lpstr>PowerPoint Presentation</vt:lpstr>
      <vt:lpstr>PowerPoint Presentation</vt:lpstr>
      <vt:lpstr>Patient 0362</vt:lpstr>
      <vt:lpstr>PowerPoint Presentation</vt:lpstr>
      <vt:lpstr>PowerPoint Presentation</vt:lpstr>
      <vt:lpstr>Patient 0382</vt:lpstr>
      <vt:lpstr>PowerPoint Presentation</vt:lpstr>
      <vt:lpstr>PowerPoint Presentation</vt:lpstr>
      <vt:lpstr>Patient 0356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CNV</dc:title>
  <dc:creator>Andrew Uzilov</dc:creator>
  <cp:lastModifiedBy>Andrew Uzilov</cp:lastModifiedBy>
  <cp:revision>156</cp:revision>
  <dcterms:created xsi:type="dcterms:W3CDTF">2020-02-15T15:32:28Z</dcterms:created>
  <dcterms:modified xsi:type="dcterms:W3CDTF">2020-05-31T15:53:33Z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0x010100C3F96654C30E3046B1A43EC2501F2DC7</vt:lpwstr>
  </property>
</Properties>
</file>