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348" r:id="rId2"/>
    <p:sldId id="479" r:id="rId3"/>
    <p:sldId id="483" r:id="rId4"/>
    <p:sldId id="534" r:id="rId5"/>
    <p:sldId id="484" r:id="rId6"/>
    <p:sldId id="486" r:id="rId7"/>
    <p:sldId id="419" r:id="rId8"/>
    <p:sldId id="545" r:id="rId9"/>
    <p:sldId id="432" r:id="rId10"/>
    <p:sldId id="422" r:id="rId11"/>
    <p:sldId id="434" r:id="rId12"/>
    <p:sldId id="436" r:id="rId13"/>
    <p:sldId id="490" r:id="rId14"/>
    <p:sldId id="423" r:id="rId15"/>
    <p:sldId id="491" r:id="rId16"/>
    <p:sldId id="531" r:id="rId17"/>
    <p:sldId id="532" r:id="rId18"/>
    <p:sldId id="424" r:id="rId19"/>
    <p:sldId id="489" r:id="rId20"/>
    <p:sldId id="494" r:id="rId21"/>
    <p:sldId id="541" r:id="rId22"/>
    <p:sldId id="498" r:id="rId23"/>
    <p:sldId id="500" r:id="rId24"/>
    <p:sldId id="465" r:id="rId25"/>
    <p:sldId id="474" r:id="rId26"/>
    <p:sldId id="505" r:id="rId27"/>
    <p:sldId id="504" r:id="rId28"/>
    <p:sldId id="506" r:id="rId29"/>
    <p:sldId id="508" r:id="rId30"/>
    <p:sldId id="503" r:id="rId31"/>
    <p:sldId id="509" r:id="rId32"/>
    <p:sldId id="507" r:id="rId33"/>
    <p:sldId id="535" r:id="rId34"/>
    <p:sldId id="536" r:id="rId35"/>
    <p:sldId id="542" r:id="rId36"/>
    <p:sldId id="543" r:id="rId37"/>
    <p:sldId id="544" r:id="rId38"/>
    <p:sldId id="537" r:id="rId39"/>
    <p:sldId id="538" r:id="rId40"/>
    <p:sldId id="539" r:id="rId41"/>
    <p:sldId id="540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3333CC"/>
    <a:srgbClr val="CC00FF"/>
    <a:srgbClr val="FF5050"/>
    <a:srgbClr val="FFFF99"/>
    <a:srgbClr val="99FF99"/>
    <a:srgbClr val="FF0000"/>
    <a:srgbClr val="66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3" autoAdjust="0"/>
    <p:restoredTop sz="96767" autoAdjust="0"/>
  </p:normalViewPr>
  <p:slideViewPr>
    <p:cSldViewPr snapToGrid="0">
      <p:cViewPr varScale="1">
        <p:scale>
          <a:sx n="88" d="100"/>
          <a:sy n="88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52"/>
    </p:cViewPr>
  </p:sorter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58E07-CE4C-4476-B670-753251785B9D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E467-299B-41CF-84A1-83CB82F89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057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5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tpty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Shape 42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DarkBlu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042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Layout">
    <p:bg>
      <p:bgPr>
        <a:solidFill>
          <a:srgbClr val="10428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81663"/>
            <a:ext cx="2519999" cy="24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Small Layout">
    <p:bg>
      <p:bgPr>
        <a:solidFill>
          <a:srgbClr val="10428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3521067" y="2976141"/>
            <a:ext cx="1172454" cy="118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 descr="LogoOutlin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69000"/>
            <a:ext cx="2519999" cy="2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Small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logoBadgeWe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3089" y="2878268"/>
            <a:ext cx="1221946" cy="15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2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y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7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59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91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3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52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Small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19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hit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LOGOfin.eps"/>
          <p:cNvPicPr preferRelativeResize="0"/>
          <p:nvPr/>
        </p:nvPicPr>
        <p:blipFill rotWithShape="1">
          <a:blip r:embed="rId17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38200" y="6324600"/>
            <a:ext cx="4419599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Valassi –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Fisher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information metrics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4724400" y="6322130"/>
            <a:ext cx="35147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QCHS XIII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Maynooth,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1400" b="0" i="0" u="none" strike="noStrike" cap="none" baseline="30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August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401049" y="6324600"/>
            <a:ext cx="6572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/20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63" r:id="rId3"/>
    <p:sldLayoutId id="2147483669" r:id="rId4"/>
    <p:sldLayoutId id="2147483664" r:id="rId5"/>
    <p:sldLayoutId id="2147483667" r:id="rId6"/>
    <p:sldLayoutId id="2147483665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48004/sessions/266239/#a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ikit-learn/scikit-learn/pull/10325" TargetMode="External"/><Relationship Id="rId2" Type="http://schemas.openxmlformats.org/officeDocument/2006/relationships/hyperlink" Target="https://github.com/scikit-learn/scikit-learn/issues/10251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thomaskeck/MultivariateClassificationLectu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79765/contributions/2814562" TargetMode="External"/><Relationship Id="rId2" Type="http://schemas.openxmlformats.org/officeDocument/2006/relationships/hyperlink" Target="https://indico.cern.ch/event/668017/contributions/294701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github.com/thomaskeck/MultivariateClassificationLecture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31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62.png"/><Relationship Id="rId5" Type="http://schemas.openxmlformats.org/officeDocument/2006/relationships/image" Target="../media/image29.png"/><Relationship Id="rId15" Type="http://schemas.openxmlformats.org/officeDocument/2006/relationships/image" Target="../media/image64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67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1.png"/><Relationship Id="rId5" Type="http://schemas.openxmlformats.org/officeDocument/2006/relationships/image" Target="../media/image520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0" Type="http://schemas.openxmlformats.org/officeDocument/2006/relationships/image" Target="../media/image670.png"/><Relationship Id="rId4" Type="http://schemas.openxmlformats.org/officeDocument/2006/relationships/image" Target="../media/image71.png"/><Relationship Id="rId9" Type="http://schemas.openxmlformats.org/officeDocument/2006/relationships/image" Target="../media/image6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" y="391886"/>
            <a:ext cx="9144000" cy="554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4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36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Fisher information metrics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for binary classifier evaluation and training</a:t>
            </a:r>
            <a:endParaRPr lang="en-GB" sz="18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1" dirty="0">
                <a:solidFill>
                  <a:schemeClr val="dk1"/>
                </a:solidFill>
              </a:rPr>
              <a:t>E</a:t>
            </a:r>
            <a:r>
              <a:rPr lang="en-US" sz="2000" b="1" i="1" dirty="0" smtClean="0">
                <a:solidFill>
                  <a:schemeClr val="dk1"/>
                </a:solidFill>
              </a:rPr>
              <a:t>vent selection for HEP precision measurements</a:t>
            </a:r>
            <a:endParaRPr lang="en-GB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Andrea Valassi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(CERN IT-DI-LCG)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dirty="0" smtClean="0"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dirty="0" smtClean="0"/>
              <a:t>QCHS XIIII, Maynooth</a:t>
            </a:r>
            <a:r>
              <a:rPr lang="en-US" sz="2000" b="0" i="0" u="none" strike="noStrike" cap="none" dirty="0" smtClean="0">
                <a:sym typeface="Arial"/>
              </a:rPr>
              <a:t> 2018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/>
              <a:t>Session H - </a:t>
            </a:r>
            <a:r>
              <a:rPr lang="en-GB" sz="1800" b="0" i="0" u="none" strike="noStrike" cap="none" dirty="0" smtClean="0">
                <a:sym typeface="Arial"/>
                <a:hlinkClick r:id="rId3"/>
              </a:rPr>
              <a:t>Statistical Methods for Physics Analysis in the XXI Century</a:t>
            </a:r>
            <a:endParaRPr sz="1800" b="0" i="0" u="none" strike="noStrike" cap="none" dirty="0">
              <a:sym typeface="Arial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200" b="0" i="1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3" y="120713"/>
            <a:ext cx="2765704" cy="11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88634"/>
            <a:ext cx="8791199" cy="444764"/>
          </a:xfrm>
        </p:spPr>
        <p:txBody>
          <a:bodyPr/>
          <a:lstStyle/>
          <a:p>
            <a:r>
              <a:rPr lang="en-US" sz="3200" dirty="0" smtClean="0"/>
              <a:t>Evaluation: Fisher Information Part (FIP)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66054"/>
                <a:ext cx="9144000" cy="511128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Evaluation of an event selection from its effect on the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Compare to “ideal” case where there is no background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FIP: fraction of “ideal” FI that is retained by the real classifier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Range </a:t>
                </a:r>
                <a:r>
                  <a:rPr lang="en-US" dirty="0">
                    <a:solidFill>
                      <a:srgbClr val="FF0000"/>
                    </a:solidFill>
                  </a:rPr>
                  <a:t>in [0,1]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0 if no signal, 1 </a:t>
                </a:r>
                <a:r>
                  <a:rPr lang="en-US" dirty="0">
                    <a:sym typeface="Symbol" panose="05050102010706020507" pitchFamily="18" charset="2"/>
                  </a:rPr>
                  <a:t>if </a:t>
                </a:r>
                <a:r>
                  <a:rPr lang="en-US" dirty="0" smtClean="0">
                    <a:sym typeface="Symbol" panose="05050102010706020507" pitchFamily="18" charset="2"/>
                  </a:rPr>
                  <a:t>select </a:t>
                </a:r>
                <a:r>
                  <a:rPr lang="en-US" dirty="0">
                    <a:sym typeface="Symbol" panose="05050102010706020507" pitchFamily="18" charset="2"/>
                  </a:rPr>
                  <a:t>all signal and no background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Qualitatively relevant: higher 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is better </a:t>
                </a:r>
                <a:r>
                  <a:rPr lang="en-US" dirty="0">
                    <a:sym typeface="Symbol" panose="05050102010706020507" pitchFamily="18" charset="2"/>
                  </a:rPr>
                  <a:t> maximize </a:t>
                </a:r>
                <a:r>
                  <a:rPr lang="en-US" dirty="0" smtClean="0">
                    <a:sym typeface="Symbol" panose="05050102010706020507" pitchFamily="18" charset="2"/>
                  </a:rPr>
                  <a:t>FIP to minimize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Numerically meaningful: related 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FF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For a binned fit of </a:t>
                </a:r>
                <a:r>
                  <a:rPr lang="el-GR" dirty="0">
                    <a:sym typeface="Symbol" panose="05050102010706020507" pitchFamily="18" charset="2"/>
                  </a:rPr>
                  <a:t>θ </a:t>
                </a:r>
                <a:r>
                  <a:rPr lang="en-US" dirty="0" smtClean="0"/>
                  <a:t>from a (1-D or multi-D) histogram: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Consider only statistical errors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 sum information from the different bins</a:t>
                </a: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66054"/>
                <a:ext cx="9144000" cy="5111283"/>
              </a:xfrm>
              <a:blipFill>
                <a:blip r:embed="rId2"/>
                <a:stretch>
                  <a:fillRect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2" y="3977729"/>
            <a:ext cx="4559233" cy="138108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3695" y="5042945"/>
                <a:ext cx="4152567" cy="99116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8000"/>
                </a:solidFill>
              </a:ln>
            </p:spPr>
            <p:txBody>
              <a:bodyPr wrap="square" lIns="91440" tIns="0" rIns="0" bIns="0" rtlCol="0">
                <a:spAutoFit/>
              </a:bodyPr>
              <a:lstStyle/>
              <a:p>
                <a:r>
                  <a:rPr lang="en-US" dirty="0" smtClean="0"/>
                  <a:t>Remember from the previous slide:</a:t>
                </a:r>
              </a:p>
              <a:p>
                <a:r>
                  <a:rPr lang="en-US" dirty="0" smtClean="0"/>
                  <a:t>1. Qualitative asymmetry: use </a:t>
                </a:r>
                <a:r>
                  <a:rPr lang="el-GR" u="sng" dirty="0" smtClean="0"/>
                  <a:t>ε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and </a:t>
                </a:r>
                <a:r>
                  <a:rPr lang="el-GR" u="sng" dirty="0" smtClean="0"/>
                  <a:t>ρ</a:t>
                </a:r>
                <a:r>
                  <a:rPr lang="en-US" dirty="0" smtClean="0"/>
                  <a:t> (as in IR)</a:t>
                </a:r>
              </a:p>
              <a:p>
                <a:r>
                  <a:rPr lang="en-US" dirty="0" smtClean="0"/>
                  <a:t>2. Distribution fit: need </a:t>
                </a:r>
                <a:r>
                  <a:rPr lang="en-US" u="sng" dirty="0" smtClean="0"/>
                  <a:t>local</a:t>
                </a:r>
                <a:r>
                  <a:rPr lang="en-US" dirty="0" smtClean="0"/>
                  <a:t>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</a:t>
                </a:r>
                <a:r>
                  <a:rPr lang="el-GR" dirty="0"/>
                  <a:t>ρ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 each bin</a:t>
                </a:r>
              </a:p>
              <a:p>
                <a:r>
                  <a:rPr lang="en-US" dirty="0" smtClean="0"/>
                  <a:t>3. Signal events not all equal: need </a:t>
                </a:r>
                <a:r>
                  <a:rPr lang="en-US" u="sng" dirty="0" smtClean="0"/>
                  <a:t>sensitivity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95" y="5042945"/>
                <a:ext cx="4152567" cy="991169"/>
              </a:xfrm>
              <a:prstGeom prst="rect">
                <a:avLst/>
              </a:prstGeom>
              <a:blipFill>
                <a:blip r:embed="rId4"/>
                <a:stretch>
                  <a:fillRect l="-292" t="-4848" b="-2424"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772886"/>
                <a:ext cx="9144000" cy="5220140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Counting </a:t>
                </a:r>
                <a:r>
                  <a:rPr lang="en-US" dirty="0"/>
                  <a:t>experiment: measure a single number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meas</a:t>
                </a:r>
                <a:endParaRPr lang="en-US" dirty="0" smtClean="0"/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/>
                  <a:t>Well-known since decades: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ρ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minimize statistical errors</a:t>
                </a:r>
              </a:p>
              <a:p>
                <a:pPr lvl="1">
                  <a:spcBef>
                    <a:spcPts val="300"/>
                  </a:spcBef>
                </a:pPr>
                <a:endParaRPr lang="en-US" sz="1800" dirty="0"/>
              </a:p>
              <a:p>
                <a:pPr lvl="3">
                  <a:spcBef>
                    <a:spcPts val="300"/>
                  </a:spcBef>
                </a:pPr>
                <a:endParaRPr lang="en-US" dirty="0" smtClean="0"/>
              </a:p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FIP </a:t>
                </a:r>
                <a:r>
                  <a:rPr lang="en-US" dirty="0"/>
                  <a:t>s</a:t>
                </a:r>
                <a:r>
                  <a:rPr lang="en-US" dirty="0">
                    <a:sym typeface="Symbol" panose="05050102010706020507" pitchFamily="18" charset="2"/>
                  </a:rPr>
                  <a:t>pecial case: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Counting </a:t>
                </a:r>
                <a:r>
                  <a:rPr lang="en-US" dirty="0">
                    <a:sym typeface="Symbol" panose="05050102010706020507" pitchFamily="18" charset="2"/>
                  </a:rPr>
                  <a:t>experiment </a:t>
                </a:r>
                <a:r>
                  <a:rPr lang="en-US" dirty="0" smtClean="0">
                    <a:sym typeface="Symbol" panose="05050102010706020507" pitchFamily="18" charset="2"/>
                  </a:rPr>
                  <a:t>(1 bin)  </a:t>
                </a:r>
                <a:r>
                  <a:rPr lang="en-US" i="1" dirty="0" smtClean="0"/>
                  <a:t>global</a:t>
                </a:r>
                <a:r>
                  <a:rPr lang="en-US" dirty="0" smtClean="0"/>
                  <a:t> </a:t>
                </a:r>
                <a:r>
                  <a:rPr lang="en-US" dirty="0"/>
                  <a:t>signal efficiency and </a:t>
                </a:r>
                <a:r>
                  <a:rPr lang="en-US" dirty="0" smtClean="0"/>
                  <a:t>purity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Cross-section fit </a:t>
                </a:r>
                <a:r>
                  <a:rPr lang="el-GR" i="1" dirty="0">
                    <a:solidFill>
                      <a:srgbClr val="FF0000"/>
                    </a:solidFill>
                  </a:rPr>
                  <a:t>θ</a:t>
                </a:r>
                <a:r>
                  <a:rPr lang="en-US" i="1" dirty="0">
                    <a:solidFill>
                      <a:srgbClr val="FF0000"/>
                    </a:solidFill>
                  </a:rPr>
                  <a:t>=</a:t>
                </a:r>
                <a:r>
                  <a:rPr lang="el-GR" i="1" dirty="0">
                    <a:solidFill>
                      <a:srgbClr val="FF0000"/>
                    </a:solidFill>
                  </a:rPr>
                  <a:t>σ</a:t>
                </a:r>
                <a:r>
                  <a:rPr lang="en-US" i="1" baseline="-25000" dirty="0" smtClean="0">
                    <a:solidFill>
                      <a:srgbClr val="FF0000"/>
                    </a:solidFill>
                  </a:rPr>
                  <a:t>s </a:t>
                </a:r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all events have equal sensitivity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772886"/>
                <a:ext cx="9144000" cy="52201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3950"/>
            <a:ext cx="8791199" cy="466536"/>
          </a:xfrm>
        </p:spPr>
        <p:txBody>
          <a:bodyPr/>
          <a:lstStyle/>
          <a:p>
            <a:r>
              <a:rPr lang="en-US" sz="3200" dirty="0" smtClean="0"/>
              <a:t>[FIP1</a:t>
            </a:r>
            <a:r>
              <a:rPr lang="en-US" sz="3200" dirty="0"/>
              <a:t>] C</a:t>
            </a:r>
            <a:r>
              <a:rPr lang="en-US" sz="3200" dirty="0" smtClean="0"/>
              <a:t>ross-section in counting experiment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47" y="3825349"/>
            <a:ext cx="3974158" cy="1203851"/>
          </a:xfrm>
          <a:prstGeom prst="rect">
            <a:avLst/>
          </a:prstGeom>
          <a:ln w="2857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5089059" y="4190704"/>
            <a:ext cx="2197459" cy="461665"/>
            <a:chOff x="4734489" y="3693233"/>
            <a:chExt cx="2197459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4734489" y="3735765"/>
              <a:ext cx="46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ym typeface="Symbol" panose="05050102010706020507" pitchFamily="18" charset="2"/>
                </a:rPr>
                <a:t> </a:t>
              </a:r>
              <a:endParaRPr lang="en-GB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3208" y="3693233"/>
              <a:ext cx="1718740" cy="4616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FIP1 = </a:t>
              </a:r>
              <a:r>
                <a:rPr lang="el-GR" sz="2400" dirty="0"/>
                <a:t>ε</a:t>
              </a:r>
              <a:r>
                <a:rPr lang="en-US" sz="2400" baseline="-25000" dirty="0"/>
                <a:t>s</a:t>
              </a:r>
              <a:r>
                <a:rPr lang="en-US" sz="2400" dirty="0"/>
                <a:t>*</a:t>
              </a:r>
              <a:r>
                <a:rPr lang="el-GR" sz="2400" dirty="0" smtClean="0"/>
                <a:t>ρ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79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175722"/>
            <a:ext cx="9372599" cy="332838"/>
          </a:xfrm>
        </p:spPr>
        <p:txBody>
          <a:bodyPr/>
          <a:lstStyle/>
          <a:p>
            <a:r>
              <a:rPr lang="en-US" sz="3200" dirty="0" smtClean="0"/>
              <a:t>Examples of issues in AUCs – </a:t>
            </a:r>
            <a:r>
              <a:rPr lang="en-US" sz="3200" i="1" dirty="0" smtClean="0"/>
              <a:t>crossing ROCs</a:t>
            </a:r>
            <a:endParaRPr lang="en-GB" sz="32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74914"/>
            <a:ext cx="9144000" cy="53181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ross-section measurement by </a:t>
            </a:r>
            <a:r>
              <a:rPr lang="en-US" dirty="0"/>
              <a:t>counting </a:t>
            </a:r>
            <a:r>
              <a:rPr lang="en-US" dirty="0" smtClean="0"/>
              <a:t>experiment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aximize FIP1=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Minimize </a:t>
            </a:r>
            <a:r>
              <a:rPr lang="en-US" dirty="0"/>
              <a:t>the statistical error 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Compare two classifiers: red (AUC=0.90) and blue (AUC=0.75)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red and blue </a:t>
            </a:r>
            <a:r>
              <a:rPr lang="en-US" u="sng" dirty="0" smtClean="0"/>
              <a:t>ROCs cross</a:t>
            </a:r>
            <a:r>
              <a:rPr lang="en-US" dirty="0" smtClean="0"/>
              <a:t> (otherwise the choice would be obvious!)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Choice of classifier achieving minimum 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8000"/>
                </a:solidFill>
              </a:rPr>
              <a:t>depends on S</a:t>
            </a:r>
            <a:r>
              <a:rPr lang="en-US" i="1" baseline="-25000" dirty="0" smtClean="0">
                <a:solidFill>
                  <a:srgbClr val="008000"/>
                </a:solidFill>
              </a:rPr>
              <a:t>tot</a:t>
            </a:r>
            <a:r>
              <a:rPr lang="en-US" i="1" dirty="0" smtClean="0">
                <a:solidFill>
                  <a:srgbClr val="008000"/>
                </a:solidFill>
              </a:rPr>
              <a:t>/B</a:t>
            </a:r>
            <a:r>
              <a:rPr lang="en-US" i="1" baseline="-25000" dirty="0" smtClean="0">
                <a:solidFill>
                  <a:srgbClr val="008000"/>
                </a:solidFill>
              </a:rPr>
              <a:t>tot</a:t>
            </a:r>
            <a:endParaRPr lang="en-US" i="1" dirty="0" smtClean="0">
              <a:solidFill>
                <a:srgbClr val="008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008000"/>
                </a:solidFill>
              </a:rPr>
              <a:t>Signal prevalence 50%</a:t>
            </a:r>
            <a:r>
              <a:rPr lang="en-US" dirty="0" smtClean="0"/>
              <a:t>: choose classifier with higher AUC (red)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rgbClr val="008000"/>
                </a:solidFill>
              </a:rPr>
              <a:t>Signal prevalence </a:t>
            </a:r>
            <a:r>
              <a:rPr lang="en-US" i="1" dirty="0" smtClean="0">
                <a:solidFill>
                  <a:srgbClr val="008000"/>
                </a:solidFill>
              </a:rPr>
              <a:t>5%</a:t>
            </a:r>
            <a:r>
              <a:rPr lang="en-US" dirty="0" smtClean="0"/>
              <a:t>: choose </a:t>
            </a:r>
            <a:r>
              <a:rPr lang="en-US" dirty="0"/>
              <a:t>classifier with </a:t>
            </a:r>
            <a:r>
              <a:rPr lang="en-US" dirty="0" smtClean="0"/>
              <a:t>lower </a:t>
            </a:r>
            <a:r>
              <a:rPr lang="en-US" dirty="0"/>
              <a:t>AUC </a:t>
            </a:r>
            <a:r>
              <a:rPr lang="en-US" dirty="0" smtClean="0"/>
              <a:t>(blue)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5050"/>
                </a:solidFill>
              </a:rPr>
              <a:t>AUC is irrelevant </a:t>
            </a:r>
            <a:r>
              <a:rPr lang="en-US" dirty="0" smtClean="0"/>
              <a:t>– and </a:t>
            </a:r>
            <a:r>
              <a:rPr lang="en-US" dirty="0" smtClean="0">
                <a:solidFill>
                  <a:srgbClr val="FF5050"/>
                </a:solidFill>
              </a:rPr>
              <a:t>ROC is only useful if you also know prevalence</a:t>
            </a:r>
            <a:endParaRPr lang="en-US" dirty="0">
              <a:solidFill>
                <a:srgbClr val="FF505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28086"/>
              </p:ext>
            </p:extLst>
          </p:nvPr>
        </p:nvGraphicFramePr>
        <p:xfrm>
          <a:off x="7044430" y="4444136"/>
          <a:ext cx="1926769" cy="1452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264">
                  <a:extLst>
                    <a:ext uri="{9D8B030D-6E8A-4147-A177-3AD203B41FA5}">
                      <a16:colId xmlns:a16="http://schemas.microsoft.com/office/drawing/2014/main" val="4188611358"/>
                    </a:ext>
                  </a:extLst>
                </a:gridCol>
                <a:gridCol w="445200">
                  <a:extLst>
                    <a:ext uri="{9D8B030D-6E8A-4147-A177-3AD203B41FA5}">
                      <a16:colId xmlns:a16="http://schemas.microsoft.com/office/drawing/2014/main" val="2328187012"/>
                    </a:ext>
                  </a:extLst>
                </a:gridCol>
                <a:gridCol w="423305">
                  <a:extLst>
                    <a:ext uri="{9D8B030D-6E8A-4147-A177-3AD203B41FA5}">
                      <a16:colId xmlns:a16="http://schemas.microsoft.com/office/drawing/2014/main" val="2645860609"/>
                    </a:ext>
                  </a:extLst>
                </a:gridCol>
              </a:tblGrid>
              <a:tr h="3062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FIP1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AUC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48444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Range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[0,1]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051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Higher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is better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55797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</a:rPr>
                        <a:t>Numerically</a:t>
                      </a: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meanigful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0366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2" y="114715"/>
            <a:ext cx="149905" cy="132571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969" y="4152275"/>
            <a:ext cx="6802788" cy="1953141"/>
            <a:chOff x="44969" y="2343502"/>
            <a:chExt cx="6471976" cy="18581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69" y="2345664"/>
              <a:ext cx="2098667" cy="1856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3638" y="2343502"/>
              <a:ext cx="2125333" cy="185066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42089" y="2920027"/>
              <a:ext cx="1221534" cy="617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RED: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HIGHEST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AUC</a:t>
              </a:r>
              <a:endParaRPr lang="en-GB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85334" y="3316010"/>
              <a:ext cx="872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RED: LOWEST </a:t>
              </a:r>
              <a:r>
                <a:rPr lang="el-GR" sz="1200" b="1" dirty="0">
                  <a:solidFill>
                    <a:srgbClr val="FF0000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FF0000"/>
                  </a:solidFill>
                </a:rPr>
                <a:t>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0124" y="2343859"/>
              <a:ext cx="2120000" cy="1850667"/>
            </a:xfrm>
            <a:prstGeom prst="rect">
              <a:avLst/>
            </a:prstGeom>
          </p:spPr>
        </p:pic>
        <p:sp>
          <p:nvSpPr>
            <p:cNvPr id="24" name="Down Arrow 23"/>
            <p:cNvSpPr/>
            <p:nvPr/>
          </p:nvSpPr>
          <p:spPr>
            <a:xfrm rot="1740930">
              <a:off x="3960548" y="2427573"/>
              <a:ext cx="238426" cy="476116"/>
            </a:xfrm>
            <a:prstGeom prst="down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Down Arrow 24"/>
            <p:cNvSpPr/>
            <p:nvPr/>
          </p:nvSpPr>
          <p:spPr>
            <a:xfrm rot="18353002">
              <a:off x="5220495" y="2788574"/>
              <a:ext cx="240547" cy="480351"/>
            </a:xfrm>
            <a:prstGeom prst="downArrow">
              <a:avLst/>
            </a:prstGeom>
            <a:noFill/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29148" y="2790526"/>
              <a:ext cx="887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3333CC"/>
                  </a:solidFill>
                </a:rPr>
                <a:t>BLUE: LOWEST </a:t>
              </a:r>
              <a:r>
                <a:rPr lang="el-GR" sz="1200" b="1" dirty="0">
                  <a:solidFill>
                    <a:srgbClr val="3333CC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3333CC"/>
                  </a:solidFill>
                </a:rPr>
                <a:t>2</a:t>
              </a:r>
              <a:endParaRPr lang="en-GB" sz="1200" b="1" dirty="0">
                <a:solidFill>
                  <a:srgbClr val="3333CC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83239" y="4211269"/>
            <a:ext cx="1161738" cy="15836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942127" y="4214045"/>
            <a:ext cx="1161738" cy="15836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47084"/>
          </a:xfrm>
        </p:spPr>
        <p:txBody>
          <a:bodyPr/>
          <a:lstStyle/>
          <a:p>
            <a:r>
              <a:rPr lang="en-US" sz="3200" dirty="0" smtClean="0"/>
              <a:t>Optimal partitioning in distribution fits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74431" y="959370"/>
                <a:ext cx="9360838" cy="5033656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Does information I</a:t>
                </a:r>
                <a:r>
                  <a:rPr lang="en-US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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if I split a bin into two (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+n</a:t>
                </a:r>
                <a:r>
                  <a:rPr lang="en-US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gain is </a:t>
                </a:r>
                <a:r>
                  <a:rPr lang="en-US" dirty="0" smtClean="0">
                    <a:sym typeface="Symbol" panose="05050102010706020507" pitchFamily="18" charset="2"/>
                  </a:rPr>
                  <a:t></a:t>
                </a:r>
                <a:r>
                  <a:rPr lang="en-US" dirty="0"/>
                  <a:t>I</a:t>
                </a:r>
                <a:r>
                  <a:rPr lang="en-US" baseline="-25000" dirty="0">
                    <a:sym typeface="Symbol" panose="05050102010706020507" pitchFamily="18" charset="2"/>
                  </a:rPr>
                  <a:t></a:t>
                </a:r>
                <a:r>
                  <a:rPr lang="en-US" dirty="0"/>
                  <a:t>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𝐿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𝐿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θ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R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R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R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θ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∗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Partition events using optimal binning variables </a:t>
                </a:r>
                <a:r>
                  <a:rPr lang="en-US" sz="18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18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 </a:t>
                </a:r>
                <a:r>
                  <a:rPr lang="en-US" sz="18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two examples)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For </a:t>
                </a:r>
                <a:r>
                  <a:rPr lang="en-US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cross-sections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) :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separate </a:t>
                </a:r>
                <a:r>
                  <a:rPr lang="en-US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bins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with </a:t>
                </a:r>
                <a:r>
                  <a:rPr lang="en-US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sz="16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16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sz="16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“FIP2”)</a:t>
                </a:r>
                <a:endParaRPr lang="en-US" sz="1600" dirty="0">
                  <a:solidFill>
                    <a:srgbClr val="3333CC"/>
                  </a:solidFill>
                  <a:effectLst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For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a generic parameter </a:t>
                </a:r>
                <a:r>
                  <a:rPr lang="el-GR" dirty="0">
                    <a:solidFill>
                      <a:srgbClr val="000000"/>
                    </a:solidFill>
                    <a:effectLst/>
                  </a:rPr>
                  <a:t>θ </a:t>
                </a:r>
                <a:r>
                  <a:rPr lang="en-US" dirty="0">
                    <a:sym typeface="Symbol" panose="05050102010706020507" pitchFamily="18" charset="2"/>
                  </a:rPr>
                  <a:t>: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separate bins with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en-US" sz="16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sz="16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sz="1600" dirty="0" smtClean="0">
                    <a:solidFill>
                      <a:srgbClr val="3333CC"/>
                    </a:solidFill>
                  </a:rPr>
                  <a:t>“FIP3”)</a:t>
                </a:r>
                <a:endParaRPr lang="en-US" sz="1600" dirty="0">
                  <a:solidFill>
                    <a:srgbClr val="33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Practical ML consequences (focus on cross-section example):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u="sng" dirty="0" smtClean="0">
                    <a:sym typeface="Symbol" panose="05050102010706020507" pitchFamily="18" charset="2"/>
                  </a:rPr>
                  <a:t>Use the scoring classifier (i.e. ~</a:t>
                </a:r>
                <a:r>
                  <a:rPr lang="el-GR" i="1" u="sng" dirty="0" smtClean="0">
                    <a:sym typeface="Symbol" panose="05050102010706020507" pitchFamily="18" charset="2"/>
                  </a:rPr>
                  <a:t>ρ</a:t>
                </a:r>
                <a:r>
                  <a:rPr lang="en-US" i="1" u="sng" dirty="0">
                    <a:sym typeface="Symbol" panose="05050102010706020507" pitchFamily="18" charset="2"/>
                  </a:rPr>
                  <a:t> </a:t>
                </a:r>
                <a:r>
                  <a:rPr lang="en-US" i="1" u="sng" dirty="0" smtClean="0">
                    <a:sym typeface="Symbol" panose="05050102010706020507" pitchFamily="18" charset="2"/>
                  </a:rPr>
                  <a:t>!) to partition events, not to reject them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u="sng" dirty="0" smtClean="0">
                    <a:sym typeface="Symbol" panose="05050102010706020507" pitchFamily="18" charset="2"/>
                  </a:rPr>
                  <a:t>Train the scoring classifier to maximize the total Fisher information</a:t>
                </a:r>
                <a:r>
                  <a:rPr lang="en-US" dirty="0" smtClean="0">
                    <a:sym typeface="Symbol" panose="05050102010706020507" pitchFamily="18" charset="2"/>
                  </a:rPr>
                  <a:t> of the histogram binning, i.e. train it to maximize its partitioning power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Use Fisher Information as a node splitting criterion for decision tree training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i="1" dirty="0" smtClean="0">
                    <a:sym typeface="Symbol" panose="05050102010706020507" pitchFamily="18" charset="2"/>
                  </a:rPr>
                  <a:t>Use the decision tree more as a regression tree than as a classification tree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74431" y="959370"/>
                <a:ext cx="9360838" cy="5033656"/>
              </a:xfrm>
              <a:blipFill>
                <a:blip r:embed="rId2"/>
                <a:stretch>
                  <a:fillRect t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26897"/>
          </a:xfrm>
        </p:spPr>
        <p:txBody>
          <a:bodyPr/>
          <a:lstStyle/>
          <a:p>
            <a:r>
              <a:rPr lang="en-US" sz="3200" dirty="0"/>
              <a:t>[</a:t>
            </a:r>
            <a:r>
              <a:rPr lang="en-US" sz="3200" dirty="0" smtClean="0"/>
              <a:t>FIP2] cross-section fit on the </a:t>
            </a:r>
            <a:r>
              <a:rPr lang="en-US" sz="3200" dirty="0"/>
              <a:t>1-D scoring classifier </a:t>
            </a:r>
            <a:r>
              <a:rPr lang="en-US" sz="3200" dirty="0" smtClean="0"/>
              <a:t>distribution – evaluation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81514"/>
                <a:ext cx="8791199" cy="5147143"/>
              </a:xfrm>
            </p:spPr>
            <p:txBody>
              <a:bodyPr/>
              <a:lstStyle/>
              <a:p>
                <a:r>
                  <a:rPr lang="en-US" dirty="0" smtClean="0"/>
                  <a:t>FIP special case</a:t>
                </a:r>
              </a:p>
              <a:p>
                <a:pPr lvl="1"/>
                <a:r>
                  <a:rPr lang="en-US" dirty="0" smtClean="0"/>
                  <a:t>Cross-section: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Fit on all events: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=1 in all bins</a:t>
                </a:r>
              </a:p>
              <a:p>
                <a:pPr lvl="1"/>
                <a:r>
                  <a:rPr lang="en-US" dirty="0" smtClean="0"/>
                  <a:t>Fit scoring classifier: use ROC </a:t>
                </a:r>
                <a:r>
                  <a:rPr lang="en-US" i="1" dirty="0" smtClean="0"/>
                  <a:t>and prevalence </a:t>
                </a:r>
                <a:r>
                  <a:rPr lang="en-US" dirty="0" smtClean="0"/>
                  <a:t>to determine purity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 smtClean="0"/>
                  <a:t>                 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Region of constant ROC slope is a region of constant signal purity</a:t>
                </a:r>
              </a:p>
              <a:p>
                <a:pPr lvl="2"/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pPr marL="15240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81514"/>
                <a:ext cx="8791199" cy="51471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478350" y="3211033"/>
            <a:ext cx="3536393" cy="2899988"/>
            <a:chOff x="98651" y="3309257"/>
            <a:chExt cx="3302093" cy="2707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51" y="3309257"/>
              <a:ext cx="3302093" cy="27078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87780" y="3713687"/>
              <a:ext cx="1345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1000" dirty="0" smtClean="0">
                  <a:solidFill>
                    <a:srgbClr val="3333CC"/>
                  </a:solidFill>
                </a:rPr>
                <a:t>: proportional to</a:t>
              </a:r>
              <a:r>
                <a:rPr lang="en-US" sz="1000" dirty="0">
                  <a:solidFill>
                    <a:srgbClr val="3333CC"/>
                  </a:solidFill>
                </a:rPr>
                <a:t> </a:t>
              </a:r>
              <a:r>
                <a:rPr lang="en-US" sz="1000" dirty="0" smtClean="0">
                  <a:solidFill>
                    <a:srgbClr val="3333CC"/>
                  </a:solidFill>
                </a:rPr>
                <a:t>#signal events in bin</a:t>
              </a:r>
            </a:p>
            <a:p>
              <a:pPr algn="ctr"/>
              <a:endParaRPr lang="en-US" sz="1000" dirty="0" smtClean="0">
                <a:solidFill>
                  <a:srgbClr val="3333CC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1000" dirty="0" smtClean="0">
                  <a:solidFill>
                    <a:srgbClr val="3333CC"/>
                  </a:solidFill>
                </a:rPr>
                <a:t>/d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b</a:t>
              </a:r>
              <a:r>
                <a:rPr lang="en-US" sz="1000" dirty="0" smtClean="0">
                  <a:solidFill>
                    <a:srgbClr val="3333CC"/>
                  </a:solidFill>
                </a:rPr>
                <a:t>: related </a:t>
              </a:r>
            </a:p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to purity in bin</a:t>
              </a:r>
              <a:endParaRPr lang="en-US" sz="1000" dirty="0">
                <a:solidFill>
                  <a:srgbClr val="3333CC"/>
                </a:solidFill>
              </a:endParaRPr>
            </a:p>
            <a:p>
              <a:pPr algn="ctr"/>
              <a:endParaRPr lang="en-US" sz="1000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07" y="3226432"/>
            <a:ext cx="2985881" cy="9146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Right Arrow 16"/>
          <p:cNvSpPr/>
          <p:nvPr/>
        </p:nvSpPr>
        <p:spPr>
          <a:xfrm>
            <a:off x="900434" y="3534443"/>
            <a:ext cx="587829" cy="252772"/>
          </a:xfrm>
          <a:prstGeom prst="rightArrow">
            <a:avLst/>
          </a:prstGeom>
          <a:solidFill>
            <a:srgbClr val="FFFF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42976" y="4477046"/>
            <a:ext cx="4503918" cy="466281"/>
            <a:chOff x="900176" y="4343567"/>
            <a:chExt cx="4503918" cy="46628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380" y="4343567"/>
              <a:ext cx="2225714" cy="46628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900176" y="4409048"/>
              <a:ext cx="2611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Compare FIP2 to AUC:</a:t>
              </a:r>
              <a:endParaRPr lang="en-US" sz="16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522518" y="3657099"/>
            <a:ext cx="654627" cy="48402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7"/>
          </p:cNvCxnSpPr>
          <p:nvPr/>
        </p:nvCxnSpPr>
        <p:spPr>
          <a:xfrm flipV="1">
            <a:off x="4081277" y="2451753"/>
            <a:ext cx="1048467" cy="1276230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83" y="5127687"/>
            <a:ext cx="1205714" cy="1000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508" y="5170775"/>
            <a:ext cx="4237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*Technicality: </a:t>
            </a:r>
            <a:r>
              <a:rPr lang="en-US" sz="1200" dirty="0"/>
              <a:t>c</a:t>
            </a:r>
            <a:r>
              <a:rPr lang="en-US" sz="1200" dirty="0" smtClean="0"/>
              <a:t>onvert ROC to </a:t>
            </a:r>
            <a:r>
              <a:rPr lang="en-US" sz="1200" i="1" dirty="0" smtClean="0"/>
              <a:t>convex hull</a:t>
            </a:r>
          </a:p>
          <a:p>
            <a:r>
              <a:rPr lang="en-US" sz="1200" dirty="0" smtClean="0"/>
              <a:t>- ensure decreasing slope, i.e. decreasing purity</a:t>
            </a:r>
          </a:p>
          <a:p>
            <a:r>
              <a:rPr lang="en-US" sz="1200" dirty="0" smtClean="0"/>
              <a:t>- avoid staircase effect that artificially inflates FIP2</a:t>
            </a:r>
          </a:p>
          <a:p>
            <a:r>
              <a:rPr lang="en-US" sz="1200" dirty="0" smtClean="0"/>
              <a:t>  (bins of 100% purity: only signal or only background)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5055232"/>
            <a:ext cx="5266337" cy="108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66337" y="5055232"/>
            <a:ext cx="0" cy="107342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47338"/>
            <a:ext cx="8791199" cy="477052"/>
          </a:xfrm>
        </p:spPr>
        <p:txBody>
          <a:bodyPr/>
          <a:lstStyle/>
          <a:p>
            <a:r>
              <a:rPr lang="en-US" sz="3200" dirty="0"/>
              <a:t>[</a:t>
            </a:r>
            <a:r>
              <a:rPr lang="en-US" sz="3200" dirty="0" smtClean="0"/>
              <a:t>FIP2] cross-section fit on the </a:t>
            </a:r>
            <a:r>
              <a:rPr lang="en-US" sz="3200" dirty="0"/>
              <a:t>1-D scoring classifier </a:t>
            </a:r>
            <a:r>
              <a:rPr lang="en-US" sz="3200" dirty="0" smtClean="0"/>
              <a:t>distribution – training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59489" y="981514"/>
                <a:ext cx="9469501" cy="514714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there a gain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if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 split a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node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into two (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+n</a:t>
                </a:r>
                <a:r>
                  <a:rPr lang="en-US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Same question as in optimal partitioning: do I gain by splitting a bin?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Gain </a:t>
                </a:r>
                <a:r>
                  <a:rPr lang="en-US" dirty="0"/>
                  <a:t>d</a:t>
                </a:r>
                <a:r>
                  <a:rPr lang="en-US" dirty="0" smtClean="0"/>
                  <a:t>epends on “impurity” function 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two standard choices: Shannon information (entropy) and </a:t>
                </a:r>
                <a:r>
                  <a:rPr lang="en-US" dirty="0"/>
                  <a:t>Gini impurity 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I suggest a third option: Fisher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</a:rPr>
                  <a:t>about the cross-section </a:t>
                </a:r>
                <a:r>
                  <a:rPr lang="el-GR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s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Surprise: different functions, but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Gini and Fisher gains are equal!</a:t>
                </a: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So, Gini is OK for cross-sections (or searches?)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But more intuitive physics interpretation for Fisher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No practical gain here, but important principle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And proof-of-concept for generic parameter </a:t>
                </a:r>
                <a:r>
                  <a:rPr lang="el-GR" dirty="0"/>
                  <a:t>θ</a:t>
                </a: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endParaRPr lang="en-US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59489" y="981514"/>
                <a:ext cx="9469501" cy="5147143"/>
              </a:xfrm>
              <a:blipFill>
                <a:blip r:embed="rId2"/>
                <a:stretch>
                  <a:fillRect t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85" y="2026108"/>
            <a:ext cx="3087287" cy="319855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10859" y="3800007"/>
            <a:ext cx="2810240" cy="2328650"/>
            <a:chOff x="6082265" y="3623008"/>
            <a:chExt cx="3023844" cy="25056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265" y="3623008"/>
              <a:ext cx="3023844" cy="25056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14980" y="4646310"/>
              <a:ext cx="1752854" cy="61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Gini, Entropy: symmetric</a:t>
              </a:r>
            </a:p>
            <a:p>
              <a:endParaRPr lang="en-US" sz="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9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Fisher: asymmetric</a:t>
              </a:r>
            </a:p>
            <a:p>
              <a:r>
                <a:rPr lang="en-US" sz="9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(only the signal is relevant!)</a:t>
              </a:r>
              <a:endParaRPr lang="en-GB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68" y="3721049"/>
            <a:ext cx="3578043" cy="6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64835"/>
            <a:ext cx="8791199" cy="488307"/>
          </a:xfrm>
        </p:spPr>
        <p:txBody>
          <a:bodyPr/>
          <a:lstStyle/>
          <a:p>
            <a:r>
              <a:rPr lang="en-US" sz="3200" dirty="0" smtClean="0"/>
              <a:t>Limits to knowledge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3514"/>
            <a:ext cx="9144000" cy="5089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FIP2 range is [0,1] </a:t>
            </a:r>
            <a:r>
              <a:rPr lang="en-US" dirty="0" smtClean="0">
                <a:sym typeface="Symbol" panose="05050102010706020507" pitchFamily="18" charset="2"/>
              </a:rPr>
              <a:t> but it does not mean that 1 is achievable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1 represents the </a:t>
            </a:r>
            <a:r>
              <a:rPr lang="en-US" i="1" dirty="0" smtClean="0">
                <a:sym typeface="Symbol" panose="05050102010706020507" pitchFamily="18" charset="2"/>
              </a:rPr>
              <a:t>ideal</a:t>
            </a:r>
            <a:r>
              <a:rPr lang="en-US" dirty="0" smtClean="0">
                <a:sym typeface="Symbol" panose="05050102010706020507" pitchFamily="18" charset="2"/>
              </a:rPr>
              <a:t> case where there is no background</a:t>
            </a:r>
            <a:endParaRPr lang="en-US" dirty="0">
              <a:sym typeface="Symbol" panose="05050102010706020507" pitchFamily="18" charset="2"/>
            </a:endParaRP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some regions of phase </a:t>
            </a:r>
            <a:r>
              <a:rPr lang="en-US" dirty="0" smtClean="0"/>
              <a:t>space, </a:t>
            </a:r>
            <a:r>
              <a:rPr lang="en-US" dirty="0"/>
              <a:t>signal and background events may be undistinguishable based on the available </a:t>
            </a:r>
            <a:r>
              <a:rPr lang="en-US" dirty="0" smtClean="0"/>
              <a:t>observations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limit ROC </a:t>
            </a:r>
            <a:r>
              <a:rPr lang="en-US" dirty="0" smtClean="0"/>
              <a:t>which depends on the signal and background pdf’s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limit FIP2 </a:t>
            </a:r>
            <a:r>
              <a:rPr lang="en-US" dirty="0" smtClean="0"/>
              <a:t>which depends on prevalence and the limit ROC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Example – toy model, you know the real pdf’s and prevalence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See next slide about overtraining</a:t>
            </a:r>
            <a:endParaRPr lang="en-US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5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422993"/>
          </a:xfrm>
        </p:spPr>
        <p:txBody>
          <a:bodyPr/>
          <a:lstStyle/>
          <a:p>
            <a:r>
              <a:rPr lang="en-US" sz="3200" dirty="0" smtClean="0"/>
              <a:t>Overtraining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729344"/>
            <a:ext cx="8791199" cy="903514"/>
          </a:xfrm>
        </p:spPr>
        <p:txBody>
          <a:bodyPr/>
          <a:lstStyle/>
          <a:p>
            <a:r>
              <a:rPr lang="en-US" dirty="0" smtClean="0"/>
              <a:t>Using the same metric for training and evaluation also simplifies the interpretation of overtraining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752598"/>
            <a:ext cx="4694134" cy="428396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874134" y="1654629"/>
            <a:ext cx="426986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Example: toy model where you know the real pdf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You know the limit ROC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You know the limit FIP2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You want your validation FIP2 as close as possible to the limit, but it will be </a:t>
            </a:r>
            <a:r>
              <a:rPr lang="en-US" dirty="0" smtClean="0">
                <a:solidFill>
                  <a:srgbClr val="008000"/>
                </a:solidFill>
              </a:rPr>
              <a:t>lower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To get there you maximize your training FIP2, but it will be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than the real limit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You may trace back every increase to one node split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</a:t>
            </a:r>
            <a:r>
              <a:rPr lang="en-US" dirty="0" smtClean="0"/>
              <a:t>may study the effects of things like min_sample_leaf</a:t>
            </a:r>
          </a:p>
        </p:txBody>
      </p:sp>
      <p:cxnSp>
        <p:nvCxnSpPr>
          <p:cNvPr id="9" name="Straight Arrow Connector 8"/>
          <p:cNvCxnSpPr>
            <a:stCxn id="19" idx="1"/>
          </p:cNvCxnSpPr>
          <p:nvPr/>
        </p:nvCxnSpPr>
        <p:spPr>
          <a:xfrm flipH="1" flipV="1">
            <a:off x="4402635" y="2876095"/>
            <a:ext cx="1732177" cy="1737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0" idx="3"/>
          </p:cNvCxnSpPr>
          <p:nvPr/>
        </p:nvCxnSpPr>
        <p:spPr>
          <a:xfrm flipV="1">
            <a:off x="4147457" y="4024197"/>
            <a:ext cx="3962713" cy="341617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23806" y="4544509"/>
            <a:ext cx="757994" cy="473803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999164" y="3619781"/>
            <a:ext cx="757994" cy="47380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282544" y="2455006"/>
            <a:ext cx="1230086" cy="36508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>
          <a:xfrm flipH="1">
            <a:off x="642258" y="2637548"/>
            <a:ext cx="6640286" cy="2143862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282543" y="2781531"/>
            <a:ext cx="1193739" cy="365083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 flipV="1">
            <a:off x="4252033" y="2304437"/>
            <a:ext cx="3030510" cy="659636"/>
          </a:xfrm>
          <a:prstGeom prst="straightConnector1">
            <a:avLst/>
          </a:prstGeom>
          <a:ln>
            <a:solidFill>
              <a:srgbClr val="33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52032" y="2944533"/>
            <a:ext cx="3030511" cy="1011226"/>
          </a:xfrm>
          <a:prstGeom prst="straightConnector1">
            <a:avLst/>
          </a:prstGeom>
          <a:ln>
            <a:solidFill>
              <a:srgbClr val="33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202366" y="1120776"/>
                <a:ext cx="9398653" cy="4789268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Not a cross-section, e.g. a coupling fit: signal events not all equal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[FIP2] Fit </a:t>
                </a:r>
                <a:r>
                  <a:rPr lang="en-US" dirty="0"/>
                  <a:t>for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 smtClean="0"/>
                  <a:t>s</a:t>
                </a:r>
                <a:r>
                  <a:rPr lang="el-GR" dirty="0" smtClean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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should partition events into bins </a:t>
                </a:r>
                <a:r>
                  <a:rPr lang="en-US" dirty="0" smtClean="0"/>
                  <a:t>with </a:t>
                </a:r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[FIP3] Fit </a:t>
                </a:r>
                <a:r>
                  <a:rPr lang="en-US" dirty="0"/>
                  <a:t>for </a:t>
                </a:r>
                <a:r>
                  <a:rPr lang="el-GR" dirty="0"/>
                  <a:t>θ </a:t>
                </a:r>
                <a:r>
                  <a:rPr lang="en-US" dirty="0" smtClean="0"/>
                  <a:t> </a:t>
                </a:r>
                <a:r>
                  <a:rPr lang="el-GR" dirty="0" smtClean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should </a:t>
                </a:r>
                <a:r>
                  <a:rPr lang="en-US" dirty="0">
                    <a:solidFill>
                      <a:srgbClr val="FF0000"/>
                    </a:solidFill>
                  </a:rPr>
                  <a:t>partition events into bins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 </a:t>
                </a:r>
                <a:r>
                  <a:rPr lang="en-US" dirty="0">
                    <a:solidFill>
                      <a:srgbClr val="FF0000"/>
                    </a:solidFill>
                  </a:rPr>
                  <a:t>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FF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1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C</a:t>
                </a:r>
                <a:r>
                  <a:rPr lang="en-US" smtClean="0"/>
                  <a:t>losely </a:t>
                </a:r>
                <a:r>
                  <a:rPr lang="en-US" dirty="0"/>
                  <a:t>related to the “optimal observables” technique </a:t>
                </a: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Example: 2-D fit for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distributions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Train a </a:t>
                </a:r>
                <a:r>
                  <a:rPr lang="en-US" i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regression tree </a:t>
                </a:r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(on MC weight derivative) using signal alone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Train a </a:t>
                </a:r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regression tree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/>
                      <m:t>ρ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using signal (weighted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) and background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Use Fisher Information about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as the gain function in both cases</a:t>
                </a:r>
                <a:endParaRPr lang="en-US" i="1" dirty="0" smtClean="0">
                  <a:solidFill>
                    <a:srgbClr val="FF0000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i="1" dirty="0">
                  <a:solidFill>
                    <a:srgbClr val="FF0000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152400" indent="0" algn="ctr"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i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oundary </a:t>
                </a:r>
                <a:r>
                  <a:rPr lang="en-US" i="1" dirty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between classification and regression </a:t>
                </a:r>
                <a:r>
                  <a:rPr lang="en-US" i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even more blurred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 marL="152400" indent="0">
                  <a:spcBef>
                    <a:spcPts val="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202366" y="1120776"/>
                <a:ext cx="9398653" cy="4789268"/>
              </a:xfrm>
              <a:blipFill>
                <a:blip r:embed="rId2"/>
                <a:stretch>
                  <a:fillRect r="-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229393"/>
            <a:ext cx="8791199" cy="488306"/>
          </a:xfrm>
        </p:spPr>
        <p:txBody>
          <a:bodyPr/>
          <a:lstStyle/>
          <a:p>
            <a:r>
              <a:rPr lang="en-US" sz="3200" dirty="0"/>
              <a:t>[</a:t>
            </a:r>
            <a:r>
              <a:rPr lang="en-US" sz="3200" dirty="0" smtClean="0"/>
              <a:t>FIP3] generic parameter fits including the scoring </a:t>
            </a:r>
            <a:r>
              <a:rPr lang="en-US" sz="3200" dirty="0"/>
              <a:t>classifier </a:t>
            </a:r>
            <a:r>
              <a:rPr lang="en-US" sz="3200" dirty="0" smtClean="0"/>
              <a:t>distribution – </a:t>
            </a:r>
            <a:r>
              <a:rPr lang="en-US" sz="2400" i="1" dirty="0" smtClean="0"/>
              <a:t>work in progress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821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Software technicalities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4800"/>
            <a:ext cx="9144000" cy="4848226"/>
          </a:xfrm>
        </p:spPr>
        <p:txBody>
          <a:bodyPr/>
          <a:lstStyle/>
          <a:p>
            <a:r>
              <a:rPr lang="en-US" dirty="0" smtClean="0"/>
              <a:t>I use Python (SciPy, iminuit, bits of rootpy) on SWAN at CERN</a:t>
            </a:r>
          </a:p>
          <a:p>
            <a:pPr lvl="1"/>
            <a:r>
              <a:rPr lang="en-US" dirty="0" smtClean="0"/>
              <a:t>Thanks to all involved in these projects!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impurity not available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sklearn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DecisionTree’s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P</a:t>
            </a:r>
            <a:r>
              <a:rPr lang="en-US" dirty="0" smtClean="0"/>
              <a:t>lanned for future sklearn releases (issue </a:t>
            </a:r>
            <a:r>
              <a:rPr lang="en-US" dirty="0" smtClean="0">
                <a:hlinkClick r:id="rId2"/>
              </a:rPr>
              <a:t>#10251</a:t>
            </a:r>
            <a:r>
              <a:rPr lang="en-US" dirty="0" smtClean="0"/>
              <a:t> and MR </a:t>
            </a:r>
            <a:r>
              <a:rPr lang="en-US" dirty="0" smtClean="0">
                <a:hlinkClick r:id="rId3"/>
              </a:rPr>
              <a:t>#10325</a:t>
            </a:r>
            <a:r>
              <a:rPr lang="en-US" dirty="0" smtClean="0"/>
              <a:t>)? </a:t>
            </a:r>
          </a:p>
          <a:p>
            <a:pPr lvl="1"/>
            <a:r>
              <a:rPr lang="en-US" dirty="0" smtClean="0"/>
              <a:t>I implemented a very simple DecisionTree from scratch, starting from  the excellent </a:t>
            </a:r>
            <a:r>
              <a:rPr lang="en-US" dirty="0"/>
              <a:t>iCSC </a:t>
            </a:r>
            <a:r>
              <a:rPr lang="en-US" dirty="0">
                <a:hlinkClick r:id="rId4"/>
              </a:rPr>
              <a:t>notebooks</a:t>
            </a:r>
            <a:r>
              <a:rPr lang="en-US" dirty="0"/>
              <a:t> by Thomas Keck (thanks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M</a:t>
            </a:r>
            <a:r>
              <a:rPr lang="en-US" dirty="0" smtClean="0"/>
              <a:t>ay try XGBOOST in the future, where custom impurities are available)</a:t>
            </a:r>
          </a:p>
          <a:p>
            <a:pPr lvl="1"/>
            <a:endParaRPr lang="en-US" sz="2000" dirty="0"/>
          </a:p>
          <a:p>
            <a:r>
              <a:rPr lang="en-US" dirty="0" smtClean="0"/>
              <a:t>I plan </a:t>
            </a:r>
            <a:r>
              <a:rPr lang="en-US" dirty="0"/>
              <a:t>to make </a:t>
            </a:r>
            <a:r>
              <a:rPr lang="en-US" dirty="0" smtClean="0"/>
              <a:t>the software </a:t>
            </a:r>
            <a:r>
              <a:rPr lang="en-US" dirty="0"/>
              <a:t>available when I find the </a:t>
            </a:r>
            <a:r>
              <a:rPr lang="en-US" dirty="0" smtClean="0"/>
              <a:t>time…</a:t>
            </a:r>
          </a:p>
        </p:txBody>
      </p:sp>
    </p:spTree>
    <p:extLst>
      <p:ext uri="{BB962C8B-B14F-4D97-AF65-F5344CB8AC3E}">
        <p14:creationId xmlns:p14="http://schemas.microsoft.com/office/powerpoint/2010/main" val="38440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36724"/>
          </a:xfrm>
        </p:spPr>
        <p:txBody>
          <a:bodyPr/>
          <a:lstStyle/>
          <a:p>
            <a:r>
              <a:rPr lang="en-US" sz="3200" dirty="0" smtClean="0"/>
              <a:t>Why and when I got interested in this topic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3786508"/>
            <a:ext cx="9305925" cy="2210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First time I saw an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Under the Roc Curve (AUC)</a:t>
            </a:r>
          </a:p>
          <a:p>
            <a:pPr lvl="2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My reaction: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What is the AUC? Which other scientific domains use it and why?</a:t>
            </a:r>
          </a:p>
          <a:p>
            <a:pPr lvl="1">
              <a:spcBef>
                <a:spcPts val="0"/>
              </a:spcBef>
            </a:pPr>
            <a:r>
              <a:rPr lang="en-US" sz="2000" i="1" dirty="0" smtClean="0">
                <a:solidFill>
                  <a:srgbClr val="FF0000"/>
                </a:solidFill>
              </a:rPr>
              <a:t>Is the AUC relevant in HEP? </a:t>
            </a:r>
            <a:r>
              <a:rPr lang="en-US" sz="2000" i="1" u="sng" dirty="0" smtClean="0">
                <a:solidFill>
                  <a:srgbClr val="FF0000"/>
                </a:solidFill>
              </a:rPr>
              <a:t>Can we develop HEP-specific metrics?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6" y="795215"/>
            <a:ext cx="3274447" cy="268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124" y="823364"/>
            <a:ext cx="2454879" cy="54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4083" y="1523996"/>
            <a:ext cx="5579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2015 LHCb Kaggle ML Challenge:</a:t>
            </a:r>
          </a:p>
          <a:p>
            <a:r>
              <a:rPr lang="en-US" sz="1800" dirty="0" smtClean="0"/>
              <a:t>- Develop an event selection in a search for </a:t>
            </a:r>
            <a:r>
              <a:rPr lang="en-US" sz="1800" dirty="0" smtClean="0">
                <a:sym typeface="Symbol" panose="05050102010706020507" pitchFamily="18" charset="2"/>
              </a:rPr>
              <a:t>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ML binary classifier problem </a:t>
            </a:r>
          </a:p>
          <a:p>
            <a:r>
              <a:rPr lang="en-US" sz="1800" dirty="0" smtClean="0"/>
              <a:t>- </a:t>
            </a:r>
            <a:r>
              <a:rPr lang="en-US" sz="1800" i="1" dirty="0" smtClean="0"/>
              <a:t>Evaluation: the highest weighted AUC is the winner </a:t>
            </a:r>
          </a:p>
        </p:txBody>
      </p:sp>
    </p:spTree>
    <p:extLst>
      <p:ext uri="{BB962C8B-B14F-4D97-AF65-F5344CB8AC3E}">
        <p14:creationId xmlns:p14="http://schemas.microsoft.com/office/powerpoint/2010/main" val="13641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446" y="182688"/>
            <a:ext cx="7390151" cy="297683"/>
          </a:xfrm>
        </p:spPr>
        <p:txBody>
          <a:bodyPr/>
          <a:lstStyle/>
          <a:p>
            <a:r>
              <a:rPr lang="en-US" sz="3200" dirty="0" smtClean="0"/>
              <a:t>Conclusions and outlook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0311"/>
            <a:ext cx="9211456" cy="54444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Information: one metric to bind them all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scoring classifiers to partition events, not to reject them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boundary between classification and regression is blurred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and can define our own HEP specific metrics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 described one case, there are others (searches, systematics, tracking...)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Focus on signal. Describe distribution fits. Signal events are not all equal.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please stop using the AUC now? </a:t>
            </a:r>
            <a:r>
              <a:rPr lang="en-US" dirty="0" smtClean="0">
                <a:solidFill>
                  <a:srgbClr val="3333CC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33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061718"/>
            <a:ext cx="9003950" cy="2725157"/>
            <a:chOff x="0" y="739433"/>
            <a:chExt cx="9003950" cy="2725157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739433"/>
              <a:ext cx="8962218" cy="2049451"/>
              <a:chOff x="0" y="1392578"/>
              <a:chExt cx="8962218" cy="20494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4747" y="1392578"/>
                <a:ext cx="2397471" cy="204945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458300"/>
                <a:ext cx="2277336" cy="1820441"/>
              </a:xfrm>
              <a:prstGeom prst="rect">
                <a:avLst/>
              </a:prstGeom>
            </p:spPr>
          </p:pic>
          <p:sp>
            <p:nvSpPr>
              <p:cNvPr id="8" name="Right Arrow 7"/>
              <p:cNvSpPr/>
              <p:nvPr/>
            </p:nvSpPr>
            <p:spPr>
              <a:xfrm rot="10800000">
                <a:off x="2307771" y="2208391"/>
                <a:ext cx="522514" cy="16475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10800000">
                <a:off x="5876914" y="2208391"/>
                <a:ext cx="522514" cy="16475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1058" y="1467487"/>
                <a:ext cx="2221597" cy="182180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1713" y="2396585"/>
                <a:ext cx="1496911" cy="458561"/>
              </a:xfrm>
              <a:prstGeom prst="rect">
                <a:avLst/>
              </a:prstGeom>
              <a:ln w="12700">
                <a:solidFill>
                  <a:srgbClr val="000000"/>
                </a:solidFill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87086" y="2668805"/>
              <a:ext cx="8916864" cy="795785"/>
              <a:chOff x="87086" y="3517894"/>
              <a:chExt cx="8916864" cy="8375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7086" y="3528778"/>
                <a:ext cx="2623457" cy="777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TRAINING</a:t>
                </a:r>
              </a:p>
              <a:p>
                <a:r>
                  <a:rPr lang="en-US" dirty="0" smtClean="0"/>
                  <a:t>- Fisher Information</a:t>
                </a:r>
              </a:p>
              <a:p>
                <a:r>
                  <a:rPr lang="en-US" i="1" dirty="0" smtClean="0"/>
                  <a:t>   = </a:t>
                </a:r>
                <a:r>
                  <a:rPr lang="en-US" i="1" dirty="0"/>
                  <a:t>measurement error</a:t>
                </a:r>
                <a:endParaRPr lang="en-US" dirty="0" smtClean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11969" y="3517894"/>
                <a:ext cx="3750088" cy="777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EVALUATION</a:t>
                </a:r>
              </a:p>
              <a:p>
                <a:r>
                  <a:rPr lang="en-US" dirty="0" smtClean="0"/>
                  <a:t>- Fisher Information</a:t>
                </a:r>
              </a:p>
              <a:p>
                <a:r>
                  <a:rPr lang="en-US" i="1" dirty="0" smtClean="0"/>
                  <a:t>    = </a:t>
                </a:r>
                <a:r>
                  <a:rPr lang="en-US" i="1" dirty="0"/>
                  <a:t>measurement error</a:t>
                </a:r>
                <a:endParaRPr lang="en-US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76761" y="3578014"/>
                <a:ext cx="2227189" cy="777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PHYSICS</a:t>
                </a:r>
              </a:p>
              <a:p>
                <a:r>
                  <a:rPr lang="en-US" dirty="0" smtClean="0"/>
                  <a:t>- Fisher Information</a:t>
                </a:r>
                <a:endParaRPr lang="en-US" i="1" dirty="0" smtClean="0"/>
              </a:p>
              <a:p>
                <a:pPr lvl="1"/>
                <a:r>
                  <a:rPr lang="en-US" i="1" dirty="0"/>
                  <a:t> </a:t>
                </a:r>
                <a:r>
                  <a:rPr lang="en-US" i="1" dirty="0" smtClean="0"/>
                  <a:t>   = measurement error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206346" y="903513"/>
              <a:ext cx="1549088" cy="2311881"/>
              <a:chOff x="7206345" y="1433644"/>
              <a:chExt cx="1549088" cy="231188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206345" y="1433644"/>
                <a:ext cx="1549088" cy="18832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Arrow Connector 14"/>
              <p:cNvCxnSpPr>
                <a:stCxn id="14" idx="2"/>
              </p:cNvCxnSpPr>
              <p:nvPr/>
            </p:nvCxnSpPr>
            <p:spPr>
              <a:xfrm>
                <a:off x="7980889" y="1621971"/>
                <a:ext cx="556008" cy="2123554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/>
          <p:cNvSpPr txBox="1"/>
          <p:nvPr/>
        </p:nvSpPr>
        <p:spPr>
          <a:xfrm>
            <a:off x="7307704" y="31185"/>
            <a:ext cx="18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 paper will be on arxiv</a:t>
            </a:r>
          </a:p>
          <a:p>
            <a:pPr algn="ctr"/>
            <a:r>
              <a:rPr lang="en-US" sz="1200" i="1" dirty="0" smtClean="0"/>
              <a:t>soon with all details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3713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endParaRPr lang="en-US" sz="4800" dirty="0" smtClean="0"/>
          </a:p>
          <a:p>
            <a:pPr marL="127000" indent="0" algn="ctr">
              <a:buNone/>
            </a:pPr>
            <a:endParaRPr lang="en-US" sz="4800" dirty="0"/>
          </a:p>
          <a:p>
            <a:pPr marL="127000" indent="0" algn="ctr">
              <a:buNone/>
            </a:pPr>
            <a:r>
              <a:rPr lang="en-US" sz="4800" dirty="0"/>
              <a:t>B</a:t>
            </a:r>
            <a:r>
              <a:rPr lang="en-US" sz="4800" dirty="0" smtClean="0"/>
              <a:t>ackup slides</a:t>
            </a:r>
          </a:p>
          <a:p>
            <a:pPr marL="127000" indent="0" algn="ctr">
              <a:buNone/>
            </a:pPr>
            <a:endParaRPr lang="en-US" sz="1100" dirty="0"/>
          </a:p>
          <a:p>
            <a:pPr marL="127000" indent="0" algn="ctr">
              <a:buNone/>
            </a:pPr>
            <a:endParaRPr lang="en-US" dirty="0" smtClean="0"/>
          </a:p>
          <a:p>
            <a:pPr marL="127000" indent="0" algn="ctr">
              <a:buNone/>
            </a:pPr>
            <a:r>
              <a:rPr lang="en-US" sz="1600" dirty="0" smtClean="0"/>
              <a:t>Including selected slides from my previous IML talks </a:t>
            </a:r>
          </a:p>
          <a:p>
            <a:pPr marL="127000" indent="0" algn="ctr">
              <a:buNone/>
            </a:pPr>
            <a:r>
              <a:rPr lang="en-US" sz="1600" dirty="0" smtClean="0"/>
              <a:t>in April (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indico.cern.ch/event/668017/contributions/2947015</a:t>
            </a:r>
            <a:r>
              <a:rPr lang="en-US" sz="1600" dirty="0" smtClean="0"/>
              <a:t>)</a:t>
            </a:r>
          </a:p>
          <a:p>
            <a:pPr marL="127000" indent="0" algn="ctr">
              <a:buNone/>
            </a:pPr>
            <a:r>
              <a:rPr lang="en-US" sz="1600" dirty="0"/>
              <a:t>a</a:t>
            </a:r>
            <a:r>
              <a:rPr lang="en-US" sz="1600" dirty="0" smtClean="0"/>
              <a:t>nd January (</a:t>
            </a:r>
            <a:r>
              <a:rPr lang="en-GB" sz="1600" dirty="0">
                <a:hlinkClick r:id="rId3"/>
              </a:rPr>
              <a:t>https://indico.cern.ch/event/679765/contributions/2814562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89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11528"/>
            <a:ext cx="8791199" cy="505892"/>
          </a:xfrm>
        </p:spPr>
        <p:txBody>
          <a:bodyPr/>
          <a:lstStyle/>
          <a:p>
            <a:r>
              <a:rPr lang="en-US" sz="2400" dirty="0" smtClean="0"/>
              <a:t>Backup – statistical error in binned fits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</p:spPr>
            <p:txBody>
              <a:bodyPr/>
              <a:lstStyle/>
              <a:p>
                <a:r>
                  <a:rPr lang="en-US" dirty="0" smtClean="0"/>
                  <a:t>Data: </a:t>
                </a:r>
                <a:r>
                  <a:rPr lang="en-US" i="1" dirty="0" smtClean="0"/>
                  <a:t>observed event counts n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in m bins of a (multi-D) distribution f(x)</a:t>
                </a:r>
              </a:p>
              <a:p>
                <a:pPr lvl="1"/>
                <a:r>
                  <a:rPr lang="en-US" i="1" dirty="0" smtClean="0"/>
                  <a:t>expected event counts y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 f(x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</a:t>
                </a:r>
                <a:r>
                  <a:rPr lang="el-GR" dirty="0" smtClean="0"/>
                  <a:t>θ</a:t>
                </a:r>
                <a:r>
                  <a:rPr lang="en-US" dirty="0" smtClean="0"/>
                  <a:t>)dx depend on a parameter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that we want to fit</a:t>
                </a:r>
              </a:p>
              <a:p>
                <a:pPr lvl="1"/>
                <a:r>
                  <a:rPr lang="en-US" dirty="0" smtClean="0"/>
                  <a:t>[NB here f is a differential cross section, it is not normalized to 1 like a pdf]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Fitting </a:t>
                </a:r>
                <a:r>
                  <a:rPr lang="el-GR" dirty="0"/>
                  <a:t>θ</a:t>
                </a:r>
                <a:r>
                  <a:rPr lang="en-US" dirty="0" smtClean="0"/>
                  <a:t> is like combining the independent measurements in the m bins</a:t>
                </a:r>
              </a:p>
              <a:p>
                <a:pPr lvl="1"/>
                <a:r>
                  <a:rPr lang="en-US" dirty="0" smtClean="0"/>
                  <a:t>expected error on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 bin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/>
                          <m:t>y</m:t>
                        </m:r>
                        <m:r>
                          <m:rPr>
                            <m:nor/>
                          </m:rPr>
                          <a:rPr lang="en-US" baseline="-25000"/>
                          <m:t>i</m:t>
                        </m:r>
                      </m:e>
                    </m:rad>
                    <m:r>
                      <m:rPr>
                        <m:nor/>
                      </m:rPr>
                      <a:rPr lang="en-US" dirty="0"/>
                      <m:t>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error on </a:t>
                </a:r>
                <a:r>
                  <a:rPr lang="en-US" dirty="0"/>
                  <a:t>f(x</a:t>
                </a:r>
                <a:r>
                  <a:rPr lang="en-US" baseline="-25000" dirty="0"/>
                  <a:t>i</a:t>
                </a:r>
                <a:r>
                  <a:rPr lang="en-US" dirty="0"/>
                  <a:t>,</a:t>
                </a:r>
                <a:r>
                  <a:rPr lang="el-GR" dirty="0"/>
                  <a:t>θ</a:t>
                </a:r>
                <a:r>
                  <a:rPr lang="en-US" dirty="0"/>
                  <a:t>)</a:t>
                </a:r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f = f *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/n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f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/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sz="200" dirty="0" smtClean="0"/>
              </a:p>
              <a:p>
                <a:pPr lvl="1"/>
                <a:r>
                  <a:rPr lang="en-US" dirty="0" smtClean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</a:p>
              <a:p>
                <a:pPr lvl="2"/>
                <a:endParaRPr lang="en-US" sz="200" dirty="0"/>
              </a:p>
              <a:p>
                <a:pPr lvl="1"/>
                <a:r>
                  <a:rPr lang="en-US" dirty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combining the m bins is </a:t>
                </a:r>
              </a:p>
              <a:p>
                <a:pPr marL="5715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 bit more formally, joint probability for observing the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</a:t>
                </a:r>
                <a:endParaRPr lang="en-US" dirty="0"/>
              </a:p>
              <a:p>
                <a:pPr lvl="1"/>
                <a:r>
                  <a:rPr lang="en-US" dirty="0" smtClean="0"/>
                  <a:t>Fisher information on </a:t>
                </a:r>
                <a:r>
                  <a:rPr lang="el-GR" dirty="0"/>
                  <a:t>θ </a:t>
                </a:r>
                <a:r>
                  <a:rPr lang="en-US" dirty="0" smtClean="0"/>
                  <a:t>from the data available is then</a:t>
                </a:r>
              </a:p>
              <a:p>
                <a:pPr lvl="2"/>
                <a:endParaRPr lang="en-US" sz="300" dirty="0" smtClean="0"/>
              </a:p>
              <a:p>
                <a:pPr lvl="2"/>
                <a:r>
                  <a:rPr lang="en-US" dirty="0" smtClean="0"/>
                  <a:t>                        i.e.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minimum variance achievable (Cramer-Rao lower bound) is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  <a:blipFill rotWithShape="0">
                <a:blip r:embed="rId2"/>
                <a:stretch>
                  <a:fillRect b="-9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12" y="4251090"/>
            <a:ext cx="1589560" cy="520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895" y="3167312"/>
            <a:ext cx="3873874" cy="4864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91777" y="3638168"/>
            <a:ext cx="1642624" cy="441499"/>
            <a:chOff x="6891777" y="3653794"/>
            <a:chExt cx="1642624" cy="441499"/>
          </a:xfrm>
        </p:grpSpPr>
        <p:grpSp>
          <p:nvGrpSpPr>
            <p:cNvPr id="13" name="Group 12"/>
            <p:cNvGrpSpPr/>
            <p:nvPr/>
          </p:nvGrpSpPr>
          <p:grpSpPr>
            <a:xfrm>
              <a:off x="6915222" y="3669424"/>
              <a:ext cx="1576577" cy="409910"/>
              <a:chOff x="1803960" y="4389346"/>
              <a:chExt cx="1576577" cy="4099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960" y="4407364"/>
                <a:ext cx="495496" cy="37387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9456" y="4389346"/>
                <a:ext cx="1081081" cy="40991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891777" y="3653794"/>
              <a:ext cx="1642624" cy="4414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42" y="5049534"/>
            <a:ext cx="1495496" cy="400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695" y="5017809"/>
            <a:ext cx="2632427" cy="45686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4" y="5691971"/>
            <a:ext cx="1171171" cy="3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74914"/>
                <a:ext cx="9144000" cy="5318112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Information about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r>
                  <a:rPr lang="en-US" dirty="0" smtClean="0"/>
                  <a:t> in a binned fit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Can I reduce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by splitting </a:t>
                </a:r>
                <a:r>
                  <a:rPr lang="en-US" dirty="0" smtClean="0"/>
                  <a:t>bin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into two bins?</a:t>
                </a:r>
              </a:p>
              <a:p>
                <a:pPr marL="1028700" lvl="2" indent="0">
                  <a:spcBef>
                    <a:spcPts val="0"/>
                  </a:spcBef>
                  <a:buNone/>
                </a:pPr>
                <a:endParaRPr lang="en-US" sz="10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Is the “information inflow” positive?</a:t>
                </a:r>
              </a:p>
              <a:p>
                <a:pPr marL="1028700" lvl="2" indent="0">
                  <a:spcBef>
                    <a:spcPts val="0"/>
                  </a:spcBef>
                  <a:buNone/>
                </a:pPr>
                <a:endParaRPr lang="en-US" sz="10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increases (error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 decreases) if</a:t>
                </a:r>
              </a:p>
              <a:p>
                <a:pPr lvl="3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 the presence of background:</a:t>
                </a:r>
              </a:p>
              <a:p>
                <a:pPr lvl="2">
                  <a:spcBef>
                    <a:spcPts val="0"/>
                  </a:spcBef>
                </a:pPr>
                <a:endParaRPr lang="en-US" sz="8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information increases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w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  <m:r>
                      <a:rPr lang="el-GR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z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b="0" dirty="0" smtClean="0">
                  <a:solidFill>
                    <a:srgbClr val="FF0000"/>
                  </a:solidFill>
                  <a:effectLst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therefore: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try to partition the data into bins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𝒔𝒊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  </a:t>
                </a:r>
              </a:p>
              <a:p>
                <a:pPr lvl="1">
                  <a:spcBef>
                    <a:spcPts val="0"/>
                  </a:spcBef>
                </a:pPr>
                <a:endParaRPr lang="en-US" sz="400" dirty="0" smtClean="0">
                  <a:sym typeface="Symbol" panose="05050102010706020507" pitchFamily="18" charset="2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for cross-section measurements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  <a:r>
                  <a:rPr lang="en-US" dirty="0" smtClean="0">
                    <a:sym typeface="Symbol" panose="05050102010706020507" pitchFamily="18" charset="2"/>
                  </a:rPr>
                  <a:t>                : </a:t>
                </a:r>
                <a:r>
                  <a:rPr lang="en-US" i="1" dirty="0" smtClean="0">
                    <a:sym typeface="Symbol" panose="05050102010706020507" pitchFamily="18" charset="2"/>
                  </a:rPr>
                  <a:t>split into bins of different</a:t>
                </a:r>
                <a:r>
                  <a:rPr lang="en-US" i="1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 smtClean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</a:endParaRPr>
              </a:p>
              <a:p>
                <a:pPr marL="1028700" lvl="2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Two important practical consequences: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1. use scoring classifiers </a:t>
                </a:r>
                <a:r>
                  <a:rPr lang="en-US" i="1" dirty="0">
                    <a:solidFill>
                      <a:srgbClr val="FF0000"/>
                    </a:solidFill>
                  </a:rPr>
                  <a:t>to partition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the data</a:t>
                </a:r>
                <a:r>
                  <a:rPr lang="en-US" i="1" dirty="0">
                    <a:solidFill>
                      <a:srgbClr val="FF0000"/>
                    </a:solidFill>
                  </a:rPr>
                  <a:t>, not to reject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events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2. information can be used also for training classifiers like decision trees</a:t>
                </a:r>
              </a:p>
              <a:p>
                <a:pPr lvl="2">
                  <a:spcBef>
                    <a:spcPts val="0"/>
                  </a:spcBef>
                </a:pPr>
                <a:endParaRPr lang="en-US" i="1" dirty="0"/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74914"/>
                <a:ext cx="9144000" cy="5318112"/>
              </a:xfrm>
              <a:blipFill>
                <a:blip r:embed="rId2"/>
                <a:stretch>
                  <a:fillRect t="-115" b="-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21293"/>
            <a:ext cx="8791199" cy="433878"/>
          </a:xfrm>
        </p:spPr>
        <p:txBody>
          <a:bodyPr/>
          <a:lstStyle/>
          <a:p>
            <a:r>
              <a:rPr lang="en-US" sz="3200" dirty="0" smtClean="0"/>
              <a:t>Optimal partitioning – information inflow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74" y="739754"/>
            <a:ext cx="1410731" cy="48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170" y="1463890"/>
            <a:ext cx="1221006" cy="283955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004314" y="1856367"/>
            <a:ext cx="3946884" cy="349670"/>
            <a:chOff x="1743139" y="2756451"/>
            <a:chExt cx="4473495" cy="3963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3139" y="2756451"/>
              <a:ext cx="2910321" cy="3963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691" y="2756451"/>
              <a:ext cx="1546943" cy="39632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9524" y="2347680"/>
            <a:ext cx="1039873" cy="38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373" y="2967949"/>
            <a:ext cx="1160557" cy="405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3085" y="4413341"/>
            <a:ext cx="864628" cy="3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629821"/>
          </a:xfrm>
        </p:spPr>
        <p:txBody>
          <a:bodyPr/>
          <a:lstStyle/>
          <a:p>
            <a:r>
              <a:rPr lang="en-US" sz="3200" dirty="0"/>
              <a:t>L</a:t>
            </a:r>
            <a:r>
              <a:rPr lang="en-US" sz="3200" dirty="0" smtClean="0"/>
              <a:t>imited scope of this talk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0887" y="992397"/>
            <a:ext cx="9263743" cy="48482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problems </a:t>
            </a:r>
            <a:r>
              <a:rPr lang="en-US" i="1" dirty="0" smtClean="0">
                <a:solidFill>
                  <a:srgbClr val="FF0000"/>
                </a:solidFill>
              </a:rPr>
              <a:t>also within HEP </a:t>
            </a:r>
            <a:r>
              <a:rPr lang="en-US" dirty="0" smtClean="0">
                <a:solidFill>
                  <a:srgbClr val="FF0000"/>
                </a:solidFill>
              </a:rPr>
              <a:t>require </a:t>
            </a:r>
            <a:r>
              <a:rPr lang="en-US" dirty="0">
                <a:solidFill>
                  <a:srgbClr val="FF0000"/>
                </a:solidFill>
              </a:rPr>
              <a:t>different metrics</a:t>
            </a: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In this talk, I will focus on one specific problem: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Optimize </a:t>
            </a:r>
            <a:r>
              <a:rPr lang="en-US" u="sng" dirty="0" smtClean="0"/>
              <a:t>event selection</a:t>
            </a:r>
            <a:r>
              <a:rPr lang="en-US" dirty="0" smtClean="0"/>
              <a:t> to minimize </a:t>
            </a:r>
            <a:r>
              <a:rPr lang="en-US" u="sng" dirty="0" smtClean="0"/>
              <a:t>statistical errors</a:t>
            </a:r>
            <a:r>
              <a:rPr lang="en-US" dirty="0" smtClean="0"/>
              <a:t> in </a:t>
            </a:r>
            <a:r>
              <a:rPr lang="en-US" u="sng" dirty="0" smtClean="0"/>
              <a:t>point estimation 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Three specific examples (I will focus on the second one)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[FIP1] </a:t>
            </a:r>
            <a:r>
              <a:rPr lang="en-US" i="1" dirty="0" smtClean="0"/>
              <a:t>Total </a:t>
            </a:r>
            <a:r>
              <a:rPr lang="en-US" i="1" dirty="0"/>
              <a:t>cross-section </a:t>
            </a:r>
            <a:r>
              <a:rPr lang="en-US" dirty="0"/>
              <a:t>measurement in a </a:t>
            </a:r>
            <a:r>
              <a:rPr lang="en-US" i="1" dirty="0"/>
              <a:t>counting experiment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[FIP2] </a:t>
            </a:r>
            <a:r>
              <a:rPr lang="en-US" i="1" dirty="0" smtClean="0"/>
              <a:t>Total </a:t>
            </a:r>
            <a:r>
              <a:rPr lang="en-US" i="1" dirty="0"/>
              <a:t>cross-section </a:t>
            </a:r>
            <a:r>
              <a:rPr lang="en-US" dirty="0"/>
              <a:t>measurement </a:t>
            </a:r>
            <a:r>
              <a:rPr lang="en-US" dirty="0" smtClean="0"/>
              <a:t>by </a:t>
            </a:r>
            <a:r>
              <a:rPr lang="en-US" i="1" dirty="0" smtClean="0"/>
              <a:t>distribution fit</a:t>
            </a:r>
            <a:endParaRPr lang="en-US" i="1" dirty="0"/>
          </a:p>
          <a:p>
            <a:pPr lvl="1">
              <a:spcBef>
                <a:spcPts val="0"/>
              </a:spcBef>
            </a:pPr>
            <a:r>
              <a:rPr lang="en-US" dirty="0" smtClean="0"/>
              <a:t>[FIP3] </a:t>
            </a:r>
            <a:r>
              <a:rPr lang="en-US" i="1" dirty="0" smtClean="0"/>
              <a:t>Generic </a:t>
            </a:r>
            <a:r>
              <a:rPr lang="en-US" i="1" dirty="0"/>
              <a:t>m</a:t>
            </a:r>
            <a:r>
              <a:rPr lang="en-US" i="1" dirty="0" smtClean="0"/>
              <a:t>odel parameter fit </a:t>
            </a:r>
            <a:r>
              <a:rPr lang="en-US" dirty="0" smtClean="0"/>
              <a:t>(e.g. mass/coupling) by </a:t>
            </a:r>
            <a:r>
              <a:rPr lang="en-US" i="1" dirty="0" smtClean="0"/>
              <a:t>distribution fit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Even more specific: FIP2 and FIP3 use fits of the scoring classifier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701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3949"/>
            <a:ext cx="8791199" cy="346793"/>
          </a:xfrm>
        </p:spPr>
        <p:txBody>
          <a:bodyPr/>
          <a:lstStyle/>
          <a:p>
            <a:r>
              <a:rPr lang="en-US" sz="3200" dirty="0" smtClean="0"/>
              <a:t>FIP2 for training decision trees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09598"/>
                <a:ext cx="9144000" cy="5307226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Decision Tree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partition training set </a:t>
                </a:r>
                <a:r>
                  <a:rPr lang="en-US" i="1" dirty="0">
                    <a:solidFill>
                      <a:srgbClr val="FF0000"/>
                    </a:solidFill>
                  </a:rPr>
                  <a:t>into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nodes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FF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</a:rPr>
                  <a:t>  </a:t>
                </a:r>
                <a:endParaRPr lang="en-US" i="1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The best split (n,s)=(n</a:t>
                </a:r>
                <a:r>
                  <a:rPr lang="en-US" baseline="-25000" dirty="0"/>
                  <a:t>L</a:t>
                </a:r>
                <a:r>
                  <a:rPr lang="en-US" dirty="0"/>
                  <a:t>,s</a:t>
                </a:r>
                <a:r>
                  <a:rPr lang="en-US" baseline="-25000" dirty="0"/>
                  <a:t>L</a:t>
                </a:r>
                <a:r>
                  <a:rPr lang="en-US" dirty="0"/>
                  <a:t>)+(n</a:t>
                </a:r>
                <a:r>
                  <a:rPr lang="en-US" baseline="-25000" dirty="0"/>
                  <a:t>R</a:t>
                </a:r>
                <a:r>
                  <a:rPr lang="en-US" dirty="0"/>
                  <a:t>,s</a:t>
                </a:r>
                <a:r>
                  <a:rPr lang="en-US" baseline="-25000" dirty="0"/>
                  <a:t>R</a:t>
                </a:r>
                <a:r>
                  <a:rPr lang="en-US" dirty="0"/>
                  <a:t>) </a:t>
                </a:r>
                <a:r>
                  <a:rPr lang="en-US" dirty="0" smtClean="0"/>
                  <a:t>maximizes</a:t>
                </a:r>
              </a:p>
              <a:p>
                <a:pPr lvl="3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Current metrics are Gini and entropy: add Fisher information!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negative </a:t>
                </a:r>
                <a:r>
                  <a:rPr lang="en-US" dirty="0"/>
                  <a:t>Gini impurity</a:t>
                </a:r>
                <a:r>
                  <a:rPr lang="en-US" dirty="0">
                    <a:sym typeface="Symbol" panose="05050102010706020507" pitchFamily="18" charset="2"/>
                  </a:rPr>
                  <a:t>    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Shannon information</a:t>
                </a:r>
                <a:r>
                  <a:rPr lang="en-US" dirty="0" smtClean="0">
                    <a:sym typeface="Symbol" panose="05050102010706020507" pitchFamily="18" charset="2"/>
                  </a:rPr>
                  <a:t>       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Fisher information on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/>
                  <a:t>s</a:t>
                </a:r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unctions look different, but </a:t>
                </a:r>
                <a:r>
                  <a:rPr lang="en-US" sz="1400" dirty="0" smtClean="0"/>
                  <a:t>(modulo a constant factor)…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…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gain is the same for Fisher and Gini!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dirty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But interpretation is clearer for Fisher: reduce the error on the fit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And this is a proof-of-concept for FIP3: split </a:t>
                </a:r>
                <a:r>
                  <a:rPr lang="en-US" i="1" dirty="0" smtClean="0"/>
                  <a:t>into nodes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 smtClean="0">
                        <a:solidFill>
                          <a:srgbClr val="000000"/>
                        </a:solidFill>
                        <a:effectLst/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 smtClean="0">
                        <a:solidFill>
                          <a:srgbClr val="000000"/>
                        </a:solidFill>
                        <a:effectLst/>
                      </a:rPr>
                      <m:t>i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b="0" i="1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𝑠𝑖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09598"/>
                <a:ext cx="9144000" cy="5307226"/>
              </a:xfrm>
              <a:blipFill>
                <a:blip r:embed="rId2"/>
                <a:stretch>
                  <a:fillRect t="-115" r="-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87085" y="5529942"/>
            <a:ext cx="9405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600" i="1" dirty="0"/>
              <a:t>Technicality: user-defined criteria for DecisionTree’s will only be available in </a:t>
            </a:r>
            <a:r>
              <a:rPr lang="en-US" sz="1600" i="1" dirty="0" smtClean="0"/>
              <a:t>future </a:t>
            </a:r>
            <a:r>
              <a:rPr lang="en-US" sz="1600" i="1" dirty="0"/>
              <a:t>sklearn </a:t>
            </a:r>
            <a:r>
              <a:rPr lang="en-US" sz="1600" i="1" dirty="0" smtClean="0"/>
              <a:t>releases</a:t>
            </a:r>
            <a:endParaRPr lang="en-US" sz="1600" i="1" dirty="0"/>
          </a:p>
          <a:p>
            <a:pPr marL="127000"/>
            <a:r>
              <a:rPr lang="en-US" i="1" dirty="0">
                <a:sym typeface="Symbol" panose="05050102010706020507" pitchFamily="18" charset="2"/>
              </a:rPr>
              <a:t> </a:t>
            </a:r>
            <a:r>
              <a:rPr lang="en-US" i="1" dirty="0"/>
              <a:t>I implemented a DecisionTree from scratch, </a:t>
            </a:r>
            <a:r>
              <a:rPr lang="en-US" i="1" dirty="0" smtClean="0"/>
              <a:t>reusing </a:t>
            </a:r>
            <a:r>
              <a:rPr lang="en-US" i="1" dirty="0"/>
              <a:t>the excellent iCSC </a:t>
            </a:r>
            <a:r>
              <a:rPr lang="en-US" i="1" dirty="0">
                <a:hlinkClick r:id="rId3"/>
              </a:rPr>
              <a:t>notebooks</a:t>
            </a:r>
            <a:r>
              <a:rPr lang="en-US" i="1" dirty="0"/>
              <a:t> by Thomas Keck (</a:t>
            </a:r>
            <a:r>
              <a:rPr lang="en-US" i="1" dirty="0" smtClean="0"/>
              <a:t>thanks</a:t>
            </a:r>
            <a:r>
              <a:rPr lang="en-US" i="1" dirty="0"/>
              <a:t>!</a:t>
            </a:r>
            <a:r>
              <a:rPr lang="en-US" sz="1200" i="1" dirty="0"/>
              <a:t>)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104" y="1143017"/>
            <a:ext cx="2731647" cy="28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182" y="2113476"/>
            <a:ext cx="2280552" cy="24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272" y="2405125"/>
            <a:ext cx="3660226" cy="277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182" y="2683718"/>
            <a:ext cx="1581268" cy="27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4" y="2658568"/>
            <a:ext cx="2277336" cy="1820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345" y="4103801"/>
            <a:ext cx="4037951" cy="375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37" y="3875534"/>
            <a:ext cx="2886218" cy="3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7887"/>
            <a:ext cx="8791199" cy="488307"/>
          </a:xfrm>
        </p:spPr>
        <p:txBody>
          <a:bodyPr/>
          <a:lstStyle/>
          <a:p>
            <a:r>
              <a:rPr lang="en-US" sz="2400" dirty="0" smtClean="0"/>
              <a:t>FIP2 from the ROC (+prevalence) or from the PRC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0000" y="545692"/>
            <a:ext cx="8791199" cy="5380968"/>
          </a:xfrm>
          <a:ln w="28575"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From the previous slide: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FIP2 from the ROC (+prevalence             ):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FIP2 from the </a:t>
            </a:r>
            <a:r>
              <a:rPr lang="en-US" dirty="0" smtClean="0"/>
              <a:t>PRC: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Easier calculation and interpretation from ROC (+prevalence) than from PRC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constant ROC slope</a:t>
            </a:r>
            <a:r>
              <a:rPr lang="en-US" dirty="0" smtClean="0"/>
              <a:t>*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region of constant signal purity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decreasing ROC slope = decreasing purity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technicality (my Python code): convert ROC to convex hull** first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04551" y="1439431"/>
            <a:ext cx="5479926" cy="414341"/>
            <a:chOff x="804551" y="1085465"/>
            <a:chExt cx="5479926" cy="414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551" y="1085465"/>
              <a:ext cx="809631" cy="395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132" y="1085465"/>
              <a:ext cx="1209684" cy="371478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669409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37271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221" y="1085925"/>
              <a:ext cx="990607" cy="4000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4635125" y="1242552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1917" y="1085465"/>
              <a:ext cx="1352560" cy="41434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25" y="1498662"/>
            <a:ext cx="1567791" cy="3284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34981" y="1221663"/>
            <a:ext cx="204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FIP2(ROC) to AUC</a:t>
            </a:r>
            <a:endParaRPr lang="en-US" sz="11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728" y="626076"/>
            <a:ext cx="1038233" cy="36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260" y="1119884"/>
            <a:ext cx="753968" cy="264241"/>
          </a:xfrm>
          <a:prstGeom prst="rect">
            <a:avLst/>
          </a:prstGeom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362106" y="2433183"/>
            <a:ext cx="6410398" cy="542929"/>
            <a:chOff x="804551" y="2499549"/>
            <a:chExt cx="6410398" cy="5429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551" y="2499549"/>
              <a:ext cx="1171584" cy="542929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202091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6841" y="2551937"/>
              <a:ext cx="2209816" cy="490541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57830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2948" y="2612446"/>
              <a:ext cx="862019" cy="30480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5767369" y="269358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128" y="2559116"/>
              <a:ext cx="1166821" cy="38576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6956630" y="2236840"/>
            <a:ext cx="217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FIP2(PRC) to AUCPR</a:t>
            </a:r>
            <a:endParaRPr lang="en-US" sz="1100" i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7332" y="2492750"/>
            <a:ext cx="1090620" cy="3286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31" y="3642223"/>
            <a:ext cx="1745028" cy="14487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26662" y="4799225"/>
            <a:ext cx="334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**Convert ROC to convex hull</a:t>
            </a:r>
          </a:p>
          <a:p>
            <a:r>
              <a:rPr lang="en-US" sz="900" dirty="0" smtClean="0"/>
              <a:t>- ensure decreasing slope</a:t>
            </a:r>
          </a:p>
          <a:p>
            <a:r>
              <a:rPr lang="en-US" sz="900" dirty="0" smtClean="0"/>
              <a:t>- avoid staircase effect that would artificially inflate FIP2</a:t>
            </a:r>
          </a:p>
          <a:p>
            <a:r>
              <a:rPr lang="en-US" sz="900" dirty="0" smtClean="0"/>
              <a:t>  (bins of 100% purity: only signal or only background)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6284477" y="5623694"/>
            <a:ext cx="3343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*ROC slopes are also discussed in medical literature </a:t>
            </a:r>
          </a:p>
          <a:p>
            <a:r>
              <a:rPr lang="en-US" sz="900" dirty="0" smtClean="0"/>
              <a:t>in relation to diagnostic likelihood ratios [Choi 1998],</a:t>
            </a:r>
          </a:p>
          <a:p>
            <a:r>
              <a:rPr lang="en-US" sz="900" dirty="0" smtClean="0"/>
              <a:t>but their use does not seem to be widespread(?)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8372" y="4308911"/>
            <a:ext cx="4243140" cy="1744842"/>
            <a:chOff x="1109535" y="4281828"/>
            <a:chExt cx="4243140" cy="1744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5" y="4281828"/>
              <a:ext cx="4243140" cy="174484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95924" y="4599170"/>
              <a:ext cx="88680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: proportional to</a:t>
              </a:r>
              <a:r>
                <a:rPr lang="en-US" sz="700" dirty="0">
                  <a:solidFill>
                    <a:srgbClr val="3333CC"/>
                  </a:solidFill>
                </a:rPr>
                <a:t> </a:t>
              </a:r>
              <a:r>
                <a:rPr lang="en-US" sz="700" dirty="0" smtClean="0">
                  <a:solidFill>
                    <a:srgbClr val="3333CC"/>
                  </a:solidFill>
                </a:rPr>
                <a:t>#signal events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in bin</a:t>
              </a:r>
            </a:p>
            <a:p>
              <a:endParaRPr lang="en-US" sz="700" dirty="0" smtClean="0">
                <a:solidFill>
                  <a:srgbClr val="3333CC"/>
                </a:solidFill>
              </a:endParaRP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/d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b</a:t>
              </a:r>
              <a:r>
                <a:rPr lang="en-US" sz="700" dirty="0" smtClean="0">
                  <a:solidFill>
                    <a:srgbClr val="3333CC"/>
                  </a:solidFill>
                </a:rPr>
                <a:t>: related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to purity in bin</a:t>
              </a:r>
              <a:endParaRPr lang="en-US" sz="700" dirty="0">
                <a:solidFill>
                  <a:srgbClr val="3333CC"/>
                </a:solidFill>
              </a:endParaRPr>
            </a:p>
            <a:p>
              <a:endParaRPr lang="en-US" sz="7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3389" y="513184"/>
            <a:ext cx="3164648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FIP2: integrals on ROC and PRC,</a:t>
            </a:r>
          </a:p>
          <a:p>
            <a:pPr algn="ctr"/>
            <a:r>
              <a:rPr lang="en-US" sz="1200" dirty="0" smtClean="0"/>
              <a:t>more relevant to HEP than AUC or AUCPR!</a:t>
            </a:r>
          </a:p>
          <a:p>
            <a:pPr algn="ctr"/>
            <a:r>
              <a:rPr lang="en-US" sz="1200" dirty="0" smtClean="0"/>
              <a:t>(well-defined meaning for distribution fits)</a:t>
            </a:r>
          </a:p>
        </p:txBody>
      </p:sp>
    </p:spTree>
    <p:extLst>
      <p:ext uri="{BB962C8B-B14F-4D97-AF65-F5344CB8AC3E}">
        <p14:creationId xmlns:p14="http://schemas.microsoft.com/office/powerpoint/2010/main" val="41537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835" y="197493"/>
            <a:ext cx="3387363" cy="731307"/>
          </a:xfrm>
        </p:spPr>
        <p:txBody>
          <a:bodyPr/>
          <a:lstStyle/>
          <a:p>
            <a:r>
              <a:rPr lang="en-US" sz="2400" dirty="0" smtClean="0"/>
              <a:t>Sanity check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1252" y="1144800"/>
            <a:ext cx="3365292" cy="48482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Three random forests      (on the same 2-D pdf)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reasonable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undertrained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overtrained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Fit </a:t>
            </a:r>
            <a:r>
              <a:rPr lang="el-GR" dirty="0" smtClean="0"/>
              <a:t>σ</a:t>
            </a:r>
            <a:r>
              <a:rPr lang="en-US" baseline="-25000" dirty="0" smtClean="0"/>
              <a:t>s</a:t>
            </a:r>
            <a:r>
              <a:rPr lang="en-US" dirty="0" smtClean="0"/>
              <a:t> from the distribution of the classifier output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Errors consistent with FIP2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12700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127000" indent="0">
              <a:spcBef>
                <a:spcPts val="0"/>
              </a:spcBef>
              <a:buNone/>
            </a:pPr>
            <a:endParaRPr lang="en-US" sz="1100" dirty="0"/>
          </a:p>
          <a:p>
            <a:pPr marL="12700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100" i="1" dirty="0" smtClean="0"/>
              <a:t>My development environment: SciPy ecosystem, iminuit and bits of rootpy, on SWAN at CERN.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100" i="1" dirty="0" smtClean="0"/>
              <a:t>Thanks to all involved in these projects!</a:t>
            </a:r>
          </a:p>
          <a:p>
            <a:pPr marL="127000" indent="0">
              <a:spcBef>
                <a:spcPts val="0"/>
              </a:spcBef>
              <a:buNone/>
            </a:pPr>
            <a:endParaRPr lang="en-US" sz="1100" i="1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9" y="193961"/>
            <a:ext cx="5409575" cy="5799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67" y="3578981"/>
            <a:ext cx="2509856" cy="3476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73245" y="331839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63415" y="2261420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0236" y="4191001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5"/>
          </p:cNvCxnSpPr>
          <p:nvPr/>
        </p:nvCxnSpPr>
        <p:spPr>
          <a:xfrm>
            <a:off x="5241933" y="640258"/>
            <a:ext cx="1239983" cy="2928655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</p:cNvCxnSpPr>
          <p:nvPr/>
        </p:nvCxnSpPr>
        <p:spPr>
          <a:xfrm>
            <a:off x="5232103" y="2569839"/>
            <a:ext cx="1182488" cy="1061952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</p:cNvCxnSpPr>
          <p:nvPr/>
        </p:nvCxnSpPr>
        <p:spPr>
          <a:xfrm flipV="1">
            <a:off x="5522383" y="3752813"/>
            <a:ext cx="892208" cy="618856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8418"/>
            <a:ext cx="8791199" cy="293039"/>
          </a:xfrm>
        </p:spPr>
        <p:txBody>
          <a:bodyPr/>
          <a:lstStyle/>
          <a:p>
            <a:r>
              <a:rPr lang="en-US" sz="3200" dirty="0"/>
              <a:t>M by 1D fit to m – </a:t>
            </a:r>
            <a:r>
              <a:rPr lang="en-US" sz="3200" dirty="0" smtClean="0"/>
              <a:t>visual interpretation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451457"/>
                <a:ext cx="8791199" cy="807629"/>
              </a:xfrm>
            </p:spPr>
            <p:txBody>
              <a:bodyPr/>
              <a:lstStyle/>
              <a:p>
                <a:r>
                  <a:rPr lang="en-US" dirty="0" smtClean="0"/>
                  <a:t>Information after cuts: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 show the 3 terms in each bin i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fit = combine N different measurements in N bins </a:t>
                </a:r>
                <a:r>
                  <a:rPr lang="en-GB" dirty="0" smtClean="0">
                    <a:sym typeface="Symbol" panose="05050102010706020507" pitchFamily="18" charset="2"/>
                  </a:rPr>
                  <a:t> local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, 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GB" dirty="0" smtClean="0">
                    <a:sym typeface="Symbol" panose="05050102010706020507" pitchFamily="18" charset="2"/>
                  </a:rPr>
                  <a:t> relevant!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important thing is: maximise purity, efficiency in bins with highest sensitivity!</a:t>
                </a:r>
                <a:endParaRPr lang="en-GB" dirty="0" smtClean="0">
                  <a:sym typeface="Symbol" panose="05050102010706020507" pitchFamily="18" charset="2"/>
                </a:endParaRPr>
              </a:p>
              <a:p>
                <a:endParaRPr lang="en-GB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451457"/>
                <a:ext cx="8791199" cy="807629"/>
              </a:xfrm>
              <a:blipFill>
                <a:blip r:embed="rId2"/>
                <a:stretch>
                  <a:fillRect b="-7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0250" y="2041798"/>
            <a:ext cx="7101644" cy="4307672"/>
            <a:chOff x="1332674" y="1391200"/>
            <a:chExt cx="7769220" cy="471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172" y="1395037"/>
              <a:ext cx="4231722" cy="470876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674" y="1391200"/>
              <a:ext cx="3306001" cy="471260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982090" y="1799214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73040" y="1811202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75301" y="4666239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MAXIMUM INFORMATION,</a:t>
            </a:r>
          </a:p>
          <a:p>
            <a:pPr algn="ctr"/>
            <a:r>
              <a:rPr lang="en-US" sz="1100" dirty="0" smtClean="0"/>
              <a:t>MINIMUM ERROR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9558" y="2584026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IDEAL CASE,</a:t>
            </a:r>
          </a:p>
          <a:p>
            <a:pPr algn="ctr"/>
            <a:r>
              <a:rPr lang="en-US" sz="1100" dirty="0" smtClean="0"/>
              <a:t>NO BACKGROUND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7159" y="3226850"/>
                <a:ext cx="1531485" cy="682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Red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ideal case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59" y="3226850"/>
                <a:ext cx="1531485" cy="682238"/>
              </a:xfrm>
              <a:prstGeom prst="rect">
                <a:avLst/>
              </a:prstGeom>
              <a:blipFill>
                <a:blip r:embed="rId5"/>
                <a:stretch>
                  <a:fillRect l="-2789" t="-8036" r="-3187" b="-8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7634" y="5427125"/>
                <a:ext cx="1638316" cy="6869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Yellow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after cuts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rgbClr val="00B05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4" y="5427125"/>
                <a:ext cx="1638316" cy="686919"/>
              </a:xfrm>
              <a:prstGeom prst="rect">
                <a:avLst/>
              </a:prstGeom>
              <a:blipFill>
                <a:blip r:embed="rId6"/>
                <a:stretch>
                  <a:fillRect l="-5597" t="-7965" r="-1493" b="-7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369" y="4148597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Blue line: local 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purity in the bin,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9" y="4148597"/>
                <a:ext cx="1638316" cy="369332"/>
              </a:xfrm>
              <a:prstGeom prst="rect">
                <a:avLst/>
              </a:prstGeom>
              <a:blipFill>
                <a:blip r:embed="rId7"/>
                <a:stretch>
                  <a:fillRect t="-15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19" y="4691522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Green line: local efficiency in the bin,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>
                        <a:solidFill>
                          <a:srgbClr val="00B050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9" y="4691522"/>
                <a:ext cx="1638316" cy="369332"/>
              </a:xfrm>
              <a:prstGeom prst="rect">
                <a:avLst/>
              </a:prstGeom>
              <a:blipFill>
                <a:blip r:embed="rId8"/>
                <a:stretch>
                  <a:fillRect l="-3346" t="-15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2123" y="2126477"/>
            <a:ext cx="1404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Ideal case - yellow histogram (after cuts) coincides with and covers red histogram (ideal)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6161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4800"/>
            <a:ext cx="9144000" cy="773941"/>
          </a:xfrm>
        </p:spPr>
        <p:txBody>
          <a:bodyPr/>
          <a:lstStyle/>
          <a:p>
            <a:r>
              <a:rPr lang="en-US" dirty="0" smtClean="0"/>
              <a:t>Statistical error in searches by counting experiment </a:t>
            </a:r>
            <a:r>
              <a:rPr lang="en-US" dirty="0" smtClean="0">
                <a:sym typeface="Symbol" panose="05050102010706020507" pitchFamily="18" charset="2"/>
              </a:rPr>
              <a:t> “significance”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several metrics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but optimization always involves </a:t>
            </a:r>
            <a:r>
              <a:rPr lang="el-GR" dirty="0" smtClean="0"/>
              <a:t>ε</a:t>
            </a:r>
            <a:r>
              <a:rPr lang="en-US" baseline="-25000" dirty="0"/>
              <a:t>s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dirty="0" smtClean="0"/>
              <a:t>ρ</a:t>
            </a:r>
            <a:r>
              <a:rPr lang="en-US" dirty="0" smtClean="0"/>
              <a:t> alone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Several other interesting open questions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beyond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the scope of this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talk</a:t>
            </a:r>
            <a:endParaRPr lang="en-US" dirty="0" smtClean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optimization of systematics?  e.g. see AMS1 in Higgs ML challenge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predict significance in a binned fit?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integral over Z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=</a:t>
            </a:r>
            <a:r>
              <a:rPr lang="en-US" dirty="0" smtClean="0">
                <a:sym typeface="Symbol" panose="05050102010706020507" pitchFamily="18" charset="2"/>
              </a:rPr>
              <a:t>sum of log likelihoods)?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59510"/>
          </a:xfrm>
        </p:spPr>
        <p:txBody>
          <a:bodyPr/>
          <a:lstStyle/>
          <a:p>
            <a:r>
              <a:rPr lang="en-US" dirty="0" smtClean="0"/>
              <a:t>Event selection in HEP searches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23" y="2188481"/>
            <a:ext cx="1063063" cy="3378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6" y="2229021"/>
            <a:ext cx="887387" cy="2567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87" y="2844196"/>
            <a:ext cx="2459460" cy="40991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18" y="2882483"/>
            <a:ext cx="3527027" cy="3333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87" y="3573478"/>
            <a:ext cx="698198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956" y="3574944"/>
            <a:ext cx="2590090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75" y="4160867"/>
            <a:ext cx="1864865" cy="3198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2023671" y="2316859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619463" y="3010862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737251" y="3690594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24229" y="2148988"/>
            <a:ext cx="267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 smtClean="0"/>
              <a:t>0</a:t>
            </a:r>
            <a:r>
              <a:rPr lang="en-US" sz="1000" i="1" dirty="0"/>
              <a:t> </a:t>
            </a:r>
            <a:r>
              <a:rPr lang="en-US" sz="1000" i="1" dirty="0" smtClean="0"/>
              <a:t>– Not recommended? (confuses search with measuring </a:t>
            </a:r>
            <a:r>
              <a:rPr lang="el-GR" sz="1000" i="1" dirty="0" smtClean="0"/>
              <a:t>σ</a:t>
            </a:r>
            <a:r>
              <a:rPr lang="en-US" sz="1000" i="1" baseline="-25000" dirty="0"/>
              <a:t>s</a:t>
            </a:r>
            <a:r>
              <a:rPr lang="en-US" sz="1000" i="1" dirty="0" smtClean="0"/>
              <a:t> once signal established)</a:t>
            </a:r>
            <a:endParaRPr lang="en-GB" sz="1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60327" y="2459813"/>
            <a:ext cx="218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/>
              <a:t>2</a:t>
            </a:r>
            <a:r>
              <a:rPr lang="en-US" sz="1000" i="1" dirty="0" smtClean="0"/>
              <a:t> – Most appropriate? (also used as “AMS2” in Higgs ML challenge)</a:t>
            </a:r>
            <a:endParaRPr lang="en-GB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/>
                  <a:t>E</a:t>
                </a:r>
                <a:r>
                  <a:rPr lang="en-US" sz="1000" i="1" dirty="0" smtClean="0"/>
                  <a:t>xpansion in </a:t>
                </a:r>
                <a:r>
                  <a:rPr lang="el-GR" sz="1000" i="1" dirty="0" smtClean="0"/>
                  <a:t>ρ</a:t>
                </a:r>
                <a:r>
                  <a:rPr lang="en-US" sz="1000" i="1" dirty="0"/>
                  <a:t>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 ?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– use </a:t>
                </a:r>
              </a:p>
              <a:p>
                <a:pPr algn="ctr"/>
                <a:r>
                  <a:rPr lang="en-US" sz="1000" i="1" dirty="0" smtClean="0"/>
                  <a:t>the expression for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if </a:t>
                </a:r>
                <a:r>
                  <a:rPr lang="en-US" sz="1000" i="1" dirty="0"/>
                  <a:t>anything </a:t>
                </a:r>
                <a:endParaRPr lang="en-GB" sz="1000" i="1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blipFill>
                <a:blip r:embed="rId9"/>
                <a:stretch>
                  <a:fillRect r="-307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/>
                  <a:t>Z</a:t>
                </a:r>
                <a:r>
                  <a:rPr lang="en-US" sz="1000" i="1" baseline="-25000" dirty="0"/>
                  <a:t>3</a:t>
                </a:r>
                <a:r>
                  <a:rPr lang="en-US" sz="1000" i="1" dirty="0" smtClean="0"/>
                  <a:t> (“AMS3” in Higgs ML) – Most widely used, but strictly valid only as an approximation of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as an expansion in S</a:t>
                </a:r>
                <a:r>
                  <a:rPr lang="en-US" sz="1000" i="1" baseline="-25000" dirty="0" smtClean="0"/>
                  <a:t>sel</a:t>
                </a:r>
                <a:r>
                  <a:rPr lang="en-US" sz="1000" i="1" dirty="0" smtClean="0"/>
                  <a:t>/B</a:t>
                </a:r>
                <a:r>
                  <a:rPr lang="en-US" sz="1000" i="1" baseline="-25000" dirty="0" smtClean="0"/>
                  <a:t>sel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?</a:t>
                </a:r>
                <a:endParaRPr lang="en-GB" sz="10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blipFill>
                <a:blip r:embed="rId10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0571" y="4199886"/>
            <a:ext cx="2151089" cy="6463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0882" y="4040318"/>
            <a:ext cx="2187698" cy="8429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2023" y="1978001"/>
            <a:ext cx="2086651" cy="4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86608"/>
            <a:ext cx="8791199" cy="444763"/>
          </a:xfrm>
        </p:spPr>
        <p:txBody>
          <a:bodyPr/>
          <a:lstStyle/>
          <a:p>
            <a:r>
              <a:rPr lang="en-US" sz="3200" dirty="0"/>
              <a:t>Overview – </a:t>
            </a:r>
            <a:r>
              <a:rPr lang="en-US" sz="3200" dirty="0" smtClean="0"/>
              <a:t>the scope </a:t>
            </a:r>
            <a:r>
              <a:rPr lang="en-US" sz="3200" dirty="0"/>
              <a:t>of this </a:t>
            </a:r>
            <a:r>
              <a:rPr lang="en-US" sz="3200" dirty="0" smtClean="0"/>
              <a:t>talk (1)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2738" y="762000"/>
            <a:ext cx="9341427" cy="5241912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domains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 problems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different metrics</a:t>
            </a:r>
          </a:p>
          <a:p>
            <a:pPr lvl="1"/>
            <a:r>
              <a:rPr lang="en-US" dirty="0" smtClean="0"/>
              <a:t>HEP and other domains require different metrics</a:t>
            </a:r>
          </a:p>
          <a:p>
            <a:pPr lvl="1"/>
            <a:r>
              <a:rPr lang="en-US" dirty="0" smtClean="0"/>
              <a:t>Different problems within HEP also require different metrics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This talk: one specific HEP example, 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 selection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minimize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error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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estimation of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</a:t>
            </a:r>
            <a:endParaRPr lang="en-US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I will not discuss: tracking, systematic errors, trigger, searches…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94" y="2007944"/>
            <a:ext cx="3755736" cy="2811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2" y="3430637"/>
            <a:ext cx="838197" cy="30888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24743" y="3739517"/>
            <a:ext cx="1404260" cy="122436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32" y="2991959"/>
            <a:ext cx="8964000" cy="29258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Different meaning of absolute numbers in the confusion matrix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Trigger </a:t>
            </a:r>
            <a:r>
              <a:rPr lang="en-US" dirty="0" smtClean="0">
                <a:sym typeface="Symbol" panose="05050102010706020507" pitchFamily="18" charset="2"/>
              </a:rPr>
              <a:t> events per unit time i.e. trigger rates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(Physics analyses </a:t>
            </a:r>
            <a:r>
              <a:rPr lang="en-US" dirty="0" smtClean="0">
                <a:sym typeface="Symbol" panose="05050102010706020507" pitchFamily="18" charset="2"/>
              </a:rPr>
              <a:t> total event sample sizes i.e. total integrated luminosities)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Binary </a:t>
            </a:r>
            <a:r>
              <a:rPr lang="en-US" dirty="0"/>
              <a:t>classifier optimisation goal: maximise </a:t>
            </a:r>
            <a:r>
              <a:rPr lang="el-GR" dirty="0"/>
              <a:t>ε</a:t>
            </a:r>
            <a:r>
              <a:rPr lang="en-US" baseline="-25000" dirty="0" smtClean="0"/>
              <a:t>s </a:t>
            </a:r>
            <a:r>
              <a:rPr lang="en-US" dirty="0" smtClean="0"/>
              <a:t>for a given </a:t>
            </a:r>
            <a:r>
              <a:rPr lang="en-US" dirty="0"/>
              <a:t>B</a:t>
            </a:r>
            <a:r>
              <a:rPr lang="en-US" baseline="-25000" dirty="0"/>
              <a:t>sel</a:t>
            </a:r>
            <a:r>
              <a:rPr lang="en-US" dirty="0" smtClean="0"/>
              <a:t> per unit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i.e. maximise TP/(TP+FN) for a given FP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Relevant plot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>
                <a:solidFill>
                  <a:srgbClr val="000000"/>
                </a:solidFill>
              </a:rPr>
              <a:t>vs. </a:t>
            </a:r>
            <a:r>
              <a:rPr lang="en-US" dirty="0" smtClean="0"/>
              <a:t>B</a:t>
            </a:r>
            <a:r>
              <a:rPr lang="en-US" baseline="-25000" dirty="0" smtClean="0"/>
              <a:t>sel</a:t>
            </a:r>
            <a:r>
              <a:rPr lang="en-US" dirty="0" smtClean="0">
                <a:solidFill>
                  <a:srgbClr val="000000"/>
                </a:solidFill>
              </a:rPr>
              <a:t> per unit time (i.e. </a:t>
            </a:r>
            <a:r>
              <a:rPr lang="en-US" i="1" dirty="0" smtClean="0"/>
              <a:t>TPR vs FP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ROC curve (</a:t>
            </a:r>
            <a:r>
              <a:rPr lang="en-US" i="1" dirty="0" smtClean="0"/>
              <a:t>TPR</a:t>
            </a:r>
            <a:r>
              <a:rPr lang="en-US" i="1" baseline="-25000" dirty="0" smtClean="0"/>
              <a:t> </a:t>
            </a:r>
            <a:r>
              <a:rPr lang="en-US" i="1" dirty="0"/>
              <a:t>vs. </a:t>
            </a:r>
            <a:r>
              <a:rPr lang="en-US" i="1" dirty="0" smtClean="0"/>
              <a:t>FPR</a:t>
            </a:r>
            <a:r>
              <a:rPr lang="en-US" dirty="0" smtClean="0"/>
              <a:t>) confusing –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e.g. maximise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/>
              <a:t>for 4 kHz trigger rate, whether L0 rate is 1 MHz or 2MHz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" y="429741"/>
            <a:ext cx="4773785" cy="234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90" y="1171216"/>
            <a:ext cx="2031880" cy="2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63397"/>
            <a:ext cx="8791199" cy="469772"/>
          </a:xfrm>
        </p:spPr>
        <p:txBody>
          <a:bodyPr/>
          <a:lstStyle/>
          <a:p>
            <a:r>
              <a:rPr lang="en-US" dirty="0" smtClean="0"/>
              <a:t>Trigger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4838453" y="304359"/>
            <a:ext cx="4170601" cy="2355856"/>
            <a:chOff x="4838453" y="304359"/>
            <a:chExt cx="4170601" cy="2355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768060" y="1300378"/>
              <a:ext cx="2100755" cy="3812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3174" y="304359"/>
              <a:ext cx="1639640" cy="23558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66270" y="1706108"/>
              <a:ext cx="17793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IIUC, 4kHz is</a:t>
              </a:r>
            </a:p>
            <a:p>
              <a:pPr algn="ctr"/>
              <a:r>
                <a:rPr lang="el-GR" dirty="0" smtClean="0"/>
                <a:t>ε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(FPR) = 0.4%</a:t>
              </a:r>
            </a:p>
            <a:p>
              <a:pPr algn="ctr"/>
              <a:r>
                <a:rPr lang="en-US" dirty="0" smtClean="0"/>
                <a:t>of 1 MHz L0 hw rate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255715" y="972066"/>
              <a:ext cx="589928" cy="73404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838453" y="1978545"/>
              <a:ext cx="343147" cy="80914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128584" y="121964"/>
            <a:ext cx="2248929" cy="943786"/>
            <a:chOff x="1128584" y="121964"/>
            <a:chExt cx="2248929" cy="943786"/>
          </a:xfrm>
        </p:grpSpPr>
        <p:sp>
          <p:nvSpPr>
            <p:cNvPr id="66" name="TextBox 65"/>
            <p:cNvSpPr txBox="1"/>
            <p:nvPr/>
          </p:nvSpPr>
          <p:spPr>
            <a:xfrm>
              <a:off x="1128584" y="121964"/>
              <a:ext cx="2248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Maximise </a:t>
              </a:r>
              <a:r>
                <a:rPr lang="el-GR" i="1" dirty="0" smtClean="0">
                  <a:solidFill>
                    <a:srgbClr val="FF0000"/>
                  </a:solidFill>
                </a:rPr>
                <a:t>ε</a:t>
              </a:r>
              <a:r>
                <a:rPr lang="en-US" i="1" baseline="-25000" dirty="0">
                  <a:solidFill>
                    <a:srgbClr val="FF0000"/>
                  </a:solidFill>
                </a:rPr>
                <a:t>s</a:t>
              </a:r>
              <a:r>
                <a:rPr lang="en-US" i="1" dirty="0" smtClean="0">
                  <a:solidFill>
                    <a:srgbClr val="FF0000"/>
                  </a:solidFill>
                </a:rPr>
                <a:t> at 4 kHz</a:t>
              </a:r>
              <a:endParaRPr lang="en-GB" i="1" dirty="0">
                <a:solidFill>
                  <a:srgbClr val="FF000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537255" y="836986"/>
              <a:ext cx="222422" cy="228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/>
            <p:cNvCxnSpPr>
              <a:stCxn id="67" idx="1"/>
              <a:endCxn id="66" idx="2"/>
            </p:cNvCxnSpPr>
            <p:nvPr/>
          </p:nvCxnSpPr>
          <p:spPr>
            <a:xfrm flipH="1" flipV="1">
              <a:off x="2253049" y="429741"/>
              <a:ext cx="316779" cy="4407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50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7"/>
          </a:xfrm>
        </p:spPr>
        <p:txBody>
          <a:bodyPr/>
          <a:lstStyle/>
          <a:p>
            <a:r>
              <a:rPr lang="en-US" sz="2800" dirty="0"/>
              <a:t>M by </a:t>
            </a:r>
            <a:r>
              <a:rPr lang="en-US" sz="2800" dirty="0" smtClean="0"/>
              <a:t>2D </a:t>
            </a:r>
            <a:r>
              <a:rPr lang="en-US" sz="2800" dirty="0"/>
              <a:t>fit </a:t>
            </a:r>
            <a:r>
              <a:rPr lang="en-US" sz="2800" dirty="0" smtClean="0"/>
              <a:t>– use classifier to partition, not to cut 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" y="1144800"/>
            <a:ext cx="8875949" cy="4848226"/>
          </a:xfrm>
        </p:spPr>
        <p:txBody>
          <a:bodyPr/>
          <a:lstStyle/>
          <a:p>
            <a:r>
              <a:rPr lang="en-US" dirty="0" smtClean="0"/>
              <a:t>Showed a fit for M on m, after a cut on D </a:t>
            </a:r>
            <a:r>
              <a:rPr lang="en-US" dirty="0" smtClean="0">
                <a:sym typeface="Symbol" panose="05050102010706020507" pitchFamily="18" charset="2"/>
              </a:rPr>
              <a:t> can also fit in 2-D with no cuts</a:t>
            </a:r>
          </a:p>
          <a:p>
            <a:pPr lvl="1"/>
            <a:r>
              <a:rPr lang="en-US" dirty="0" smtClean="0"/>
              <a:t>again, use </a:t>
            </a:r>
            <a:r>
              <a:rPr lang="en-US" dirty="0"/>
              <a:t>the scoring classifier D to partition data, not to reject </a:t>
            </a:r>
            <a:r>
              <a:rPr lang="en-US" dirty="0" smtClean="0"/>
              <a:t>events</a:t>
            </a:r>
          </a:p>
          <a:p>
            <a:pPr lvl="2"/>
            <a:endParaRPr lang="en-US" dirty="0"/>
          </a:p>
          <a:p>
            <a:r>
              <a:rPr lang="en-US" dirty="0" smtClean="0"/>
              <a:t>Why is binning so important, especially using a discriminating variable?</a:t>
            </a:r>
          </a:p>
          <a:p>
            <a:pPr lvl="1"/>
            <a:r>
              <a:rPr lang="en-US" dirty="0" smtClean="0"/>
              <a:t>next slide...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19076" y="3158989"/>
            <a:ext cx="8875950" cy="2948337"/>
            <a:chOff x="219076" y="3158989"/>
            <a:chExt cx="8875950" cy="29483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8900" y="3438525"/>
              <a:ext cx="3286126" cy="26090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6" y="3362320"/>
              <a:ext cx="5526026" cy="27450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7477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0411" y="3217792"/>
              <a:ext cx="96153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85772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0589" y="4663270"/>
            <a:ext cx="227061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65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optimal variables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The previous slide implies that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q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ρ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is an optimal variable to fit for </a:t>
                </a:r>
                <a:r>
                  <a:rPr lang="el-GR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θ</a:t>
                </a:r>
                <a:endParaRPr lang="en-US" dirty="0" smtClean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 of concept  1-D fit of q has the same precision on M as 2-D fit of (m,D)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closely related to </a:t>
                </a:r>
                <a:r>
                  <a:rPr lang="en-US" dirty="0"/>
                  <a:t>the “optimal observables” technique </a:t>
                </a: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 practice: train one ML variable to reproduce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not needed for cross-sections or searches (this is constant)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  <a:blipFill>
                <a:blip r:embed="rId2"/>
                <a:stretch>
                  <a:fillRect b="-1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869290"/>
            <a:ext cx="1903649" cy="749468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27376" y="2326634"/>
            <a:ext cx="5797474" cy="2301781"/>
            <a:chOff x="1479627" y="2781300"/>
            <a:chExt cx="5797474" cy="23017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775" y="2806616"/>
              <a:ext cx="2981326" cy="22764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9627" y="2781300"/>
              <a:ext cx="2816147" cy="223587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540659" y="2920897"/>
            <a:ext cx="227061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</a:t>
            </a:r>
          </a:p>
          <a:p>
            <a:r>
              <a:rPr lang="en-US" sz="1200" dirty="0" smtClean="0"/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1D fit(q):                          ± 0.236</a:t>
            </a:r>
            <a:endParaRPr lang="en-GB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" y="3199397"/>
            <a:ext cx="3293529" cy="145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172" y="5397955"/>
            <a:ext cx="2795666" cy="557318"/>
          </a:xfrm>
        </p:spPr>
        <p:txBody>
          <a:bodyPr/>
          <a:lstStyle/>
          <a:p>
            <a:r>
              <a:rPr lang="en-US" sz="2400" dirty="0" smtClean="0"/>
              <a:t>FIP2 vs AUC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7508" y="3851"/>
            <a:ext cx="6708823" cy="31515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Prepared a model just to show that AUC is misleading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pdf with two useful features and a third random one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classifiers, each trained only one useful feature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prevalence scenarios: S/B=5 and S/B=1/5</a:t>
            </a:r>
          </a:p>
          <a:p>
            <a:pPr lvl="3"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Same AUC (0.80) in all four cases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it is well known that AUC is insensitive to prevalence</a:t>
            </a:r>
          </a:p>
          <a:p>
            <a:pPr lvl="1">
              <a:spcBef>
                <a:spcPts val="0"/>
              </a:spcBef>
            </a:pPr>
            <a:r>
              <a:rPr lang="en-US" sz="1400" i="1" dirty="0" smtClean="0">
                <a:solidFill>
                  <a:srgbClr val="FF0000"/>
                </a:solidFill>
              </a:rPr>
              <a:t>ROC curves of the two classifiers cross</a:t>
            </a:r>
            <a:endParaRPr lang="en-US" sz="1400" dirty="0" smtClean="0"/>
          </a:p>
          <a:p>
            <a:pPr lvl="3">
              <a:spcBef>
                <a:spcPts val="0"/>
              </a:spcBef>
            </a:pPr>
            <a:endParaRPr lang="en-US" sz="85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Low </a:t>
            </a:r>
            <a:r>
              <a:rPr lang="en-US" sz="1600" dirty="0"/>
              <a:t>prevalence: FIP2 favors classifier #</a:t>
            </a:r>
            <a:r>
              <a:rPr lang="en-US" sz="1600" dirty="0" smtClean="0"/>
              <a:t>1 (0.63 &gt; 0.33) </a:t>
            </a:r>
            <a:endParaRPr lang="en-US" sz="1600" dirty="0"/>
          </a:p>
          <a:p>
            <a:pPr lvl="3">
              <a:spcBef>
                <a:spcPts val="0"/>
              </a:spcBef>
            </a:pPr>
            <a:endParaRPr lang="en-US" sz="85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High </a:t>
            </a:r>
            <a:r>
              <a:rPr lang="en-US" sz="1600" dirty="0"/>
              <a:t>prevalence: FIP2 favors classifier </a:t>
            </a:r>
            <a:r>
              <a:rPr lang="en-US" sz="1600" dirty="0" smtClean="0"/>
              <a:t>#2 (0.87 &lt; 0.93)</a:t>
            </a:r>
            <a:endParaRPr lang="en-US" sz="1600" dirty="0"/>
          </a:p>
          <a:p>
            <a:pPr lvl="3"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Do not choose the best classifier based on AUC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not for a cross-section fit on the classifier output, nor in general!</a:t>
            </a:r>
          </a:p>
          <a:p>
            <a:pPr lvl="1">
              <a:spcBef>
                <a:spcPts val="0"/>
              </a:spcBef>
            </a:pPr>
            <a:endParaRPr lang="en-US" sz="1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15" y="3089149"/>
            <a:ext cx="2425600" cy="200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11" y="70131"/>
            <a:ext cx="3290604" cy="1451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11" y="1579640"/>
            <a:ext cx="3290605" cy="145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4670793"/>
            <a:ext cx="3297835" cy="1454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11" y="4091871"/>
            <a:ext cx="2425600" cy="20054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69172" y="3257896"/>
            <a:ext cx="154398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prevalence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882188" y="3894795"/>
            <a:ext cx="154398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prevalence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51458" y="3961066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#1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934035" y="4984345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#2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869144" y="171053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#1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730126" y="1728975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#2</a:t>
            </a:r>
            <a:endParaRPr lang="en-GB" sz="1100" dirty="0"/>
          </a:p>
        </p:txBody>
      </p:sp>
      <p:sp>
        <p:nvSpPr>
          <p:cNvPr id="19" name="Oval 18"/>
          <p:cNvSpPr/>
          <p:nvPr/>
        </p:nvSpPr>
        <p:spPr>
          <a:xfrm>
            <a:off x="2098972" y="4266643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98971" y="5757138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04808" y="2661047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13042" y="1151538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domain-specific challenges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144800"/>
            <a:ext cx="8866564" cy="4848226"/>
          </a:xfrm>
        </p:spPr>
        <p:txBody>
          <a:bodyPr/>
          <a:lstStyle/>
          <a:p>
            <a:r>
              <a:rPr lang="en-US" dirty="0" smtClean="0"/>
              <a:t>Many domain-specific details </a:t>
            </a:r>
            <a:r>
              <a:rPr lang="en-US" dirty="0" smtClean="0">
                <a:sym typeface="Symbol" panose="05050102010706020507" pitchFamily="18" charset="2"/>
              </a:rPr>
              <a:t> but also general cross-domain questions: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1. Qualitative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Are the two classes equally relevant?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2. Quantitative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the prevalence of one class much higher?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3. Prevalence known? Time invariance?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relative prevalence known in advance? Does it vary over time?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FF0000"/>
                </a:solidFill>
              </a:rPr>
              <a:t>Dimensionality? </a:t>
            </a:r>
            <a:r>
              <a:rPr lang="en-US" b="1" dirty="0" smtClean="0">
                <a:solidFill>
                  <a:srgbClr val="FF0000"/>
                </a:solidFill>
              </a:rPr>
              <a:t>Scale invariance?</a:t>
            </a:r>
          </a:p>
          <a:p>
            <a:pPr lvl="2"/>
            <a:r>
              <a:rPr lang="en-US" dirty="0" smtClean="0"/>
              <a:t>Are all 4 elements of the confusion matrix needed?</a:t>
            </a:r>
          </a:p>
          <a:p>
            <a:pPr lvl="2"/>
            <a:r>
              <a:rPr lang="en-US" dirty="0" smtClean="0"/>
              <a:t>Is the problem invariant under changes of some of these elements?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5. Ranking? Binning?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Are all selected instances equally useful? Are they partitioned into subgroups?</a:t>
            </a:r>
          </a:p>
          <a:p>
            <a:pPr lvl="2"/>
            <a:endParaRPr lang="en-US" dirty="0"/>
          </a:p>
          <a:p>
            <a:r>
              <a:rPr lang="en-US" dirty="0" smtClean="0"/>
              <a:t>Point out properties of MED and IR, attempt a systematic analysis of HEP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715" y="3568913"/>
            <a:ext cx="2201662" cy="3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7494"/>
            <a:ext cx="4238624" cy="453295"/>
          </a:xfrm>
        </p:spPr>
        <p:txBody>
          <a:bodyPr/>
          <a:lstStyle/>
          <a:p>
            <a:r>
              <a:rPr lang="en-US" sz="2800" dirty="0" smtClean="0"/>
              <a:t>Medical diagnostics (1)</a:t>
            </a:r>
            <a:br>
              <a:rPr lang="en-US" sz="2800" dirty="0" smtClean="0"/>
            </a:br>
            <a:r>
              <a:rPr lang="en-US" sz="1600" dirty="0" smtClean="0"/>
              <a:t>and ML research</a:t>
            </a: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01"/>
            <a:ext cx="9258300" cy="5438774"/>
          </a:xfrm>
        </p:spPr>
        <p:txBody>
          <a:bodyPr/>
          <a:lstStyle/>
          <a:p>
            <a:r>
              <a:rPr lang="en-US" dirty="0" smtClean="0"/>
              <a:t>Binary classifier optimisation goal: maximise “diagnostic accuracy”</a:t>
            </a:r>
          </a:p>
          <a:p>
            <a:pPr lvl="1"/>
            <a:r>
              <a:rPr lang="en-US" dirty="0" smtClean="0"/>
              <a:t>patient / physician / society have different goals </a:t>
            </a:r>
            <a:r>
              <a:rPr lang="en-US" dirty="0" smtClean="0">
                <a:sym typeface="Symbol" panose="05050102010706020507" pitchFamily="18" charset="2"/>
              </a:rPr>
              <a:t> many possible definitions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Most popular metric: “accuracy”, or “probability of correct test result”:</a:t>
            </a:r>
          </a:p>
          <a:p>
            <a:endParaRPr lang="en-US" sz="600" dirty="0" smtClean="0"/>
          </a:p>
          <a:p>
            <a:pPr marL="14605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endParaRPr lang="en-US" dirty="0"/>
          </a:p>
          <a:p>
            <a:pPr marL="14605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Symmetric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all patients important, both truly ill (TP) and truly healthy (TN)</a:t>
            </a:r>
          </a:p>
          <a:p>
            <a:pPr lvl="1"/>
            <a:r>
              <a:rPr lang="en-US" dirty="0"/>
              <a:t>Also “by far the most commonly used metric” in ML </a:t>
            </a:r>
            <a:r>
              <a:rPr lang="en-US" dirty="0" smtClean="0"/>
              <a:t>research in </a:t>
            </a:r>
            <a:r>
              <a:rPr lang="en-US" dirty="0"/>
              <a:t>the 1990s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 ‘90s </a:t>
            </a:r>
            <a:r>
              <a:rPr lang="en-US" dirty="0">
                <a:sym typeface="Symbol" panose="05050102010706020507" pitchFamily="18" charset="2"/>
              </a:rPr>
              <a:t> shift from ACC to ROC in </a:t>
            </a:r>
            <a:r>
              <a:rPr lang="en-US" dirty="0" smtClean="0">
                <a:sym typeface="Symbol" panose="05050102010706020507" pitchFamily="18" charset="2"/>
              </a:rPr>
              <a:t>the MED </a:t>
            </a:r>
            <a:r>
              <a:rPr lang="en-US" dirty="0">
                <a:sym typeface="Symbol" panose="05050102010706020507" pitchFamily="18" charset="2"/>
              </a:rPr>
              <a:t>and ML </a:t>
            </a:r>
            <a:r>
              <a:rPr lang="en-US" dirty="0" smtClean="0">
                <a:sym typeface="Symbol" panose="05050102010706020507" pitchFamily="18" charset="2"/>
              </a:rPr>
              <a:t>fields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TPR (sensitivity) and TNR (specificity) studied </a:t>
            </a:r>
            <a:r>
              <a:rPr lang="en-US" dirty="0" smtClean="0">
                <a:sym typeface="Symbol" panose="05050102010706020507" pitchFamily="18" charset="2"/>
              </a:rPr>
              <a:t>separately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solves ACC limitations (imbalanced or unknown prevalence – rare diseases, epidemics)</a:t>
            </a:r>
          </a:p>
          <a:p>
            <a:pPr lvl="1"/>
            <a:r>
              <a:rPr lang="en-US" dirty="0"/>
              <a:t>Evaluation often </a:t>
            </a:r>
            <a:r>
              <a:rPr lang="en-US" dirty="0" smtClean="0"/>
              <a:t>AUC-based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>
                <a:sym typeface="Symbol" panose="05050102010706020507" pitchFamily="18" charset="2"/>
              </a:rPr>
              <a:t>two </a:t>
            </a:r>
            <a:r>
              <a:rPr lang="en-US" dirty="0" smtClean="0">
                <a:sym typeface="Symbol" panose="05050102010706020507" pitchFamily="18" charset="2"/>
              </a:rPr>
              <a:t>perceived advantages </a:t>
            </a:r>
            <a:r>
              <a:rPr lang="en-US" i="1" dirty="0">
                <a:sym typeface="Symbol" panose="05050102010706020507" pitchFamily="18" charset="2"/>
              </a:rPr>
              <a:t>for </a:t>
            </a:r>
            <a:r>
              <a:rPr lang="en-US" i="1" dirty="0" smtClean="0">
                <a:sym typeface="Symbol" panose="05050102010706020507" pitchFamily="18" charset="2"/>
              </a:rPr>
              <a:t>MED and ML fields</a:t>
            </a:r>
            <a:endParaRPr lang="en-US" dirty="0" smtClean="0"/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AUC interpretation: “</a:t>
            </a:r>
            <a:r>
              <a:rPr lang="en-GB" i="1" dirty="0" smtClean="0">
                <a:solidFill>
                  <a:srgbClr val="FF0000"/>
                </a:solidFill>
              </a:rPr>
              <a:t>probability that test result of randomly chosen sick subject  indicates greater suspicion than that of randomly chosen healthy subject”</a:t>
            </a:r>
          </a:p>
          <a:p>
            <a:pPr lvl="2"/>
            <a:r>
              <a:rPr lang="en-US" dirty="0" smtClean="0"/>
              <a:t>ROC </a:t>
            </a:r>
            <a:r>
              <a:rPr lang="en-US" dirty="0"/>
              <a:t>comparison without prior D</a:t>
            </a:r>
            <a:r>
              <a:rPr lang="en-US" baseline="-25000" dirty="0"/>
              <a:t>thr</a:t>
            </a:r>
            <a:r>
              <a:rPr lang="en-US" dirty="0"/>
              <a:t> choice (prevalence-dependent D</a:t>
            </a:r>
            <a:r>
              <a:rPr lang="en-US" baseline="-25000" dirty="0"/>
              <a:t>thr</a:t>
            </a:r>
            <a:r>
              <a:rPr lang="en-US" dirty="0"/>
              <a:t> choice</a:t>
            </a:r>
            <a:r>
              <a:rPr lang="en-US" dirty="0" smtClean="0"/>
              <a:t>)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211" y="114857"/>
            <a:ext cx="1890478" cy="32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533832"/>
            <a:ext cx="1924050" cy="26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70" y="2211384"/>
            <a:ext cx="3676932" cy="3952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254324" y="64873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Medical Diagnostics (MED)</a:t>
            </a:r>
          </a:p>
          <a:p>
            <a:r>
              <a:rPr lang="en-US" dirty="0" smtClean="0"/>
              <a:t>  </a:t>
            </a:r>
            <a:r>
              <a:rPr lang="en-US" i="1" dirty="0" smtClean="0"/>
              <a:t>does Mr. A. have cancer?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16573" y="2116134"/>
            <a:ext cx="2598605" cy="645992"/>
            <a:chOff x="2000738" y="3767015"/>
            <a:chExt cx="4064000" cy="1266092"/>
          </a:xfrm>
        </p:grpSpPr>
        <p:sp>
          <p:nvSpPr>
            <p:cNvPr id="16" name="Rectangle 15"/>
            <p:cNvSpPr/>
            <p:nvPr/>
          </p:nvSpPr>
          <p:spPr>
            <a:xfrm>
              <a:off x="2000738" y="3767015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TP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(correctly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32738" y="3767015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FP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(truly healthy, but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738" y="4400061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FN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(truly ill,</a:t>
              </a:r>
              <a:r>
                <a:rPr lang="en-US" sz="900" b="1" dirty="0">
                  <a:solidFill>
                    <a:schemeClr val="bg2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but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32738" y="4400061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TN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(correctly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225" y="3991952"/>
            <a:ext cx="1720930" cy="372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005" y="3530043"/>
            <a:ext cx="1917742" cy="1672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165" y="3501602"/>
            <a:ext cx="1478536" cy="188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276" y="5775810"/>
            <a:ext cx="1934413" cy="247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6127" y="5761765"/>
            <a:ext cx="1934413" cy="3424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8429" y="3364752"/>
            <a:ext cx="1392054" cy="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962025"/>
            <a:ext cx="9220200" cy="3105150"/>
          </a:xfrm>
        </p:spPr>
        <p:txBody>
          <a:bodyPr/>
          <a:lstStyle/>
          <a:p>
            <a:r>
              <a:rPr lang="en-US" dirty="0" smtClean="0"/>
              <a:t>ROC and AUC metrics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currently widely used in the MED and ML fields</a:t>
            </a:r>
          </a:p>
          <a:p>
            <a:pPr lvl="1"/>
            <a:r>
              <a:rPr lang="en-US" dirty="0" smtClean="0"/>
              <a:t>Remember: moved because </a:t>
            </a:r>
            <a:r>
              <a:rPr lang="en-US" i="1" dirty="0" smtClean="0"/>
              <a:t>ROC better than ACC with imbalanced data sets</a:t>
            </a:r>
          </a:p>
          <a:p>
            <a:pPr lvl="2"/>
            <a:endParaRPr lang="en-US" sz="1400" dirty="0" smtClean="0"/>
          </a:p>
          <a:p>
            <a:r>
              <a:rPr lang="en-US" dirty="0" smtClean="0"/>
              <a:t>Limitation: evidence that </a:t>
            </a:r>
            <a:r>
              <a:rPr lang="en-US" i="1" dirty="0" smtClean="0"/>
              <a:t>ROC not so good for </a:t>
            </a:r>
            <a:r>
              <a:rPr lang="en-US" i="1" u="sng" dirty="0" smtClean="0"/>
              <a:t>highly</a:t>
            </a:r>
            <a:r>
              <a:rPr lang="en-US" i="1" dirty="0" smtClean="0"/>
              <a:t> imbalanced data sets</a:t>
            </a:r>
          </a:p>
          <a:p>
            <a:pPr lvl="1"/>
            <a:r>
              <a:rPr lang="en-US" dirty="0" smtClean="0"/>
              <a:t>may provide an overly optimistic view of performance</a:t>
            </a:r>
          </a:p>
          <a:p>
            <a:pPr lvl="1"/>
            <a:r>
              <a:rPr lang="en-US" dirty="0" smtClean="0"/>
              <a:t>PRC may provide a more informative assessment of performance in this case</a:t>
            </a:r>
          </a:p>
          <a:p>
            <a:pPr lvl="2"/>
            <a:r>
              <a:rPr lang="en-US" dirty="0" smtClean="0"/>
              <a:t>PRC-based reanalysis of some data sets in life sciences has been performed</a:t>
            </a:r>
          </a:p>
          <a:p>
            <a:pPr lvl="2"/>
            <a:endParaRPr lang="en-US" dirty="0"/>
          </a:p>
          <a:p>
            <a:r>
              <a:rPr lang="en-US" dirty="0" smtClean="0"/>
              <a:t>Very active area of research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other options proposed (CROC, cost models)</a:t>
            </a:r>
          </a:p>
          <a:p>
            <a:pPr lvl="1"/>
            <a:r>
              <a:rPr lang="en-US" dirty="0" smtClean="0"/>
              <a:t>Take-away message: </a:t>
            </a:r>
            <a:r>
              <a:rPr lang="en-US" i="1" dirty="0" smtClean="0">
                <a:solidFill>
                  <a:srgbClr val="FF0000"/>
                </a:solidFill>
              </a:rPr>
              <a:t>ROC and AUC not always the appropriate solutions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17" y="4447268"/>
            <a:ext cx="2731908" cy="1321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4372526"/>
            <a:ext cx="2685141" cy="16861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197494"/>
            <a:ext cx="4238624" cy="453295"/>
          </a:xfrm>
        </p:spPr>
        <p:txBody>
          <a:bodyPr/>
          <a:lstStyle/>
          <a:p>
            <a:r>
              <a:rPr lang="en-US" sz="2800" dirty="0" smtClean="0"/>
              <a:t>Medical diagnostics (2)</a:t>
            </a:r>
            <a:br>
              <a:rPr lang="en-US" sz="2800" dirty="0" smtClean="0"/>
            </a:br>
            <a:r>
              <a:rPr lang="en-US" sz="1600" dirty="0" smtClean="0"/>
              <a:t>and ML research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004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1" y="197494"/>
            <a:ext cx="6007735" cy="530476"/>
          </a:xfrm>
        </p:spPr>
        <p:txBody>
          <a:bodyPr/>
          <a:lstStyle/>
          <a:p>
            <a:r>
              <a:rPr lang="en-US" sz="3200" dirty="0" smtClean="0"/>
              <a:t>Information Retrieval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870012"/>
                <a:ext cx="9239250" cy="447911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Qualitative distinction between “relevant” and “non-relevant” documents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ym typeface="Symbol" panose="05050102010706020507" pitchFamily="18" charset="2"/>
                  </a:rPr>
                  <a:t>also a very large quantitative imbalance</a:t>
                </a:r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Binary </a:t>
                </a:r>
                <a:r>
                  <a:rPr lang="en-US" dirty="0"/>
                  <a:t>classifier optimisation goal: </a:t>
                </a:r>
                <a:r>
                  <a:rPr lang="en-US" dirty="0" smtClean="0"/>
                  <a:t>make users happy in web searches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# relevant documents not retrieved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maximise “recall” i.e. efficiency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# of irrelevant documents retrieved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maximise “precision” i.e. purity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retrieve the more relevant documents first </a:t>
                </a:r>
                <a:r>
                  <a:rPr lang="en-US" dirty="0" smtClean="0">
                    <a:sym typeface="Symbol" panose="05050102010706020507" pitchFamily="18" charset="2"/>
                  </a:rPr>
                  <a:t> ranking very important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maximise </a:t>
                </a:r>
                <a:r>
                  <a:rPr lang="en-US" dirty="0"/>
                  <a:t>speed of </a:t>
                </a:r>
                <a:r>
                  <a:rPr lang="en-US" dirty="0" smtClean="0"/>
                  <a:t>retrieval</a:t>
                </a:r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IR-specific metrics to evaluate classifiers based on the PRC (i.e. on </a:t>
                </a:r>
                <a:r>
                  <a:rPr lang="el-GR" dirty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, </a:t>
                </a:r>
                <a:r>
                  <a:rPr lang="el-GR" dirty="0" smtClean="0"/>
                  <a:t>ρ</a:t>
                </a:r>
                <a:r>
                  <a:rPr lang="en-US" dirty="0" smtClean="0"/>
                  <a:t>)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unranked evaluation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e.g. F-measures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F</a:t>
                </a:r>
                <a:r>
                  <a:rPr lang="el-GR" baseline="-25000" dirty="0" smtClean="0"/>
                  <a:t>α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/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α</m:t>
                    </m:r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[0,1]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tradeoff between recall and precision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equal weight gives F1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ranked evaluation </a:t>
                </a:r>
                <a:r>
                  <a:rPr lang="en-US" dirty="0" smtClean="0">
                    <a:sym typeface="Symbol" panose="05050102010706020507" pitchFamily="18" charset="2"/>
                  </a:rPr>
                  <a:t> precision at k documents, mean average precision (MAP), ...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MAP approximated by the Area Under the PRC curve (AUCPR)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870012"/>
                <a:ext cx="9239250" cy="4479113"/>
              </a:xfrm>
              <a:blipFill>
                <a:blip r:embed="rId2"/>
                <a:stretch>
                  <a:fillRect r="-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67958" y="39926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Information Retrieval (IR)</a:t>
            </a:r>
          </a:p>
          <a:p>
            <a:r>
              <a:rPr lang="en-US" i="1" dirty="0" smtClean="0"/>
              <a:t>  Google documents about “ROC”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15" y="5513949"/>
            <a:ext cx="2886765" cy="371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2996" y="5699923"/>
            <a:ext cx="401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NB: Many different of meanings of “Information”!</a:t>
            </a:r>
          </a:p>
          <a:p>
            <a:pPr algn="ctr"/>
            <a:r>
              <a:rPr lang="en-US" sz="1000" i="1" dirty="0" smtClean="0"/>
              <a:t>IR (web documents), HEP (Fisher), Information Theory (Shannon)...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6023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318" y="93980"/>
          <a:ext cx="8986864" cy="56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382">
                  <a:extLst>
                    <a:ext uri="{9D8B030D-6E8A-4147-A177-3AD203B41FA5}">
                      <a16:colId xmlns:a16="http://schemas.microsoft.com/office/drawing/2014/main" val="276038869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358927895"/>
                    </a:ext>
                  </a:extLst>
                </a:gridCol>
                <a:gridCol w="2851066">
                  <a:extLst>
                    <a:ext uri="{9D8B030D-6E8A-4147-A177-3AD203B41FA5}">
                      <a16:colId xmlns:a16="http://schemas.microsoft.com/office/drawing/2014/main" val="2344032922"/>
                    </a:ext>
                  </a:extLst>
                </a:gridCol>
                <a:gridCol w="2246716">
                  <a:extLst>
                    <a:ext uri="{9D8B030D-6E8A-4147-A177-3AD203B41FA5}">
                      <a16:colId xmlns:a16="http://schemas.microsoft.com/office/drawing/2014/main" val="96749908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              Domain</a:t>
                      </a:r>
                    </a:p>
                    <a:p>
                      <a:pPr algn="ctr"/>
                      <a:endParaRPr lang="en-US" sz="7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Property        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Medical diagnostics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Information retrieval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HEP event selection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30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Qualitative class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imbalance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sng" dirty="0" smtClean="0">
                          <a:solidFill>
                            <a:srgbClr val="000000"/>
                          </a:solidFill>
                        </a:rPr>
                        <a:t>NO.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Healthy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and ill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people have “equal rights”.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008000"/>
                          </a:solidFill>
                        </a:rPr>
                        <a:t>TN are relevant.</a:t>
                      </a:r>
                      <a:endParaRPr lang="en-GB" i="1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YES.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“Non-relevant”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documents are a nuisance.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YES.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Background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events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are a nuisance.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3703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Quantitative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class imbalance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From small to extreme.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From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ommon flu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 very rare disease.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Generally very high.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Only very few documents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 a repository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are relevant.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Generally extreme.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Signal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events are swamped in background events.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19984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Varying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or unknown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prevalence </a:t>
                      </a:r>
                      <a:r>
                        <a:rPr lang="el-GR" b="1" dirty="0" smtClean="0">
                          <a:solidFill>
                            <a:schemeClr val="bg1"/>
                          </a:solidFill>
                        </a:rPr>
                        <a:t>π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Varying and unknown.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Epidemics may spread.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Varying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and unknown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in general (e.g. WWW).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Constant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in time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(quantum cross-sections).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Unknown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for searches.</a:t>
                      </a:r>
                      <a:endParaRPr lang="en-GB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Known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for precision measurements.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82676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Dimensionality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and invariances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3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π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 +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scale.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New 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metrics under study because ROC ignores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π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Costs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scale with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tot.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2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 + scale.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enough in many cases.</a:t>
                      </a:r>
                      <a:endParaRPr lang="en-US" b="0" u="none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Costs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 speed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scale with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tot.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Show only N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sel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docs in one page.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2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 + scale.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enough in many cases.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Lumi is needed for: trigger, syst. vs stat., searches.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32784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Different use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of selected instances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– 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anking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– YES?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Treat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with higher priority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patients who are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more likely to be ill?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 –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NO. </a:t>
                      </a:r>
                    </a:p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Ranking – YES.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Precision at k, R-precision, MAP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all involve </a:t>
                      </a:r>
                      <a:r>
                        <a:rPr lang="en-US" b="0" i="1" u="sng" baseline="0" dirty="0" smtClean="0">
                          <a:solidFill>
                            <a:srgbClr val="000000"/>
                          </a:solidFill>
                        </a:rPr>
                        <a:t>global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precision-recall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(“top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sel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documents retrieved) </a:t>
                      </a:r>
                      <a:endParaRPr lang="en-GB" b="0" u="none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 – YES.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Fits to distributions: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u="sng" dirty="0" smtClean="0">
                          <a:solidFill>
                            <a:srgbClr val="000000"/>
                          </a:solidFill>
                        </a:rPr>
                        <a:t>local</a:t>
                      </a:r>
                      <a:r>
                        <a:rPr lang="en-US" i="1" u="sng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b="0" i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i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i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i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GB" b="0" i="1" u="sng" baseline="0" dirty="0" smtClean="0">
                          <a:solidFill>
                            <a:srgbClr val="000000"/>
                          </a:solidFill>
                        </a:rPr>
                        <a:t> in each bin</a:t>
                      </a:r>
                      <a:endParaRPr lang="en-US" i="1" u="sng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rather than 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global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GB" b="0" u="none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7203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0" y="4183380"/>
            <a:ext cx="1679867" cy="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2424" y="527779"/>
              <a:ext cx="9000000" cy="55878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8451">
                      <a:extLst>
                        <a:ext uri="{9D8B030D-6E8A-4147-A177-3AD203B41FA5}">
                          <a16:colId xmlns:a16="http://schemas.microsoft.com/office/drawing/2014/main" val="2166145143"/>
                        </a:ext>
                      </a:extLst>
                    </a:gridCol>
                    <a:gridCol w="2304437">
                      <a:extLst>
                        <a:ext uri="{9D8B030D-6E8A-4147-A177-3AD203B41FA5}">
                          <a16:colId xmlns:a16="http://schemas.microsoft.com/office/drawing/2014/main" val="760715893"/>
                        </a:ext>
                      </a:extLst>
                    </a:gridCol>
                    <a:gridCol w="352173">
                      <a:extLst>
                        <a:ext uri="{9D8B030D-6E8A-4147-A177-3AD203B41FA5}">
                          <a16:colId xmlns:a16="http://schemas.microsoft.com/office/drawing/2014/main" val="2433760050"/>
                        </a:ext>
                      </a:extLst>
                    </a:gridCol>
                    <a:gridCol w="2618329">
                      <a:extLst>
                        <a:ext uri="{9D8B030D-6E8A-4147-A177-3AD203B41FA5}">
                          <a16:colId xmlns:a16="http://schemas.microsoft.com/office/drawing/2014/main" val="2227932611"/>
                        </a:ext>
                      </a:extLst>
                    </a:gridCol>
                    <a:gridCol w="2656610">
                      <a:extLst>
                        <a:ext uri="{9D8B030D-6E8A-4147-A177-3AD203B41FA5}">
                          <a16:colId xmlns:a16="http://schemas.microsoft.com/office/drawing/2014/main" val="2704373822"/>
                        </a:ext>
                      </a:extLst>
                    </a:gridCol>
                  </a:tblGrid>
                  <a:tr h="52939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classifiers for HEP event selection (signal-background discrimination)</a:t>
                          </a:r>
                          <a:endParaRPr lang="en-GB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63636"/>
                      </a:ext>
                    </a:extLst>
                  </a:tr>
                  <a:tr h="25200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error minimization</a:t>
                          </a:r>
                        </a:p>
                        <a:p>
                          <a:pPr algn="ctr"/>
                          <a:endParaRPr lang="en-US" sz="1200" b="1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(or statistical significance maximization)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 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rgbClr val="000000"/>
                              </a:solidFill>
                            </a:rPr>
                            <a:t>Only 2 or 3 global/local variables </a:t>
                          </a:r>
                          <a:r>
                            <a:rPr lang="en-US" b="1" baseline="0" dirty="0" smtClean="0">
                              <a:solidFill>
                                <a:srgbClr val="000000"/>
                              </a:solidFill>
                            </a:rPr>
                            <a:t>– </a:t>
                          </a:r>
                          <a:r>
                            <a:rPr lang="en-US" b="1" i="1" baseline="0" dirty="0" smtClean="0">
                              <a:solidFill>
                                <a:srgbClr val="FF0000"/>
                              </a:solidFill>
                            </a:rPr>
                            <a:t>TN, AUC irrelevant</a:t>
                          </a:r>
                        </a:p>
                      </a:txBody>
                      <a:tcPr marL="0" marR="0" marT="0" marB="0" vert="vert27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(given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Maximise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*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*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(at any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GB" sz="120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59470365"/>
                      </a:ext>
                    </a:extLst>
                  </a:tr>
                  <a:tr h="324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Simple and CCGV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(or equivalently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b="0" i="1" baseline="-25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𝑠𝑒𝑙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11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(i.e.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b="0" i="1" baseline="-25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1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1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</m:e>
                              </m:rad>
                              <m: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07533450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8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𝑆𝑠𝑒𝑙</m:t>
                                      </m:r>
                                    </m:e>
                                  </m:func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GB" sz="1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63634004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HiggsML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8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𝑆𝑠𝑒𝑙</m:t>
                                      </m:r>
                                    </m:e>
                                  </m:func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GB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847913829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Punzi – 2 variables: 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l-GR" sz="1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0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/2+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0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738260477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local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and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in each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bin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(given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" dirty="0" smtClean="0">
                              <a:solidFill>
                                <a:srgbClr val="000000"/>
                              </a:solidFill>
                            </a:rPr>
                            <a:t>     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105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e>
                              </m:nary>
                            </m:oMath>
                          </a14:m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050" dirty="0" smtClean="0">
                              <a:solidFill>
                                <a:srgbClr val="000000"/>
                              </a:solidFill>
                            </a:rPr>
                            <a:t>Partition in</a:t>
                          </a:r>
                          <a:r>
                            <a:rPr lang="en-US" sz="1050" baseline="0" dirty="0" smtClean="0">
                              <a:solidFill>
                                <a:srgbClr val="000000"/>
                              </a:solidFill>
                            </a:rPr>
                            <a:t> bins of equal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900" dirty="0" smtClean="0">
                                  <a:solidFill>
                                    <a:srgbClr val="000000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90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endParaRPr lang="en-GB" sz="105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28059972"/>
                      </a:ext>
                    </a:extLst>
                  </a:tr>
                  <a:tr h="414799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Parameter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estimation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   Maximise</a:t>
                          </a:r>
                          <a:r>
                            <a:rPr lang="en-US" sz="3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105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p>
                                    <m:sSupPr>
                                      <m:ctrlP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tot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i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tot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i</m:t>
                                          </m:r>
                                        </m:num>
                                        <m:den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den>
                                      </m:f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a14:m>
                          <a:endParaRPr lang="en-US" sz="16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050" dirty="0" smtClean="0">
                              <a:solidFill>
                                <a:srgbClr val="000000"/>
                              </a:solidFill>
                            </a:rPr>
                            <a:t>Partition in</a:t>
                          </a:r>
                          <a:r>
                            <a:rPr lang="en-US" sz="1050" baseline="0" dirty="0" smtClean="0">
                              <a:solidFill>
                                <a:srgbClr val="000000"/>
                              </a:solidFill>
                            </a:rPr>
                            <a:t> bins of equal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800" dirty="0" smtClean="0">
                                  <a:solidFill>
                                    <a:srgbClr val="000000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8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8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80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num>
                                <m:den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den>
                              </m:f>
                              <m:r>
                                <a:rPr lang="en-US" sz="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9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lang="en-US" sz="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55390892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 (binned fits)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local </a:t>
                          </a:r>
                          <a:r>
                            <a:rPr lang="en-US" sz="1200" baseline="0" dirty="0" err="1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err="1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:r>
                            <a:rPr lang="en-US" sz="1200" baseline="0" dirty="0" err="1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err="1" smtClean="0">
                              <a:solidFill>
                                <a:srgbClr val="000000"/>
                              </a:solidFill>
                            </a:rPr>
                            <a:t>tot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:r>
                            <a:rPr lang="en-US" sz="1200" baseline="0" dirty="0" err="1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err="1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 (2 counts or ratios enough?)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a sum?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30419441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+ Systematic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error </a:t>
                          </a:r>
                        </a:p>
                        <a:p>
                          <a:pPr algn="ctr"/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 lumi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(lumi: tradeoff stat. vs. syst.)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No universal recipe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may use local S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 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in side band bins)</a:t>
                          </a:r>
                          <a:endParaRPr lang="en-GB" sz="1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84406002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Trigger optimization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/time,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at given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trigger rate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427957"/>
                      </a:ext>
                    </a:extLst>
                  </a:tr>
                  <a:tr h="52939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 classifiers for HEP problems other than event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selection</a:t>
                          </a:r>
                          <a:endParaRPr lang="en-GB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762554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Tracking and Particle-ID optimizations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All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4 variables?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i="1" baseline="0" dirty="0" smtClean="0">
                              <a:solidFill>
                                <a:srgbClr val="000000"/>
                              </a:solidFill>
                            </a:rPr>
                            <a:t>(NB: TN is relevant) </a:t>
                          </a:r>
                          <a:endParaRPr lang="en-US" sz="1200" i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ROC relevant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– 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s AUC relevant?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8499697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Other?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81672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219748"/>
                  </p:ext>
                </p:extLst>
              </p:nvPr>
            </p:nvGraphicFramePr>
            <p:xfrm>
              <a:off x="102424" y="527779"/>
              <a:ext cx="9000000" cy="55878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8451">
                      <a:extLst>
                        <a:ext uri="{9D8B030D-6E8A-4147-A177-3AD203B41FA5}">
                          <a16:colId xmlns:a16="http://schemas.microsoft.com/office/drawing/2014/main" val="2166145143"/>
                        </a:ext>
                      </a:extLst>
                    </a:gridCol>
                    <a:gridCol w="2304437">
                      <a:extLst>
                        <a:ext uri="{9D8B030D-6E8A-4147-A177-3AD203B41FA5}">
                          <a16:colId xmlns:a16="http://schemas.microsoft.com/office/drawing/2014/main" val="760715893"/>
                        </a:ext>
                      </a:extLst>
                    </a:gridCol>
                    <a:gridCol w="352173">
                      <a:extLst>
                        <a:ext uri="{9D8B030D-6E8A-4147-A177-3AD203B41FA5}">
                          <a16:colId xmlns:a16="http://schemas.microsoft.com/office/drawing/2014/main" val="2433760050"/>
                        </a:ext>
                      </a:extLst>
                    </a:gridCol>
                    <a:gridCol w="2618329">
                      <a:extLst>
                        <a:ext uri="{9D8B030D-6E8A-4147-A177-3AD203B41FA5}">
                          <a16:colId xmlns:a16="http://schemas.microsoft.com/office/drawing/2014/main" val="2227932611"/>
                        </a:ext>
                      </a:extLst>
                    </a:gridCol>
                    <a:gridCol w="2656610">
                      <a:extLst>
                        <a:ext uri="{9D8B030D-6E8A-4147-A177-3AD203B41FA5}">
                          <a16:colId xmlns:a16="http://schemas.microsoft.com/office/drawing/2014/main" val="2704373822"/>
                        </a:ext>
                      </a:extLst>
                    </a:gridCol>
                  </a:tblGrid>
                  <a:tr h="52939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classifiers for HEP event selection (signal-background discrimination)</a:t>
                          </a:r>
                          <a:endParaRPr lang="en-GB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63636"/>
                      </a:ext>
                    </a:extLst>
                  </a:tr>
                  <a:tr h="25200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error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</a:p>
                        <a:p>
                          <a:pPr algn="ctr"/>
                          <a:endParaRPr lang="en-US" sz="1200" b="1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(or statistical significance maximization)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rgbClr val="000000"/>
                              </a:solidFill>
                            </a:rPr>
                            <a:t>Only 2 or 3 global/local variables </a:t>
                          </a:r>
                          <a:r>
                            <a:rPr lang="en-US" b="1" baseline="0" dirty="0" smtClean="0">
                              <a:solidFill>
                                <a:srgbClr val="000000"/>
                              </a:solidFill>
                            </a:rPr>
                            <a:t>– </a:t>
                          </a:r>
                          <a:r>
                            <a:rPr lang="en-US" b="1" i="1" baseline="0" dirty="0" smtClean="0">
                              <a:solidFill>
                                <a:srgbClr val="FF0000"/>
                              </a:solidFill>
                            </a:rPr>
                            <a:t>TN, AUC irrelevant</a:t>
                          </a:r>
                          <a:endParaRPr lang="en-US" b="1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vert="vert27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42558" t="-214634" r="-101860" b="-1946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214634" r="-459" b="-1946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470365"/>
                      </a:ext>
                    </a:extLst>
                  </a:tr>
                  <a:tr h="324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Simple and CCGV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(or equivalently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238889" r="-459" b="-13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7533450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389362" r="-459" b="-148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34004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HiggsML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489362" r="-459" b="-138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913829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Punzi – 2 variables: 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577083" r="-459" b="-12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260477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42558" t="-199387" r="-101860" b="-269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373563" r="-459" b="-5919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8059972"/>
                      </a:ext>
                    </a:extLst>
                  </a:tr>
                  <a:tr h="467487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Parameter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estimation </a:t>
                          </a:r>
                          <a:endParaRPr lang="en-US" sz="1200" b="1" baseline="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542105" r="-459" b="-57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5390892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(binned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fits)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local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tot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 (2 counts or ratios enough?)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a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sum?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30419441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+ Systematic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error </a:t>
                          </a:r>
                        </a:p>
                        <a:p>
                          <a:pPr algn="ctr"/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 lumi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(lumi: tradeoff stat. vs. syst.)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No universal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recipe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may use local S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 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in side band bins)</a:t>
                          </a:r>
                          <a:endParaRPr lang="en-GB" sz="1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84406002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Trigger optimization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/time,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at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given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trigger rate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427957"/>
                      </a:ext>
                    </a:extLst>
                  </a:tr>
                  <a:tr h="52939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 classifiers for HEP problems other than event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selection</a:t>
                          </a:r>
                          <a:endParaRPr lang="en-GB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762554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Tracking and Particle-ID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optimizations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All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4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variables?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i="1" baseline="0" dirty="0" smtClean="0">
                              <a:solidFill>
                                <a:srgbClr val="000000"/>
                              </a:solidFill>
                            </a:rPr>
                            <a:t>(NB: TN is relevant) </a:t>
                          </a:r>
                          <a:endParaRPr lang="en-US" sz="1200" i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ROC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relevant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– 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s AUC relevant?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8499697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Other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816726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6610370" y="6199426"/>
            <a:ext cx="244981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* Many open questions for further research</a:t>
            </a:r>
            <a:endParaRPr lang="en-GB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000" y="1"/>
            <a:ext cx="8791199" cy="465186"/>
          </a:xfrm>
        </p:spPr>
        <p:txBody>
          <a:bodyPr/>
          <a:lstStyle/>
          <a:p>
            <a:r>
              <a:rPr lang="en-US" sz="3200" dirty="0" smtClean="0"/>
              <a:t>Different </a:t>
            </a:r>
            <a:r>
              <a:rPr lang="en-US" sz="3200" dirty="0"/>
              <a:t>HEP problems </a:t>
            </a:r>
            <a:r>
              <a:rPr lang="en-US" sz="3200" dirty="0" smtClean="0">
                <a:sym typeface="Symbol" panose="05050102010706020507" pitchFamily="18" charset="2"/>
              </a:rPr>
              <a:t> </a:t>
            </a:r>
            <a:r>
              <a:rPr lang="en-US" sz="3200" dirty="0" smtClean="0">
                <a:solidFill>
                  <a:srgbClr val="FF0000"/>
                </a:solidFill>
              </a:rPr>
              <a:t>Different metrics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86608"/>
            <a:ext cx="8791199" cy="444763"/>
          </a:xfrm>
        </p:spPr>
        <p:txBody>
          <a:bodyPr/>
          <a:lstStyle/>
          <a:p>
            <a:r>
              <a:rPr lang="en-US" sz="3200" dirty="0"/>
              <a:t>Overview – </a:t>
            </a:r>
            <a:r>
              <a:rPr lang="en-US" sz="3200" dirty="0" smtClean="0"/>
              <a:t>the scope </a:t>
            </a:r>
            <a:r>
              <a:rPr lang="en-US" sz="3200" dirty="0"/>
              <a:t>of this </a:t>
            </a:r>
            <a:r>
              <a:rPr lang="en-US" sz="3200" dirty="0" smtClean="0"/>
              <a:t>talk (2)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2738" y="762000"/>
            <a:ext cx="9341427" cy="52419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domains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 problems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different metrics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Always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 final goal in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This talk: one specific HEP example, </a:t>
            </a:r>
            <a:r>
              <a:rPr lang="en-US" i="1" dirty="0"/>
              <a:t>e</a:t>
            </a:r>
            <a:r>
              <a:rPr lang="en-US" i="1" dirty="0" smtClean="0"/>
              <a:t>vent selection to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statistical error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</a:t>
            </a:r>
            <a:r>
              <a:rPr lang="en-US" i="1" dirty="0" smtClean="0"/>
              <a:t> in an analysis for the point estimation of </a:t>
            </a:r>
            <a:r>
              <a:rPr lang="en-US" i="1" dirty="0" smtClean="0">
                <a:sym typeface="Symbol" panose="05050102010706020507" pitchFamily="18" charset="2"/>
              </a:rPr>
              <a:t></a:t>
            </a:r>
            <a:endParaRPr lang="en-US" i="1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 you take a decision, base it on the minimization of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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Metrics for </a:t>
            </a:r>
            <a:r>
              <a:rPr lang="en-US" u="sng" dirty="0"/>
              <a:t>physics precision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final goal: minimize </a:t>
            </a:r>
            <a:r>
              <a:rPr lang="en-US" dirty="0">
                <a:sym typeface="Symbol" panose="05050102010706020507" pitchFamily="18" charset="2"/>
              </a:rPr>
              <a:t>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Metrics for </a:t>
            </a:r>
            <a:r>
              <a:rPr lang="en-US" u="sng" dirty="0"/>
              <a:t>binary classifier evaluation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(is the AUC relevant?)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Metrics for </a:t>
            </a:r>
            <a:r>
              <a:rPr lang="en-US" u="sng" dirty="0"/>
              <a:t>binary classifier training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(are standard ML metrics relevant?)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8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18" y="182504"/>
            <a:ext cx="8924507" cy="331846"/>
          </a:xfrm>
        </p:spPr>
        <p:txBody>
          <a:bodyPr/>
          <a:lstStyle/>
          <a:p>
            <a:r>
              <a:rPr lang="en-US" dirty="0" smtClean="0"/>
              <a:t>Numerical tests with a toy model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6143" y="679938"/>
            <a:ext cx="9029281" cy="2625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 used a simple toy model to make some numerical tests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</a:t>
            </a:r>
            <a:r>
              <a:rPr lang="en-US" dirty="0" smtClean="0"/>
              <a:t>erify that my formulas are correct – and also illustrate them graphically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Two-dimensional distribution (m,D) </a:t>
            </a:r>
            <a:r>
              <a:rPr lang="en-US" dirty="0" smtClean="0">
                <a:sym typeface="Symbol" panose="05050102010706020507" pitchFamily="18" charset="2"/>
              </a:rPr>
              <a:t> signal Gaussian, background exponential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Two measurements: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total cross-section measurement by counting and 1-D or 2-D fit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mass measurement by 1-D or 2-D fits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Details in the backup slides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349" y="5727099"/>
            <a:ext cx="206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Using </a:t>
            </a:r>
            <a:r>
              <a:rPr lang="en-US" sz="1000" i="1" dirty="0" err="1" smtClean="0"/>
              <a:t>scipy</a:t>
            </a:r>
            <a:r>
              <a:rPr lang="en-US" sz="1000" i="1" dirty="0" smtClean="0"/>
              <a:t> / matplotlib / numpy and iminuit in Python from SWAN </a:t>
            </a:r>
            <a:endParaRPr lang="en-GB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1" y="3752610"/>
            <a:ext cx="3329210" cy="23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68679"/>
            <a:ext cx="8791199" cy="424351"/>
          </a:xfrm>
        </p:spPr>
        <p:txBody>
          <a:bodyPr/>
          <a:lstStyle/>
          <a:p>
            <a:r>
              <a:rPr lang="en-US" sz="3200" dirty="0"/>
              <a:t>M by 1D fit to m </a:t>
            </a:r>
            <a:r>
              <a:rPr lang="en-US" sz="3200" dirty="0" smtClean="0"/>
              <a:t>– optimizing the classifier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752476"/>
                <a:ext cx="8893662" cy="2209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Choose operating </a:t>
                </a:r>
                <a:r>
                  <a:rPr lang="en-US" dirty="0"/>
                  <a:t>point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thr </a:t>
                </a:r>
                <a:r>
                  <a:rPr lang="en-US" dirty="0" smtClean="0"/>
                  <a:t>optimizing information fraction for </a:t>
                </a:r>
                <a:r>
                  <a:rPr lang="el-GR" dirty="0"/>
                  <a:t>θ</a:t>
                </a:r>
                <a:r>
                  <a:rPr lang="en-US" dirty="0" smtClean="0"/>
                  <a:t>=M in m-fit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NB: different to operating point maximising </a:t>
                </a:r>
                <a:r>
                  <a:rPr lang="el-GR" dirty="0"/>
                  <a:t>ε</a:t>
                </a:r>
                <a:r>
                  <a:rPr lang="en-US" dirty="0"/>
                  <a:t>*</a:t>
                </a:r>
                <a:r>
                  <a:rPr lang="el-GR" dirty="0" smtClean="0"/>
                  <a:t>ρ</a:t>
                </a:r>
                <a:r>
                  <a:rPr lang="en-US" dirty="0"/>
                  <a:t> </a:t>
                </a:r>
                <a:r>
                  <a:rPr lang="en-US" dirty="0" smtClean="0"/>
                  <a:t>(IF for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=</a:t>
                </a:r>
                <a:r>
                  <a:rPr lang="el-GR" dirty="0" smtClean="0"/>
                  <a:t>σ</a:t>
                </a:r>
                <a:r>
                  <a:rPr lang="en-US" baseline="-25000" dirty="0"/>
                  <a:t>s</a:t>
                </a:r>
                <a:r>
                  <a:rPr lang="en-US" dirty="0"/>
                  <a:t> in a 1-bin </a:t>
                </a:r>
                <a:r>
                  <a:rPr lang="en-US" dirty="0" smtClean="0"/>
                  <a:t>fit)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To compute IF as sum over bins  need average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in each bin</a:t>
                </a:r>
                <a:endParaRPr lang="en-US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proof-of-concept  integrate by toy MC with </a:t>
                </a:r>
                <a:r>
                  <a:rPr lang="en-US" i="1" dirty="0" smtClean="0">
                    <a:sym typeface="Symbol" panose="05050102010706020507" pitchFamily="18" charset="2"/>
                  </a:rPr>
                  <a:t>event-by-event weight derivatives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in a real MC, could save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ℳ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ℳ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for the matrix element squared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ℳ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752476"/>
                <a:ext cx="8893662" cy="2209800"/>
              </a:xfrm>
              <a:blipFill>
                <a:blip r:embed="rId2"/>
                <a:stretch>
                  <a:fillRect r="-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6" y="3471026"/>
            <a:ext cx="3677298" cy="19229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73735" y="3355242"/>
            <a:ext cx="3321538" cy="2213435"/>
            <a:chOff x="4868985" y="3907692"/>
            <a:chExt cx="3321538" cy="2213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245" y="4023476"/>
              <a:ext cx="2785879" cy="20976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68985" y="3907692"/>
              <a:ext cx="3321538" cy="2213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6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08857" y="952200"/>
            <a:ext cx="9252857" cy="2484738"/>
          </a:xfrm>
        </p:spPr>
        <p:txBody>
          <a:bodyPr/>
          <a:lstStyle/>
          <a:p>
            <a:pPr marL="152400" indent="0" algn="ctr">
              <a:buNone/>
            </a:pPr>
            <a:r>
              <a:rPr lang="en-US" dirty="0" smtClean="0"/>
              <a:t>Example: event selection using a Decision Tree for </a:t>
            </a:r>
            <a:r>
              <a:rPr lang="en-US" dirty="0"/>
              <a:t>a</a:t>
            </a:r>
            <a:r>
              <a:rPr lang="en-US" dirty="0" smtClean="0"/>
              <a:t> parameter fit</a:t>
            </a:r>
            <a:endParaRPr lang="en-US" dirty="0"/>
          </a:p>
          <a:p>
            <a:pPr marL="152400" indent="0" algn="ctr">
              <a:buNone/>
            </a:pPr>
            <a:r>
              <a:rPr lang="en-US" dirty="0" smtClean="0"/>
              <a:t> </a:t>
            </a:r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400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" indent="0" algn="ctr">
              <a:buNone/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Proposal: use metrics based on </a:t>
            </a:r>
            <a:r>
              <a:rPr lang="en-US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Information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all three steps</a:t>
            </a:r>
          </a:p>
          <a:p>
            <a:pPr marL="152400" indent="0" algn="ctr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(Fisher Information about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 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~</a:t>
            </a:r>
            <a:r>
              <a:rPr lang="en-US" sz="2000" i="1" dirty="0" smtClean="0">
                <a:solidFill>
                  <a:srgbClr val="FF0000"/>
                </a:solidFill>
              </a:rPr>
              <a:t>is </a:t>
            </a:r>
            <a:r>
              <a:rPr lang="en-US" sz="2000" i="1" dirty="0">
                <a:solidFill>
                  <a:srgbClr val="FF0000"/>
                </a:solidFill>
              </a:rPr>
              <a:t>I</a:t>
            </a:r>
            <a:r>
              <a:rPr lang="en-US" sz="20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2000" i="1" dirty="0" smtClean="0">
                <a:solidFill>
                  <a:srgbClr val="FF0000"/>
                </a:solidFill>
              </a:rPr>
              <a:t>=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/(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sz="2000" i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</a:rPr>
              <a:t> – maximize I</a:t>
            </a:r>
            <a:r>
              <a:rPr lang="en-US" sz="20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2000" i="1" dirty="0" smtClean="0">
                <a:solidFill>
                  <a:srgbClr val="FF0000"/>
                </a:solidFill>
              </a:rPr>
              <a:t> to minimize 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)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6761" y="3509699"/>
            <a:ext cx="22271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PHYSICS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Precision</a:t>
            </a:r>
          </a:p>
          <a:p>
            <a:pPr lvl="1"/>
            <a:r>
              <a:rPr lang="en-US" dirty="0" smtClean="0"/>
              <a:t>     </a:t>
            </a:r>
            <a:r>
              <a:rPr lang="en-US" i="1" u="sng" dirty="0" smtClean="0"/>
              <a:t>Parameter estimation: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/>
              <a:t> </a:t>
            </a:r>
            <a:r>
              <a:rPr lang="en-US" i="1" dirty="0" smtClean="0"/>
              <a:t>    measurement error </a:t>
            </a:r>
            <a:r>
              <a:rPr lang="en-US" i="1" dirty="0" smtClean="0">
                <a:sym typeface="Symbol" panose="05050102010706020507" pitchFamily="18" charset="2"/>
              </a:rPr>
              <a:t></a:t>
            </a:r>
            <a:endParaRPr lang="en-US" i="1" dirty="0"/>
          </a:p>
        </p:txBody>
      </p:sp>
      <p:sp>
        <p:nvSpPr>
          <p:cNvPr id="20" name="Rectangle 19"/>
          <p:cNvSpPr/>
          <p:nvPr/>
        </p:nvSpPr>
        <p:spPr>
          <a:xfrm>
            <a:off x="468086" y="5218754"/>
            <a:ext cx="8327571" cy="77927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76761" y="3487927"/>
            <a:ext cx="2194437" cy="1021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9551" y="3444000"/>
            <a:ext cx="2623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TRAINING</a:t>
            </a:r>
          </a:p>
          <a:p>
            <a:r>
              <a:rPr lang="en-US" dirty="0" smtClean="0"/>
              <a:t>- (either) </a:t>
            </a:r>
            <a:r>
              <a:rPr lang="en-US" b="1" dirty="0" smtClean="0"/>
              <a:t>Gini impurity</a:t>
            </a:r>
          </a:p>
          <a:p>
            <a:pPr lvl="1"/>
            <a:r>
              <a:rPr lang="en-US" dirty="0" smtClean="0"/>
              <a:t>     </a:t>
            </a:r>
            <a:r>
              <a:rPr lang="en-US" i="1" u="sng" dirty="0" smtClean="0"/>
              <a:t>Economics</a:t>
            </a:r>
            <a:r>
              <a:rPr lang="en-US" i="1" dirty="0" smtClean="0"/>
              <a:t>: inequality</a:t>
            </a:r>
          </a:p>
          <a:p>
            <a:pPr lvl="1"/>
            <a:r>
              <a:rPr lang="en-US" i="1" dirty="0"/>
              <a:t> </a:t>
            </a:r>
            <a:r>
              <a:rPr lang="en-US" i="1" dirty="0" smtClean="0"/>
              <a:t>    </a:t>
            </a:r>
            <a:r>
              <a:rPr lang="en-US" i="1" u="sng" dirty="0" smtClean="0"/>
              <a:t>Ecology</a:t>
            </a:r>
            <a:r>
              <a:rPr lang="en-US" i="1" dirty="0" smtClean="0"/>
              <a:t>: diversity</a:t>
            </a:r>
          </a:p>
          <a:p>
            <a:r>
              <a:rPr lang="en-US" dirty="0" smtClean="0"/>
              <a:t>- (or) </a:t>
            </a:r>
            <a:r>
              <a:rPr lang="en-US" b="1" dirty="0" smtClean="0"/>
              <a:t>Shannon information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u="sng" dirty="0" smtClean="0"/>
              <a:t>Information theory</a:t>
            </a:r>
            <a:r>
              <a:rPr lang="en-US" i="1" dirty="0" smtClean="0"/>
              <a:t>: entropy </a:t>
            </a:r>
            <a:endParaRPr lang="en-GB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11969" y="3343718"/>
            <a:ext cx="3750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EVALUATION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ROC Curve </a:t>
            </a:r>
            <a:r>
              <a:rPr lang="en-US" sz="1000" b="1" dirty="0" smtClean="0"/>
              <a:t>(Receiver Operating Characteristic)</a:t>
            </a:r>
            <a:endParaRPr lang="en-US" sz="1100" b="1" dirty="0" smtClean="0"/>
          </a:p>
          <a:p>
            <a:pPr lvl="1"/>
            <a:r>
              <a:rPr lang="en-US" dirty="0" smtClean="0"/>
              <a:t>     </a:t>
            </a:r>
            <a:r>
              <a:rPr lang="en-US" i="1" u="sng" dirty="0" smtClean="0"/>
              <a:t>Signal detection</a:t>
            </a:r>
            <a:r>
              <a:rPr lang="en-US" i="1" dirty="0" smtClean="0"/>
              <a:t>: radar detection</a:t>
            </a:r>
          </a:p>
          <a:p>
            <a:pPr lvl="1"/>
            <a:r>
              <a:rPr lang="en-US" i="1" dirty="0" smtClean="0"/>
              <a:t>     </a:t>
            </a:r>
            <a:r>
              <a:rPr lang="en-US" i="1" u="sng" dirty="0"/>
              <a:t>Psychophysics</a:t>
            </a:r>
            <a:r>
              <a:rPr lang="en-US" i="1" dirty="0"/>
              <a:t>: </a:t>
            </a:r>
            <a:r>
              <a:rPr lang="en-US" i="1" dirty="0" smtClean="0"/>
              <a:t>sensory detection</a:t>
            </a:r>
            <a:endParaRPr lang="en-US" b="1" dirty="0"/>
          </a:p>
          <a:p>
            <a:pPr lvl="1"/>
            <a:r>
              <a:rPr lang="en-US" dirty="0" smtClean="0"/>
              <a:t>- </a:t>
            </a:r>
            <a:r>
              <a:rPr lang="en-US" b="1" dirty="0" smtClean="0"/>
              <a:t>AUC </a:t>
            </a:r>
            <a:r>
              <a:rPr lang="en-US" b="1" dirty="0"/>
              <a:t>(Area Under </a:t>
            </a:r>
            <a:r>
              <a:rPr lang="en-US" b="1" dirty="0" smtClean="0"/>
              <a:t>the ROC </a:t>
            </a:r>
            <a:r>
              <a:rPr lang="en-US" b="1" dirty="0"/>
              <a:t>Curve</a:t>
            </a:r>
            <a:r>
              <a:rPr lang="en-US" b="1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     </a:t>
            </a:r>
            <a:r>
              <a:rPr lang="en-US" i="1" u="sng" dirty="0"/>
              <a:t>R</a:t>
            </a:r>
            <a:r>
              <a:rPr lang="en-US" i="1" u="sng" dirty="0" smtClean="0"/>
              <a:t>adiology</a:t>
            </a:r>
            <a:r>
              <a:rPr lang="en-US" i="1" dirty="0" smtClean="0"/>
              <a:t>, </a:t>
            </a:r>
            <a:r>
              <a:rPr lang="en-US" i="1" u="sng" dirty="0" smtClean="0"/>
              <a:t>Medicine</a:t>
            </a:r>
            <a:r>
              <a:rPr lang="en-US" i="1" dirty="0" smtClean="0"/>
              <a:t>: diagnostic accuracy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31849"/>
          </a:xfrm>
        </p:spPr>
        <p:txBody>
          <a:bodyPr/>
          <a:lstStyle/>
          <a:p>
            <a:r>
              <a:rPr lang="en-US" sz="3200" dirty="0" smtClean="0"/>
              <a:t>Training</a:t>
            </a:r>
            <a:r>
              <a:rPr lang="en-US" sz="3200" dirty="0"/>
              <a:t>, </a:t>
            </a:r>
            <a:r>
              <a:rPr lang="en-US" sz="3200" dirty="0" smtClean="0"/>
              <a:t>Evaluation</a:t>
            </a:r>
            <a:r>
              <a:rPr lang="en-US" sz="3200" dirty="0"/>
              <a:t>, P</a:t>
            </a:r>
            <a:r>
              <a:rPr lang="en-US" sz="3200" dirty="0" smtClean="0"/>
              <a:t>hysics:</a:t>
            </a:r>
            <a:br>
              <a:rPr lang="en-US" sz="3200" dirty="0" smtClean="0"/>
            </a:br>
            <a:r>
              <a:rPr lang="en-US" sz="3200" dirty="0" smtClean="0"/>
              <a:t>one metric to bind them all?</a:t>
            </a:r>
            <a:endParaRPr lang="en-GB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0000" y="1462998"/>
            <a:ext cx="8900059" cy="1957297"/>
            <a:chOff x="180000" y="1655598"/>
            <a:chExt cx="8900059" cy="219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1730251"/>
              <a:ext cx="2413793" cy="18713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371" y="1755391"/>
              <a:ext cx="2428542" cy="18741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288" y="1655598"/>
              <a:ext cx="2571771" cy="219845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710543" y="2492829"/>
              <a:ext cx="522514" cy="18505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876914" y="2492829"/>
              <a:ext cx="522514" cy="18505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206344" y="1573618"/>
            <a:ext cx="1132114" cy="13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09673" y="3509699"/>
            <a:ext cx="2467088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199213" y="3605134"/>
            <a:ext cx="557754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60605"/>
            <a:ext cx="8791199" cy="572902"/>
          </a:xfrm>
        </p:spPr>
        <p:txBody>
          <a:bodyPr/>
          <a:lstStyle/>
          <a:p>
            <a:r>
              <a:rPr lang="en-US" dirty="0" smtClean="0"/>
              <a:t>Binary classifier evaluation – reminder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762392"/>
            <a:ext cx="9144000" cy="39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400" dirty="0" smtClean="0"/>
              <a:t>Discrete classifiers: the confusion matrix</a:t>
            </a:r>
            <a:endParaRPr lang="en-US" sz="2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3545676"/>
            <a:ext cx="9144000" cy="39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400" dirty="0" smtClean="0"/>
              <a:t>Scoring classifiers: ROC and PRC curves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42" y="4158101"/>
            <a:ext cx="2723152" cy="1878186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37031" y="4156358"/>
            <a:ext cx="2687976" cy="1879826"/>
            <a:chOff x="6247761" y="1328218"/>
            <a:chExt cx="2687976" cy="18798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7761" y="1328218"/>
              <a:ext cx="2687976" cy="187982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8067308" y="1578075"/>
              <a:ext cx="734818" cy="221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0" y="697949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473801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763488" y="1312575"/>
            <a:ext cx="7228114" cy="1895231"/>
            <a:chOff x="-131694" y="3137876"/>
            <a:chExt cx="6200337" cy="1895231"/>
          </a:xfrm>
        </p:grpSpPr>
        <p:grpSp>
          <p:nvGrpSpPr>
            <p:cNvPr id="41" name="Group 40"/>
            <p:cNvGrpSpPr/>
            <p:nvPr/>
          </p:nvGrpSpPr>
          <p:grpSpPr>
            <a:xfrm>
              <a:off x="-131694" y="3137876"/>
              <a:ext cx="6200337" cy="1891324"/>
              <a:chOff x="-131694" y="3137876"/>
              <a:chExt cx="6200337" cy="189132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99683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 smtClean="0">
                    <a:solidFill>
                      <a:srgbClr val="CC00FF"/>
                    </a:solidFill>
                  </a:rPr>
                  <a:t>true class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P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ositives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signal </a:t>
                </a:r>
                <a:r>
                  <a:rPr lang="en-US" b="1" dirty="0">
                    <a:solidFill>
                      <a:srgbClr val="0055A0"/>
                    </a:solidFill>
                  </a:rPr>
                  <a:t>Stot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03664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>
                    <a:solidFill>
                      <a:srgbClr val="CC00FF"/>
                    </a:solidFill>
                  </a:rPr>
                  <a:t>t</a:t>
                </a:r>
                <a:r>
                  <a:rPr lang="en-US" b="1" i="1" u="sng" dirty="0" smtClean="0">
                    <a:solidFill>
                      <a:srgbClr val="CC00FF"/>
                    </a:solidFill>
                  </a:rPr>
                  <a:t>rue class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egatives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background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Btot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-127792" y="3767015"/>
                <a:ext cx="212072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 smtClean="0">
                    <a:solidFill>
                      <a:srgbClr val="CC00FF"/>
                    </a:solidFill>
                  </a:rPr>
                  <a:t>classified as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positives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selected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-131694" y="4396154"/>
                <a:ext cx="212072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>
                    <a:solidFill>
                      <a:srgbClr val="CC00FF"/>
                    </a:solidFill>
                  </a:rPr>
                  <a:t>classified </a:t>
                </a:r>
                <a:r>
                  <a:rPr lang="en-US" b="1" i="1" u="sng" dirty="0" smtClean="0">
                    <a:solidFill>
                      <a:srgbClr val="CC00FF"/>
                    </a:solidFill>
                  </a:rPr>
                  <a:t>as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negatives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rejected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000738" y="3767015"/>
              <a:ext cx="4064000" cy="1266092"/>
              <a:chOff x="2000738" y="3767015"/>
              <a:chExt cx="4064000" cy="126609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00738" y="3767015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True Positives (TP)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selected signal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Ssel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32738" y="3767015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False Positives (FP)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HEP: selected bkg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Bsel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00738" y="4400061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False Negatives (FN)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HEP: rejected signal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Srej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032738" y="4400061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True Negatives (TN)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HEP: rejected bkg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Brej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96688" y="1240160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decision: </a:t>
            </a:r>
          </a:p>
          <a:p>
            <a:pPr algn="ctr"/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or background</a:t>
            </a:r>
            <a:endParaRPr lang="en-GB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343" y="4322805"/>
            <a:ext cx="2772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output: </a:t>
            </a:r>
          </a:p>
          <a:p>
            <a:pPr algn="ctr"/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robability to be signal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Vary the binary decision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y varying the cut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the scoring classifier 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4" y="2339686"/>
            <a:ext cx="994175" cy="3484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52" y="1981443"/>
            <a:ext cx="875897" cy="31647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60" y="2728301"/>
            <a:ext cx="1416140" cy="33885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41514" y="3115350"/>
            <a:ext cx="1426920" cy="264241"/>
            <a:chOff x="4726857" y="5464404"/>
            <a:chExt cx="1426920" cy="26424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9809" y="5464404"/>
              <a:ext cx="753968" cy="264241"/>
            </a:xfrm>
            <a:prstGeom prst="rect">
              <a:avLst/>
            </a:prstGeom>
            <a:ln>
              <a:noFill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726857" y="5485197"/>
              <a:ext cx="10692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</a:t>
              </a:r>
              <a:r>
                <a:rPr lang="en-US" sz="800" dirty="0" smtClean="0"/>
                <a:t>revalence</a:t>
              </a:r>
              <a:endParaRPr lang="en-GB" sz="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89357" y="5351907"/>
            <a:ext cx="106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Insensitive to prevalence!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46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477421"/>
          </a:xfrm>
        </p:spPr>
        <p:txBody>
          <a:bodyPr/>
          <a:lstStyle/>
          <a:p>
            <a:r>
              <a:rPr lang="en-US" sz="3200" dirty="0" smtClean="0"/>
              <a:t>Binary classifier evaluation in other domains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17717" y="774684"/>
            <a:ext cx="9394373" cy="4537545"/>
          </a:xfrm>
        </p:spPr>
        <p:txBody>
          <a:bodyPr/>
          <a:lstStyle/>
          <a:p>
            <a:pPr marL="152400" indent="0">
              <a:spcBef>
                <a:spcPts val="30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Medical Diagnostics (MD)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e.g. diagnostic accuracy for cancer</a:t>
            </a:r>
          </a:p>
          <a:p>
            <a:pPr lvl="1">
              <a:spcBef>
                <a:spcPts val="300"/>
              </a:spcBef>
            </a:pPr>
            <a:r>
              <a:rPr lang="en-US" i="1" u="sng" dirty="0" smtClean="0">
                <a:solidFill>
                  <a:srgbClr val="FF0000"/>
                </a:solidFill>
              </a:rPr>
              <a:t>Symmetric: all patients important</a:t>
            </a:r>
            <a:r>
              <a:rPr lang="en-US" i="1" u="sng" dirty="0">
                <a:solidFill>
                  <a:srgbClr val="FF0000"/>
                </a:solidFill>
              </a:rPr>
              <a:t>, both truly ill (TP) and truly healthy (</a:t>
            </a:r>
            <a:r>
              <a:rPr lang="en-US" i="1" u="sng" dirty="0" smtClean="0">
                <a:solidFill>
                  <a:srgbClr val="FF0000"/>
                </a:solidFill>
              </a:rPr>
              <a:t>TN)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Traditional                           was too sensitive to prevalence: moved to ROC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But now ROC is questioned as too insensitive to prevalence (imbalanced data)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ROC-based analysis (because ROC insensitive to prevalence)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 interpretation</a:t>
            </a:r>
            <a:r>
              <a:rPr lang="en-US" i="1" dirty="0" smtClean="0"/>
              <a:t>: </a:t>
            </a:r>
            <a:r>
              <a:rPr lang="en-GB" i="1" dirty="0" smtClean="0"/>
              <a:t>probability </a:t>
            </a:r>
            <a:r>
              <a:rPr lang="en-GB" i="1" dirty="0"/>
              <a:t>that </a:t>
            </a:r>
            <a:r>
              <a:rPr lang="en-GB" i="1" dirty="0" smtClean="0"/>
              <a:t>diagnosis gives </a:t>
            </a:r>
            <a:r>
              <a:rPr lang="en-GB" i="1" dirty="0"/>
              <a:t>greater </a:t>
            </a:r>
            <a:r>
              <a:rPr lang="en-GB" i="1" dirty="0" smtClean="0"/>
              <a:t>suspicion to a randomly chosen </a:t>
            </a:r>
            <a:r>
              <a:rPr lang="en-GB" i="1" dirty="0"/>
              <a:t>sick subject </a:t>
            </a:r>
            <a:r>
              <a:rPr lang="en-GB" i="1" dirty="0" smtClean="0"/>
              <a:t>than to a randomly </a:t>
            </a:r>
            <a:r>
              <a:rPr lang="en-GB" i="1" dirty="0"/>
              <a:t>chosen healthy </a:t>
            </a:r>
            <a:r>
              <a:rPr lang="en-GB" i="1" dirty="0" smtClean="0"/>
              <a:t>subject</a:t>
            </a:r>
            <a:endParaRPr lang="en-US" i="1" dirty="0" smtClean="0"/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marL="152400" indent="0">
              <a:spcBef>
                <a:spcPts val="300"/>
              </a:spcBef>
              <a:buNone/>
            </a:pPr>
            <a:r>
              <a:rPr lang="en-US" b="1" dirty="0" smtClean="0"/>
              <a:t>  Information Retrieval (IR)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e.g. find pages in Google search</a:t>
            </a:r>
          </a:p>
          <a:p>
            <a:pPr lvl="1">
              <a:spcBef>
                <a:spcPts val="300"/>
              </a:spcBef>
            </a:pPr>
            <a:r>
              <a:rPr lang="en-US" i="1" u="sng" dirty="0" smtClean="0">
                <a:solidFill>
                  <a:srgbClr val="FF0000"/>
                </a:solidFill>
              </a:rPr>
              <a:t>Asymmetric: distinction between relevant and non-relevant documents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PRC-based evaluation: precision and recall (= purity and efficiency in HEP)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Single metric: e.g. Mean </a:t>
            </a:r>
            <a:r>
              <a:rPr lang="en-US" dirty="0"/>
              <a:t>Average </a:t>
            </a:r>
            <a:r>
              <a:rPr lang="en-US" dirty="0" smtClean="0"/>
              <a:t>Precision ~ area </a:t>
            </a:r>
            <a:r>
              <a:rPr lang="en-US" dirty="0"/>
              <a:t>under </a:t>
            </a:r>
            <a:r>
              <a:rPr lang="en-US" dirty="0" smtClean="0"/>
              <a:t>PRC </a:t>
            </a:r>
            <a:r>
              <a:rPr lang="en-US" dirty="0"/>
              <a:t>(AUCPR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6189" y="5453745"/>
            <a:ext cx="8137873" cy="543994"/>
            <a:chOff x="163286" y="5453745"/>
            <a:chExt cx="8137873" cy="54399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1794" y="5453745"/>
              <a:ext cx="2596665" cy="54399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6641" y="5464629"/>
              <a:ext cx="1736658" cy="5232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3286" y="5560967"/>
              <a:ext cx="8137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Oversimplification:                                                           (MD)      vs.     (IR) </a:t>
              </a:r>
              <a:endParaRPr lang="en-GB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26" y="1621967"/>
            <a:ext cx="1786100" cy="3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477420"/>
          </a:xfrm>
        </p:spPr>
        <p:txBody>
          <a:bodyPr/>
          <a:lstStyle/>
          <a:p>
            <a:r>
              <a:rPr lang="en-US" sz="3200" dirty="0" smtClean="0"/>
              <a:t>Binary classifiers: domain-specific challenges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92629"/>
            <a:ext cx="9144000" cy="4926226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 valid for all domains, but with different answers: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Qualitative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Are the two classes equally relevant?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Quantitative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the prevalence of one class much higher?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Prevalence known? Time invariance?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relative prevalence known in advance? Does it vary over time?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 Dimensionality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r>
              <a:rPr lang="en-US" b="1" dirty="0" smtClean="0">
                <a:solidFill>
                  <a:srgbClr val="FF0000"/>
                </a:solidFill>
              </a:rPr>
              <a:t>Scale invariance?</a:t>
            </a:r>
          </a:p>
          <a:p>
            <a:pPr lvl="2"/>
            <a:r>
              <a:rPr lang="en-US" dirty="0" smtClean="0"/>
              <a:t>Are all 4 elements of the confusion matrix needed?</a:t>
            </a:r>
          </a:p>
          <a:p>
            <a:pPr lvl="2"/>
            <a:r>
              <a:rPr lang="en-US" dirty="0" smtClean="0"/>
              <a:t>Is the problem invariant under changes of some of these elements?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 Ranking? Binning?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Is the scoring classifier used to rank or partition the selected instances?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 Instance weights?</a:t>
            </a:r>
          </a:p>
          <a:p>
            <a:pPr lvl="2"/>
            <a:r>
              <a:rPr lang="en-US" dirty="0" smtClean="0"/>
              <a:t>Are all instances in a class equally important? Are instance counts enough?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73" y="3666884"/>
            <a:ext cx="2201662" cy="37911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49086" y="1393371"/>
            <a:ext cx="5910943" cy="4041542"/>
            <a:chOff x="849086" y="1393371"/>
            <a:chExt cx="5910943" cy="4041542"/>
          </a:xfrm>
        </p:grpSpPr>
        <p:cxnSp>
          <p:nvCxnSpPr>
            <p:cNvPr id="6" name="Straight Arrow Connector 5"/>
            <p:cNvCxnSpPr>
              <a:stCxn id="9" idx="3"/>
            </p:cNvCxnSpPr>
            <p:nvPr/>
          </p:nvCxnSpPr>
          <p:spPr>
            <a:xfrm>
              <a:off x="3733800" y="1545771"/>
              <a:ext cx="2231572" cy="10886"/>
            </a:xfrm>
            <a:prstGeom prst="straightConnector1">
              <a:avLst/>
            </a:prstGeom>
            <a:ln w="12700">
              <a:solidFill>
                <a:srgbClr val="008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49086" y="1393371"/>
              <a:ext cx="2884714" cy="304800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9086" y="4441371"/>
              <a:ext cx="2525485" cy="304800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9086" y="5130113"/>
              <a:ext cx="2373085" cy="304800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374571" y="2068285"/>
              <a:ext cx="3056165" cy="2525487"/>
            </a:xfrm>
            <a:prstGeom prst="straightConnector1">
              <a:avLst/>
            </a:prstGeom>
            <a:ln w="12700">
              <a:solidFill>
                <a:srgbClr val="008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3"/>
            </p:cNvCxnSpPr>
            <p:nvPr/>
          </p:nvCxnSpPr>
          <p:spPr>
            <a:xfrm flipV="1">
              <a:off x="3222171" y="2209799"/>
              <a:ext cx="3537858" cy="3072714"/>
            </a:xfrm>
            <a:prstGeom prst="straightConnector1">
              <a:avLst/>
            </a:prstGeom>
            <a:ln w="12700">
              <a:solidFill>
                <a:srgbClr val="008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965372" y="1405037"/>
            <a:ext cx="3079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In this talk I will focus on these three questions for signal/background discrimination in HEP</a:t>
            </a: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346793"/>
          </a:xfrm>
        </p:spPr>
        <p:txBody>
          <a:bodyPr/>
          <a:lstStyle/>
          <a:p>
            <a:r>
              <a:rPr lang="en-US" sz="3200" dirty="0"/>
              <a:t>E</a:t>
            </a:r>
            <a:r>
              <a:rPr lang="en-US" sz="3200" dirty="0" smtClean="0"/>
              <a:t>valuation: (main) specificities of HEP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41514" y="761996"/>
            <a:ext cx="9285514" cy="5067740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Qualitative asymmetry</a:t>
            </a:r>
            <a:r>
              <a:rPr lang="en-US" dirty="0" smtClean="0"/>
              <a:t>: signal interesting, background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Like Information Retrieval: use purity and efficiency (precision and recall)</a:t>
            </a:r>
          </a:p>
          <a:p>
            <a:pPr lvl="2">
              <a:spcBef>
                <a:spcPts val="0"/>
              </a:spcBef>
            </a:pPr>
            <a:r>
              <a:rPr lang="en-US" i="1" dirty="0" smtClean="0"/>
              <a:t>True Negatives and the AUC are irrelevant in HEP event selection</a:t>
            </a:r>
          </a:p>
          <a:p>
            <a:pPr lvl="2">
              <a:spcBef>
                <a:spcPts val="0"/>
              </a:spcBef>
            </a:pPr>
            <a:r>
              <a:rPr lang="en-US" i="1" dirty="0"/>
              <a:t>ROC alone is not </a:t>
            </a:r>
            <a:r>
              <a:rPr lang="en-US" i="1" dirty="0" smtClean="0"/>
              <a:t>enough, </a:t>
            </a:r>
            <a:r>
              <a:rPr lang="en-US" i="1" dirty="0"/>
              <a:t>also need prevalence to interpret </a:t>
            </a:r>
            <a:r>
              <a:rPr lang="en-US" i="1" dirty="0" smtClean="0"/>
              <a:t>it</a:t>
            </a:r>
          </a:p>
          <a:p>
            <a:pPr lvl="3">
              <a:spcBef>
                <a:spcPts val="0"/>
              </a:spcBef>
            </a:pPr>
            <a:endParaRPr lang="en-US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Distribution fits</a:t>
            </a:r>
            <a:r>
              <a:rPr lang="en-US" dirty="0" smtClean="0"/>
              <a:t>: several disjoint bins, not just a global selection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Analyze </a:t>
            </a:r>
            <a:r>
              <a:rPr lang="en-US" i="1" dirty="0" smtClean="0"/>
              <a:t>local signal efficiency and purity in each bin</a:t>
            </a:r>
            <a:r>
              <a:rPr lang="en-US" dirty="0" smtClean="0"/>
              <a:t>, not just global ones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Frequent special </a:t>
            </a:r>
            <a:r>
              <a:rPr lang="en-US" dirty="0"/>
              <a:t>case: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fits involving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scoring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classifier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Signal events not all equal</a:t>
            </a:r>
            <a:r>
              <a:rPr lang="en-US" dirty="0" smtClean="0"/>
              <a:t>: they may have different sensitivities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Example: only events close to a mass peak are sensitive to the mass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584200" lvl="1" indent="0">
              <a:spcBef>
                <a:spcPts val="0"/>
              </a:spcBef>
              <a:buNone/>
            </a:pPr>
            <a:endParaRPr lang="en-US" dirty="0" smtClean="0"/>
          </a:p>
          <a:p>
            <a:pPr marL="184150" indent="0">
              <a:spcBef>
                <a:spcPts val="0"/>
              </a:spcBef>
              <a:buNone/>
            </a:pPr>
            <a:r>
              <a:rPr lang="en-US" sz="2000" dirty="0" smtClean="0"/>
              <a:t>Illustrated in the following by three examples (1=FIP1, 1+2=FIP2, 1+2+3=FIP3)</a:t>
            </a:r>
          </a:p>
          <a:p>
            <a:pPr marL="527050" indent="-342900">
              <a:spcBef>
                <a:spcPts val="0"/>
              </a:spcBef>
            </a:pPr>
            <a:r>
              <a:rPr lang="en-US" sz="2000" dirty="0"/>
              <a:t>Counting experiments </a:t>
            </a:r>
            <a:r>
              <a:rPr lang="en-US" sz="2000" dirty="0" smtClean="0"/>
              <a:t>(FIP1</a:t>
            </a:r>
            <a:r>
              <a:rPr lang="en-US" sz="2000" dirty="0"/>
              <a:t>) vs. distribution fits </a:t>
            </a:r>
            <a:r>
              <a:rPr lang="en-US" sz="2000" dirty="0" smtClean="0"/>
              <a:t>(FIP2</a:t>
            </a:r>
            <a:r>
              <a:rPr lang="en-US" sz="2000" dirty="0"/>
              <a:t>, FIP3</a:t>
            </a:r>
            <a:r>
              <a:rPr lang="en-US" sz="2000" dirty="0" smtClean="0"/>
              <a:t>)</a:t>
            </a:r>
          </a:p>
          <a:p>
            <a:pPr marL="527050" indent="-342900">
              <a:spcBef>
                <a:spcPts val="0"/>
              </a:spcBef>
            </a:pPr>
            <a:r>
              <a:rPr lang="en-US" sz="2000" dirty="0"/>
              <a:t>Total cross-section </a:t>
            </a:r>
            <a:r>
              <a:rPr lang="en-US" sz="2000" dirty="0" smtClean="0"/>
              <a:t>(FIP1</a:t>
            </a:r>
            <a:r>
              <a:rPr lang="en-US" sz="2000" dirty="0"/>
              <a:t>, FIP2) vs. generic parameter fit </a:t>
            </a:r>
            <a:r>
              <a:rPr lang="en-US" sz="2000" dirty="0" smtClean="0"/>
              <a:t>(FIP3</a:t>
            </a:r>
            <a:r>
              <a:rPr lang="en-US" sz="2000" dirty="0"/>
              <a:t>)</a:t>
            </a:r>
          </a:p>
          <a:p>
            <a:pPr marL="184150" indent="0">
              <a:spcBef>
                <a:spcPts val="0"/>
              </a:spcBef>
              <a:buNone/>
            </a:pPr>
            <a:endParaRPr lang="en-US" sz="2000" dirty="0"/>
          </a:p>
          <a:p>
            <a:pPr marL="184150" indent="0" algn="ctr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0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28758</TotalTime>
  <Words>4477</Words>
  <Application>Microsoft Office PowerPoint</Application>
  <PresentationFormat>On-screen Show (4:3)</PresentationFormat>
  <Paragraphs>789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Cambria Math</vt:lpstr>
      <vt:lpstr>Symbol</vt:lpstr>
      <vt:lpstr>Wingdings</vt:lpstr>
      <vt:lpstr>CERN2015-AV-MasterLayout</vt:lpstr>
      <vt:lpstr>PowerPoint Presentation</vt:lpstr>
      <vt:lpstr>Why and when I got interested in this topic </vt:lpstr>
      <vt:lpstr>Overview – the scope of this talk (1)</vt:lpstr>
      <vt:lpstr>Overview – the scope of this talk (2)</vt:lpstr>
      <vt:lpstr>Training, Evaluation, Physics: one metric to bind them all?</vt:lpstr>
      <vt:lpstr>Binary classifier evaluation – reminder</vt:lpstr>
      <vt:lpstr>Binary classifier evaluation in other domains</vt:lpstr>
      <vt:lpstr>Binary classifiers: domain-specific challenges</vt:lpstr>
      <vt:lpstr>Evaluation: (main) specificities of HEP</vt:lpstr>
      <vt:lpstr>Evaluation: Fisher Information Part (FIP)</vt:lpstr>
      <vt:lpstr>[FIP1] Cross-section in counting experiment</vt:lpstr>
      <vt:lpstr>Examples of issues in AUCs – crossing ROCs</vt:lpstr>
      <vt:lpstr>Optimal partitioning in distribution fits</vt:lpstr>
      <vt:lpstr>[FIP2] cross-section fit on the 1-D scoring classifier distribution – evaluation</vt:lpstr>
      <vt:lpstr>[FIP2] cross-section fit on the 1-D scoring classifier distribution – training</vt:lpstr>
      <vt:lpstr>Limits to knowledge</vt:lpstr>
      <vt:lpstr>Overtraining</vt:lpstr>
      <vt:lpstr>[FIP3] generic parameter fits including the scoring classifier distribution – work in progress</vt:lpstr>
      <vt:lpstr>Software technicalities</vt:lpstr>
      <vt:lpstr>Conclusions and outlook</vt:lpstr>
      <vt:lpstr>PowerPoint Presentation</vt:lpstr>
      <vt:lpstr>Backup – statistical error in binned fits</vt:lpstr>
      <vt:lpstr>Optimal partitioning – information inflow</vt:lpstr>
      <vt:lpstr>Limited scope of this talk</vt:lpstr>
      <vt:lpstr>FIP2 for training decision trees</vt:lpstr>
      <vt:lpstr>FIP2 from the ROC (+prevalence) or from the PRC</vt:lpstr>
      <vt:lpstr>Sanity check</vt:lpstr>
      <vt:lpstr>M by 1D fit to m – visual interpretation</vt:lpstr>
      <vt:lpstr>Event selection in HEP searches</vt:lpstr>
      <vt:lpstr>Trigger</vt:lpstr>
      <vt:lpstr>M by 2D fit – use classifier to partition, not to cut </vt:lpstr>
      <vt:lpstr>Optimal partitioning – optimal variables</vt:lpstr>
      <vt:lpstr>FIP2 vs AUC</vt:lpstr>
      <vt:lpstr>Understanding domain-specific challenges</vt:lpstr>
      <vt:lpstr>Medical diagnostics (1) and ML research</vt:lpstr>
      <vt:lpstr>Medical diagnostics (2) and ML research</vt:lpstr>
      <vt:lpstr>Information Retrieval</vt:lpstr>
      <vt:lpstr>PowerPoint Presentation</vt:lpstr>
      <vt:lpstr>Different HEP problems  Different metrics</vt:lpstr>
      <vt:lpstr>Numerical tests with a toy model</vt:lpstr>
      <vt:lpstr>M by 1D fit to m – optimizing the classifier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Valassi</dc:creator>
  <cp:lastModifiedBy>Andrea</cp:lastModifiedBy>
  <cp:revision>872</cp:revision>
  <dcterms:modified xsi:type="dcterms:W3CDTF">2018-08-03T11:46:19Z</dcterms:modified>
</cp:coreProperties>
</file>