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61" r:id="rId3"/>
    <p:sldId id="257" r:id="rId4"/>
    <p:sldId id="260" r:id="rId5"/>
    <p:sldId id="262" r:id="rId6"/>
    <p:sldId id="263" r:id="rId7"/>
    <p:sldId id="264" r:id="rId8"/>
    <p:sldId id="265" r:id="rId9"/>
    <p:sldId id="274" r:id="rId10"/>
    <p:sldId id="266" r:id="rId11"/>
    <p:sldId id="269" r:id="rId12"/>
    <p:sldId id="277" r:id="rId13"/>
    <p:sldId id="278" r:id="rId14"/>
    <p:sldId id="270" r:id="rId15"/>
    <p:sldId id="271" r:id="rId16"/>
    <p:sldId id="272" r:id="rId17"/>
    <p:sldId id="275" r:id="rId18"/>
    <p:sldId id="273" r:id="rId19"/>
    <p:sldId id="276" r:id="rId20"/>
    <p:sldId id="259" r:id="rId2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6D13"/>
    <a:srgbClr val="EB701D"/>
    <a:srgbClr val="1E9AB7"/>
    <a:srgbClr val="64AC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71" autoAdjust="0"/>
  </p:normalViewPr>
  <p:slideViewPr>
    <p:cSldViewPr snapToGrid="0" showGuides="1">
      <p:cViewPr varScale="1">
        <p:scale>
          <a:sx n="64" d="100"/>
          <a:sy n="64" d="100"/>
        </p:scale>
        <p:origin x="748" y="36"/>
      </p:cViewPr>
      <p:guideLst>
        <p:guide orient="horz" pos="2160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E7AA42-8232-4FA8-AF10-791F8966C2E3}" type="datetimeFigureOut">
              <a:rPr lang="en-US" smtClean="0"/>
              <a:t>6/12/2018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4164B1-C429-4122-8CBE-4CF71A580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2953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39140" y="1573158"/>
            <a:ext cx="10214660" cy="2300594"/>
          </a:xfrm>
        </p:spPr>
        <p:txBody>
          <a:bodyPr anchor="b"/>
          <a:lstStyle>
            <a:lvl1pPr algn="l">
              <a:defRPr sz="6000" b="1">
                <a:solidFill>
                  <a:srgbClr val="EA6D13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39140" y="3965827"/>
            <a:ext cx="10214660" cy="999459"/>
          </a:xfrm>
        </p:spPr>
        <p:txBody>
          <a:bodyPr/>
          <a:lstStyle>
            <a:lvl1pPr marL="0" indent="0" algn="l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Modifier le style des sous-titres du masque</a:t>
            </a:r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140" y="326958"/>
            <a:ext cx="3893011" cy="1101796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0"/>
            <a:ext cx="521110" cy="6858000"/>
          </a:xfrm>
          <a:prstGeom prst="rect">
            <a:avLst/>
          </a:prstGeom>
          <a:solidFill>
            <a:srgbClr val="1E9A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844" y="6318183"/>
            <a:ext cx="523296" cy="348777"/>
          </a:xfrm>
          <a:prstGeom prst="rect">
            <a:avLst/>
          </a:prstGeom>
          <a:ln>
            <a:noFill/>
          </a:ln>
        </p:spPr>
      </p:pic>
      <p:sp>
        <p:nvSpPr>
          <p:cNvPr id="12" name="Rectangle 11"/>
          <p:cNvSpPr/>
          <p:nvPr userDrawn="1"/>
        </p:nvSpPr>
        <p:spPr>
          <a:xfrm>
            <a:off x="1544665" y="6271048"/>
            <a:ext cx="919816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b="0" i="0" u="none" strike="noStrike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This project has received funding from the Euratom research and training programme 2014-2018 under grant agreement </a:t>
            </a:r>
            <a:r>
              <a:rPr lang="en-GB" sz="1100" b="0" i="0" u="none" strike="noStrike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No </a:t>
            </a:r>
            <a:r>
              <a:rPr lang="fr-FR" sz="1100" b="0" i="0" u="none" strike="noStrike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754316</a:t>
            </a:r>
            <a:r>
              <a:rPr lang="en-GB" sz="1100" b="0" i="0" u="none" strike="noStrike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1100" b="0" i="0" u="none" strike="noStrike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The content in this presentation reflects only the views of the authors. The European Commission is not responsible for any use that may be made of the information it contains.</a:t>
            </a:r>
            <a:endParaRPr lang="en-GB" sz="1100" b="0" i="0" u="none" strike="noStrike" kern="1200" baseline="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265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 rot="5400000">
            <a:off x="5685503" y="351503"/>
            <a:ext cx="820994" cy="12192000"/>
          </a:xfrm>
          <a:prstGeom prst="rect">
            <a:avLst/>
          </a:prstGeom>
          <a:solidFill>
            <a:srgbClr val="1E9A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838200" y="2504210"/>
            <a:ext cx="10515600" cy="1325563"/>
          </a:xfrm>
        </p:spPr>
        <p:txBody>
          <a:bodyPr/>
          <a:lstStyle>
            <a:lvl1pPr algn="ctr">
              <a:defRPr b="1">
                <a:solidFill>
                  <a:srgbClr val="EA6D13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grpSp>
        <p:nvGrpSpPr>
          <p:cNvPr id="10" name="Groupe 9"/>
          <p:cNvGrpSpPr/>
          <p:nvPr userDrawn="1"/>
        </p:nvGrpSpPr>
        <p:grpSpPr>
          <a:xfrm>
            <a:off x="5022765" y="4216906"/>
            <a:ext cx="2146470" cy="970852"/>
            <a:chOff x="3765848" y="4344726"/>
            <a:chExt cx="2146470" cy="970852"/>
          </a:xfrm>
        </p:grpSpPr>
        <p:pic>
          <p:nvPicPr>
            <p:cNvPr id="8" name="Image 7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5040818" y="4344726"/>
              <a:ext cx="871500" cy="970852"/>
            </a:xfrm>
            <a:prstGeom prst="rect">
              <a:avLst/>
            </a:prstGeom>
          </p:spPr>
        </p:pic>
        <p:pic>
          <p:nvPicPr>
            <p:cNvPr id="9" name="Image 8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65848" y="4533202"/>
              <a:ext cx="891071" cy="593899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711641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907459" y="6317022"/>
            <a:ext cx="8084341" cy="385763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38200" y="6317022"/>
            <a:ext cx="813619" cy="388579"/>
          </a:xfrm>
        </p:spPr>
        <p:txBody>
          <a:bodyPr/>
          <a:lstStyle>
            <a:lvl1pPr algn="l">
              <a:defRPr/>
            </a:lvl1pPr>
          </a:lstStyle>
          <a:p>
            <a:fld id="{913F524C-4BDA-4B74-A21D-D432C9D5EFD5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41428" y="6202496"/>
            <a:ext cx="512371" cy="570782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0"/>
            <a:ext cx="521110" cy="6858000"/>
          </a:xfrm>
          <a:prstGeom prst="rect">
            <a:avLst/>
          </a:prstGeom>
          <a:solidFill>
            <a:srgbClr val="1E9A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2042" y="6318388"/>
            <a:ext cx="509950" cy="3398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07493973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065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E9A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1428" y="6202496"/>
            <a:ext cx="515344" cy="572400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2042" y="6318388"/>
            <a:ext cx="509950" cy="3398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4134224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b="1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b="1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b="1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b="1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b="1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b="1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b="1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b="1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521110" cy="6858000"/>
          </a:xfrm>
          <a:prstGeom prst="rect">
            <a:avLst/>
          </a:prstGeom>
          <a:solidFill>
            <a:srgbClr val="1E9A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1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907459" y="6317022"/>
            <a:ext cx="8084341" cy="385763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12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38200" y="6317022"/>
            <a:ext cx="813619" cy="388579"/>
          </a:xfrm>
        </p:spPr>
        <p:txBody>
          <a:bodyPr/>
          <a:lstStyle>
            <a:lvl1pPr algn="l">
              <a:defRPr/>
            </a:lvl1pPr>
          </a:lstStyle>
          <a:p>
            <a:fld id="{913F524C-4BDA-4B74-A21D-D432C9D5EFD5}" type="slidenum">
              <a:rPr lang="fr-FR" smtClean="0"/>
              <a:pPr/>
              <a:t>‹#›</a:t>
            </a:fld>
            <a:endParaRPr lang="fr-FR"/>
          </a:p>
        </p:txBody>
      </p:sp>
      <p:pic>
        <p:nvPicPr>
          <p:cNvPr id="13" name="Imag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41428" y="6202496"/>
            <a:ext cx="512371" cy="570782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2042" y="6318388"/>
            <a:ext cx="509950" cy="3398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256809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521110" cy="6858000"/>
          </a:xfrm>
          <a:prstGeom prst="rect">
            <a:avLst/>
          </a:prstGeom>
          <a:solidFill>
            <a:srgbClr val="1E9A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3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907459" y="6317022"/>
            <a:ext cx="8084341" cy="385763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14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38200" y="6317022"/>
            <a:ext cx="813619" cy="388579"/>
          </a:xfrm>
        </p:spPr>
        <p:txBody>
          <a:bodyPr/>
          <a:lstStyle>
            <a:lvl1pPr algn="l">
              <a:defRPr/>
            </a:lvl1pPr>
          </a:lstStyle>
          <a:p>
            <a:fld id="{913F524C-4BDA-4B74-A21D-D432C9D5EFD5}" type="slidenum">
              <a:rPr lang="fr-FR" smtClean="0"/>
              <a:pPr/>
              <a:t>‹#›</a:t>
            </a:fld>
            <a:endParaRPr lang="fr-FR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41428" y="6202496"/>
            <a:ext cx="512371" cy="570782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2042" y="6318388"/>
            <a:ext cx="509950" cy="3398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513623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521110" cy="6858000"/>
          </a:xfrm>
          <a:prstGeom prst="rect">
            <a:avLst/>
          </a:prstGeom>
          <a:solidFill>
            <a:srgbClr val="1E9A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907459" y="6317022"/>
            <a:ext cx="8084341" cy="385763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38200" y="6317022"/>
            <a:ext cx="813619" cy="388579"/>
          </a:xfrm>
        </p:spPr>
        <p:txBody>
          <a:bodyPr/>
          <a:lstStyle>
            <a:lvl1pPr algn="l">
              <a:defRPr/>
            </a:lvl1pPr>
          </a:lstStyle>
          <a:p>
            <a:fld id="{913F524C-4BDA-4B74-A21D-D432C9D5EFD5}" type="slidenum">
              <a:rPr lang="fr-FR" smtClean="0"/>
              <a:pPr/>
              <a:t>‹#›</a:t>
            </a:fld>
            <a:endParaRPr lang="fr-FR"/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41428" y="6202496"/>
            <a:ext cx="512371" cy="570782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2042" y="6318388"/>
            <a:ext cx="509950" cy="3398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372451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521110" cy="6858000"/>
          </a:xfrm>
          <a:prstGeom prst="rect">
            <a:avLst/>
          </a:prstGeom>
          <a:solidFill>
            <a:srgbClr val="1E9A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907459" y="6317022"/>
            <a:ext cx="8084341" cy="385763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38200" y="6317022"/>
            <a:ext cx="813619" cy="388579"/>
          </a:xfrm>
        </p:spPr>
        <p:txBody>
          <a:bodyPr/>
          <a:lstStyle>
            <a:lvl1pPr algn="l">
              <a:defRPr/>
            </a:lvl1pPr>
          </a:lstStyle>
          <a:p>
            <a:fld id="{913F524C-4BDA-4B74-A21D-D432C9D5EFD5}" type="slidenum">
              <a:rPr lang="fr-FR" smtClean="0"/>
              <a:pPr/>
              <a:t>‹#›</a:t>
            </a:fld>
            <a:endParaRPr lang="fr-FR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41428" y="6202496"/>
            <a:ext cx="512371" cy="570782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2042" y="6318388"/>
            <a:ext cx="509950" cy="3398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52232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521110" cy="6858000"/>
          </a:xfrm>
          <a:prstGeom prst="rect">
            <a:avLst/>
          </a:prstGeom>
          <a:solidFill>
            <a:srgbClr val="1E9A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521110" cy="6858000"/>
          </a:xfrm>
          <a:prstGeom prst="rect">
            <a:avLst/>
          </a:prstGeom>
          <a:solidFill>
            <a:srgbClr val="1E9A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3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907459" y="6307190"/>
            <a:ext cx="8084341" cy="385763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14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38200" y="6307190"/>
            <a:ext cx="813619" cy="388579"/>
          </a:xfrm>
        </p:spPr>
        <p:txBody>
          <a:bodyPr/>
          <a:lstStyle>
            <a:lvl1pPr algn="l">
              <a:defRPr/>
            </a:lvl1pPr>
          </a:lstStyle>
          <a:p>
            <a:fld id="{913F524C-4BDA-4B74-A21D-D432C9D5EFD5}" type="slidenum">
              <a:rPr lang="fr-FR" smtClean="0"/>
              <a:pPr/>
              <a:t>‹#›</a:t>
            </a:fld>
            <a:endParaRPr lang="fr-FR"/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41428" y="6202496"/>
            <a:ext cx="512371" cy="570782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2042" y="6318388"/>
            <a:ext cx="509950" cy="3398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699490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521110" cy="6858000"/>
          </a:xfrm>
          <a:prstGeom prst="rect">
            <a:avLst/>
          </a:prstGeom>
          <a:solidFill>
            <a:srgbClr val="1E9A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907459" y="6317022"/>
            <a:ext cx="8084341" cy="385763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38200" y="6317022"/>
            <a:ext cx="813619" cy="388579"/>
          </a:xfrm>
        </p:spPr>
        <p:txBody>
          <a:bodyPr/>
          <a:lstStyle>
            <a:lvl1pPr algn="l">
              <a:defRPr/>
            </a:lvl1pPr>
          </a:lstStyle>
          <a:p>
            <a:fld id="{913F524C-4BDA-4B74-A21D-D432C9D5EFD5}" type="slidenum">
              <a:rPr lang="fr-FR" smtClean="0"/>
              <a:pPr/>
              <a:t>‹#›</a:t>
            </a:fld>
            <a:endParaRPr lang="fr-FR"/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41428" y="6202496"/>
            <a:ext cx="512371" cy="570782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2042" y="6318388"/>
            <a:ext cx="509950" cy="3398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95769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3F524C-4BDA-4B74-A21D-D432C9D5EFD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8396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0.png"/><Relationship Id="rId4" Type="http://schemas.openxmlformats.org/officeDocument/2006/relationships/image" Target="../media/image7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Neutron noise modelling for nuclear reactor diagnostics </a:t>
            </a:r>
            <a:br>
              <a:rPr lang="en-US" dirty="0"/>
            </a:b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16308" y="3466535"/>
            <a:ext cx="10214660" cy="655090"/>
          </a:xfrm>
        </p:spPr>
        <p:txBody>
          <a:bodyPr>
            <a:normAutofit/>
          </a:bodyPr>
          <a:lstStyle/>
          <a:p>
            <a:pPr algn="ctr"/>
            <a:r>
              <a:rPr lang="en-US" sz="2800" dirty="0" err="1"/>
              <a:t>Antonios</a:t>
            </a:r>
            <a:r>
              <a:rPr lang="en-US" sz="2800" dirty="0"/>
              <a:t> </a:t>
            </a:r>
            <a:r>
              <a:rPr lang="en-US" sz="2800" dirty="0" err="1"/>
              <a:t>Mylonakis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3712742" y="4094328"/>
            <a:ext cx="487845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Chalmers University of  Technology</a:t>
            </a:r>
          </a:p>
          <a:p>
            <a:pPr algn="ctr">
              <a:lnSpc>
                <a:spcPct val="90000"/>
              </a:lnSpc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Department of Physics</a:t>
            </a:r>
          </a:p>
          <a:p>
            <a:pPr algn="ctr">
              <a:lnSpc>
                <a:spcPct val="90000"/>
              </a:lnSpc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Division of Subatomic and Plasma Physics</a:t>
            </a:r>
          </a:p>
          <a:p>
            <a:pPr algn="ctr">
              <a:lnSpc>
                <a:spcPct val="90000"/>
              </a:lnSpc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Gothenburg, Sweden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9685" y="160866"/>
            <a:ext cx="1188573" cy="146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90369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Numerical solution for high spatial resolution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Large sparse matrix storage and manipulation</a:t>
                </a:r>
              </a:p>
              <a:p>
                <a:pPr lvl="1"/>
                <a:r>
                  <a:rPr lang="en-US" dirty="0"/>
                  <a:t>Accelerate large sparse matrix construction</a:t>
                </a:r>
              </a:p>
              <a:p>
                <a:pPr lvl="1"/>
                <a:r>
                  <a:rPr lang="en-US" dirty="0"/>
                  <a:t>Save memory</a:t>
                </a:r>
              </a:p>
              <a:p>
                <a:r>
                  <a:rPr lang="en-US" dirty="0"/>
                  <a:t>Large sparse eigenvalue problem </a:t>
                </a:r>
                <a14:m>
                  <m:oMath xmlns:m="http://schemas.openxmlformats.org/officeDocument/2006/math">
                    <m:r>
                      <a:rPr lang="en-US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𝐴𝑥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𝜆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/>
                  <a:t>)</a:t>
                </a:r>
              </a:p>
              <a:p>
                <a:pPr lvl="1"/>
                <a:r>
                  <a:rPr lang="en-US" dirty="0"/>
                  <a:t>Power iteration: numerical method for eigenvalue problems (very often slow) </a:t>
                </a:r>
              </a:p>
              <a:p>
                <a:pPr lvl="1"/>
                <a:r>
                  <a:rPr lang="en-US" dirty="0"/>
                  <a:t>Acceleration methods</a:t>
                </a:r>
              </a:p>
              <a:p>
                <a:pPr lvl="2"/>
                <a:r>
                  <a:rPr lang="en-US" dirty="0" err="1"/>
                  <a:t>Chebyshev</a:t>
                </a:r>
                <a:r>
                  <a:rPr lang="en-US" dirty="0"/>
                  <a:t> polynomials</a:t>
                </a:r>
              </a:p>
              <a:p>
                <a:pPr lvl="2"/>
                <a:r>
                  <a:rPr lang="en-US" dirty="0" err="1"/>
                  <a:t>Jacobian</a:t>
                </a:r>
                <a:r>
                  <a:rPr lang="en-US" dirty="0"/>
                  <a:t>-free Newton </a:t>
                </a:r>
                <a:r>
                  <a:rPr lang="en-US" dirty="0" err="1"/>
                  <a:t>Krylov</a:t>
                </a:r>
                <a:r>
                  <a:rPr lang="en-US" dirty="0"/>
                  <a:t> methods</a:t>
                </a:r>
              </a:p>
              <a:p>
                <a:r>
                  <a:rPr lang="en-US" dirty="0"/>
                  <a:t>Large sparse linear systems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𝐴𝑥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𝑏</m:t>
                    </m:r>
                  </m:oMath>
                </a14:m>
                <a:r>
                  <a:rPr lang="en-US" dirty="0"/>
                  <a:t>)</a:t>
                </a:r>
              </a:p>
              <a:p>
                <a:pPr lvl="1"/>
                <a:r>
                  <a:rPr lang="en-US" dirty="0"/>
                  <a:t>Iterative solution with </a:t>
                </a:r>
                <a:r>
                  <a:rPr lang="en-US" dirty="0" err="1"/>
                  <a:t>Krylov</a:t>
                </a:r>
                <a:r>
                  <a:rPr lang="en-US" dirty="0"/>
                  <a:t> methods to save memory </a:t>
                </a:r>
              </a:p>
              <a:p>
                <a:pPr lvl="1"/>
                <a:r>
                  <a:rPr lang="en-US" dirty="0"/>
                  <a:t>Preconditioning techniques for accelerating </a:t>
                </a:r>
                <a:r>
                  <a:rPr lang="en-US" dirty="0" err="1"/>
                  <a:t>Krylov</a:t>
                </a:r>
                <a:r>
                  <a:rPr lang="en-US" dirty="0"/>
                  <a:t> methods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043" t="-3361" r="-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F524C-4BDA-4B74-A21D-D432C9D5EFD5}" type="slidenum">
              <a:rPr lang="fr-FR" smtClean="0"/>
              <a:pPr/>
              <a:t>10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261665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Numerical 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Problem 1:  2D reactor core </a:t>
            </a:r>
          </a:p>
          <a:p>
            <a:r>
              <a:rPr lang="en-US" dirty="0"/>
              <a:t>Homogeneous (everywhere the same cross-sections)</a:t>
            </a:r>
          </a:p>
          <a:p>
            <a:r>
              <a:rPr lang="en-US" dirty="0"/>
              <a:t>Noise source: 1Hz perturbation of the macroscopic removal cross-section at the center of the core</a:t>
            </a:r>
          </a:p>
          <a:p>
            <a:r>
              <a:rPr lang="en-US" dirty="0"/>
              <a:t>Numerical against semi-analytical solution</a:t>
            </a:r>
          </a:p>
          <a:p>
            <a:r>
              <a:rPr lang="en-US" dirty="0"/>
              <a:t>Fine mesh </a:t>
            </a:r>
            <a:r>
              <a:rPr lang="en-US" dirty="0" err="1"/>
              <a:t>vs</a:t>
            </a:r>
            <a:r>
              <a:rPr lang="en-US" dirty="0"/>
              <a:t> coarse numerical solution</a:t>
            </a:r>
          </a:p>
          <a:p>
            <a:pPr lvl="1"/>
            <a:r>
              <a:rPr lang="en-US" dirty="0"/>
              <a:t>Coarse mesh: 2N=</a:t>
            </a:r>
            <a:r>
              <a:rPr lang="en-US" dirty="0">
                <a:solidFill>
                  <a:srgbClr val="0070C0"/>
                </a:solidFill>
              </a:rPr>
              <a:t>140,962</a:t>
            </a:r>
            <a:r>
              <a:rPr lang="en-US" dirty="0"/>
              <a:t> unknowns</a:t>
            </a:r>
          </a:p>
          <a:p>
            <a:pPr lvl="1"/>
            <a:r>
              <a:rPr lang="en-US" dirty="0"/>
              <a:t>Fine mesh: 2N=</a:t>
            </a:r>
            <a:r>
              <a:rPr lang="en-US" dirty="0">
                <a:solidFill>
                  <a:srgbClr val="0070C0"/>
                </a:solidFill>
              </a:rPr>
              <a:t>563,848</a:t>
            </a:r>
            <a:r>
              <a:rPr lang="en-US" dirty="0"/>
              <a:t>  unknowns</a:t>
            </a:r>
          </a:p>
          <a:p>
            <a:r>
              <a:rPr lang="en-US" dirty="0"/>
              <a:t>Solution in 1 processor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F524C-4BDA-4B74-A21D-D432C9D5EFD5}" type="slidenum">
              <a:rPr lang="fr-FR" smtClean="0"/>
              <a:pPr/>
              <a:t>11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261665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Numerical results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45630" y="1548859"/>
            <a:ext cx="31422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Fine mesh steady-state solution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497" y="2106869"/>
            <a:ext cx="5838825" cy="366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5345" y="2047085"/>
            <a:ext cx="5838825" cy="366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F524C-4BDA-4B74-A21D-D432C9D5EFD5}" type="slidenum">
              <a:rPr lang="fr-FR" smtClean="0"/>
              <a:pPr/>
              <a:t>12</a:t>
            </a:fld>
            <a:endParaRPr lang="fr-FR"/>
          </a:p>
        </p:txBody>
      </p:sp>
      <p:sp>
        <p:nvSpPr>
          <p:cNvPr id="7" name="TextBox 6"/>
          <p:cNvSpPr txBox="1"/>
          <p:nvPr/>
        </p:nvSpPr>
        <p:spPr>
          <a:xfrm>
            <a:off x="2333479" y="1918969"/>
            <a:ext cx="1770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Fast neutron flux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871786" y="1940743"/>
            <a:ext cx="21825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Thermal neutron flux</a:t>
            </a:r>
          </a:p>
        </p:txBody>
      </p:sp>
    </p:spTree>
    <p:extLst>
      <p:ext uri="{BB962C8B-B14F-4D97-AF65-F5344CB8AC3E}">
        <p14:creationId xmlns:p14="http://schemas.microsoft.com/office/powerpoint/2010/main" val="27476795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6040" y="2159760"/>
            <a:ext cx="5680168" cy="3762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Numerical results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864774" y="1453223"/>
            <a:ext cx="2499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Fine mesh noise solution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932" y="2169991"/>
            <a:ext cx="5917808" cy="3932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0501" y="2518776"/>
            <a:ext cx="699542" cy="3235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F524C-4BDA-4B74-A21D-D432C9D5EFD5}" type="slidenum">
              <a:rPr lang="fr-FR" smtClean="0"/>
              <a:pPr/>
              <a:t>13</a:t>
            </a:fld>
            <a:endParaRPr lang="fr-FR"/>
          </a:p>
        </p:txBody>
      </p:sp>
      <p:sp>
        <p:nvSpPr>
          <p:cNvPr id="8" name="TextBox 7"/>
          <p:cNvSpPr txBox="1"/>
          <p:nvPr/>
        </p:nvSpPr>
        <p:spPr>
          <a:xfrm>
            <a:off x="1910130" y="1985325"/>
            <a:ext cx="3024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Noise in the fast energy group</a:t>
            </a:r>
          </a:p>
        </p:txBody>
      </p:sp>
      <p:sp>
        <p:nvSpPr>
          <p:cNvPr id="5" name="Rectangle 4"/>
          <p:cNvSpPr/>
          <p:nvPr/>
        </p:nvSpPr>
        <p:spPr>
          <a:xfrm>
            <a:off x="6975777" y="1999517"/>
            <a:ext cx="34889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Noise in the thermal energy group</a:t>
            </a:r>
          </a:p>
        </p:txBody>
      </p:sp>
    </p:spTree>
    <p:extLst>
      <p:ext uri="{BB962C8B-B14F-4D97-AF65-F5344CB8AC3E}">
        <p14:creationId xmlns:p14="http://schemas.microsoft.com/office/powerpoint/2010/main" val="40740766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Numerical results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005" y="2080536"/>
            <a:ext cx="4914900" cy="401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504" y="2080536"/>
            <a:ext cx="5100399" cy="393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F524C-4BDA-4B74-A21D-D432C9D5EFD5}" type="slidenum">
              <a:rPr lang="fr-FR" smtClean="0"/>
              <a:pPr/>
              <a:t>14</a:t>
            </a:fld>
            <a:endParaRPr lang="fr-FR" dirty="0"/>
          </a:p>
        </p:txBody>
      </p:sp>
      <p:sp>
        <p:nvSpPr>
          <p:cNvPr id="9" name="TextBox 8"/>
          <p:cNvSpPr txBox="1"/>
          <p:nvPr/>
        </p:nvSpPr>
        <p:spPr>
          <a:xfrm>
            <a:off x="4551013" y="1306568"/>
            <a:ext cx="3424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Noise in the thermal energy group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53248" y="1718235"/>
            <a:ext cx="1356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coarse mesh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483584" y="1743636"/>
            <a:ext cx="1075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fine mesh</a:t>
            </a:r>
          </a:p>
        </p:txBody>
      </p:sp>
    </p:spTree>
    <p:extLst>
      <p:ext uri="{BB962C8B-B14F-4D97-AF65-F5344CB8AC3E}">
        <p14:creationId xmlns:p14="http://schemas.microsoft.com/office/powerpoint/2010/main" val="19056092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Numerical results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900407" y="1606857"/>
            <a:ext cx="1356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coarse mesh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585333" y="1587683"/>
            <a:ext cx="1075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fine mesh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" y="1965278"/>
            <a:ext cx="5307727" cy="4194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5391" y="2027115"/>
            <a:ext cx="5144789" cy="4126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F524C-4BDA-4B74-A21D-D432C9D5EFD5}" type="slidenum">
              <a:rPr lang="fr-FR" smtClean="0"/>
              <a:pPr/>
              <a:t>15</a:t>
            </a:fld>
            <a:endParaRPr lang="fr-FR" dirty="0"/>
          </a:p>
        </p:txBody>
      </p:sp>
      <p:sp>
        <p:nvSpPr>
          <p:cNvPr id="10" name="TextBox 9"/>
          <p:cNvSpPr txBox="1"/>
          <p:nvPr/>
        </p:nvSpPr>
        <p:spPr>
          <a:xfrm>
            <a:off x="4821957" y="1306568"/>
            <a:ext cx="3024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Noise in the fast energy group</a:t>
            </a:r>
          </a:p>
        </p:txBody>
      </p:sp>
    </p:spTree>
    <p:extLst>
      <p:ext uri="{BB962C8B-B14F-4D97-AF65-F5344CB8AC3E}">
        <p14:creationId xmlns:p14="http://schemas.microsoft.com/office/powerpoint/2010/main" val="14585622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Numerical 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Problem 2: 3D realistic reactor core</a:t>
            </a:r>
          </a:p>
          <a:p>
            <a:r>
              <a:rPr lang="en-US" dirty="0"/>
              <a:t>Heterogeneous </a:t>
            </a:r>
          </a:p>
          <a:p>
            <a:r>
              <a:rPr lang="en-US" dirty="0"/>
              <a:t>Noise source: 1kHz point-type perturbation of the absorption cross-section </a:t>
            </a:r>
          </a:p>
          <a:p>
            <a:r>
              <a:rPr lang="en-US" dirty="0"/>
              <a:t>Fine mesh and finer mesh numerical solution</a:t>
            </a:r>
          </a:p>
          <a:p>
            <a:pPr lvl="1"/>
            <a:r>
              <a:rPr lang="en-US" dirty="0"/>
              <a:t>Fine mesh: </a:t>
            </a:r>
            <a:r>
              <a:rPr lang="en-US" dirty="0">
                <a:solidFill>
                  <a:schemeClr val="tx1"/>
                </a:solidFill>
              </a:rPr>
              <a:t>2N=</a:t>
            </a:r>
            <a:r>
              <a:rPr lang="en-US" dirty="0">
                <a:solidFill>
                  <a:srgbClr val="0070C0"/>
                </a:solidFill>
              </a:rPr>
              <a:t> 1,252,328 </a:t>
            </a:r>
            <a:r>
              <a:rPr lang="en-US" dirty="0">
                <a:solidFill>
                  <a:schemeClr val="tx1"/>
                </a:solidFill>
              </a:rPr>
              <a:t>unknowns</a:t>
            </a:r>
          </a:p>
          <a:p>
            <a:pPr lvl="1"/>
            <a:r>
              <a:rPr lang="en-US" dirty="0"/>
              <a:t>Finer mesh: 2N= </a:t>
            </a:r>
            <a:r>
              <a:rPr lang="en-US" dirty="0">
                <a:solidFill>
                  <a:srgbClr val="0070C0"/>
                </a:solidFill>
              </a:rPr>
              <a:t>11,261,952</a:t>
            </a:r>
            <a:r>
              <a:rPr lang="en-US" dirty="0"/>
              <a:t> unknowns</a:t>
            </a:r>
          </a:p>
          <a:p>
            <a:r>
              <a:rPr lang="en-US" dirty="0"/>
              <a:t>Solution in 1 processor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F524C-4BDA-4B74-A21D-D432C9D5EFD5}" type="slidenum">
              <a:rPr lang="fr-FR" smtClean="0"/>
              <a:pPr/>
              <a:t>16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585622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Numerical results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F524C-4BDA-4B74-A21D-D432C9D5EFD5}" type="slidenum">
              <a:rPr lang="fr-FR" smtClean="0"/>
              <a:pPr/>
              <a:t>17</a:t>
            </a:fld>
            <a:endParaRPr lang="fr-FR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1218" y="2748748"/>
            <a:ext cx="3764015" cy="3048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0626" y="2774057"/>
            <a:ext cx="3730650" cy="302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6108" y="1301386"/>
            <a:ext cx="1906597" cy="1551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196320" y="2377606"/>
            <a:ext cx="1075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fine mesh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437187" y="2379416"/>
            <a:ext cx="1167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finer mesh</a:t>
            </a:r>
          </a:p>
        </p:txBody>
      </p:sp>
    </p:spTree>
    <p:extLst>
      <p:ext uri="{BB962C8B-B14F-4D97-AF65-F5344CB8AC3E}">
        <p14:creationId xmlns:p14="http://schemas.microsoft.com/office/powerpoint/2010/main" val="10637447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– Conclusion 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numerical solver for neutron noise diffusion problems of nuclear reactors is under development</a:t>
            </a:r>
          </a:p>
          <a:p>
            <a:r>
              <a:rPr lang="en-US" dirty="0"/>
              <a:t>It focuses on problems with high spatial resolution</a:t>
            </a:r>
          </a:p>
          <a:p>
            <a:r>
              <a:rPr lang="en-US" dirty="0"/>
              <a:t>Numerical results were presented</a:t>
            </a:r>
          </a:p>
          <a:p>
            <a:r>
              <a:rPr lang="en-US" dirty="0"/>
              <a:t>Results are encouraging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F524C-4BDA-4B74-A21D-D432C9D5EFD5}" type="slidenum">
              <a:rPr lang="fr-FR" smtClean="0"/>
              <a:pPr/>
              <a:t>18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585622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Perspective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Non-uniform spatial mesh</a:t>
            </a:r>
          </a:p>
          <a:p>
            <a:r>
              <a:rPr lang="en-US" dirty="0" err="1"/>
              <a:t>Multigrid</a:t>
            </a:r>
            <a:r>
              <a:rPr lang="en-US" dirty="0"/>
              <a:t> solvers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F524C-4BDA-4B74-A21D-D432C9D5EFD5}" type="slidenum">
              <a:rPr lang="fr-FR" smtClean="0"/>
              <a:pPr/>
              <a:t>19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41878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Nuclear reactor system</a:t>
            </a: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904" y="1718244"/>
            <a:ext cx="4572761" cy="4355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1752" y="1718244"/>
            <a:ext cx="2328182" cy="4365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Connector 5"/>
          <p:cNvCxnSpPr/>
          <p:nvPr/>
        </p:nvCxnSpPr>
        <p:spPr>
          <a:xfrm flipV="1">
            <a:off x="3616657" y="2344420"/>
            <a:ext cx="2914772" cy="123060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616657" y="5513696"/>
            <a:ext cx="2914772" cy="10235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3437" y="1585594"/>
            <a:ext cx="3429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5" name="Straight Connector 14"/>
          <p:cNvCxnSpPr/>
          <p:nvPr/>
        </p:nvCxnSpPr>
        <p:spPr>
          <a:xfrm flipV="1">
            <a:off x="7307262" y="2176702"/>
            <a:ext cx="1340188" cy="23456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7293383" y="5388266"/>
            <a:ext cx="1340188" cy="21154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941" y="2169083"/>
            <a:ext cx="2196971" cy="1568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2" name="Straight Connector 21"/>
          <p:cNvCxnSpPr/>
          <p:nvPr/>
        </p:nvCxnSpPr>
        <p:spPr>
          <a:xfrm flipV="1">
            <a:off x="8906337" y="2821777"/>
            <a:ext cx="997288" cy="23456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8906337" y="3056341"/>
            <a:ext cx="1108520" cy="18949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F524C-4BDA-4B74-A21D-D432C9D5EFD5}" type="slidenum">
              <a:rPr lang="fr-FR" smtClean="0"/>
              <a:pPr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214014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Thank</a:t>
            </a:r>
            <a:r>
              <a:rPr lang="fr-FR" dirty="0"/>
              <a:t> </a:t>
            </a:r>
            <a:r>
              <a:rPr lang="fr-FR" dirty="0" err="1"/>
              <a:t>you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902573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Neutron noise in nuclear reactors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405719"/>
            <a:ext cx="10515600" cy="4771244"/>
          </a:xfrm>
          <a:ln>
            <a:noFill/>
          </a:ln>
        </p:spPr>
        <p:txBody>
          <a:bodyPr/>
          <a:lstStyle/>
          <a:p>
            <a:pPr marL="342900" indent="-342900"/>
            <a:r>
              <a:rPr lang="en-US" dirty="0"/>
              <a:t>Fluctuations always existing in dynamical systems even at steady state-conditions</a:t>
            </a:r>
          </a:p>
          <a:p>
            <a:pPr marL="342900" indent="-342900"/>
            <a:endParaRPr lang="en-US" dirty="0"/>
          </a:p>
          <a:p>
            <a:pPr marL="342900" indent="-342900"/>
            <a:endParaRPr lang="en-US" dirty="0"/>
          </a:p>
          <a:p>
            <a:pPr marL="342900" indent="-342900"/>
            <a:endParaRPr lang="en-US" dirty="0"/>
          </a:p>
          <a:p>
            <a:pPr marL="342900" indent="-342900"/>
            <a:endParaRPr lang="en-US" dirty="0"/>
          </a:p>
          <a:p>
            <a:pPr marL="342900" indent="-342900"/>
            <a:endParaRPr lang="en-US" dirty="0"/>
          </a:p>
          <a:p>
            <a:pPr marL="342900" indent="-342900"/>
            <a:r>
              <a:rPr lang="en-US" dirty="0"/>
              <a:t>For nuclear reactors this is also the case</a:t>
            </a:r>
          </a:p>
          <a:p>
            <a:pPr marL="800100" lvl="1" indent="-342900"/>
            <a:r>
              <a:rPr lang="en-US" dirty="0"/>
              <a:t>This graph could represent the signal of neutron flux/thermal power</a:t>
            </a:r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7580" y="1963904"/>
            <a:ext cx="3413244" cy="2736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626591" y="3439798"/>
            <a:ext cx="1651379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B050"/>
                </a:solidFill>
              </a:rPr>
              <a:t>Steady-state region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698987" y="2888509"/>
            <a:ext cx="1362361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B050"/>
                </a:solidFill>
              </a:rPr>
              <a:t>Transient region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8079474" y="2946862"/>
                <a:ext cx="30065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𝑋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𝑟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𝑿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𝟎</m:t>
                          </m:r>
                        </m:sub>
                      </m:sSub>
                      <m:d>
                        <m:dPr>
                          <m:ctrlP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𝒓</m:t>
                          </m:r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𝒕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𝜹</m:t>
                      </m:r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𝑿</m:t>
                      </m:r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(</m:t>
                      </m:r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𝒓</m:t>
                      </m:r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,</m:t>
                      </m:r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𝒕</m:t>
                      </m:r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9474" y="2946862"/>
                <a:ext cx="3006592" cy="369332"/>
              </a:xfrm>
              <a:prstGeom prst="rect">
                <a:avLst/>
              </a:prstGeom>
              <a:blipFill rotWithShape="1">
                <a:blip r:embed="rId3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8079474" y="3459286"/>
                <a:ext cx="28088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𝑿</m:t>
                        </m:r>
                      </m:e>
                      <m:sub>
                        <m:r>
                          <a:rPr lang="en-US" b="1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𝟎</m:t>
                        </m:r>
                      </m:sub>
                    </m:sSub>
                    <m:d>
                      <m:dPr>
                        <m:ctrlP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𝒓</m:t>
                        </m:r>
                        <m:r>
                          <a:rPr lang="en-US" b="1" i="1">
                            <a:solidFill>
                              <a:srgbClr val="C0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1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𝒕</m:t>
                        </m:r>
                      </m:e>
                    </m:d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: mean value (trend)</a:t>
                </a: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9474" y="3459286"/>
                <a:ext cx="2808846" cy="369332"/>
              </a:xfrm>
              <a:prstGeom prst="rect">
                <a:avLst/>
              </a:prstGeom>
              <a:blipFill rotWithShape="1">
                <a:blip r:embed="rId4"/>
                <a:stretch>
                  <a:fillRect t="-8197" r="-1085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8079474" y="3904237"/>
                <a:ext cx="26116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/>
                      </a:rPr>
                      <m:t>𝜹</m:t>
                    </m:r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/>
                      </a:rPr>
                      <m:t>𝑿</m:t>
                    </m:r>
                    <m:d>
                      <m:dPr>
                        <m:ctrlPr>
                          <a:rPr 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𝒓</m:t>
                        </m:r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𝒕</m:t>
                        </m:r>
                      </m:e>
                    </m:d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: fluctuation/noise</a:t>
                </a: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9474" y="3904237"/>
                <a:ext cx="2611677" cy="369332"/>
              </a:xfrm>
              <a:prstGeom prst="rect">
                <a:avLst/>
              </a:prstGeom>
              <a:blipFill rotWithShape="1">
                <a:blip r:embed="rId5"/>
                <a:stretch>
                  <a:fillRect t="-8197" r="-1632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F524C-4BDA-4B74-A21D-D432C9D5EFD5}" type="slidenum">
              <a:rPr lang="fr-FR" smtClean="0"/>
              <a:pPr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159066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Neutron noise in nuclear reactors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19367"/>
            <a:ext cx="10515600" cy="4757596"/>
          </a:xfrm>
        </p:spPr>
        <p:txBody>
          <a:bodyPr/>
          <a:lstStyle/>
          <a:p>
            <a:r>
              <a:rPr lang="en-GB" dirty="0"/>
              <a:t>What causes neutron noise in nuclear reactors</a:t>
            </a:r>
          </a:p>
          <a:p>
            <a:pPr lvl="1"/>
            <a:r>
              <a:rPr lang="en-GB" dirty="0"/>
              <a:t>Fluctuations or oscillations of core components </a:t>
            </a:r>
          </a:p>
          <a:p>
            <a:pPr lvl="1"/>
            <a:r>
              <a:rPr lang="en-GB" dirty="0"/>
              <a:t>Temperature or density variations</a:t>
            </a:r>
          </a:p>
          <a:p>
            <a:r>
              <a:rPr lang="en-GB" dirty="0"/>
              <a:t>All of them are transformed into fluctuations of the material cross-sections and are transferred to the neutron flux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Fluctuations carrying some valuable information about the system dynamics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Advantage:  “sense”  perturbations  even  far  away</a:t>
            </a:r>
          </a:p>
          <a:p>
            <a:pPr>
              <a:buFont typeface="Wingdings" pitchFamily="2" charset="2"/>
              <a:buChar char="Ø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F524C-4BDA-4B74-A21D-D432C9D5EFD5}" type="slidenum">
              <a:rPr lang="fr-FR" smtClean="0"/>
              <a:pPr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670196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Nuclear reactor diagnostics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364343"/>
            <a:ext cx="10515600" cy="4812620"/>
          </a:xfrm>
        </p:spPr>
        <p:txBody>
          <a:bodyPr/>
          <a:lstStyle/>
          <a:p>
            <a:r>
              <a:rPr lang="en-US" dirty="0"/>
              <a:t>Step 1: Measuring neutron noise (effect)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Step 2: Identification of the perturbation (cause)</a:t>
            </a:r>
          </a:p>
          <a:p>
            <a:pPr lvl="1"/>
            <a:r>
              <a:rPr lang="en-US" dirty="0"/>
              <a:t>Establishment of relationships between neutron detectors and noise sources </a:t>
            </a:r>
            <a:r>
              <a:rPr lang="en-US" dirty="0">
                <a:latin typeface="Calibri"/>
                <a:cs typeface="Calibri"/>
              </a:rPr>
              <a:t>→ </a:t>
            </a:r>
            <a:r>
              <a:rPr lang="en-US" dirty="0">
                <a:solidFill>
                  <a:srgbClr val="0070C0"/>
                </a:solidFill>
              </a:rPr>
              <a:t>neutron</a:t>
            </a:r>
            <a:r>
              <a:rPr lang="en-US" dirty="0"/>
              <a:t> </a:t>
            </a:r>
            <a:r>
              <a:rPr lang="en-US" dirty="0">
                <a:solidFill>
                  <a:srgbClr val="0070C0"/>
                </a:solidFill>
              </a:rPr>
              <a:t>noise </a:t>
            </a:r>
            <a:r>
              <a:rPr lang="en-US" dirty="0" err="1">
                <a:solidFill>
                  <a:srgbClr val="0070C0"/>
                </a:solidFill>
              </a:rPr>
              <a:t>modelling</a:t>
            </a:r>
            <a:r>
              <a:rPr lang="en-US" dirty="0">
                <a:solidFill>
                  <a:srgbClr val="0070C0"/>
                </a:solidFill>
              </a:rPr>
              <a:t> </a:t>
            </a:r>
          </a:p>
          <a:p>
            <a:pPr lvl="1"/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0626" y="1930397"/>
            <a:ext cx="3649320" cy="2268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F524C-4BDA-4B74-A21D-D432C9D5EFD5}" type="slidenum">
              <a:rPr lang="fr-FR" smtClean="0"/>
              <a:pPr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411299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Nuclear reactor diagnostics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CORTEX - </a:t>
            </a:r>
            <a:r>
              <a:rPr lang="en-US" dirty="0" err="1"/>
              <a:t>CORe</a:t>
            </a:r>
            <a:r>
              <a:rPr lang="en-US" dirty="0"/>
              <a:t> monitoring Techniques and </a:t>
            </a:r>
            <a:r>
              <a:rPr lang="en-US" dirty="0" err="1"/>
              <a:t>EXperimental</a:t>
            </a:r>
            <a:r>
              <a:rPr lang="en-US" dirty="0"/>
              <a:t> validation and demonstration </a:t>
            </a:r>
          </a:p>
          <a:p>
            <a:r>
              <a:rPr lang="en-US" dirty="0"/>
              <a:t>Chalmers coordinating the project</a:t>
            </a:r>
          </a:p>
          <a:p>
            <a:r>
              <a:rPr lang="en-US" dirty="0"/>
              <a:t>20 partners (18 from EU + 1 from Japan + 1 from USA)</a:t>
            </a:r>
          </a:p>
          <a:p>
            <a:r>
              <a:rPr lang="en-US" dirty="0"/>
              <a:t>Main goals: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Developing high fidelity tools for simulating stationary fluctuations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Validating those tools against experiments to be performed at research reactors</a:t>
            </a:r>
          </a:p>
          <a:p>
            <a:pPr lvl="1"/>
            <a:r>
              <a:rPr lang="en-US" dirty="0"/>
              <a:t>Developing advanced signal processing and machine learning techniques</a:t>
            </a:r>
          </a:p>
          <a:p>
            <a:pPr lvl="1"/>
            <a:r>
              <a:rPr lang="en-US" dirty="0"/>
              <a:t>Demonstrating the proposed methods for both on-line and off-line core diagnostics</a:t>
            </a:r>
          </a:p>
          <a:p>
            <a:pPr marL="457200" lvl="1" indent="0">
              <a:buNone/>
            </a:pPr>
            <a:r>
              <a:rPr lang="en-US" dirty="0"/>
              <a:t>   and monitoring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F524C-4BDA-4B74-A21D-D432C9D5EFD5}" type="slidenum">
              <a:rPr lang="fr-FR" smtClean="0"/>
              <a:pPr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771314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Modelling</a:t>
            </a:r>
            <a:r>
              <a:rPr lang="en-US" dirty="0"/>
              <a:t> neutron noise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Neutron noise (noise flux) transport follows </a:t>
            </a:r>
            <a:r>
              <a:rPr lang="en-US" dirty="0">
                <a:solidFill>
                  <a:schemeClr val="tx1"/>
                </a:solidFill>
              </a:rPr>
              <a:t>the “rules” of neutron transport</a:t>
            </a:r>
            <a:r>
              <a:rPr lang="en-US" dirty="0"/>
              <a:t> (neutron flux)</a:t>
            </a:r>
          </a:p>
          <a:p>
            <a:r>
              <a:rPr lang="en-US" dirty="0"/>
              <a:t>Neutron noise transport equation (</a:t>
            </a:r>
            <a:r>
              <a:rPr lang="en-US" dirty="0" err="1"/>
              <a:t>integro</a:t>
            </a:r>
            <a:r>
              <a:rPr lang="en-US" dirty="0"/>
              <a:t>-differential) </a:t>
            </a:r>
          </a:p>
          <a:p>
            <a:pPr lvl="2"/>
            <a:r>
              <a:rPr lang="en-US" dirty="0"/>
              <a:t>Very heavy for practical applications </a:t>
            </a:r>
          </a:p>
          <a:p>
            <a:pPr lvl="2"/>
            <a:r>
              <a:rPr lang="en-US" dirty="0"/>
              <a:t>A numerical solver (frequency domain) is under-development in Chalmers</a:t>
            </a:r>
          </a:p>
          <a:p>
            <a:r>
              <a:rPr lang="en-US" dirty="0">
                <a:solidFill>
                  <a:srgbClr val="0070C0"/>
                </a:solidFill>
              </a:rPr>
              <a:t>Neutron noise diffusion equation</a:t>
            </a:r>
          </a:p>
          <a:p>
            <a:pPr lvl="2"/>
            <a:r>
              <a:rPr lang="en-US" dirty="0">
                <a:solidFill>
                  <a:srgbClr val="0070C0"/>
                </a:solidFill>
              </a:rPr>
              <a:t>Faster solutions but less accurate</a:t>
            </a:r>
          </a:p>
          <a:p>
            <a:pPr lvl="2"/>
            <a:r>
              <a:rPr lang="en-US" dirty="0">
                <a:solidFill>
                  <a:srgbClr val="0070C0"/>
                </a:solidFill>
              </a:rPr>
              <a:t>CORE SIM:  Chalmers in-house </a:t>
            </a:r>
            <a:r>
              <a:rPr lang="en-US" dirty="0" err="1">
                <a:solidFill>
                  <a:srgbClr val="0070C0"/>
                </a:solidFill>
              </a:rPr>
              <a:t>Matlab</a:t>
            </a:r>
            <a:r>
              <a:rPr lang="en-US" dirty="0">
                <a:solidFill>
                  <a:srgbClr val="0070C0"/>
                </a:solidFill>
              </a:rPr>
              <a:t>-based numerical solver (frequency domain)</a:t>
            </a:r>
          </a:p>
          <a:p>
            <a:pPr lvl="2"/>
            <a:endParaRPr lang="en-US" dirty="0"/>
          </a:p>
          <a:p>
            <a:pPr marL="914400" lvl="2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F524C-4BDA-4B74-A21D-D432C9D5EFD5}" type="slidenum">
              <a:rPr lang="fr-FR" smtClean="0"/>
              <a:pPr/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367793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Modelling</a:t>
            </a:r>
            <a:r>
              <a:rPr lang="en-US" dirty="0"/>
              <a:t> neutron noise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r>
                  <a:rPr lang="en-US" dirty="0"/>
                  <a:t>Neutron (noise) diffusion eq. (continuous in space and energy)</a:t>
                </a:r>
              </a:p>
              <a:p>
                <a:r>
                  <a:rPr lang="en-US" dirty="0"/>
                  <a:t>Discretization in energy </a:t>
                </a:r>
                <a:r>
                  <a:rPr lang="en-US" dirty="0">
                    <a:latin typeface="Calibri"/>
                    <a:cs typeface="Calibri"/>
                  </a:rPr>
                  <a:t>→</a:t>
                </a:r>
                <a:r>
                  <a:rPr lang="en-US" dirty="0"/>
                  <a:t> 2 energy group approximation</a:t>
                </a:r>
              </a:p>
              <a:p>
                <a:r>
                  <a:rPr lang="en-US" dirty="0"/>
                  <a:t>Discretization in space </a:t>
                </a:r>
                <a:r>
                  <a:rPr lang="en-US" dirty="0">
                    <a:latin typeface="Calibri"/>
                    <a:cs typeface="Calibri"/>
                  </a:rPr>
                  <a:t>→</a:t>
                </a:r>
                <a:r>
                  <a:rPr lang="en-US" dirty="0"/>
                  <a:t> finite-differences </a:t>
                </a:r>
              </a:p>
              <a:p>
                <a:r>
                  <a:rPr lang="en-US" dirty="0"/>
                  <a:t>System of 2N algebraic equations to be solved</a:t>
                </a:r>
              </a:p>
              <a:p>
                <a:pPr lvl="1"/>
                <a:r>
                  <a:rPr lang="en-US" dirty="0"/>
                  <a:t> Eigenvalue problem for steady-state (neutron flux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𝝋</m:t>
                        </m:r>
                      </m:e>
                      <m:sub>
                        <m:r>
                          <a:rPr lang="en-US" b="1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𝟎</m:t>
                        </m:r>
                      </m:sub>
                    </m:sSub>
                    <m:d>
                      <m:dPr>
                        <m:ctrlP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𝒓</m:t>
                        </m:r>
                      </m:e>
                    </m:d>
                  </m:oMath>
                </a14:m>
                <a:r>
                  <a:rPr lang="en-US" dirty="0"/>
                  <a:t>)</a:t>
                </a:r>
              </a:p>
              <a:p>
                <a:pPr lvl="1"/>
                <a:r>
                  <a:rPr lang="en-US" dirty="0"/>
                  <a:t> Linear system for neutron noise (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0070C0"/>
                        </a:solidFill>
                        <a:latin typeface="Cambria Math"/>
                      </a:rPr>
                      <m:t>𝜹𝝋</m:t>
                    </m:r>
                    <m:r>
                      <a:rPr lang="en-US" b="1" i="1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/>
                      </a:rPr>
                      <m:t>𝒓</m:t>
                    </m:r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/>
                      </a:rPr>
                      <m:t>,</m:t>
                    </m:r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/>
                      </a:rPr>
                      <m:t>𝒕</m:t>
                    </m:r>
                    <m:r>
                      <a:rPr lang="en-US" b="1" i="1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)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𝝋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/>
                          </a:rPr>
                          <m:t>𝒓</m:t>
                        </m:r>
                        <m:r>
                          <a:rPr lang="en-US" b="1" i="1">
                            <a:latin typeface="Cambria Math"/>
                          </a:rPr>
                          <m:t>,</m:t>
                        </m:r>
                        <m:r>
                          <a:rPr lang="en-US" b="1" i="1">
                            <a:latin typeface="Cambria Math"/>
                          </a:rPr>
                          <m:t>𝒕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𝝋</m:t>
                        </m:r>
                      </m:e>
                      <m:sub>
                        <m:r>
                          <a:rPr lang="en-US" b="1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𝟎</m:t>
                        </m:r>
                      </m:sub>
                    </m:sSub>
                    <m:d>
                      <m:dPr>
                        <m:ctrlP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𝒓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+</m:t>
                    </m:r>
                    <m:r>
                      <a:rPr lang="en-US" b="1" i="1">
                        <a:solidFill>
                          <a:srgbClr val="0070C0"/>
                        </a:solidFill>
                        <a:latin typeface="Cambria Math"/>
                      </a:rPr>
                      <m:t>𝜹</m:t>
                    </m:r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/>
                      </a:rPr>
                      <m:t>𝝋</m:t>
                    </m:r>
                    <m:r>
                      <a:rPr lang="en-US" b="1" i="1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r>
                      <a:rPr lang="en-US" b="1" i="1">
                        <a:solidFill>
                          <a:srgbClr val="0070C0"/>
                        </a:solidFill>
                        <a:latin typeface="Cambria Math"/>
                      </a:rPr>
                      <m:t>𝒓</m:t>
                    </m:r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/>
                      </a:rPr>
                      <m:t>,</m:t>
                    </m:r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/>
                      </a:rPr>
                      <m:t>𝒕</m:t>
                    </m:r>
                    <m:r>
                      <a:rPr lang="en-US" b="1" i="1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b="1" dirty="0">
                  <a:solidFill>
                    <a:srgbClr val="0070C0"/>
                  </a:solidFill>
                </a:endParaRPr>
              </a:p>
              <a:p>
                <a:pPr lvl="1"/>
                <a:endParaRPr lang="en-US" dirty="0"/>
              </a:p>
              <a:p>
                <a:r>
                  <a:rPr lang="en-US" dirty="0"/>
                  <a:t>CORE SIM is able to solve the problem with a relatively coarse spatial resolution</a:t>
                </a:r>
              </a:p>
              <a:p>
                <a:r>
                  <a:rPr lang="en-US" dirty="0">
                    <a:solidFill>
                      <a:srgbClr val="0070C0"/>
                    </a:solidFill>
                  </a:rPr>
                  <a:t>Neutron noise is a highly localized phenomenon, high spatial resolution is necessary</a:t>
                </a:r>
              </a:p>
              <a:p>
                <a:pPr lvl="1"/>
                <a:r>
                  <a:rPr lang="en-US" dirty="0">
                    <a:solidFill>
                      <a:srgbClr val="0070C0"/>
                    </a:solidFill>
                  </a:rPr>
                  <a:t>Fuel assembly vibrations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812" t="-2801" b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F524C-4BDA-4B74-A21D-D432C9D5EFD5}" type="slidenum">
              <a:rPr lang="fr-FR" smtClean="0"/>
              <a:pPr/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419602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Numerical solution for high spatial resolution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95087" y="1825625"/>
                <a:ext cx="11219542" cy="4351338"/>
              </a:xfrm>
            </p:spPr>
            <p:txBody>
              <a:bodyPr/>
              <a:lstStyle/>
              <a:p>
                <a:r>
                  <a:rPr lang="en-US" dirty="0">
                    <a:solidFill>
                      <a:schemeClr val="tx1"/>
                    </a:solidFill>
                  </a:rPr>
                  <a:t>high spatial resolution </a:t>
                </a:r>
                <a:r>
                  <a:rPr lang="en-US" dirty="0">
                    <a:solidFill>
                      <a:schemeClr val="tx1"/>
                    </a:solidFill>
                    <a:latin typeface="Calibri"/>
                    <a:cs typeface="Calibri"/>
                  </a:rPr>
                  <a:t>→</a:t>
                </a:r>
                <a:r>
                  <a:rPr lang="en-US" dirty="0">
                    <a:solidFill>
                      <a:schemeClr val="tx1"/>
                    </a:solidFill>
                  </a:rPr>
                  <a:t> dense spatial mesh </a:t>
                </a:r>
                <a:r>
                  <a:rPr lang="en-US" dirty="0">
                    <a:solidFill>
                      <a:schemeClr val="tx1"/>
                    </a:solidFill>
                    <a:latin typeface="Calibri"/>
                    <a:cs typeface="Calibri"/>
                  </a:rPr>
                  <a:t>→</a:t>
                </a:r>
                <a:r>
                  <a:rPr lang="en-US" dirty="0">
                    <a:solidFill>
                      <a:schemeClr val="tx1"/>
                    </a:solidFill>
                  </a:rPr>
                  <a:t> large number of mesh points </a:t>
                </a:r>
                <a:r>
                  <a:rPr lang="en-US" dirty="0">
                    <a:solidFill>
                      <a:schemeClr val="tx1"/>
                    </a:solidFill>
                    <a:latin typeface="Calibri"/>
                    <a:cs typeface="Calibri"/>
                  </a:rPr>
                  <a:t>→</a:t>
                </a:r>
                <a:r>
                  <a:rPr lang="en-US" dirty="0">
                    <a:solidFill>
                      <a:schemeClr val="tx1"/>
                    </a:solidFill>
                  </a:rPr>
                  <a:t> large number of algebraic equations to be solved </a:t>
                </a:r>
                <a:r>
                  <a:rPr lang="en-US" dirty="0">
                    <a:solidFill>
                      <a:schemeClr val="tx1"/>
                    </a:solidFill>
                    <a:latin typeface="Calibri"/>
                    <a:cs typeface="Calibri"/>
                  </a:rPr>
                  <a:t>→</a:t>
                </a:r>
                <a:r>
                  <a:rPr lang="en-US" dirty="0">
                    <a:solidFill>
                      <a:schemeClr val="tx1"/>
                    </a:solidFill>
                  </a:rPr>
                  <a:t> many unknowns to be calculated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2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𝑁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unknowns: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2 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𝑒𝑛𝑒𝑟𝑔𝑦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𝑔𝑟𝑜𝑢𝑝𝑠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×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𝑛𝑢𝑚𝑏𝑒𝑟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𝑜𝑓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𝑚𝑒𝑠h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𝑝𝑜𝑖𝑛𝑡𝑠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rgbClr val="0070C0"/>
                    </a:solidFill>
                  </a:rPr>
                  <a:t>Find ways to solve large systems of eigenvalue and linear equations</a:t>
                </a:r>
              </a:p>
              <a:p>
                <a:pPr lvl="1"/>
                <a:r>
                  <a:rPr lang="en-US" dirty="0">
                    <a:solidFill>
                      <a:srgbClr val="0070C0"/>
                    </a:solidFill>
                  </a:rPr>
                  <a:t>Memory</a:t>
                </a:r>
              </a:p>
              <a:p>
                <a:pPr lvl="1"/>
                <a:r>
                  <a:rPr lang="en-US" dirty="0">
                    <a:solidFill>
                      <a:srgbClr val="0070C0"/>
                    </a:solidFill>
                  </a:rPr>
                  <a:t>Computational time</a:t>
                </a:r>
              </a:p>
              <a:p>
                <a:r>
                  <a:rPr lang="en-US" dirty="0">
                    <a:solidFill>
                      <a:srgbClr val="0070C0"/>
                    </a:solidFill>
                  </a:rPr>
                  <a:t>Focus on advanced numerical techniques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5087" y="1825625"/>
                <a:ext cx="11219542" cy="4351338"/>
              </a:xfrm>
              <a:blipFill rotWithShape="1">
                <a:blip r:embed="rId2"/>
                <a:stretch>
                  <a:fillRect l="-978" t="-2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F524C-4BDA-4B74-A21D-D432C9D5EFD5}" type="slidenum">
              <a:rPr lang="fr-FR" smtClean="0"/>
              <a:pPr/>
              <a:t>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3325149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ill Sans MT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564</TotalTime>
  <Words>793</Words>
  <Application>Microsoft Office PowerPoint</Application>
  <PresentationFormat>Widescreen</PresentationFormat>
  <Paragraphs>150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Cambria Math</vt:lpstr>
      <vt:lpstr>Gill Sans MT</vt:lpstr>
      <vt:lpstr>Wingdings</vt:lpstr>
      <vt:lpstr>Thème Office</vt:lpstr>
      <vt:lpstr>Neutron noise modelling for nuclear reactor diagnostics  </vt:lpstr>
      <vt:lpstr>Nuclear reactor system</vt:lpstr>
      <vt:lpstr>Neutron noise in nuclear reactors</vt:lpstr>
      <vt:lpstr>Neutron noise in nuclear reactors</vt:lpstr>
      <vt:lpstr>Nuclear reactor diagnostics</vt:lpstr>
      <vt:lpstr>Nuclear reactor diagnostics</vt:lpstr>
      <vt:lpstr>Modelling neutron noise</vt:lpstr>
      <vt:lpstr>Modelling neutron noise</vt:lpstr>
      <vt:lpstr>Numerical solution for high spatial resolution</vt:lpstr>
      <vt:lpstr>Numerical solution for high spatial resolution</vt:lpstr>
      <vt:lpstr>Numerical results</vt:lpstr>
      <vt:lpstr>Numerical results</vt:lpstr>
      <vt:lpstr>Numerical results</vt:lpstr>
      <vt:lpstr>Numerical results</vt:lpstr>
      <vt:lpstr>Numerical results</vt:lpstr>
      <vt:lpstr>Numerical results</vt:lpstr>
      <vt:lpstr>Numerical results</vt:lpstr>
      <vt:lpstr>Summary – Conclusion   </vt:lpstr>
      <vt:lpstr>Perspective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Kickoff meeting CORTEX</dc:title>
  <dc:creator>Chloé CHAVARDES</dc:creator>
  <cp:lastModifiedBy>Gabor SZENDRO</cp:lastModifiedBy>
  <cp:revision>101</cp:revision>
  <dcterms:created xsi:type="dcterms:W3CDTF">2017-08-17T09:45:47Z</dcterms:created>
  <dcterms:modified xsi:type="dcterms:W3CDTF">2018-06-12T09:41:37Z</dcterms:modified>
</cp:coreProperties>
</file>