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notesSlides/notesSlide11.xml" ContentType="application/vnd.openxmlformats-officedocument.presentationml.notesSlide+xml"/>
  <Override PartName="/ppt/tags/tag29.xml" ContentType="application/vnd.openxmlformats-officedocument.presentationml.tags+xml"/>
  <Override PartName="/ppt/notesSlides/notesSlide12.xml" ContentType="application/vnd.openxmlformats-officedocument.presentationml.notesSlide+xml"/>
  <Override PartName="/ppt/tags/tag30.xml" ContentType="application/vnd.openxmlformats-officedocument.presentationml.tags+xml"/>
  <Override PartName="/ppt/notesSlides/notesSlide13.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4.xml" ContentType="application/vnd.openxmlformats-officedocument.presentationml.notesSlide+xml"/>
  <Override PartName="/ppt/tags/tag3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3" r:id="rId1"/>
    <p:sldMasterId id="2147483673" r:id="rId2"/>
    <p:sldMasterId id="2147483685" r:id="rId3"/>
    <p:sldMasterId id="2147483699" r:id="rId4"/>
  </p:sldMasterIdLst>
  <p:notesMasterIdLst>
    <p:notesMasterId r:id="rId30"/>
  </p:notesMasterIdLst>
  <p:handoutMasterIdLst>
    <p:handoutMasterId r:id="rId31"/>
  </p:handoutMasterIdLst>
  <p:sldIdLst>
    <p:sldId id="938" r:id="rId5"/>
    <p:sldId id="274" r:id="rId6"/>
    <p:sldId id="931" r:id="rId7"/>
    <p:sldId id="934" r:id="rId8"/>
    <p:sldId id="932" r:id="rId9"/>
    <p:sldId id="935" r:id="rId10"/>
    <p:sldId id="943" r:id="rId11"/>
    <p:sldId id="944" r:id="rId12"/>
    <p:sldId id="930" r:id="rId13"/>
    <p:sldId id="607" r:id="rId14"/>
    <p:sldId id="608" r:id="rId15"/>
    <p:sldId id="609" r:id="rId16"/>
    <p:sldId id="610" r:id="rId17"/>
    <p:sldId id="611" r:id="rId18"/>
    <p:sldId id="612" r:id="rId19"/>
    <p:sldId id="945" r:id="rId20"/>
    <p:sldId id="896" r:id="rId21"/>
    <p:sldId id="917" r:id="rId22"/>
    <p:sldId id="911" r:id="rId23"/>
    <p:sldId id="606" r:id="rId24"/>
    <p:sldId id="946" r:id="rId25"/>
    <p:sldId id="939" r:id="rId26"/>
    <p:sldId id="941" r:id="rId27"/>
    <p:sldId id="281" r:id="rId28"/>
    <p:sldId id="947" r:id="rId29"/>
  </p:sldIdLst>
  <p:sldSz cx="9906000" cy="6858000" type="A4"/>
  <p:notesSz cx="6797675" cy="9926638"/>
  <p:custDataLst>
    <p:tags r:id="rId32"/>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9">
          <p15:clr>
            <a:srgbClr val="A4A3A4"/>
          </p15:clr>
        </p15:guide>
        <p15:guide id="2" orient="horz" pos="482">
          <p15:clr>
            <a:srgbClr val="A4A3A4"/>
          </p15:clr>
        </p15:guide>
        <p15:guide id="3" orient="horz" pos="2160">
          <p15:clr>
            <a:srgbClr val="A4A3A4"/>
          </p15:clr>
        </p15:guide>
        <p15:guide id="4" orient="horz" pos="536">
          <p15:clr>
            <a:srgbClr val="A4A3A4"/>
          </p15:clr>
        </p15:guide>
        <p15:guide id="5" orient="horz" pos="1043">
          <p15:clr>
            <a:srgbClr val="A4A3A4"/>
          </p15:clr>
        </p15:guide>
        <p15:guide id="6" pos="3120">
          <p15:clr>
            <a:srgbClr val="A4A3A4"/>
          </p15:clr>
        </p15:guide>
        <p15:guide id="7" pos="126">
          <p15:clr>
            <a:srgbClr val="A4A3A4"/>
          </p15:clr>
        </p15:guide>
        <p15:guide id="8" pos="6113">
          <p15:clr>
            <a:srgbClr val="A4A3A4"/>
          </p15:clr>
        </p15:guide>
        <p15:guide id="9" pos="6125">
          <p15:clr>
            <a:srgbClr val="A4A3A4"/>
          </p15:clr>
        </p15:guide>
        <p15:guide id="10" orient="horz" pos="2568">
          <p15:clr>
            <a:srgbClr val="A4A3A4"/>
          </p15:clr>
        </p15:guide>
        <p15:guide id="11" orient="horz" pos="1888">
          <p15:clr>
            <a:srgbClr val="A4A3A4"/>
          </p15:clr>
        </p15:guide>
        <p15:guide id="12" orient="horz" pos="3067">
          <p15:clr>
            <a:srgbClr val="A4A3A4"/>
          </p15:clr>
        </p15:guide>
        <p15:guide id="13" pos="4027">
          <p15:clr>
            <a:srgbClr val="A4A3A4"/>
          </p15:clr>
        </p15:guide>
        <p15:guide id="14" pos="6114">
          <p15:clr>
            <a:srgbClr val="A4A3A4"/>
          </p15:clr>
        </p15:guide>
        <p15:guide id="15" pos="3121">
          <p15:clr>
            <a:srgbClr val="A4A3A4"/>
          </p15:clr>
        </p15:guide>
        <p15:guide id="16" pos="125">
          <p15:clr>
            <a:srgbClr val="A4A3A4"/>
          </p15:clr>
        </p15:guide>
        <p15:guide id="17" pos="6126">
          <p15:clr>
            <a:srgbClr val="A4A3A4"/>
          </p15:clr>
        </p15:guide>
        <p15:guide id="18" pos="4028">
          <p15:clr>
            <a:srgbClr val="A4A3A4"/>
          </p15:clr>
        </p15:guide>
        <p15:guide id="19" pos="6115">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8" name="Author" initials="A" lastIdx="0" clrIdx="1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893"/>
    <a:srgbClr val="9FE6FF"/>
    <a:srgbClr val="66CCFF"/>
    <a:srgbClr val="CCFFFF"/>
    <a:srgbClr val="DDDDDD"/>
    <a:srgbClr val="669900"/>
    <a:srgbClr val="CCFF33"/>
    <a:srgbClr val="FFC865"/>
    <a:srgbClr val="FFE9C1"/>
    <a:srgbClr val="B27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54" autoAdjust="0"/>
    <p:restoredTop sz="88210" autoAdjust="0"/>
  </p:normalViewPr>
  <p:slideViewPr>
    <p:cSldViewPr snapToGrid="0" showGuides="1">
      <p:cViewPr varScale="1">
        <p:scale>
          <a:sx n="100" d="100"/>
          <a:sy n="100" d="100"/>
        </p:scale>
        <p:origin x="224" y="176"/>
      </p:cViewPr>
      <p:guideLst>
        <p:guide orient="horz" pos="119"/>
        <p:guide orient="horz" pos="482"/>
        <p:guide orient="horz" pos="2160"/>
        <p:guide orient="horz" pos="536"/>
        <p:guide orient="horz" pos="1043"/>
        <p:guide pos="3120"/>
        <p:guide pos="126"/>
        <p:guide pos="6113"/>
        <p:guide pos="6125"/>
        <p:guide orient="horz" pos="2568"/>
        <p:guide orient="horz" pos="1888"/>
        <p:guide orient="horz" pos="3067"/>
        <p:guide pos="4027"/>
        <p:guide pos="6114"/>
        <p:guide pos="3121"/>
        <p:guide pos="125"/>
        <p:guide pos="6126"/>
        <p:guide pos="4028"/>
        <p:guide pos="6115"/>
      </p:guideLst>
    </p:cSldViewPr>
  </p:slideViewPr>
  <p:outlineViewPr>
    <p:cViewPr>
      <p:scale>
        <a:sx n="33" d="100"/>
        <a:sy n="33" d="100"/>
      </p:scale>
      <p:origin x="0" y="0"/>
    </p:cViewPr>
  </p:outlineViewPr>
  <p:notesTextViewPr>
    <p:cViewPr>
      <p:scale>
        <a:sx n="1" d="1"/>
        <a:sy n="1" d="1"/>
      </p:scale>
      <p:origin x="0" y="0"/>
    </p:cViewPr>
  </p:notesTextViewPr>
  <p:sorterViewPr>
    <p:cViewPr>
      <p:scale>
        <a:sx n="79" d="100"/>
        <a:sy n="79" d="100"/>
      </p:scale>
      <p:origin x="0" y="0"/>
    </p:cViewPr>
  </p:sorterViewPr>
  <p:notesViewPr>
    <p:cSldViewPr snapToGrid="0">
      <p:cViewPr>
        <p:scale>
          <a:sx n="100" d="100"/>
          <a:sy n="100" d="100"/>
        </p:scale>
        <p:origin x="-3474" y="103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6400"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1"/>
            <a:ext cx="2946400" cy="496332"/>
          </a:xfrm>
          <a:prstGeom prst="rect">
            <a:avLst/>
          </a:prstGeom>
        </p:spPr>
        <p:txBody>
          <a:bodyPr vert="horz" lIns="91440" tIns="45720" rIns="91440" bIns="45720" rtlCol="0"/>
          <a:lstStyle>
            <a:lvl1pPr algn="r">
              <a:defRPr sz="1200"/>
            </a:lvl1pPr>
          </a:lstStyle>
          <a:p>
            <a:fld id="{E2AADE24-2B94-4FF9-8596-6D495B870FFA}" type="datetimeFigureOut">
              <a:rPr lang="de-DE" smtClean="0"/>
              <a:t>11.10.18</a:t>
            </a:fld>
            <a:endParaRPr lang="de-DE"/>
          </a:p>
        </p:txBody>
      </p:sp>
      <p:sp>
        <p:nvSpPr>
          <p:cNvPr id="4" name="Fußzeilenplatzhalter 3"/>
          <p:cNvSpPr>
            <a:spLocks noGrp="1"/>
          </p:cNvSpPr>
          <p:nvPr>
            <p:ph type="ftr" sz="quarter" idx="2"/>
          </p:nvPr>
        </p:nvSpPr>
        <p:spPr>
          <a:xfrm>
            <a:off x="0" y="9428711"/>
            <a:ext cx="2946400"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8711"/>
            <a:ext cx="2946400" cy="496332"/>
          </a:xfrm>
          <a:prstGeom prst="rect">
            <a:avLst/>
          </a:prstGeom>
        </p:spPr>
        <p:txBody>
          <a:bodyPr vert="horz" lIns="91440" tIns="45720" rIns="91440" bIns="45720" rtlCol="0" anchor="b"/>
          <a:lstStyle>
            <a:lvl1pPr algn="r">
              <a:defRPr sz="1200"/>
            </a:lvl1pPr>
          </a:lstStyle>
          <a:p>
            <a:fld id="{6BDE720B-B141-47BB-86B2-BBAB1D685513}" type="slidenum">
              <a:rPr lang="de-DE" smtClean="0"/>
              <a:t>‹#›</a:t>
            </a:fld>
            <a:endParaRPr lang="de-DE"/>
          </a:p>
        </p:txBody>
      </p:sp>
    </p:spTree>
    <p:extLst>
      <p:ext uri="{BB962C8B-B14F-4D97-AF65-F5344CB8AC3E}">
        <p14:creationId xmlns:p14="http://schemas.microsoft.com/office/powerpoint/2010/main" val="3403633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4" y="1"/>
            <a:ext cx="2945659" cy="496332"/>
          </a:xfrm>
          <a:prstGeom prst="rect">
            <a:avLst/>
          </a:prstGeom>
        </p:spPr>
        <p:txBody>
          <a:bodyPr vert="horz" lIns="91440" tIns="45720" rIns="91440" bIns="45720" rtlCol="0"/>
          <a:lstStyle>
            <a:lvl1pPr algn="r">
              <a:defRPr sz="1200"/>
            </a:lvl1pPr>
          </a:lstStyle>
          <a:p>
            <a:fld id="{40F6402B-DB8C-4CD0-8333-1293CA7CBFB4}" type="datetimeFigureOut">
              <a:rPr lang="de-DE" smtClean="0"/>
              <a:t>11.10.18</a:t>
            </a:fld>
            <a:endParaRPr lang="de-DE"/>
          </a:p>
        </p:txBody>
      </p:sp>
      <p:sp>
        <p:nvSpPr>
          <p:cNvPr id="4" name="Folienbildplatzhalt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4"/>
            <a:ext cx="5438140" cy="4466988"/>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273DC81D-38FA-4EFB-A816-49076D4E1450}" type="slidenum">
              <a:rPr lang="de-DE" smtClean="0"/>
              <a:t>‹#›</a:t>
            </a:fld>
            <a:endParaRPr lang="de-DE"/>
          </a:p>
        </p:txBody>
      </p:sp>
    </p:spTree>
    <p:extLst>
      <p:ext uri="{BB962C8B-B14F-4D97-AF65-F5344CB8AC3E}">
        <p14:creationId xmlns:p14="http://schemas.microsoft.com/office/powerpoint/2010/main" val="3175953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oa2020-de.org/OA2020-DE"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hdl.handle.net/1805/14063" TargetMode="External"/><Relationship Id="rId4" Type="http://schemas.openxmlformats.org/officeDocument/2006/relationships/hyperlink" Target="http://jussieucall.org/index.html"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Figures: http://journals.plos.org/plosone/article?id=10.1371/journal.pone.0127502#sec003</a:t>
            </a:r>
          </a:p>
          <a:p>
            <a:r>
              <a:rPr lang="en-US" dirty="0"/>
              <a:t>This paper provides such analysis, based on 45 million documents indexed in the Web of Science over the period 1973-2013. It shows that in both natural and medical sciences (NMS) and social sciences and humanities (SSH), Reed-Elsevier, Wiley-Blackwell, Springer, and Taylor &amp; Francis increased their share of the published output, especially since the advent of the digital era (mid-1990s). Combined, the top five most prolific publishers account for more than 50% of all papers published in 2013.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F5B2AD-36DD-4C8A-8664-0407F4F38A1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3349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3DC81D-38FA-4EFB-A816-49076D4E1450}"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3631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3DC81D-38FA-4EFB-A816-49076D4E1450}"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9363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3DC81D-38FA-4EFB-A816-49076D4E1450}"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5361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3DC81D-38FA-4EFB-A816-49076D4E1450}"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0956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F5B2AD-36DD-4C8A-8664-0407F4F38A1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3657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11200" y="744538"/>
            <a:ext cx="5375275" cy="3722687"/>
          </a:xfrm>
        </p:spPr>
      </p:sp>
      <p:sp>
        <p:nvSpPr>
          <p:cNvPr id="3" name="Notizenplatzhalter 2"/>
          <p:cNvSpPr>
            <a:spLocks noGrp="1"/>
          </p:cNvSpPr>
          <p:nvPr>
            <p:ph type="body" idx="1"/>
          </p:nvPr>
        </p:nvSpPr>
        <p:spPr/>
        <p:txBody>
          <a:bodyPr/>
          <a:lstStyle/>
          <a:p>
            <a:endParaRPr lang="en-US" baseline="0" noProof="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3DC81D-38FA-4EFB-A816-49076D4E1450}"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9120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3DC81D-38FA-4EFB-A816-49076D4E1450}"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6443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Global alliance (global publishers)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Most</a:t>
            </a:r>
            <a:r>
              <a:rPr lang="en-US" sz="1200" b="0" i="0" kern="1200" baseline="0" dirty="0">
                <a:solidFill>
                  <a:schemeClr val="tx1"/>
                </a:solidFill>
                <a:effectLst/>
                <a:latin typeface="+mn-lt"/>
                <a:ea typeface="+mn-ea"/>
                <a:cs typeface="+mn-cs"/>
              </a:rPr>
              <a:t> recent signatories from US and China</a:t>
            </a:r>
          </a:p>
          <a:p>
            <a:pPr marL="171450" indent="-171450" fontAlgn="base">
              <a:buFont typeface="Arial" panose="020B0604020202020204" pitchFamily="34" charset="0"/>
              <a:buChar char="•"/>
            </a:pPr>
            <a:r>
              <a:rPr lang="en-US" sz="1200" b="0" i="0" kern="1200" baseline="0" dirty="0">
                <a:solidFill>
                  <a:schemeClr val="tx1"/>
                </a:solidFill>
                <a:effectLst/>
                <a:latin typeface="+mn-lt"/>
                <a:ea typeface="+mn-ea"/>
                <a:cs typeface="+mn-cs"/>
              </a:rPr>
              <a:t>80/20 rule, research-producing organizations</a:t>
            </a:r>
          </a:p>
          <a:p>
            <a:pPr marL="171450" indent="-171450" fontAlgn="base">
              <a:buFont typeface="Arial" panose="020B0604020202020204" pitchFamily="34" charset="0"/>
              <a:buChar char="•"/>
            </a:pPr>
            <a:endParaRPr lang="en-US" sz="1200" b="0" i="0" kern="1200" baseline="0" dirty="0">
              <a:solidFill>
                <a:schemeClr val="tx1"/>
              </a:solidFill>
              <a:effectLst/>
              <a:latin typeface="+mn-lt"/>
              <a:ea typeface="+mn-ea"/>
              <a:cs typeface="+mn-cs"/>
            </a:endParaRPr>
          </a:p>
          <a:p>
            <a:pPr marL="171450" indent="-171450" fontAlgn="base">
              <a:buFont typeface="Arial" panose="020B0604020202020204" pitchFamily="34" charset="0"/>
              <a:buChar char="•"/>
            </a:pPr>
            <a:endParaRPr lang="en-US" sz="1200" b="0" i="0" kern="1200" baseline="0" dirty="0">
              <a:solidFill>
                <a:schemeClr val="tx1"/>
              </a:solidFill>
              <a:effectLst/>
              <a:latin typeface="+mn-lt"/>
              <a:ea typeface="+mn-ea"/>
              <a:cs typeface="+mn-cs"/>
            </a:endParaRPr>
          </a:p>
          <a:p>
            <a:pPr marL="171450" indent="-171450" fontAlgn="base">
              <a:buFont typeface="Arial" panose="020B0604020202020204" pitchFamily="34" charset="0"/>
              <a:buChar char="•"/>
            </a:pPr>
            <a:endParaRPr lang="en-US" sz="1200" b="0" i="0" kern="1200" baseline="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 target is clearly in our sights, as 80% of scholarly publishing lies with just a handful of publishers and a growing percentage of institutions whose scholarly outputs publishers depend upon, are embracing the OA2020 strategy. </a:t>
            </a:r>
          </a:p>
          <a:p>
            <a:pPr fontAlgn="base"/>
            <a:r>
              <a:rPr lang="en-US" sz="1200" b="0" i="0" kern="1200" dirty="0">
                <a:solidFill>
                  <a:schemeClr val="tx1"/>
                </a:solidFill>
                <a:effectLst/>
                <a:latin typeface="+mn-lt"/>
                <a:ea typeface="+mn-ea"/>
                <a:cs typeface="+mn-cs"/>
              </a:rPr>
              <a:t>Further analysis shows that with commitments from a relatively small number of global research-intensive institutions, we could reach the turning point by our 2020 target.</a:t>
            </a:r>
          </a:p>
          <a:p>
            <a:r>
              <a:rPr lang="en-US" dirty="0">
                <a:solidFill>
                  <a:schemeClr val="tx2"/>
                </a:solidFill>
              </a:rPr>
              <a:t>Similar to what we have seen with the publisher distribution of our institutional output, we find the 20:80 rule holds true on the global scale:</a:t>
            </a:r>
            <a:r>
              <a:rPr lang="en-US" baseline="0" dirty="0">
                <a:solidFill>
                  <a:schemeClr val="tx2"/>
                </a:solidFill>
              </a:rPr>
              <a:t> </a:t>
            </a:r>
            <a:r>
              <a:rPr lang="en-US" b="1" dirty="0">
                <a:solidFill>
                  <a:schemeClr val="tx2"/>
                </a:solidFill>
              </a:rPr>
              <a:t>20 countries account for 80% of the annual global output</a:t>
            </a:r>
            <a:r>
              <a:rPr lang="en-US" dirty="0">
                <a:solidFill>
                  <a:schemeClr val="tx2"/>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4"/>
                </a:solidFill>
              </a:rPr>
              <a:t>To be successful OA2020 would need no more than </a:t>
            </a:r>
            <a:r>
              <a:rPr lang="en-US" b="1" dirty="0">
                <a:solidFill>
                  <a:schemeClr val="accent6"/>
                </a:solidFill>
              </a:rPr>
              <a:t>100 firm supporters</a:t>
            </a:r>
            <a:r>
              <a:rPr lang="en-US" dirty="0">
                <a:solidFill>
                  <a:schemeClr val="accent4"/>
                </a:solidFill>
              </a:rPr>
              <a:t>,</a:t>
            </a:r>
            <a:r>
              <a:rPr lang="en-US" dirty="0">
                <a:solidFill>
                  <a:schemeClr val="tx2"/>
                </a:solidFill>
              </a:rPr>
              <a:t> </a:t>
            </a:r>
            <a:r>
              <a:rPr lang="en-US" dirty="0">
                <a:solidFill>
                  <a:schemeClr val="accent4"/>
                </a:solidFill>
              </a:rPr>
              <a:t>provided that they are among the leading institutions of their countries and geographically distributed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4"/>
                </a:solidFill>
              </a:rPr>
              <a:t>We need firm institutional commitment </a:t>
            </a:r>
            <a:r>
              <a:rPr lang="en-US" b="1" i="1" dirty="0">
                <a:solidFill>
                  <a:schemeClr val="accent6"/>
                </a:solidFill>
              </a:rPr>
              <a:t>plus</a:t>
            </a:r>
            <a:r>
              <a:rPr lang="en-US" dirty="0">
                <a:solidFill>
                  <a:schemeClr val="accent4"/>
                </a:solidFill>
              </a:rPr>
              <a:t> reasonable geographic distribution of supporters to bring the departure from the subscription system to a point of no return</a:t>
            </a:r>
          </a:p>
          <a:p>
            <a:endParaRPr lang="en-US" dirty="0">
              <a:solidFill>
                <a:schemeClr val="tx2"/>
              </a:solidFill>
            </a:endParaRPr>
          </a:p>
          <a:p>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OA2020 Initiative is an aligning force that brings together over 100 national and international research councils, funding agencies, HE associations, research institutes and universities from nearly 40 countries, with increasing participation from China and the US-- all of whom are committed to converting the funds they currently spend on subscriptions into funds to support sustainable OA business models. </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call on funders, policy makers and university leaders in the UK to look beyond borders and seek points of alignment among our strategies so that we will all be more effective in achieving our common vision.</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the nations of the world can sit down and agree upon plans to reduce their carbon emissions--well, at least most of them--then surely the academy can come together to align strategies to divest of the subscription system in order to finally achieve universal open access to knowledge.</a:t>
            </a:r>
            <a:endParaRPr lang="de-DE" sz="1200" kern="1200" dirty="0">
              <a:solidFill>
                <a:schemeClr val="tx1"/>
              </a:solidFill>
              <a:effectLst/>
              <a:latin typeface="+mn-lt"/>
              <a:ea typeface="+mn-ea"/>
              <a:cs typeface="+mn-cs"/>
            </a:endParaRPr>
          </a:p>
          <a:p>
            <a:endParaRPr lang="en-GB" dirty="0"/>
          </a:p>
          <a:p>
            <a:endParaRPr lang="en-US" dirty="0">
              <a:solidFill>
                <a:schemeClr val="tx2"/>
              </a:solidFill>
            </a:endParaRPr>
          </a:p>
          <a:p>
            <a:pPr fontAlgn="base"/>
            <a:endParaRPr lang="en-US" sz="1200" b="0" i="0" kern="1200" dirty="0">
              <a:solidFill>
                <a:schemeClr val="tx1"/>
              </a:solidFill>
              <a:effectLst/>
              <a:latin typeface="+mn-lt"/>
              <a:ea typeface="+mn-ea"/>
              <a:cs typeface="+mn-cs"/>
            </a:endParaRPr>
          </a:p>
          <a:p>
            <a:endParaRPr lang="en-US" dirty="0"/>
          </a:p>
          <a:p>
            <a:r>
              <a:rPr lang="en-US" dirty="0"/>
              <a:t>Over 90 academic</a:t>
            </a:r>
            <a:r>
              <a:rPr lang="en-US" baseline="0" dirty="0"/>
              <a:t> and research organizations from 32 countries across 5 continents – national scale including funding bodies, research councils and library consortia.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2"/>
                </a:solidFill>
              </a:rPr>
              <a:t>As a global alliance, the academic community can meet the traditional publishers at eye level. </a:t>
            </a:r>
          </a:p>
          <a:p>
            <a:pPr>
              <a:lnSpc>
                <a:spcPts val="2500"/>
              </a:lnSpc>
            </a:pPr>
            <a:r>
              <a:rPr lang="en-US" dirty="0">
                <a:solidFill>
                  <a:schemeClr val="accent2"/>
                </a:solidFill>
              </a:rPr>
              <a:t>Austria, FWF</a:t>
            </a:r>
          </a:p>
          <a:p>
            <a:pPr>
              <a:lnSpc>
                <a:spcPts val="2500"/>
              </a:lnSpc>
            </a:pPr>
            <a:r>
              <a:rPr lang="en-US" dirty="0">
                <a:solidFill>
                  <a:schemeClr val="accent2"/>
                </a:solidFill>
              </a:rPr>
              <a:t>Brazil, CAPES</a:t>
            </a:r>
          </a:p>
          <a:p>
            <a:pPr>
              <a:lnSpc>
                <a:spcPts val="2500"/>
              </a:lnSpc>
            </a:pPr>
            <a:r>
              <a:rPr lang="en-US" dirty="0">
                <a:solidFill>
                  <a:schemeClr val="accent2"/>
                </a:solidFill>
              </a:rPr>
              <a:t>Denmark, DEFF</a:t>
            </a:r>
          </a:p>
          <a:p>
            <a:pPr>
              <a:lnSpc>
                <a:spcPts val="2500"/>
              </a:lnSpc>
            </a:pPr>
            <a:r>
              <a:rPr lang="en-US" dirty="0">
                <a:solidFill>
                  <a:schemeClr val="accent2"/>
                </a:solidFill>
              </a:rPr>
              <a:t>Finland, </a:t>
            </a:r>
            <a:r>
              <a:rPr lang="en-US" dirty="0" err="1">
                <a:solidFill>
                  <a:schemeClr val="accent2"/>
                </a:solidFill>
              </a:rPr>
              <a:t>FinELib</a:t>
            </a:r>
            <a:endParaRPr lang="en-US" dirty="0">
              <a:solidFill>
                <a:schemeClr val="accent2"/>
              </a:solidFill>
            </a:endParaRPr>
          </a:p>
          <a:p>
            <a:pPr>
              <a:lnSpc>
                <a:spcPts val="2500"/>
              </a:lnSpc>
            </a:pPr>
            <a:r>
              <a:rPr lang="en-US" dirty="0">
                <a:solidFill>
                  <a:schemeClr val="accent2"/>
                </a:solidFill>
              </a:rPr>
              <a:t>Germany, </a:t>
            </a:r>
            <a:r>
              <a:rPr lang="en-US" dirty="0" err="1">
                <a:solidFill>
                  <a:schemeClr val="accent2"/>
                </a:solidFill>
              </a:rPr>
              <a:t>DfG</a:t>
            </a:r>
            <a:endParaRPr lang="en-US" dirty="0">
              <a:solidFill>
                <a:schemeClr val="accent2"/>
              </a:solidFill>
            </a:endParaRPr>
          </a:p>
          <a:p>
            <a:pPr>
              <a:lnSpc>
                <a:spcPts val="2500"/>
              </a:lnSpc>
            </a:pPr>
            <a:r>
              <a:rPr lang="en-US" dirty="0">
                <a:solidFill>
                  <a:schemeClr val="accent2"/>
                </a:solidFill>
              </a:rPr>
              <a:t>Hungary, EISZ</a:t>
            </a:r>
          </a:p>
          <a:p>
            <a:pPr>
              <a:lnSpc>
                <a:spcPts val="2500"/>
              </a:lnSpc>
            </a:pPr>
            <a:r>
              <a:rPr lang="en-US" dirty="0">
                <a:solidFill>
                  <a:schemeClr val="accent2"/>
                </a:solidFill>
              </a:rPr>
              <a:t>Italy, CRUI</a:t>
            </a:r>
          </a:p>
          <a:p>
            <a:pPr>
              <a:lnSpc>
                <a:spcPts val="2500"/>
              </a:lnSpc>
            </a:pPr>
            <a:r>
              <a:rPr lang="en-US" dirty="0">
                <a:solidFill>
                  <a:schemeClr val="accent2"/>
                </a:solidFill>
              </a:rPr>
              <a:t>Japan, JUSTICE</a:t>
            </a:r>
          </a:p>
          <a:p>
            <a:pPr>
              <a:lnSpc>
                <a:spcPts val="2500"/>
              </a:lnSpc>
            </a:pPr>
            <a:r>
              <a:rPr lang="en-US" dirty="0">
                <a:solidFill>
                  <a:schemeClr val="accent2"/>
                </a:solidFill>
              </a:rPr>
              <a:t>Netherlands, VSNU</a:t>
            </a:r>
          </a:p>
          <a:p>
            <a:pPr>
              <a:lnSpc>
                <a:spcPts val="2500"/>
              </a:lnSpc>
            </a:pPr>
            <a:r>
              <a:rPr lang="en-US" dirty="0">
                <a:solidFill>
                  <a:schemeClr val="accent2"/>
                </a:solidFill>
              </a:rPr>
              <a:t>Norway, CERES/</a:t>
            </a:r>
            <a:r>
              <a:rPr lang="en-US" dirty="0" err="1">
                <a:solidFill>
                  <a:schemeClr val="accent2"/>
                </a:solidFill>
              </a:rPr>
              <a:t>CRIStin</a:t>
            </a:r>
            <a:endParaRPr lang="en-US" dirty="0">
              <a:solidFill>
                <a:schemeClr val="accent2"/>
              </a:solidFill>
            </a:endParaRPr>
          </a:p>
          <a:p>
            <a:pPr>
              <a:lnSpc>
                <a:spcPts val="2500"/>
              </a:lnSpc>
            </a:pPr>
            <a:r>
              <a:rPr lang="en-US" dirty="0">
                <a:solidFill>
                  <a:schemeClr val="accent2"/>
                </a:solidFill>
              </a:rPr>
              <a:t>Portugal, FCT</a:t>
            </a:r>
          </a:p>
          <a:p>
            <a:pPr>
              <a:lnSpc>
                <a:spcPts val="2500"/>
              </a:lnSpc>
            </a:pPr>
            <a:r>
              <a:rPr lang="en-US" dirty="0">
                <a:solidFill>
                  <a:schemeClr val="accent2"/>
                </a:solidFill>
              </a:rPr>
              <a:t>South Africa, SANLiC</a:t>
            </a:r>
          </a:p>
          <a:p>
            <a:pPr>
              <a:lnSpc>
                <a:spcPts val="2500"/>
              </a:lnSpc>
            </a:pPr>
            <a:r>
              <a:rPr lang="en-US" dirty="0">
                <a:solidFill>
                  <a:schemeClr val="accent2"/>
                </a:solidFill>
              </a:rPr>
              <a:t>South Korea, KISTI</a:t>
            </a:r>
          </a:p>
          <a:p>
            <a:pPr>
              <a:lnSpc>
                <a:spcPts val="2500"/>
              </a:lnSpc>
            </a:pPr>
            <a:r>
              <a:rPr lang="en-US" dirty="0">
                <a:solidFill>
                  <a:schemeClr val="accent2"/>
                </a:solidFill>
              </a:rPr>
              <a:t>Spain, CSIC</a:t>
            </a:r>
          </a:p>
          <a:p>
            <a:pPr>
              <a:lnSpc>
                <a:spcPts val="2500"/>
              </a:lnSpc>
            </a:pPr>
            <a:r>
              <a:rPr lang="en-US" dirty="0">
                <a:solidFill>
                  <a:schemeClr val="accent2"/>
                </a:solidFill>
              </a:rPr>
              <a:t>Sweden, SUHF</a:t>
            </a:r>
          </a:p>
          <a:p>
            <a:pPr>
              <a:lnSpc>
                <a:spcPts val="2500"/>
              </a:lnSpc>
            </a:pPr>
            <a:r>
              <a:rPr lang="en-US" dirty="0">
                <a:solidFill>
                  <a:schemeClr val="accent2"/>
                </a:solidFill>
              </a:rPr>
              <a:t>Switzerland, </a:t>
            </a:r>
            <a:r>
              <a:rPr lang="en-US" dirty="0" err="1">
                <a:solidFill>
                  <a:schemeClr val="accent2"/>
                </a:solidFill>
              </a:rPr>
              <a:t>swissuniversities</a:t>
            </a:r>
            <a:endParaRPr lang="en-US" dirty="0">
              <a:solidFill>
                <a:schemeClr val="accent2"/>
              </a:solidFill>
            </a:endParaRPr>
          </a:p>
          <a:p>
            <a:pPr>
              <a:lnSpc>
                <a:spcPts val="2500"/>
              </a:lnSpc>
            </a:pPr>
            <a:r>
              <a:rPr lang="en-US" dirty="0">
                <a:solidFill>
                  <a:schemeClr val="accent2"/>
                </a:solidFill>
              </a:rPr>
              <a:t>Turkey, ANKOS</a:t>
            </a:r>
          </a:p>
          <a:p>
            <a:pPr>
              <a:lnSpc>
                <a:spcPts val="2500"/>
              </a:lnSpc>
            </a:pPr>
            <a:r>
              <a:rPr lang="en-US" dirty="0">
                <a:solidFill>
                  <a:schemeClr val="accent2"/>
                </a:solidFill>
              </a:rPr>
              <a:t>United Kingdom, </a:t>
            </a:r>
            <a:r>
              <a:rPr lang="en-US" dirty="0" err="1">
                <a:solidFill>
                  <a:schemeClr val="accent2"/>
                </a:solidFill>
              </a:rPr>
              <a:t>Jisc</a:t>
            </a:r>
            <a:r>
              <a:rPr lang="en-US" dirty="0">
                <a:solidFill>
                  <a:schemeClr val="accent2"/>
                </a:solidFill>
              </a:rPr>
              <a:t> Collections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2"/>
              </a:solidFill>
            </a:endParaRPr>
          </a:p>
          <a:p>
            <a:endParaRPr lang="en-US" baseline="0" dirty="0"/>
          </a:p>
          <a:p>
            <a:endParaRPr lang="en-US" baseline="0" dirty="0"/>
          </a:p>
          <a:p>
            <a:endParaRPr lang="en-US" baseline="0" dirty="0"/>
          </a:p>
          <a:p>
            <a:pPr>
              <a:lnSpc>
                <a:spcPts val="2500"/>
              </a:lnSpc>
            </a:pPr>
            <a:endParaRPr lang="en-US" dirty="0">
              <a:solidFill>
                <a:schemeClr val="accent2"/>
              </a:solidFill>
            </a:endParaRPr>
          </a:p>
          <a:p>
            <a:endParaRPr lang="en-US" baseline="0" dirty="0"/>
          </a:p>
          <a:p>
            <a:endParaRPr lang="en-US" baseline="0" dirty="0"/>
          </a:p>
          <a:p>
            <a:pPr fontAlgn="base"/>
            <a:r>
              <a:rPr lang="en-US" sz="1200" b="0" i="0" kern="1200" dirty="0">
                <a:solidFill>
                  <a:schemeClr val="tx1"/>
                </a:solidFill>
                <a:effectLst/>
                <a:latin typeface="+mn-lt"/>
                <a:ea typeface="+mn-ea"/>
                <a:cs typeface="+mn-cs"/>
              </a:rPr>
              <a:t>As more and more individual institutions and consortia join the OA2020 initiative, using their subscription expenditures as leverage to inject open access into the scholarly publishing system, our collective power and reach increases, like the payload of a catapult. With libraries and institutions acting as a crossbar to direct the potential of their expenditures to open access, we can deliver a final blow to bring down the paywall system and build a new open information environment.</a:t>
            </a:r>
          </a:p>
          <a:p>
            <a:br>
              <a:rPr lang="en-US" dirty="0"/>
            </a:br>
            <a:endParaRPr lang="en-US" baseline="0" dirty="0"/>
          </a:p>
          <a:p>
            <a:endParaRPr lang="en-US" dirty="0"/>
          </a:p>
          <a:p>
            <a:endParaRPr lang="en-US" dirty="0"/>
          </a:p>
          <a:p>
            <a:r>
              <a:rPr lang="en-GB" sz="1200" b="1" kern="1200" dirty="0">
                <a:solidFill>
                  <a:schemeClr val="tx1"/>
                </a:solidFill>
                <a:effectLst/>
                <a:latin typeface="+mn-lt"/>
                <a:ea typeface="+mn-ea"/>
                <a:cs typeface="+mn-cs"/>
              </a:rPr>
              <a:t>Divest of subscriptions, invest in Open Access! </a:t>
            </a:r>
            <a:r>
              <a:rPr lang="en-GB" sz="1200" kern="1200" dirty="0">
                <a:solidFill>
                  <a:schemeClr val="tx1"/>
                </a:solidFill>
                <a:effectLst/>
                <a:latin typeface="+mn-lt"/>
                <a:ea typeface="+mn-ea"/>
                <a:cs typeface="+mn-cs"/>
              </a:rPr>
              <a:t>This principle is the foundation of OA2020, and we are encouraged to note it is now also the underlying strategy of an increasing number of new Open Access initiatives with whom we share the common vision of making open the default in scholarly communications. In support of our mutual goals, we are excited to announce the launch of our newly expanded website, OA2020.org, where libraries and institutions can find practical information, best practice and resources to plan and execute their own transformational roadmaps that address local needs and have impact in the drive for Open Access at a global scale. </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set out in the OA2020 Expression of Interest, drafted at the 12</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Berlin Open Access Conference in 2015, the key to achieving large scale transformation of the current scholarly publishing (subscription) system is by “converting resources currently spent on journal subscriptions into funds to support sustainable OA business models”. The OA2020 Expression of Interest goes on to clarify that the envisioned transformation shall be made “in accordance with community-specific publications preferences” while continuing “to support new and improved forms of OA publishing”.  </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One bold manifestation of these principles can be found in Germany, where scores of institutions have announced that, pending positive results of the ongoing DEAL negotiations to incorporate open access publishing entitlements into a national content license agreement, they will not extend their current licenses with Elsevier terminating at end 2017; consequently, the </a:t>
            </a:r>
            <a:r>
              <a:rPr lang="en-GB" sz="1200" u="sng" kern="1200" dirty="0">
                <a:solidFill>
                  <a:schemeClr val="tx1"/>
                </a:solidFill>
                <a:effectLst/>
                <a:latin typeface="+mn-lt"/>
                <a:ea typeface="+mn-ea"/>
                <a:cs typeface="+mn-cs"/>
                <a:hlinkClick r:id="rId3"/>
              </a:rPr>
              <a:t>OA2020-DE National Contact Point</a:t>
            </a:r>
            <a:r>
              <a:rPr lang="en-GB" sz="1200" kern="1200" dirty="0">
                <a:solidFill>
                  <a:schemeClr val="tx1"/>
                </a:solidFill>
                <a:effectLst/>
                <a:latin typeface="+mn-lt"/>
                <a:ea typeface="+mn-ea"/>
                <a:cs typeface="+mn-cs"/>
              </a:rPr>
              <a:t> proposes that the funds saved on non-renewal with Elsevier be diverted to sustaining OA publishing initiatives and supporting their researchers wishing to publish in journals by pure OA publishers.</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Yet, in keeping with the OA2020 objective of incorporating community-specific publication preferences, there are diverse proposals to be explored:</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recent </a:t>
            </a:r>
            <a:r>
              <a:rPr lang="en-GB" sz="1200" u="sng" kern="1200" dirty="0" err="1">
                <a:solidFill>
                  <a:schemeClr val="tx1"/>
                </a:solidFill>
                <a:effectLst/>
                <a:latin typeface="+mn-lt"/>
                <a:ea typeface="+mn-ea"/>
                <a:cs typeface="+mn-cs"/>
                <a:hlinkClick r:id="rId4"/>
              </a:rPr>
              <a:t>Jussieu</a:t>
            </a:r>
            <a:r>
              <a:rPr lang="en-GB" sz="1200" u="sng" kern="1200" dirty="0">
                <a:solidFill>
                  <a:schemeClr val="tx1"/>
                </a:solidFill>
                <a:effectLst/>
                <a:latin typeface="+mn-lt"/>
                <a:ea typeface="+mn-ea"/>
                <a:cs typeface="+mn-cs"/>
                <a:hlinkClick r:id="rId4"/>
              </a:rPr>
              <a:t> Call</a:t>
            </a:r>
            <a:r>
              <a:rPr lang="en-GB" sz="1200" kern="1200" dirty="0">
                <a:solidFill>
                  <a:schemeClr val="tx1"/>
                </a:solidFill>
                <a:effectLst/>
                <a:latin typeface="+mn-lt"/>
                <a:ea typeface="+mn-ea"/>
                <a:cs typeface="+mn-cs"/>
              </a:rPr>
              <a:t>, echoes the principles voiced by OA2020 in their declaration by calling “on research organizations and their libraries to secure and earmark as of now a share of their acquisition budgets to support the development of scientific publishing activities, which are genuinely open and innovative, and address the needs of the scientific community.”</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US, while not specifically calling out a conversion of subscription funds, the </a:t>
            </a:r>
            <a:r>
              <a:rPr lang="en-GB" sz="1200" u="sng" kern="1200" dirty="0">
                <a:solidFill>
                  <a:schemeClr val="tx1"/>
                </a:solidFill>
                <a:effectLst/>
                <a:latin typeface="+mn-lt"/>
                <a:ea typeface="+mn-ea"/>
                <a:cs typeface="+mn-cs"/>
                <a:hlinkClick r:id="rId5"/>
              </a:rPr>
              <a:t>2.5% Commitment</a:t>
            </a:r>
            <a:r>
              <a:rPr lang="en-GB" sz="1200" kern="1200" dirty="0">
                <a:solidFill>
                  <a:schemeClr val="tx1"/>
                </a:solidFill>
                <a:effectLst/>
                <a:latin typeface="+mn-lt"/>
                <a:ea typeface="+mn-ea"/>
                <a:cs typeface="+mn-cs"/>
              </a:rPr>
              <a:t> recommends that libraries “commit 2.5% of their total budgets to organizations and projects that contribute to the common digital infrastructure need to support the open scholarly commons”. And, the “Red OA” proposal, albeit moving a step further, proposes to convert not only subscription funds but also the funds that scholars use to pay publishing fees, to support open, discipline-based pre-print repositories. </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While adopting the tactics most appropriate for each geographic and discipline context, these strategies are united by a common denominator: the realization that </a:t>
            </a:r>
            <a:r>
              <a:rPr lang="en-GB" sz="1200" b="1" kern="1200" dirty="0">
                <a:solidFill>
                  <a:schemeClr val="tx1"/>
                </a:solidFill>
                <a:effectLst/>
                <a:latin typeface="+mn-lt"/>
                <a:ea typeface="+mn-ea"/>
                <a:cs typeface="+mn-cs"/>
              </a:rPr>
              <a:t>Open Access can only be achieved on a large scale if libraries and institutions take an active and systematic approach to divesting of subscriptions and investing in open access</a:t>
            </a:r>
            <a:r>
              <a:rPr lang="en-GB" sz="1200" kern="1200" dirty="0">
                <a:solidFill>
                  <a:schemeClr val="tx1"/>
                </a:solidFill>
                <a:effectLst/>
                <a:latin typeface="+mn-lt"/>
                <a:ea typeface="+mn-ea"/>
                <a:cs typeface="+mn-cs"/>
              </a:rPr>
              <a:t>. </a:t>
            </a:r>
            <a:endParaRPr lang="de-D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3DC81D-38FA-4EFB-A816-49076D4E1450}"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2959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F5B2AD-36DD-4C8A-8664-0407F4F38A1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6415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70C0"/>
                </a:solidFill>
                <a:latin typeface="Arial" panose="020B0604020202020204" pitchFamily="34" charset="0"/>
                <a:cs typeface="Arial" panose="020B0604020202020204" pitchFamily="34" charset="0"/>
              </a:rPr>
              <a:t>https://</a:t>
            </a:r>
            <a:r>
              <a:rPr lang="en-US" sz="1200" dirty="0" err="1">
                <a:solidFill>
                  <a:srgbClr val="0070C0"/>
                </a:solidFill>
                <a:latin typeface="Arial" panose="020B0604020202020204" pitchFamily="34" charset="0"/>
                <a:cs typeface="Arial" panose="020B0604020202020204" pitchFamily="34" charset="0"/>
              </a:rPr>
              <a:t>senate.universityofcalifornia.edu</a:t>
            </a:r>
            <a:r>
              <a:rPr lang="en-US" sz="1200" dirty="0">
                <a:solidFill>
                  <a:srgbClr val="0070C0"/>
                </a:solidFill>
                <a:latin typeface="Arial" panose="020B0604020202020204" pitchFamily="34" charset="0"/>
                <a:cs typeface="Arial" panose="020B0604020202020204" pitchFamily="34" charset="0"/>
              </a:rPr>
              <a:t>/_files/committees/</a:t>
            </a:r>
            <a:r>
              <a:rPr lang="en-US" sz="1200" dirty="0" err="1">
                <a:solidFill>
                  <a:srgbClr val="0070C0"/>
                </a:solidFill>
                <a:latin typeface="Arial" panose="020B0604020202020204" pitchFamily="34" charset="0"/>
                <a:cs typeface="Arial" panose="020B0604020202020204" pitchFamily="34" charset="0"/>
              </a:rPr>
              <a:t>ucolasc</a:t>
            </a:r>
            <a:r>
              <a:rPr lang="en-US" sz="1200" dirty="0">
                <a:solidFill>
                  <a:srgbClr val="0070C0"/>
                </a:solidFill>
                <a:latin typeface="Arial" panose="020B0604020202020204" pitchFamily="34" charset="0"/>
                <a:cs typeface="Arial" panose="020B0604020202020204" pitchFamily="34" charset="0"/>
              </a:rPr>
              <a:t>/scholcommprinciples-20180425.pdf</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F5B2AD-36DD-4C8A-8664-0407F4F38A1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6035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Figures: http://journals.plos.org/plosone/article?id=10.1371/journal.pone.0127502#sec003</a:t>
            </a:r>
          </a:p>
          <a:p>
            <a:r>
              <a:rPr lang="en-US" dirty="0"/>
              <a:t>This paper provides such analysis, based on 45 million documents indexed in the Web of Science over the period 1973-2013. It shows that in both natural and medical sciences (NMS) and social sciences and humanities (SSH), Reed-Elsevier, Wiley-Blackwell, Springer, and Taylor &amp; Francis increased their share of the published output, especially since the advent of the digital era (mid-1990s). Combined, the top five most prolific publishers account for more than 50% of all papers published in 2013.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F5B2AD-36DD-4C8A-8664-0407F4F38A1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6624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F5B2AD-36DD-4C8A-8664-0407F4F38A1A}" type="slidenum">
              <a:rPr lang="en-US" smtClean="0"/>
              <a:t>23</a:t>
            </a:fld>
            <a:endParaRPr lang="en-US"/>
          </a:p>
        </p:txBody>
      </p:sp>
    </p:spTree>
    <p:extLst>
      <p:ext uri="{BB962C8B-B14F-4D97-AF65-F5344CB8AC3E}">
        <p14:creationId xmlns:p14="http://schemas.microsoft.com/office/powerpoint/2010/main" val="770166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F5B2AD-36DD-4C8A-8664-0407F4F38A1A}" type="slidenum">
              <a:rPr lang="en-US" smtClean="0"/>
              <a:t>24</a:t>
            </a:fld>
            <a:endParaRPr lang="en-US"/>
          </a:p>
        </p:txBody>
      </p:sp>
    </p:spTree>
    <p:extLst>
      <p:ext uri="{BB962C8B-B14F-4D97-AF65-F5344CB8AC3E}">
        <p14:creationId xmlns:p14="http://schemas.microsoft.com/office/powerpoint/2010/main" val="1007271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Figures: http://journals.plos.org/plosone/article?id=10.1371/journal.pone.0127502#sec003</a:t>
            </a:r>
          </a:p>
          <a:p>
            <a:r>
              <a:rPr lang="en-US" dirty="0"/>
              <a:t>This paper provides such analysis, based on 45 million documents indexed in the Web of Science over the period 1973-2013. It shows that in both natural and medical sciences (NMS) and social sciences and humanities (SSH), Reed-Elsevier, Wiley-Blackwell, Springer, and Taylor &amp; Francis increased their share of the published output, especially since the advent of the digital era (mid-1990s). Combined, the top five most prolific publishers account for more than 50% of all papers published in 2013.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F5B2AD-36DD-4C8A-8664-0407F4F38A1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1706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UCSF and UC Open Access</a:t>
            </a:r>
            <a:r>
              <a:rPr lang="en-US" baseline="0" dirty="0"/>
              <a:t> Policies have helped raise awareness about the costs of publishing and the importance of copyright retention, but it hasn’t changed the pattern of publishing. The deposit rate for final manuscripts into eScholarship remains low, meaning readers still rely on the access to content behind a paywall.</a:t>
            </a:r>
          </a:p>
          <a:p>
            <a:endParaRPr lang="en-US" baseline="0" dirty="0"/>
          </a:p>
          <a:p>
            <a:r>
              <a:rPr lang="en-US" baseline="0" dirty="0"/>
              <a:t>Video: https://vimeo.com/121511619</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F5B2AD-36DD-4C8A-8664-0407F4F38A1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32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UCSF and UC Open Access</a:t>
            </a:r>
            <a:r>
              <a:rPr lang="en-US" baseline="0" dirty="0"/>
              <a:t> Policies have helped raise awareness about the costs of publishing and the importance of copyright retention, but it hasn’t changed the pattern of publishing. The deposit rate for final manuscripts into eScholarship remains low, meaning readers still rely on the access to content behind a paywall.</a:t>
            </a:r>
          </a:p>
          <a:p>
            <a:endParaRPr lang="en-US" baseline="0" dirty="0"/>
          </a:p>
          <a:p>
            <a:r>
              <a:rPr lang="en-US" baseline="0" dirty="0"/>
              <a:t>Video: https://vimeo.com/121511619</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F5B2AD-36DD-4C8A-8664-0407F4F38A1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0632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F5B2AD-36DD-4C8A-8664-0407F4F38A1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6258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F5B2AD-36DD-4C8A-8664-0407F4F38A1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1068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3DC81D-38FA-4EFB-A816-49076D4E1450}"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6430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3DC81D-38FA-4EFB-A816-49076D4E1450}"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221663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xml"/><Relationship Id="rId7" Type="http://schemas.openxmlformats.org/officeDocument/2006/relationships/image" Target="../media/image1.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9.xml"/><Relationship Id="rId7" Type="http://schemas.openxmlformats.org/officeDocument/2006/relationships/image" Target="../media/image1.emf"/><Relationship Id="rId2" Type="http://schemas.openxmlformats.org/officeDocument/2006/relationships/tags" Target="../tags/tag18.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Master" Target="../slideMasters/slideMaster4.xml"/><Relationship Id="rId4" Type="http://schemas.openxmlformats.org/officeDocument/2006/relationships/tags" Target="../tags/tag20.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Rechteck 3"/>
          <p:cNvSpPr/>
          <p:nvPr userDrawn="1"/>
        </p:nvSpPr>
        <p:spPr>
          <a:xfrm>
            <a:off x="0" y="3305908"/>
            <a:ext cx="9906000" cy="35520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a:solidFill>
                <a:schemeClr val="tx1"/>
              </a:solidFill>
            </a:endParaRPr>
          </a:p>
        </p:txBody>
      </p:sp>
      <p:graphicFrame>
        <p:nvGraphicFramePr>
          <p:cNvPr id="7" name="Objekt 6" hidden="1"/>
          <p:cNvGraphicFramePr>
            <a:graphicFrameLocks noChangeAspect="1"/>
          </p:cNvGraphicFramePr>
          <p:nvPr userDrawn="1">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61070" name="think-cell Folie" r:id="rId6" imgW="341" imgH="340" progId="TCLayout.ActiveDocument.1">
                  <p:embed/>
                </p:oleObj>
              </mc:Choice>
              <mc:Fallback>
                <p:oleObj name="think-cell Folie" r:id="rId6" imgW="341" imgH="340" progId="TCLayout.ActiveDocument.1">
                  <p:embed/>
                  <p:pic>
                    <p:nvPicPr>
                      <p:cNvPr id="7" name="Objekt 6" hidden="1"/>
                      <p:cNvPicPr/>
                      <p:nvPr/>
                    </p:nvPicPr>
                    <p:blipFill>
                      <a:blip r:embed="rId7"/>
                      <a:stretch>
                        <a:fillRect/>
                      </a:stretch>
                    </p:blipFill>
                    <p:spPr>
                      <a:xfrm>
                        <a:off x="0" y="0"/>
                        <a:ext cx="158750" cy="158750"/>
                      </a:xfrm>
                      <a:prstGeom prst="rect">
                        <a:avLst/>
                      </a:prstGeom>
                    </p:spPr>
                  </p:pic>
                </p:oleObj>
              </mc:Fallback>
            </mc:AlternateContent>
          </a:graphicData>
        </a:graphic>
      </p:graphicFrame>
      <p:sp>
        <p:nvSpPr>
          <p:cNvPr id="2" name="Titel 1"/>
          <p:cNvSpPr>
            <a:spLocks noGrp="1"/>
          </p:cNvSpPr>
          <p:nvPr>
            <p:ph type="ctrTitle" hasCustomPrompt="1"/>
            <p:custDataLst>
              <p:tags r:id="rId3"/>
            </p:custDataLst>
          </p:nvPr>
        </p:nvSpPr>
        <p:spPr>
          <a:xfrm>
            <a:off x="1010316" y="3522931"/>
            <a:ext cx="8706482" cy="369332"/>
          </a:xfrm>
        </p:spPr>
        <p:txBody>
          <a:bodyPr/>
          <a:lstStyle>
            <a:lvl1pPr>
              <a:defRPr sz="2400" b="1" baseline="0">
                <a:solidFill>
                  <a:schemeClr val="tx2"/>
                </a:solidFill>
              </a:defRPr>
            </a:lvl1pPr>
          </a:lstStyle>
          <a:p>
            <a:r>
              <a:rPr lang="de-DE" dirty="0"/>
              <a:t>Präsentationstitel (plus ggf. Untertitel)</a:t>
            </a:r>
          </a:p>
        </p:txBody>
      </p:sp>
      <p:sp>
        <p:nvSpPr>
          <p:cNvPr id="3" name="Untertitel 2"/>
          <p:cNvSpPr>
            <a:spLocks noGrp="1"/>
          </p:cNvSpPr>
          <p:nvPr>
            <p:ph type="subTitle" idx="1" hasCustomPrompt="1"/>
            <p:custDataLst>
              <p:tags r:id="rId4"/>
            </p:custDataLst>
          </p:nvPr>
        </p:nvSpPr>
        <p:spPr>
          <a:xfrm>
            <a:off x="1010316" y="5571107"/>
            <a:ext cx="8706482" cy="518091"/>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Anlass der Präsentation</a:t>
            </a:r>
          </a:p>
          <a:p>
            <a:r>
              <a:rPr lang="de-DE" dirty="0"/>
              <a:t>Ort, Datum (Format: 01. Januar 2020)</a:t>
            </a:r>
          </a:p>
        </p:txBody>
      </p:sp>
      <p:pic>
        <p:nvPicPr>
          <p:cNvPr id="8" name="Grafik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49444" y="197524"/>
            <a:ext cx="6354569" cy="2935737"/>
          </a:xfrm>
          <a:prstGeom prst="rect">
            <a:avLst/>
          </a:prstGeom>
        </p:spPr>
      </p:pic>
    </p:spTree>
    <p:extLst>
      <p:ext uri="{BB962C8B-B14F-4D97-AF65-F5344CB8AC3E}">
        <p14:creationId xmlns:p14="http://schemas.microsoft.com/office/powerpoint/2010/main" val="418378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6BF8B7-C1BF-4C13-86F6-B7E9196CD24A}" type="datetimeFigureOut">
              <a:rPr lang="en-US" smtClean="0"/>
              <a:t>10/11/18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39663-D07D-4A6B-8BDD-05EAC5DF2502}" type="slidenum">
              <a:rPr lang="en-US" smtClean="0"/>
              <a:t>‹#›</a:t>
            </a:fld>
            <a:endParaRPr lang="en-US"/>
          </a:p>
        </p:txBody>
      </p:sp>
    </p:spTree>
    <p:extLst>
      <p:ext uri="{BB962C8B-B14F-4D97-AF65-F5344CB8AC3E}">
        <p14:creationId xmlns:p14="http://schemas.microsoft.com/office/powerpoint/2010/main" val="3451899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6BF8B7-C1BF-4C13-86F6-B7E9196CD24A}" type="datetimeFigureOut">
              <a:rPr lang="en-US" smtClean="0"/>
              <a:t>10/11/18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39663-D07D-4A6B-8BDD-05EAC5DF2502}" type="slidenum">
              <a:rPr lang="en-US" smtClean="0"/>
              <a:t>‹#›</a:t>
            </a:fld>
            <a:endParaRPr lang="en-US"/>
          </a:p>
        </p:txBody>
      </p:sp>
    </p:spTree>
    <p:extLst>
      <p:ext uri="{BB962C8B-B14F-4D97-AF65-F5344CB8AC3E}">
        <p14:creationId xmlns:p14="http://schemas.microsoft.com/office/powerpoint/2010/main" val="542871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BF8B7-C1BF-4C13-86F6-B7E9196CD24A}" type="datetimeFigureOut">
              <a:rPr lang="en-US" smtClean="0"/>
              <a:t>10/11/18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39663-D07D-4A6B-8BDD-05EAC5DF2502}" type="slidenum">
              <a:rPr lang="en-US" smtClean="0"/>
              <a:t>‹#›</a:t>
            </a:fld>
            <a:endParaRPr lang="en-US"/>
          </a:p>
        </p:txBody>
      </p:sp>
    </p:spTree>
    <p:extLst>
      <p:ext uri="{BB962C8B-B14F-4D97-AF65-F5344CB8AC3E}">
        <p14:creationId xmlns:p14="http://schemas.microsoft.com/office/powerpoint/2010/main" val="157679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6BF8B7-C1BF-4C13-86F6-B7E9196CD24A}" type="datetimeFigureOut">
              <a:rPr lang="en-US" smtClean="0"/>
              <a:t>10/11/18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B39663-D07D-4A6B-8BDD-05EAC5DF2502}" type="slidenum">
              <a:rPr lang="en-US" smtClean="0"/>
              <a:t>‹#›</a:t>
            </a:fld>
            <a:endParaRPr lang="en-US"/>
          </a:p>
        </p:txBody>
      </p:sp>
    </p:spTree>
    <p:extLst>
      <p:ext uri="{BB962C8B-B14F-4D97-AF65-F5344CB8AC3E}">
        <p14:creationId xmlns:p14="http://schemas.microsoft.com/office/powerpoint/2010/main" val="1751552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6BF8B7-C1BF-4C13-86F6-B7E9196CD24A}" type="datetimeFigureOut">
              <a:rPr lang="en-US" smtClean="0"/>
              <a:t>10/11/18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B39663-D07D-4A6B-8BDD-05EAC5DF2502}" type="slidenum">
              <a:rPr lang="en-US" smtClean="0"/>
              <a:t>‹#›</a:t>
            </a:fld>
            <a:endParaRPr lang="en-US"/>
          </a:p>
        </p:txBody>
      </p:sp>
    </p:spTree>
    <p:extLst>
      <p:ext uri="{BB962C8B-B14F-4D97-AF65-F5344CB8AC3E}">
        <p14:creationId xmlns:p14="http://schemas.microsoft.com/office/powerpoint/2010/main" val="345996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6BF8B7-C1BF-4C13-86F6-B7E9196CD24A}" type="datetimeFigureOut">
              <a:rPr lang="en-US" smtClean="0"/>
              <a:t>10/11/18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B39663-D07D-4A6B-8BDD-05EAC5DF2502}" type="slidenum">
              <a:rPr lang="en-US" smtClean="0"/>
              <a:t>‹#›</a:t>
            </a:fld>
            <a:endParaRPr lang="en-US"/>
          </a:p>
        </p:txBody>
      </p:sp>
    </p:spTree>
    <p:extLst>
      <p:ext uri="{BB962C8B-B14F-4D97-AF65-F5344CB8AC3E}">
        <p14:creationId xmlns:p14="http://schemas.microsoft.com/office/powerpoint/2010/main" val="3939993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6BF8B7-C1BF-4C13-86F6-B7E9196CD24A}" type="datetimeFigureOut">
              <a:rPr lang="en-US" smtClean="0"/>
              <a:t>10/11/18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B39663-D07D-4A6B-8BDD-05EAC5DF2502}" type="slidenum">
              <a:rPr lang="en-US" smtClean="0"/>
              <a:t>‹#›</a:t>
            </a:fld>
            <a:endParaRPr lang="en-US"/>
          </a:p>
        </p:txBody>
      </p:sp>
    </p:spTree>
    <p:extLst>
      <p:ext uri="{BB962C8B-B14F-4D97-AF65-F5344CB8AC3E}">
        <p14:creationId xmlns:p14="http://schemas.microsoft.com/office/powerpoint/2010/main" val="674859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6BF8B7-C1BF-4C13-86F6-B7E9196CD24A}" type="datetimeFigureOut">
              <a:rPr lang="en-US" smtClean="0"/>
              <a:t>10/11/18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B39663-D07D-4A6B-8BDD-05EAC5DF2502}" type="slidenum">
              <a:rPr lang="en-US" smtClean="0"/>
              <a:t>‹#›</a:t>
            </a:fld>
            <a:endParaRPr lang="en-US"/>
          </a:p>
        </p:txBody>
      </p:sp>
    </p:spTree>
    <p:extLst>
      <p:ext uri="{BB962C8B-B14F-4D97-AF65-F5344CB8AC3E}">
        <p14:creationId xmlns:p14="http://schemas.microsoft.com/office/powerpoint/2010/main" val="3318518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6BF8B7-C1BF-4C13-86F6-B7E9196CD24A}" type="datetimeFigureOut">
              <a:rPr lang="en-US" smtClean="0"/>
              <a:t>10/11/18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B39663-D07D-4A6B-8BDD-05EAC5DF2502}" type="slidenum">
              <a:rPr lang="en-US" smtClean="0"/>
              <a:t>‹#›</a:t>
            </a:fld>
            <a:endParaRPr lang="en-US"/>
          </a:p>
        </p:txBody>
      </p:sp>
    </p:spTree>
    <p:extLst>
      <p:ext uri="{BB962C8B-B14F-4D97-AF65-F5344CB8AC3E}">
        <p14:creationId xmlns:p14="http://schemas.microsoft.com/office/powerpoint/2010/main" val="716473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6BF8B7-C1BF-4C13-86F6-B7E9196CD24A}" type="datetimeFigureOut">
              <a:rPr lang="en-US" smtClean="0"/>
              <a:t>10/11/18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39663-D07D-4A6B-8BDD-05EAC5DF2502}" type="slidenum">
              <a:rPr lang="en-US" smtClean="0"/>
              <a:t>‹#›</a:t>
            </a:fld>
            <a:endParaRPr lang="en-US"/>
          </a:p>
        </p:txBody>
      </p:sp>
    </p:spTree>
    <p:extLst>
      <p:ext uri="{BB962C8B-B14F-4D97-AF65-F5344CB8AC3E}">
        <p14:creationId xmlns:p14="http://schemas.microsoft.com/office/powerpoint/2010/main" val="4059751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Zwischenblat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62094" name="think-cell Folie" r:id="rId5" imgW="341" imgH="340" progId="TCLayout.ActiveDocument.1">
                  <p:embed/>
                </p:oleObj>
              </mc:Choice>
              <mc:Fallback>
                <p:oleObj name="think-cell Folie" r:id="rId5" imgW="341" imgH="340" progId="TCLayout.ActiveDocument.1">
                  <p:embed/>
                  <p:pic>
                    <p:nvPicPr>
                      <p:cNvPr id="7" name="Objekt 6" hidden="1"/>
                      <p:cNvPicPr/>
                      <p:nvPr/>
                    </p:nvPicPr>
                    <p:blipFill>
                      <a:blip r:embed="rId6"/>
                      <a:stretch>
                        <a:fillRect/>
                      </a:stretch>
                    </p:blipFill>
                    <p:spPr>
                      <a:xfrm>
                        <a:off x="0" y="0"/>
                        <a:ext cx="158750" cy="158750"/>
                      </a:xfrm>
                      <a:prstGeom prst="rect">
                        <a:avLst/>
                      </a:prstGeom>
                    </p:spPr>
                  </p:pic>
                </p:oleObj>
              </mc:Fallback>
            </mc:AlternateContent>
          </a:graphicData>
        </a:graphic>
      </p:graphicFrame>
      <p:sp>
        <p:nvSpPr>
          <p:cNvPr id="2" name="Titel 1"/>
          <p:cNvSpPr>
            <a:spLocks noGrp="1"/>
          </p:cNvSpPr>
          <p:nvPr>
            <p:ph type="ctrTitle" hasCustomPrompt="1"/>
            <p:custDataLst>
              <p:tags r:id="rId3"/>
            </p:custDataLst>
          </p:nvPr>
        </p:nvSpPr>
        <p:spPr>
          <a:xfrm>
            <a:off x="194337" y="3133988"/>
            <a:ext cx="9517327" cy="369332"/>
          </a:xfrm>
        </p:spPr>
        <p:txBody>
          <a:bodyPr/>
          <a:lstStyle>
            <a:lvl1pPr algn="ctr">
              <a:defRPr sz="2400" b="1" baseline="0">
                <a:solidFill>
                  <a:schemeClr val="tx2"/>
                </a:solidFill>
              </a:defRPr>
            </a:lvl1pPr>
          </a:lstStyle>
          <a:p>
            <a:r>
              <a:rPr lang="de-DE" dirty="0"/>
              <a:t>Text Zwischenblatt</a:t>
            </a:r>
          </a:p>
        </p:txBody>
      </p:sp>
      <p:sp>
        <p:nvSpPr>
          <p:cNvPr id="8" name="Datumsplatzhalter 2"/>
          <p:cNvSpPr>
            <a:spLocks noGrp="1"/>
          </p:cNvSpPr>
          <p:nvPr>
            <p:ph type="dt" sz="half" idx="10"/>
          </p:nvPr>
        </p:nvSpPr>
        <p:spPr>
          <a:xfrm>
            <a:off x="317090" y="6689006"/>
            <a:ext cx="1014247" cy="168994"/>
          </a:xfrm>
        </p:spPr>
        <p:txBody>
          <a:bodyPr/>
          <a:lstStyle/>
          <a:p>
            <a:fld id="{CF4E8803-761A-423F-920A-7DEB27B16F30}" type="datetime1">
              <a:rPr lang="de-DE" smtClean="0"/>
              <a:pPr/>
              <a:t>11.10.18</a:t>
            </a:fld>
            <a:endParaRPr lang="de-DE"/>
          </a:p>
        </p:txBody>
      </p:sp>
      <p:sp>
        <p:nvSpPr>
          <p:cNvPr id="9" name="Fußzeilenplatzhalter 3"/>
          <p:cNvSpPr>
            <a:spLocks noGrp="1"/>
          </p:cNvSpPr>
          <p:nvPr>
            <p:ph type="ftr" sz="quarter" idx="11"/>
          </p:nvPr>
        </p:nvSpPr>
        <p:spPr>
          <a:xfrm>
            <a:off x="317090" y="6430296"/>
            <a:ext cx="8617360" cy="199103"/>
          </a:xfrm>
        </p:spPr>
        <p:txBody>
          <a:bodyPr/>
          <a:lstStyle>
            <a:lvl1pPr algn="l">
              <a:defRPr/>
            </a:lvl1pPr>
          </a:lstStyle>
          <a:p>
            <a:r>
              <a:rPr lang="de-DE"/>
              <a:t>Entwurf</a:t>
            </a:r>
          </a:p>
        </p:txBody>
      </p:sp>
      <p:sp>
        <p:nvSpPr>
          <p:cNvPr id="10" name="Foliennummernplatzhalter 4"/>
          <p:cNvSpPr>
            <a:spLocks noGrp="1"/>
          </p:cNvSpPr>
          <p:nvPr>
            <p:ph type="sldNum" sz="quarter" idx="12"/>
          </p:nvPr>
        </p:nvSpPr>
        <p:spPr>
          <a:xfrm>
            <a:off x="8931442" y="6659477"/>
            <a:ext cx="773912" cy="167164"/>
          </a:xfrm>
        </p:spPr>
        <p:txBody>
          <a:bodyPr/>
          <a:lstStyle/>
          <a:p>
            <a:fld id="{4AD1E780-DE1C-4ECA-B5E5-863D0BC53287}" type="slidenum">
              <a:rPr lang="de-DE" smtClean="0"/>
              <a:pPr/>
              <a:t>‹#›</a:t>
            </a:fld>
            <a:endParaRPr lang="de-DE"/>
          </a:p>
        </p:txBody>
      </p:sp>
    </p:spTree>
    <p:extLst>
      <p:ext uri="{BB962C8B-B14F-4D97-AF65-F5344CB8AC3E}">
        <p14:creationId xmlns:p14="http://schemas.microsoft.com/office/powerpoint/2010/main" val="2777627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6BF8B7-C1BF-4C13-86F6-B7E9196CD24A}" type="datetimeFigureOut">
              <a:rPr lang="en-US" smtClean="0"/>
              <a:t>10/11/18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39663-D07D-4A6B-8BDD-05EAC5DF2502}" type="slidenum">
              <a:rPr lang="en-US" smtClean="0"/>
              <a:t>‹#›</a:t>
            </a:fld>
            <a:endParaRPr lang="en-US"/>
          </a:p>
        </p:txBody>
      </p:sp>
    </p:spTree>
    <p:extLst>
      <p:ext uri="{BB962C8B-B14F-4D97-AF65-F5344CB8AC3E}">
        <p14:creationId xmlns:p14="http://schemas.microsoft.com/office/powerpoint/2010/main" val="1054757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883619-A28A-44EC-B6A2-B81A167AAB72}" type="datetimeFigureOut">
              <a:rPr lang="en-US" smtClean="0"/>
              <a:pPr/>
              <a:t>10/11/18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B5FE7-79BE-4460-99B4-694917D58000}" type="slidenum">
              <a:rPr lang="en-US" smtClean="0"/>
              <a:pPr/>
              <a:t>‹#›</a:t>
            </a:fld>
            <a:endParaRPr lang="en-US"/>
          </a:p>
        </p:txBody>
      </p:sp>
    </p:spTree>
    <p:extLst>
      <p:ext uri="{BB962C8B-B14F-4D97-AF65-F5344CB8AC3E}">
        <p14:creationId xmlns:p14="http://schemas.microsoft.com/office/powerpoint/2010/main" val="2033342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883619-A28A-44EC-B6A2-B81A167AAB72}" type="datetimeFigureOut">
              <a:rPr lang="en-US" smtClean="0"/>
              <a:pPr/>
              <a:t>10/11/18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B5FE7-79BE-4460-99B4-694917D58000}" type="slidenum">
              <a:rPr lang="en-US" smtClean="0"/>
              <a:pPr/>
              <a:t>‹#›</a:t>
            </a:fld>
            <a:endParaRPr lang="en-US"/>
          </a:p>
        </p:txBody>
      </p:sp>
    </p:spTree>
    <p:extLst>
      <p:ext uri="{BB962C8B-B14F-4D97-AF65-F5344CB8AC3E}">
        <p14:creationId xmlns:p14="http://schemas.microsoft.com/office/powerpoint/2010/main" val="2078594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883619-A28A-44EC-B6A2-B81A167AAB72}" type="datetimeFigureOut">
              <a:rPr lang="en-US" smtClean="0"/>
              <a:pPr/>
              <a:t>10/11/18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B5FE7-79BE-4460-99B4-694917D58000}" type="slidenum">
              <a:rPr lang="en-US" smtClean="0"/>
              <a:pPr/>
              <a:t>‹#›</a:t>
            </a:fld>
            <a:endParaRPr lang="en-US"/>
          </a:p>
        </p:txBody>
      </p:sp>
    </p:spTree>
    <p:extLst>
      <p:ext uri="{BB962C8B-B14F-4D97-AF65-F5344CB8AC3E}">
        <p14:creationId xmlns:p14="http://schemas.microsoft.com/office/powerpoint/2010/main" val="26020458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883619-A28A-44EC-B6A2-B81A167AAB72}" type="datetimeFigureOut">
              <a:rPr lang="en-US" smtClean="0"/>
              <a:pPr/>
              <a:t>10/11/18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AB5FE7-79BE-4460-99B4-694917D58000}" type="slidenum">
              <a:rPr lang="en-US" smtClean="0"/>
              <a:pPr/>
              <a:t>‹#›</a:t>
            </a:fld>
            <a:endParaRPr lang="en-US"/>
          </a:p>
        </p:txBody>
      </p:sp>
    </p:spTree>
    <p:extLst>
      <p:ext uri="{BB962C8B-B14F-4D97-AF65-F5344CB8AC3E}">
        <p14:creationId xmlns:p14="http://schemas.microsoft.com/office/powerpoint/2010/main" val="19346481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883619-A28A-44EC-B6A2-B81A167AAB72}" type="datetimeFigureOut">
              <a:rPr lang="en-US" smtClean="0"/>
              <a:pPr/>
              <a:t>10/11/18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AB5FE7-79BE-4460-99B4-694917D58000}" type="slidenum">
              <a:rPr lang="en-US" smtClean="0"/>
              <a:pPr/>
              <a:t>‹#›</a:t>
            </a:fld>
            <a:endParaRPr lang="en-US"/>
          </a:p>
        </p:txBody>
      </p:sp>
    </p:spTree>
    <p:extLst>
      <p:ext uri="{BB962C8B-B14F-4D97-AF65-F5344CB8AC3E}">
        <p14:creationId xmlns:p14="http://schemas.microsoft.com/office/powerpoint/2010/main" val="8454539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883619-A28A-44EC-B6A2-B81A167AAB72}" type="datetimeFigureOut">
              <a:rPr lang="en-US" smtClean="0"/>
              <a:pPr/>
              <a:t>10/11/18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AB5FE7-79BE-4460-99B4-694917D58000}" type="slidenum">
              <a:rPr lang="en-US" smtClean="0"/>
              <a:pPr/>
              <a:t>‹#›</a:t>
            </a:fld>
            <a:endParaRPr lang="en-US"/>
          </a:p>
        </p:txBody>
      </p:sp>
    </p:spTree>
    <p:extLst>
      <p:ext uri="{BB962C8B-B14F-4D97-AF65-F5344CB8AC3E}">
        <p14:creationId xmlns:p14="http://schemas.microsoft.com/office/powerpoint/2010/main" val="12396642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83619-A28A-44EC-B6A2-B81A167AAB72}" type="datetimeFigureOut">
              <a:rPr lang="en-US" smtClean="0"/>
              <a:pPr/>
              <a:t>10/11/18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AB5FE7-79BE-4460-99B4-694917D58000}" type="slidenum">
              <a:rPr lang="en-US" smtClean="0"/>
              <a:pPr/>
              <a:t>‹#›</a:t>
            </a:fld>
            <a:endParaRPr lang="en-US"/>
          </a:p>
        </p:txBody>
      </p:sp>
    </p:spTree>
    <p:extLst>
      <p:ext uri="{BB962C8B-B14F-4D97-AF65-F5344CB8AC3E}">
        <p14:creationId xmlns:p14="http://schemas.microsoft.com/office/powerpoint/2010/main" val="28819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883619-A28A-44EC-B6A2-B81A167AAB72}" type="datetimeFigureOut">
              <a:rPr lang="en-US" smtClean="0"/>
              <a:pPr/>
              <a:t>10/11/18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AB5FE7-79BE-4460-99B4-694917D58000}" type="slidenum">
              <a:rPr lang="en-US" smtClean="0"/>
              <a:pPr/>
              <a:t>‹#›</a:t>
            </a:fld>
            <a:endParaRPr lang="en-US"/>
          </a:p>
        </p:txBody>
      </p:sp>
    </p:spTree>
    <p:extLst>
      <p:ext uri="{BB962C8B-B14F-4D97-AF65-F5344CB8AC3E}">
        <p14:creationId xmlns:p14="http://schemas.microsoft.com/office/powerpoint/2010/main" val="32436517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883619-A28A-44EC-B6A2-B81A167AAB72}" type="datetimeFigureOut">
              <a:rPr lang="en-US" smtClean="0"/>
              <a:pPr/>
              <a:t>10/11/18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AB5FE7-79BE-4460-99B4-694917D58000}" type="slidenum">
              <a:rPr lang="en-US" smtClean="0"/>
              <a:pPr/>
              <a:t>‹#›</a:t>
            </a:fld>
            <a:endParaRPr lang="en-US"/>
          </a:p>
        </p:txBody>
      </p:sp>
    </p:spTree>
    <p:extLst>
      <p:ext uri="{BB962C8B-B14F-4D97-AF65-F5344CB8AC3E}">
        <p14:creationId xmlns:p14="http://schemas.microsoft.com/office/powerpoint/2010/main" val="265630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akt, Titel, Text">
    <p:spTree>
      <p:nvGrpSpPr>
        <p:cNvPr id="1" name=""/>
        <p:cNvGrpSpPr/>
        <p:nvPr/>
      </p:nvGrpSpPr>
      <p:grpSpPr>
        <a:xfrm>
          <a:off x="0" y="0"/>
          <a:ext cx="0" cy="0"/>
          <a:chOff x="0" y="0"/>
          <a:chExt cx="0" cy="0"/>
        </a:xfrm>
      </p:grpSpPr>
      <p:sp>
        <p:nvSpPr>
          <p:cNvPr id="9" name="Rechteck 8"/>
          <p:cNvSpPr/>
          <p:nvPr userDrawn="1"/>
        </p:nvSpPr>
        <p:spPr>
          <a:xfrm>
            <a:off x="0" y="0"/>
            <a:ext cx="9906000" cy="120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a:solidFill>
                <a:schemeClr val="tx1"/>
              </a:solidFill>
            </a:endParaRPr>
          </a:p>
        </p:txBody>
      </p:sp>
      <p:sp>
        <p:nvSpPr>
          <p:cNvPr id="2" name="Titel 1"/>
          <p:cNvSpPr>
            <a:spLocks noGrp="1"/>
          </p:cNvSpPr>
          <p:nvPr>
            <p:ph type="title" hasCustomPrompt="1"/>
          </p:nvPr>
        </p:nvSpPr>
        <p:spPr>
          <a:xfrm>
            <a:off x="302202" y="143193"/>
            <a:ext cx="7165951" cy="215444"/>
          </a:xfrm>
        </p:spPr>
        <p:txBody>
          <a:bodyPr/>
          <a:lstStyle>
            <a:lvl1pPr>
              <a:defRPr sz="1400">
                <a:solidFill>
                  <a:schemeClr val="tx2"/>
                </a:solidFill>
              </a:defRPr>
            </a:lvl1pPr>
          </a:lstStyle>
          <a:p>
            <a:r>
              <a:rPr lang="de-DE" dirty="0"/>
              <a:t>Fakt ist X. Y muss getan werden.</a:t>
            </a:r>
          </a:p>
        </p:txBody>
      </p:sp>
      <p:sp>
        <p:nvSpPr>
          <p:cNvPr id="3" name="Datumsplatzhalter 2"/>
          <p:cNvSpPr>
            <a:spLocks noGrp="1"/>
          </p:cNvSpPr>
          <p:nvPr>
            <p:ph type="dt" sz="half" idx="10"/>
          </p:nvPr>
        </p:nvSpPr>
        <p:spPr>
          <a:xfrm>
            <a:off x="317090" y="6659477"/>
            <a:ext cx="1014247" cy="168994"/>
          </a:xfrm>
        </p:spPr>
        <p:txBody>
          <a:bodyPr/>
          <a:lstStyle/>
          <a:p>
            <a:fld id="{CF4E8803-761A-423F-920A-7DEB27B16F30}" type="datetime1">
              <a:rPr lang="de-DE" smtClean="0"/>
              <a:pPr/>
              <a:t>11.10.18</a:t>
            </a:fld>
            <a:endParaRPr lang="de-DE"/>
          </a:p>
        </p:txBody>
      </p:sp>
      <p:sp>
        <p:nvSpPr>
          <p:cNvPr id="4" name="Fußzeilenplatzhalter 3"/>
          <p:cNvSpPr>
            <a:spLocks noGrp="1"/>
          </p:cNvSpPr>
          <p:nvPr>
            <p:ph type="ftr" sz="quarter" idx="11"/>
          </p:nvPr>
        </p:nvSpPr>
        <p:spPr>
          <a:xfrm>
            <a:off x="317090" y="6430296"/>
            <a:ext cx="8617360" cy="199103"/>
          </a:xfrm>
        </p:spPr>
        <p:txBody>
          <a:bodyPr/>
          <a:lstStyle>
            <a:lvl1pPr algn="l">
              <a:defRPr/>
            </a:lvl1pPr>
          </a:lstStyle>
          <a:p>
            <a:r>
              <a:rPr lang="de-DE"/>
              <a:t>Entwurf</a:t>
            </a:r>
          </a:p>
        </p:txBody>
      </p:sp>
      <p:sp>
        <p:nvSpPr>
          <p:cNvPr id="5" name="Foliennummernplatzhalter 4"/>
          <p:cNvSpPr>
            <a:spLocks noGrp="1"/>
          </p:cNvSpPr>
          <p:nvPr>
            <p:ph type="sldNum" sz="quarter" idx="12"/>
          </p:nvPr>
        </p:nvSpPr>
        <p:spPr>
          <a:xfrm>
            <a:off x="8931442" y="6659477"/>
            <a:ext cx="773912" cy="167164"/>
          </a:xfrm>
        </p:spPr>
        <p:txBody>
          <a:bodyPr/>
          <a:lstStyle/>
          <a:p>
            <a:fld id="{4AD1E780-DE1C-4ECA-B5E5-863D0BC53287}" type="slidenum">
              <a:rPr lang="de-DE" smtClean="0"/>
              <a:pPr/>
              <a:t>‹#›</a:t>
            </a:fld>
            <a:endParaRPr lang="de-DE"/>
          </a:p>
        </p:txBody>
      </p:sp>
      <p:sp>
        <p:nvSpPr>
          <p:cNvPr id="6" name="Textplatzhalter 9"/>
          <p:cNvSpPr>
            <a:spLocks noGrp="1"/>
          </p:cNvSpPr>
          <p:nvPr>
            <p:ph type="body" sz="quarter" idx="13" hasCustomPrompt="1"/>
            <p:custDataLst>
              <p:tags r:id="rId1"/>
            </p:custDataLst>
          </p:nvPr>
        </p:nvSpPr>
        <p:spPr>
          <a:xfrm>
            <a:off x="302342" y="426278"/>
            <a:ext cx="7175090" cy="697671"/>
          </a:xfrm>
        </p:spPr>
        <p:txBody>
          <a:bodyPr anchor="b" anchorCtr="0">
            <a:noAutofit/>
          </a:bodyPr>
          <a:lstStyle>
            <a:lvl1pPr marL="0" indent="0">
              <a:buNone/>
              <a:defRPr sz="2400" b="0">
                <a:solidFill>
                  <a:schemeClr val="tx2"/>
                </a:solidFill>
                <a:latin typeface="+mj-lt"/>
              </a:defRPr>
            </a:lvl1pPr>
            <a:lvl2pPr marL="0" indent="0">
              <a:buNone/>
              <a:defRPr sz="2400">
                <a:solidFill>
                  <a:schemeClr val="tx2"/>
                </a:solidFill>
                <a:latin typeface="+mj-lt"/>
              </a:defRPr>
            </a:lvl2pPr>
            <a:lvl3pPr marL="0" indent="0">
              <a:buNone/>
              <a:defRPr sz="2400">
                <a:solidFill>
                  <a:schemeClr val="tx2"/>
                </a:solidFill>
                <a:latin typeface="+mj-lt"/>
              </a:defRPr>
            </a:lvl3pPr>
            <a:lvl4pPr marL="0" indent="0">
              <a:buNone/>
              <a:defRPr sz="2400">
                <a:solidFill>
                  <a:schemeClr val="tx2"/>
                </a:solidFill>
                <a:latin typeface="+mj-lt"/>
              </a:defRPr>
            </a:lvl4pPr>
            <a:lvl5pPr marL="0" indent="0">
              <a:buNone/>
              <a:defRPr sz="2400">
                <a:solidFill>
                  <a:schemeClr val="tx2"/>
                </a:solidFill>
                <a:latin typeface="+mj-lt"/>
              </a:defRPr>
            </a:lvl5pPr>
          </a:lstStyle>
          <a:p>
            <a:pPr lvl="0"/>
            <a:r>
              <a:rPr lang="de-DE" dirty="0"/>
              <a:t>Beschreibender Titel</a:t>
            </a:r>
          </a:p>
        </p:txBody>
      </p:sp>
      <p:sp>
        <p:nvSpPr>
          <p:cNvPr id="7" name="Inhaltsplatzhalter 2"/>
          <p:cNvSpPr>
            <a:spLocks noGrp="1"/>
          </p:cNvSpPr>
          <p:nvPr>
            <p:ph idx="1"/>
            <p:custDataLst>
              <p:tags r:id="rId2"/>
            </p:custDataLst>
          </p:nvPr>
        </p:nvSpPr>
        <p:spPr>
          <a:xfrm>
            <a:off x="317090" y="1600199"/>
            <a:ext cx="8979310" cy="133369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8" name="Grafik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30117" y="148967"/>
            <a:ext cx="2032167" cy="925927"/>
          </a:xfrm>
          <a:prstGeom prst="rect">
            <a:avLst/>
          </a:prstGeom>
        </p:spPr>
      </p:pic>
    </p:spTree>
    <p:extLst>
      <p:ext uri="{BB962C8B-B14F-4D97-AF65-F5344CB8AC3E}">
        <p14:creationId xmlns:p14="http://schemas.microsoft.com/office/powerpoint/2010/main" val="12926312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883619-A28A-44EC-B6A2-B81A167AAB72}" type="datetimeFigureOut">
              <a:rPr lang="en-US" smtClean="0"/>
              <a:pPr/>
              <a:t>10/11/18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B5FE7-79BE-4460-99B4-694917D58000}" type="slidenum">
              <a:rPr lang="en-US" smtClean="0"/>
              <a:pPr/>
              <a:t>‹#›</a:t>
            </a:fld>
            <a:endParaRPr lang="en-US"/>
          </a:p>
        </p:txBody>
      </p:sp>
    </p:spTree>
    <p:extLst>
      <p:ext uri="{BB962C8B-B14F-4D97-AF65-F5344CB8AC3E}">
        <p14:creationId xmlns:p14="http://schemas.microsoft.com/office/powerpoint/2010/main" val="24754484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883619-A28A-44EC-B6A2-B81A167AAB72}" type="datetimeFigureOut">
              <a:rPr lang="en-US" smtClean="0"/>
              <a:pPr/>
              <a:t>10/11/18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B5FE7-79BE-4460-99B4-694917D58000}" type="slidenum">
              <a:rPr lang="en-US" smtClean="0"/>
              <a:pPr/>
              <a:t>‹#›</a:t>
            </a:fld>
            <a:endParaRPr lang="en-US"/>
          </a:p>
        </p:txBody>
      </p:sp>
    </p:spTree>
    <p:extLst>
      <p:ext uri="{BB962C8B-B14F-4D97-AF65-F5344CB8AC3E}">
        <p14:creationId xmlns:p14="http://schemas.microsoft.com/office/powerpoint/2010/main" val="23835787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25CCE6-600F-40FF-985A-31E9B3F0930F}" type="datetimeFigureOut">
              <a:rPr lang="en-US" smtClean="0">
                <a:solidFill>
                  <a:prstClr val="black">
                    <a:tint val="75000"/>
                  </a:prstClr>
                </a:solidFill>
                <a:latin typeface="Calibri"/>
              </a:rPr>
              <a:pPr/>
              <a:t>10/11/18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E874A665-28F8-456C-862A-D92D89740C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6" name="Date Placeholder 2"/>
          <p:cNvSpPr txBox="1">
            <a:spLocks/>
          </p:cNvSpPr>
          <p:nvPr userDrawn="1"/>
        </p:nvSpPr>
        <p:spPr>
          <a:xfrm>
            <a:off x="0" y="152401"/>
            <a:ext cx="1651000" cy="365125"/>
          </a:xfrm>
          <a:prstGeom prst="rect">
            <a:avLst/>
          </a:prstGeom>
        </p:spPr>
        <p:txBody>
          <a:bodyPr vert="horz" lIns="91440" tIns="45720" rIns="91440" bIns="45720" rtlCol="0" anchor="ctr"/>
          <a:lstStyle/>
          <a:p>
            <a:pPr>
              <a:defRPr/>
            </a:pPr>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9763341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246850" y="617538"/>
            <a:ext cx="8442457" cy="1143000"/>
          </a:xfrm>
        </p:spPr>
        <p:txBody>
          <a:bodyPr/>
          <a:lstStyle/>
          <a:p>
            <a:r>
              <a:rPr lang="en-US"/>
              <a:t>Click to edit Master title style</a:t>
            </a:r>
          </a:p>
        </p:txBody>
      </p:sp>
      <p:sp>
        <p:nvSpPr>
          <p:cNvPr id="3" name="Text Placeholder 2"/>
          <p:cNvSpPr>
            <a:spLocks noGrp="1"/>
          </p:cNvSpPr>
          <p:nvPr>
            <p:ph type="body" sz="half" idx="1"/>
          </p:nvPr>
        </p:nvSpPr>
        <p:spPr>
          <a:xfrm>
            <a:off x="1281245" y="2017713"/>
            <a:ext cx="84201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81245" y="4151313"/>
            <a:ext cx="84201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96560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Rechteck 3"/>
          <p:cNvSpPr/>
          <p:nvPr userDrawn="1"/>
        </p:nvSpPr>
        <p:spPr>
          <a:xfrm>
            <a:off x="0" y="3305908"/>
            <a:ext cx="9906000" cy="35520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a:solidFill>
                <a:schemeClr val="tx1"/>
              </a:solidFill>
            </a:endParaRPr>
          </a:p>
        </p:txBody>
      </p:sp>
      <p:graphicFrame>
        <p:nvGraphicFramePr>
          <p:cNvPr id="7" name="Objekt 6" hidden="1"/>
          <p:cNvGraphicFramePr>
            <a:graphicFrameLocks noChangeAspect="1"/>
          </p:cNvGraphicFramePr>
          <p:nvPr userDrawn="1">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1079" name="think-cell Folie" r:id="rId6" imgW="341" imgH="340" progId="TCLayout.ActiveDocument.1">
                  <p:embed/>
                </p:oleObj>
              </mc:Choice>
              <mc:Fallback>
                <p:oleObj name="think-cell Folie" r:id="rId6" imgW="341" imgH="340" progId="TCLayout.ActiveDocument.1">
                  <p:embed/>
                  <p:pic>
                    <p:nvPicPr>
                      <p:cNvPr id="7" name="Objekt 6" hidden="1"/>
                      <p:cNvPicPr/>
                      <p:nvPr/>
                    </p:nvPicPr>
                    <p:blipFill>
                      <a:blip r:embed="rId7"/>
                      <a:stretch>
                        <a:fillRect/>
                      </a:stretch>
                    </p:blipFill>
                    <p:spPr>
                      <a:xfrm>
                        <a:off x="0" y="0"/>
                        <a:ext cx="158750" cy="158750"/>
                      </a:xfrm>
                      <a:prstGeom prst="rect">
                        <a:avLst/>
                      </a:prstGeom>
                    </p:spPr>
                  </p:pic>
                </p:oleObj>
              </mc:Fallback>
            </mc:AlternateContent>
          </a:graphicData>
        </a:graphic>
      </p:graphicFrame>
      <p:sp>
        <p:nvSpPr>
          <p:cNvPr id="2" name="Titel 1"/>
          <p:cNvSpPr>
            <a:spLocks noGrp="1"/>
          </p:cNvSpPr>
          <p:nvPr>
            <p:ph type="ctrTitle" hasCustomPrompt="1"/>
            <p:custDataLst>
              <p:tags r:id="rId3"/>
            </p:custDataLst>
          </p:nvPr>
        </p:nvSpPr>
        <p:spPr>
          <a:xfrm>
            <a:off x="1010315" y="3522931"/>
            <a:ext cx="8706483" cy="369332"/>
          </a:xfrm>
        </p:spPr>
        <p:txBody>
          <a:bodyPr/>
          <a:lstStyle>
            <a:lvl1pPr>
              <a:defRPr sz="2400" b="1" baseline="0">
                <a:solidFill>
                  <a:schemeClr val="tx2"/>
                </a:solidFill>
              </a:defRPr>
            </a:lvl1pPr>
          </a:lstStyle>
          <a:p>
            <a:r>
              <a:rPr lang="de-DE" dirty="0"/>
              <a:t>Präsentationstitel (plus ggf. Untertitel)</a:t>
            </a:r>
          </a:p>
        </p:txBody>
      </p:sp>
      <p:sp>
        <p:nvSpPr>
          <p:cNvPr id="3" name="Untertitel 2"/>
          <p:cNvSpPr>
            <a:spLocks noGrp="1"/>
          </p:cNvSpPr>
          <p:nvPr>
            <p:ph type="subTitle" idx="1" hasCustomPrompt="1"/>
            <p:custDataLst>
              <p:tags r:id="rId4"/>
            </p:custDataLst>
          </p:nvPr>
        </p:nvSpPr>
        <p:spPr>
          <a:xfrm>
            <a:off x="1010315" y="5571109"/>
            <a:ext cx="8706483" cy="518091"/>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Anlass der Präsentation</a:t>
            </a:r>
          </a:p>
          <a:p>
            <a:r>
              <a:rPr lang="de-DE" dirty="0"/>
              <a:t>Ort, Datum (Format: 01. Januar 2020)</a:t>
            </a:r>
          </a:p>
        </p:txBody>
      </p:sp>
      <p:pic>
        <p:nvPicPr>
          <p:cNvPr id="9" name="Grafik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58969" y="188001"/>
            <a:ext cx="6354570" cy="2935737"/>
          </a:xfrm>
          <a:prstGeom prst="rect">
            <a:avLst/>
          </a:prstGeom>
        </p:spPr>
      </p:pic>
    </p:spTree>
    <p:extLst>
      <p:ext uri="{BB962C8B-B14F-4D97-AF65-F5344CB8AC3E}">
        <p14:creationId xmlns:p14="http://schemas.microsoft.com/office/powerpoint/2010/main" val="944725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Zwischenblat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2103" name="think-cell Folie" r:id="rId5" imgW="341" imgH="340" progId="TCLayout.ActiveDocument.1">
                  <p:embed/>
                </p:oleObj>
              </mc:Choice>
              <mc:Fallback>
                <p:oleObj name="think-cell Folie" r:id="rId5" imgW="341" imgH="340" progId="TCLayout.ActiveDocument.1">
                  <p:embed/>
                  <p:pic>
                    <p:nvPicPr>
                      <p:cNvPr id="7" name="Objekt 6" hidden="1"/>
                      <p:cNvPicPr/>
                      <p:nvPr/>
                    </p:nvPicPr>
                    <p:blipFill>
                      <a:blip r:embed="rId6"/>
                      <a:stretch>
                        <a:fillRect/>
                      </a:stretch>
                    </p:blipFill>
                    <p:spPr>
                      <a:xfrm>
                        <a:off x="0" y="0"/>
                        <a:ext cx="158750" cy="158750"/>
                      </a:xfrm>
                      <a:prstGeom prst="rect">
                        <a:avLst/>
                      </a:prstGeom>
                    </p:spPr>
                  </p:pic>
                </p:oleObj>
              </mc:Fallback>
            </mc:AlternateContent>
          </a:graphicData>
        </a:graphic>
      </p:graphicFrame>
      <p:sp>
        <p:nvSpPr>
          <p:cNvPr id="2" name="Titel 1"/>
          <p:cNvSpPr>
            <a:spLocks noGrp="1"/>
          </p:cNvSpPr>
          <p:nvPr>
            <p:ph type="ctrTitle" hasCustomPrompt="1"/>
            <p:custDataLst>
              <p:tags r:id="rId3"/>
            </p:custDataLst>
          </p:nvPr>
        </p:nvSpPr>
        <p:spPr>
          <a:xfrm>
            <a:off x="194338" y="3133988"/>
            <a:ext cx="9517327" cy="369332"/>
          </a:xfrm>
        </p:spPr>
        <p:txBody>
          <a:bodyPr/>
          <a:lstStyle>
            <a:lvl1pPr algn="ctr">
              <a:defRPr sz="2400" b="1" baseline="0">
                <a:solidFill>
                  <a:schemeClr val="tx2"/>
                </a:solidFill>
              </a:defRPr>
            </a:lvl1pPr>
          </a:lstStyle>
          <a:p>
            <a:r>
              <a:rPr lang="de-DE" dirty="0"/>
              <a:t>Text Zwischenblatt</a:t>
            </a:r>
          </a:p>
        </p:txBody>
      </p:sp>
      <p:sp>
        <p:nvSpPr>
          <p:cNvPr id="8" name="Datumsplatzhalter 2"/>
          <p:cNvSpPr>
            <a:spLocks noGrp="1"/>
          </p:cNvSpPr>
          <p:nvPr>
            <p:ph type="dt" sz="half" idx="10"/>
          </p:nvPr>
        </p:nvSpPr>
        <p:spPr>
          <a:xfrm>
            <a:off x="317091" y="6689006"/>
            <a:ext cx="1014247" cy="168994"/>
          </a:xfrm>
        </p:spPr>
        <p:txBody>
          <a:bodyPr/>
          <a:lstStyle/>
          <a:p>
            <a:fld id="{CF4E8803-761A-423F-920A-7DEB27B16F30}" type="datetime1">
              <a:rPr lang="de-DE" smtClean="0"/>
              <a:pPr/>
              <a:t>11.10.18</a:t>
            </a:fld>
            <a:endParaRPr lang="de-DE"/>
          </a:p>
        </p:txBody>
      </p:sp>
      <p:sp>
        <p:nvSpPr>
          <p:cNvPr id="9" name="Fußzeilenplatzhalter 3"/>
          <p:cNvSpPr>
            <a:spLocks noGrp="1"/>
          </p:cNvSpPr>
          <p:nvPr>
            <p:ph type="ftr" sz="quarter" idx="11"/>
          </p:nvPr>
        </p:nvSpPr>
        <p:spPr>
          <a:xfrm>
            <a:off x="317090" y="6430298"/>
            <a:ext cx="8617360" cy="199103"/>
          </a:xfrm>
        </p:spPr>
        <p:txBody>
          <a:bodyPr/>
          <a:lstStyle>
            <a:lvl1pPr algn="l">
              <a:defRPr/>
            </a:lvl1pPr>
          </a:lstStyle>
          <a:p>
            <a:r>
              <a:rPr lang="de-DE" dirty="0"/>
              <a:t>Entwurf</a:t>
            </a:r>
          </a:p>
        </p:txBody>
      </p:sp>
      <p:sp>
        <p:nvSpPr>
          <p:cNvPr id="10" name="Foliennummernplatzhalter 4"/>
          <p:cNvSpPr>
            <a:spLocks noGrp="1"/>
          </p:cNvSpPr>
          <p:nvPr>
            <p:ph type="sldNum" sz="quarter" idx="12"/>
          </p:nvPr>
        </p:nvSpPr>
        <p:spPr>
          <a:xfrm>
            <a:off x="8931442" y="6659477"/>
            <a:ext cx="773912" cy="167164"/>
          </a:xfrm>
        </p:spPr>
        <p:txBody>
          <a:bodyPr/>
          <a:lstStyle/>
          <a:p>
            <a:fld id="{4AD1E780-DE1C-4ECA-B5E5-863D0BC53287}" type="slidenum">
              <a:rPr lang="de-DE" smtClean="0"/>
              <a:pPr/>
              <a:t>‹#›</a:t>
            </a:fld>
            <a:endParaRPr lang="de-DE" dirty="0"/>
          </a:p>
        </p:txBody>
      </p:sp>
    </p:spTree>
    <p:extLst>
      <p:ext uri="{BB962C8B-B14F-4D97-AF65-F5344CB8AC3E}">
        <p14:creationId xmlns:p14="http://schemas.microsoft.com/office/powerpoint/2010/main" val="19647307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akt, Titel, Text">
    <p:spTree>
      <p:nvGrpSpPr>
        <p:cNvPr id="1" name=""/>
        <p:cNvGrpSpPr/>
        <p:nvPr/>
      </p:nvGrpSpPr>
      <p:grpSpPr>
        <a:xfrm>
          <a:off x="0" y="0"/>
          <a:ext cx="0" cy="0"/>
          <a:chOff x="0" y="0"/>
          <a:chExt cx="0" cy="0"/>
        </a:xfrm>
      </p:grpSpPr>
      <p:sp>
        <p:nvSpPr>
          <p:cNvPr id="9" name="Rechteck 8"/>
          <p:cNvSpPr/>
          <p:nvPr userDrawn="1"/>
        </p:nvSpPr>
        <p:spPr>
          <a:xfrm>
            <a:off x="0" y="0"/>
            <a:ext cx="9906000" cy="120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dirty="0">
              <a:solidFill>
                <a:schemeClr val="tx1"/>
              </a:solidFill>
            </a:endParaRPr>
          </a:p>
        </p:txBody>
      </p:sp>
      <p:sp>
        <p:nvSpPr>
          <p:cNvPr id="2" name="Titel 1"/>
          <p:cNvSpPr>
            <a:spLocks noGrp="1"/>
          </p:cNvSpPr>
          <p:nvPr>
            <p:ph type="title" hasCustomPrompt="1"/>
          </p:nvPr>
        </p:nvSpPr>
        <p:spPr>
          <a:xfrm>
            <a:off x="302203" y="143193"/>
            <a:ext cx="7165951" cy="215444"/>
          </a:xfrm>
        </p:spPr>
        <p:txBody>
          <a:bodyPr/>
          <a:lstStyle>
            <a:lvl1pPr>
              <a:defRPr sz="1400">
                <a:solidFill>
                  <a:schemeClr val="tx2"/>
                </a:solidFill>
              </a:defRPr>
            </a:lvl1pPr>
          </a:lstStyle>
          <a:p>
            <a:r>
              <a:rPr lang="de-DE" dirty="0"/>
              <a:t>Fakt ist X. Y muss getan werden.</a:t>
            </a:r>
          </a:p>
        </p:txBody>
      </p:sp>
      <p:sp>
        <p:nvSpPr>
          <p:cNvPr id="3" name="Datumsplatzhalter 2"/>
          <p:cNvSpPr>
            <a:spLocks noGrp="1"/>
          </p:cNvSpPr>
          <p:nvPr>
            <p:ph type="dt" sz="half" idx="10"/>
          </p:nvPr>
        </p:nvSpPr>
        <p:spPr>
          <a:xfrm>
            <a:off x="317091" y="6689006"/>
            <a:ext cx="1014247" cy="168994"/>
          </a:xfrm>
        </p:spPr>
        <p:txBody>
          <a:bodyPr/>
          <a:lstStyle/>
          <a:p>
            <a:fld id="{CF4E8803-761A-423F-920A-7DEB27B16F30}" type="datetime1">
              <a:rPr lang="de-DE" smtClean="0"/>
              <a:pPr/>
              <a:t>11.10.18</a:t>
            </a:fld>
            <a:endParaRPr lang="de-DE"/>
          </a:p>
        </p:txBody>
      </p:sp>
      <p:sp>
        <p:nvSpPr>
          <p:cNvPr id="4" name="Fußzeilenplatzhalter 3"/>
          <p:cNvSpPr>
            <a:spLocks noGrp="1"/>
          </p:cNvSpPr>
          <p:nvPr>
            <p:ph type="ftr" sz="quarter" idx="11"/>
          </p:nvPr>
        </p:nvSpPr>
        <p:spPr>
          <a:xfrm>
            <a:off x="317090" y="6430298"/>
            <a:ext cx="8617360" cy="199103"/>
          </a:xfrm>
        </p:spPr>
        <p:txBody>
          <a:bodyPr/>
          <a:lstStyle>
            <a:lvl1pPr algn="l">
              <a:defRPr/>
            </a:lvl1pPr>
          </a:lstStyle>
          <a:p>
            <a:r>
              <a:rPr lang="de-DE" dirty="0"/>
              <a:t>Entwurf</a:t>
            </a:r>
          </a:p>
        </p:txBody>
      </p:sp>
      <p:sp>
        <p:nvSpPr>
          <p:cNvPr id="5" name="Foliennummernplatzhalter 4"/>
          <p:cNvSpPr>
            <a:spLocks noGrp="1"/>
          </p:cNvSpPr>
          <p:nvPr>
            <p:ph type="sldNum" sz="quarter" idx="12"/>
          </p:nvPr>
        </p:nvSpPr>
        <p:spPr/>
        <p:txBody>
          <a:bodyPr/>
          <a:lstStyle/>
          <a:p>
            <a:fld id="{4AD1E780-DE1C-4ECA-B5E5-863D0BC53287}" type="slidenum">
              <a:rPr lang="de-DE" smtClean="0"/>
              <a:pPr/>
              <a:t>‹#›</a:t>
            </a:fld>
            <a:endParaRPr lang="de-DE" dirty="0"/>
          </a:p>
        </p:txBody>
      </p:sp>
      <p:sp>
        <p:nvSpPr>
          <p:cNvPr id="6" name="Textplatzhalter 9"/>
          <p:cNvSpPr>
            <a:spLocks noGrp="1"/>
          </p:cNvSpPr>
          <p:nvPr>
            <p:ph type="body" sz="quarter" idx="13" hasCustomPrompt="1"/>
            <p:custDataLst>
              <p:tags r:id="rId1"/>
            </p:custDataLst>
          </p:nvPr>
        </p:nvSpPr>
        <p:spPr>
          <a:xfrm>
            <a:off x="302342" y="426280"/>
            <a:ext cx="7175090" cy="697671"/>
          </a:xfrm>
        </p:spPr>
        <p:txBody>
          <a:bodyPr anchor="b" anchorCtr="0">
            <a:noAutofit/>
          </a:bodyPr>
          <a:lstStyle>
            <a:lvl1pPr marL="0" indent="0">
              <a:buNone/>
              <a:defRPr sz="2400" b="0">
                <a:solidFill>
                  <a:schemeClr val="tx2"/>
                </a:solidFill>
                <a:latin typeface="+mj-lt"/>
              </a:defRPr>
            </a:lvl1pPr>
            <a:lvl2pPr marL="0" indent="0">
              <a:buNone/>
              <a:defRPr sz="2400">
                <a:solidFill>
                  <a:schemeClr val="tx2"/>
                </a:solidFill>
                <a:latin typeface="+mj-lt"/>
              </a:defRPr>
            </a:lvl2pPr>
            <a:lvl3pPr marL="0" indent="0">
              <a:buNone/>
              <a:defRPr sz="2400">
                <a:solidFill>
                  <a:schemeClr val="tx2"/>
                </a:solidFill>
                <a:latin typeface="+mj-lt"/>
              </a:defRPr>
            </a:lvl3pPr>
            <a:lvl4pPr marL="0" indent="0">
              <a:buNone/>
              <a:defRPr sz="2400">
                <a:solidFill>
                  <a:schemeClr val="tx2"/>
                </a:solidFill>
                <a:latin typeface="+mj-lt"/>
              </a:defRPr>
            </a:lvl4pPr>
            <a:lvl5pPr marL="0" indent="0">
              <a:buNone/>
              <a:defRPr sz="2400">
                <a:solidFill>
                  <a:schemeClr val="tx2"/>
                </a:solidFill>
                <a:latin typeface="+mj-lt"/>
              </a:defRPr>
            </a:lvl5pPr>
          </a:lstStyle>
          <a:p>
            <a:pPr lvl="0"/>
            <a:r>
              <a:rPr lang="de-DE" dirty="0"/>
              <a:t>Beschreibender Titel</a:t>
            </a:r>
          </a:p>
        </p:txBody>
      </p:sp>
      <p:sp>
        <p:nvSpPr>
          <p:cNvPr id="7" name="Inhaltsplatzhalter 2"/>
          <p:cNvSpPr>
            <a:spLocks noGrp="1"/>
          </p:cNvSpPr>
          <p:nvPr>
            <p:ph idx="1"/>
            <p:custDataLst>
              <p:tags r:id="rId2"/>
            </p:custDataLst>
          </p:nvPr>
        </p:nvSpPr>
        <p:spPr>
          <a:xfrm>
            <a:off x="317090" y="1600199"/>
            <a:ext cx="9404760" cy="133369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8" name="Grafik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30118" y="148969"/>
            <a:ext cx="2032167" cy="925927"/>
          </a:xfrm>
          <a:prstGeom prst="rect">
            <a:avLst/>
          </a:prstGeom>
        </p:spPr>
      </p:pic>
    </p:spTree>
    <p:extLst>
      <p:ext uri="{BB962C8B-B14F-4D97-AF65-F5344CB8AC3E}">
        <p14:creationId xmlns:p14="http://schemas.microsoft.com/office/powerpoint/2010/main" val="18987350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ur Fak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883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Fak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694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8" name="Rechteck 7"/>
          <p:cNvSpPr/>
          <p:nvPr userDrawn="1"/>
        </p:nvSpPr>
        <p:spPr>
          <a:xfrm>
            <a:off x="0" y="0"/>
            <a:ext cx="9906000" cy="120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a:solidFill>
                <a:schemeClr val="tx1"/>
              </a:solidFill>
            </a:endParaRPr>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0117" y="147537"/>
            <a:ext cx="2032167" cy="928788"/>
          </a:xfrm>
          <a:prstGeom prst="rect">
            <a:avLst/>
          </a:prstGeom>
        </p:spPr>
      </p:pic>
      <p:sp>
        <p:nvSpPr>
          <p:cNvPr id="2" name="Titel 1"/>
          <p:cNvSpPr>
            <a:spLocks noGrp="1"/>
          </p:cNvSpPr>
          <p:nvPr>
            <p:ph type="title"/>
          </p:nvPr>
        </p:nvSpPr>
        <p:spPr>
          <a:xfrm>
            <a:off x="318162" y="143193"/>
            <a:ext cx="7494967" cy="246221"/>
          </a:xfrm>
        </p:spPr>
        <p:txBody>
          <a:bodyPr/>
          <a:lstStyle/>
          <a:p>
            <a:r>
              <a:rPr lang="de-DE" dirty="0"/>
              <a:t>Titelmasterformat durch Klicken bearbeiten</a:t>
            </a:r>
            <a:endParaRPr lang="en-GB" dirty="0"/>
          </a:p>
        </p:txBody>
      </p:sp>
      <p:sp>
        <p:nvSpPr>
          <p:cNvPr id="3" name="Inhaltsplatzhalter 2"/>
          <p:cNvSpPr>
            <a:spLocks noGrp="1"/>
          </p:cNvSpPr>
          <p:nvPr>
            <p:ph idx="1"/>
          </p:nvPr>
        </p:nvSpPr>
        <p:spPr>
          <a:xfrm>
            <a:off x="318162" y="1600200"/>
            <a:ext cx="9386459" cy="133369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10"/>
          </p:nvPr>
        </p:nvSpPr>
        <p:spPr>
          <a:xfrm>
            <a:off x="318162" y="6657647"/>
            <a:ext cx="1014247" cy="168994"/>
          </a:xfrm>
        </p:spPr>
        <p:txBody>
          <a:bodyPr/>
          <a:lstStyle/>
          <a:p>
            <a:fld id="{932FC10D-EC16-4D77-A4AB-D5431BE1ADE6}" type="datetimeFigureOut">
              <a:rPr lang="en-GB" smtClean="0"/>
              <a:t>11/10/2018</a:t>
            </a:fld>
            <a:endParaRPr lang="en-GB"/>
          </a:p>
        </p:txBody>
      </p:sp>
      <p:sp>
        <p:nvSpPr>
          <p:cNvPr id="5" name="Fußzeilenplatzhalter 4"/>
          <p:cNvSpPr>
            <a:spLocks noGrp="1"/>
          </p:cNvSpPr>
          <p:nvPr>
            <p:ph type="ftr" sz="quarter" idx="11"/>
          </p:nvPr>
        </p:nvSpPr>
        <p:spPr>
          <a:xfrm>
            <a:off x="318161" y="6391275"/>
            <a:ext cx="8740113" cy="244866"/>
          </a:xfrm>
        </p:spPr>
        <p:txBody>
          <a:bodyPr/>
          <a:lstStyle/>
          <a:p>
            <a:endParaRPr lang="en-GB"/>
          </a:p>
        </p:txBody>
      </p:sp>
      <p:sp>
        <p:nvSpPr>
          <p:cNvPr id="6" name="Foliennummernplatzhalter 5"/>
          <p:cNvSpPr>
            <a:spLocks noGrp="1"/>
          </p:cNvSpPr>
          <p:nvPr>
            <p:ph type="sldNum" sz="quarter" idx="12"/>
          </p:nvPr>
        </p:nvSpPr>
        <p:spPr/>
        <p:txBody>
          <a:bodyPr/>
          <a:lstStyle/>
          <a:p>
            <a:fld id="{1BF8CEAA-B77E-46C5-9F4B-C6B9788615DA}" type="slidenum">
              <a:rPr lang="en-GB" smtClean="0"/>
              <a:t>‹#›</a:t>
            </a:fld>
            <a:endParaRPr lang="en-GB"/>
          </a:p>
        </p:txBody>
      </p:sp>
    </p:spTree>
    <p:extLst>
      <p:ext uri="{BB962C8B-B14F-4D97-AF65-F5344CB8AC3E}">
        <p14:creationId xmlns:p14="http://schemas.microsoft.com/office/powerpoint/2010/main" val="1222424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9" name="Rechteck 8"/>
          <p:cNvSpPr/>
          <p:nvPr userDrawn="1"/>
        </p:nvSpPr>
        <p:spPr>
          <a:xfrm>
            <a:off x="0" y="0"/>
            <a:ext cx="9906000" cy="120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de-DE" sz="1200">
              <a:solidFill>
                <a:schemeClr val="tx1"/>
              </a:solidFill>
            </a:endParaRPr>
          </a:p>
        </p:txBody>
      </p:sp>
      <p:pic>
        <p:nvPicPr>
          <p:cNvPr id="10" name="Grafik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30117" y="148967"/>
            <a:ext cx="2032167" cy="925927"/>
          </a:xfrm>
          <a:prstGeom prst="rect">
            <a:avLst/>
          </a:prstGeom>
        </p:spPr>
      </p:pic>
      <p:sp>
        <p:nvSpPr>
          <p:cNvPr id="2" name="Titel 1"/>
          <p:cNvSpPr>
            <a:spLocks noGrp="1"/>
          </p:cNvSpPr>
          <p:nvPr>
            <p:ph type="title" hasCustomPrompt="1"/>
          </p:nvPr>
        </p:nvSpPr>
        <p:spPr>
          <a:xfrm>
            <a:off x="318162" y="143193"/>
            <a:ext cx="7235163" cy="246221"/>
          </a:xfrm>
        </p:spPr>
        <p:txBody>
          <a:bodyPr/>
          <a:lstStyle/>
          <a:p>
            <a:r>
              <a:rPr lang="de-DE" dirty="0"/>
              <a:t>Fakt ist X. Y muss getan werden.</a:t>
            </a:r>
          </a:p>
        </p:txBody>
      </p:sp>
      <p:sp>
        <p:nvSpPr>
          <p:cNvPr id="3" name="Datumsplatzhalter 2"/>
          <p:cNvSpPr>
            <a:spLocks noGrp="1"/>
          </p:cNvSpPr>
          <p:nvPr>
            <p:ph type="dt" sz="half" idx="10"/>
          </p:nvPr>
        </p:nvSpPr>
        <p:spPr>
          <a:xfrm>
            <a:off x="318162" y="6657647"/>
            <a:ext cx="1014247" cy="168994"/>
          </a:xfrm>
        </p:spPr>
        <p:txBody>
          <a:bodyPr/>
          <a:lstStyle/>
          <a:p>
            <a:fld id="{CF4E8803-761A-423F-920A-7DEB27B16F30}" type="datetime1">
              <a:rPr lang="de-DE" smtClean="0"/>
              <a:pPr/>
              <a:t>11.10.18</a:t>
            </a:fld>
            <a:endParaRPr lang="de-DE"/>
          </a:p>
        </p:txBody>
      </p:sp>
      <p:sp>
        <p:nvSpPr>
          <p:cNvPr id="4" name="Fußzeilenplatzhalter 3"/>
          <p:cNvSpPr>
            <a:spLocks noGrp="1"/>
          </p:cNvSpPr>
          <p:nvPr>
            <p:ph type="ftr" sz="quarter" idx="11"/>
          </p:nvPr>
        </p:nvSpPr>
        <p:spPr>
          <a:xfrm>
            <a:off x="318161" y="6391275"/>
            <a:ext cx="8616289" cy="244866"/>
          </a:xfrm>
        </p:spPr>
        <p:txBody>
          <a:bodyPr/>
          <a:lstStyle/>
          <a:p>
            <a:r>
              <a:rPr lang="de-DE"/>
              <a:t>Entwurf</a:t>
            </a:r>
          </a:p>
        </p:txBody>
      </p:sp>
      <p:sp>
        <p:nvSpPr>
          <p:cNvPr id="5" name="Foliennummernplatzhalter 4"/>
          <p:cNvSpPr>
            <a:spLocks noGrp="1"/>
          </p:cNvSpPr>
          <p:nvPr>
            <p:ph type="sldNum" sz="quarter" idx="12"/>
          </p:nvPr>
        </p:nvSpPr>
        <p:spPr/>
        <p:txBody>
          <a:bodyPr/>
          <a:lstStyle/>
          <a:p>
            <a:fld id="{4AD1E780-DE1C-4ECA-B5E5-863D0BC53287}" type="slidenum">
              <a:rPr lang="de-DE" smtClean="0"/>
              <a:pPr/>
              <a:t>‹#›</a:t>
            </a:fld>
            <a:endParaRPr lang="de-DE"/>
          </a:p>
        </p:txBody>
      </p:sp>
      <p:sp>
        <p:nvSpPr>
          <p:cNvPr id="7" name="Textplatzhalter 9"/>
          <p:cNvSpPr>
            <a:spLocks noGrp="1"/>
          </p:cNvSpPr>
          <p:nvPr>
            <p:ph type="body" sz="quarter" idx="13" hasCustomPrompt="1"/>
            <p:custDataLst>
              <p:tags r:id="rId1"/>
            </p:custDataLst>
          </p:nvPr>
        </p:nvSpPr>
        <p:spPr>
          <a:xfrm>
            <a:off x="318163" y="765175"/>
            <a:ext cx="7244687" cy="369332"/>
          </a:xfrm>
        </p:spPr>
        <p:txBody>
          <a:bodyPr anchor="b" anchorCtr="0"/>
          <a:lstStyle>
            <a:lvl1pPr marL="0" indent="0">
              <a:buNone/>
              <a:defRPr sz="2400" b="0">
                <a:solidFill>
                  <a:schemeClr val="tx2"/>
                </a:solidFill>
                <a:latin typeface="+mj-lt"/>
              </a:defRPr>
            </a:lvl1pPr>
            <a:lvl2pPr marL="0" indent="0">
              <a:buNone/>
              <a:defRPr sz="2400">
                <a:solidFill>
                  <a:schemeClr val="tx2"/>
                </a:solidFill>
                <a:latin typeface="+mj-lt"/>
              </a:defRPr>
            </a:lvl2pPr>
            <a:lvl3pPr marL="0" indent="0">
              <a:buNone/>
              <a:defRPr sz="2400">
                <a:solidFill>
                  <a:schemeClr val="tx2"/>
                </a:solidFill>
                <a:latin typeface="+mj-lt"/>
              </a:defRPr>
            </a:lvl3pPr>
            <a:lvl4pPr marL="0" indent="0">
              <a:buNone/>
              <a:defRPr sz="2400">
                <a:solidFill>
                  <a:schemeClr val="tx2"/>
                </a:solidFill>
                <a:latin typeface="+mj-lt"/>
              </a:defRPr>
            </a:lvl4pPr>
            <a:lvl5pPr marL="0" indent="0">
              <a:buNone/>
              <a:defRPr sz="2400">
                <a:solidFill>
                  <a:schemeClr val="tx2"/>
                </a:solidFill>
                <a:latin typeface="+mj-lt"/>
              </a:defRPr>
            </a:lvl5pPr>
          </a:lstStyle>
          <a:p>
            <a:pPr lvl="0"/>
            <a:r>
              <a:rPr lang="de-DE" dirty="0"/>
              <a:t>Agenda</a:t>
            </a:r>
          </a:p>
        </p:txBody>
      </p:sp>
      <p:sp>
        <p:nvSpPr>
          <p:cNvPr id="11" name="Inhaltsplatzhalter 2"/>
          <p:cNvSpPr>
            <a:spLocks noGrp="1"/>
          </p:cNvSpPr>
          <p:nvPr>
            <p:ph idx="1"/>
            <p:custDataLst>
              <p:tags r:id="rId2"/>
            </p:custDataLst>
          </p:nvPr>
        </p:nvSpPr>
        <p:spPr>
          <a:xfrm>
            <a:off x="317090" y="1600199"/>
            <a:ext cx="9404760" cy="2410916"/>
          </a:xfrm>
        </p:spPr>
        <p:txBody>
          <a:bodyPr/>
          <a:lstStyle>
            <a:lvl1pPr>
              <a:lnSpc>
                <a:spcPct val="150000"/>
              </a:lnSpc>
              <a:defRPr sz="2000">
                <a:solidFill>
                  <a:schemeClr val="tx2"/>
                </a:solidFill>
              </a:defRPr>
            </a:lvl1pPr>
            <a:lvl2pPr>
              <a:lnSpc>
                <a:spcPct val="150000"/>
              </a:lnSpc>
              <a:defRPr sz="2000">
                <a:solidFill>
                  <a:schemeClr val="tx2"/>
                </a:solidFill>
              </a:defRPr>
            </a:lvl2pPr>
            <a:lvl3pPr>
              <a:lnSpc>
                <a:spcPct val="150000"/>
              </a:lnSpc>
              <a:defRPr sz="2000">
                <a:solidFill>
                  <a:schemeClr val="tx2"/>
                </a:solidFill>
              </a:defRPr>
            </a:lvl3pPr>
            <a:lvl4pPr>
              <a:lnSpc>
                <a:spcPct val="150000"/>
              </a:lnSpc>
              <a:defRPr sz="2000">
                <a:solidFill>
                  <a:schemeClr val="tx2"/>
                </a:solidFill>
              </a:defRPr>
            </a:lvl4pPr>
            <a:lvl5pPr>
              <a:lnSpc>
                <a:spcPct val="150000"/>
              </a:lnSpc>
              <a:defRPr sz="2000">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870233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Fakt und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18162" y="143193"/>
            <a:ext cx="7494967" cy="246221"/>
          </a:xfrm>
        </p:spPr>
        <p:txBody>
          <a:bodyPr/>
          <a:lstStyle/>
          <a:p>
            <a:r>
              <a:rPr lang="de-DE" dirty="0"/>
              <a:t>Fakt ist X. Y muss getan werden.</a:t>
            </a:r>
          </a:p>
        </p:txBody>
      </p:sp>
      <p:sp>
        <p:nvSpPr>
          <p:cNvPr id="3" name="Datumsplatzhalter 2"/>
          <p:cNvSpPr>
            <a:spLocks noGrp="1"/>
          </p:cNvSpPr>
          <p:nvPr>
            <p:ph type="dt" sz="half" idx="10"/>
          </p:nvPr>
        </p:nvSpPr>
        <p:spPr>
          <a:xfrm>
            <a:off x="318162" y="6657647"/>
            <a:ext cx="1014247" cy="168994"/>
          </a:xfrm>
        </p:spPr>
        <p:txBody>
          <a:bodyPr/>
          <a:lstStyle/>
          <a:p>
            <a:fld id="{CF4E8803-761A-423F-920A-7DEB27B16F30}" type="datetime1">
              <a:rPr lang="de-DE" smtClean="0"/>
              <a:pPr/>
              <a:t>11.10.18</a:t>
            </a:fld>
            <a:endParaRPr lang="de-DE"/>
          </a:p>
        </p:txBody>
      </p:sp>
      <p:sp>
        <p:nvSpPr>
          <p:cNvPr id="4" name="Fußzeilenplatzhalter 3"/>
          <p:cNvSpPr>
            <a:spLocks noGrp="1"/>
          </p:cNvSpPr>
          <p:nvPr>
            <p:ph type="ftr" sz="quarter" idx="11"/>
          </p:nvPr>
        </p:nvSpPr>
        <p:spPr>
          <a:xfrm>
            <a:off x="318161" y="6391275"/>
            <a:ext cx="8740113" cy="244866"/>
          </a:xfrm>
        </p:spPr>
        <p:txBody>
          <a:bodyPr/>
          <a:lstStyle/>
          <a:p>
            <a:r>
              <a:rPr lang="de-DE"/>
              <a:t>Entwurf</a:t>
            </a:r>
          </a:p>
        </p:txBody>
      </p:sp>
      <p:sp>
        <p:nvSpPr>
          <p:cNvPr id="5" name="Foliennummernplatzhalter 4"/>
          <p:cNvSpPr>
            <a:spLocks noGrp="1"/>
          </p:cNvSpPr>
          <p:nvPr>
            <p:ph type="sldNum" sz="quarter" idx="12"/>
          </p:nvPr>
        </p:nvSpPr>
        <p:spPr/>
        <p:txBody>
          <a:bodyPr/>
          <a:lstStyle/>
          <a:p>
            <a:fld id="{4AD1E780-DE1C-4ECA-B5E5-863D0BC53287}" type="slidenum">
              <a:rPr lang="de-DE" smtClean="0"/>
              <a:pPr/>
              <a:t>‹#›</a:t>
            </a:fld>
            <a:endParaRPr lang="de-DE"/>
          </a:p>
        </p:txBody>
      </p:sp>
      <p:sp>
        <p:nvSpPr>
          <p:cNvPr id="6" name="Textplatzhalter 9"/>
          <p:cNvSpPr>
            <a:spLocks noGrp="1"/>
          </p:cNvSpPr>
          <p:nvPr>
            <p:ph type="body" sz="quarter" idx="13" hasCustomPrompt="1"/>
            <p:custDataLst>
              <p:tags r:id="rId1"/>
            </p:custDataLst>
          </p:nvPr>
        </p:nvSpPr>
        <p:spPr>
          <a:xfrm>
            <a:off x="318163" y="765175"/>
            <a:ext cx="9517327" cy="369332"/>
          </a:xfrm>
        </p:spPr>
        <p:txBody>
          <a:bodyPr/>
          <a:lstStyle>
            <a:lvl1pPr marL="0" indent="0">
              <a:buNone/>
              <a:defRPr sz="2400" b="1">
                <a:solidFill>
                  <a:schemeClr val="tx2"/>
                </a:solidFill>
                <a:latin typeface="+mj-lt"/>
              </a:defRPr>
            </a:lvl1pPr>
            <a:lvl2pPr marL="0" indent="0">
              <a:buNone/>
              <a:defRPr sz="2400">
                <a:solidFill>
                  <a:schemeClr val="tx2"/>
                </a:solidFill>
                <a:latin typeface="+mj-lt"/>
              </a:defRPr>
            </a:lvl2pPr>
            <a:lvl3pPr marL="0" indent="0">
              <a:buNone/>
              <a:defRPr sz="2400">
                <a:solidFill>
                  <a:schemeClr val="tx2"/>
                </a:solidFill>
                <a:latin typeface="+mj-lt"/>
              </a:defRPr>
            </a:lvl3pPr>
            <a:lvl4pPr marL="0" indent="0">
              <a:buNone/>
              <a:defRPr sz="2400">
                <a:solidFill>
                  <a:schemeClr val="tx2"/>
                </a:solidFill>
                <a:latin typeface="+mj-lt"/>
              </a:defRPr>
            </a:lvl4pPr>
            <a:lvl5pPr marL="0" indent="0">
              <a:buNone/>
              <a:defRPr sz="2400">
                <a:solidFill>
                  <a:schemeClr val="tx2"/>
                </a:solidFill>
                <a:latin typeface="+mj-lt"/>
              </a:defRPr>
            </a:lvl5pPr>
          </a:lstStyle>
          <a:p>
            <a:pPr lvl="0"/>
            <a:r>
              <a:rPr lang="de-DE" dirty="0"/>
              <a:t>Beschreibender Titel</a:t>
            </a:r>
          </a:p>
        </p:txBody>
      </p:sp>
    </p:spTree>
    <p:extLst>
      <p:ext uri="{BB962C8B-B14F-4D97-AF65-F5344CB8AC3E}">
        <p14:creationId xmlns:p14="http://schemas.microsoft.com/office/powerpoint/2010/main" val="1814946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Wenig und großer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18162" y="143193"/>
            <a:ext cx="7494967" cy="246221"/>
          </a:xfrm>
        </p:spPr>
        <p:txBody>
          <a:bodyPr/>
          <a:lstStyle/>
          <a:p>
            <a:r>
              <a:rPr lang="de-DE" dirty="0"/>
              <a:t>Fakt ist X. Y muss getan werden.</a:t>
            </a:r>
          </a:p>
        </p:txBody>
      </p:sp>
      <p:sp>
        <p:nvSpPr>
          <p:cNvPr id="3" name="Datumsplatzhalter 2"/>
          <p:cNvSpPr>
            <a:spLocks noGrp="1"/>
          </p:cNvSpPr>
          <p:nvPr>
            <p:ph type="dt" sz="half" idx="10"/>
          </p:nvPr>
        </p:nvSpPr>
        <p:spPr>
          <a:xfrm>
            <a:off x="318162" y="6657647"/>
            <a:ext cx="1014247" cy="168994"/>
          </a:xfrm>
        </p:spPr>
        <p:txBody>
          <a:bodyPr/>
          <a:lstStyle/>
          <a:p>
            <a:fld id="{CF4E8803-761A-423F-920A-7DEB27B16F30}" type="datetime1">
              <a:rPr lang="de-DE" smtClean="0"/>
              <a:pPr/>
              <a:t>11.10.18</a:t>
            </a:fld>
            <a:endParaRPr lang="de-DE"/>
          </a:p>
        </p:txBody>
      </p:sp>
      <p:sp>
        <p:nvSpPr>
          <p:cNvPr id="4" name="Fußzeilenplatzhalter 3"/>
          <p:cNvSpPr>
            <a:spLocks noGrp="1"/>
          </p:cNvSpPr>
          <p:nvPr>
            <p:ph type="ftr" sz="quarter" idx="11"/>
          </p:nvPr>
        </p:nvSpPr>
        <p:spPr>
          <a:xfrm>
            <a:off x="318161" y="6391275"/>
            <a:ext cx="8635339" cy="244866"/>
          </a:xfrm>
        </p:spPr>
        <p:txBody>
          <a:bodyPr/>
          <a:lstStyle/>
          <a:p>
            <a:r>
              <a:rPr lang="de-DE"/>
              <a:t>Entwurf</a:t>
            </a:r>
          </a:p>
        </p:txBody>
      </p:sp>
      <p:sp>
        <p:nvSpPr>
          <p:cNvPr id="5" name="Foliennummernplatzhalter 4"/>
          <p:cNvSpPr>
            <a:spLocks noGrp="1"/>
          </p:cNvSpPr>
          <p:nvPr>
            <p:ph type="sldNum" sz="quarter" idx="12"/>
          </p:nvPr>
        </p:nvSpPr>
        <p:spPr/>
        <p:txBody>
          <a:bodyPr/>
          <a:lstStyle/>
          <a:p>
            <a:fld id="{4AD1E780-DE1C-4ECA-B5E5-863D0BC53287}" type="slidenum">
              <a:rPr lang="de-DE" smtClean="0"/>
              <a:pPr/>
              <a:t>‹#›</a:t>
            </a:fld>
            <a:endParaRPr lang="de-DE"/>
          </a:p>
        </p:txBody>
      </p:sp>
      <p:sp>
        <p:nvSpPr>
          <p:cNvPr id="6" name="Inhaltsplatzhalter 2"/>
          <p:cNvSpPr>
            <a:spLocks noGrp="1"/>
          </p:cNvSpPr>
          <p:nvPr>
            <p:ph idx="1"/>
            <p:custDataLst>
              <p:tags r:id="rId1"/>
            </p:custDataLst>
          </p:nvPr>
        </p:nvSpPr>
        <p:spPr>
          <a:xfrm>
            <a:off x="2072680" y="1655764"/>
            <a:ext cx="5760639" cy="3573436"/>
          </a:xfrm>
        </p:spPr>
        <p:txBody>
          <a:bodyPr wrap="square" anchor="ctr">
            <a:noAutofit/>
          </a:bodyPr>
          <a:lstStyle>
            <a:lvl1pPr>
              <a:spcBef>
                <a:spcPts val="600"/>
              </a:spcBef>
              <a:defRPr sz="1800"/>
            </a:lvl1pPr>
            <a:lvl2pPr>
              <a:spcBef>
                <a:spcPts val="600"/>
              </a:spcBef>
              <a:defRPr sz="1800"/>
            </a:lvl2pPr>
            <a:lvl3pPr>
              <a:spcBef>
                <a:spcPts val="600"/>
              </a:spcBef>
              <a:defRPr sz="1800"/>
            </a:lvl3pPr>
            <a:lvl4pPr>
              <a:spcBef>
                <a:spcPts val="600"/>
              </a:spcBef>
              <a:defRPr sz="1800"/>
            </a:lvl4pPr>
            <a:lvl5pPr>
              <a:spcBef>
                <a:spcPts val="600"/>
              </a:spcBef>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Textplatzhalter 9"/>
          <p:cNvSpPr>
            <a:spLocks noGrp="1"/>
          </p:cNvSpPr>
          <p:nvPr>
            <p:ph type="body" sz="quarter" idx="13"/>
            <p:custDataLst>
              <p:tags r:id="rId2"/>
            </p:custDataLst>
          </p:nvPr>
        </p:nvSpPr>
        <p:spPr>
          <a:xfrm>
            <a:off x="318163" y="765175"/>
            <a:ext cx="9517327" cy="369332"/>
          </a:xfrm>
        </p:spPr>
        <p:txBody>
          <a:bodyPr/>
          <a:lstStyle>
            <a:lvl1pPr marL="0" indent="0">
              <a:buNone/>
              <a:defRPr sz="2400" b="1">
                <a:solidFill>
                  <a:schemeClr val="tx2"/>
                </a:solidFill>
                <a:latin typeface="+mj-lt"/>
              </a:defRPr>
            </a:lvl1pPr>
            <a:lvl2pPr marL="0" indent="0">
              <a:buNone/>
              <a:defRPr sz="2400">
                <a:solidFill>
                  <a:schemeClr val="tx2"/>
                </a:solidFill>
                <a:latin typeface="+mj-lt"/>
              </a:defRPr>
            </a:lvl2pPr>
            <a:lvl3pPr marL="0" indent="0">
              <a:buNone/>
              <a:defRPr sz="2400">
                <a:solidFill>
                  <a:schemeClr val="tx2"/>
                </a:solidFill>
                <a:latin typeface="+mj-lt"/>
              </a:defRPr>
            </a:lvl3pPr>
            <a:lvl4pPr marL="0" indent="0">
              <a:buNone/>
              <a:defRPr sz="2400">
                <a:solidFill>
                  <a:schemeClr val="tx2"/>
                </a:solidFill>
                <a:latin typeface="+mj-lt"/>
              </a:defRPr>
            </a:lvl4pPr>
            <a:lvl5pPr marL="0" indent="0">
              <a:buNone/>
              <a:defRPr sz="2400">
                <a:solidFill>
                  <a:schemeClr val="tx2"/>
                </a:solidFill>
                <a:latin typeface="+mj-lt"/>
              </a:defRPr>
            </a:lvl5pPr>
          </a:lstStyle>
          <a:p>
            <a:pPr lvl="0"/>
            <a:endParaRPr lang="de-DE" dirty="0"/>
          </a:p>
        </p:txBody>
      </p:sp>
    </p:spTree>
    <p:extLst>
      <p:ext uri="{BB962C8B-B14F-4D97-AF65-F5344CB8AC3E}">
        <p14:creationId xmlns:p14="http://schemas.microsoft.com/office/powerpoint/2010/main" val="1603973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Wenig und großer Text, hinterleg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18162" y="143193"/>
            <a:ext cx="7494967" cy="246221"/>
          </a:xfrm>
        </p:spPr>
        <p:txBody>
          <a:bodyPr/>
          <a:lstStyle/>
          <a:p>
            <a:r>
              <a:rPr lang="de-DE" dirty="0"/>
              <a:t>Fakt ist X. Y muss getan werden.</a:t>
            </a:r>
          </a:p>
        </p:txBody>
      </p:sp>
      <p:sp>
        <p:nvSpPr>
          <p:cNvPr id="3" name="Datumsplatzhalter 2"/>
          <p:cNvSpPr>
            <a:spLocks noGrp="1"/>
          </p:cNvSpPr>
          <p:nvPr>
            <p:ph type="dt" sz="half" idx="10"/>
          </p:nvPr>
        </p:nvSpPr>
        <p:spPr>
          <a:xfrm>
            <a:off x="318162" y="6657647"/>
            <a:ext cx="1014247" cy="168994"/>
          </a:xfrm>
        </p:spPr>
        <p:txBody>
          <a:bodyPr/>
          <a:lstStyle/>
          <a:p>
            <a:fld id="{CF4E8803-761A-423F-920A-7DEB27B16F30}" type="datetime1">
              <a:rPr lang="de-DE" smtClean="0"/>
              <a:pPr/>
              <a:t>11.10.18</a:t>
            </a:fld>
            <a:endParaRPr lang="de-DE"/>
          </a:p>
        </p:txBody>
      </p:sp>
      <p:sp>
        <p:nvSpPr>
          <p:cNvPr id="4" name="Fußzeilenplatzhalter 3"/>
          <p:cNvSpPr>
            <a:spLocks noGrp="1"/>
          </p:cNvSpPr>
          <p:nvPr>
            <p:ph type="ftr" sz="quarter" idx="11"/>
          </p:nvPr>
        </p:nvSpPr>
        <p:spPr>
          <a:xfrm>
            <a:off x="318161" y="6391275"/>
            <a:ext cx="8740113" cy="244866"/>
          </a:xfrm>
        </p:spPr>
        <p:txBody>
          <a:bodyPr/>
          <a:lstStyle/>
          <a:p>
            <a:r>
              <a:rPr lang="de-DE"/>
              <a:t>Entwurf</a:t>
            </a:r>
          </a:p>
        </p:txBody>
      </p:sp>
      <p:sp>
        <p:nvSpPr>
          <p:cNvPr id="5" name="Foliennummernplatzhalter 4"/>
          <p:cNvSpPr>
            <a:spLocks noGrp="1"/>
          </p:cNvSpPr>
          <p:nvPr>
            <p:ph type="sldNum" sz="quarter" idx="12"/>
          </p:nvPr>
        </p:nvSpPr>
        <p:spPr/>
        <p:txBody>
          <a:bodyPr/>
          <a:lstStyle/>
          <a:p>
            <a:fld id="{4AD1E780-DE1C-4ECA-B5E5-863D0BC53287}" type="slidenum">
              <a:rPr lang="de-DE" smtClean="0"/>
              <a:pPr/>
              <a:t>‹#›</a:t>
            </a:fld>
            <a:endParaRPr lang="de-DE"/>
          </a:p>
        </p:txBody>
      </p:sp>
      <p:sp>
        <p:nvSpPr>
          <p:cNvPr id="6" name="Inhaltsplatzhalter 2"/>
          <p:cNvSpPr>
            <a:spLocks noGrp="1"/>
          </p:cNvSpPr>
          <p:nvPr>
            <p:ph idx="1"/>
            <p:custDataLst>
              <p:tags r:id="rId1"/>
            </p:custDataLst>
          </p:nvPr>
        </p:nvSpPr>
        <p:spPr>
          <a:xfrm>
            <a:off x="2072680" y="1655764"/>
            <a:ext cx="5760639" cy="3573436"/>
          </a:xfrm>
          <a:prstGeom prst="roundRect">
            <a:avLst>
              <a:gd name="adj" fmla="val 611"/>
            </a:avLst>
          </a:prstGeom>
          <a:solidFill>
            <a:schemeClr val="accent2"/>
          </a:solidFill>
        </p:spPr>
        <p:txBody>
          <a:bodyPr wrap="square" lIns="72000" tIns="72000" rIns="72000" bIns="72000" anchor="ctr">
            <a:noAutofit/>
          </a:bodyPr>
          <a:lstStyle>
            <a:lvl1pPr>
              <a:spcBef>
                <a:spcPts val="600"/>
              </a:spcBef>
              <a:defRPr sz="1800"/>
            </a:lvl1pPr>
            <a:lvl2pPr>
              <a:spcBef>
                <a:spcPts val="600"/>
              </a:spcBef>
              <a:defRPr sz="1800"/>
            </a:lvl2pPr>
            <a:lvl3pPr>
              <a:spcBef>
                <a:spcPts val="600"/>
              </a:spcBef>
              <a:defRPr sz="1800"/>
            </a:lvl3pPr>
            <a:lvl4pPr>
              <a:spcBef>
                <a:spcPts val="600"/>
              </a:spcBef>
              <a:defRPr sz="1800"/>
            </a:lvl4pPr>
            <a:lvl5pPr>
              <a:spcBef>
                <a:spcPts val="600"/>
              </a:spcBef>
              <a:defRPr sz="18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extplatzhalter 9"/>
          <p:cNvSpPr>
            <a:spLocks noGrp="1"/>
          </p:cNvSpPr>
          <p:nvPr>
            <p:ph type="body" sz="quarter" idx="13"/>
            <p:custDataLst>
              <p:tags r:id="rId2"/>
            </p:custDataLst>
          </p:nvPr>
        </p:nvSpPr>
        <p:spPr>
          <a:xfrm>
            <a:off x="318163" y="765175"/>
            <a:ext cx="9517327" cy="369332"/>
          </a:xfrm>
        </p:spPr>
        <p:txBody>
          <a:bodyPr/>
          <a:lstStyle>
            <a:lvl1pPr marL="0" indent="0">
              <a:buNone/>
              <a:defRPr sz="2400" b="1">
                <a:solidFill>
                  <a:schemeClr val="tx2"/>
                </a:solidFill>
                <a:latin typeface="+mj-lt"/>
              </a:defRPr>
            </a:lvl1pPr>
            <a:lvl2pPr marL="0" indent="0">
              <a:buNone/>
              <a:defRPr sz="2400">
                <a:solidFill>
                  <a:schemeClr val="tx2"/>
                </a:solidFill>
                <a:latin typeface="+mj-lt"/>
              </a:defRPr>
            </a:lvl2pPr>
            <a:lvl3pPr marL="0" indent="0">
              <a:buNone/>
              <a:defRPr sz="2400">
                <a:solidFill>
                  <a:schemeClr val="tx2"/>
                </a:solidFill>
                <a:latin typeface="+mj-lt"/>
              </a:defRPr>
            </a:lvl3pPr>
            <a:lvl4pPr marL="0" indent="0">
              <a:buNone/>
              <a:defRPr sz="2400">
                <a:solidFill>
                  <a:schemeClr val="tx2"/>
                </a:solidFill>
                <a:latin typeface="+mj-lt"/>
              </a:defRPr>
            </a:lvl4pPr>
            <a:lvl5pPr marL="0" indent="0">
              <a:buNone/>
              <a:defRPr sz="2400">
                <a:solidFill>
                  <a:schemeClr val="tx2"/>
                </a:solidFill>
                <a:latin typeface="+mj-lt"/>
              </a:defRPr>
            </a:lvl5pPr>
          </a:lstStyle>
          <a:p>
            <a:pPr lvl="0"/>
            <a:endParaRPr lang="de-DE" dirty="0"/>
          </a:p>
        </p:txBody>
      </p:sp>
    </p:spTree>
    <p:extLst>
      <p:ext uri="{BB962C8B-B14F-4D97-AF65-F5344CB8AC3E}">
        <p14:creationId xmlns:p14="http://schemas.microsoft.com/office/powerpoint/2010/main" val="327387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slideLayout" Target="../slideLayouts/slideLayout36.xml"/><Relationship Id="rId7" Type="http://schemas.openxmlformats.org/officeDocument/2006/relationships/tags" Target="../tags/tag17.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vmlDrawing" Target="../drawings/vmlDrawing4.vml"/><Relationship Id="rId5" Type="http://schemas.openxmlformats.org/officeDocument/2006/relationships/theme" Target="../theme/theme4.xml"/><Relationship Id="rId4" Type="http://schemas.openxmlformats.org/officeDocument/2006/relationships/slideLayout" Target="../slideLayouts/slideLayout37.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60046" name="think-cell Folie" r:id="rId13" imgW="341" imgH="340" progId="TCLayout.ActiveDocument.1">
                  <p:embed/>
                </p:oleObj>
              </mc:Choice>
              <mc:Fallback>
                <p:oleObj name="think-cell Folie" r:id="rId13" imgW="341" imgH="340" progId="TCLayout.ActiveDocument.1">
                  <p:embed/>
                  <p:pic>
                    <p:nvPicPr>
                      <p:cNvPr id="8" name="Objekt 7" hidden="1"/>
                      <p:cNvPicPr/>
                      <p:nvPr/>
                    </p:nvPicPr>
                    <p:blipFill>
                      <a:blip r:embed="rId14"/>
                      <a:stretch>
                        <a:fillRect/>
                      </a:stretch>
                    </p:blipFill>
                    <p:spPr>
                      <a:xfrm>
                        <a:off x="0" y="0"/>
                        <a:ext cx="158750" cy="158750"/>
                      </a:xfrm>
                      <a:prstGeom prst="rect">
                        <a:avLst/>
                      </a:prstGeom>
                    </p:spPr>
                  </p:pic>
                </p:oleObj>
              </mc:Fallback>
            </mc:AlternateContent>
          </a:graphicData>
        </a:graphic>
      </p:graphicFrame>
      <p:sp>
        <p:nvSpPr>
          <p:cNvPr id="2" name="Titelplatzhalter 1"/>
          <p:cNvSpPr>
            <a:spLocks noGrp="1"/>
          </p:cNvSpPr>
          <p:nvPr>
            <p:ph type="title"/>
          </p:nvPr>
        </p:nvSpPr>
        <p:spPr>
          <a:xfrm>
            <a:off x="318162" y="143193"/>
            <a:ext cx="7494967" cy="246221"/>
          </a:xfrm>
          <a:prstGeom prst="rect">
            <a:avLst/>
          </a:prstGeom>
        </p:spPr>
        <p:txBody>
          <a:bodyPr vert="horz" wrap="square" lIns="0" tIns="0" rIns="0" bIns="0" rtlCol="0" anchor="t">
            <a:spAutoFit/>
          </a:bodyPr>
          <a:lstStyle/>
          <a:p>
            <a:r>
              <a:rPr lang="de-DE" dirty="0"/>
              <a:t>Fakt ist X. Y muss getan werden.</a:t>
            </a:r>
          </a:p>
        </p:txBody>
      </p:sp>
      <p:sp>
        <p:nvSpPr>
          <p:cNvPr id="3" name="Textplatzhalter 2"/>
          <p:cNvSpPr>
            <a:spLocks noGrp="1"/>
          </p:cNvSpPr>
          <p:nvPr>
            <p:ph type="body" idx="1"/>
          </p:nvPr>
        </p:nvSpPr>
        <p:spPr>
          <a:xfrm>
            <a:off x="318162" y="1600200"/>
            <a:ext cx="9386459" cy="1333698"/>
          </a:xfrm>
          <a:prstGeom prst="rect">
            <a:avLst/>
          </a:prstGeom>
        </p:spPr>
        <p:txBody>
          <a:bodyPr vert="horz" wrap="square" lIns="0" tIns="0" rIns="0" bIns="0" rtlCol="0">
            <a:sp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318162" y="6657647"/>
            <a:ext cx="1014247" cy="168994"/>
          </a:xfrm>
          <a:prstGeom prst="rect">
            <a:avLst/>
          </a:prstGeom>
        </p:spPr>
        <p:txBody>
          <a:bodyPr vert="horz" wrap="none" lIns="0" tIns="0" rIns="0" bIns="0" rtlCol="0" anchor="b"/>
          <a:lstStyle>
            <a:lvl1pPr algn="l">
              <a:defRPr sz="800">
                <a:solidFill>
                  <a:schemeClr val="tx1">
                    <a:tint val="75000"/>
                  </a:schemeClr>
                </a:solidFill>
              </a:defRPr>
            </a:lvl1pPr>
          </a:lstStyle>
          <a:p>
            <a:fld id="{CF4E8803-761A-423F-920A-7DEB27B16F30}" type="datetime1">
              <a:rPr lang="de-DE" smtClean="0"/>
              <a:pPr/>
              <a:t>11.10.18</a:t>
            </a:fld>
            <a:endParaRPr lang="de-DE"/>
          </a:p>
        </p:txBody>
      </p:sp>
      <p:sp>
        <p:nvSpPr>
          <p:cNvPr id="5" name="Fußzeilenplatzhalter 4"/>
          <p:cNvSpPr>
            <a:spLocks noGrp="1"/>
          </p:cNvSpPr>
          <p:nvPr>
            <p:ph type="ftr" sz="quarter" idx="3"/>
          </p:nvPr>
        </p:nvSpPr>
        <p:spPr>
          <a:xfrm>
            <a:off x="318161" y="6381750"/>
            <a:ext cx="8625814" cy="254391"/>
          </a:xfrm>
          <a:prstGeom prst="rect">
            <a:avLst/>
          </a:prstGeom>
        </p:spPr>
        <p:txBody>
          <a:bodyPr vert="horz" wrap="square" lIns="0" tIns="0" rIns="0" bIns="0" rtlCol="0" anchor="b">
            <a:noAutofit/>
          </a:bodyPr>
          <a:lstStyle>
            <a:lvl1pPr algn="l">
              <a:defRPr sz="800">
                <a:solidFill>
                  <a:schemeClr val="tx1">
                    <a:tint val="75000"/>
                  </a:schemeClr>
                </a:solidFill>
              </a:defRPr>
            </a:lvl1pPr>
          </a:lstStyle>
          <a:p>
            <a:r>
              <a:rPr lang="de-DE"/>
              <a:t>Entwurf</a:t>
            </a:r>
          </a:p>
        </p:txBody>
      </p:sp>
      <p:sp>
        <p:nvSpPr>
          <p:cNvPr id="6" name="Foliennummernplatzhalter 5"/>
          <p:cNvSpPr>
            <a:spLocks noGrp="1"/>
          </p:cNvSpPr>
          <p:nvPr>
            <p:ph type="sldNum" sz="quarter" idx="4"/>
          </p:nvPr>
        </p:nvSpPr>
        <p:spPr>
          <a:xfrm>
            <a:off x="8931442" y="6659477"/>
            <a:ext cx="773912" cy="167164"/>
          </a:xfrm>
          <a:prstGeom prst="rect">
            <a:avLst/>
          </a:prstGeom>
        </p:spPr>
        <p:txBody>
          <a:bodyPr vert="horz" wrap="none" lIns="0" tIns="0" rIns="0" bIns="0" rtlCol="0" anchor="b"/>
          <a:lstStyle>
            <a:lvl1pPr algn="r">
              <a:defRPr sz="800">
                <a:solidFill>
                  <a:schemeClr val="tx1">
                    <a:tint val="75000"/>
                  </a:schemeClr>
                </a:solidFill>
              </a:defRPr>
            </a:lvl1pPr>
          </a:lstStyle>
          <a:p>
            <a:fld id="{4AD1E780-DE1C-4ECA-B5E5-863D0BC53287}" type="slidenum">
              <a:rPr lang="de-DE" smtClean="0"/>
              <a:pPr/>
              <a:t>‹#›</a:t>
            </a:fld>
            <a:endParaRPr lang="de-DE"/>
          </a:p>
        </p:txBody>
      </p:sp>
    </p:spTree>
    <p:extLst>
      <p:ext uri="{BB962C8B-B14F-4D97-AF65-F5344CB8AC3E}">
        <p14:creationId xmlns:p14="http://schemas.microsoft.com/office/powerpoint/2010/main" val="287044018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Lst>
  <p:hf hdr="0"/>
  <p:txStyles>
    <p:titleStyle>
      <a:lvl1pPr algn="l" defTabSz="914400" rtl="0" eaLnBrk="1" latinLnBrk="0" hangingPunct="1">
        <a:spcBef>
          <a:spcPct val="0"/>
        </a:spcBef>
        <a:buNone/>
        <a:defRPr sz="1600" kern="1200" baseline="0">
          <a:solidFill>
            <a:schemeClr val="tx2"/>
          </a:solidFill>
          <a:latin typeface="+mj-lt"/>
          <a:ea typeface="+mj-ea"/>
          <a:cs typeface="+mj-cs"/>
        </a:defRPr>
      </a:lvl1pPr>
    </p:titleStyle>
    <p:body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BF8B7-C1BF-4C13-86F6-B7E9196CD24A}" type="datetimeFigureOut">
              <a:rPr lang="en-US" smtClean="0"/>
              <a:t>10/11/18</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B39663-D07D-4A6B-8BDD-05EAC5DF2502}" type="slidenum">
              <a:rPr lang="en-US" smtClean="0"/>
              <a:t>‹#›</a:t>
            </a:fld>
            <a:endParaRPr lang="en-US"/>
          </a:p>
        </p:txBody>
      </p:sp>
    </p:spTree>
    <p:extLst>
      <p:ext uri="{BB962C8B-B14F-4D97-AF65-F5344CB8AC3E}">
        <p14:creationId xmlns:p14="http://schemas.microsoft.com/office/powerpoint/2010/main" val="15557143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83619-A28A-44EC-B6A2-B81A167AAB72}" type="datetimeFigureOut">
              <a:rPr lang="en-US" smtClean="0"/>
              <a:pPr/>
              <a:t>10/11/18</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AB5FE7-79BE-4460-99B4-694917D58000}" type="slidenum">
              <a:rPr lang="en-US" smtClean="0"/>
              <a:pPr/>
              <a:t>‹#›</a:t>
            </a:fld>
            <a:endParaRPr lang="en-US"/>
          </a:p>
        </p:txBody>
      </p:sp>
    </p:spTree>
    <p:extLst>
      <p:ext uri="{BB962C8B-B14F-4D97-AF65-F5344CB8AC3E}">
        <p14:creationId xmlns:p14="http://schemas.microsoft.com/office/powerpoint/2010/main" val="194420810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7"/>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0055" name="think-cell Folie" r:id="rId8" imgW="341" imgH="340" progId="TCLayout.ActiveDocument.1">
                  <p:embed/>
                </p:oleObj>
              </mc:Choice>
              <mc:Fallback>
                <p:oleObj name="think-cell Folie" r:id="rId8" imgW="341" imgH="340" progId="TCLayout.ActiveDocument.1">
                  <p:embed/>
                  <p:pic>
                    <p:nvPicPr>
                      <p:cNvPr id="8" name="Objekt 7" hidden="1"/>
                      <p:cNvPicPr/>
                      <p:nvPr/>
                    </p:nvPicPr>
                    <p:blipFill>
                      <a:blip r:embed="rId9"/>
                      <a:stretch>
                        <a:fillRect/>
                      </a:stretch>
                    </p:blipFill>
                    <p:spPr>
                      <a:xfrm>
                        <a:off x="0" y="0"/>
                        <a:ext cx="158750" cy="158750"/>
                      </a:xfrm>
                      <a:prstGeom prst="rect">
                        <a:avLst/>
                      </a:prstGeom>
                    </p:spPr>
                  </p:pic>
                </p:oleObj>
              </mc:Fallback>
            </mc:AlternateContent>
          </a:graphicData>
        </a:graphic>
      </p:graphicFrame>
      <p:sp>
        <p:nvSpPr>
          <p:cNvPr id="2" name="Titelplatzhalter 1"/>
          <p:cNvSpPr>
            <a:spLocks noGrp="1"/>
          </p:cNvSpPr>
          <p:nvPr>
            <p:ph type="title"/>
          </p:nvPr>
        </p:nvSpPr>
        <p:spPr>
          <a:xfrm>
            <a:off x="194337" y="143195"/>
            <a:ext cx="7494967" cy="246221"/>
          </a:xfrm>
          <a:prstGeom prst="rect">
            <a:avLst/>
          </a:prstGeom>
        </p:spPr>
        <p:txBody>
          <a:bodyPr vert="horz" wrap="square" lIns="0" tIns="0" rIns="0" bIns="0" rtlCol="0" anchor="t">
            <a:spAutoFit/>
          </a:bodyPr>
          <a:lstStyle/>
          <a:p>
            <a:r>
              <a:rPr lang="de-DE" dirty="0"/>
              <a:t>Fakt ist X. Y muss getan werden.</a:t>
            </a:r>
          </a:p>
        </p:txBody>
      </p:sp>
      <p:sp>
        <p:nvSpPr>
          <p:cNvPr id="3" name="Textplatzhalter 2"/>
          <p:cNvSpPr>
            <a:spLocks noGrp="1"/>
          </p:cNvSpPr>
          <p:nvPr>
            <p:ph type="body" idx="1"/>
          </p:nvPr>
        </p:nvSpPr>
        <p:spPr>
          <a:xfrm>
            <a:off x="194338" y="1600200"/>
            <a:ext cx="9386459" cy="1333698"/>
          </a:xfrm>
          <a:prstGeom prst="rect">
            <a:avLst/>
          </a:prstGeom>
        </p:spPr>
        <p:txBody>
          <a:bodyPr vert="horz" wrap="square" lIns="0" tIns="0" rIns="0" bIns="0" rtlCol="0">
            <a:sp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194338" y="6657647"/>
            <a:ext cx="1014247" cy="168994"/>
          </a:xfrm>
          <a:prstGeom prst="rect">
            <a:avLst/>
          </a:prstGeom>
        </p:spPr>
        <p:txBody>
          <a:bodyPr vert="horz" wrap="none" lIns="0" tIns="0" rIns="0" bIns="0" rtlCol="0" anchor="b"/>
          <a:lstStyle>
            <a:lvl1pPr algn="l">
              <a:defRPr sz="800">
                <a:solidFill>
                  <a:schemeClr val="tx1">
                    <a:tint val="75000"/>
                  </a:schemeClr>
                </a:solidFill>
              </a:defRPr>
            </a:lvl1pPr>
          </a:lstStyle>
          <a:p>
            <a:fld id="{CF4E8803-761A-423F-920A-7DEB27B16F30}" type="datetime1">
              <a:rPr lang="de-DE" smtClean="0"/>
              <a:pPr/>
              <a:t>11.10.18</a:t>
            </a:fld>
            <a:endParaRPr lang="de-DE"/>
          </a:p>
        </p:txBody>
      </p:sp>
      <p:sp>
        <p:nvSpPr>
          <p:cNvPr id="5" name="Fußzeilenplatzhalter 4"/>
          <p:cNvSpPr>
            <a:spLocks noGrp="1"/>
          </p:cNvSpPr>
          <p:nvPr>
            <p:ph type="ftr" sz="quarter" idx="3"/>
          </p:nvPr>
        </p:nvSpPr>
        <p:spPr>
          <a:xfrm>
            <a:off x="194338" y="6391275"/>
            <a:ext cx="8740113" cy="244866"/>
          </a:xfrm>
          <a:prstGeom prst="rect">
            <a:avLst/>
          </a:prstGeom>
        </p:spPr>
        <p:txBody>
          <a:bodyPr vert="horz" wrap="none" lIns="0" tIns="0" rIns="0" bIns="0" rtlCol="0" anchor="b"/>
          <a:lstStyle>
            <a:lvl1pPr algn="l">
              <a:defRPr sz="800">
                <a:solidFill>
                  <a:schemeClr val="tx1">
                    <a:tint val="75000"/>
                  </a:schemeClr>
                </a:solidFill>
              </a:defRPr>
            </a:lvl1pPr>
          </a:lstStyle>
          <a:p>
            <a:r>
              <a:rPr lang="de-DE" dirty="0"/>
              <a:t>Entwurf</a:t>
            </a:r>
          </a:p>
        </p:txBody>
      </p:sp>
      <p:sp>
        <p:nvSpPr>
          <p:cNvPr id="6" name="Foliennummernplatzhalter 5"/>
          <p:cNvSpPr>
            <a:spLocks noGrp="1"/>
          </p:cNvSpPr>
          <p:nvPr>
            <p:ph type="sldNum" sz="quarter" idx="4"/>
          </p:nvPr>
        </p:nvSpPr>
        <p:spPr>
          <a:xfrm>
            <a:off x="8931442" y="6659477"/>
            <a:ext cx="773912" cy="167164"/>
          </a:xfrm>
          <a:prstGeom prst="rect">
            <a:avLst/>
          </a:prstGeom>
        </p:spPr>
        <p:txBody>
          <a:bodyPr vert="horz" wrap="none" lIns="0" tIns="0" rIns="0" bIns="0" rtlCol="0" anchor="b"/>
          <a:lstStyle>
            <a:lvl1pPr algn="r">
              <a:defRPr sz="800">
                <a:solidFill>
                  <a:schemeClr val="tx1">
                    <a:tint val="75000"/>
                  </a:schemeClr>
                </a:solidFill>
              </a:defRPr>
            </a:lvl1pPr>
          </a:lstStyle>
          <a:p>
            <a:fld id="{4AD1E780-DE1C-4ECA-B5E5-863D0BC53287}" type="slidenum">
              <a:rPr lang="de-DE" smtClean="0"/>
              <a:pPr/>
              <a:t>‹#›</a:t>
            </a:fld>
            <a:endParaRPr lang="de-DE" dirty="0"/>
          </a:p>
        </p:txBody>
      </p:sp>
    </p:spTree>
    <p:extLst>
      <p:ext uri="{BB962C8B-B14F-4D97-AF65-F5344CB8AC3E}">
        <p14:creationId xmlns:p14="http://schemas.microsoft.com/office/powerpoint/2010/main" val="133596718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hf hdr="0"/>
  <p:txStyles>
    <p:titleStyle>
      <a:lvl1pPr algn="l" defTabSz="914400" rtl="0" eaLnBrk="1" latinLnBrk="0" hangingPunct="1">
        <a:spcBef>
          <a:spcPct val="0"/>
        </a:spcBef>
        <a:buNone/>
        <a:defRPr sz="1600" kern="1200" baseline="0">
          <a:solidFill>
            <a:schemeClr val="tx2"/>
          </a:solidFill>
          <a:latin typeface="+mj-lt"/>
          <a:ea typeface="+mj-ea"/>
          <a:cs typeface="+mj-cs"/>
        </a:defRPr>
      </a:lvl1pPr>
    </p:titleStyle>
    <p:body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15.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vmlDrawing" Target="../drawings/vmlDrawing7.vml"/><Relationship Id="rId6" Type="http://schemas.openxmlformats.org/officeDocument/2006/relationships/image" Target="../media/image5.emf"/><Relationship Id="rId5" Type="http://schemas.openxmlformats.org/officeDocument/2006/relationships/oleObject" Target="../embeddings/oleObject7.bin"/><Relationship Id="rId4"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33.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9.emf"/></Relationships>
</file>

<file path=ppt/slides/_rels/slide23.xml.rels><?xml version="1.0" encoding="UTF-8" standalone="yes"?>
<Relationships xmlns="http://schemas.openxmlformats.org/package/2006/relationships"><Relationship Id="rId3" Type="http://schemas.openxmlformats.org/officeDocument/2006/relationships/hyperlink" Target="https://osc.universityofcalifornia.edu/open-access-policy/" TargetMode="External"/><Relationship Id="rId2" Type="http://schemas.openxmlformats.org/officeDocument/2006/relationships/hyperlink" Target="https://osc.universityofcalifornia.edu/2018/06/championing-change-in-journal-negotiations/" TargetMode="Externa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senate.universityofcalifornia.edu/_files/committees/ucolasc/scholcommprinciples-20180425.pdf" TargetMode="External"/><Relationship Id="rId7" Type="http://schemas.openxmlformats.org/officeDocument/2006/relationships/hyperlink" Target="https://oa2020.org/"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hyperlink" Target="https://osc.universityofcalifornia.edu/open-access-policy/" TargetMode="External"/><Relationship Id="rId11" Type="http://schemas.microsoft.com/office/2007/relationships/hdphoto" Target="../media/hdphoto2.wdp"/><Relationship Id="rId5" Type="http://schemas.openxmlformats.org/officeDocument/2006/relationships/hyperlink" Target="https://libraries.universityofcalifornia.edu/groups/files/slasiac/docs/NegotiatingJournalAgreementsAtUC_ACallToAction_final.pdf" TargetMode="External"/><Relationship Id="rId10" Type="http://schemas.openxmlformats.org/officeDocument/2006/relationships/image" Target="../media/image11.png"/><Relationship Id="rId4" Type="http://schemas.openxmlformats.org/officeDocument/2006/relationships/hyperlink" Target="https://libraries.universityofcalifornia.edu/about/initiatives/scholarly-communication" TargetMode="External"/><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943C84-6513-A34C-880F-C0AA6541BE36}"/>
              </a:ext>
            </a:extLst>
          </p:cNvPr>
          <p:cNvSpPr/>
          <p:nvPr/>
        </p:nvSpPr>
        <p:spPr>
          <a:xfrm>
            <a:off x="0" y="0"/>
            <a:ext cx="9906000" cy="1676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200" dirty="0">
              <a:solidFill>
                <a:schemeClr val="tx1"/>
              </a:solidFill>
            </a:endParaRPr>
          </a:p>
        </p:txBody>
      </p:sp>
      <p:sp>
        <p:nvSpPr>
          <p:cNvPr id="5" name="Rectangle 4">
            <a:extLst>
              <a:ext uri="{FF2B5EF4-FFF2-40B4-BE49-F238E27FC236}">
                <a16:creationId xmlns:a16="http://schemas.microsoft.com/office/drawing/2014/main" id="{88E17128-495F-7D4D-AF48-D0B167EEA253}"/>
              </a:ext>
            </a:extLst>
          </p:cNvPr>
          <p:cNvSpPr/>
          <p:nvPr/>
        </p:nvSpPr>
        <p:spPr>
          <a:xfrm>
            <a:off x="0" y="0"/>
            <a:ext cx="9906000" cy="6940361"/>
          </a:xfrm>
          <a:prstGeom prst="rect">
            <a:avLst/>
          </a:prstGeom>
        </p:spPr>
        <p:txBody>
          <a:bodyPr wrap="square">
            <a:spAutoFit/>
          </a:bodyPr>
          <a:lstStyle/>
          <a:p>
            <a:pPr algn="ctr"/>
            <a:r>
              <a:rPr lang="en-US" sz="4000" b="1" dirty="0">
                <a:solidFill>
                  <a:srgbClr val="FF0000"/>
                </a:solidFill>
                <a:latin typeface="Arial" panose="020B0604020202020204" pitchFamily="34" charset="0"/>
                <a:cs typeface="Arial" panose="020B0604020202020204" pitchFamily="34" charset="0"/>
              </a:rPr>
              <a:t>Putting Our Money Where Our Mouth Is:</a:t>
            </a:r>
          </a:p>
          <a:p>
            <a:pPr algn="ctr"/>
            <a:endParaRPr lang="en-US" sz="500" b="1" i="1" dirty="0">
              <a:latin typeface="Arial" panose="020B0604020202020204" pitchFamily="34" charset="0"/>
              <a:cs typeface="Arial" panose="020B0604020202020204" pitchFamily="34" charset="0"/>
            </a:endParaRPr>
          </a:p>
          <a:p>
            <a:pPr algn="ctr"/>
            <a:r>
              <a:rPr lang="en-US" sz="2800" b="1" i="1" dirty="0">
                <a:latin typeface="Arial" panose="020B0604020202020204" pitchFamily="34" charset="0"/>
                <a:cs typeface="Arial" panose="020B0604020202020204" pitchFamily="34" charset="0"/>
              </a:rPr>
              <a:t>How Faculty Can Articulate Open Principles for Universities to Leverage During Publisher Negotiations</a:t>
            </a:r>
            <a:br>
              <a:rPr lang="en-US"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a:p>
            <a:pPr algn="ctr"/>
            <a:r>
              <a:rPr lang="en-US" sz="2800" dirty="0">
                <a:latin typeface="Arial" panose="020B0604020202020204" pitchFamily="34" charset="0"/>
                <a:cs typeface="Arial" panose="020B0604020202020204" pitchFamily="34" charset="0"/>
              </a:rPr>
              <a:t>Rich Schneider, PhD</a:t>
            </a:r>
            <a:br>
              <a:rPr lang="en-US" sz="3600" dirty="0">
                <a:latin typeface="Arial" panose="020B0604020202020204" pitchFamily="34" charset="0"/>
                <a:cs typeface="Arial" panose="020B0604020202020204" pitchFamily="34" charset="0"/>
              </a:rPr>
            </a:br>
            <a:br>
              <a:rPr lang="en-US" sz="3600" dirty="0">
                <a:latin typeface="Arial" panose="020B0604020202020204" pitchFamily="34" charset="0"/>
                <a:cs typeface="Arial" panose="020B0604020202020204" pitchFamily="34" charset="0"/>
              </a:rPr>
            </a:br>
            <a:r>
              <a:rPr lang="en-US" sz="2400" dirty="0">
                <a:solidFill>
                  <a:schemeClr val="bg1">
                    <a:lumMod val="50000"/>
                  </a:schemeClr>
                </a:solidFill>
                <a:latin typeface="Arial" panose="020B0604020202020204" pitchFamily="34" charset="0"/>
                <a:cs typeface="Arial" panose="020B0604020202020204" pitchFamily="34" charset="0"/>
              </a:rPr>
              <a:t>Associate Professor and Director</a:t>
            </a:r>
          </a:p>
          <a:p>
            <a:pPr algn="ctr"/>
            <a:r>
              <a:rPr lang="en-US" sz="2400" dirty="0">
                <a:solidFill>
                  <a:schemeClr val="bg1">
                    <a:lumMod val="50000"/>
                  </a:schemeClr>
                </a:solidFill>
                <a:latin typeface="Arial" panose="020B0604020202020204" pitchFamily="34" charset="0"/>
                <a:cs typeface="Arial" panose="020B0604020202020204" pitchFamily="34" charset="0"/>
              </a:rPr>
              <a:t>Laboratory for Developmental and Evolutionary Skeletal Biology</a:t>
            </a:r>
            <a:br>
              <a:rPr lang="en-US" sz="2400" dirty="0">
                <a:solidFill>
                  <a:schemeClr val="bg1">
                    <a:lumMod val="50000"/>
                  </a:schemeClr>
                </a:solidFill>
                <a:latin typeface="Arial" panose="020B0604020202020204" pitchFamily="34" charset="0"/>
                <a:cs typeface="Arial" panose="020B0604020202020204" pitchFamily="34" charset="0"/>
              </a:rPr>
            </a:br>
            <a:r>
              <a:rPr lang="en-US" sz="2400" dirty="0">
                <a:solidFill>
                  <a:schemeClr val="bg1">
                    <a:lumMod val="50000"/>
                  </a:schemeClr>
                </a:solidFill>
                <a:latin typeface="Arial" panose="020B0604020202020204" pitchFamily="34" charset="0"/>
                <a:cs typeface="Arial" panose="020B0604020202020204" pitchFamily="34" charset="0"/>
              </a:rPr>
              <a:t>University of California San Francisco (UCSF)</a:t>
            </a:r>
            <a:br>
              <a:rPr lang="en-US" sz="2400" dirty="0">
                <a:solidFill>
                  <a:schemeClr val="bg1">
                    <a:lumMod val="50000"/>
                  </a:schemeClr>
                </a:solidFill>
                <a:latin typeface="Arial" panose="020B0604020202020204" pitchFamily="34" charset="0"/>
                <a:cs typeface="Arial" panose="020B0604020202020204" pitchFamily="34" charset="0"/>
              </a:rPr>
            </a:br>
            <a:br>
              <a:rPr lang="en-US" sz="2400" dirty="0">
                <a:solidFill>
                  <a:schemeClr val="bg1">
                    <a:lumMod val="50000"/>
                  </a:schemeClr>
                </a:solidFill>
                <a:latin typeface="Arial" panose="020B0604020202020204" pitchFamily="34" charset="0"/>
                <a:cs typeface="Arial" panose="020B0604020202020204" pitchFamily="34" charset="0"/>
              </a:rPr>
            </a:br>
            <a:r>
              <a:rPr lang="en-US" sz="2400" dirty="0">
                <a:solidFill>
                  <a:schemeClr val="bg1">
                    <a:lumMod val="50000"/>
                  </a:schemeClr>
                </a:solidFill>
                <a:latin typeface="Arial" panose="020B0604020202020204" pitchFamily="34" charset="0"/>
                <a:cs typeface="Arial" panose="020B0604020202020204" pitchFamily="34" charset="0"/>
              </a:rPr>
              <a:t>Chair</a:t>
            </a:r>
          </a:p>
          <a:p>
            <a:pPr algn="ctr"/>
            <a:r>
              <a:rPr lang="en-US" sz="2400" dirty="0">
                <a:solidFill>
                  <a:schemeClr val="bg1">
                    <a:lumMod val="50000"/>
                  </a:schemeClr>
                </a:solidFill>
                <a:latin typeface="Arial" panose="020B0604020202020204" pitchFamily="34" charset="0"/>
                <a:cs typeface="Arial" panose="020B0604020202020204" pitchFamily="34" charset="0"/>
              </a:rPr>
              <a:t>University Committee on Library and Scholarly Communication (UCOLASC)</a:t>
            </a:r>
          </a:p>
          <a:p>
            <a:pPr algn="ctr"/>
            <a:endParaRPr lang="en-US" sz="1600" dirty="0">
              <a:latin typeface="Arial" panose="020B0604020202020204" pitchFamily="34" charset="0"/>
              <a:cs typeface="Arial" panose="020B0604020202020204" pitchFamily="34" charset="0"/>
            </a:endParaRPr>
          </a:p>
          <a:p>
            <a:pPr algn="ctr"/>
            <a:r>
              <a:rPr lang="en-US" sz="2000" dirty="0">
                <a:solidFill>
                  <a:srgbClr val="FF0000"/>
                </a:solidFill>
                <a:latin typeface="Arial" panose="020B0604020202020204" pitchFamily="34" charset="0"/>
                <a:cs typeface="Arial" panose="020B0604020202020204" pitchFamily="34" charset="0"/>
              </a:rPr>
              <a:t>FORCE11 </a:t>
            </a:r>
          </a:p>
          <a:p>
            <a:pPr algn="ctr"/>
            <a:r>
              <a:rPr lang="en-US" sz="2000" dirty="0">
                <a:solidFill>
                  <a:srgbClr val="FF0000"/>
                </a:solidFill>
                <a:latin typeface="Arial" panose="020B0604020202020204" pitchFamily="34" charset="0"/>
                <a:cs typeface="Arial" panose="020B0604020202020204" pitchFamily="34" charset="0"/>
              </a:rPr>
              <a:t>Montreal, Canada</a:t>
            </a:r>
          </a:p>
          <a:p>
            <a:pPr algn="ctr"/>
            <a:r>
              <a:rPr lang="en-US" sz="2000" dirty="0">
                <a:solidFill>
                  <a:srgbClr val="FF0000"/>
                </a:solidFill>
                <a:latin typeface="Arial" panose="020B0604020202020204" pitchFamily="34" charset="0"/>
                <a:cs typeface="Arial" panose="020B0604020202020204" pitchFamily="34" charset="0"/>
              </a:rPr>
              <a:t>11 October 2018</a:t>
            </a:r>
            <a:endParaRPr lang="en-US" sz="2000" dirty="0">
              <a:solidFill>
                <a:srgbClr val="FF0000"/>
              </a:solidFill>
            </a:endParaRPr>
          </a:p>
        </p:txBody>
      </p:sp>
    </p:spTree>
    <p:extLst>
      <p:ext uri="{BB962C8B-B14F-4D97-AF65-F5344CB8AC3E}">
        <p14:creationId xmlns:p14="http://schemas.microsoft.com/office/powerpoint/2010/main" val="2989574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0445CDF-74A9-C44C-9233-14D525C7E1C8}"/>
              </a:ext>
            </a:extLst>
          </p:cNvPr>
          <p:cNvSpPr/>
          <p:nvPr/>
        </p:nvSpPr>
        <p:spPr>
          <a:xfrm>
            <a:off x="0" y="0"/>
            <a:ext cx="9906000" cy="12454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200" dirty="0">
              <a:solidFill>
                <a:schemeClr val="tx1"/>
              </a:solidFill>
            </a:endParaRPr>
          </a:p>
        </p:txBody>
      </p:sp>
      <p:sp>
        <p:nvSpPr>
          <p:cNvPr id="10" name="Ovale Legende 9"/>
          <p:cNvSpPr/>
          <p:nvPr/>
        </p:nvSpPr>
        <p:spPr>
          <a:xfrm>
            <a:off x="3656856" y="1655761"/>
            <a:ext cx="3313001" cy="1485205"/>
          </a:xfrm>
          <a:prstGeom prst="wedgeEllipseCallout">
            <a:avLst>
              <a:gd name="adj1" fmla="val -8566"/>
              <a:gd name="adj2" fmla="val 777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err="1">
                <a:ln>
                  <a:noFill/>
                </a:ln>
                <a:solidFill>
                  <a:srgbClr val="7F7F7F"/>
                </a:solidFill>
                <a:effectLst/>
                <a:uLnTx/>
                <a:uFillTx/>
                <a:latin typeface="Arial"/>
                <a:ea typeface="+mn-ea"/>
                <a:cs typeface="+mn-cs"/>
              </a:rPr>
              <a:t>They</a:t>
            </a:r>
            <a:r>
              <a:rPr kumimoji="0" lang="de-DE" sz="1600" b="1" i="0" u="none" strike="noStrike" kern="1200" cap="none" spc="0" normalizeH="0" baseline="0" noProof="0" dirty="0">
                <a:ln>
                  <a:noFill/>
                </a:ln>
                <a:solidFill>
                  <a:srgbClr val="7F7F7F"/>
                </a:solidFill>
                <a:effectLst/>
                <a:uLnTx/>
                <a:uFillTx/>
                <a:latin typeface="Arial"/>
                <a:ea typeface="+mn-ea"/>
                <a:cs typeface="+mn-cs"/>
              </a:rPr>
              <a:t> want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to</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publish</a:t>
            </a:r>
            <a:r>
              <a:rPr kumimoji="0" lang="de-DE" sz="1600" b="1" i="0" u="none" strike="noStrike" kern="1200" cap="none" spc="0" normalizeH="0" baseline="0" noProof="0" dirty="0">
                <a:ln>
                  <a:noFill/>
                </a:ln>
                <a:solidFill>
                  <a:srgbClr val="7F7F7F"/>
                </a:solidFill>
                <a:effectLst/>
                <a:uLnTx/>
                <a:uFillTx/>
                <a:latin typeface="Arial"/>
                <a:ea typeface="+mn-ea"/>
                <a:cs typeface="+mn-cs"/>
              </a:rPr>
              <a:t> in </a:t>
            </a:r>
            <a:r>
              <a:rPr kumimoji="0" lang="de-DE" sz="1600" b="1" i="0" u="none" strike="noStrike" kern="1200" cap="none" spc="0" normalizeH="0" baseline="0" noProof="0" dirty="0" err="1">
                <a:ln>
                  <a:noFill/>
                </a:ln>
                <a:solidFill>
                  <a:srgbClr val="7F7F7F"/>
                </a:solidFill>
                <a:effectLst/>
                <a:uLnTx/>
                <a:uFillTx/>
                <a:latin typeface="Arial"/>
                <a:ea typeface="+mn-ea"/>
                <a:cs typeface="+mn-cs"/>
              </a:rPr>
              <a:t>their</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favorite</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journals</a:t>
            </a:r>
            <a:endParaRPr kumimoji="0" lang="de-DE" sz="1400" b="0" i="0" u="none" strike="noStrike" kern="1200" cap="none" spc="0" normalizeH="0" baseline="0" noProof="0" dirty="0">
              <a:ln>
                <a:noFill/>
              </a:ln>
              <a:solidFill>
                <a:srgbClr val="7F7F7F"/>
              </a:solidFill>
              <a:effectLst/>
              <a:uLnTx/>
              <a:uFillTx/>
              <a:latin typeface="Arial"/>
              <a:ea typeface="+mn-ea"/>
              <a:cs typeface="+mn-cs"/>
            </a:endParaRPr>
          </a:p>
        </p:txBody>
      </p:sp>
      <p:sp>
        <p:nvSpPr>
          <p:cNvPr id="14" name="Ovale Legende 13"/>
          <p:cNvSpPr/>
          <p:nvPr/>
        </p:nvSpPr>
        <p:spPr>
          <a:xfrm>
            <a:off x="6408849" y="2686397"/>
            <a:ext cx="3313001" cy="1485205"/>
          </a:xfrm>
          <a:prstGeom prst="wedgeEllipseCallout">
            <a:avLst>
              <a:gd name="adj1" fmla="val -82553"/>
              <a:gd name="adj2" fmla="val 31707"/>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err="1">
                <a:ln>
                  <a:noFill/>
                </a:ln>
                <a:solidFill>
                  <a:prstClr val="black"/>
                </a:solidFill>
                <a:effectLst/>
                <a:uLnTx/>
                <a:uFillTx/>
                <a:latin typeface="Arial"/>
                <a:ea typeface="+mn-ea"/>
                <a:cs typeface="+mn-cs"/>
              </a:rPr>
              <a:t>They</a:t>
            </a:r>
            <a:r>
              <a:rPr kumimoji="0" lang="de-DE" sz="1600" b="1" i="0" u="none" strike="noStrike" kern="1200" cap="none" spc="0" normalizeH="0" baseline="0" noProof="0" dirty="0">
                <a:ln>
                  <a:noFill/>
                </a:ln>
                <a:solidFill>
                  <a:prstClr val="black"/>
                </a:solidFill>
                <a:effectLst/>
                <a:uLnTx/>
                <a:uFillTx/>
                <a:latin typeface="Arial"/>
                <a:ea typeface="+mn-ea"/>
                <a:cs typeface="+mn-cs"/>
              </a:rPr>
              <a:t> want </a:t>
            </a:r>
            <a:r>
              <a:rPr kumimoji="0" lang="de-DE" sz="1600" b="1" i="0" u="none" strike="noStrike" kern="1200" cap="none" spc="0" normalizeH="0" baseline="0" noProof="0" dirty="0" err="1">
                <a:ln>
                  <a:noFill/>
                </a:ln>
                <a:solidFill>
                  <a:prstClr val="black"/>
                </a:solidFill>
                <a:effectLst/>
                <a:uLnTx/>
                <a:uFillTx/>
                <a:latin typeface="Arial"/>
                <a:ea typeface="+mn-ea"/>
                <a:cs typeface="+mn-cs"/>
              </a:rPr>
              <a:t>their</a:t>
            </a:r>
            <a:r>
              <a:rPr kumimoji="0" lang="de-DE" sz="1600" b="1" i="0" u="none" strike="noStrike" kern="1200" cap="none" spc="0" normalizeH="0" baseline="0" noProof="0" dirty="0">
                <a:ln>
                  <a:noFill/>
                </a:ln>
                <a:solidFill>
                  <a:prstClr val="black"/>
                </a:solidFill>
                <a:effectLst/>
                <a:uLnTx/>
                <a:uFillTx/>
                <a:latin typeface="Arial"/>
                <a:ea typeface="+mn-ea"/>
                <a:cs typeface="+mn-cs"/>
              </a:rPr>
              <a:t> </a:t>
            </a:r>
            <a:r>
              <a:rPr kumimoji="0" lang="de-DE" sz="1600" b="1" i="0" u="none" strike="noStrike" kern="1200" cap="none" spc="0" normalizeH="0" baseline="0" noProof="0" dirty="0" err="1">
                <a:ln>
                  <a:noFill/>
                </a:ln>
                <a:solidFill>
                  <a:prstClr val="black"/>
                </a:solidFill>
                <a:effectLst/>
                <a:uLnTx/>
                <a:uFillTx/>
                <a:latin typeface="Arial"/>
                <a:ea typeface="+mn-ea"/>
                <a:cs typeface="+mn-cs"/>
              </a:rPr>
              <a:t>work</a:t>
            </a:r>
            <a:r>
              <a:rPr kumimoji="0" lang="de-DE" sz="1600" b="1" i="0" u="none" strike="noStrike" kern="1200" cap="none" spc="0" normalizeH="0" baseline="0" noProof="0" dirty="0">
                <a:ln>
                  <a:noFill/>
                </a:ln>
                <a:solidFill>
                  <a:prstClr val="black"/>
                </a:solidFill>
                <a:effectLst/>
                <a:uLnTx/>
                <a:uFillTx/>
                <a:latin typeface="Arial"/>
                <a:ea typeface="+mn-ea"/>
                <a:cs typeface="+mn-cs"/>
              </a:rPr>
              <a:t> </a:t>
            </a:r>
            <a:r>
              <a:rPr kumimoji="0" lang="de-DE" sz="1600" b="1" i="0" u="none" strike="noStrike" kern="1200" cap="none" spc="0" normalizeH="0" baseline="0" noProof="0" dirty="0" err="1">
                <a:ln>
                  <a:noFill/>
                </a:ln>
                <a:solidFill>
                  <a:prstClr val="black"/>
                </a:solidFill>
                <a:effectLst/>
                <a:uLnTx/>
                <a:uFillTx/>
                <a:latin typeface="Arial"/>
                <a:ea typeface="+mn-ea"/>
                <a:cs typeface="+mn-cs"/>
              </a:rPr>
              <a:t>to</a:t>
            </a:r>
            <a:r>
              <a:rPr kumimoji="0" lang="de-DE" sz="1600" b="1" i="0" u="none" strike="noStrike" kern="1200" cap="none" spc="0" normalizeH="0" baseline="0" noProof="0" dirty="0">
                <a:ln>
                  <a:noFill/>
                </a:ln>
                <a:solidFill>
                  <a:prstClr val="black"/>
                </a:solidFill>
                <a:effectLst/>
                <a:uLnTx/>
                <a:uFillTx/>
                <a:latin typeface="Arial"/>
                <a:ea typeface="+mn-ea"/>
                <a:cs typeface="+mn-cs"/>
              </a:rPr>
              <a:t> </a:t>
            </a:r>
            <a:r>
              <a:rPr kumimoji="0" lang="de-DE" sz="1600" b="1" i="0" u="none" strike="noStrike" kern="1200" cap="none" spc="0" normalizeH="0" baseline="0" noProof="0" dirty="0" err="1">
                <a:ln>
                  <a:noFill/>
                </a:ln>
                <a:solidFill>
                  <a:prstClr val="black"/>
                </a:solidFill>
                <a:effectLst/>
                <a:uLnTx/>
                <a:uFillTx/>
                <a:latin typeface="Arial"/>
                <a:ea typeface="+mn-ea"/>
                <a:cs typeface="+mn-cs"/>
              </a:rPr>
              <a:t>be</a:t>
            </a:r>
            <a:r>
              <a:rPr kumimoji="0" lang="de-DE" sz="1600" b="1" i="0" u="none" strike="noStrike" kern="1200" cap="none" spc="0" normalizeH="0" baseline="0" noProof="0" dirty="0">
                <a:ln>
                  <a:noFill/>
                </a:ln>
                <a:solidFill>
                  <a:prstClr val="black"/>
                </a:solidFill>
                <a:effectLst/>
                <a:uLnTx/>
                <a:uFillTx/>
                <a:latin typeface="Arial"/>
                <a:ea typeface="+mn-ea"/>
                <a:cs typeface="+mn-cs"/>
              </a:rPr>
              <a:t> </a:t>
            </a:r>
            <a:r>
              <a:rPr kumimoji="0" lang="de-DE" sz="1600" b="1" i="0" u="none" strike="noStrike" kern="1200" cap="none" spc="0" normalizeH="0" baseline="0" noProof="0" dirty="0" err="1">
                <a:ln>
                  <a:noFill/>
                </a:ln>
                <a:solidFill>
                  <a:prstClr val="black"/>
                </a:solidFill>
                <a:effectLst/>
                <a:uLnTx/>
                <a:uFillTx/>
                <a:latin typeface="Arial"/>
                <a:ea typeface="+mn-ea"/>
                <a:cs typeface="+mn-cs"/>
              </a:rPr>
              <a:t>widely</a:t>
            </a:r>
            <a:r>
              <a:rPr kumimoji="0" lang="de-DE" sz="1600" b="1" i="0" u="none" strike="noStrike" kern="1200" cap="none" spc="0" normalizeH="0" baseline="0" noProof="0" dirty="0">
                <a:ln>
                  <a:noFill/>
                </a:ln>
                <a:solidFill>
                  <a:prstClr val="black"/>
                </a:solidFill>
                <a:effectLst/>
                <a:uLnTx/>
                <a:uFillTx/>
                <a:latin typeface="Arial"/>
                <a:ea typeface="+mn-ea"/>
                <a:cs typeface="+mn-cs"/>
              </a:rPr>
              <a:t> </a:t>
            </a:r>
            <a:r>
              <a:rPr kumimoji="0" lang="de-DE" sz="1600" b="1" i="0" u="none" strike="noStrike" kern="1200" cap="none" spc="0" normalizeH="0" baseline="0" noProof="0" dirty="0" err="1">
                <a:ln>
                  <a:noFill/>
                </a:ln>
                <a:solidFill>
                  <a:prstClr val="black"/>
                </a:solidFill>
                <a:effectLst/>
                <a:uLnTx/>
                <a:uFillTx/>
                <a:latin typeface="Arial"/>
                <a:ea typeface="+mn-ea"/>
                <a:cs typeface="+mn-cs"/>
              </a:rPr>
              <a:t>read</a:t>
            </a:r>
            <a:r>
              <a:rPr kumimoji="0" lang="de-DE" sz="1600" b="1" i="0" u="none" strike="noStrike" kern="1200" cap="none" spc="0" normalizeH="0" baseline="0" noProof="0" dirty="0">
                <a:ln>
                  <a:noFill/>
                </a:ln>
                <a:solidFill>
                  <a:prstClr val="black"/>
                </a:solidFill>
                <a:effectLst/>
                <a:uLnTx/>
                <a:uFillTx/>
                <a:latin typeface="Arial"/>
                <a:ea typeface="+mn-ea"/>
                <a:cs typeface="+mn-cs"/>
              </a:rPr>
              <a:t> </a:t>
            </a:r>
            <a:r>
              <a:rPr kumimoji="0" lang="de-DE" sz="1600" b="1" i="0" u="none" strike="noStrike" kern="1200" cap="none" spc="0" normalizeH="0" baseline="0" noProof="0" dirty="0" err="1">
                <a:ln>
                  <a:noFill/>
                </a:ln>
                <a:solidFill>
                  <a:prstClr val="black"/>
                </a:solidFill>
                <a:effectLst/>
                <a:uLnTx/>
                <a:uFillTx/>
                <a:latin typeface="Arial"/>
                <a:ea typeface="+mn-ea"/>
                <a:cs typeface="+mn-cs"/>
              </a:rPr>
              <a:t>and</a:t>
            </a:r>
            <a:r>
              <a:rPr kumimoji="0" lang="de-DE" sz="1600" b="1" i="0" u="none" strike="noStrike" kern="1200" cap="none" spc="0" normalizeH="0" baseline="0" noProof="0" dirty="0">
                <a:ln>
                  <a:noFill/>
                </a:ln>
                <a:solidFill>
                  <a:prstClr val="black"/>
                </a:solidFill>
                <a:effectLst/>
                <a:uLnTx/>
                <a:uFillTx/>
                <a:latin typeface="Arial"/>
                <a:ea typeface="+mn-ea"/>
                <a:cs typeface="+mn-cs"/>
              </a:rPr>
              <a:t> </a:t>
            </a:r>
            <a:r>
              <a:rPr kumimoji="0" lang="de-DE" sz="1600" b="1" i="0" u="none" strike="noStrike" kern="1200" cap="none" spc="0" normalizeH="0" baseline="0" noProof="0" dirty="0" err="1">
                <a:ln>
                  <a:noFill/>
                </a:ln>
                <a:solidFill>
                  <a:prstClr val="black"/>
                </a:solidFill>
                <a:effectLst/>
                <a:uLnTx/>
                <a:uFillTx/>
                <a:latin typeface="Arial"/>
                <a:ea typeface="+mn-ea"/>
                <a:cs typeface="+mn-cs"/>
              </a:rPr>
              <a:t>highly</a:t>
            </a:r>
            <a:r>
              <a:rPr kumimoji="0" lang="de-DE" sz="1600" b="1" i="0" u="none" strike="noStrike" kern="1200" cap="none" spc="0" normalizeH="0" baseline="0" noProof="0" dirty="0">
                <a:ln>
                  <a:noFill/>
                </a:ln>
                <a:solidFill>
                  <a:prstClr val="black"/>
                </a:solidFill>
                <a:effectLst/>
                <a:uLnTx/>
                <a:uFillTx/>
                <a:latin typeface="Arial"/>
                <a:ea typeface="+mn-ea"/>
                <a:cs typeface="+mn-cs"/>
              </a:rPr>
              <a:t> </a:t>
            </a:r>
            <a:r>
              <a:rPr kumimoji="0" lang="de-DE" sz="1600" b="1" i="0" u="none" strike="noStrike" kern="1200" cap="none" spc="0" normalizeH="0" baseline="0" noProof="0" dirty="0" err="1">
                <a:ln>
                  <a:noFill/>
                </a:ln>
                <a:solidFill>
                  <a:prstClr val="black"/>
                </a:solidFill>
                <a:effectLst/>
                <a:uLnTx/>
                <a:uFillTx/>
                <a:latin typeface="Arial"/>
                <a:ea typeface="+mn-ea"/>
                <a:cs typeface="+mn-cs"/>
              </a:rPr>
              <a:t>cited</a:t>
            </a:r>
            <a:endParaRPr kumimoji="0" lang="de-DE" sz="16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Foliennummernplatzhalter 4">
            <a:extLst>
              <a:ext uri="{FF2B5EF4-FFF2-40B4-BE49-F238E27FC236}">
                <a16:creationId xmlns:a16="http://schemas.microsoft.com/office/drawing/2014/main" id="{76C2CD7B-7FC0-B14D-AC79-B4FA00235380}"/>
              </a:ext>
            </a:extLst>
          </p:cNvPr>
          <p:cNvSpPr>
            <a:spLocks noGrp="1"/>
          </p:cNvSpPr>
          <p:nvPr>
            <p:ph type="sldNum" sz="quarter" idx="12"/>
            <p:custDataLst>
              <p:tags r:id="rId1"/>
            </p:custDataLst>
          </p:nvPr>
        </p:nvSpPr>
        <p:spPr>
          <a:xfrm>
            <a:off x="8931442" y="6659477"/>
            <a:ext cx="773912" cy="16716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D1E780-DE1C-4ECA-B5E5-863D0BC53287}" type="slidenum">
              <a:rPr kumimoji="0" lang="en-US" sz="8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20" name="Title 1">
            <a:extLst>
              <a:ext uri="{FF2B5EF4-FFF2-40B4-BE49-F238E27FC236}">
                <a16:creationId xmlns:a16="http://schemas.microsoft.com/office/drawing/2014/main" id="{C314FC45-377D-B442-A5F9-55D4A20E073F}"/>
              </a:ext>
            </a:extLst>
          </p:cNvPr>
          <p:cNvSpPr txBox="1">
            <a:spLocks/>
          </p:cNvSpPr>
          <p:nvPr/>
        </p:nvSpPr>
        <p:spPr>
          <a:xfrm>
            <a:off x="0" y="60434"/>
            <a:ext cx="9906000" cy="548925"/>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atin typeface="Arial" panose="020B0604020202020204" pitchFamily="34" charset="0"/>
                <a:cs typeface="Arial" panose="020B0604020202020204" pitchFamily="34" charset="0"/>
              </a:rPr>
              <a:t>Journal flipping supports the needs of researchers</a:t>
            </a:r>
          </a:p>
        </p:txBody>
      </p:sp>
      <p:sp>
        <p:nvSpPr>
          <p:cNvPr id="18" name="Textplatzhalter 5">
            <a:extLst>
              <a:ext uri="{FF2B5EF4-FFF2-40B4-BE49-F238E27FC236}">
                <a16:creationId xmlns:a16="http://schemas.microsoft.com/office/drawing/2014/main" id="{9E2239F2-041D-E74A-A90C-EC933DB55DDF}"/>
              </a:ext>
            </a:extLst>
          </p:cNvPr>
          <p:cNvSpPr>
            <a:spLocks noGrp="1"/>
          </p:cNvSpPr>
          <p:nvPr>
            <p:ph type="body" sz="quarter" idx="13"/>
          </p:nvPr>
        </p:nvSpPr>
        <p:spPr>
          <a:xfrm>
            <a:off x="2575028" y="774692"/>
            <a:ext cx="4755945" cy="365459"/>
          </a:xfrm>
        </p:spPr>
        <p:txBody>
          <a:bodyPr/>
          <a:lstStyle/>
          <a:p>
            <a:pPr algn="ctr"/>
            <a:r>
              <a:rPr lang="en-US" sz="2800" b="1" i="1" dirty="0">
                <a:solidFill>
                  <a:schemeClr val="tx1"/>
                </a:solidFill>
              </a:rPr>
              <a:t>What</a:t>
            </a:r>
            <a:r>
              <a:rPr lang="de-DE" sz="2800" b="1" i="1" dirty="0">
                <a:solidFill>
                  <a:schemeClr val="tx1"/>
                </a:solidFill>
              </a:rPr>
              <a:t> do researchers want?</a:t>
            </a:r>
          </a:p>
        </p:txBody>
      </p:sp>
    </p:spTree>
    <p:extLst>
      <p:ext uri="{BB962C8B-B14F-4D97-AF65-F5344CB8AC3E}">
        <p14:creationId xmlns:p14="http://schemas.microsoft.com/office/powerpoint/2010/main" val="1839994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3629C52-3D33-1048-8532-4927E2FE54AE}"/>
              </a:ext>
            </a:extLst>
          </p:cNvPr>
          <p:cNvSpPr/>
          <p:nvPr/>
        </p:nvSpPr>
        <p:spPr>
          <a:xfrm>
            <a:off x="0" y="0"/>
            <a:ext cx="9906000" cy="12454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200" dirty="0">
              <a:solidFill>
                <a:schemeClr val="tx1"/>
              </a:solidFill>
            </a:endParaRPr>
          </a:p>
        </p:txBody>
      </p:sp>
      <p:sp>
        <p:nvSpPr>
          <p:cNvPr id="10" name="Ovale Legende 9"/>
          <p:cNvSpPr/>
          <p:nvPr/>
        </p:nvSpPr>
        <p:spPr>
          <a:xfrm>
            <a:off x="3656856" y="1655761"/>
            <a:ext cx="3313001" cy="1485205"/>
          </a:xfrm>
          <a:prstGeom prst="wedgeEllipseCallout">
            <a:avLst>
              <a:gd name="adj1" fmla="val -8566"/>
              <a:gd name="adj2" fmla="val 777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err="1">
                <a:ln>
                  <a:noFill/>
                </a:ln>
                <a:solidFill>
                  <a:srgbClr val="7F7F7F"/>
                </a:solidFill>
                <a:effectLst/>
                <a:uLnTx/>
                <a:uFillTx/>
                <a:latin typeface="Arial"/>
                <a:ea typeface="+mn-ea"/>
                <a:cs typeface="+mn-cs"/>
              </a:rPr>
              <a:t>They</a:t>
            </a:r>
            <a:r>
              <a:rPr kumimoji="0" lang="de-DE" sz="1600" b="1" i="0" u="none" strike="noStrike" kern="1200" cap="none" spc="0" normalizeH="0" baseline="0" noProof="0" dirty="0">
                <a:ln>
                  <a:noFill/>
                </a:ln>
                <a:solidFill>
                  <a:srgbClr val="7F7F7F"/>
                </a:solidFill>
                <a:effectLst/>
                <a:uLnTx/>
                <a:uFillTx/>
                <a:latin typeface="Arial"/>
                <a:ea typeface="+mn-ea"/>
                <a:cs typeface="+mn-cs"/>
              </a:rPr>
              <a:t> want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to</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publish</a:t>
            </a:r>
            <a:r>
              <a:rPr kumimoji="0" lang="de-DE" sz="1600" b="1" i="0" u="none" strike="noStrike" kern="1200" cap="none" spc="0" normalizeH="0" baseline="0" noProof="0" dirty="0">
                <a:ln>
                  <a:noFill/>
                </a:ln>
                <a:solidFill>
                  <a:srgbClr val="7F7F7F"/>
                </a:solidFill>
                <a:effectLst/>
                <a:uLnTx/>
                <a:uFillTx/>
                <a:latin typeface="Arial"/>
                <a:ea typeface="+mn-ea"/>
                <a:cs typeface="+mn-cs"/>
              </a:rPr>
              <a:t> in </a:t>
            </a:r>
            <a:r>
              <a:rPr kumimoji="0" lang="de-DE" sz="1600" b="1" i="0" u="none" strike="noStrike" kern="1200" cap="none" spc="0" normalizeH="0" baseline="0" noProof="0" dirty="0" err="1">
                <a:ln>
                  <a:noFill/>
                </a:ln>
                <a:solidFill>
                  <a:srgbClr val="7F7F7F"/>
                </a:solidFill>
                <a:effectLst/>
                <a:uLnTx/>
                <a:uFillTx/>
                <a:latin typeface="Arial"/>
                <a:ea typeface="+mn-ea"/>
                <a:cs typeface="+mn-cs"/>
              </a:rPr>
              <a:t>their</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favorite</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journals</a:t>
            </a:r>
            <a:endParaRPr kumimoji="0" lang="de-DE" sz="1400" b="0" i="0" u="none" strike="noStrike" kern="1200" cap="none" spc="0" normalizeH="0" baseline="0" noProof="0" dirty="0">
              <a:ln>
                <a:noFill/>
              </a:ln>
              <a:solidFill>
                <a:srgbClr val="7F7F7F"/>
              </a:solidFill>
              <a:effectLst/>
              <a:uLnTx/>
              <a:uFillTx/>
              <a:latin typeface="Arial"/>
              <a:ea typeface="+mn-ea"/>
              <a:cs typeface="+mn-cs"/>
            </a:endParaRPr>
          </a:p>
        </p:txBody>
      </p:sp>
      <p:sp>
        <p:nvSpPr>
          <p:cNvPr id="12" name="Ovale Legende 11"/>
          <p:cNvSpPr/>
          <p:nvPr/>
        </p:nvSpPr>
        <p:spPr>
          <a:xfrm>
            <a:off x="6105128" y="4320733"/>
            <a:ext cx="3313001" cy="1485205"/>
          </a:xfrm>
          <a:prstGeom prst="wedgeEllipseCallout">
            <a:avLst>
              <a:gd name="adj1" fmla="val -72348"/>
              <a:gd name="adj2" fmla="val -55729"/>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err="1">
                <a:ln>
                  <a:noFill/>
                </a:ln>
                <a:solidFill>
                  <a:prstClr val="black"/>
                </a:solidFill>
                <a:effectLst/>
                <a:uLnTx/>
                <a:uFillTx/>
                <a:latin typeface="Arial"/>
                <a:ea typeface="+mn-ea"/>
                <a:cs typeface="+mn-cs"/>
              </a:rPr>
              <a:t>They</a:t>
            </a:r>
            <a:r>
              <a:rPr kumimoji="0" lang="de-DE" sz="1600" b="1" i="0" u="none" strike="noStrike" kern="1200" cap="none" spc="0" normalizeH="0" baseline="0" noProof="0" dirty="0">
                <a:ln>
                  <a:noFill/>
                </a:ln>
                <a:solidFill>
                  <a:prstClr val="black"/>
                </a:solidFill>
                <a:effectLst/>
                <a:uLnTx/>
                <a:uFillTx/>
                <a:latin typeface="Arial"/>
                <a:ea typeface="+mn-ea"/>
                <a:cs typeface="+mn-cs"/>
              </a:rPr>
              <a:t> want </a:t>
            </a:r>
            <a:r>
              <a:rPr kumimoji="0" lang="de-DE" sz="1600" b="1" i="0" u="none" strike="noStrike" kern="1200" cap="none" spc="0" normalizeH="0" baseline="0" noProof="0" dirty="0" err="1">
                <a:ln>
                  <a:noFill/>
                </a:ln>
                <a:solidFill>
                  <a:prstClr val="black"/>
                </a:solidFill>
                <a:effectLst/>
                <a:uLnTx/>
                <a:uFillTx/>
                <a:latin typeface="Arial"/>
                <a:ea typeface="+mn-ea"/>
                <a:cs typeface="+mn-cs"/>
              </a:rPr>
              <a:t>the</a:t>
            </a:r>
            <a:r>
              <a:rPr kumimoji="0" lang="de-DE" sz="1600" b="1" i="0" u="none" strike="noStrike" kern="1200" cap="none" spc="0" normalizeH="0" baseline="0" noProof="0" dirty="0">
                <a:ln>
                  <a:noFill/>
                </a:ln>
                <a:solidFill>
                  <a:prstClr val="black"/>
                </a:solidFill>
                <a:effectLst/>
                <a:uLnTx/>
                <a:uFillTx/>
                <a:latin typeface="Arial"/>
                <a:ea typeface="+mn-ea"/>
                <a:cs typeface="+mn-cs"/>
              </a:rPr>
              <a:t> </a:t>
            </a:r>
            <a:r>
              <a:rPr kumimoji="0" lang="de-DE" sz="1600" b="1" i="0" u="none" strike="noStrike" kern="1200" cap="none" spc="0" normalizeH="0" baseline="0" noProof="0" dirty="0" err="1">
                <a:ln>
                  <a:noFill/>
                </a:ln>
                <a:solidFill>
                  <a:prstClr val="black"/>
                </a:solidFill>
                <a:effectLst/>
                <a:uLnTx/>
                <a:uFillTx/>
                <a:latin typeface="Arial"/>
                <a:ea typeface="+mn-ea"/>
                <a:cs typeface="+mn-cs"/>
              </a:rPr>
              <a:t>rights</a:t>
            </a:r>
            <a:r>
              <a:rPr kumimoji="0" lang="de-DE" sz="1600" b="1" i="0" u="none" strike="noStrike" kern="1200" cap="none" spc="0" normalizeH="0" baseline="0" noProof="0" dirty="0">
                <a:ln>
                  <a:noFill/>
                </a:ln>
                <a:solidFill>
                  <a:prstClr val="black"/>
                </a:solidFill>
                <a:effectLst/>
                <a:uLnTx/>
                <a:uFillTx/>
                <a:latin typeface="Arial"/>
                <a:ea typeface="+mn-ea"/>
                <a:cs typeface="+mn-cs"/>
              </a:rPr>
              <a:t> </a:t>
            </a:r>
            <a:r>
              <a:rPr kumimoji="0" lang="de-DE" sz="1600" b="1" i="0" u="none" strike="noStrike" kern="1200" cap="none" spc="0" normalizeH="0" baseline="0" noProof="0" dirty="0" err="1">
                <a:ln>
                  <a:noFill/>
                </a:ln>
                <a:solidFill>
                  <a:prstClr val="black"/>
                </a:solidFill>
                <a:effectLst/>
                <a:uLnTx/>
                <a:uFillTx/>
                <a:latin typeface="Arial"/>
                <a:ea typeface="+mn-ea"/>
                <a:cs typeface="+mn-cs"/>
              </a:rPr>
              <a:t>to</a:t>
            </a:r>
            <a:r>
              <a:rPr kumimoji="0" lang="de-DE" sz="1600" b="1" i="0" u="none" strike="noStrike" kern="1200" cap="none" spc="0" normalizeH="0" baseline="0" noProof="0" dirty="0">
                <a:ln>
                  <a:noFill/>
                </a:ln>
                <a:solidFill>
                  <a:prstClr val="black"/>
                </a:solidFill>
                <a:effectLst/>
                <a:uLnTx/>
                <a:uFillTx/>
                <a:latin typeface="Arial"/>
                <a:ea typeface="+mn-ea"/>
                <a:cs typeface="+mn-cs"/>
              </a:rPr>
              <a:t> </a:t>
            </a:r>
            <a:r>
              <a:rPr kumimoji="0" lang="de-DE" sz="1600" b="1" i="0" u="none" strike="noStrike" kern="1200" cap="none" spc="0" normalizeH="0" baseline="0" noProof="0" dirty="0" err="1">
                <a:ln>
                  <a:noFill/>
                </a:ln>
                <a:solidFill>
                  <a:prstClr val="black"/>
                </a:solidFill>
                <a:effectLst/>
                <a:uLnTx/>
                <a:uFillTx/>
                <a:latin typeface="Arial"/>
                <a:ea typeface="+mn-ea"/>
                <a:cs typeface="+mn-cs"/>
              </a:rPr>
              <a:t>re-use</a:t>
            </a:r>
            <a:r>
              <a:rPr kumimoji="0" lang="de-DE" sz="1600" b="1" i="0" u="none" strike="noStrike" kern="1200" cap="none" spc="0" normalizeH="0" baseline="0" noProof="0" dirty="0">
                <a:ln>
                  <a:noFill/>
                </a:ln>
                <a:solidFill>
                  <a:prstClr val="black"/>
                </a:solidFill>
                <a:effectLst/>
                <a:uLnTx/>
                <a:uFillTx/>
                <a:latin typeface="Arial"/>
                <a:ea typeface="+mn-ea"/>
                <a:cs typeface="+mn-cs"/>
              </a:rPr>
              <a:t> </a:t>
            </a:r>
            <a:r>
              <a:rPr kumimoji="0" lang="de-DE" sz="1600" b="1" i="0" u="none" strike="noStrike" kern="1200" cap="none" spc="0" normalizeH="0" baseline="0" noProof="0" dirty="0" err="1">
                <a:ln>
                  <a:noFill/>
                </a:ln>
                <a:solidFill>
                  <a:prstClr val="black"/>
                </a:solidFill>
                <a:effectLst/>
                <a:uLnTx/>
                <a:uFillTx/>
                <a:latin typeface="Arial"/>
                <a:ea typeface="+mn-ea"/>
                <a:cs typeface="+mn-cs"/>
              </a:rPr>
              <a:t>and</a:t>
            </a:r>
            <a:r>
              <a:rPr kumimoji="0" lang="de-DE" sz="1600" b="1" i="0" u="none" strike="noStrike" kern="1200" cap="none" spc="0" normalizeH="0" baseline="0" noProof="0" dirty="0">
                <a:ln>
                  <a:noFill/>
                </a:ln>
                <a:solidFill>
                  <a:prstClr val="black"/>
                </a:solidFill>
                <a:effectLst/>
                <a:uLnTx/>
                <a:uFillTx/>
                <a:latin typeface="Arial"/>
                <a:ea typeface="+mn-ea"/>
                <a:cs typeface="+mn-cs"/>
              </a:rPr>
              <a:t> </a:t>
            </a:r>
            <a:r>
              <a:rPr kumimoji="0" lang="de-DE" sz="1600" b="1" i="0" u="none" strike="noStrike" kern="1200" cap="none" spc="0" normalizeH="0" baseline="0" noProof="0" dirty="0" err="1">
                <a:ln>
                  <a:noFill/>
                </a:ln>
                <a:solidFill>
                  <a:prstClr val="black"/>
                </a:solidFill>
                <a:effectLst/>
                <a:uLnTx/>
                <a:uFillTx/>
                <a:latin typeface="Arial"/>
                <a:ea typeface="+mn-ea"/>
                <a:cs typeface="+mn-cs"/>
              </a:rPr>
              <a:t>share</a:t>
            </a:r>
            <a:r>
              <a:rPr kumimoji="0" lang="de-DE" sz="1600" b="1" i="0" u="none" strike="noStrike" kern="1200" cap="none" spc="0" normalizeH="0" baseline="0" noProof="0" dirty="0">
                <a:ln>
                  <a:noFill/>
                </a:ln>
                <a:solidFill>
                  <a:prstClr val="black"/>
                </a:solidFill>
                <a:effectLst/>
                <a:uLnTx/>
                <a:uFillTx/>
                <a:latin typeface="Arial"/>
                <a:ea typeface="+mn-ea"/>
                <a:cs typeface="+mn-cs"/>
              </a:rPr>
              <a:t> </a:t>
            </a:r>
            <a:r>
              <a:rPr kumimoji="0" lang="de-DE" sz="1600" b="1" i="0" u="none" strike="noStrike" kern="1200" cap="none" spc="0" normalizeH="0" baseline="0" noProof="0" dirty="0" err="1">
                <a:ln>
                  <a:noFill/>
                </a:ln>
                <a:solidFill>
                  <a:prstClr val="black"/>
                </a:solidFill>
                <a:effectLst/>
                <a:uLnTx/>
                <a:uFillTx/>
                <a:latin typeface="Arial"/>
                <a:ea typeface="+mn-ea"/>
                <a:cs typeface="+mn-cs"/>
              </a:rPr>
              <a:t>their</a:t>
            </a:r>
            <a:r>
              <a:rPr kumimoji="0" lang="de-DE" sz="1600" b="1" i="0" u="none" strike="noStrike" kern="1200" cap="none" spc="0" normalizeH="0" baseline="0" noProof="0" dirty="0">
                <a:ln>
                  <a:noFill/>
                </a:ln>
                <a:solidFill>
                  <a:prstClr val="black"/>
                </a:solidFill>
                <a:effectLst/>
                <a:uLnTx/>
                <a:uFillTx/>
                <a:latin typeface="Arial"/>
                <a:ea typeface="+mn-ea"/>
                <a:cs typeface="+mn-cs"/>
              </a:rPr>
              <a:t> </a:t>
            </a:r>
            <a:r>
              <a:rPr kumimoji="0" lang="de-DE" sz="1600" b="1" i="0" u="none" strike="noStrike" kern="1200" cap="none" spc="0" normalizeH="0" baseline="0" noProof="0" dirty="0" err="1">
                <a:ln>
                  <a:noFill/>
                </a:ln>
                <a:solidFill>
                  <a:prstClr val="black"/>
                </a:solidFill>
                <a:effectLst/>
                <a:uLnTx/>
                <a:uFillTx/>
                <a:latin typeface="Arial"/>
                <a:ea typeface="+mn-ea"/>
                <a:cs typeface="+mn-cs"/>
              </a:rPr>
              <a:t>work</a:t>
            </a:r>
            <a:endParaRPr kumimoji="0" lang="de-DE" sz="1600" b="1" i="0" u="none" strike="noStrike" kern="1200" cap="none" spc="0" normalizeH="0" baseline="0" noProof="0" dirty="0">
              <a:ln>
                <a:noFill/>
              </a:ln>
              <a:solidFill>
                <a:prstClr val="black"/>
              </a:solidFill>
              <a:effectLst/>
              <a:uLnTx/>
              <a:uFillTx/>
              <a:latin typeface="Arial"/>
              <a:ea typeface="+mn-ea"/>
              <a:cs typeface="+mn-cs"/>
            </a:endParaRPr>
          </a:p>
        </p:txBody>
      </p:sp>
      <p:sp>
        <p:nvSpPr>
          <p:cNvPr id="14" name="Ovale Legende 13"/>
          <p:cNvSpPr/>
          <p:nvPr/>
        </p:nvSpPr>
        <p:spPr>
          <a:xfrm>
            <a:off x="6408849" y="2686397"/>
            <a:ext cx="3313001" cy="1485205"/>
          </a:xfrm>
          <a:prstGeom prst="wedgeEllipseCallout">
            <a:avLst>
              <a:gd name="adj1" fmla="val -82553"/>
              <a:gd name="adj2" fmla="val 31707"/>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err="1">
                <a:ln>
                  <a:noFill/>
                </a:ln>
                <a:solidFill>
                  <a:srgbClr val="7F7F7F"/>
                </a:solidFill>
                <a:effectLst/>
                <a:uLnTx/>
                <a:uFillTx/>
                <a:latin typeface="Arial"/>
                <a:ea typeface="+mn-ea"/>
                <a:cs typeface="+mn-cs"/>
              </a:rPr>
              <a:t>They</a:t>
            </a:r>
            <a:r>
              <a:rPr kumimoji="0" lang="de-DE" sz="1600" b="1" i="0" u="none" strike="noStrike" kern="1200" cap="none" spc="0" normalizeH="0" baseline="0" noProof="0" dirty="0">
                <a:ln>
                  <a:noFill/>
                </a:ln>
                <a:solidFill>
                  <a:srgbClr val="7F7F7F"/>
                </a:solidFill>
                <a:effectLst/>
                <a:uLnTx/>
                <a:uFillTx/>
                <a:latin typeface="Arial"/>
                <a:ea typeface="+mn-ea"/>
                <a:cs typeface="+mn-cs"/>
              </a:rPr>
              <a:t> want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their</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work</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to</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be</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widely</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read</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and</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highly</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cited</a:t>
            </a:r>
            <a:endParaRPr kumimoji="0" lang="de-DE" sz="1600" b="1" i="0" u="none" strike="noStrike" kern="1200" cap="none" spc="0" normalizeH="0" baseline="0" noProof="0" dirty="0">
              <a:ln>
                <a:noFill/>
              </a:ln>
              <a:solidFill>
                <a:srgbClr val="7F7F7F"/>
              </a:solidFill>
              <a:effectLst/>
              <a:uLnTx/>
              <a:uFillTx/>
              <a:latin typeface="Arial"/>
              <a:ea typeface="+mn-ea"/>
              <a:cs typeface="+mn-cs"/>
            </a:endParaRPr>
          </a:p>
        </p:txBody>
      </p:sp>
      <p:sp>
        <p:nvSpPr>
          <p:cNvPr id="16" name="Foliennummernplatzhalter 4">
            <a:extLst>
              <a:ext uri="{FF2B5EF4-FFF2-40B4-BE49-F238E27FC236}">
                <a16:creationId xmlns:a16="http://schemas.microsoft.com/office/drawing/2014/main" id="{7C3AD1EE-4623-4243-96DC-31517E6E7D5C}"/>
              </a:ext>
            </a:extLst>
          </p:cNvPr>
          <p:cNvSpPr>
            <a:spLocks noGrp="1"/>
          </p:cNvSpPr>
          <p:nvPr>
            <p:ph type="sldNum" sz="quarter" idx="12"/>
            <p:custDataLst>
              <p:tags r:id="rId1"/>
            </p:custDataLst>
          </p:nvPr>
        </p:nvSpPr>
        <p:spPr>
          <a:xfrm>
            <a:off x="8931442" y="6659477"/>
            <a:ext cx="773912" cy="16716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D1E780-DE1C-4ECA-B5E5-863D0BC53287}" type="slidenum">
              <a:rPr kumimoji="0" lang="en-US" sz="8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18" name="Title 1">
            <a:extLst>
              <a:ext uri="{FF2B5EF4-FFF2-40B4-BE49-F238E27FC236}">
                <a16:creationId xmlns:a16="http://schemas.microsoft.com/office/drawing/2014/main" id="{371800E0-06D0-E34A-94D0-EDEF2F81A18B}"/>
              </a:ext>
            </a:extLst>
          </p:cNvPr>
          <p:cNvSpPr txBox="1">
            <a:spLocks/>
          </p:cNvSpPr>
          <p:nvPr/>
        </p:nvSpPr>
        <p:spPr>
          <a:xfrm>
            <a:off x="0" y="60434"/>
            <a:ext cx="9906000" cy="548925"/>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atin typeface="Arial" panose="020B0604020202020204" pitchFamily="34" charset="0"/>
                <a:cs typeface="Arial" panose="020B0604020202020204" pitchFamily="34" charset="0"/>
              </a:rPr>
              <a:t>Journal flipping supports the needs of researchers</a:t>
            </a:r>
          </a:p>
        </p:txBody>
      </p:sp>
      <p:sp>
        <p:nvSpPr>
          <p:cNvPr id="20" name="Textplatzhalter 5">
            <a:extLst>
              <a:ext uri="{FF2B5EF4-FFF2-40B4-BE49-F238E27FC236}">
                <a16:creationId xmlns:a16="http://schemas.microsoft.com/office/drawing/2014/main" id="{5AE4FAB0-9EBD-A740-BB5E-EFC2C3B4DB76}"/>
              </a:ext>
            </a:extLst>
          </p:cNvPr>
          <p:cNvSpPr>
            <a:spLocks noGrp="1"/>
          </p:cNvSpPr>
          <p:nvPr>
            <p:ph type="body" sz="quarter" idx="13"/>
          </p:nvPr>
        </p:nvSpPr>
        <p:spPr>
          <a:xfrm>
            <a:off x="2575028" y="774692"/>
            <a:ext cx="4755945" cy="365459"/>
          </a:xfrm>
        </p:spPr>
        <p:txBody>
          <a:bodyPr/>
          <a:lstStyle/>
          <a:p>
            <a:pPr algn="ctr"/>
            <a:r>
              <a:rPr lang="en-US" sz="2800" b="1" i="1" dirty="0">
                <a:solidFill>
                  <a:schemeClr val="tx1"/>
                </a:solidFill>
              </a:rPr>
              <a:t>What</a:t>
            </a:r>
            <a:r>
              <a:rPr lang="de-DE" sz="2800" b="1" i="1" dirty="0">
                <a:solidFill>
                  <a:schemeClr val="tx1"/>
                </a:solidFill>
              </a:rPr>
              <a:t> do researchers want?</a:t>
            </a:r>
          </a:p>
        </p:txBody>
      </p:sp>
    </p:spTree>
    <p:extLst>
      <p:ext uri="{BB962C8B-B14F-4D97-AF65-F5344CB8AC3E}">
        <p14:creationId xmlns:p14="http://schemas.microsoft.com/office/powerpoint/2010/main" val="2657841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0527CF5-07CF-6746-9665-EF6F17966132}"/>
              </a:ext>
            </a:extLst>
          </p:cNvPr>
          <p:cNvSpPr/>
          <p:nvPr/>
        </p:nvSpPr>
        <p:spPr>
          <a:xfrm>
            <a:off x="0" y="0"/>
            <a:ext cx="9906000" cy="12454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200" dirty="0">
              <a:solidFill>
                <a:schemeClr val="tx1"/>
              </a:solidFill>
            </a:endParaRPr>
          </a:p>
        </p:txBody>
      </p:sp>
      <p:sp>
        <p:nvSpPr>
          <p:cNvPr id="10" name="Ovale Legende 9"/>
          <p:cNvSpPr/>
          <p:nvPr/>
        </p:nvSpPr>
        <p:spPr>
          <a:xfrm>
            <a:off x="3656856" y="1655761"/>
            <a:ext cx="3313001" cy="1485205"/>
          </a:xfrm>
          <a:prstGeom prst="wedgeEllipseCallout">
            <a:avLst>
              <a:gd name="adj1" fmla="val -8566"/>
              <a:gd name="adj2" fmla="val 777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err="1">
                <a:ln>
                  <a:noFill/>
                </a:ln>
                <a:solidFill>
                  <a:srgbClr val="7F7F7F"/>
                </a:solidFill>
                <a:effectLst/>
                <a:uLnTx/>
                <a:uFillTx/>
                <a:latin typeface="Arial"/>
                <a:ea typeface="+mn-ea"/>
                <a:cs typeface="+mn-cs"/>
              </a:rPr>
              <a:t>They</a:t>
            </a:r>
            <a:r>
              <a:rPr kumimoji="0" lang="de-DE" sz="1600" b="1" i="0" u="none" strike="noStrike" kern="1200" cap="none" spc="0" normalizeH="0" baseline="0" noProof="0" dirty="0">
                <a:ln>
                  <a:noFill/>
                </a:ln>
                <a:solidFill>
                  <a:srgbClr val="7F7F7F"/>
                </a:solidFill>
                <a:effectLst/>
                <a:uLnTx/>
                <a:uFillTx/>
                <a:latin typeface="Arial"/>
                <a:ea typeface="+mn-ea"/>
                <a:cs typeface="+mn-cs"/>
              </a:rPr>
              <a:t> want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to</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publish</a:t>
            </a:r>
            <a:r>
              <a:rPr kumimoji="0" lang="de-DE" sz="1600" b="1" i="0" u="none" strike="noStrike" kern="1200" cap="none" spc="0" normalizeH="0" baseline="0" noProof="0" dirty="0">
                <a:ln>
                  <a:noFill/>
                </a:ln>
                <a:solidFill>
                  <a:srgbClr val="7F7F7F"/>
                </a:solidFill>
                <a:effectLst/>
                <a:uLnTx/>
                <a:uFillTx/>
                <a:latin typeface="Arial"/>
                <a:ea typeface="+mn-ea"/>
                <a:cs typeface="+mn-cs"/>
              </a:rPr>
              <a:t> in </a:t>
            </a:r>
            <a:r>
              <a:rPr kumimoji="0" lang="de-DE" sz="1600" b="1" i="0" u="none" strike="noStrike" kern="1200" cap="none" spc="0" normalizeH="0" baseline="0" noProof="0" dirty="0" err="1">
                <a:ln>
                  <a:noFill/>
                </a:ln>
                <a:solidFill>
                  <a:srgbClr val="7F7F7F"/>
                </a:solidFill>
                <a:effectLst/>
                <a:uLnTx/>
                <a:uFillTx/>
                <a:latin typeface="Arial"/>
                <a:ea typeface="+mn-ea"/>
                <a:cs typeface="+mn-cs"/>
              </a:rPr>
              <a:t>their</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favorite</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journals</a:t>
            </a:r>
            <a:endParaRPr kumimoji="0" lang="de-DE" sz="1400" b="0" i="0" u="none" strike="noStrike" kern="1200" cap="none" spc="0" normalizeH="0" baseline="0" noProof="0" dirty="0">
              <a:ln>
                <a:noFill/>
              </a:ln>
              <a:solidFill>
                <a:srgbClr val="7F7F7F"/>
              </a:solidFill>
              <a:effectLst/>
              <a:uLnTx/>
              <a:uFillTx/>
              <a:latin typeface="Arial"/>
              <a:ea typeface="+mn-ea"/>
              <a:cs typeface="+mn-cs"/>
            </a:endParaRPr>
          </a:p>
        </p:txBody>
      </p:sp>
      <p:sp>
        <p:nvSpPr>
          <p:cNvPr id="11" name="Ovale Legende 10"/>
          <p:cNvSpPr/>
          <p:nvPr/>
        </p:nvSpPr>
        <p:spPr>
          <a:xfrm>
            <a:off x="3008784" y="5085184"/>
            <a:ext cx="3313001" cy="1485205"/>
          </a:xfrm>
          <a:prstGeom prst="wedgeEllipseCallout">
            <a:avLst>
              <a:gd name="adj1" fmla="val 10685"/>
              <a:gd name="adj2" fmla="val -80045"/>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err="1">
                <a:ln>
                  <a:noFill/>
                </a:ln>
                <a:solidFill>
                  <a:prstClr val="black"/>
                </a:solidFill>
                <a:effectLst/>
                <a:uLnTx/>
                <a:uFillTx/>
                <a:latin typeface="Arial"/>
                <a:ea typeface="+mn-ea"/>
                <a:cs typeface="+mn-cs"/>
              </a:rPr>
              <a:t>They</a:t>
            </a:r>
            <a:r>
              <a:rPr kumimoji="0" lang="de-DE" sz="1600" b="1" i="0" u="none" strike="noStrike" kern="1200" cap="none" spc="0" normalizeH="0" baseline="0" noProof="0" dirty="0">
                <a:ln>
                  <a:noFill/>
                </a:ln>
                <a:solidFill>
                  <a:prstClr val="black"/>
                </a:solidFill>
                <a:effectLst/>
                <a:uLnTx/>
                <a:uFillTx/>
                <a:latin typeface="Arial"/>
                <a:ea typeface="+mn-ea"/>
                <a:cs typeface="+mn-cs"/>
              </a:rPr>
              <a:t> want </a:t>
            </a:r>
            <a:r>
              <a:rPr kumimoji="0" lang="de-DE" sz="1600" b="1" i="0" u="none" strike="noStrike" kern="1200" cap="none" spc="0" normalizeH="0" baseline="0" noProof="0" dirty="0" err="1">
                <a:ln>
                  <a:noFill/>
                </a:ln>
                <a:solidFill>
                  <a:prstClr val="black"/>
                </a:solidFill>
                <a:effectLst/>
                <a:uLnTx/>
                <a:uFillTx/>
                <a:latin typeface="Arial"/>
                <a:ea typeface="+mn-ea"/>
                <a:cs typeface="+mn-cs"/>
              </a:rPr>
              <a:t>to</a:t>
            </a:r>
            <a:r>
              <a:rPr kumimoji="0" lang="de-DE" sz="1600" b="1" i="0" u="none" strike="noStrike" kern="1200" cap="none" spc="0" normalizeH="0" baseline="0" noProof="0" dirty="0">
                <a:ln>
                  <a:noFill/>
                </a:ln>
                <a:solidFill>
                  <a:prstClr val="black"/>
                </a:solidFill>
                <a:effectLst/>
                <a:uLnTx/>
                <a:uFillTx/>
                <a:latin typeface="Arial"/>
                <a:ea typeface="+mn-ea"/>
                <a:cs typeface="+mn-cs"/>
              </a:rPr>
              <a:t> </a:t>
            </a:r>
            <a:r>
              <a:rPr kumimoji="0" lang="de-DE" sz="1600" b="1" i="0" u="none" strike="noStrike" kern="1200" cap="none" spc="0" normalizeH="0" baseline="0" noProof="0" dirty="0" err="1">
                <a:ln>
                  <a:noFill/>
                </a:ln>
                <a:solidFill>
                  <a:prstClr val="black"/>
                </a:solidFill>
                <a:effectLst/>
                <a:uLnTx/>
                <a:uFillTx/>
                <a:latin typeface="Arial"/>
                <a:ea typeface="+mn-ea"/>
                <a:cs typeface="+mn-cs"/>
              </a:rPr>
              <a:t>maintain</a:t>
            </a:r>
            <a:r>
              <a:rPr kumimoji="0" lang="de-DE" sz="1600" b="1" i="0" u="none" strike="noStrike" kern="1200" cap="none" spc="0" normalizeH="0" baseline="0" noProof="0" dirty="0">
                <a:ln>
                  <a:noFill/>
                </a:ln>
                <a:solidFill>
                  <a:prstClr val="black"/>
                </a:solidFill>
                <a:effectLst/>
                <a:uLnTx/>
                <a:uFillTx/>
                <a:latin typeface="Arial"/>
                <a:ea typeface="+mn-ea"/>
                <a:cs typeface="+mn-cs"/>
              </a:rPr>
              <a:t> </a:t>
            </a:r>
            <a:r>
              <a:rPr kumimoji="0" lang="de-DE" sz="1600" b="1" i="0" u="none" strike="noStrike" kern="1200" cap="none" spc="0" normalizeH="0" baseline="0" noProof="0" dirty="0" err="1">
                <a:ln>
                  <a:noFill/>
                </a:ln>
                <a:solidFill>
                  <a:prstClr val="black"/>
                </a:solidFill>
                <a:effectLst/>
                <a:uLnTx/>
                <a:uFillTx/>
                <a:latin typeface="Arial"/>
                <a:ea typeface="+mn-ea"/>
                <a:cs typeface="+mn-cs"/>
              </a:rPr>
              <a:t>familiar</a:t>
            </a:r>
            <a:r>
              <a:rPr kumimoji="0" lang="de-DE" sz="1600" b="1" i="0" u="none" strike="noStrike" kern="1200" cap="none" spc="0" normalizeH="0" baseline="0" noProof="0" dirty="0">
                <a:ln>
                  <a:noFill/>
                </a:ln>
                <a:solidFill>
                  <a:prstClr val="black"/>
                </a:solidFill>
                <a:effectLst/>
                <a:uLnTx/>
                <a:uFillTx/>
                <a:latin typeface="Arial"/>
                <a:ea typeface="+mn-ea"/>
                <a:cs typeface="+mn-cs"/>
              </a:rPr>
              <a:t> </a:t>
            </a:r>
            <a:r>
              <a:rPr kumimoji="0" lang="de-DE" sz="1600" b="1" i="0" u="none" strike="noStrike" kern="1200" cap="none" spc="0" normalizeH="0" baseline="0" noProof="0" dirty="0" err="1">
                <a:ln>
                  <a:noFill/>
                </a:ln>
                <a:solidFill>
                  <a:prstClr val="black"/>
                </a:solidFill>
                <a:effectLst/>
                <a:uLnTx/>
                <a:uFillTx/>
                <a:latin typeface="Arial"/>
                <a:ea typeface="+mn-ea"/>
                <a:cs typeface="+mn-cs"/>
              </a:rPr>
              <a:t>work</a:t>
            </a:r>
            <a:r>
              <a:rPr kumimoji="0" lang="de-DE" sz="1600" b="1" i="0" u="none" strike="noStrike" kern="1200" cap="none" spc="0" normalizeH="0" baseline="0" noProof="0" dirty="0">
                <a:ln>
                  <a:noFill/>
                </a:ln>
                <a:solidFill>
                  <a:prstClr val="black"/>
                </a:solidFill>
                <a:effectLst/>
                <a:uLnTx/>
                <a:uFillTx/>
                <a:latin typeface="Arial"/>
                <a:ea typeface="+mn-ea"/>
                <a:cs typeface="+mn-cs"/>
              </a:rPr>
              <a:t> </a:t>
            </a:r>
            <a:r>
              <a:rPr kumimoji="0" lang="de-DE" sz="1600" b="1" i="0" u="none" strike="noStrike" kern="1200" cap="none" spc="0" normalizeH="0" baseline="0" noProof="0" dirty="0" err="1">
                <a:ln>
                  <a:noFill/>
                </a:ln>
                <a:solidFill>
                  <a:prstClr val="black"/>
                </a:solidFill>
                <a:effectLst/>
                <a:uLnTx/>
                <a:uFillTx/>
                <a:latin typeface="Arial"/>
                <a:ea typeface="+mn-ea"/>
                <a:cs typeface="+mn-cs"/>
              </a:rPr>
              <a:t>flows</a:t>
            </a:r>
            <a:endParaRPr kumimoji="0" lang="de-DE" sz="1600" b="1" i="0" u="none" strike="noStrike" kern="1200" cap="none" spc="0" normalizeH="0" baseline="0" noProof="0" dirty="0">
              <a:ln>
                <a:noFill/>
              </a:ln>
              <a:solidFill>
                <a:prstClr val="black"/>
              </a:solidFill>
              <a:effectLst/>
              <a:uLnTx/>
              <a:uFillTx/>
              <a:latin typeface="Arial"/>
              <a:ea typeface="+mn-ea"/>
              <a:cs typeface="+mn-cs"/>
            </a:endParaRPr>
          </a:p>
        </p:txBody>
      </p:sp>
      <p:sp>
        <p:nvSpPr>
          <p:cNvPr id="12" name="Ovale Legende 11"/>
          <p:cNvSpPr/>
          <p:nvPr/>
        </p:nvSpPr>
        <p:spPr>
          <a:xfrm>
            <a:off x="6105128" y="4320733"/>
            <a:ext cx="3313001" cy="1485205"/>
          </a:xfrm>
          <a:prstGeom prst="wedgeEllipseCallout">
            <a:avLst>
              <a:gd name="adj1" fmla="val -72348"/>
              <a:gd name="adj2" fmla="val -5572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err="1">
                <a:ln>
                  <a:noFill/>
                </a:ln>
                <a:solidFill>
                  <a:srgbClr val="7F7F7F"/>
                </a:solidFill>
                <a:effectLst/>
                <a:uLnTx/>
                <a:uFillTx/>
                <a:latin typeface="Arial"/>
                <a:ea typeface="+mn-ea"/>
                <a:cs typeface="+mn-cs"/>
              </a:rPr>
              <a:t>They</a:t>
            </a:r>
            <a:r>
              <a:rPr kumimoji="0" lang="de-DE" sz="1600" b="1" i="0" u="none" strike="noStrike" kern="1200" cap="none" spc="0" normalizeH="0" baseline="0" noProof="0" dirty="0">
                <a:ln>
                  <a:noFill/>
                </a:ln>
                <a:solidFill>
                  <a:srgbClr val="7F7F7F"/>
                </a:solidFill>
                <a:effectLst/>
                <a:uLnTx/>
                <a:uFillTx/>
                <a:latin typeface="Arial"/>
                <a:ea typeface="+mn-ea"/>
                <a:cs typeface="+mn-cs"/>
              </a:rPr>
              <a:t> want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the</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rights</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to</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re-use</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and</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share</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their</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work</a:t>
            </a:r>
            <a:endParaRPr kumimoji="0" lang="de-DE" sz="1600" b="1" i="0" u="none" strike="noStrike" kern="1200" cap="none" spc="0" normalizeH="0" baseline="0" noProof="0" dirty="0">
              <a:ln>
                <a:noFill/>
              </a:ln>
              <a:solidFill>
                <a:srgbClr val="7F7F7F"/>
              </a:solidFill>
              <a:effectLst/>
              <a:uLnTx/>
              <a:uFillTx/>
              <a:latin typeface="Arial"/>
              <a:ea typeface="+mn-ea"/>
              <a:cs typeface="+mn-cs"/>
            </a:endParaRPr>
          </a:p>
        </p:txBody>
      </p:sp>
      <p:sp>
        <p:nvSpPr>
          <p:cNvPr id="14" name="Ovale Legende 13"/>
          <p:cNvSpPr/>
          <p:nvPr/>
        </p:nvSpPr>
        <p:spPr>
          <a:xfrm>
            <a:off x="6408849" y="2686397"/>
            <a:ext cx="3313001" cy="1485205"/>
          </a:xfrm>
          <a:prstGeom prst="wedgeEllipseCallout">
            <a:avLst>
              <a:gd name="adj1" fmla="val -82553"/>
              <a:gd name="adj2" fmla="val 31707"/>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err="1">
                <a:ln>
                  <a:noFill/>
                </a:ln>
                <a:solidFill>
                  <a:srgbClr val="7F7F7F"/>
                </a:solidFill>
                <a:effectLst/>
                <a:uLnTx/>
                <a:uFillTx/>
                <a:latin typeface="Arial"/>
                <a:ea typeface="+mn-ea"/>
                <a:cs typeface="+mn-cs"/>
              </a:rPr>
              <a:t>They</a:t>
            </a:r>
            <a:r>
              <a:rPr kumimoji="0" lang="de-DE" sz="1600" b="1" i="0" u="none" strike="noStrike" kern="1200" cap="none" spc="0" normalizeH="0" baseline="0" noProof="0" dirty="0">
                <a:ln>
                  <a:noFill/>
                </a:ln>
                <a:solidFill>
                  <a:srgbClr val="7F7F7F"/>
                </a:solidFill>
                <a:effectLst/>
                <a:uLnTx/>
                <a:uFillTx/>
                <a:latin typeface="Arial"/>
                <a:ea typeface="+mn-ea"/>
                <a:cs typeface="+mn-cs"/>
              </a:rPr>
              <a:t> want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their</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work</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to</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be</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widely</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read</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and</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highly</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cited</a:t>
            </a:r>
            <a:endParaRPr kumimoji="0" lang="de-DE" sz="1600" b="1" i="0" u="none" strike="noStrike" kern="1200" cap="none" spc="0" normalizeH="0" baseline="0" noProof="0" dirty="0">
              <a:ln>
                <a:noFill/>
              </a:ln>
              <a:solidFill>
                <a:srgbClr val="7F7F7F"/>
              </a:solidFill>
              <a:effectLst/>
              <a:uLnTx/>
              <a:uFillTx/>
              <a:latin typeface="Arial"/>
              <a:ea typeface="+mn-ea"/>
              <a:cs typeface="+mn-cs"/>
            </a:endParaRPr>
          </a:p>
        </p:txBody>
      </p:sp>
      <p:sp>
        <p:nvSpPr>
          <p:cNvPr id="16" name="Foliennummernplatzhalter 4">
            <a:extLst>
              <a:ext uri="{FF2B5EF4-FFF2-40B4-BE49-F238E27FC236}">
                <a16:creationId xmlns:a16="http://schemas.microsoft.com/office/drawing/2014/main" id="{855F17F2-32A1-FA46-BAD1-8877C00997B0}"/>
              </a:ext>
            </a:extLst>
          </p:cNvPr>
          <p:cNvSpPr>
            <a:spLocks noGrp="1"/>
          </p:cNvSpPr>
          <p:nvPr>
            <p:ph type="sldNum" sz="quarter" idx="12"/>
            <p:custDataLst>
              <p:tags r:id="rId1"/>
            </p:custDataLst>
          </p:nvPr>
        </p:nvSpPr>
        <p:spPr>
          <a:xfrm>
            <a:off x="8931442" y="6659477"/>
            <a:ext cx="773912" cy="16716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D1E780-DE1C-4ECA-B5E5-863D0BC53287}" type="slidenum">
              <a:rPr kumimoji="0" lang="en-US" sz="8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20" name="Title 1">
            <a:extLst>
              <a:ext uri="{FF2B5EF4-FFF2-40B4-BE49-F238E27FC236}">
                <a16:creationId xmlns:a16="http://schemas.microsoft.com/office/drawing/2014/main" id="{BE7ABEFD-1704-5044-ACEB-B893A39215F6}"/>
              </a:ext>
            </a:extLst>
          </p:cNvPr>
          <p:cNvSpPr txBox="1">
            <a:spLocks/>
          </p:cNvSpPr>
          <p:nvPr/>
        </p:nvSpPr>
        <p:spPr>
          <a:xfrm>
            <a:off x="0" y="60434"/>
            <a:ext cx="9906000" cy="548925"/>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atin typeface="Arial" panose="020B0604020202020204" pitchFamily="34" charset="0"/>
                <a:cs typeface="Arial" panose="020B0604020202020204" pitchFamily="34" charset="0"/>
              </a:rPr>
              <a:t>Journal flipping supports the needs of researchers</a:t>
            </a:r>
          </a:p>
        </p:txBody>
      </p:sp>
      <p:sp>
        <p:nvSpPr>
          <p:cNvPr id="18" name="Textplatzhalter 5">
            <a:extLst>
              <a:ext uri="{FF2B5EF4-FFF2-40B4-BE49-F238E27FC236}">
                <a16:creationId xmlns:a16="http://schemas.microsoft.com/office/drawing/2014/main" id="{39B1556B-A2DD-1844-92D0-91DAC452DCD5}"/>
              </a:ext>
            </a:extLst>
          </p:cNvPr>
          <p:cNvSpPr>
            <a:spLocks noGrp="1"/>
          </p:cNvSpPr>
          <p:nvPr>
            <p:ph type="body" sz="quarter" idx="13"/>
          </p:nvPr>
        </p:nvSpPr>
        <p:spPr>
          <a:xfrm>
            <a:off x="2575028" y="774692"/>
            <a:ext cx="4755945" cy="365459"/>
          </a:xfrm>
        </p:spPr>
        <p:txBody>
          <a:bodyPr/>
          <a:lstStyle/>
          <a:p>
            <a:pPr algn="ctr"/>
            <a:r>
              <a:rPr lang="en-US" sz="2800" b="1" i="1" dirty="0">
                <a:solidFill>
                  <a:schemeClr val="tx1"/>
                </a:solidFill>
              </a:rPr>
              <a:t>What</a:t>
            </a:r>
            <a:r>
              <a:rPr lang="de-DE" sz="2800" b="1" i="1" dirty="0">
                <a:solidFill>
                  <a:schemeClr val="tx1"/>
                </a:solidFill>
              </a:rPr>
              <a:t> do researchers want?</a:t>
            </a:r>
          </a:p>
        </p:txBody>
      </p:sp>
    </p:spTree>
    <p:extLst>
      <p:ext uri="{BB962C8B-B14F-4D97-AF65-F5344CB8AC3E}">
        <p14:creationId xmlns:p14="http://schemas.microsoft.com/office/powerpoint/2010/main" val="3461738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4776E24-608A-1F49-828F-2793217205FB}"/>
              </a:ext>
            </a:extLst>
          </p:cNvPr>
          <p:cNvSpPr/>
          <p:nvPr/>
        </p:nvSpPr>
        <p:spPr>
          <a:xfrm>
            <a:off x="0" y="0"/>
            <a:ext cx="9906000" cy="12454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200" dirty="0">
              <a:solidFill>
                <a:schemeClr val="tx1"/>
              </a:solidFill>
            </a:endParaRPr>
          </a:p>
        </p:txBody>
      </p:sp>
      <p:sp>
        <p:nvSpPr>
          <p:cNvPr id="10" name="Ovale Legende 9"/>
          <p:cNvSpPr/>
          <p:nvPr/>
        </p:nvSpPr>
        <p:spPr>
          <a:xfrm>
            <a:off x="3656856" y="1655761"/>
            <a:ext cx="3313001" cy="1485205"/>
          </a:xfrm>
          <a:prstGeom prst="wedgeEllipseCallout">
            <a:avLst>
              <a:gd name="adj1" fmla="val -8566"/>
              <a:gd name="adj2" fmla="val 777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err="1">
                <a:ln>
                  <a:noFill/>
                </a:ln>
                <a:solidFill>
                  <a:srgbClr val="7F7F7F"/>
                </a:solidFill>
                <a:effectLst/>
                <a:uLnTx/>
                <a:uFillTx/>
                <a:latin typeface="Arial"/>
                <a:ea typeface="+mn-ea"/>
                <a:cs typeface="+mn-cs"/>
              </a:rPr>
              <a:t>They</a:t>
            </a:r>
            <a:r>
              <a:rPr kumimoji="0" lang="de-DE" sz="1600" b="1" i="0" u="none" strike="noStrike" kern="1200" cap="none" spc="0" normalizeH="0" baseline="0" noProof="0" dirty="0">
                <a:ln>
                  <a:noFill/>
                </a:ln>
                <a:solidFill>
                  <a:srgbClr val="7F7F7F"/>
                </a:solidFill>
                <a:effectLst/>
                <a:uLnTx/>
                <a:uFillTx/>
                <a:latin typeface="Arial"/>
                <a:ea typeface="+mn-ea"/>
                <a:cs typeface="+mn-cs"/>
              </a:rPr>
              <a:t> want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to</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publish</a:t>
            </a:r>
            <a:r>
              <a:rPr kumimoji="0" lang="de-DE" sz="1600" b="1" i="0" u="none" strike="noStrike" kern="1200" cap="none" spc="0" normalizeH="0" baseline="0" noProof="0" dirty="0">
                <a:ln>
                  <a:noFill/>
                </a:ln>
                <a:solidFill>
                  <a:srgbClr val="7F7F7F"/>
                </a:solidFill>
                <a:effectLst/>
                <a:uLnTx/>
                <a:uFillTx/>
                <a:latin typeface="Arial"/>
                <a:ea typeface="+mn-ea"/>
                <a:cs typeface="+mn-cs"/>
              </a:rPr>
              <a:t> in </a:t>
            </a:r>
            <a:r>
              <a:rPr kumimoji="0" lang="de-DE" sz="1600" b="1" i="0" u="none" strike="noStrike" kern="1200" cap="none" spc="0" normalizeH="0" baseline="0" noProof="0" dirty="0" err="1">
                <a:ln>
                  <a:noFill/>
                </a:ln>
                <a:solidFill>
                  <a:srgbClr val="7F7F7F"/>
                </a:solidFill>
                <a:effectLst/>
                <a:uLnTx/>
                <a:uFillTx/>
                <a:latin typeface="Arial"/>
                <a:ea typeface="+mn-ea"/>
                <a:cs typeface="+mn-cs"/>
              </a:rPr>
              <a:t>their</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favorite</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journals</a:t>
            </a:r>
            <a:endParaRPr kumimoji="0" lang="de-DE" sz="1400" b="0" i="0" u="none" strike="noStrike" kern="1200" cap="none" spc="0" normalizeH="0" baseline="0" noProof="0" dirty="0">
              <a:ln>
                <a:noFill/>
              </a:ln>
              <a:solidFill>
                <a:srgbClr val="7F7F7F"/>
              </a:solidFill>
              <a:effectLst/>
              <a:uLnTx/>
              <a:uFillTx/>
              <a:latin typeface="Arial"/>
              <a:ea typeface="+mn-ea"/>
              <a:cs typeface="+mn-cs"/>
            </a:endParaRPr>
          </a:p>
        </p:txBody>
      </p:sp>
      <p:sp>
        <p:nvSpPr>
          <p:cNvPr id="11" name="Ovale Legende 10"/>
          <p:cNvSpPr/>
          <p:nvPr/>
        </p:nvSpPr>
        <p:spPr>
          <a:xfrm>
            <a:off x="3008784" y="5085184"/>
            <a:ext cx="3313001" cy="1485205"/>
          </a:xfrm>
          <a:prstGeom prst="wedgeEllipseCallout">
            <a:avLst>
              <a:gd name="adj1" fmla="val 10685"/>
              <a:gd name="adj2" fmla="val -8004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defRPr/>
            </a:pPr>
            <a:r>
              <a:rPr kumimoji="0" lang="de-DE" sz="1600" b="1" i="0" u="none" strike="noStrike" kern="1200" cap="none" spc="0" normalizeH="0" baseline="0" noProof="0" dirty="0" err="1">
                <a:ln>
                  <a:noFill/>
                </a:ln>
                <a:solidFill>
                  <a:srgbClr val="7F7F7F"/>
                </a:solidFill>
                <a:effectLst/>
                <a:uLnTx/>
                <a:uFillTx/>
                <a:latin typeface="Arial"/>
                <a:ea typeface="+mn-ea"/>
                <a:cs typeface="+mn-cs"/>
              </a:rPr>
              <a:t>They</a:t>
            </a:r>
            <a:r>
              <a:rPr kumimoji="0" lang="de-DE" sz="1600" b="1" i="0" u="none" strike="noStrike" kern="1200" cap="none" spc="0" normalizeH="0" baseline="0" noProof="0" dirty="0">
                <a:ln>
                  <a:noFill/>
                </a:ln>
                <a:solidFill>
                  <a:srgbClr val="7F7F7F"/>
                </a:solidFill>
                <a:effectLst/>
                <a:uLnTx/>
                <a:uFillTx/>
                <a:latin typeface="Arial"/>
                <a:ea typeface="+mn-ea"/>
                <a:cs typeface="+mn-cs"/>
              </a:rPr>
              <a:t> want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to</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maintain</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lang="de-DE" sz="1600" b="1" dirty="0" err="1">
                <a:solidFill>
                  <a:srgbClr val="7F7F7F"/>
                </a:solidFill>
              </a:rPr>
              <a:t>familiar</a:t>
            </a:r>
            <a:r>
              <a:rPr lang="de-DE" sz="1600" b="1" dirty="0">
                <a:solidFill>
                  <a:srgbClr val="7F7F7F"/>
                </a:solidFill>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work</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flows</a:t>
            </a:r>
            <a:endParaRPr kumimoji="0" lang="de-DE" sz="1600" b="1" i="0" u="none" strike="noStrike" kern="1200" cap="none" spc="0" normalizeH="0" baseline="0" noProof="0" dirty="0">
              <a:ln>
                <a:noFill/>
              </a:ln>
              <a:solidFill>
                <a:srgbClr val="7F7F7F"/>
              </a:solidFill>
              <a:effectLst/>
              <a:uLnTx/>
              <a:uFillTx/>
              <a:latin typeface="Arial"/>
              <a:ea typeface="+mn-ea"/>
              <a:cs typeface="+mn-cs"/>
            </a:endParaRPr>
          </a:p>
        </p:txBody>
      </p:sp>
      <p:sp>
        <p:nvSpPr>
          <p:cNvPr id="12" name="Ovale Legende 11"/>
          <p:cNvSpPr/>
          <p:nvPr/>
        </p:nvSpPr>
        <p:spPr>
          <a:xfrm>
            <a:off x="6105128" y="4320733"/>
            <a:ext cx="3313001" cy="1485205"/>
          </a:xfrm>
          <a:prstGeom prst="wedgeEllipseCallout">
            <a:avLst>
              <a:gd name="adj1" fmla="val -72348"/>
              <a:gd name="adj2" fmla="val -5572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err="1">
                <a:ln>
                  <a:noFill/>
                </a:ln>
                <a:solidFill>
                  <a:srgbClr val="7F7F7F"/>
                </a:solidFill>
                <a:effectLst/>
                <a:uLnTx/>
                <a:uFillTx/>
                <a:latin typeface="Arial"/>
                <a:ea typeface="+mn-ea"/>
                <a:cs typeface="+mn-cs"/>
              </a:rPr>
              <a:t>They</a:t>
            </a:r>
            <a:r>
              <a:rPr kumimoji="0" lang="de-DE" sz="1600" b="1" i="0" u="none" strike="noStrike" kern="1200" cap="none" spc="0" normalizeH="0" baseline="0" noProof="0" dirty="0">
                <a:ln>
                  <a:noFill/>
                </a:ln>
                <a:solidFill>
                  <a:srgbClr val="7F7F7F"/>
                </a:solidFill>
                <a:effectLst/>
                <a:uLnTx/>
                <a:uFillTx/>
                <a:latin typeface="Arial"/>
                <a:ea typeface="+mn-ea"/>
                <a:cs typeface="+mn-cs"/>
              </a:rPr>
              <a:t> want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the</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rights</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to</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re-use</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and</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share</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their</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work</a:t>
            </a:r>
            <a:endParaRPr kumimoji="0" lang="de-DE" sz="1600" b="1" i="0" u="none" strike="noStrike" kern="1200" cap="none" spc="0" normalizeH="0" baseline="0" noProof="0" dirty="0">
              <a:ln>
                <a:noFill/>
              </a:ln>
              <a:solidFill>
                <a:srgbClr val="7F7F7F"/>
              </a:solidFill>
              <a:effectLst/>
              <a:uLnTx/>
              <a:uFillTx/>
              <a:latin typeface="Arial"/>
              <a:ea typeface="+mn-ea"/>
              <a:cs typeface="+mn-cs"/>
            </a:endParaRPr>
          </a:p>
        </p:txBody>
      </p:sp>
      <p:sp>
        <p:nvSpPr>
          <p:cNvPr id="13" name="Ovale Legende 12"/>
          <p:cNvSpPr/>
          <p:nvPr/>
        </p:nvSpPr>
        <p:spPr>
          <a:xfrm>
            <a:off x="189928" y="4149080"/>
            <a:ext cx="3313001" cy="1485205"/>
          </a:xfrm>
          <a:prstGeom prst="wedgeEllipseCallout">
            <a:avLst>
              <a:gd name="adj1" fmla="val 86064"/>
              <a:gd name="adj2" fmla="val -46933"/>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err="1">
                <a:ln>
                  <a:noFill/>
                </a:ln>
                <a:solidFill>
                  <a:prstClr val="black"/>
                </a:solidFill>
                <a:effectLst/>
                <a:uLnTx/>
                <a:uFillTx/>
                <a:latin typeface="Arial"/>
                <a:ea typeface="+mn-ea"/>
                <a:cs typeface="+mn-cs"/>
              </a:rPr>
              <a:t>They</a:t>
            </a:r>
            <a:r>
              <a:rPr kumimoji="0" lang="de-DE" sz="1600" b="1" i="0" u="none" strike="noStrike" kern="1200" cap="none" spc="0" normalizeH="0" baseline="0" noProof="0" dirty="0">
                <a:ln>
                  <a:noFill/>
                </a:ln>
                <a:solidFill>
                  <a:prstClr val="black"/>
                </a:solidFill>
                <a:effectLst/>
                <a:uLnTx/>
                <a:uFillTx/>
                <a:latin typeface="Arial"/>
                <a:ea typeface="+mn-ea"/>
                <a:cs typeface="+mn-cs"/>
              </a:rPr>
              <a:t> want </a:t>
            </a:r>
            <a:r>
              <a:rPr kumimoji="0" lang="de-DE" sz="1600" b="1" i="0" u="none" strike="noStrike" kern="1200" cap="none" spc="0" normalizeH="0" baseline="0" noProof="0" dirty="0" err="1">
                <a:ln>
                  <a:noFill/>
                </a:ln>
                <a:solidFill>
                  <a:prstClr val="black"/>
                </a:solidFill>
                <a:effectLst/>
                <a:uLnTx/>
                <a:uFillTx/>
                <a:latin typeface="Arial"/>
                <a:ea typeface="+mn-ea"/>
                <a:cs typeface="+mn-cs"/>
              </a:rPr>
              <a:t>to</a:t>
            </a:r>
            <a:r>
              <a:rPr kumimoji="0" lang="de-DE" sz="1600" b="1" i="0" u="none" strike="noStrike" kern="1200" cap="none" spc="0" normalizeH="0" baseline="0" noProof="0" dirty="0">
                <a:ln>
                  <a:noFill/>
                </a:ln>
                <a:solidFill>
                  <a:prstClr val="black"/>
                </a:solidFill>
                <a:effectLst/>
                <a:uLnTx/>
                <a:uFillTx/>
                <a:latin typeface="Arial"/>
                <a:ea typeface="+mn-ea"/>
                <a:cs typeface="+mn-cs"/>
              </a:rPr>
              <a:t> </a:t>
            </a:r>
            <a:r>
              <a:rPr kumimoji="0" lang="de-DE" sz="1600" b="1" i="0" u="none" strike="noStrike" kern="1200" cap="none" spc="0" normalizeH="0" baseline="0" noProof="0" dirty="0" err="1">
                <a:ln>
                  <a:noFill/>
                </a:ln>
                <a:solidFill>
                  <a:prstClr val="black"/>
                </a:solidFill>
                <a:effectLst/>
                <a:uLnTx/>
                <a:uFillTx/>
                <a:latin typeface="Arial"/>
                <a:ea typeface="+mn-ea"/>
                <a:cs typeface="+mn-cs"/>
              </a:rPr>
              <a:t>access</a:t>
            </a:r>
            <a:r>
              <a:rPr kumimoji="0" lang="de-DE" sz="1600" b="1" i="0" u="none" strike="noStrike" kern="1200" cap="none" spc="0" normalizeH="0" baseline="0" noProof="0" dirty="0">
                <a:ln>
                  <a:noFill/>
                </a:ln>
                <a:solidFill>
                  <a:prstClr val="black"/>
                </a:solidFill>
                <a:effectLst/>
                <a:uLnTx/>
                <a:uFillTx/>
                <a:latin typeface="Arial"/>
                <a:ea typeface="+mn-ea"/>
                <a:cs typeface="+mn-cs"/>
              </a:rPr>
              <a:t> all </a:t>
            </a:r>
            <a:r>
              <a:rPr kumimoji="0" lang="de-DE" sz="1600" b="1" i="0" u="none" strike="noStrike" kern="1200" cap="none" spc="0" normalizeH="0" baseline="0" noProof="0" dirty="0" err="1">
                <a:ln>
                  <a:noFill/>
                </a:ln>
                <a:solidFill>
                  <a:prstClr val="black"/>
                </a:solidFill>
                <a:effectLst/>
                <a:uLnTx/>
                <a:uFillTx/>
                <a:latin typeface="Arial"/>
                <a:ea typeface="+mn-ea"/>
                <a:cs typeface="+mn-cs"/>
              </a:rPr>
              <a:t>the</a:t>
            </a:r>
            <a:r>
              <a:rPr kumimoji="0" lang="de-DE" sz="1600" b="1" i="0" u="none" strike="noStrike" kern="1200" cap="none" spc="0" normalizeH="0" baseline="0" noProof="0" dirty="0">
                <a:ln>
                  <a:noFill/>
                </a:ln>
                <a:solidFill>
                  <a:prstClr val="black"/>
                </a:solidFill>
                <a:effectLst/>
                <a:uLnTx/>
                <a:uFillTx/>
                <a:latin typeface="Arial"/>
                <a:ea typeface="+mn-ea"/>
                <a:cs typeface="+mn-cs"/>
              </a:rPr>
              <a:t> </a:t>
            </a:r>
            <a:r>
              <a:rPr kumimoji="0" lang="de-DE" sz="1600" b="1" i="0" u="none" strike="noStrike" kern="1200" cap="none" spc="0" normalizeH="0" baseline="0" noProof="0" dirty="0" err="1">
                <a:ln>
                  <a:noFill/>
                </a:ln>
                <a:solidFill>
                  <a:prstClr val="black"/>
                </a:solidFill>
                <a:effectLst/>
                <a:uLnTx/>
                <a:uFillTx/>
                <a:latin typeface="Arial"/>
                <a:ea typeface="+mn-ea"/>
                <a:cs typeface="+mn-cs"/>
              </a:rPr>
              <a:t>content</a:t>
            </a:r>
            <a:r>
              <a:rPr kumimoji="0" lang="de-DE" sz="1600" b="1" i="0" u="none" strike="noStrike" kern="1200" cap="none" spc="0" normalizeH="0" baseline="0" noProof="0" dirty="0">
                <a:ln>
                  <a:noFill/>
                </a:ln>
                <a:solidFill>
                  <a:prstClr val="black"/>
                </a:solidFill>
                <a:effectLst/>
                <a:uLnTx/>
                <a:uFillTx/>
                <a:latin typeface="Arial"/>
                <a:ea typeface="+mn-ea"/>
                <a:cs typeface="+mn-cs"/>
              </a:rPr>
              <a:t> in </a:t>
            </a:r>
            <a:r>
              <a:rPr kumimoji="0" lang="de-DE" sz="1600" b="1" i="0" u="none" strike="noStrike" kern="1200" cap="none" spc="0" normalizeH="0" baseline="0" noProof="0" dirty="0" err="1">
                <a:ln>
                  <a:noFill/>
                </a:ln>
                <a:solidFill>
                  <a:prstClr val="black"/>
                </a:solidFill>
                <a:effectLst/>
                <a:uLnTx/>
                <a:uFillTx/>
                <a:latin typeface="Arial"/>
                <a:ea typeface="+mn-ea"/>
                <a:cs typeface="+mn-cs"/>
              </a:rPr>
              <a:t>existing</a:t>
            </a:r>
            <a:r>
              <a:rPr kumimoji="0" lang="de-DE" sz="1600" b="1" i="0" u="none" strike="noStrike" kern="1200" cap="none" spc="0" normalizeH="0" baseline="0" noProof="0" dirty="0">
                <a:ln>
                  <a:noFill/>
                </a:ln>
                <a:solidFill>
                  <a:prstClr val="black"/>
                </a:solidFill>
                <a:effectLst/>
                <a:uLnTx/>
                <a:uFillTx/>
                <a:latin typeface="Arial"/>
                <a:ea typeface="+mn-ea"/>
                <a:cs typeface="+mn-cs"/>
              </a:rPr>
              <a:t> </a:t>
            </a:r>
            <a:r>
              <a:rPr kumimoji="0" lang="de-DE" sz="1600" b="1" i="0" u="none" strike="noStrike" kern="1200" cap="none" spc="0" normalizeH="0" baseline="0" noProof="0" dirty="0" err="1">
                <a:ln>
                  <a:noFill/>
                </a:ln>
                <a:solidFill>
                  <a:prstClr val="black"/>
                </a:solidFill>
                <a:effectLst/>
                <a:uLnTx/>
                <a:uFillTx/>
                <a:latin typeface="Arial"/>
                <a:ea typeface="+mn-ea"/>
                <a:cs typeface="+mn-cs"/>
              </a:rPr>
              <a:t>journals</a:t>
            </a:r>
            <a:endParaRPr kumimoji="0" lang="de-DE" sz="1600" b="1" i="0" u="none" strike="noStrike" kern="1200" cap="none" spc="0" normalizeH="0" baseline="0" noProof="0" dirty="0">
              <a:ln>
                <a:noFill/>
              </a:ln>
              <a:solidFill>
                <a:prstClr val="black"/>
              </a:solidFill>
              <a:effectLst/>
              <a:uLnTx/>
              <a:uFillTx/>
              <a:latin typeface="Arial"/>
              <a:ea typeface="+mn-ea"/>
              <a:cs typeface="+mn-cs"/>
            </a:endParaRPr>
          </a:p>
        </p:txBody>
      </p:sp>
      <p:sp>
        <p:nvSpPr>
          <p:cNvPr id="14" name="Ovale Legende 13"/>
          <p:cNvSpPr/>
          <p:nvPr/>
        </p:nvSpPr>
        <p:spPr>
          <a:xfrm>
            <a:off x="6408849" y="2686397"/>
            <a:ext cx="3313001" cy="1485205"/>
          </a:xfrm>
          <a:prstGeom prst="wedgeEllipseCallout">
            <a:avLst>
              <a:gd name="adj1" fmla="val -82553"/>
              <a:gd name="adj2" fmla="val 31707"/>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err="1">
                <a:ln>
                  <a:noFill/>
                </a:ln>
                <a:solidFill>
                  <a:srgbClr val="7F7F7F"/>
                </a:solidFill>
                <a:effectLst/>
                <a:uLnTx/>
                <a:uFillTx/>
                <a:latin typeface="Arial"/>
                <a:ea typeface="+mn-ea"/>
                <a:cs typeface="+mn-cs"/>
              </a:rPr>
              <a:t>They</a:t>
            </a:r>
            <a:r>
              <a:rPr kumimoji="0" lang="de-DE" sz="1600" b="1" i="0" u="none" strike="noStrike" kern="1200" cap="none" spc="0" normalizeH="0" baseline="0" noProof="0" dirty="0">
                <a:ln>
                  <a:noFill/>
                </a:ln>
                <a:solidFill>
                  <a:srgbClr val="7F7F7F"/>
                </a:solidFill>
                <a:effectLst/>
                <a:uLnTx/>
                <a:uFillTx/>
                <a:latin typeface="Arial"/>
                <a:ea typeface="+mn-ea"/>
                <a:cs typeface="+mn-cs"/>
              </a:rPr>
              <a:t> want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their</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work</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to</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be</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widely</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read</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and</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highly</a:t>
            </a:r>
            <a:r>
              <a:rPr kumimoji="0" lang="de-DE" sz="1600" b="1" i="0" u="none" strike="noStrike" kern="1200" cap="none" spc="0" normalizeH="0" baseline="0" noProof="0" dirty="0">
                <a:ln>
                  <a:noFill/>
                </a:ln>
                <a:solidFill>
                  <a:srgbClr val="7F7F7F"/>
                </a:solidFill>
                <a:effectLst/>
                <a:uLnTx/>
                <a:uFillTx/>
                <a:latin typeface="Arial"/>
                <a:ea typeface="+mn-ea"/>
                <a:cs typeface="+mn-cs"/>
              </a:rPr>
              <a:t> </a:t>
            </a:r>
            <a:r>
              <a:rPr kumimoji="0" lang="de-DE" sz="1600" b="1" i="0" u="none" strike="noStrike" kern="1200" cap="none" spc="0" normalizeH="0" baseline="0" noProof="0" dirty="0" err="1">
                <a:ln>
                  <a:noFill/>
                </a:ln>
                <a:solidFill>
                  <a:srgbClr val="7F7F7F"/>
                </a:solidFill>
                <a:effectLst/>
                <a:uLnTx/>
                <a:uFillTx/>
                <a:latin typeface="Arial"/>
                <a:ea typeface="+mn-ea"/>
                <a:cs typeface="+mn-cs"/>
              </a:rPr>
              <a:t>cited</a:t>
            </a:r>
            <a:endParaRPr kumimoji="0" lang="de-DE" sz="1600" b="1" i="0" u="none" strike="noStrike" kern="1200" cap="none" spc="0" normalizeH="0" baseline="0" noProof="0" dirty="0">
              <a:ln>
                <a:noFill/>
              </a:ln>
              <a:solidFill>
                <a:srgbClr val="7F7F7F"/>
              </a:solidFill>
              <a:effectLst/>
              <a:uLnTx/>
              <a:uFillTx/>
              <a:latin typeface="Arial"/>
              <a:ea typeface="+mn-ea"/>
              <a:cs typeface="+mn-cs"/>
            </a:endParaRPr>
          </a:p>
        </p:txBody>
      </p:sp>
      <p:sp>
        <p:nvSpPr>
          <p:cNvPr id="16" name="Foliennummernplatzhalter 4">
            <a:extLst>
              <a:ext uri="{FF2B5EF4-FFF2-40B4-BE49-F238E27FC236}">
                <a16:creationId xmlns:a16="http://schemas.microsoft.com/office/drawing/2014/main" id="{B37A393C-C881-D043-8A0F-D5B6D3032922}"/>
              </a:ext>
            </a:extLst>
          </p:cNvPr>
          <p:cNvSpPr>
            <a:spLocks noGrp="1"/>
          </p:cNvSpPr>
          <p:nvPr>
            <p:ph type="sldNum" sz="quarter" idx="12"/>
            <p:custDataLst>
              <p:tags r:id="rId1"/>
            </p:custDataLst>
          </p:nvPr>
        </p:nvSpPr>
        <p:spPr>
          <a:xfrm>
            <a:off x="8931442" y="6659477"/>
            <a:ext cx="773912" cy="16716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D1E780-DE1C-4ECA-B5E5-863D0BC53287}" type="slidenum">
              <a:rPr kumimoji="0" lang="en-US" sz="8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20" name="Title 1">
            <a:extLst>
              <a:ext uri="{FF2B5EF4-FFF2-40B4-BE49-F238E27FC236}">
                <a16:creationId xmlns:a16="http://schemas.microsoft.com/office/drawing/2014/main" id="{1EE08C3B-BB62-0A45-B600-1C8D3F061C1F}"/>
              </a:ext>
            </a:extLst>
          </p:cNvPr>
          <p:cNvSpPr txBox="1">
            <a:spLocks/>
          </p:cNvSpPr>
          <p:nvPr/>
        </p:nvSpPr>
        <p:spPr>
          <a:xfrm>
            <a:off x="0" y="60434"/>
            <a:ext cx="9906000" cy="548925"/>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atin typeface="Arial" panose="020B0604020202020204" pitchFamily="34" charset="0"/>
                <a:cs typeface="Arial" panose="020B0604020202020204" pitchFamily="34" charset="0"/>
              </a:rPr>
              <a:t>Journal flipping supports the needs of researchers</a:t>
            </a:r>
          </a:p>
        </p:txBody>
      </p:sp>
      <p:sp>
        <p:nvSpPr>
          <p:cNvPr id="18" name="Textplatzhalter 5">
            <a:extLst>
              <a:ext uri="{FF2B5EF4-FFF2-40B4-BE49-F238E27FC236}">
                <a16:creationId xmlns:a16="http://schemas.microsoft.com/office/drawing/2014/main" id="{A0C50299-7CC2-FE44-9F75-782A36E03B5A}"/>
              </a:ext>
            </a:extLst>
          </p:cNvPr>
          <p:cNvSpPr txBox="1">
            <a:spLocks/>
          </p:cNvSpPr>
          <p:nvPr/>
        </p:nvSpPr>
        <p:spPr>
          <a:xfrm>
            <a:off x="2575028" y="774692"/>
            <a:ext cx="4755945" cy="365459"/>
          </a:xfrm>
          <a:prstGeom prst="rect">
            <a:avLst/>
          </a:prstGeom>
        </p:spPr>
        <p:txBody>
          <a:bodyPr vert="horz" wrap="square" lIns="0" tIns="0" rIns="0" bIns="0" rtlCol="0" anchor="b" anchorCtr="0">
            <a:noAutofit/>
          </a:bodyPr>
          <a:lstStyle>
            <a:lvl1pPr marL="0" indent="0" algn="l" defTabSz="914400" rtl="0" eaLnBrk="1" latinLnBrk="0" hangingPunct="1">
              <a:spcBef>
                <a:spcPts val="200"/>
              </a:spcBef>
              <a:buClr>
                <a:schemeClr val="tx2"/>
              </a:buClr>
              <a:buFont typeface="Wingdings" pitchFamily="2" charset="2"/>
              <a:buNone/>
              <a:defRPr sz="2400" b="0" kern="1200">
                <a:solidFill>
                  <a:schemeClr val="tx2"/>
                </a:solidFill>
                <a:latin typeface="+mj-lt"/>
                <a:ea typeface="+mn-ea"/>
                <a:cs typeface="+mn-cs"/>
              </a:defRPr>
            </a:lvl1pPr>
            <a:lvl2pPr marL="0" indent="0" algn="l" defTabSz="914400" rtl="0" eaLnBrk="1" latinLnBrk="0" hangingPunct="1">
              <a:spcBef>
                <a:spcPts val="200"/>
              </a:spcBef>
              <a:buClr>
                <a:schemeClr val="tx2"/>
              </a:buClr>
              <a:buFont typeface="Wingdings" pitchFamily="2" charset="2"/>
              <a:buNone/>
              <a:defRPr sz="2400" kern="1200">
                <a:solidFill>
                  <a:schemeClr val="tx2"/>
                </a:solidFill>
                <a:latin typeface="+mj-lt"/>
                <a:ea typeface="+mn-ea"/>
                <a:cs typeface="+mn-cs"/>
              </a:defRPr>
            </a:lvl2pPr>
            <a:lvl3pPr marL="0" indent="0" algn="l" defTabSz="914400" rtl="0" eaLnBrk="1" latinLnBrk="0" hangingPunct="1">
              <a:spcBef>
                <a:spcPts val="200"/>
              </a:spcBef>
              <a:buClr>
                <a:schemeClr val="tx2"/>
              </a:buClr>
              <a:buFont typeface="Arial" pitchFamily="34" charset="0"/>
              <a:buNone/>
              <a:defRPr sz="2400" kern="1200">
                <a:solidFill>
                  <a:schemeClr val="tx2"/>
                </a:solidFill>
                <a:latin typeface="+mj-lt"/>
                <a:ea typeface="+mn-ea"/>
                <a:cs typeface="+mn-cs"/>
              </a:defRPr>
            </a:lvl3pPr>
            <a:lvl4pPr marL="0" indent="0" algn="l" defTabSz="914400" rtl="0" eaLnBrk="1" latinLnBrk="0" hangingPunct="1">
              <a:spcBef>
                <a:spcPts val="200"/>
              </a:spcBef>
              <a:buClr>
                <a:schemeClr val="tx2"/>
              </a:buClr>
              <a:buFont typeface="Arial" pitchFamily="34" charset="0"/>
              <a:buNone/>
              <a:defRPr sz="2400" kern="1200">
                <a:solidFill>
                  <a:schemeClr val="tx2"/>
                </a:solidFill>
                <a:latin typeface="+mj-lt"/>
                <a:ea typeface="+mn-ea"/>
                <a:cs typeface="+mn-cs"/>
              </a:defRPr>
            </a:lvl4pPr>
            <a:lvl5pPr marL="0" indent="0" algn="l" defTabSz="914400" rtl="0" eaLnBrk="1" latinLnBrk="0" hangingPunct="1">
              <a:spcBef>
                <a:spcPts val="200"/>
              </a:spcBef>
              <a:buClr>
                <a:schemeClr val="tx2"/>
              </a:buClr>
              <a:buFont typeface="Symbol" pitchFamily="18" charset="2"/>
              <a:buNone/>
              <a:defRPr sz="2400" kern="120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800" b="1" i="1">
                <a:solidFill>
                  <a:schemeClr val="tx1"/>
                </a:solidFill>
              </a:rPr>
              <a:t>What</a:t>
            </a:r>
            <a:r>
              <a:rPr lang="de-DE" sz="2800" b="1" i="1">
                <a:solidFill>
                  <a:schemeClr val="tx1"/>
                </a:solidFill>
              </a:rPr>
              <a:t> do researchers want?</a:t>
            </a:r>
            <a:endParaRPr lang="de-DE" sz="2800" b="1" i="1" dirty="0">
              <a:solidFill>
                <a:schemeClr val="tx1"/>
              </a:solidFill>
            </a:endParaRPr>
          </a:p>
        </p:txBody>
      </p:sp>
    </p:spTree>
    <p:extLst>
      <p:ext uri="{BB962C8B-B14F-4D97-AF65-F5344CB8AC3E}">
        <p14:creationId xmlns:p14="http://schemas.microsoft.com/office/powerpoint/2010/main" val="1071608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1CA407C-906C-D142-A4A9-0A51BE357187}"/>
              </a:ext>
            </a:extLst>
          </p:cNvPr>
          <p:cNvSpPr/>
          <p:nvPr/>
        </p:nvSpPr>
        <p:spPr>
          <a:xfrm>
            <a:off x="0" y="0"/>
            <a:ext cx="9906000" cy="12454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200" dirty="0">
              <a:solidFill>
                <a:schemeClr val="tx1"/>
              </a:solidFill>
            </a:endParaRPr>
          </a:p>
        </p:txBody>
      </p:sp>
      <p:sp>
        <p:nvSpPr>
          <p:cNvPr id="10" name="Ovale Legende 9"/>
          <p:cNvSpPr/>
          <p:nvPr/>
        </p:nvSpPr>
        <p:spPr>
          <a:xfrm>
            <a:off x="3656856" y="1655761"/>
            <a:ext cx="3313001" cy="1485205"/>
          </a:xfrm>
          <a:prstGeom prst="wedgeEllipseCallout">
            <a:avLst>
              <a:gd name="adj1" fmla="val -8566"/>
              <a:gd name="adj2" fmla="val 777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F7F7F"/>
                </a:solidFill>
                <a:effectLst/>
                <a:uLnTx/>
                <a:uFillTx/>
                <a:latin typeface="Arial"/>
                <a:ea typeface="+mn-ea"/>
                <a:cs typeface="+mn-cs"/>
              </a:rPr>
              <a:t>They want to publish in their favorite journals</a:t>
            </a:r>
            <a:endParaRPr kumimoji="0" lang="en-US" sz="1400" b="0" i="0" u="none" strike="noStrike" kern="1200" cap="none" spc="0" normalizeH="0" baseline="0" noProof="0">
              <a:ln>
                <a:noFill/>
              </a:ln>
              <a:solidFill>
                <a:srgbClr val="7F7F7F"/>
              </a:solidFill>
              <a:effectLst/>
              <a:uLnTx/>
              <a:uFillTx/>
              <a:latin typeface="Arial"/>
              <a:ea typeface="+mn-ea"/>
              <a:cs typeface="+mn-cs"/>
            </a:endParaRPr>
          </a:p>
        </p:txBody>
      </p:sp>
      <p:sp>
        <p:nvSpPr>
          <p:cNvPr id="11" name="Ovale Legende 10"/>
          <p:cNvSpPr/>
          <p:nvPr/>
        </p:nvSpPr>
        <p:spPr>
          <a:xfrm>
            <a:off x="3008784" y="5085184"/>
            <a:ext cx="3313001" cy="1485205"/>
          </a:xfrm>
          <a:prstGeom prst="wedgeEllipseCallout">
            <a:avLst>
              <a:gd name="adj1" fmla="val 10685"/>
              <a:gd name="adj2" fmla="val -8004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defRPr/>
            </a:pPr>
            <a:r>
              <a:rPr kumimoji="0" lang="en-US" sz="1600" b="1" i="0" u="none" strike="noStrike" kern="1200" cap="none" spc="0" normalizeH="0" baseline="0" noProof="0" dirty="0">
                <a:ln>
                  <a:noFill/>
                </a:ln>
                <a:solidFill>
                  <a:srgbClr val="7F7F7F"/>
                </a:solidFill>
                <a:effectLst/>
                <a:uLnTx/>
                <a:uFillTx/>
                <a:latin typeface="Arial"/>
                <a:ea typeface="+mn-ea"/>
                <a:cs typeface="+mn-cs"/>
              </a:rPr>
              <a:t>They want to maintain </a:t>
            </a:r>
            <a:r>
              <a:rPr lang="en-US" sz="1600" b="1" dirty="0">
                <a:solidFill>
                  <a:srgbClr val="7F7F7F"/>
                </a:solidFill>
              </a:rPr>
              <a:t>familiar </a:t>
            </a:r>
            <a:r>
              <a:rPr kumimoji="0" lang="en-US" sz="1600" b="1" i="0" u="none" strike="noStrike" kern="1200" cap="none" spc="0" normalizeH="0" baseline="0" noProof="0" dirty="0">
                <a:ln>
                  <a:noFill/>
                </a:ln>
                <a:solidFill>
                  <a:srgbClr val="7F7F7F"/>
                </a:solidFill>
                <a:effectLst/>
                <a:uLnTx/>
                <a:uFillTx/>
                <a:latin typeface="Arial"/>
                <a:ea typeface="+mn-ea"/>
                <a:cs typeface="+mn-cs"/>
              </a:rPr>
              <a:t>work flows</a:t>
            </a:r>
          </a:p>
        </p:txBody>
      </p:sp>
      <p:sp>
        <p:nvSpPr>
          <p:cNvPr id="12" name="Ovale Legende 11"/>
          <p:cNvSpPr/>
          <p:nvPr/>
        </p:nvSpPr>
        <p:spPr>
          <a:xfrm>
            <a:off x="6105128" y="4320733"/>
            <a:ext cx="3313001" cy="1485205"/>
          </a:xfrm>
          <a:prstGeom prst="wedgeEllipseCallout">
            <a:avLst>
              <a:gd name="adj1" fmla="val -72348"/>
              <a:gd name="adj2" fmla="val -5572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F7F7F"/>
                </a:solidFill>
                <a:effectLst/>
                <a:uLnTx/>
                <a:uFillTx/>
                <a:latin typeface="Arial"/>
                <a:ea typeface="+mn-ea"/>
                <a:cs typeface="+mn-cs"/>
              </a:rPr>
              <a:t>They want the rights to re-use and share their work</a:t>
            </a:r>
          </a:p>
        </p:txBody>
      </p:sp>
      <p:sp>
        <p:nvSpPr>
          <p:cNvPr id="13" name="Ovale Legende 12"/>
          <p:cNvSpPr/>
          <p:nvPr/>
        </p:nvSpPr>
        <p:spPr>
          <a:xfrm>
            <a:off x="189928" y="4149080"/>
            <a:ext cx="3313001" cy="1485205"/>
          </a:xfrm>
          <a:prstGeom prst="wedgeEllipseCallout">
            <a:avLst>
              <a:gd name="adj1" fmla="val 86064"/>
              <a:gd name="adj2" fmla="val -4693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F7F7F"/>
                </a:solidFill>
                <a:effectLst/>
                <a:uLnTx/>
                <a:uFillTx/>
                <a:latin typeface="Arial"/>
                <a:ea typeface="+mn-ea"/>
                <a:cs typeface="+mn-cs"/>
              </a:rPr>
              <a:t>They want to access all the content in existing journals</a:t>
            </a:r>
          </a:p>
        </p:txBody>
      </p:sp>
      <p:sp>
        <p:nvSpPr>
          <p:cNvPr id="14" name="Ovale Legende 13"/>
          <p:cNvSpPr/>
          <p:nvPr/>
        </p:nvSpPr>
        <p:spPr>
          <a:xfrm>
            <a:off x="6408849" y="2686397"/>
            <a:ext cx="3313001" cy="1485205"/>
          </a:xfrm>
          <a:prstGeom prst="wedgeEllipseCallout">
            <a:avLst>
              <a:gd name="adj1" fmla="val -82553"/>
              <a:gd name="adj2" fmla="val 31707"/>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F7F7F"/>
                </a:solidFill>
                <a:effectLst/>
                <a:uLnTx/>
                <a:uFillTx/>
                <a:latin typeface="Arial"/>
                <a:ea typeface="+mn-ea"/>
                <a:cs typeface="+mn-cs"/>
              </a:rPr>
              <a:t>They want their work to be widely read and highly cited</a:t>
            </a:r>
          </a:p>
        </p:txBody>
      </p:sp>
      <p:sp>
        <p:nvSpPr>
          <p:cNvPr id="15" name="Ovale Legende 14"/>
          <p:cNvSpPr/>
          <p:nvPr/>
        </p:nvSpPr>
        <p:spPr>
          <a:xfrm>
            <a:off x="704528" y="2492896"/>
            <a:ext cx="3313001" cy="1485205"/>
          </a:xfrm>
          <a:prstGeom prst="wedgeEllipseCallout">
            <a:avLst>
              <a:gd name="adj1" fmla="val 70988"/>
              <a:gd name="adj2" fmla="val 44124"/>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a:ea typeface="+mn-ea"/>
                <a:cs typeface="+mn-cs"/>
              </a:rPr>
              <a:t>They want to make sure there are no publication barriers for anyone</a:t>
            </a:r>
          </a:p>
        </p:txBody>
      </p:sp>
      <p:sp>
        <p:nvSpPr>
          <p:cNvPr id="16" name="Foliennummernplatzhalter 4">
            <a:extLst>
              <a:ext uri="{FF2B5EF4-FFF2-40B4-BE49-F238E27FC236}">
                <a16:creationId xmlns:a16="http://schemas.microsoft.com/office/drawing/2014/main" id="{2958D845-F5BE-7548-903D-5111D951DDA0}"/>
              </a:ext>
            </a:extLst>
          </p:cNvPr>
          <p:cNvSpPr>
            <a:spLocks noGrp="1"/>
          </p:cNvSpPr>
          <p:nvPr>
            <p:ph type="sldNum" sz="quarter" idx="12"/>
            <p:custDataLst>
              <p:tags r:id="rId1"/>
            </p:custDataLst>
          </p:nvPr>
        </p:nvSpPr>
        <p:spPr>
          <a:xfrm>
            <a:off x="8931442" y="6659477"/>
            <a:ext cx="773912" cy="16716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D1E780-DE1C-4ECA-B5E5-863D0BC53287}" type="slidenum">
              <a:rPr kumimoji="0" lang="en-US" sz="8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20" name="Title 1">
            <a:extLst>
              <a:ext uri="{FF2B5EF4-FFF2-40B4-BE49-F238E27FC236}">
                <a16:creationId xmlns:a16="http://schemas.microsoft.com/office/drawing/2014/main" id="{3EFB287F-E256-AB44-B10B-4FF38FD61081}"/>
              </a:ext>
            </a:extLst>
          </p:cNvPr>
          <p:cNvSpPr txBox="1">
            <a:spLocks/>
          </p:cNvSpPr>
          <p:nvPr/>
        </p:nvSpPr>
        <p:spPr>
          <a:xfrm>
            <a:off x="0" y="60434"/>
            <a:ext cx="9906000" cy="548925"/>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atin typeface="Arial" panose="020B0604020202020204" pitchFamily="34" charset="0"/>
                <a:cs typeface="Arial" panose="020B0604020202020204" pitchFamily="34" charset="0"/>
              </a:rPr>
              <a:t>Journal flipping supports the needs of researchers</a:t>
            </a:r>
          </a:p>
        </p:txBody>
      </p:sp>
      <p:sp>
        <p:nvSpPr>
          <p:cNvPr id="22" name="Textplatzhalter 5">
            <a:extLst>
              <a:ext uri="{FF2B5EF4-FFF2-40B4-BE49-F238E27FC236}">
                <a16:creationId xmlns:a16="http://schemas.microsoft.com/office/drawing/2014/main" id="{8749B122-BD37-AF49-A019-4AC41902FCAF}"/>
              </a:ext>
            </a:extLst>
          </p:cNvPr>
          <p:cNvSpPr>
            <a:spLocks noGrp="1"/>
          </p:cNvSpPr>
          <p:nvPr>
            <p:ph type="body" sz="quarter" idx="13"/>
          </p:nvPr>
        </p:nvSpPr>
        <p:spPr>
          <a:xfrm>
            <a:off x="2575028" y="774692"/>
            <a:ext cx="4755945" cy="365459"/>
          </a:xfrm>
        </p:spPr>
        <p:txBody>
          <a:bodyPr/>
          <a:lstStyle/>
          <a:p>
            <a:pPr algn="ctr"/>
            <a:r>
              <a:rPr lang="en-US" sz="2800" b="1" i="1" dirty="0">
                <a:solidFill>
                  <a:schemeClr val="tx1"/>
                </a:solidFill>
              </a:rPr>
              <a:t>What</a:t>
            </a:r>
            <a:r>
              <a:rPr lang="de-DE" sz="2800" b="1" i="1" dirty="0">
                <a:solidFill>
                  <a:schemeClr val="tx1"/>
                </a:solidFill>
              </a:rPr>
              <a:t> do researchers want?</a:t>
            </a:r>
          </a:p>
        </p:txBody>
      </p:sp>
    </p:spTree>
    <p:extLst>
      <p:ext uri="{BB962C8B-B14F-4D97-AF65-F5344CB8AC3E}">
        <p14:creationId xmlns:p14="http://schemas.microsoft.com/office/powerpoint/2010/main" val="812836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1099369-0B96-E24C-A584-1CCA7E03890A}"/>
              </a:ext>
            </a:extLst>
          </p:cNvPr>
          <p:cNvSpPr/>
          <p:nvPr/>
        </p:nvSpPr>
        <p:spPr>
          <a:xfrm>
            <a:off x="0" y="11825"/>
            <a:ext cx="9906000" cy="12454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200" dirty="0">
              <a:solidFill>
                <a:schemeClr val="tx1"/>
              </a:solidFill>
            </a:endParaRPr>
          </a:p>
        </p:txBody>
      </p:sp>
      <p:graphicFrame>
        <p:nvGraphicFramePr>
          <p:cNvPr id="11" name="Objekt 10" hidden="1"/>
          <p:cNvGraphicFramePr>
            <a:graphicFrameLocks/>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68241" name="think-cell Slide" r:id="rId5" imgW="341" imgH="341" progId="TCLayout.ActiveDocument.1">
                  <p:embed/>
                </p:oleObj>
              </mc:Choice>
              <mc:Fallback>
                <p:oleObj name="think-cell Slide" r:id="rId5" imgW="341" imgH="341" progId="TCLayout.ActiveDocument.1">
                  <p:embed/>
                  <p:pic>
                    <p:nvPicPr>
                      <p:cNvPr id="11" name="Objekt 10" hidden="1"/>
                      <p:cNvPicPr/>
                      <p:nvPr/>
                    </p:nvPicPr>
                    <p:blipFill>
                      <a:blip r:embed="rId6"/>
                      <a:stretch>
                        <a:fillRect/>
                      </a:stretch>
                    </p:blipFill>
                    <p:spPr>
                      <a:xfrm>
                        <a:off x="0" y="0"/>
                        <a:ext cx="158750" cy="158750"/>
                      </a:xfrm>
                      <a:prstGeom prst="rect">
                        <a:avLst/>
                      </a:prstGeom>
                    </p:spPr>
                  </p:pic>
                </p:oleObj>
              </mc:Fallback>
            </mc:AlternateContent>
          </a:graphicData>
        </a:graphic>
      </p:graphicFrame>
      <p:sp>
        <p:nvSpPr>
          <p:cNvPr id="9" name="Foliennummernplatzhalter 4">
            <a:extLst>
              <a:ext uri="{FF2B5EF4-FFF2-40B4-BE49-F238E27FC236}">
                <a16:creationId xmlns:a16="http://schemas.microsoft.com/office/drawing/2014/main" id="{F55C93EE-3C7B-0942-9666-682F6F8BD9CC}"/>
              </a:ext>
            </a:extLst>
          </p:cNvPr>
          <p:cNvSpPr>
            <a:spLocks noGrp="1"/>
          </p:cNvSpPr>
          <p:nvPr>
            <p:ph type="sldNum" sz="quarter" idx="12"/>
            <p:custDataLst>
              <p:tags r:id="rId3"/>
            </p:custDataLst>
          </p:nvPr>
        </p:nvSpPr>
        <p:spPr>
          <a:xfrm>
            <a:off x="8931442" y="6659477"/>
            <a:ext cx="773912" cy="16716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D1E780-DE1C-4ECA-B5E5-863D0BC53287}" type="slidenum">
              <a:rPr kumimoji="0" lang="en-US" sz="8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20" name="Title 1">
            <a:extLst>
              <a:ext uri="{FF2B5EF4-FFF2-40B4-BE49-F238E27FC236}">
                <a16:creationId xmlns:a16="http://schemas.microsoft.com/office/drawing/2014/main" id="{DC802E9C-9FE6-0144-912C-22137BB7A20A}"/>
              </a:ext>
            </a:extLst>
          </p:cNvPr>
          <p:cNvSpPr txBox="1">
            <a:spLocks/>
          </p:cNvSpPr>
          <p:nvPr/>
        </p:nvSpPr>
        <p:spPr>
          <a:xfrm>
            <a:off x="0" y="60434"/>
            <a:ext cx="9906000" cy="10444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Researcher perspectives on journal flipping as a strategy for achieving open access</a:t>
            </a:r>
          </a:p>
        </p:txBody>
      </p:sp>
      <p:sp>
        <p:nvSpPr>
          <p:cNvPr id="57" name="Content Placeholder 2">
            <a:extLst>
              <a:ext uri="{FF2B5EF4-FFF2-40B4-BE49-F238E27FC236}">
                <a16:creationId xmlns:a16="http://schemas.microsoft.com/office/drawing/2014/main" id="{7A1254C5-37BF-AB47-9407-720DFF65B634}"/>
              </a:ext>
            </a:extLst>
          </p:cNvPr>
          <p:cNvSpPr txBox="1">
            <a:spLocks/>
          </p:cNvSpPr>
          <p:nvPr/>
        </p:nvSpPr>
        <p:spPr>
          <a:xfrm>
            <a:off x="76200" y="1600201"/>
            <a:ext cx="9893300" cy="5249779"/>
          </a:xfrm>
          <a:prstGeom prst="rect">
            <a:avLst/>
          </a:prstGeom>
        </p:spPr>
        <p:txBody>
          <a:bodyPr vert="horz" wrap="square" lIns="0" tIns="0" rIns="0" bIns="0" rtlCol="0">
            <a:noAutofit/>
          </a:bodyPr>
          <a:lstStyle>
            <a:lvl1pPr marL="0" indent="0" algn="l" defTabSz="914400" rtl="0" eaLnBrk="1" latinLnBrk="0" hangingPunct="1">
              <a:lnSpc>
                <a:spcPct val="150000"/>
              </a:lnSpc>
              <a:spcBef>
                <a:spcPts val="200"/>
              </a:spcBef>
              <a:buClr>
                <a:schemeClr val="tx2"/>
              </a:buClr>
              <a:buFont typeface="Wingdings" pitchFamily="2" charset="2"/>
              <a:buNone/>
              <a:defRPr sz="2000" kern="1200">
                <a:solidFill>
                  <a:schemeClr val="tx2"/>
                </a:solidFill>
                <a:latin typeface="+mn-lt"/>
                <a:ea typeface="+mn-ea"/>
                <a:cs typeface="+mn-cs"/>
              </a:defRPr>
            </a:lvl1pPr>
            <a:lvl2pPr marL="180975" indent="-180975" algn="l" defTabSz="914400" rtl="0" eaLnBrk="1" latinLnBrk="0" hangingPunct="1">
              <a:lnSpc>
                <a:spcPct val="150000"/>
              </a:lnSpc>
              <a:spcBef>
                <a:spcPts val="200"/>
              </a:spcBef>
              <a:buClr>
                <a:schemeClr val="tx2"/>
              </a:buClr>
              <a:buFont typeface="Wingdings" pitchFamily="2" charset="2"/>
              <a:buChar char="§"/>
              <a:defRPr sz="2000" kern="1200">
                <a:solidFill>
                  <a:schemeClr val="tx2"/>
                </a:solidFill>
                <a:latin typeface="+mn-lt"/>
                <a:ea typeface="+mn-ea"/>
                <a:cs typeface="+mn-cs"/>
              </a:defRPr>
            </a:lvl2pPr>
            <a:lvl3pPr marL="355600" indent="-174625" algn="l" defTabSz="914400" rtl="0" eaLnBrk="1" latinLnBrk="0" hangingPunct="1">
              <a:lnSpc>
                <a:spcPct val="150000"/>
              </a:lnSpc>
              <a:spcBef>
                <a:spcPts val="200"/>
              </a:spcBef>
              <a:buClr>
                <a:schemeClr val="tx2"/>
              </a:buClr>
              <a:buFont typeface="Arial" pitchFamily="34" charset="0"/>
              <a:buChar char="–"/>
              <a:defRPr sz="2000" kern="1200">
                <a:solidFill>
                  <a:schemeClr val="tx2"/>
                </a:solidFill>
                <a:latin typeface="+mn-lt"/>
                <a:ea typeface="+mn-ea"/>
                <a:cs typeface="+mn-cs"/>
              </a:defRPr>
            </a:lvl3pPr>
            <a:lvl4pPr marL="538163" indent="-182563" algn="l" defTabSz="914400" rtl="0" eaLnBrk="1" latinLnBrk="0" hangingPunct="1">
              <a:lnSpc>
                <a:spcPct val="150000"/>
              </a:lnSpc>
              <a:spcBef>
                <a:spcPts val="200"/>
              </a:spcBef>
              <a:buClr>
                <a:schemeClr val="tx2"/>
              </a:buClr>
              <a:buFont typeface="Arial" pitchFamily="34" charset="0"/>
              <a:buChar char="•"/>
              <a:defRPr sz="2000" kern="1200">
                <a:solidFill>
                  <a:schemeClr val="tx2"/>
                </a:solidFill>
                <a:latin typeface="+mn-lt"/>
                <a:ea typeface="+mn-ea"/>
                <a:cs typeface="+mn-cs"/>
              </a:defRPr>
            </a:lvl4pPr>
            <a:lvl5pPr marL="719138" indent="-180975" algn="l" defTabSz="914400" rtl="0" eaLnBrk="1" latinLnBrk="0" hangingPunct="1">
              <a:lnSpc>
                <a:spcPct val="150000"/>
              </a:lnSpc>
              <a:spcBef>
                <a:spcPts val="200"/>
              </a:spcBef>
              <a:buClr>
                <a:schemeClr val="tx2"/>
              </a:buClr>
              <a:buFont typeface="Symbol" pitchFamily="18" charset="2"/>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Clr>
                <a:srgbClr val="FF0000"/>
              </a:buClr>
              <a:buFont typeface="Courier New" panose="02070309020205020404" pitchFamily="49" charset="0"/>
              <a:buChar char="o"/>
            </a:pPr>
            <a:r>
              <a:rPr lang="en-US" sz="2600" dirty="0">
                <a:solidFill>
                  <a:srgbClr val="FF0000"/>
                </a:solidFill>
                <a:latin typeface="Arial" panose="020B0604020202020204" pitchFamily="34" charset="0"/>
                <a:cs typeface="Arial" panose="020B0604020202020204" pitchFamily="34" charset="0"/>
              </a:rPr>
              <a:t>Maintains cannon of existing journals</a:t>
            </a:r>
          </a:p>
          <a:p>
            <a:pPr marL="342900" indent="-342900">
              <a:buClr>
                <a:srgbClr val="FF0000"/>
              </a:buClr>
              <a:buFont typeface="Courier New" panose="02070309020205020404" pitchFamily="49" charset="0"/>
              <a:buChar char="o"/>
            </a:pPr>
            <a:r>
              <a:rPr lang="en-US" sz="2600" dirty="0">
                <a:solidFill>
                  <a:srgbClr val="FF0000"/>
                </a:solidFill>
                <a:latin typeface="Arial" panose="020B0604020202020204" pitchFamily="34" charset="0"/>
                <a:cs typeface="Arial" panose="020B0604020202020204" pitchFamily="34" charset="0"/>
              </a:rPr>
              <a:t>Makes OA the default state, increasing visibility and impact</a:t>
            </a:r>
          </a:p>
          <a:p>
            <a:pPr marL="342900" indent="-342900">
              <a:buClr>
                <a:srgbClr val="FF0000"/>
              </a:buClr>
              <a:buFont typeface="Courier New" panose="02070309020205020404" pitchFamily="49" charset="0"/>
              <a:buChar char="o"/>
            </a:pPr>
            <a:r>
              <a:rPr lang="en-US" sz="2600" dirty="0">
                <a:solidFill>
                  <a:srgbClr val="FF0000"/>
                </a:solidFill>
                <a:latin typeface="Arial" panose="020B0604020202020204" pitchFamily="34" charset="0"/>
                <a:cs typeface="Arial" panose="020B0604020202020204" pitchFamily="34" charset="0"/>
              </a:rPr>
              <a:t>Supports the rights of authors, researchers, and readers </a:t>
            </a:r>
          </a:p>
          <a:p>
            <a:pPr marL="342900" indent="-342900">
              <a:buClr>
                <a:srgbClr val="FF0000"/>
              </a:buClr>
              <a:buFont typeface="Courier New" panose="02070309020205020404" pitchFamily="49" charset="0"/>
              <a:buChar char="o"/>
            </a:pPr>
            <a:r>
              <a:rPr lang="en-US" sz="2600" dirty="0">
                <a:solidFill>
                  <a:srgbClr val="FF0000"/>
                </a:solidFill>
                <a:latin typeface="Arial" panose="020B0604020202020204" pitchFamily="34" charset="0"/>
                <a:cs typeface="Arial" panose="020B0604020202020204" pitchFamily="34" charset="0"/>
              </a:rPr>
              <a:t>Enables existing processes and work flow to remain intact</a:t>
            </a:r>
          </a:p>
          <a:p>
            <a:pPr marL="342900" indent="-342900">
              <a:buClr>
                <a:srgbClr val="FF0000"/>
              </a:buClr>
              <a:buFont typeface="Courier New" panose="02070309020205020404" pitchFamily="49" charset="0"/>
              <a:buChar char="o"/>
            </a:pPr>
            <a:r>
              <a:rPr lang="en-US" sz="2600" dirty="0">
                <a:solidFill>
                  <a:srgbClr val="FF0000"/>
                </a:solidFill>
                <a:latin typeface="Arial" panose="020B0604020202020204" pitchFamily="34" charset="0"/>
                <a:cs typeface="Arial" panose="020B0604020202020204" pitchFamily="34" charset="0"/>
              </a:rPr>
              <a:t>Promotes global transition away from journal subscriptions</a:t>
            </a:r>
          </a:p>
          <a:p>
            <a:pPr marL="342900" indent="-342900">
              <a:buClr>
                <a:srgbClr val="FF0000"/>
              </a:buClr>
              <a:buFont typeface="Courier New" panose="02070309020205020404" pitchFamily="49" charset="0"/>
              <a:buChar char="o"/>
            </a:pPr>
            <a:r>
              <a:rPr lang="en-US" sz="2600" dirty="0">
                <a:solidFill>
                  <a:srgbClr val="FF0000"/>
                </a:solidFill>
                <a:latin typeface="Arial" panose="020B0604020202020204" pitchFamily="34" charset="0"/>
                <a:cs typeface="Arial" panose="020B0604020202020204" pitchFamily="34" charset="0"/>
              </a:rPr>
              <a:t>Subscriptions can be turned into new modes of OA publishing</a:t>
            </a:r>
          </a:p>
        </p:txBody>
      </p:sp>
      <p:grpSp>
        <p:nvGrpSpPr>
          <p:cNvPr id="58" name="Gruppieren 12">
            <a:extLst>
              <a:ext uri="{FF2B5EF4-FFF2-40B4-BE49-F238E27FC236}">
                <a16:creationId xmlns:a16="http://schemas.microsoft.com/office/drawing/2014/main" id="{82FAFA4C-AF68-B34F-B7BE-44F35B3AC65D}"/>
              </a:ext>
            </a:extLst>
          </p:cNvPr>
          <p:cNvGrpSpPr/>
          <p:nvPr/>
        </p:nvGrpSpPr>
        <p:grpSpPr>
          <a:xfrm>
            <a:off x="-12700" y="1689101"/>
            <a:ext cx="9906000" cy="495300"/>
            <a:chOff x="0" y="1600200"/>
            <a:chExt cx="9906000" cy="495300"/>
          </a:xfrm>
        </p:grpSpPr>
        <p:cxnSp>
          <p:nvCxnSpPr>
            <p:cNvPr id="59" name="Gerade Verbindung 13">
              <a:extLst>
                <a:ext uri="{FF2B5EF4-FFF2-40B4-BE49-F238E27FC236}">
                  <a16:creationId xmlns:a16="http://schemas.microsoft.com/office/drawing/2014/main" id="{63A4C752-103D-9A47-9A51-14A7A0622142}"/>
                </a:ext>
              </a:extLst>
            </p:cNvPr>
            <p:cNvCxnSpPr/>
            <p:nvPr/>
          </p:nvCxnSpPr>
          <p:spPr>
            <a:xfrm>
              <a:off x="0" y="1600200"/>
              <a:ext cx="9906000" cy="0"/>
            </a:xfrm>
            <a:prstGeom prst="line">
              <a:avLst/>
            </a:prstGeom>
            <a:noFill/>
            <a:ln w="9525" cap="flat" cmpd="sng" algn="ctr">
              <a:solidFill>
                <a:srgbClr val="FF0000"/>
              </a:solidFill>
              <a:prstDash val="solid"/>
            </a:ln>
            <a:effectLst/>
          </p:spPr>
        </p:cxnSp>
        <p:cxnSp>
          <p:nvCxnSpPr>
            <p:cNvPr id="60" name="Gerade Verbindung 17">
              <a:extLst>
                <a:ext uri="{FF2B5EF4-FFF2-40B4-BE49-F238E27FC236}">
                  <a16:creationId xmlns:a16="http://schemas.microsoft.com/office/drawing/2014/main" id="{4297374B-E7AA-CE4A-B4A4-1B59EE725C65}"/>
                </a:ext>
              </a:extLst>
            </p:cNvPr>
            <p:cNvCxnSpPr/>
            <p:nvPr/>
          </p:nvCxnSpPr>
          <p:spPr>
            <a:xfrm>
              <a:off x="0" y="2095500"/>
              <a:ext cx="9906000" cy="0"/>
            </a:xfrm>
            <a:prstGeom prst="line">
              <a:avLst/>
            </a:prstGeom>
            <a:noFill/>
            <a:ln w="9525" cap="flat" cmpd="sng" algn="ctr">
              <a:solidFill>
                <a:srgbClr val="FF0000"/>
              </a:solidFill>
              <a:prstDash val="solid"/>
            </a:ln>
            <a:effectLst/>
          </p:spPr>
        </p:cxnSp>
      </p:grpSp>
      <p:grpSp>
        <p:nvGrpSpPr>
          <p:cNvPr id="61" name="Gruppieren 12">
            <a:extLst>
              <a:ext uri="{FF2B5EF4-FFF2-40B4-BE49-F238E27FC236}">
                <a16:creationId xmlns:a16="http://schemas.microsoft.com/office/drawing/2014/main" id="{528860BC-9978-E640-980F-C230467702B1}"/>
              </a:ext>
            </a:extLst>
          </p:cNvPr>
          <p:cNvGrpSpPr/>
          <p:nvPr/>
        </p:nvGrpSpPr>
        <p:grpSpPr>
          <a:xfrm>
            <a:off x="-12700" y="2311401"/>
            <a:ext cx="9906000" cy="495300"/>
            <a:chOff x="0" y="1600200"/>
            <a:chExt cx="9906000" cy="495300"/>
          </a:xfrm>
        </p:grpSpPr>
        <p:cxnSp>
          <p:nvCxnSpPr>
            <p:cNvPr id="62" name="Gerade Verbindung 13">
              <a:extLst>
                <a:ext uri="{FF2B5EF4-FFF2-40B4-BE49-F238E27FC236}">
                  <a16:creationId xmlns:a16="http://schemas.microsoft.com/office/drawing/2014/main" id="{2EDBCCCB-72E1-AF4E-92D2-E2F45102D198}"/>
                </a:ext>
              </a:extLst>
            </p:cNvPr>
            <p:cNvCxnSpPr/>
            <p:nvPr/>
          </p:nvCxnSpPr>
          <p:spPr>
            <a:xfrm>
              <a:off x="0" y="1600200"/>
              <a:ext cx="9906000" cy="0"/>
            </a:xfrm>
            <a:prstGeom prst="line">
              <a:avLst/>
            </a:prstGeom>
            <a:noFill/>
            <a:ln w="9525" cap="flat" cmpd="sng" algn="ctr">
              <a:solidFill>
                <a:srgbClr val="FF0000"/>
              </a:solidFill>
              <a:prstDash val="solid"/>
            </a:ln>
            <a:effectLst/>
          </p:spPr>
        </p:cxnSp>
        <p:cxnSp>
          <p:nvCxnSpPr>
            <p:cNvPr id="63" name="Gerade Verbindung 17">
              <a:extLst>
                <a:ext uri="{FF2B5EF4-FFF2-40B4-BE49-F238E27FC236}">
                  <a16:creationId xmlns:a16="http://schemas.microsoft.com/office/drawing/2014/main" id="{5CAFBCAF-879A-6046-A663-229C17CA87EF}"/>
                </a:ext>
              </a:extLst>
            </p:cNvPr>
            <p:cNvCxnSpPr/>
            <p:nvPr/>
          </p:nvCxnSpPr>
          <p:spPr>
            <a:xfrm>
              <a:off x="0" y="2095500"/>
              <a:ext cx="9906000" cy="0"/>
            </a:xfrm>
            <a:prstGeom prst="line">
              <a:avLst/>
            </a:prstGeom>
            <a:noFill/>
            <a:ln w="9525" cap="flat" cmpd="sng" algn="ctr">
              <a:solidFill>
                <a:srgbClr val="FF0000"/>
              </a:solidFill>
              <a:prstDash val="solid"/>
            </a:ln>
            <a:effectLst/>
          </p:spPr>
        </p:cxnSp>
      </p:grpSp>
      <p:grpSp>
        <p:nvGrpSpPr>
          <p:cNvPr id="64" name="Gruppieren 12">
            <a:extLst>
              <a:ext uri="{FF2B5EF4-FFF2-40B4-BE49-F238E27FC236}">
                <a16:creationId xmlns:a16="http://schemas.microsoft.com/office/drawing/2014/main" id="{D58A9B8E-14AB-9F4B-A6B1-8377E1227817}"/>
              </a:ext>
            </a:extLst>
          </p:cNvPr>
          <p:cNvGrpSpPr/>
          <p:nvPr/>
        </p:nvGrpSpPr>
        <p:grpSpPr>
          <a:xfrm>
            <a:off x="-12700" y="2933701"/>
            <a:ext cx="9906000" cy="495300"/>
            <a:chOff x="0" y="1600200"/>
            <a:chExt cx="9906000" cy="495300"/>
          </a:xfrm>
        </p:grpSpPr>
        <p:cxnSp>
          <p:nvCxnSpPr>
            <p:cNvPr id="65" name="Gerade Verbindung 13">
              <a:extLst>
                <a:ext uri="{FF2B5EF4-FFF2-40B4-BE49-F238E27FC236}">
                  <a16:creationId xmlns:a16="http://schemas.microsoft.com/office/drawing/2014/main" id="{B0BEA53E-6BB3-4642-BC01-BB8CBB34E79D}"/>
                </a:ext>
              </a:extLst>
            </p:cNvPr>
            <p:cNvCxnSpPr/>
            <p:nvPr/>
          </p:nvCxnSpPr>
          <p:spPr>
            <a:xfrm>
              <a:off x="0" y="1600200"/>
              <a:ext cx="9906000" cy="0"/>
            </a:xfrm>
            <a:prstGeom prst="line">
              <a:avLst/>
            </a:prstGeom>
            <a:noFill/>
            <a:ln w="9525" cap="flat" cmpd="sng" algn="ctr">
              <a:solidFill>
                <a:srgbClr val="FF0000"/>
              </a:solidFill>
              <a:prstDash val="solid"/>
            </a:ln>
            <a:effectLst/>
          </p:spPr>
        </p:cxnSp>
        <p:cxnSp>
          <p:nvCxnSpPr>
            <p:cNvPr id="66" name="Gerade Verbindung 17">
              <a:extLst>
                <a:ext uri="{FF2B5EF4-FFF2-40B4-BE49-F238E27FC236}">
                  <a16:creationId xmlns:a16="http://schemas.microsoft.com/office/drawing/2014/main" id="{019CD73A-8192-1444-A43F-6DB2C2BE9661}"/>
                </a:ext>
              </a:extLst>
            </p:cNvPr>
            <p:cNvCxnSpPr/>
            <p:nvPr/>
          </p:nvCxnSpPr>
          <p:spPr>
            <a:xfrm>
              <a:off x="0" y="2095500"/>
              <a:ext cx="9906000" cy="0"/>
            </a:xfrm>
            <a:prstGeom prst="line">
              <a:avLst/>
            </a:prstGeom>
            <a:noFill/>
            <a:ln w="9525" cap="flat" cmpd="sng" algn="ctr">
              <a:solidFill>
                <a:srgbClr val="FF0000"/>
              </a:solidFill>
              <a:prstDash val="solid"/>
            </a:ln>
            <a:effectLst/>
          </p:spPr>
        </p:cxnSp>
      </p:grpSp>
      <p:grpSp>
        <p:nvGrpSpPr>
          <p:cNvPr id="67" name="Gruppieren 12">
            <a:extLst>
              <a:ext uri="{FF2B5EF4-FFF2-40B4-BE49-F238E27FC236}">
                <a16:creationId xmlns:a16="http://schemas.microsoft.com/office/drawing/2014/main" id="{B7252DD2-CBA2-7D44-B768-680FE9B322C2}"/>
              </a:ext>
            </a:extLst>
          </p:cNvPr>
          <p:cNvGrpSpPr/>
          <p:nvPr/>
        </p:nvGrpSpPr>
        <p:grpSpPr>
          <a:xfrm>
            <a:off x="-12700" y="3556001"/>
            <a:ext cx="9906000" cy="495300"/>
            <a:chOff x="0" y="1600200"/>
            <a:chExt cx="9906000" cy="495300"/>
          </a:xfrm>
        </p:grpSpPr>
        <p:cxnSp>
          <p:nvCxnSpPr>
            <p:cNvPr id="68" name="Gerade Verbindung 13">
              <a:extLst>
                <a:ext uri="{FF2B5EF4-FFF2-40B4-BE49-F238E27FC236}">
                  <a16:creationId xmlns:a16="http://schemas.microsoft.com/office/drawing/2014/main" id="{B6DF3F42-8BDB-7B47-9384-855A55E30CC2}"/>
                </a:ext>
              </a:extLst>
            </p:cNvPr>
            <p:cNvCxnSpPr/>
            <p:nvPr/>
          </p:nvCxnSpPr>
          <p:spPr>
            <a:xfrm>
              <a:off x="0" y="1600200"/>
              <a:ext cx="9906000" cy="0"/>
            </a:xfrm>
            <a:prstGeom prst="line">
              <a:avLst/>
            </a:prstGeom>
            <a:noFill/>
            <a:ln w="9525" cap="flat" cmpd="sng" algn="ctr">
              <a:solidFill>
                <a:srgbClr val="FF0000"/>
              </a:solidFill>
              <a:prstDash val="solid"/>
            </a:ln>
            <a:effectLst/>
          </p:spPr>
        </p:cxnSp>
        <p:cxnSp>
          <p:nvCxnSpPr>
            <p:cNvPr id="69" name="Gerade Verbindung 17">
              <a:extLst>
                <a:ext uri="{FF2B5EF4-FFF2-40B4-BE49-F238E27FC236}">
                  <a16:creationId xmlns:a16="http://schemas.microsoft.com/office/drawing/2014/main" id="{010E3789-1CE0-A14E-A8A6-C15F280A4E89}"/>
                </a:ext>
              </a:extLst>
            </p:cNvPr>
            <p:cNvCxnSpPr/>
            <p:nvPr/>
          </p:nvCxnSpPr>
          <p:spPr>
            <a:xfrm>
              <a:off x="0" y="2095500"/>
              <a:ext cx="9906000" cy="0"/>
            </a:xfrm>
            <a:prstGeom prst="line">
              <a:avLst/>
            </a:prstGeom>
            <a:noFill/>
            <a:ln w="9525" cap="flat" cmpd="sng" algn="ctr">
              <a:solidFill>
                <a:srgbClr val="FF0000"/>
              </a:solidFill>
              <a:prstDash val="solid"/>
            </a:ln>
            <a:effectLst/>
          </p:spPr>
        </p:cxnSp>
      </p:grpSp>
      <p:grpSp>
        <p:nvGrpSpPr>
          <p:cNvPr id="70" name="Gruppieren 12">
            <a:extLst>
              <a:ext uri="{FF2B5EF4-FFF2-40B4-BE49-F238E27FC236}">
                <a16:creationId xmlns:a16="http://schemas.microsoft.com/office/drawing/2014/main" id="{4FF39F80-F5FC-464F-B2D8-925F8712D351}"/>
              </a:ext>
            </a:extLst>
          </p:cNvPr>
          <p:cNvGrpSpPr/>
          <p:nvPr/>
        </p:nvGrpSpPr>
        <p:grpSpPr>
          <a:xfrm>
            <a:off x="-12700" y="4178301"/>
            <a:ext cx="9906000" cy="495300"/>
            <a:chOff x="0" y="1600200"/>
            <a:chExt cx="9906000" cy="495300"/>
          </a:xfrm>
        </p:grpSpPr>
        <p:cxnSp>
          <p:nvCxnSpPr>
            <p:cNvPr id="71" name="Gerade Verbindung 13">
              <a:extLst>
                <a:ext uri="{FF2B5EF4-FFF2-40B4-BE49-F238E27FC236}">
                  <a16:creationId xmlns:a16="http://schemas.microsoft.com/office/drawing/2014/main" id="{AB099DEA-BCBB-D84E-A609-3F4D4DEE1E20}"/>
                </a:ext>
              </a:extLst>
            </p:cNvPr>
            <p:cNvCxnSpPr/>
            <p:nvPr/>
          </p:nvCxnSpPr>
          <p:spPr>
            <a:xfrm>
              <a:off x="0" y="1600200"/>
              <a:ext cx="9906000" cy="0"/>
            </a:xfrm>
            <a:prstGeom prst="line">
              <a:avLst/>
            </a:prstGeom>
            <a:noFill/>
            <a:ln w="9525" cap="flat" cmpd="sng" algn="ctr">
              <a:solidFill>
                <a:srgbClr val="FF0000"/>
              </a:solidFill>
              <a:prstDash val="solid"/>
            </a:ln>
            <a:effectLst/>
          </p:spPr>
        </p:cxnSp>
        <p:cxnSp>
          <p:nvCxnSpPr>
            <p:cNvPr id="72" name="Gerade Verbindung 17">
              <a:extLst>
                <a:ext uri="{FF2B5EF4-FFF2-40B4-BE49-F238E27FC236}">
                  <a16:creationId xmlns:a16="http://schemas.microsoft.com/office/drawing/2014/main" id="{E6EA335B-C3C3-2540-9A2D-BC8B4DC14978}"/>
                </a:ext>
              </a:extLst>
            </p:cNvPr>
            <p:cNvCxnSpPr/>
            <p:nvPr/>
          </p:nvCxnSpPr>
          <p:spPr>
            <a:xfrm>
              <a:off x="0" y="2095500"/>
              <a:ext cx="9906000" cy="0"/>
            </a:xfrm>
            <a:prstGeom prst="line">
              <a:avLst/>
            </a:prstGeom>
            <a:noFill/>
            <a:ln w="9525" cap="flat" cmpd="sng" algn="ctr">
              <a:solidFill>
                <a:srgbClr val="FF0000"/>
              </a:solidFill>
              <a:prstDash val="solid"/>
            </a:ln>
            <a:effectLst/>
          </p:spPr>
        </p:cxnSp>
      </p:grpSp>
      <p:grpSp>
        <p:nvGrpSpPr>
          <p:cNvPr id="73" name="Gruppieren 12">
            <a:extLst>
              <a:ext uri="{FF2B5EF4-FFF2-40B4-BE49-F238E27FC236}">
                <a16:creationId xmlns:a16="http://schemas.microsoft.com/office/drawing/2014/main" id="{809C9F48-79C7-2442-968E-BE3393347FFE}"/>
              </a:ext>
            </a:extLst>
          </p:cNvPr>
          <p:cNvGrpSpPr/>
          <p:nvPr/>
        </p:nvGrpSpPr>
        <p:grpSpPr>
          <a:xfrm>
            <a:off x="-12700" y="4800601"/>
            <a:ext cx="9906000" cy="495300"/>
            <a:chOff x="0" y="1600200"/>
            <a:chExt cx="9906000" cy="495300"/>
          </a:xfrm>
        </p:grpSpPr>
        <p:cxnSp>
          <p:nvCxnSpPr>
            <p:cNvPr id="74" name="Gerade Verbindung 13">
              <a:extLst>
                <a:ext uri="{FF2B5EF4-FFF2-40B4-BE49-F238E27FC236}">
                  <a16:creationId xmlns:a16="http://schemas.microsoft.com/office/drawing/2014/main" id="{F13C20EB-3486-4D4F-B63C-0D265E4F90C6}"/>
                </a:ext>
              </a:extLst>
            </p:cNvPr>
            <p:cNvCxnSpPr/>
            <p:nvPr/>
          </p:nvCxnSpPr>
          <p:spPr>
            <a:xfrm>
              <a:off x="0" y="1600200"/>
              <a:ext cx="9906000" cy="0"/>
            </a:xfrm>
            <a:prstGeom prst="line">
              <a:avLst/>
            </a:prstGeom>
            <a:noFill/>
            <a:ln w="9525" cap="flat" cmpd="sng" algn="ctr">
              <a:solidFill>
                <a:srgbClr val="FF0000"/>
              </a:solidFill>
              <a:prstDash val="solid"/>
            </a:ln>
            <a:effectLst/>
          </p:spPr>
        </p:cxnSp>
        <p:cxnSp>
          <p:nvCxnSpPr>
            <p:cNvPr id="75" name="Gerade Verbindung 17">
              <a:extLst>
                <a:ext uri="{FF2B5EF4-FFF2-40B4-BE49-F238E27FC236}">
                  <a16:creationId xmlns:a16="http://schemas.microsoft.com/office/drawing/2014/main" id="{19547141-B6E1-1248-A7AD-01EDFCF74A35}"/>
                </a:ext>
              </a:extLst>
            </p:cNvPr>
            <p:cNvCxnSpPr/>
            <p:nvPr/>
          </p:nvCxnSpPr>
          <p:spPr>
            <a:xfrm>
              <a:off x="0" y="2095500"/>
              <a:ext cx="9906000" cy="0"/>
            </a:xfrm>
            <a:prstGeom prst="line">
              <a:avLst/>
            </a:prstGeom>
            <a:noFill/>
            <a:ln w="9525" cap="flat" cmpd="sng" algn="ctr">
              <a:solidFill>
                <a:srgbClr val="FF0000"/>
              </a:solidFill>
              <a:prstDash val="solid"/>
            </a:ln>
            <a:effectLst/>
          </p:spPr>
        </p:cxnSp>
      </p:grpSp>
    </p:spTree>
    <p:extLst>
      <p:ext uri="{BB962C8B-B14F-4D97-AF65-F5344CB8AC3E}">
        <p14:creationId xmlns:p14="http://schemas.microsoft.com/office/powerpoint/2010/main" val="196407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7">
                                            <p:txEl>
                                              <p:pRg st="0" end="0"/>
                                            </p:txEl>
                                          </p:spTgt>
                                        </p:tgtEl>
                                        <p:attrNameLst>
                                          <p:attrName>ppt_c</p:attrName>
                                        </p:attrNameLst>
                                      </p:cBhvr>
                                      <p:to>
                                        <a:schemeClr val="tx1"/>
                                      </p:to>
                                    </p:animClr>
                                  </p:subTnLst>
                                </p:cTn>
                              </p:par>
                              <p:par>
                                <p:cTn id="7" presetID="1" presetClass="entr" presetSubtype="0" fill="hold"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subTnLst>
                                    <p:set>
                                      <p:cBhvr override="childStyle">
                                        <p:cTn dur="1" fill="hold" display="0" masterRel="nextClick" afterEffect="1"/>
                                        <p:tgtEl>
                                          <p:spTgt spid="58"/>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7">
                                            <p:txEl>
                                              <p:pRg st="1" end="1"/>
                                            </p:txEl>
                                          </p:spTgt>
                                        </p:tgtEl>
                                        <p:attrNameLst>
                                          <p:attrName>ppt_c</p:attrName>
                                        </p:attrNameLst>
                                      </p:cBhvr>
                                      <p:to>
                                        <a:schemeClr val="tx1"/>
                                      </p:to>
                                    </p:animClr>
                                  </p:subTnLst>
                                </p:cTn>
                              </p:par>
                              <p:par>
                                <p:cTn id="13" presetID="1" presetClass="entr" presetSubtype="0"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subTnLst>
                                    <p:set>
                                      <p:cBhvr override="childStyle">
                                        <p:cTn dur="1" fill="hold" display="0" masterRel="nextClick" afterEffect="1"/>
                                        <p:tgtEl>
                                          <p:spTgt spid="61"/>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7">
                                            <p:txEl>
                                              <p:pRg st="2" end="2"/>
                                            </p:txEl>
                                          </p:spTgt>
                                        </p:tgtEl>
                                        <p:attrNameLst>
                                          <p:attrName>ppt_c</p:attrName>
                                        </p:attrNameLst>
                                      </p:cBhvr>
                                      <p:to>
                                        <a:schemeClr val="tx1"/>
                                      </p:to>
                                    </p:animClr>
                                  </p:subTnLst>
                                </p:cTn>
                              </p:par>
                              <p:par>
                                <p:cTn id="19" presetID="1" presetClass="entr" presetSubtype="0"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subTnLst>
                                    <p:set>
                                      <p:cBhvr override="childStyle">
                                        <p:cTn dur="1" fill="hold" display="0" masterRel="nextClick" afterEffect="1"/>
                                        <p:tgtEl>
                                          <p:spTgt spid="64"/>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7">
                                            <p:txEl>
                                              <p:pRg st="3" end="3"/>
                                            </p:txEl>
                                          </p:spTgt>
                                        </p:tgtEl>
                                        <p:attrNameLst>
                                          <p:attrName>ppt_c</p:attrName>
                                        </p:attrNameLst>
                                      </p:cBhvr>
                                      <p:to>
                                        <a:schemeClr val="tx1"/>
                                      </p:to>
                                    </p:animClr>
                                  </p:subTnLst>
                                </p:cTn>
                              </p:par>
                              <p:par>
                                <p:cTn id="25" presetID="1" presetClass="entr" presetSubtype="0"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subTnLst>
                                    <p:set>
                                      <p:cBhvr override="childStyle">
                                        <p:cTn dur="1" fill="hold" display="0" masterRel="nextClick" afterEffect="1"/>
                                        <p:tgtEl>
                                          <p:spTgt spid="67"/>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7">
                                            <p:txEl>
                                              <p:pRg st="4" end="4"/>
                                            </p:txEl>
                                          </p:spTgt>
                                        </p:tgtEl>
                                        <p:attrNameLst>
                                          <p:attrName>ppt_c</p:attrName>
                                        </p:attrNameLst>
                                      </p:cBhvr>
                                      <p:to>
                                        <a:schemeClr val="tx1"/>
                                      </p:to>
                                    </p:animClr>
                                  </p:subTnLst>
                                </p:cTn>
                              </p:par>
                              <p:par>
                                <p:cTn id="31" presetID="1" presetClass="entr" presetSubtype="0"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childTnLst>
                                  <p:subTnLst>
                                    <p:set>
                                      <p:cBhvr override="childStyle">
                                        <p:cTn dur="1" fill="hold" display="0" masterRel="nextClick" afterEffect="1"/>
                                        <p:tgtEl>
                                          <p:spTgt spid="70"/>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7">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537CE2-7719-894D-A67B-78EC6B833AD8}"/>
              </a:ext>
            </a:extLst>
          </p:cNvPr>
          <p:cNvSpPr/>
          <p:nvPr/>
        </p:nvSpPr>
        <p:spPr>
          <a:xfrm>
            <a:off x="0" y="0"/>
            <a:ext cx="9906000" cy="13400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200" dirty="0">
              <a:solidFill>
                <a:schemeClr val="tx1"/>
              </a:solidFill>
            </a:endParaRPr>
          </a:p>
        </p:txBody>
      </p:sp>
      <p:sp>
        <p:nvSpPr>
          <p:cNvPr id="7" name="Title 1">
            <a:extLst>
              <a:ext uri="{FF2B5EF4-FFF2-40B4-BE49-F238E27FC236}">
                <a16:creationId xmlns:a16="http://schemas.microsoft.com/office/drawing/2014/main" id="{154B581C-00AF-CD42-95F5-9508A18317DC}"/>
              </a:ext>
            </a:extLst>
          </p:cNvPr>
          <p:cNvSpPr>
            <a:spLocks noGrp="1"/>
          </p:cNvSpPr>
          <p:nvPr>
            <p:ph type="title"/>
          </p:nvPr>
        </p:nvSpPr>
        <p:spPr>
          <a:xfrm>
            <a:off x="0" y="76200"/>
            <a:ext cx="9906000" cy="1143000"/>
          </a:xfrm>
        </p:spPr>
        <p:txBody>
          <a:bodyPr>
            <a:normAutofit fontScale="90000"/>
          </a:bodyPr>
          <a:lstStyle/>
          <a:p>
            <a:r>
              <a:rPr lang="en-US" b="1" dirty="0">
                <a:latin typeface="Arial" panose="020B0604020202020204" pitchFamily="34" charset="0"/>
                <a:cs typeface="Arial" panose="020B0604020202020204" pitchFamily="34" charset="0"/>
              </a:rPr>
              <a:t>So, how can we accelerate a large-scale transformation to open access (OA)?</a:t>
            </a:r>
          </a:p>
        </p:txBody>
      </p:sp>
      <p:sp>
        <p:nvSpPr>
          <p:cNvPr id="14" name="Rectangle 13">
            <a:extLst>
              <a:ext uri="{FF2B5EF4-FFF2-40B4-BE49-F238E27FC236}">
                <a16:creationId xmlns:a16="http://schemas.microsoft.com/office/drawing/2014/main" id="{14581593-36C7-A745-B3DF-C41724B2ADA9}"/>
              </a:ext>
            </a:extLst>
          </p:cNvPr>
          <p:cNvSpPr/>
          <p:nvPr/>
        </p:nvSpPr>
        <p:spPr>
          <a:xfrm>
            <a:off x="0" y="1353993"/>
            <a:ext cx="9906000" cy="584775"/>
          </a:xfrm>
          <a:prstGeom prst="rect">
            <a:avLst/>
          </a:prstGeom>
        </p:spPr>
        <p:txBody>
          <a:bodyPr wrap="square">
            <a:spAutoFit/>
          </a:bodyPr>
          <a:lstStyle/>
          <a:p>
            <a:pPr algn="ctr"/>
            <a:r>
              <a:rPr lang="en-US" sz="3200" i="1" dirty="0">
                <a:solidFill>
                  <a:srgbClr val="FF0000"/>
                </a:solidFill>
                <a:latin typeface="Arial" panose="020B0604020202020204" pitchFamily="34" charset="0"/>
                <a:cs typeface="Arial" panose="020B0604020202020204" pitchFamily="34" charset="0"/>
              </a:rPr>
              <a:t>Think globally, act locally…</a:t>
            </a:r>
            <a:endParaRPr lang="en-US" sz="3200" dirty="0">
              <a:solidFill>
                <a:srgbClr val="FF0000"/>
              </a:solidFill>
            </a:endParaRPr>
          </a:p>
        </p:txBody>
      </p:sp>
      <p:sp>
        <p:nvSpPr>
          <p:cNvPr id="15" name="Content Placeholder 2">
            <a:extLst>
              <a:ext uri="{FF2B5EF4-FFF2-40B4-BE49-F238E27FC236}">
                <a16:creationId xmlns:a16="http://schemas.microsoft.com/office/drawing/2014/main" id="{1691F2A6-93E5-4C49-9FB9-F1A9B9F9C5CE}"/>
              </a:ext>
            </a:extLst>
          </p:cNvPr>
          <p:cNvSpPr>
            <a:spLocks noGrp="1"/>
          </p:cNvSpPr>
          <p:nvPr>
            <p:ph idx="1"/>
          </p:nvPr>
        </p:nvSpPr>
        <p:spPr>
          <a:xfrm>
            <a:off x="1" y="1880694"/>
            <a:ext cx="9906000" cy="4945947"/>
          </a:xfrm>
        </p:spPr>
        <p:txBody>
          <a:bodyPr>
            <a:normAutofit/>
          </a:bodyPr>
          <a:lstStyle/>
          <a:p>
            <a:pPr>
              <a:buFont typeface="Courier New" panose="02070309020205020404" pitchFamily="49" charset="0"/>
              <a:buChar char="o"/>
            </a:pPr>
            <a:r>
              <a:rPr lang="en-US" dirty="0">
                <a:solidFill>
                  <a:schemeClr val="bg1"/>
                </a:solidFill>
                <a:latin typeface="Arial" panose="020B0604020202020204" pitchFamily="34" charset="0"/>
                <a:cs typeface="Arial" panose="020B0604020202020204" pitchFamily="34" charset="0"/>
              </a:rPr>
              <a:t>Provide author communities, professional societies, editors, and other key stakeholders with tools and resources to make their subscription journals OA</a:t>
            </a:r>
            <a:endParaRPr lang="en-US" sz="1100" dirty="0">
              <a:solidFill>
                <a:schemeClr val="bg1"/>
              </a:solidFill>
              <a:latin typeface="Arial" panose="020B0604020202020204" pitchFamily="34" charset="0"/>
              <a:cs typeface="Arial" panose="020B0604020202020204" pitchFamily="34" charset="0"/>
            </a:endParaRPr>
          </a:p>
          <a:p>
            <a:pPr marL="0" indent="0" algn="ctr">
              <a:lnSpc>
                <a:spcPts val="2800"/>
              </a:lnSpc>
              <a:buNone/>
            </a:pPr>
            <a:r>
              <a:rPr lang="en-US" sz="2800" dirty="0">
                <a:solidFill>
                  <a:schemeClr val="bg1"/>
                </a:solidFill>
                <a:latin typeface="Arial" panose="020B0604020202020204" pitchFamily="34" charset="0"/>
                <a:cs typeface="Arial" panose="020B0604020202020204" pitchFamily="34" charset="0"/>
              </a:rPr>
              <a:t>(</a:t>
            </a:r>
            <a:r>
              <a:rPr lang="en-US" sz="2800" i="1" dirty="0">
                <a:solidFill>
                  <a:schemeClr val="bg1"/>
                </a:solidFill>
                <a:latin typeface="Arial" panose="020B0604020202020204" pitchFamily="34" charset="0"/>
                <a:cs typeface="Arial" panose="020B0604020202020204" pitchFamily="34" charset="0"/>
              </a:rPr>
              <a:t>i.e.</a:t>
            </a:r>
            <a:r>
              <a:rPr lang="en-US" sz="2800" dirty="0">
                <a:solidFill>
                  <a:schemeClr val="bg1"/>
                </a:solidFill>
                <a:latin typeface="Arial" panose="020B0604020202020204" pitchFamily="34" charset="0"/>
                <a:cs typeface="Arial" panose="020B0604020202020204" pitchFamily="34" charset="0"/>
              </a:rPr>
              <a:t>, </a:t>
            </a:r>
            <a:r>
              <a:rPr lang="en-US" sz="2800" i="1" dirty="0">
                <a:solidFill>
                  <a:schemeClr val="bg1"/>
                </a:solidFill>
                <a:latin typeface="Arial" panose="020B0604020202020204" pitchFamily="34" charset="0"/>
                <a:cs typeface="Arial" panose="020B0604020202020204" pitchFamily="34" charset="0"/>
              </a:rPr>
              <a:t>flip to OA journal-by-journal</a:t>
            </a:r>
            <a:r>
              <a:rPr lang="en-US" sz="2800" dirty="0">
                <a:solidFill>
                  <a:schemeClr val="bg1"/>
                </a:solidFill>
                <a:latin typeface="Arial" panose="020B0604020202020204" pitchFamily="34" charset="0"/>
                <a:cs typeface="Arial" panose="020B0604020202020204" pitchFamily="34" charset="0"/>
              </a:rPr>
              <a:t>)</a:t>
            </a:r>
            <a:endParaRPr lang="en-US" sz="1000" dirty="0">
              <a:solidFill>
                <a:schemeClr val="bg1"/>
              </a:solidFill>
              <a:latin typeface="Arial" panose="020B0604020202020204" pitchFamily="34" charset="0"/>
              <a:cs typeface="Arial" panose="020B0604020202020204" pitchFamily="34" charset="0"/>
            </a:endParaRPr>
          </a:p>
          <a:p>
            <a:pPr>
              <a:buFont typeface="Courier New" panose="02070309020205020404" pitchFamily="49" charset="0"/>
              <a:buChar char="o"/>
            </a:pPr>
            <a:r>
              <a:rPr lang="en-US" dirty="0">
                <a:solidFill>
                  <a:srgbClr val="FF0000"/>
                </a:solidFill>
                <a:latin typeface="Arial" panose="020B0604020202020204" pitchFamily="34" charset="0"/>
                <a:cs typeface="Arial" panose="020B0604020202020204" pitchFamily="34" charset="0"/>
              </a:rPr>
              <a:t>Join with international partners and pledge to divest from subscriptions and re-invest in OA publishing</a:t>
            </a:r>
          </a:p>
          <a:p>
            <a:pPr marL="0" indent="0" algn="ctr">
              <a:lnSpc>
                <a:spcPts val="2800"/>
              </a:lnSpc>
              <a:buNone/>
            </a:pPr>
            <a:r>
              <a:rPr lang="en-US" sz="2800" dirty="0">
                <a:solidFill>
                  <a:srgbClr val="FF0000"/>
                </a:solidFill>
                <a:latin typeface="Arial" panose="020B0604020202020204" pitchFamily="34" charset="0"/>
                <a:cs typeface="Arial" panose="020B0604020202020204" pitchFamily="34" charset="0"/>
              </a:rPr>
              <a:t>(</a:t>
            </a:r>
            <a:r>
              <a:rPr lang="en-US" sz="2800" i="1" dirty="0">
                <a:solidFill>
                  <a:srgbClr val="FF0000"/>
                </a:solidFill>
                <a:latin typeface="Arial" panose="020B0604020202020204" pitchFamily="34" charset="0"/>
                <a:cs typeface="Arial" panose="020B0604020202020204" pitchFamily="34" charset="0"/>
              </a:rPr>
              <a:t>i.e.</a:t>
            </a:r>
            <a:r>
              <a:rPr lang="en-US" sz="2800" dirty="0">
                <a:solidFill>
                  <a:srgbClr val="FF0000"/>
                </a:solidFill>
                <a:latin typeface="Arial" panose="020B0604020202020204" pitchFamily="34" charset="0"/>
                <a:cs typeface="Arial" panose="020B0604020202020204" pitchFamily="34" charset="0"/>
              </a:rPr>
              <a:t>, </a:t>
            </a:r>
            <a:r>
              <a:rPr lang="en-US" sz="2800" i="1" dirty="0">
                <a:solidFill>
                  <a:srgbClr val="FF0000"/>
                </a:solidFill>
                <a:latin typeface="Arial" panose="020B0604020202020204" pitchFamily="34" charset="0"/>
                <a:cs typeface="Arial" panose="020B0604020202020204" pitchFamily="34" charset="0"/>
              </a:rPr>
              <a:t>flip to OA publisher-by-publisher</a:t>
            </a:r>
            <a:r>
              <a:rPr lang="en-US" sz="2800" dirty="0">
                <a:solidFill>
                  <a:srgbClr val="FF0000"/>
                </a:solidFill>
                <a:latin typeface="Arial" panose="020B0604020202020204" pitchFamily="34" charset="0"/>
                <a:cs typeface="Arial" panose="020B0604020202020204" pitchFamily="34" charset="0"/>
              </a:rPr>
              <a:t>)</a:t>
            </a:r>
            <a:endParaRPr lang="en-US" dirty="0">
              <a:solidFill>
                <a:srgbClr val="FF0000"/>
              </a:solidFill>
              <a:latin typeface="Arial" panose="020B0604020202020204" pitchFamily="34" charset="0"/>
              <a:cs typeface="Arial" panose="020B0604020202020204" pitchFamily="34" charset="0"/>
            </a:endParaRPr>
          </a:p>
          <a:p>
            <a:pPr>
              <a:buFont typeface="Courier New" panose="02070309020205020404" pitchFamily="49" charset="0"/>
              <a:buChar char="o"/>
            </a:pPr>
            <a:r>
              <a:rPr lang="en-US" dirty="0">
                <a:solidFill>
                  <a:schemeClr val="bg1"/>
                </a:solidFill>
                <a:latin typeface="Arial" panose="020B0604020202020204" pitchFamily="34" charset="0"/>
                <a:cs typeface="Arial" panose="020B0604020202020204" pitchFamily="34" charset="0"/>
              </a:rPr>
              <a:t>Align institutional policies and practices towards OA</a:t>
            </a:r>
          </a:p>
          <a:p>
            <a:pPr marL="0" indent="0" algn="ctr">
              <a:lnSpc>
                <a:spcPts val="2800"/>
              </a:lnSpc>
              <a:buNone/>
            </a:pPr>
            <a:r>
              <a:rPr lang="en-US" sz="2800" dirty="0">
                <a:solidFill>
                  <a:schemeClr val="bg1"/>
                </a:solidFill>
                <a:latin typeface="Arial" panose="020B0604020202020204" pitchFamily="34" charset="0"/>
                <a:cs typeface="Arial" panose="020B0604020202020204" pitchFamily="34" charset="0"/>
              </a:rPr>
              <a:t>(</a:t>
            </a:r>
            <a:r>
              <a:rPr lang="en-US" sz="2800" i="1" dirty="0">
                <a:solidFill>
                  <a:schemeClr val="bg1"/>
                </a:solidFill>
                <a:latin typeface="Arial" panose="020B0604020202020204" pitchFamily="34" charset="0"/>
                <a:cs typeface="Arial" panose="020B0604020202020204" pitchFamily="34" charset="0"/>
              </a:rPr>
              <a:t>i.e.</a:t>
            </a:r>
            <a:r>
              <a:rPr lang="en-US" sz="2800" dirty="0">
                <a:solidFill>
                  <a:schemeClr val="bg1"/>
                </a:solidFill>
                <a:latin typeface="Arial" panose="020B0604020202020204" pitchFamily="34" charset="0"/>
                <a:cs typeface="Arial" panose="020B0604020202020204" pitchFamily="34" charset="0"/>
              </a:rPr>
              <a:t>, </a:t>
            </a:r>
            <a:r>
              <a:rPr lang="en-US" sz="2800" i="1" dirty="0">
                <a:solidFill>
                  <a:schemeClr val="bg1"/>
                </a:solidFill>
                <a:latin typeface="Arial" panose="020B0604020202020204" pitchFamily="34" charset="0"/>
                <a:cs typeface="Arial" panose="020B0604020202020204" pitchFamily="34" charset="0"/>
              </a:rPr>
              <a:t>push for OA principles in publisher agreements</a:t>
            </a:r>
            <a:r>
              <a:rPr lang="en-US" sz="2800" dirty="0">
                <a:solidFill>
                  <a:schemeClr val="bg1"/>
                </a:solidFill>
                <a:latin typeface="Arial" panose="020B0604020202020204" pitchFamily="34" charset="0"/>
                <a:cs typeface="Arial" panose="020B0604020202020204" pitchFamily="34" charset="0"/>
              </a:rPr>
              <a:t>)</a:t>
            </a:r>
            <a:endParaRPr lang="en-US" dirty="0">
              <a:solidFill>
                <a:schemeClr val="bg1"/>
              </a:solidFill>
              <a:latin typeface="Arial" panose="020B0604020202020204" pitchFamily="34" charset="0"/>
              <a:cs typeface="Arial" panose="020B0604020202020204" pitchFamily="34" charset="0"/>
            </a:endParaRPr>
          </a:p>
        </p:txBody>
      </p:sp>
      <p:sp>
        <p:nvSpPr>
          <p:cNvPr id="24" name="Foliennummernplatzhalter 4">
            <a:extLst>
              <a:ext uri="{FF2B5EF4-FFF2-40B4-BE49-F238E27FC236}">
                <a16:creationId xmlns:a16="http://schemas.microsoft.com/office/drawing/2014/main" id="{6DD59C21-5C7F-5E4C-8375-BC22A6D679A4}"/>
              </a:ext>
            </a:extLst>
          </p:cNvPr>
          <p:cNvSpPr>
            <a:spLocks noGrp="1"/>
          </p:cNvSpPr>
          <p:nvPr>
            <p:ph type="sldNum" sz="quarter" idx="12"/>
          </p:nvPr>
        </p:nvSpPr>
        <p:spPr>
          <a:xfrm>
            <a:off x="8931442" y="6659477"/>
            <a:ext cx="773912" cy="16716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D1E780-DE1C-4ECA-B5E5-863D0BC53287}" type="slidenum">
              <a:rPr kumimoji="0" lang="de-DE" sz="8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8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grpSp>
        <p:nvGrpSpPr>
          <p:cNvPr id="17" name="Gruppieren 12">
            <a:extLst>
              <a:ext uri="{FF2B5EF4-FFF2-40B4-BE49-F238E27FC236}">
                <a16:creationId xmlns:a16="http://schemas.microsoft.com/office/drawing/2014/main" id="{25D4480D-637D-5C42-8F19-20DD27764CE1}"/>
              </a:ext>
            </a:extLst>
          </p:cNvPr>
          <p:cNvGrpSpPr/>
          <p:nvPr/>
        </p:nvGrpSpPr>
        <p:grpSpPr>
          <a:xfrm>
            <a:off x="0" y="3943313"/>
            <a:ext cx="9906000" cy="1420935"/>
            <a:chOff x="0" y="1600200"/>
            <a:chExt cx="9906000" cy="495300"/>
          </a:xfrm>
        </p:grpSpPr>
        <p:cxnSp>
          <p:nvCxnSpPr>
            <p:cNvPr id="18" name="Gerade Verbindung 13">
              <a:extLst>
                <a:ext uri="{FF2B5EF4-FFF2-40B4-BE49-F238E27FC236}">
                  <a16:creationId xmlns:a16="http://schemas.microsoft.com/office/drawing/2014/main" id="{5598D227-D8BF-2A48-9316-001CB899DA78}"/>
                </a:ext>
              </a:extLst>
            </p:cNvPr>
            <p:cNvCxnSpPr/>
            <p:nvPr/>
          </p:nvCxnSpPr>
          <p:spPr>
            <a:xfrm>
              <a:off x="0" y="1600200"/>
              <a:ext cx="9906000" cy="0"/>
            </a:xfrm>
            <a:prstGeom prst="line">
              <a:avLst/>
            </a:prstGeom>
            <a:noFill/>
            <a:ln w="9525" cap="flat" cmpd="sng" algn="ctr">
              <a:solidFill>
                <a:srgbClr val="FF0000"/>
              </a:solidFill>
              <a:prstDash val="solid"/>
            </a:ln>
            <a:effectLst/>
          </p:spPr>
        </p:cxnSp>
        <p:cxnSp>
          <p:nvCxnSpPr>
            <p:cNvPr id="19" name="Gerade Verbindung 17">
              <a:extLst>
                <a:ext uri="{FF2B5EF4-FFF2-40B4-BE49-F238E27FC236}">
                  <a16:creationId xmlns:a16="http://schemas.microsoft.com/office/drawing/2014/main" id="{BEDEEEAA-B105-0148-B948-2851418262BD}"/>
                </a:ext>
              </a:extLst>
            </p:cNvPr>
            <p:cNvCxnSpPr/>
            <p:nvPr/>
          </p:nvCxnSpPr>
          <p:spPr>
            <a:xfrm>
              <a:off x="0" y="2095500"/>
              <a:ext cx="9906000" cy="0"/>
            </a:xfrm>
            <a:prstGeom prst="line">
              <a:avLst/>
            </a:prstGeom>
            <a:noFill/>
            <a:ln w="9525" cap="flat" cmpd="sng" algn="ctr">
              <a:solidFill>
                <a:srgbClr val="FF0000"/>
              </a:solidFill>
              <a:prstDash val="solid"/>
            </a:ln>
            <a:effectLst/>
          </p:spPr>
        </p:cxnSp>
      </p:grpSp>
    </p:spTree>
    <p:extLst>
      <p:ext uri="{BB962C8B-B14F-4D97-AF65-F5344CB8AC3E}">
        <p14:creationId xmlns:p14="http://schemas.microsoft.com/office/powerpoint/2010/main" val="3906201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3127" name="think-cell Folie" r:id="rId5" imgW="341" imgH="340" progId="TCLayout.ActiveDocument.1">
                  <p:embed/>
                </p:oleObj>
              </mc:Choice>
              <mc:Fallback>
                <p:oleObj name="think-cell Folie" r:id="rId5" imgW="341" imgH="340" progId="TCLayout.ActiveDocument.1">
                  <p:embed/>
                  <p:pic>
                    <p:nvPicPr>
                      <p:cNvPr id="9" name="Objekt 8" hidden="1"/>
                      <p:cNvPicPr/>
                      <p:nvPr/>
                    </p:nvPicPr>
                    <p:blipFill>
                      <a:blip r:embed="rId6"/>
                      <a:stretch>
                        <a:fillRect/>
                      </a:stretch>
                    </p:blipFill>
                    <p:spPr>
                      <a:xfrm>
                        <a:off x="0" y="0"/>
                        <a:ext cx="158750" cy="158750"/>
                      </a:xfrm>
                      <a:prstGeom prst="rect">
                        <a:avLst/>
                      </a:prstGeom>
                    </p:spPr>
                  </p:pic>
                </p:oleObj>
              </mc:Fallback>
            </mc:AlternateContent>
          </a:graphicData>
        </a:graphic>
      </p:graphicFrame>
      <p:sp>
        <p:nvSpPr>
          <p:cNvPr id="2" name="Titel 1"/>
          <p:cNvSpPr>
            <a:spLocks noGrp="1"/>
          </p:cNvSpPr>
          <p:nvPr>
            <p:ph type="ctrTitle"/>
          </p:nvPr>
        </p:nvSpPr>
        <p:spPr>
          <a:xfrm>
            <a:off x="0" y="3571952"/>
            <a:ext cx="9906000" cy="461665"/>
          </a:xfrm>
        </p:spPr>
        <p:txBody>
          <a:bodyPr/>
          <a:lstStyle/>
          <a:p>
            <a:pPr algn="ctr"/>
            <a:r>
              <a:rPr lang="en-GB" sz="3000" dirty="0"/>
              <a:t>A global initiative to accelerate the transition to OA</a:t>
            </a:r>
            <a:endParaRPr lang="de-DE" sz="3000" dirty="0"/>
          </a:p>
        </p:txBody>
      </p:sp>
    </p:spTree>
    <p:extLst>
      <p:ext uri="{BB962C8B-B14F-4D97-AF65-F5344CB8AC3E}">
        <p14:creationId xmlns:p14="http://schemas.microsoft.com/office/powerpoint/2010/main" val="426323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p:cNvSpPr txBox="1">
            <a:spLocks/>
          </p:cNvSpPr>
          <p:nvPr/>
        </p:nvSpPr>
        <p:spPr>
          <a:xfrm>
            <a:off x="154880" y="1488388"/>
            <a:ext cx="8751790" cy="492443"/>
          </a:xfrm>
          <a:prstGeom prst="rect">
            <a:avLst/>
          </a:prstGeom>
        </p:spPr>
        <p:txBody>
          <a:bodyPr vert="horz" wrap="square" lIns="0" tIns="0" rIns="0" bIns="0" rtlCol="0">
            <a:spAutoFit/>
          </a:bodyPr>
          <a:lstStyle>
            <a:lvl1pPr marL="0" indent="0" algn="l" defTabSz="914400" rtl="0" eaLnBrk="1" latinLnBrk="0" hangingPunct="1">
              <a:spcBef>
                <a:spcPts val="200"/>
              </a:spcBef>
              <a:buClr>
                <a:schemeClr val="tx2"/>
              </a:buClr>
              <a:buFont typeface="Wingdings" pitchFamily="2" charset="2"/>
              <a:buNone/>
              <a:defRPr sz="1600" kern="1200">
                <a:solidFill>
                  <a:schemeClr val="tx2"/>
                </a:solidFill>
                <a:latin typeface="+mn-lt"/>
                <a:ea typeface="+mn-ea"/>
                <a:cs typeface="+mn-cs"/>
              </a:defRPr>
            </a:lvl1pPr>
            <a:lvl2pPr marL="180975" indent="-180975" algn="l" defTabSz="914400" rtl="0" eaLnBrk="1" latinLnBrk="0" hangingPunct="1">
              <a:spcBef>
                <a:spcPts val="200"/>
              </a:spcBef>
              <a:buClr>
                <a:schemeClr val="tx2"/>
              </a:buClr>
              <a:buFont typeface="Wingdings" pitchFamily="2" charset="2"/>
              <a:buChar char="§"/>
              <a:defRPr sz="1600" kern="1200">
                <a:solidFill>
                  <a:schemeClr val="tx2"/>
                </a:solidFill>
                <a:latin typeface="+mn-lt"/>
                <a:ea typeface="+mn-ea"/>
                <a:cs typeface="+mn-cs"/>
              </a:defRPr>
            </a:lvl2pPr>
            <a:lvl3pPr marL="355600" indent="-174625"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3pPr>
            <a:lvl4pPr marL="538163" indent="-182563" algn="l" defTabSz="914400" rtl="0" eaLnBrk="1" latinLnBrk="0" hangingPunct="1">
              <a:spcBef>
                <a:spcPts val="200"/>
              </a:spcBef>
              <a:buClr>
                <a:schemeClr val="tx2"/>
              </a:buClr>
              <a:buFont typeface="Arial" pitchFamily="34" charset="0"/>
              <a:buChar char="•"/>
              <a:defRPr sz="1600" kern="1200">
                <a:solidFill>
                  <a:schemeClr val="tx2"/>
                </a:solidFill>
                <a:latin typeface="+mn-lt"/>
                <a:ea typeface="+mn-ea"/>
                <a:cs typeface="+mn-cs"/>
              </a:defRPr>
            </a:lvl4pPr>
            <a:lvl5pPr marL="719138" indent="-180975" algn="l" defTabSz="914400" rtl="0" eaLnBrk="1" latinLnBrk="0" hangingPunct="1">
              <a:spcBef>
                <a:spcPts val="200"/>
              </a:spcBef>
              <a:buClr>
                <a:schemeClr val="tx2"/>
              </a:buClr>
              <a:buFont typeface="Symbol" pitchFamily="18" charset="2"/>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2" indent="0" algn="l" defTabSz="914400" rtl="0" eaLnBrk="1" fontAlgn="auto" latinLnBrk="0" hangingPunct="1">
              <a:lnSpc>
                <a:spcPct val="100000"/>
              </a:lnSpc>
              <a:spcBef>
                <a:spcPts val="0"/>
              </a:spcBef>
              <a:spcAft>
                <a:spcPts val="0"/>
              </a:spcAft>
              <a:buClr>
                <a:srgbClr val="DB3F16"/>
              </a:buClr>
              <a:buSzTx/>
              <a:buFont typeface="Arial" pitchFamily="34" charset="0"/>
              <a:buNone/>
              <a:tabLst/>
              <a:defRPr/>
            </a:pPr>
            <a:r>
              <a:rPr kumimoji="0" lang="en-US" sz="3200" b="1" i="0" u="none" strike="noStrike" kern="1200" cap="none" spc="0" normalizeH="0" baseline="0" noProof="0" dirty="0">
                <a:ln>
                  <a:noFill/>
                </a:ln>
                <a:solidFill>
                  <a:schemeClr val="bg1">
                    <a:lumMod val="50000"/>
                  </a:schemeClr>
                </a:solidFill>
                <a:effectLst/>
                <a:uLnTx/>
                <a:uFillTx/>
                <a:latin typeface="Arial"/>
                <a:ea typeface="+mn-ea"/>
                <a:cs typeface="+mn-cs"/>
              </a:rPr>
              <a:t>EXPRESSION OF INTEREST</a:t>
            </a:r>
            <a:endParaRPr kumimoji="0" lang="de-DE" sz="2400" b="0" i="0" u="none" strike="noStrike" kern="1200" cap="none" spc="0" normalizeH="0" baseline="0" noProof="0" dirty="0">
              <a:ln>
                <a:noFill/>
              </a:ln>
              <a:solidFill>
                <a:schemeClr val="bg1">
                  <a:lumMod val="50000"/>
                </a:schemeClr>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D1E780-DE1C-4ECA-B5E5-863D0BC53287}" type="slidenum">
              <a:rPr kumimoji="0" lang="de-DE" sz="8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8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Content Placeholder 6"/>
          <p:cNvSpPr>
            <a:spLocks noGrp="1"/>
          </p:cNvSpPr>
          <p:nvPr>
            <p:ph idx="1"/>
          </p:nvPr>
        </p:nvSpPr>
        <p:spPr>
          <a:xfrm>
            <a:off x="154881" y="2121630"/>
            <a:ext cx="9550474" cy="4206280"/>
          </a:xfrm>
        </p:spPr>
        <p:txBody>
          <a:bodyPr/>
          <a:lstStyle/>
          <a:p>
            <a:pPr marL="457200" indent="-457200" fontAlgn="base">
              <a:buClr>
                <a:srgbClr val="FF0000"/>
              </a:buClr>
              <a:buFont typeface="Courier New" panose="02070309020205020404" pitchFamily="49" charset="0"/>
              <a:buChar char="o"/>
            </a:pPr>
            <a:r>
              <a:rPr lang="en-US" sz="3000" i="1" dirty="0">
                <a:solidFill>
                  <a:srgbClr val="FF0000"/>
                </a:solidFill>
              </a:rPr>
              <a:t>“We aim to transform a majority of today’s scholarly journals from subscription to OA publishing in accordance with community-specific publication preferences, while continuing to support new and improved forms of OA publishing.”</a:t>
            </a:r>
          </a:p>
          <a:p>
            <a:pPr marL="457200" indent="-457200" fontAlgn="base">
              <a:buClr>
                <a:srgbClr val="FF0000"/>
              </a:buClr>
              <a:buFont typeface="Courier New" panose="02070309020205020404" pitchFamily="49" charset="0"/>
              <a:buChar char="o"/>
            </a:pPr>
            <a:endParaRPr lang="en-US" sz="3000" dirty="0">
              <a:solidFill>
                <a:srgbClr val="FF0000"/>
              </a:solidFill>
            </a:endParaRPr>
          </a:p>
          <a:p>
            <a:pPr marL="457200" indent="-457200" fontAlgn="base">
              <a:buClr>
                <a:srgbClr val="FF0000"/>
              </a:buClr>
              <a:buFont typeface="Courier New" panose="02070309020205020404" pitchFamily="49" charset="0"/>
              <a:buChar char="o"/>
            </a:pPr>
            <a:r>
              <a:rPr lang="en-US" sz="3000" i="1" dirty="0">
                <a:solidFill>
                  <a:srgbClr val="FF0000"/>
                </a:solidFill>
              </a:rPr>
              <a:t>“We will pursue this transformation by converting resources currently spent on journal subscriptions into funds to support sustainable OA business models.” </a:t>
            </a:r>
            <a:endParaRPr lang="de-DE" sz="3000" i="1" dirty="0">
              <a:solidFill>
                <a:srgbClr val="FF0000"/>
              </a:solidFill>
            </a:endParaRPr>
          </a:p>
        </p:txBody>
      </p:sp>
      <p:sp>
        <p:nvSpPr>
          <p:cNvPr id="8" name="Text Placeholder 5"/>
          <p:cNvSpPr txBox="1">
            <a:spLocks/>
          </p:cNvSpPr>
          <p:nvPr/>
        </p:nvSpPr>
        <p:spPr>
          <a:xfrm>
            <a:off x="154880" y="0"/>
            <a:ext cx="7175090" cy="697671"/>
          </a:xfrm>
          <a:prstGeom prst="rect">
            <a:avLst/>
          </a:prstGeom>
        </p:spPr>
        <p:txBody>
          <a:bodyPr vert="horz" wrap="square" lIns="0" tIns="0" rIns="0" bIns="0" rtlCol="0" anchor="b" anchorCtr="0">
            <a:noAutofit/>
          </a:bodyPr>
          <a:lstStyle>
            <a:lvl1pPr marL="0" indent="0" algn="l" defTabSz="914400" rtl="0" eaLnBrk="1" latinLnBrk="0" hangingPunct="1">
              <a:spcBef>
                <a:spcPts val="200"/>
              </a:spcBef>
              <a:buClr>
                <a:schemeClr val="tx2"/>
              </a:buClr>
              <a:buFont typeface="Wingdings" pitchFamily="2" charset="2"/>
              <a:buNone/>
              <a:defRPr sz="2400" b="0" kern="1200">
                <a:solidFill>
                  <a:schemeClr val="tx2"/>
                </a:solidFill>
                <a:latin typeface="+mj-lt"/>
                <a:ea typeface="+mn-ea"/>
                <a:cs typeface="+mn-cs"/>
              </a:defRPr>
            </a:lvl1pPr>
            <a:lvl2pPr marL="0" indent="0" algn="l" defTabSz="914400" rtl="0" eaLnBrk="1" latinLnBrk="0" hangingPunct="1">
              <a:spcBef>
                <a:spcPts val="200"/>
              </a:spcBef>
              <a:buClr>
                <a:schemeClr val="tx2"/>
              </a:buClr>
              <a:buFont typeface="Wingdings" pitchFamily="2" charset="2"/>
              <a:buNone/>
              <a:defRPr sz="2400" kern="1200">
                <a:solidFill>
                  <a:schemeClr val="tx2"/>
                </a:solidFill>
                <a:latin typeface="+mj-lt"/>
                <a:ea typeface="+mn-ea"/>
                <a:cs typeface="+mn-cs"/>
              </a:defRPr>
            </a:lvl2pPr>
            <a:lvl3pPr marL="0" indent="0" algn="l" defTabSz="914400" rtl="0" eaLnBrk="1" latinLnBrk="0" hangingPunct="1">
              <a:spcBef>
                <a:spcPts val="200"/>
              </a:spcBef>
              <a:buClr>
                <a:schemeClr val="tx2"/>
              </a:buClr>
              <a:buFont typeface="Arial" pitchFamily="34" charset="0"/>
              <a:buNone/>
              <a:defRPr sz="2400" kern="1200">
                <a:solidFill>
                  <a:schemeClr val="tx2"/>
                </a:solidFill>
                <a:latin typeface="+mj-lt"/>
                <a:ea typeface="+mn-ea"/>
                <a:cs typeface="+mn-cs"/>
              </a:defRPr>
            </a:lvl3pPr>
            <a:lvl4pPr marL="0" indent="0" algn="l" defTabSz="914400" rtl="0" eaLnBrk="1" latinLnBrk="0" hangingPunct="1">
              <a:spcBef>
                <a:spcPts val="200"/>
              </a:spcBef>
              <a:buClr>
                <a:schemeClr val="tx2"/>
              </a:buClr>
              <a:buFont typeface="Arial" pitchFamily="34" charset="0"/>
              <a:buNone/>
              <a:defRPr sz="2400" kern="1200">
                <a:solidFill>
                  <a:schemeClr val="tx2"/>
                </a:solidFill>
                <a:latin typeface="+mj-lt"/>
                <a:ea typeface="+mn-ea"/>
                <a:cs typeface="+mn-cs"/>
              </a:defRPr>
            </a:lvl4pPr>
            <a:lvl5pPr marL="0" indent="0" algn="l" defTabSz="914400" rtl="0" eaLnBrk="1" latinLnBrk="0" hangingPunct="1">
              <a:spcBef>
                <a:spcPts val="200"/>
              </a:spcBef>
              <a:buClr>
                <a:schemeClr val="tx2"/>
              </a:buClr>
              <a:buFont typeface="Symbol" pitchFamily="18" charset="2"/>
              <a:buNone/>
              <a:defRPr sz="2400" kern="120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0"/>
              </a:spcAft>
              <a:buClr>
                <a:srgbClr val="606060"/>
              </a:buClr>
              <a:buSzTx/>
              <a:buFont typeface="Wingdings" pitchFamily="2" charset="2"/>
              <a:buNone/>
              <a:tabLst/>
              <a:defRPr/>
            </a:pPr>
            <a:r>
              <a:rPr kumimoji="0" lang="en-GB" sz="4000" b="1" i="0" u="none" strike="noStrike" kern="1200" cap="none" spc="0" normalizeH="0" baseline="0" noProof="0" dirty="0">
                <a:ln>
                  <a:noFill/>
                </a:ln>
                <a:solidFill>
                  <a:schemeClr val="tx1"/>
                </a:solidFill>
                <a:effectLst/>
                <a:uLnTx/>
                <a:uFillTx/>
                <a:latin typeface="Arial"/>
                <a:ea typeface="+mn-ea"/>
                <a:cs typeface="+mn-cs"/>
              </a:rPr>
              <a:t>OA2020 Guiding Principles</a:t>
            </a:r>
          </a:p>
        </p:txBody>
      </p:sp>
    </p:spTree>
    <p:extLst>
      <p:ext uri="{BB962C8B-B14F-4D97-AF65-F5344CB8AC3E}">
        <p14:creationId xmlns:p14="http://schemas.microsoft.com/office/powerpoint/2010/main" val="335054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61082" y="1257108"/>
            <a:ext cx="8432405" cy="5600892"/>
          </a:xfrm>
          <a:prstGeom prst="rect">
            <a:avLst/>
          </a:prstGeo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D1E780-DE1C-4ECA-B5E5-863D0BC53287}" type="slidenum">
              <a:rPr kumimoji="0" lang="de-DE" sz="8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8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2" name="Rectangle 1"/>
          <p:cNvSpPr/>
          <p:nvPr/>
        </p:nvSpPr>
        <p:spPr>
          <a:xfrm>
            <a:off x="812800" y="5676900"/>
            <a:ext cx="1485900" cy="10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8F23DE3F-36BA-5F41-BC92-357015BB98FD}"/>
              </a:ext>
            </a:extLst>
          </p:cNvPr>
          <p:cNvSpPr/>
          <p:nvPr/>
        </p:nvSpPr>
        <p:spPr>
          <a:xfrm>
            <a:off x="51282" y="4905151"/>
            <a:ext cx="2520950" cy="1754326"/>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More than 115 countries, organizations, and institutions have signed the OA2020 </a:t>
            </a:r>
            <a:r>
              <a:rPr kumimoji="0" lang="en-GB" sz="1800" b="0" i="1" u="none" strike="noStrike" kern="1200" cap="none" spc="0" normalizeH="0" baseline="0" noProof="0" dirty="0">
                <a:ln>
                  <a:noFill/>
                </a:ln>
                <a:solidFill>
                  <a:prstClr val="black"/>
                </a:solidFill>
                <a:effectLst/>
                <a:uLnTx/>
                <a:uFillTx/>
                <a:latin typeface="Arial"/>
                <a:ea typeface="+mn-ea"/>
                <a:cs typeface="+mn-cs"/>
              </a:rPr>
              <a:t>Expression on Interest </a:t>
            </a:r>
            <a:endParaRPr kumimoji="0" lang="en-US" sz="1800" b="0" i="1" u="none" strike="noStrike" kern="1200" cap="none" spc="0" normalizeH="0" baseline="0" noProof="0" dirty="0">
              <a:ln>
                <a:noFill/>
              </a:ln>
              <a:solidFill>
                <a:prstClr val="black"/>
              </a:solidFill>
              <a:effectLst/>
              <a:uLnTx/>
              <a:uFillTx/>
              <a:latin typeface="Arial"/>
              <a:ea typeface="+mn-ea"/>
              <a:cs typeface="+mn-cs"/>
            </a:endParaRPr>
          </a:p>
        </p:txBody>
      </p:sp>
      <p:sp>
        <p:nvSpPr>
          <p:cNvPr id="9" name="Title 1">
            <a:extLst>
              <a:ext uri="{FF2B5EF4-FFF2-40B4-BE49-F238E27FC236}">
                <a16:creationId xmlns:a16="http://schemas.microsoft.com/office/drawing/2014/main" id="{A584C933-EF91-954C-8AD9-FBAC809EE40E}"/>
              </a:ext>
            </a:extLst>
          </p:cNvPr>
          <p:cNvSpPr>
            <a:spLocks noGrp="1"/>
          </p:cNvSpPr>
          <p:nvPr>
            <p:ph type="title"/>
          </p:nvPr>
        </p:nvSpPr>
        <p:spPr>
          <a:xfrm>
            <a:off x="25400" y="12700"/>
            <a:ext cx="7670800" cy="1143000"/>
          </a:xfrm>
        </p:spPr>
        <p:txBody>
          <a:bodyPr>
            <a:normAutofit/>
          </a:bodyPr>
          <a:lstStyle/>
          <a:p>
            <a:r>
              <a:rPr lang="en-US" sz="4000" b="1" dirty="0">
                <a:solidFill>
                  <a:schemeClr val="tx1"/>
                </a:solidFill>
                <a:latin typeface="Arial" panose="020B0604020202020204" pitchFamily="34" charset="0"/>
                <a:cs typeface="Arial" panose="020B0604020202020204" pitchFamily="34" charset="0"/>
              </a:rPr>
              <a:t>OA2020 Global Initiative:</a:t>
            </a:r>
            <a:br>
              <a:rPr lang="en-US" sz="3600" b="1" dirty="0">
                <a:solidFill>
                  <a:schemeClr val="tx1"/>
                </a:solidFill>
                <a:latin typeface="Arial" panose="020B0604020202020204" pitchFamily="34" charset="0"/>
                <a:cs typeface="Arial" panose="020B0604020202020204" pitchFamily="34" charset="0"/>
              </a:rPr>
            </a:br>
            <a:r>
              <a:rPr lang="en-US" sz="3100" b="1" i="1" dirty="0">
                <a:solidFill>
                  <a:schemeClr val="tx1"/>
                </a:solidFill>
                <a:latin typeface="Arial" panose="020B0604020202020204" pitchFamily="34" charset="0"/>
                <a:cs typeface="Arial" panose="020B0604020202020204" pitchFamily="34" charset="0"/>
              </a:rPr>
              <a:t>Accelerating a transition to open access</a:t>
            </a:r>
            <a:endParaRPr lang="en-US" sz="3600" b="1"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7963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BD06C9-FE60-4041-AB5A-F0DE32ED8A65}"/>
              </a:ext>
            </a:extLst>
          </p:cNvPr>
          <p:cNvSpPr/>
          <p:nvPr/>
        </p:nvSpPr>
        <p:spPr>
          <a:xfrm>
            <a:off x="0" y="0"/>
            <a:ext cx="9906000" cy="1310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200" dirty="0">
              <a:solidFill>
                <a:schemeClr val="tx1"/>
              </a:solidFill>
            </a:endParaRPr>
          </a:p>
        </p:txBody>
      </p:sp>
      <p:sp>
        <p:nvSpPr>
          <p:cNvPr id="2" name="Title 1"/>
          <p:cNvSpPr>
            <a:spLocks noGrp="1"/>
          </p:cNvSpPr>
          <p:nvPr>
            <p:ph type="title"/>
          </p:nvPr>
        </p:nvSpPr>
        <p:spPr>
          <a:xfrm>
            <a:off x="0" y="76200"/>
            <a:ext cx="9906000" cy="1143000"/>
          </a:xfrm>
        </p:spPr>
        <p:txBody>
          <a:bodyPr>
            <a:normAutofit fontScale="90000"/>
          </a:bodyPr>
          <a:lstStyle/>
          <a:p>
            <a:r>
              <a:rPr lang="en-US" b="1" dirty="0">
                <a:latin typeface="Arial" panose="020B0604020202020204" pitchFamily="34" charset="0"/>
                <a:cs typeface="Arial" panose="020B0604020202020204" pitchFamily="34" charset="0"/>
              </a:rPr>
              <a:t>Four critical challenges with the current system of scholarly publishing:</a:t>
            </a:r>
          </a:p>
        </p:txBody>
      </p:sp>
      <p:sp>
        <p:nvSpPr>
          <p:cNvPr id="3" name="Content Placeholder 2"/>
          <p:cNvSpPr>
            <a:spLocks noGrp="1"/>
          </p:cNvSpPr>
          <p:nvPr>
            <p:ph idx="1"/>
          </p:nvPr>
        </p:nvSpPr>
        <p:spPr>
          <a:xfrm>
            <a:off x="609600" y="1600201"/>
            <a:ext cx="8827911" cy="5249779"/>
          </a:xfrm>
        </p:spPr>
        <p:txBody>
          <a:bodyPr>
            <a:normAutofit/>
          </a:bodyPr>
          <a:lstStyle/>
          <a:p>
            <a:pPr>
              <a:buFont typeface="Courier New" panose="02070309020205020404" pitchFamily="49" charset="0"/>
              <a:buChar char="o"/>
            </a:pPr>
            <a:r>
              <a:rPr lang="en-US" dirty="0">
                <a:solidFill>
                  <a:srgbClr val="FF0000"/>
                </a:solidFill>
                <a:latin typeface="Arial" panose="020B0604020202020204" pitchFamily="34" charset="0"/>
                <a:cs typeface="Arial" panose="020B0604020202020204" pitchFamily="34" charset="0"/>
              </a:rPr>
              <a:t>Cost</a:t>
            </a:r>
          </a:p>
          <a:p>
            <a:pPr>
              <a:buFont typeface="Courier New" panose="02070309020205020404" pitchFamily="49" charset="0"/>
              <a:buChar char="o"/>
            </a:pPr>
            <a:r>
              <a:rPr lang="en-US" dirty="0">
                <a:solidFill>
                  <a:srgbClr val="FF0000"/>
                </a:solidFill>
                <a:latin typeface="Arial" panose="020B0604020202020204" pitchFamily="34" charset="0"/>
                <a:cs typeface="Arial" panose="020B0604020202020204" pitchFamily="34" charset="0"/>
              </a:rPr>
              <a:t>Access</a:t>
            </a:r>
          </a:p>
          <a:p>
            <a:pPr>
              <a:buFont typeface="Courier New" panose="02070309020205020404" pitchFamily="49" charset="0"/>
              <a:buChar char="o"/>
            </a:pPr>
            <a:r>
              <a:rPr lang="en-US" dirty="0">
                <a:solidFill>
                  <a:srgbClr val="FF0000"/>
                </a:solidFill>
                <a:latin typeface="Arial" panose="020B0604020202020204" pitchFamily="34" charset="0"/>
                <a:cs typeface="Arial" panose="020B0604020202020204" pitchFamily="34" charset="0"/>
              </a:rPr>
              <a:t>Usage</a:t>
            </a:r>
          </a:p>
          <a:p>
            <a:pPr>
              <a:buFont typeface="Courier New" panose="02070309020205020404" pitchFamily="49" charset="0"/>
              <a:buChar char="o"/>
            </a:pPr>
            <a:r>
              <a:rPr lang="en-US" dirty="0">
                <a:solidFill>
                  <a:srgbClr val="FF0000"/>
                </a:solidFill>
                <a:latin typeface="Arial" panose="020B0604020202020204" pitchFamily="34" charset="0"/>
                <a:cs typeface="Arial" panose="020B0604020202020204" pitchFamily="34" charset="0"/>
              </a:rPr>
              <a:t>Inertia</a:t>
            </a:r>
          </a:p>
        </p:txBody>
      </p:sp>
      <p:grpSp>
        <p:nvGrpSpPr>
          <p:cNvPr id="9" name="Gruppieren 12">
            <a:extLst>
              <a:ext uri="{FF2B5EF4-FFF2-40B4-BE49-F238E27FC236}">
                <a16:creationId xmlns:a16="http://schemas.microsoft.com/office/drawing/2014/main" id="{221A0D72-4618-E546-947B-A7EDA0E7090D}"/>
              </a:ext>
            </a:extLst>
          </p:cNvPr>
          <p:cNvGrpSpPr/>
          <p:nvPr/>
        </p:nvGrpSpPr>
        <p:grpSpPr>
          <a:xfrm>
            <a:off x="0" y="1625601"/>
            <a:ext cx="9906000" cy="495300"/>
            <a:chOff x="0" y="1600200"/>
            <a:chExt cx="9906000" cy="495300"/>
          </a:xfrm>
        </p:grpSpPr>
        <p:cxnSp>
          <p:nvCxnSpPr>
            <p:cNvPr id="10" name="Gerade Verbindung 13">
              <a:extLst>
                <a:ext uri="{FF2B5EF4-FFF2-40B4-BE49-F238E27FC236}">
                  <a16:creationId xmlns:a16="http://schemas.microsoft.com/office/drawing/2014/main" id="{7F09FC0C-5CED-6843-B7BE-F22BCDD51B37}"/>
                </a:ext>
              </a:extLst>
            </p:cNvPr>
            <p:cNvCxnSpPr/>
            <p:nvPr/>
          </p:nvCxnSpPr>
          <p:spPr>
            <a:xfrm>
              <a:off x="0" y="1600200"/>
              <a:ext cx="9906000" cy="0"/>
            </a:xfrm>
            <a:prstGeom prst="line">
              <a:avLst/>
            </a:prstGeom>
            <a:noFill/>
            <a:ln w="9525" cap="flat" cmpd="sng" algn="ctr">
              <a:solidFill>
                <a:srgbClr val="FF0000"/>
              </a:solidFill>
              <a:prstDash val="solid"/>
            </a:ln>
            <a:effectLst/>
          </p:spPr>
        </p:cxnSp>
        <p:cxnSp>
          <p:nvCxnSpPr>
            <p:cNvPr id="11" name="Gerade Verbindung 17">
              <a:extLst>
                <a:ext uri="{FF2B5EF4-FFF2-40B4-BE49-F238E27FC236}">
                  <a16:creationId xmlns:a16="http://schemas.microsoft.com/office/drawing/2014/main" id="{379C0E6D-7900-7547-AB88-8BF31D912E1A}"/>
                </a:ext>
              </a:extLst>
            </p:cNvPr>
            <p:cNvCxnSpPr/>
            <p:nvPr/>
          </p:nvCxnSpPr>
          <p:spPr>
            <a:xfrm>
              <a:off x="0" y="2095500"/>
              <a:ext cx="9906000" cy="0"/>
            </a:xfrm>
            <a:prstGeom prst="line">
              <a:avLst/>
            </a:prstGeom>
            <a:noFill/>
            <a:ln w="9525" cap="flat" cmpd="sng" algn="ctr">
              <a:solidFill>
                <a:srgbClr val="FF0000"/>
              </a:solidFill>
              <a:prstDash val="solid"/>
            </a:ln>
            <a:effectLst/>
          </p:spPr>
        </p:cxnSp>
      </p:grpSp>
      <p:grpSp>
        <p:nvGrpSpPr>
          <p:cNvPr id="18" name="Gruppieren 12">
            <a:extLst>
              <a:ext uri="{FF2B5EF4-FFF2-40B4-BE49-F238E27FC236}">
                <a16:creationId xmlns:a16="http://schemas.microsoft.com/office/drawing/2014/main" id="{F2F5F9F3-B2F3-CA43-B2E0-F64652795528}"/>
              </a:ext>
            </a:extLst>
          </p:cNvPr>
          <p:cNvGrpSpPr/>
          <p:nvPr/>
        </p:nvGrpSpPr>
        <p:grpSpPr>
          <a:xfrm>
            <a:off x="0" y="2219449"/>
            <a:ext cx="9906000" cy="495300"/>
            <a:chOff x="0" y="1600200"/>
            <a:chExt cx="9906000" cy="495300"/>
          </a:xfrm>
        </p:grpSpPr>
        <p:cxnSp>
          <p:nvCxnSpPr>
            <p:cNvPr id="19" name="Gerade Verbindung 13">
              <a:extLst>
                <a:ext uri="{FF2B5EF4-FFF2-40B4-BE49-F238E27FC236}">
                  <a16:creationId xmlns:a16="http://schemas.microsoft.com/office/drawing/2014/main" id="{767C0A72-E11F-B24A-8791-FD8C0986953F}"/>
                </a:ext>
              </a:extLst>
            </p:cNvPr>
            <p:cNvCxnSpPr/>
            <p:nvPr/>
          </p:nvCxnSpPr>
          <p:spPr>
            <a:xfrm>
              <a:off x="0" y="1600200"/>
              <a:ext cx="9906000" cy="0"/>
            </a:xfrm>
            <a:prstGeom prst="line">
              <a:avLst/>
            </a:prstGeom>
            <a:noFill/>
            <a:ln w="9525" cap="flat" cmpd="sng" algn="ctr">
              <a:solidFill>
                <a:srgbClr val="FF0000"/>
              </a:solidFill>
              <a:prstDash val="solid"/>
            </a:ln>
            <a:effectLst/>
          </p:spPr>
        </p:cxnSp>
        <p:cxnSp>
          <p:nvCxnSpPr>
            <p:cNvPr id="20" name="Gerade Verbindung 17">
              <a:extLst>
                <a:ext uri="{FF2B5EF4-FFF2-40B4-BE49-F238E27FC236}">
                  <a16:creationId xmlns:a16="http://schemas.microsoft.com/office/drawing/2014/main" id="{5C222E0A-465B-7E45-90D0-1654A341D5EA}"/>
                </a:ext>
              </a:extLst>
            </p:cNvPr>
            <p:cNvCxnSpPr/>
            <p:nvPr/>
          </p:nvCxnSpPr>
          <p:spPr>
            <a:xfrm>
              <a:off x="0" y="2095500"/>
              <a:ext cx="9906000" cy="0"/>
            </a:xfrm>
            <a:prstGeom prst="line">
              <a:avLst/>
            </a:prstGeom>
            <a:noFill/>
            <a:ln w="9525" cap="flat" cmpd="sng" algn="ctr">
              <a:solidFill>
                <a:srgbClr val="FF0000"/>
              </a:solidFill>
              <a:prstDash val="solid"/>
            </a:ln>
            <a:effectLst/>
          </p:spPr>
        </p:cxnSp>
      </p:grpSp>
      <p:grpSp>
        <p:nvGrpSpPr>
          <p:cNvPr id="24" name="Gruppieren 12">
            <a:extLst>
              <a:ext uri="{FF2B5EF4-FFF2-40B4-BE49-F238E27FC236}">
                <a16:creationId xmlns:a16="http://schemas.microsoft.com/office/drawing/2014/main" id="{06F20193-3E35-BA41-B26D-C3A6A3DDB12C}"/>
              </a:ext>
            </a:extLst>
          </p:cNvPr>
          <p:cNvGrpSpPr/>
          <p:nvPr/>
        </p:nvGrpSpPr>
        <p:grpSpPr>
          <a:xfrm>
            <a:off x="0" y="2813298"/>
            <a:ext cx="9906000" cy="495300"/>
            <a:chOff x="0" y="1600200"/>
            <a:chExt cx="9906000" cy="495300"/>
          </a:xfrm>
        </p:grpSpPr>
        <p:cxnSp>
          <p:nvCxnSpPr>
            <p:cNvPr id="25" name="Gerade Verbindung 13">
              <a:extLst>
                <a:ext uri="{FF2B5EF4-FFF2-40B4-BE49-F238E27FC236}">
                  <a16:creationId xmlns:a16="http://schemas.microsoft.com/office/drawing/2014/main" id="{61D52670-AB6A-D54C-9FF2-F5DE3DCA88B5}"/>
                </a:ext>
              </a:extLst>
            </p:cNvPr>
            <p:cNvCxnSpPr/>
            <p:nvPr/>
          </p:nvCxnSpPr>
          <p:spPr>
            <a:xfrm>
              <a:off x="0" y="1600200"/>
              <a:ext cx="9906000" cy="0"/>
            </a:xfrm>
            <a:prstGeom prst="line">
              <a:avLst/>
            </a:prstGeom>
            <a:noFill/>
            <a:ln w="9525" cap="flat" cmpd="sng" algn="ctr">
              <a:solidFill>
                <a:srgbClr val="FF0000"/>
              </a:solidFill>
              <a:prstDash val="solid"/>
            </a:ln>
            <a:effectLst/>
          </p:spPr>
        </p:cxnSp>
        <p:cxnSp>
          <p:nvCxnSpPr>
            <p:cNvPr id="26" name="Gerade Verbindung 17">
              <a:extLst>
                <a:ext uri="{FF2B5EF4-FFF2-40B4-BE49-F238E27FC236}">
                  <a16:creationId xmlns:a16="http://schemas.microsoft.com/office/drawing/2014/main" id="{03099817-E159-694F-A139-66761052ADB3}"/>
                </a:ext>
              </a:extLst>
            </p:cNvPr>
            <p:cNvCxnSpPr/>
            <p:nvPr/>
          </p:nvCxnSpPr>
          <p:spPr>
            <a:xfrm>
              <a:off x="0" y="2095500"/>
              <a:ext cx="9906000" cy="0"/>
            </a:xfrm>
            <a:prstGeom prst="line">
              <a:avLst/>
            </a:prstGeom>
            <a:noFill/>
            <a:ln w="9525" cap="flat" cmpd="sng" algn="ctr">
              <a:solidFill>
                <a:srgbClr val="FF0000"/>
              </a:solidFill>
              <a:prstDash val="solid"/>
            </a:ln>
            <a:effectLst/>
          </p:spPr>
        </p:cxnSp>
      </p:grpSp>
      <p:sp>
        <p:nvSpPr>
          <p:cNvPr id="28" name="Foliennummernplatzhalter 4">
            <a:extLst>
              <a:ext uri="{FF2B5EF4-FFF2-40B4-BE49-F238E27FC236}">
                <a16:creationId xmlns:a16="http://schemas.microsoft.com/office/drawing/2014/main" id="{671DB9E8-8C8A-334A-88F7-6BA259B3CFEC}"/>
              </a:ext>
            </a:extLst>
          </p:cNvPr>
          <p:cNvSpPr>
            <a:spLocks noGrp="1"/>
          </p:cNvSpPr>
          <p:nvPr>
            <p:ph type="sldNum" sz="quarter" idx="12"/>
          </p:nvPr>
        </p:nvSpPr>
        <p:spPr>
          <a:xfrm>
            <a:off x="8931442" y="6659477"/>
            <a:ext cx="773912" cy="16716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D1E780-DE1C-4ECA-B5E5-863D0BC53287}" type="slidenum">
              <a:rPr kumimoji="0" lang="de-DE" sz="8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8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grpSp>
        <p:nvGrpSpPr>
          <p:cNvPr id="15" name="Gruppieren 12">
            <a:extLst>
              <a:ext uri="{FF2B5EF4-FFF2-40B4-BE49-F238E27FC236}">
                <a16:creationId xmlns:a16="http://schemas.microsoft.com/office/drawing/2014/main" id="{19FC3A03-1913-D84E-93DA-C1CB9CB1C057}"/>
              </a:ext>
            </a:extLst>
          </p:cNvPr>
          <p:cNvGrpSpPr/>
          <p:nvPr/>
        </p:nvGrpSpPr>
        <p:grpSpPr>
          <a:xfrm>
            <a:off x="25400" y="3410198"/>
            <a:ext cx="9906000" cy="495300"/>
            <a:chOff x="0" y="1600200"/>
            <a:chExt cx="9906000" cy="495300"/>
          </a:xfrm>
        </p:grpSpPr>
        <p:cxnSp>
          <p:nvCxnSpPr>
            <p:cNvPr id="16" name="Gerade Verbindung 13">
              <a:extLst>
                <a:ext uri="{FF2B5EF4-FFF2-40B4-BE49-F238E27FC236}">
                  <a16:creationId xmlns:a16="http://schemas.microsoft.com/office/drawing/2014/main" id="{B3ED3431-7F04-B444-ACE3-CFB603B4C3D6}"/>
                </a:ext>
              </a:extLst>
            </p:cNvPr>
            <p:cNvCxnSpPr/>
            <p:nvPr/>
          </p:nvCxnSpPr>
          <p:spPr>
            <a:xfrm>
              <a:off x="0" y="1600200"/>
              <a:ext cx="9906000" cy="0"/>
            </a:xfrm>
            <a:prstGeom prst="line">
              <a:avLst/>
            </a:prstGeom>
            <a:noFill/>
            <a:ln w="9525" cap="flat" cmpd="sng" algn="ctr">
              <a:solidFill>
                <a:srgbClr val="FF0000"/>
              </a:solidFill>
              <a:prstDash val="solid"/>
            </a:ln>
            <a:effectLst/>
          </p:spPr>
        </p:cxnSp>
        <p:cxnSp>
          <p:nvCxnSpPr>
            <p:cNvPr id="17" name="Gerade Verbindung 17">
              <a:extLst>
                <a:ext uri="{FF2B5EF4-FFF2-40B4-BE49-F238E27FC236}">
                  <a16:creationId xmlns:a16="http://schemas.microsoft.com/office/drawing/2014/main" id="{4142E0E4-0D17-2240-9C01-3DD0EABC0420}"/>
                </a:ext>
              </a:extLst>
            </p:cNvPr>
            <p:cNvCxnSpPr/>
            <p:nvPr/>
          </p:nvCxnSpPr>
          <p:spPr>
            <a:xfrm>
              <a:off x="0" y="2095500"/>
              <a:ext cx="9906000" cy="0"/>
            </a:xfrm>
            <a:prstGeom prst="line">
              <a:avLst/>
            </a:prstGeom>
            <a:noFill/>
            <a:ln w="9525" cap="flat" cmpd="sng" algn="ctr">
              <a:solidFill>
                <a:srgbClr val="FF0000"/>
              </a:solidFill>
              <a:prstDash val="solid"/>
            </a:ln>
            <a:effectLst/>
          </p:spPr>
        </p:cxnSp>
      </p:grpSp>
    </p:spTree>
    <p:extLst>
      <p:ext uri="{BB962C8B-B14F-4D97-AF65-F5344CB8AC3E}">
        <p14:creationId xmlns:p14="http://schemas.microsoft.com/office/powerpoint/2010/main" val="107592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tx1"/>
                                      </p:to>
                                    </p:animClr>
                                  </p:sub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tx1"/>
                                      </p:to>
                                    </p:animClr>
                                  </p:sub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tx1"/>
                                      </p:to>
                                    </p:animClr>
                                  </p:sub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D1E780-DE1C-4ECA-B5E5-863D0BC53287}" type="slidenum">
              <a:rPr kumimoji="0" lang="de-DE" sz="8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DE" sz="8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pic>
        <p:nvPicPr>
          <p:cNvPr id="13" name="Picture 12"/>
          <p:cNvPicPr>
            <a:picLocks noChangeAspect="1"/>
          </p:cNvPicPr>
          <p:nvPr/>
        </p:nvPicPr>
        <p:blipFill>
          <a:blip r:embed="rId2"/>
          <a:stretch>
            <a:fillRect/>
          </a:stretch>
        </p:blipFill>
        <p:spPr>
          <a:xfrm>
            <a:off x="1915626" y="1301750"/>
            <a:ext cx="6074749" cy="5508978"/>
          </a:xfrm>
          <a:prstGeom prst="rect">
            <a:avLst/>
          </a:prstGeom>
          <a:ln w="57150">
            <a:solidFill>
              <a:schemeClr val="accent3">
                <a:lumMod val="75000"/>
              </a:schemeClr>
            </a:solidFill>
          </a:ln>
        </p:spPr>
      </p:pic>
      <p:sp>
        <p:nvSpPr>
          <p:cNvPr id="11" name="Title 1">
            <a:extLst>
              <a:ext uri="{FF2B5EF4-FFF2-40B4-BE49-F238E27FC236}">
                <a16:creationId xmlns:a16="http://schemas.microsoft.com/office/drawing/2014/main" id="{F00E3B29-F6C6-D24A-9393-3DBAA51476B8}"/>
              </a:ext>
            </a:extLst>
          </p:cNvPr>
          <p:cNvSpPr>
            <a:spLocks noGrp="1"/>
          </p:cNvSpPr>
          <p:nvPr>
            <p:ph type="title"/>
          </p:nvPr>
        </p:nvSpPr>
        <p:spPr>
          <a:xfrm>
            <a:off x="25400" y="12700"/>
            <a:ext cx="7670800" cy="1143000"/>
          </a:xfrm>
        </p:spPr>
        <p:txBody>
          <a:bodyPr>
            <a:normAutofit/>
          </a:bodyPr>
          <a:lstStyle/>
          <a:p>
            <a:r>
              <a:rPr lang="en-US" sz="4000" b="1" dirty="0">
                <a:solidFill>
                  <a:schemeClr val="tx1"/>
                </a:solidFill>
                <a:latin typeface="Arial" panose="020B0604020202020204" pitchFamily="34" charset="0"/>
                <a:cs typeface="Arial" panose="020B0604020202020204" pitchFamily="34" charset="0"/>
              </a:rPr>
              <a:t>OA2020 Global Initiative:</a:t>
            </a:r>
            <a:br>
              <a:rPr lang="en-US" sz="3600" b="1" dirty="0">
                <a:solidFill>
                  <a:schemeClr val="tx1"/>
                </a:solidFill>
                <a:latin typeface="Arial" panose="020B0604020202020204" pitchFamily="34" charset="0"/>
                <a:cs typeface="Arial" panose="020B0604020202020204" pitchFamily="34" charset="0"/>
              </a:rPr>
            </a:br>
            <a:r>
              <a:rPr lang="en-US" sz="3100" b="1" i="1" dirty="0">
                <a:solidFill>
                  <a:schemeClr val="tx1"/>
                </a:solidFill>
                <a:latin typeface="Arial" panose="020B0604020202020204" pitchFamily="34" charset="0"/>
                <a:cs typeface="Arial" panose="020B0604020202020204" pitchFamily="34" charset="0"/>
              </a:rPr>
              <a:t>Accelerating a transition to open access</a:t>
            </a:r>
            <a:endParaRPr lang="en-US" sz="3600" b="1"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1777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537CE2-7719-894D-A67B-78EC6B833AD8}"/>
              </a:ext>
            </a:extLst>
          </p:cNvPr>
          <p:cNvSpPr/>
          <p:nvPr/>
        </p:nvSpPr>
        <p:spPr>
          <a:xfrm>
            <a:off x="0" y="0"/>
            <a:ext cx="9906000" cy="13400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200" dirty="0">
              <a:solidFill>
                <a:schemeClr val="tx1"/>
              </a:solidFill>
            </a:endParaRPr>
          </a:p>
        </p:txBody>
      </p:sp>
      <p:sp>
        <p:nvSpPr>
          <p:cNvPr id="7" name="Title 1">
            <a:extLst>
              <a:ext uri="{FF2B5EF4-FFF2-40B4-BE49-F238E27FC236}">
                <a16:creationId xmlns:a16="http://schemas.microsoft.com/office/drawing/2014/main" id="{154B581C-00AF-CD42-95F5-9508A18317DC}"/>
              </a:ext>
            </a:extLst>
          </p:cNvPr>
          <p:cNvSpPr>
            <a:spLocks noGrp="1"/>
          </p:cNvSpPr>
          <p:nvPr>
            <p:ph type="title"/>
          </p:nvPr>
        </p:nvSpPr>
        <p:spPr>
          <a:xfrm>
            <a:off x="0" y="76200"/>
            <a:ext cx="9906000" cy="1143000"/>
          </a:xfrm>
        </p:spPr>
        <p:txBody>
          <a:bodyPr>
            <a:normAutofit fontScale="90000"/>
          </a:bodyPr>
          <a:lstStyle/>
          <a:p>
            <a:r>
              <a:rPr lang="en-US" b="1" dirty="0">
                <a:latin typeface="Arial" panose="020B0604020202020204" pitchFamily="34" charset="0"/>
                <a:cs typeface="Arial" panose="020B0604020202020204" pitchFamily="34" charset="0"/>
              </a:rPr>
              <a:t>So, how can we accelerate a large-scale transformation to open access (OA)?</a:t>
            </a:r>
          </a:p>
        </p:txBody>
      </p:sp>
      <p:sp>
        <p:nvSpPr>
          <p:cNvPr id="14" name="Rectangle 13">
            <a:extLst>
              <a:ext uri="{FF2B5EF4-FFF2-40B4-BE49-F238E27FC236}">
                <a16:creationId xmlns:a16="http://schemas.microsoft.com/office/drawing/2014/main" id="{14581593-36C7-A745-B3DF-C41724B2ADA9}"/>
              </a:ext>
            </a:extLst>
          </p:cNvPr>
          <p:cNvSpPr/>
          <p:nvPr/>
        </p:nvSpPr>
        <p:spPr>
          <a:xfrm>
            <a:off x="0" y="1353993"/>
            <a:ext cx="9906000" cy="584775"/>
          </a:xfrm>
          <a:prstGeom prst="rect">
            <a:avLst/>
          </a:prstGeom>
        </p:spPr>
        <p:txBody>
          <a:bodyPr wrap="square">
            <a:spAutoFit/>
          </a:bodyPr>
          <a:lstStyle/>
          <a:p>
            <a:pPr algn="ctr"/>
            <a:r>
              <a:rPr lang="en-US" sz="3200" i="1" dirty="0">
                <a:solidFill>
                  <a:srgbClr val="FF0000"/>
                </a:solidFill>
                <a:latin typeface="Arial" panose="020B0604020202020204" pitchFamily="34" charset="0"/>
                <a:cs typeface="Arial" panose="020B0604020202020204" pitchFamily="34" charset="0"/>
              </a:rPr>
              <a:t>Think globally, act locally…</a:t>
            </a:r>
            <a:endParaRPr lang="en-US" sz="3200" dirty="0">
              <a:solidFill>
                <a:srgbClr val="FF0000"/>
              </a:solidFill>
            </a:endParaRPr>
          </a:p>
        </p:txBody>
      </p:sp>
      <p:sp>
        <p:nvSpPr>
          <p:cNvPr id="15" name="Content Placeholder 2">
            <a:extLst>
              <a:ext uri="{FF2B5EF4-FFF2-40B4-BE49-F238E27FC236}">
                <a16:creationId xmlns:a16="http://schemas.microsoft.com/office/drawing/2014/main" id="{1691F2A6-93E5-4C49-9FB9-F1A9B9F9C5CE}"/>
              </a:ext>
            </a:extLst>
          </p:cNvPr>
          <p:cNvSpPr>
            <a:spLocks noGrp="1"/>
          </p:cNvSpPr>
          <p:nvPr>
            <p:ph idx="1"/>
          </p:nvPr>
        </p:nvSpPr>
        <p:spPr>
          <a:xfrm>
            <a:off x="1" y="1880694"/>
            <a:ext cx="9906000" cy="4945947"/>
          </a:xfrm>
        </p:spPr>
        <p:txBody>
          <a:bodyPr>
            <a:normAutofit/>
          </a:bodyPr>
          <a:lstStyle/>
          <a:p>
            <a:pPr>
              <a:buFont typeface="Courier New" panose="02070309020205020404" pitchFamily="49" charset="0"/>
              <a:buChar char="o"/>
            </a:pPr>
            <a:r>
              <a:rPr lang="en-US" dirty="0">
                <a:solidFill>
                  <a:schemeClr val="bg1"/>
                </a:solidFill>
                <a:latin typeface="Arial" panose="020B0604020202020204" pitchFamily="34" charset="0"/>
                <a:cs typeface="Arial" panose="020B0604020202020204" pitchFamily="34" charset="0"/>
              </a:rPr>
              <a:t>Provide author communities, professional societies, editors, and other key stakeholders with tools and resources to make their subscription journals OA</a:t>
            </a:r>
            <a:endParaRPr lang="en-US" sz="1100" dirty="0">
              <a:solidFill>
                <a:schemeClr val="bg1"/>
              </a:solidFill>
              <a:latin typeface="Arial" panose="020B0604020202020204" pitchFamily="34" charset="0"/>
              <a:cs typeface="Arial" panose="020B0604020202020204" pitchFamily="34" charset="0"/>
            </a:endParaRPr>
          </a:p>
          <a:p>
            <a:pPr marL="0" indent="0" algn="ctr">
              <a:lnSpc>
                <a:spcPts val="2800"/>
              </a:lnSpc>
              <a:buNone/>
            </a:pPr>
            <a:r>
              <a:rPr lang="en-US" sz="2800" dirty="0">
                <a:solidFill>
                  <a:schemeClr val="bg1"/>
                </a:solidFill>
                <a:latin typeface="Arial" panose="020B0604020202020204" pitchFamily="34" charset="0"/>
                <a:cs typeface="Arial" panose="020B0604020202020204" pitchFamily="34" charset="0"/>
              </a:rPr>
              <a:t>(</a:t>
            </a:r>
            <a:r>
              <a:rPr lang="en-US" sz="2800" i="1" dirty="0">
                <a:solidFill>
                  <a:schemeClr val="bg1"/>
                </a:solidFill>
                <a:latin typeface="Arial" panose="020B0604020202020204" pitchFamily="34" charset="0"/>
                <a:cs typeface="Arial" panose="020B0604020202020204" pitchFamily="34" charset="0"/>
              </a:rPr>
              <a:t>i.e.</a:t>
            </a:r>
            <a:r>
              <a:rPr lang="en-US" sz="2800" dirty="0">
                <a:solidFill>
                  <a:schemeClr val="bg1"/>
                </a:solidFill>
                <a:latin typeface="Arial" panose="020B0604020202020204" pitchFamily="34" charset="0"/>
                <a:cs typeface="Arial" panose="020B0604020202020204" pitchFamily="34" charset="0"/>
              </a:rPr>
              <a:t>, </a:t>
            </a:r>
            <a:r>
              <a:rPr lang="en-US" sz="2800" i="1" dirty="0">
                <a:solidFill>
                  <a:schemeClr val="bg1"/>
                </a:solidFill>
                <a:latin typeface="Arial" panose="020B0604020202020204" pitchFamily="34" charset="0"/>
                <a:cs typeface="Arial" panose="020B0604020202020204" pitchFamily="34" charset="0"/>
              </a:rPr>
              <a:t>flip to OA journal-by-journal</a:t>
            </a:r>
            <a:r>
              <a:rPr lang="en-US" sz="2800" dirty="0">
                <a:solidFill>
                  <a:schemeClr val="bg1"/>
                </a:solidFill>
                <a:latin typeface="Arial" panose="020B0604020202020204" pitchFamily="34" charset="0"/>
                <a:cs typeface="Arial" panose="020B0604020202020204" pitchFamily="34" charset="0"/>
              </a:rPr>
              <a:t>)</a:t>
            </a:r>
            <a:endParaRPr lang="en-US" sz="1000" dirty="0">
              <a:solidFill>
                <a:schemeClr val="bg1"/>
              </a:solidFill>
              <a:latin typeface="Arial" panose="020B0604020202020204" pitchFamily="34" charset="0"/>
              <a:cs typeface="Arial" panose="020B0604020202020204" pitchFamily="34" charset="0"/>
            </a:endParaRPr>
          </a:p>
          <a:p>
            <a:pPr>
              <a:buFont typeface="Courier New" panose="02070309020205020404" pitchFamily="49" charset="0"/>
              <a:buChar char="o"/>
            </a:pPr>
            <a:r>
              <a:rPr lang="en-US" dirty="0">
                <a:solidFill>
                  <a:schemeClr val="bg1"/>
                </a:solidFill>
                <a:latin typeface="Arial" panose="020B0604020202020204" pitchFamily="34" charset="0"/>
                <a:cs typeface="Arial" panose="020B0604020202020204" pitchFamily="34" charset="0"/>
              </a:rPr>
              <a:t>Join with international partners and pledge to divest from subscriptions and re-invest in OA publishing</a:t>
            </a:r>
          </a:p>
          <a:p>
            <a:pPr marL="0" indent="0" algn="ctr">
              <a:lnSpc>
                <a:spcPts val="2800"/>
              </a:lnSpc>
              <a:buNone/>
            </a:pPr>
            <a:r>
              <a:rPr lang="en-US" sz="2800" dirty="0">
                <a:solidFill>
                  <a:schemeClr val="bg1"/>
                </a:solidFill>
                <a:latin typeface="Arial" panose="020B0604020202020204" pitchFamily="34" charset="0"/>
                <a:cs typeface="Arial" panose="020B0604020202020204" pitchFamily="34" charset="0"/>
              </a:rPr>
              <a:t>(</a:t>
            </a:r>
            <a:r>
              <a:rPr lang="en-US" sz="2800" i="1" dirty="0">
                <a:solidFill>
                  <a:schemeClr val="bg1"/>
                </a:solidFill>
                <a:latin typeface="Arial" panose="020B0604020202020204" pitchFamily="34" charset="0"/>
                <a:cs typeface="Arial" panose="020B0604020202020204" pitchFamily="34" charset="0"/>
              </a:rPr>
              <a:t>i.e.</a:t>
            </a:r>
            <a:r>
              <a:rPr lang="en-US" sz="2800" dirty="0">
                <a:solidFill>
                  <a:schemeClr val="bg1"/>
                </a:solidFill>
                <a:latin typeface="Arial" panose="020B0604020202020204" pitchFamily="34" charset="0"/>
                <a:cs typeface="Arial" panose="020B0604020202020204" pitchFamily="34" charset="0"/>
              </a:rPr>
              <a:t>, </a:t>
            </a:r>
            <a:r>
              <a:rPr lang="en-US" sz="2800" i="1" dirty="0">
                <a:solidFill>
                  <a:schemeClr val="bg1"/>
                </a:solidFill>
                <a:latin typeface="Arial" panose="020B0604020202020204" pitchFamily="34" charset="0"/>
                <a:cs typeface="Arial" panose="020B0604020202020204" pitchFamily="34" charset="0"/>
              </a:rPr>
              <a:t>flip to OA publisher-by-publisher</a:t>
            </a:r>
            <a:r>
              <a:rPr lang="en-US" sz="2800" dirty="0">
                <a:solidFill>
                  <a:schemeClr val="bg1"/>
                </a:solidFill>
                <a:latin typeface="Arial" panose="020B0604020202020204" pitchFamily="34" charset="0"/>
                <a:cs typeface="Arial" panose="020B0604020202020204" pitchFamily="34" charset="0"/>
              </a:rPr>
              <a:t>)</a:t>
            </a:r>
            <a:endParaRPr lang="en-US" dirty="0">
              <a:solidFill>
                <a:schemeClr val="bg1"/>
              </a:solidFill>
              <a:latin typeface="Arial" panose="020B0604020202020204" pitchFamily="34" charset="0"/>
              <a:cs typeface="Arial" panose="020B0604020202020204" pitchFamily="34" charset="0"/>
            </a:endParaRPr>
          </a:p>
          <a:p>
            <a:pPr>
              <a:buFont typeface="Courier New" panose="02070309020205020404" pitchFamily="49" charset="0"/>
              <a:buChar char="o"/>
            </a:pPr>
            <a:r>
              <a:rPr lang="en-US" dirty="0">
                <a:solidFill>
                  <a:srgbClr val="FF0000"/>
                </a:solidFill>
                <a:latin typeface="Arial" panose="020B0604020202020204" pitchFamily="34" charset="0"/>
                <a:cs typeface="Arial" panose="020B0604020202020204" pitchFamily="34" charset="0"/>
              </a:rPr>
              <a:t>Align institutional policies and practices towards OA</a:t>
            </a:r>
          </a:p>
          <a:p>
            <a:pPr marL="0" indent="0" algn="ctr">
              <a:lnSpc>
                <a:spcPts val="2800"/>
              </a:lnSpc>
              <a:buNone/>
            </a:pPr>
            <a:r>
              <a:rPr lang="en-US" sz="2800" dirty="0">
                <a:solidFill>
                  <a:srgbClr val="FF0000"/>
                </a:solidFill>
                <a:latin typeface="Arial" panose="020B0604020202020204" pitchFamily="34" charset="0"/>
                <a:cs typeface="Arial" panose="020B0604020202020204" pitchFamily="34" charset="0"/>
              </a:rPr>
              <a:t>(</a:t>
            </a:r>
            <a:r>
              <a:rPr lang="en-US" sz="2800" i="1" dirty="0">
                <a:solidFill>
                  <a:srgbClr val="FF0000"/>
                </a:solidFill>
                <a:latin typeface="Arial" panose="020B0604020202020204" pitchFamily="34" charset="0"/>
                <a:cs typeface="Arial" panose="020B0604020202020204" pitchFamily="34" charset="0"/>
              </a:rPr>
              <a:t>i.e.</a:t>
            </a:r>
            <a:r>
              <a:rPr lang="en-US" sz="2800" dirty="0">
                <a:solidFill>
                  <a:srgbClr val="FF0000"/>
                </a:solidFill>
                <a:latin typeface="Arial" panose="020B0604020202020204" pitchFamily="34" charset="0"/>
                <a:cs typeface="Arial" panose="020B0604020202020204" pitchFamily="34" charset="0"/>
              </a:rPr>
              <a:t>, </a:t>
            </a:r>
            <a:r>
              <a:rPr lang="en-US" sz="2800" i="1" dirty="0">
                <a:solidFill>
                  <a:srgbClr val="FF0000"/>
                </a:solidFill>
                <a:latin typeface="Arial" panose="020B0604020202020204" pitchFamily="34" charset="0"/>
                <a:cs typeface="Arial" panose="020B0604020202020204" pitchFamily="34" charset="0"/>
              </a:rPr>
              <a:t>push for OA principles in publisher agreements</a:t>
            </a:r>
            <a:r>
              <a:rPr lang="en-US" sz="2800" dirty="0">
                <a:solidFill>
                  <a:srgbClr val="FF0000"/>
                </a:solidFill>
                <a:latin typeface="Arial" panose="020B0604020202020204" pitchFamily="34" charset="0"/>
                <a:cs typeface="Arial" panose="020B0604020202020204" pitchFamily="34" charset="0"/>
              </a:rPr>
              <a:t>)</a:t>
            </a:r>
            <a:endParaRPr lang="en-US" dirty="0">
              <a:solidFill>
                <a:srgbClr val="FF0000"/>
              </a:solidFill>
              <a:latin typeface="Arial" panose="020B0604020202020204" pitchFamily="34" charset="0"/>
              <a:cs typeface="Arial" panose="020B0604020202020204" pitchFamily="34" charset="0"/>
            </a:endParaRPr>
          </a:p>
        </p:txBody>
      </p:sp>
      <p:grpSp>
        <p:nvGrpSpPr>
          <p:cNvPr id="21" name="Gruppieren 12">
            <a:extLst>
              <a:ext uri="{FF2B5EF4-FFF2-40B4-BE49-F238E27FC236}">
                <a16:creationId xmlns:a16="http://schemas.microsoft.com/office/drawing/2014/main" id="{C41FDEF0-819A-7B43-9ED6-8F697C1B00F6}"/>
              </a:ext>
            </a:extLst>
          </p:cNvPr>
          <p:cNvGrpSpPr/>
          <p:nvPr/>
        </p:nvGrpSpPr>
        <p:grpSpPr>
          <a:xfrm>
            <a:off x="0" y="5471163"/>
            <a:ext cx="9906000" cy="929636"/>
            <a:chOff x="0" y="1600200"/>
            <a:chExt cx="9906000" cy="495300"/>
          </a:xfrm>
        </p:grpSpPr>
        <p:cxnSp>
          <p:nvCxnSpPr>
            <p:cNvPr id="22" name="Gerade Verbindung 13">
              <a:extLst>
                <a:ext uri="{FF2B5EF4-FFF2-40B4-BE49-F238E27FC236}">
                  <a16:creationId xmlns:a16="http://schemas.microsoft.com/office/drawing/2014/main" id="{8C08DA59-9783-F34E-8CD5-FF8FFE289ABC}"/>
                </a:ext>
              </a:extLst>
            </p:cNvPr>
            <p:cNvCxnSpPr/>
            <p:nvPr/>
          </p:nvCxnSpPr>
          <p:spPr>
            <a:xfrm>
              <a:off x="0" y="1600200"/>
              <a:ext cx="9906000" cy="0"/>
            </a:xfrm>
            <a:prstGeom prst="line">
              <a:avLst/>
            </a:prstGeom>
            <a:noFill/>
            <a:ln w="9525" cap="flat" cmpd="sng" algn="ctr">
              <a:solidFill>
                <a:srgbClr val="FF0000"/>
              </a:solidFill>
              <a:prstDash val="solid"/>
            </a:ln>
            <a:effectLst/>
          </p:spPr>
        </p:cxnSp>
        <p:cxnSp>
          <p:nvCxnSpPr>
            <p:cNvPr id="23" name="Gerade Verbindung 17">
              <a:extLst>
                <a:ext uri="{FF2B5EF4-FFF2-40B4-BE49-F238E27FC236}">
                  <a16:creationId xmlns:a16="http://schemas.microsoft.com/office/drawing/2014/main" id="{AC67A7F5-99F3-BA45-B485-7B46DF9DD5C3}"/>
                </a:ext>
              </a:extLst>
            </p:cNvPr>
            <p:cNvCxnSpPr/>
            <p:nvPr/>
          </p:nvCxnSpPr>
          <p:spPr>
            <a:xfrm>
              <a:off x="0" y="2095500"/>
              <a:ext cx="9906000" cy="0"/>
            </a:xfrm>
            <a:prstGeom prst="line">
              <a:avLst/>
            </a:prstGeom>
            <a:noFill/>
            <a:ln w="9525" cap="flat" cmpd="sng" algn="ctr">
              <a:solidFill>
                <a:srgbClr val="FF0000"/>
              </a:solidFill>
              <a:prstDash val="solid"/>
            </a:ln>
            <a:effectLst/>
          </p:spPr>
        </p:cxnSp>
      </p:grpSp>
      <p:sp>
        <p:nvSpPr>
          <p:cNvPr id="24" name="Foliennummernplatzhalter 4">
            <a:extLst>
              <a:ext uri="{FF2B5EF4-FFF2-40B4-BE49-F238E27FC236}">
                <a16:creationId xmlns:a16="http://schemas.microsoft.com/office/drawing/2014/main" id="{6DD59C21-5C7F-5E4C-8375-BC22A6D679A4}"/>
              </a:ext>
            </a:extLst>
          </p:cNvPr>
          <p:cNvSpPr>
            <a:spLocks noGrp="1"/>
          </p:cNvSpPr>
          <p:nvPr>
            <p:ph type="sldNum" sz="quarter" idx="12"/>
          </p:nvPr>
        </p:nvSpPr>
        <p:spPr>
          <a:xfrm>
            <a:off x="8931442" y="6659477"/>
            <a:ext cx="773912" cy="16716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D1E780-DE1C-4ECA-B5E5-863D0BC53287}" type="slidenum">
              <a:rPr kumimoji="0" lang="de-DE" sz="8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DE" sz="8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245154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E8A580-69F6-3A45-856E-41EB584D4CF1}"/>
              </a:ext>
            </a:extLst>
          </p:cNvPr>
          <p:cNvSpPr/>
          <p:nvPr/>
        </p:nvSpPr>
        <p:spPr>
          <a:xfrm>
            <a:off x="0" y="0"/>
            <a:ext cx="9906000" cy="13400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200" dirty="0">
              <a:solidFill>
                <a:schemeClr val="tx1"/>
              </a:solidFill>
            </a:endParaRPr>
          </a:p>
        </p:txBody>
      </p:sp>
      <p:sp>
        <p:nvSpPr>
          <p:cNvPr id="7" name="Title 1">
            <a:extLst>
              <a:ext uri="{FF2B5EF4-FFF2-40B4-BE49-F238E27FC236}">
                <a16:creationId xmlns:a16="http://schemas.microsoft.com/office/drawing/2014/main" id="{154B581C-00AF-CD42-95F5-9508A18317DC}"/>
              </a:ext>
            </a:extLst>
          </p:cNvPr>
          <p:cNvSpPr>
            <a:spLocks noGrp="1"/>
          </p:cNvSpPr>
          <p:nvPr>
            <p:ph type="title"/>
          </p:nvPr>
        </p:nvSpPr>
        <p:spPr>
          <a:xfrm>
            <a:off x="674915" y="76200"/>
            <a:ext cx="8556171" cy="1143000"/>
          </a:xfrm>
        </p:spPr>
        <p:txBody>
          <a:bodyPr>
            <a:normAutofit fontScale="90000"/>
          </a:bodyPr>
          <a:lstStyle/>
          <a:p>
            <a:r>
              <a:rPr lang="en-US" b="1" dirty="0">
                <a:latin typeface="Arial" panose="020B0604020202020204" pitchFamily="34" charset="0"/>
                <a:cs typeface="Arial" panose="020B0604020202020204" pitchFamily="34" charset="0"/>
              </a:rPr>
              <a:t>Faculty-led efforts to accelerate the transition to open access </a:t>
            </a:r>
          </a:p>
        </p:txBody>
      </p:sp>
      <p:pic>
        <p:nvPicPr>
          <p:cNvPr id="21" name="Picture 20">
            <a:extLst>
              <a:ext uri="{FF2B5EF4-FFF2-40B4-BE49-F238E27FC236}">
                <a16:creationId xmlns:a16="http://schemas.microsoft.com/office/drawing/2014/main" id="{9C0CBD7A-E1BA-9540-97C6-53DF4049E5EF}"/>
              </a:ext>
            </a:extLst>
          </p:cNvPr>
          <p:cNvPicPr>
            <a:picLocks noChangeAspect="1"/>
          </p:cNvPicPr>
          <p:nvPr/>
        </p:nvPicPr>
        <p:blipFill rotWithShape="1">
          <a:blip r:embed="rId3">
            <a:extLst>
              <a:ext uri="{28A0092B-C50C-407E-A947-70E740481C1C}">
                <a14:useLocalDpi xmlns:a14="http://schemas.microsoft.com/office/drawing/2010/main" val="0"/>
              </a:ext>
            </a:extLst>
          </a:blip>
          <a:srcRect b="78948"/>
          <a:stretch/>
        </p:blipFill>
        <p:spPr>
          <a:xfrm>
            <a:off x="-768407" y="1102399"/>
            <a:ext cx="11203832" cy="3052316"/>
          </a:xfrm>
          <a:prstGeom prst="rect">
            <a:avLst/>
          </a:prstGeom>
        </p:spPr>
      </p:pic>
      <p:pic>
        <p:nvPicPr>
          <p:cNvPr id="22" name="Picture 21">
            <a:extLst>
              <a:ext uri="{FF2B5EF4-FFF2-40B4-BE49-F238E27FC236}">
                <a16:creationId xmlns:a16="http://schemas.microsoft.com/office/drawing/2014/main" id="{3F83147D-49B6-3D45-8F7F-C610730E9462}"/>
              </a:ext>
            </a:extLst>
          </p:cNvPr>
          <p:cNvPicPr>
            <a:picLocks noChangeAspect="1"/>
          </p:cNvPicPr>
          <p:nvPr/>
        </p:nvPicPr>
        <p:blipFill rotWithShape="1">
          <a:blip r:embed="rId3">
            <a:extLst>
              <a:ext uri="{28A0092B-C50C-407E-A947-70E740481C1C}">
                <a14:useLocalDpi xmlns:a14="http://schemas.microsoft.com/office/drawing/2010/main" val="0"/>
              </a:ext>
            </a:extLst>
          </a:blip>
          <a:srcRect t="20551" b="75056"/>
          <a:stretch/>
        </p:blipFill>
        <p:spPr>
          <a:xfrm>
            <a:off x="-770620" y="4383314"/>
            <a:ext cx="11201400" cy="636815"/>
          </a:xfrm>
          <a:prstGeom prst="rect">
            <a:avLst/>
          </a:prstGeom>
        </p:spPr>
      </p:pic>
      <p:pic>
        <p:nvPicPr>
          <p:cNvPr id="23" name="Picture 22">
            <a:extLst>
              <a:ext uri="{FF2B5EF4-FFF2-40B4-BE49-F238E27FC236}">
                <a16:creationId xmlns:a16="http://schemas.microsoft.com/office/drawing/2014/main" id="{25BF3504-B0DA-224F-AE49-D4518C9ED600}"/>
              </a:ext>
            </a:extLst>
          </p:cNvPr>
          <p:cNvPicPr>
            <a:picLocks noChangeAspect="1"/>
          </p:cNvPicPr>
          <p:nvPr/>
        </p:nvPicPr>
        <p:blipFill rotWithShape="1">
          <a:blip r:embed="rId3">
            <a:extLst>
              <a:ext uri="{28A0092B-C50C-407E-A947-70E740481C1C}">
                <a14:useLocalDpi xmlns:a14="http://schemas.microsoft.com/office/drawing/2010/main" val="0"/>
              </a:ext>
            </a:extLst>
          </a:blip>
          <a:srcRect t="24493" b="71452"/>
          <a:stretch/>
        </p:blipFill>
        <p:spPr>
          <a:xfrm>
            <a:off x="-770620" y="4407806"/>
            <a:ext cx="11201400" cy="587829"/>
          </a:xfrm>
          <a:prstGeom prst="rect">
            <a:avLst/>
          </a:prstGeom>
        </p:spPr>
      </p:pic>
      <p:pic>
        <p:nvPicPr>
          <p:cNvPr id="24" name="Picture 23">
            <a:extLst>
              <a:ext uri="{FF2B5EF4-FFF2-40B4-BE49-F238E27FC236}">
                <a16:creationId xmlns:a16="http://schemas.microsoft.com/office/drawing/2014/main" id="{B76DD412-AE88-D444-8D55-4EDCF41633EC}"/>
              </a:ext>
            </a:extLst>
          </p:cNvPr>
          <p:cNvPicPr>
            <a:picLocks noChangeAspect="1"/>
          </p:cNvPicPr>
          <p:nvPr/>
        </p:nvPicPr>
        <p:blipFill rotWithShape="1">
          <a:blip r:embed="rId3">
            <a:extLst>
              <a:ext uri="{28A0092B-C50C-407E-A947-70E740481C1C}">
                <a14:useLocalDpi xmlns:a14="http://schemas.microsoft.com/office/drawing/2010/main" val="0"/>
              </a:ext>
            </a:extLst>
          </a:blip>
          <a:srcRect t="28210" b="67509"/>
          <a:stretch/>
        </p:blipFill>
        <p:spPr>
          <a:xfrm>
            <a:off x="-770620" y="4383318"/>
            <a:ext cx="11201400" cy="620486"/>
          </a:xfrm>
          <a:prstGeom prst="rect">
            <a:avLst/>
          </a:prstGeom>
        </p:spPr>
      </p:pic>
      <p:pic>
        <p:nvPicPr>
          <p:cNvPr id="25" name="Picture 24">
            <a:extLst>
              <a:ext uri="{FF2B5EF4-FFF2-40B4-BE49-F238E27FC236}">
                <a16:creationId xmlns:a16="http://schemas.microsoft.com/office/drawing/2014/main" id="{2D6CB5FF-CE44-9F41-B969-CC2CAFD0F212}"/>
              </a:ext>
            </a:extLst>
          </p:cNvPr>
          <p:cNvPicPr>
            <a:picLocks noChangeAspect="1"/>
          </p:cNvPicPr>
          <p:nvPr/>
        </p:nvPicPr>
        <p:blipFill rotWithShape="1">
          <a:blip r:embed="rId3">
            <a:extLst>
              <a:ext uri="{28A0092B-C50C-407E-A947-70E740481C1C}">
                <a14:useLocalDpi xmlns:a14="http://schemas.microsoft.com/office/drawing/2010/main" val="0"/>
              </a:ext>
            </a:extLst>
          </a:blip>
          <a:srcRect t="32154" b="63678"/>
          <a:stretch/>
        </p:blipFill>
        <p:spPr>
          <a:xfrm>
            <a:off x="-770620" y="4383316"/>
            <a:ext cx="11201400" cy="604156"/>
          </a:xfrm>
          <a:prstGeom prst="rect">
            <a:avLst/>
          </a:prstGeom>
        </p:spPr>
      </p:pic>
      <p:pic>
        <p:nvPicPr>
          <p:cNvPr id="26" name="Picture 25">
            <a:extLst>
              <a:ext uri="{FF2B5EF4-FFF2-40B4-BE49-F238E27FC236}">
                <a16:creationId xmlns:a16="http://schemas.microsoft.com/office/drawing/2014/main" id="{C285ADFF-36E5-AE4E-96D8-CEB5D975122F}"/>
              </a:ext>
            </a:extLst>
          </p:cNvPr>
          <p:cNvPicPr>
            <a:picLocks noChangeAspect="1"/>
          </p:cNvPicPr>
          <p:nvPr/>
        </p:nvPicPr>
        <p:blipFill rotWithShape="1">
          <a:blip r:embed="rId3">
            <a:extLst>
              <a:ext uri="{28A0092B-C50C-407E-A947-70E740481C1C}">
                <a14:useLocalDpi xmlns:a14="http://schemas.microsoft.com/office/drawing/2010/main" val="0"/>
              </a:ext>
            </a:extLst>
          </a:blip>
          <a:srcRect t="36209" b="59961"/>
          <a:stretch/>
        </p:blipFill>
        <p:spPr>
          <a:xfrm>
            <a:off x="-770620" y="4415965"/>
            <a:ext cx="11201400" cy="555171"/>
          </a:xfrm>
          <a:prstGeom prst="rect">
            <a:avLst/>
          </a:prstGeom>
        </p:spPr>
      </p:pic>
      <p:pic>
        <p:nvPicPr>
          <p:cNvPr id="27" name="Picture 26">
            <a:extLst>
              <a:ext uri="{FF2B5EF4-FFF2-40B4-BE49-F238E27FC236}">
                <a16:creationId xmlns:a16="http://schemas.microsoft.com/office/drawing/2014/main" id="{3C483D84-0367-BC4C-8E0B-DC5BCF8ACB3E}"/>
              </a:ext>
            </a:extLst>
          </p:cNvPr>
          <p:cNvPicPr>
            <a:picLocks noChangeAspect="1"/>
          </p:cNvPicPr>
          <p:nvPr/>
        </p:nvPicPr>
        <p:blipFill rotWithShape="1">
          <a:blip r:embed="rId3">
            <a:extLst>
              <a:ext uri="{28A0092B-C50C-407E-A947-70E740481C1C}">
                <a14:useLocalDpi xmlns:a14="http://schemas.microsoft.com/office/drawing/2010/main" val="0"/>
              </a:ext>
            </a:extLst>
          </a:blip>
          <a:srcRect t="40040" b="56018"/>
          <a:stretch/>
        </p:blipFill>
        <p:spPr>
          <a:xfrm>
            <a:off x="-770620" y="4415964"/>
            <a:ext cx="11201400" cy="571500"/>
          </a:xfrm>
          <a:prstGeom prst="rect">
            <a:avLst/>
          </a:prstGeom>
        </p:spPr>
      </p:pic>
      <p:pic>
        <p:nvPicPr>
          <p:cNvPr id="28" name="Picture 27">
            <a:extLst>
              <a:ext uri="{FF2B5EF4-FFF2-40B4-BE49-F238E27FC236}">
                <a16:creationId xmlns:a16="http://schemas.microsoft.com/office/drawing/2014/main" id="{6C0D5BAA-87F0-8B4A-9D79-A4AFF216538C}"/>
              </a:ext>
            </a:extLst>
          </p:cNvPr>
          <p:cNvPicPr>
            <a:picLocks noChangeAspect="1"/>
          </p:cNvPicPr>
          <p:nvPr/>
        </p:nvPicPr>
        <p:blipFill rotWithShape="1">
          <a:blip r:embed="rId3">
            <a:extLst>
              <a:ext uri="{28A0092B-C50C-407E-A947-70E740481C1C}">
                <a14:useLocalDpi xmlns:a14="http://schemas.microsoft.com/office/drawing/2010/main" val="0"/>
              </a:ext>
            </a:extLst>
          </a:blip>
          <a:srcRect t="43870" b="50498"/>
          <a:stretch/>
        </p:blipFill>
        <p:spPr>
          <a:xfrm>
            <a:off x="-770620" y="4414151"/>
            <a:ext cx="11201400" cy="816427"/>
          </a:xfrm>
          <a:prstGeom prst="rect">
            <a:avLst/>
          </a:prstGeom>
        </p:spPr>
      </p:pic>
      <p:pic>
        <p:nvPicPr>
          <p:cNvPr id="29" name="Picture 28">
            <a:extLst>
              <a:ext uri="{FF2B5EF4-FFF2-40B4-BE49-F238E27FC236}">
                <a16:creationId xmlns:a16="http://schemas.microsoft.com/office/drawing/2014/main" id="{9A3BA023-5D1F-784F-B098-7D24444FD306}"/>
              </a:ext>
            </a:extLst>
          </p:cNvPr>
          <p:cNvPicPr>
            <a:picLocks noChangeAspect="1"/>
          </p:cNvPicPr>
          <p:nvPr/>
        </p:nvPicPr>
        <p:blipFill rotWithShape="1">
          <a:blip r:embed="rId3">
            <a:extLst>
              <a:ext uri="{28A0092B-C50C-407E-A947-70E740481C1C}">
                <a14:useLocalDpi xmlns:a14="http://schemas.microsoft.com/office/drawing/2010/main" val="0"/>
              </a:ext>
            </a:extLst>
          </a:blip>
          <a:srcRect t="49540" b="46781"/>
          <a:stretch/>
        </p:blipFill>
        <p:spPr>
          <a:xfrm>
            <a:off x="-770620" y="4459497"/>
            <a:ext cx="11201400" cy="533400"/>
          </a:xfrm>
          <a:prstGeom prst="rect">
            <a:avLst/>
          </a:prstGeom>
        </p:spPr>
      </p:pic>
      <p:pic>
        <p:nvPicPr>
          <p:cNvPr id="30" name="Picture 29">
            <a:extLst>
              <a:ext uri="{FF2B5EF4-FFF2-40B4-BE49-F238E27FC236}">
                <a16:creationId xmlns:a16="http://schemas.microsoft.com/office/drawing/2014/main" id="{2F885CDA-0E11-2B4F-9CA6-997823DA82AB}"/>
              </a:ext>
            </a:extLst>
          </p:cNvPr>
          <p:cNvPicPr>
            <a:picLocks noChangeAspect="1"/>
          </p:cNvPicPr>
          <p:nvPr/>
        </p:nvPicPr>
        <p:blipFill rotWithShape="1">
          <a:blip r:embed="rId3">
            <a:extLst>
              <a:ext uri="{28A0092B-C50C-407E-A947-70E740481C1C}">
                <a14:useLocalDpi xmlns:a14="http://schemas.microsoft.com/office/drawing/2010/main" val="0"/>
              </a:ext>
            </a:extLst>
          </a:blip>
          <a:srcRect t="53218" b="41165"/>
          <a:stretch/>
        </p:blipFill>
        <p:spPr>
          <a:xfrm>
            <a:off x="-770620" y="4405828"/>
            <a:ext cx="11201400" cy="814388"/>
          </a:xfrm>
          <a:prstGeom prst="rect">
            <a:avLst/>
          </a:prstGeom>
        </p:spPr>
      </p:pic>
      <p:pic>
        <p:nvPicPr>
          <p:cNvPr id="31" name="Picture 30">
            <a:extLst>
              <a:ext uri="{FF2B5EF4-FFF2-40B4-BE49-F238E27FC236}">
                <a16:creationId xmlns:a16="http://schemas.microsoft.com/office/drawing/2014/main" id="{CC430055-E6FB-234C-B52C-897D818A8DA9}"/>
              </a:ext>
            </a:extLst>
          </p:cNvPr>
          <p:cNvPicPr>
            <a:picLocks noChangeAspect="1"/>
          </p:cNvPicPr>
          <p:nvPr/>
        </p:nvPicPr>
        <p:blipFill rotWithShape="1">
          <a:blip r:embed="rId3">
            <a:extLst>
              <a:ext uri="{28A0092B-C50C-407E-A947-70E740481C1C}">
                <a14:useLocalDpi xmlns:a14="http://schemas.microsoft.com/office/drawing/2010/main" val="0"/>
              </a:ext>
            </a:extLst>
          </a:blip>
          <a:srcRect t="58788" b="37280"/>
          <a:stretch/>
        </p:blipFill>
        <p:spPr>
          <a:xfrm>
            <a:off x="-770620" y="4417448"/>
            <a:ext cx="11201400" cy="570016"/>
          </a:xfrm>
          <a:prstGeom prst="rect">
            <a:avLst/>
          </a:prstGeom>
        </p:spPr>
      </p:pic>
      <p:pic>
        <p:nvPicPr>
          <p:cNvPr id="32" name="Picture 31">
            <a:extLst>
              <a:ext uri="{FF2B5EF4-FFF2-40B4-BE49-F238E27FC236}">
                <a16:creationId xmlns:a16="http://schemas.microsoft.com/office/drawing/2014/main" id="{C010F173-0122-9F45-8869-292B263DFF1F}"/>
              </a:ext>
            </a:extLst>
          </p:cNvPr>
          <p:cNvPicPr>
            <a:picLocks noChangeAspect="1"/>
          </p:cNvPicPr>
          <p:nvPr/>
        </p:nvPicPr>
        <p:blipFill rotWithShape="1">
          <a:blip r:embed="rId3">
            <a:extLst>
              <a:ext uri="{28A0092B-C50C-407E-A947-70E740481C1C}">
                <a14:useLocalDpi xmlns:a14="http://schemas.microsoft.com/office/drawing/2010/main" val="0"/>
              </a:ext>
            </a:extLst>
          </a:blip>
          <a:srcRect t="62384" b="31703"/>
          <a:stretch/>
        </p:blipFill>
        <p:spPr>
          <a:xfrm>
            <a:off x="-770620" y="4384397"/>
            <a:ext cx="11201400" cy="857250"/>
          </a:xfrm>
          <a:prstGeom prst="rect">
            <a:avLst/>
          </a:prstGeom>
        </p:spPr>
      </p:pic>
      <p:pic>
        <p:nvPicPr>
          <p:cNvPr id="33" name="Picture 32">
            <a:extLst>
              <a:ext uri="{FF2B5EF4-FFF2-40B4-BE49-F238E27FC236}">
                <a16:creationId xmlns:a16="http://schemas.microsoft.com/office/drawing/2014/main" id="{283CED3D-FC36-3D4A-A6BA-5DB0CF68CAF5}"/>
              </a:ext>
            </a:extLst>
          </p:cNvPr>
          <p:cNvPicPr>
            <a:picLocks noChangeAspect="1"/>
          </p:cNvPicPr>
          <p:nvPr/>
        </p:nvPicPr>
        <p:blipFill rotWithShape="1">
          <a:blip r:embed="rId3">
            <a:extLst>
              <a:ext uri="{28A0092B-C50C-407E-A947-70E740481C1C}">
                <a14:useLocalDpi xmlns:a14="http://schemas.microsoft.com/office/drawing/2010/main" val="0"/>
              </a:ext>
            </a:extLst>
          </a:blip>
          <a:srcRect t="68099" b="27860"/>
          <a:stretch/>
        </p:blipFill>
        <p:spPr>
          <a:xfrm>
            <a:off x="-770620" y="4413932"/>
            <a:ext cx="11201400" cy="585787"/>
          </a:xfrm>
          <a:prstGeom prst="rect">
            <a:avLst/>
          </a:prstGeom>
        </p:spPr>
      </p:pic>
      <p:pic>
        <p:nvPicPr>
          <p:cNvPr id="35" name="Picture 34">
            <a:extLst>
              <a:ext uri="{FF2B5EF4-FFF2-40B4-BE49-F238E27FC236}">
                <a16:creationId xmlns:a16="http://schemas.microsoft.com/office/drawing/2014/main" id="{B46B9507-AE86-754C-BF0C-50561D3B6966}"/>
              </a:ext>
            </a:extLst>
          </p:cNvPr>
          <p:cNvPicPr>
            <a:picLocks noChangeAspect="1"/>
          </p:cNvPicPr>
          <p:nvPr/>
        </p:nvPicPr>
        <p:blipFill rotWithShape="1">
          <a:blip r:embed="rId3">
            <a:extLst>
              <a:ext uri="{28A0092B-C50C-407E-A947-70E740481C1C}">
                <a14:useLocalDpi xmlns:a14="http://schemas.microsoft.com/office/drawing/2010/main" val="0"/>
              </a:ext>
            </a:extLst>
          </a:blip>
          <a:srcRect t="72041" b="23918"/>
          <a:stretch/>
        </p:blipFill>
        <p:spPr>
          <a:xfrm>
            <a:off x="-770620" y="4400656"/>
            <a:ext cx="11201400" cy="585787"/>
          </a:xfrm>
          <a:prstGeom prst="rect">
            <a:avLst/>
          </a:prstGeom>
        </p:spPr>
      </p:pic>
      <p:pic>
        <p:nvPicPr>
          <p:cNvPr id="36" name="Picture 35">
            <a:extLst>
              <a:ext uri="{FF2B5EF4-FFF2-40B4-BE49-F238E27FC236}">
                <a16:creationId xmlns:a16="http://schemas.microsoft.com/office/drawing/2014/main" id="{667A7F49-B273-614E-9692-47872D70427F}"/>
              </a:ext>
            </a:extLst>
          </p:cNvPr>
          <p:cNvPicPr>
            <a:picLocks noChangeAspect="1"/>
          </p:cNvPicPr>
          <p:nvPr/>
        </p:nvPicPr>
        <p:blipFill rotWithShape="1">
          <a:blip r:embed="rId3">
            <a:extLst>
              <a:ext uri="{28A0092B-C50C-407E-A947-70E740481C1C}">
                <a14:useLocalDpi xmlns:a14="http://schemas.microsoft.com/office/drawing/2010/main" val="0"/>
              </a:ext>
            </a:extLst>
          </a:blip>
          <a:srcRect t="75885" b="20173"/>
          <a:stretch/>
        </p:blipFill>
        <p:spPr>
          <a:xfrm>
            <a:off x="-770620" y="4448563"/>
            <a:ext cx="11201400" cy="571500"/>
          </a:xfrm>
          <a:prstGeom prst="rect">
            <a:avLst/>
          </a:prstGeom>
        </p:spPr>
      </p:pic>
      <p:pic>
        <p:nvPicPr>
          <p:cNvPr id="37" name="Picture 36">
            <a:extLst>
              <a:ext uri="{FF2B5EF4-FFF2-40B4-BE49-F238E27FC236}">
                <a16:creationId xmlns:a16="http://schemas.microsoft.com/office/drawing/2014/main" id="{8D71EE5E-58C6-F34D-974F-C7BC1A4B406A}"/>
              </a:ext>
            </a:extLst>
          </p:cNvPr>
          <p:cNvPicPr>
            <a:picLocks noChangeAspect="1"/>
          </p:cNvPicPr>
          <p:nvPr/>
        </p:nvPicPr>
        <p:blipFill rotWithShape="1">
          <a:blip r:embed="rId3">
            <a:extLst>
              <a:ext uri="{28A0092B-C50C-407E-A947-70E740481C1C}">
                <a14:useLocalDpi xmlns:a14="http://schemas.microsoft.com/office/drawing/2010/main" val="0"/>
              </a:ext>
            </a:extLst>
          </a:blip>
          <a:srcRect t="79631" b="16132"/>
          <a:stretch/>
        </p:blipFill>
        <p:spPr>
          <a:xfrm>
            <a:off x="-770620" y="4413927"/>
            <a:ext cx="11201400" cy="614361"/>
          </a:xfrm>
          <a:prstGeom prst="rect">
            <a:avLst/>
          </a:prstGeom>
        </p:spPr>
      </p:pic>
      <p:pic>
        <p:nvPicPr>
          <p:cNvPr id="38" name="Picture 37">
            <a:extLst>
              <a:ext uri="{FF2B5EF4-FFF2-40B4-BE49-F238E27FC236}">
                <a16:creationId xmlns:a16="http://schemas.microsoft.com/office/drawing/2014/main" id="{AC3DAE14-0CC1-4A49-91B4-5DFBDBABB380}"/>
              </a:ext>
            </a:extLst>
          </p:cNvPr>
          <p:cNvPicPr>
            <a:picLocks noChangeAspect="1"/>
          </p:cNvPicPr>
          <p:nvPr/>
        </p:nvPicPr>
        <p:blipFill rotWithShape="1">
          <a:blip r:embed="rId3">
            <a:extLst>
              <a:ext uri="{28A0092B-C50C-407E-A947-70E740481C1C}">
                <a14:useLocalDpi xmlns:a14="http://schemas.microsoft.com/office/drawing/2010/main" val="0"/>
              </a:ext>
            </a:extLst>
          </a:blip>
          <a:srcRect t="83474" b="12092"/>
          <a:stretch/>
        </p:blipFill>
        <p:spPr>
          <a:xfrm>
            <a:off x="-770620" y="4379162"/>
            <a:ext cx="11201400" cy="642938"/>
          </a:xfrm>
          <a:prstGeom prst="rect">
            <a:avLst/>
          </a:prstGeom>
        </p:spPr>
      </p:pic>
      <p:pic>
        <p:nvPicPr>
          <p:cNvPr id="39" name="Picture 38">
            <a:extLst>
              <a:ext uri="{FF2B5EF4-FFF2-40B4-BE49-F238E27FC236}">
                <a16:creationId xmlns:a16="http://schemas.microsoft.com/office/drawing/2014/main" id="{60B56D88-040B-6347-85C9-B81FCFDA55DC}"/>
              </a:ext>
            </a:extLst>
          </p:cNvPr>
          <p:cNvPicPr>
            <a:picLocks noChangeAspect="1"/>
          </p:cNvPicPr>
          <p:nvPr/>
        </p:nvPicPr>
        <p:blipFill rotWithShape="1">
          <a:blip r:embed="rId3">
            <a:extLst>
              <a:ext uri="{28A0092B-C50C-407E-A947-70E740481C1C}">
                <a14:useLocalDpi xmlns:a14="http://schemas.microsoft.com/office/drawing/2010/main" val="0"/>
              </a:ext>
            </a:extLst>
          </a:blip>
          <a:srcRect t="87515" b="8248"/>
          <a:stretch/>
        </p:blipFill>
        <p:spPr>
          <a:xfrm>
            <a:off x="-770620" y="4386343"/>
            <a:ext cx="11201400" cy="614362"/>
          </a:xfrm>
          <a:prstGeom prst="rect">
            <a:avLst/>
          </a:prstGeom>
        </p:spPr>
      </p:pic>
      <p:pic>
        <p:nvPicPr>
          <p:cNvPr id="40" name="Picture 39">
            <a:extLst>
              <a:ext uri="{FF2B5EF4-FFF2-40B4-BE49-F238E27FC236}">
                <a16:creationId xmlns:a16="http://schemas.microsoft.com/office/drawing/2014/main" id="{BE490AB9-9ACE-FA47-856F-9C350C882D62}"/>
              </a:ext>
            </a:extLst>
          </p:cNvPr>
          <p:cNvPicPr>
            <a:picLocks noChangeAspect="1"/>
          </p:cNvPicPr>
          <p:nvPr/>
        </p:nvPicPr>
        <p:blipFill rotWithShape="1">
          <a:blip r:embed="rId3">
            <a:extLst>
              <a:ext uri="{28A0092B-C50C-407E-A947-70E740481C1C}">
                <a14:useLocalDpi xmlns:a14="http://schemas.microsoft.com/office/drawing/2010/main" val="0"/>
              </a:ext>
            </a:extLst>
          </a:blip>
          <a:srcRect t="91653" b="4406"/>
          <a:stretch/>
        </p:blipFill>
        <p:spPr>
          <a:xfrm>
            <a:off x="-770620" y="4414832"/>
            <a:ext cx="11201400" cy="571499"/>
          </a:xfrm>
          <a:prstGeom prst="rect">
            <a:avLst/>
          </a:prstGeom>
        </p:spPr>
      </p:pic>
      <p:sp>
        <p:nvSpPr>
          <p:cNvPr id="34" name="Foliennummernplatzhalter 4">
            <a:extLst>
              <a:ext uri="{FF2B5EF4-FFF2-40B4-BE49-F238E27FC236}">
                <a16:creationId xmlns:a16="http://schemas.microsoft.com/office/drawing/2014/main" id="{7921E691-844D-A949-A157-6ED2D08CD8B6}"/>
              </a:ext>
            </a:extLst>
          </p:cNvPr>
          <p:cNvSpPr>
            <a:spLocks noGrp="1"/>
          </p:cNvSpPr>
          <p:nvPr>
            <p:ph type="sldNum" sz="quarter" idx="12"/>
          </p:nvPr>
        </p:nvSpPr>
        <p:spPr>
          <a:xfrm>
            <a:off x="8931442" y="6659477"/>
            <a:ext cx="773912" cy="16716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D1E780-DE1C-4ECA-B5E5-863D0BC53287}" type="slidenum">
              <a:rPr kumimoji="0" lang="de-DE" sz="8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DE" sz="8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pic>
        <p:nvPicPr>
          <p:cNvPr id="3" name="Picture 2">
            <a:extLst>
              <a:ext uri="{FF2B5EF4-FFF2-40B4-BE49-F238E27FC236}">
                <a16:creationId xmlns:a16="http://schemas.microsoft.com/office/drawing/2014/main" id="{1DF6B535-763C-264D-95B2-86E5D8A9A4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6050" y="1219200"/>
            <a:ext cx="4533900" cy="5867400"/>
          </a:xfrm>
          <a:prstGeom prst="rect">
            <a:avLst/>
          </a:prstGeom>
        </p:spPr>
      </p:pic>
    </p:spTree>
    <p:extLst>
      <p:ext uri="{BB962C8B-B14F-4D97-AF65-F5344CB8AC3E}">
        <p14:creationId xmlns:p14="http://schemas.microsoft.com/office/powerpoint/2010/main" val="179191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23" presetClass="entr" presetSubtype="16"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ppt_w</p:attrName>
                                        </p:attrNameLst>
                                      </p:cBhvr>
                                      <p:tavLst>
                                        <p:tav tm="0">
                                          <p:val>
                                            <p:fltVal val="0"/>
                                          </p:val>
                                        </p:tav>
                                        <p:tav tm="100000">
                                          <p:val>
                                            <p:strVal val="#ppt_w"/>
                                          </p:val>
                                        </p:tav>
                                      </p:tavLst>
                                    </p:anim>
                                    <p:anim calcmode="lin" valueType="num">
                                      <p:cBhvr>
                                        <p:cTn id="11"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900" decel="100000" fill="hold"/>
                                        <p:tgtEl>
                                          <p:spTgt spid="2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900" decel="100000" fill="hold"/>
                                        <p:tgtEl>
                                          <p:spTgt spid="2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900" decel="100000" fill="hold"/>
                                        <p:tgtEl>
                                          <p:spTgt spid="24"/>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900" decel="100000" fill="hold"/>
                                        <p:tgtEl>
                                          <p:spTgt spid="25"/>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44" fill="hold">
                      <p:stCondLst>
                        <p:cond delay="indefinite"/>
                      </p:stCondLst>
                      <p:childTnLst>
                        <p:par>
                          <p:cTn id="45" fill="hold">
                            <p:stCondLst>
                              <p:cond delay="0"/>
                            </p:stCondLst>
                            <p:childTnLst>
                              <p:par>
                                <p:cTn id="46" presetID="37" presetClass="entr" presetSubtype="0"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1000"/>
                                        <p:tgtEl>
                                          <p:spTgt spid="26"/>
                                        </p:tgtEl>
                                      </p:cBhvr>
                                    </p:animEffect>
                                    <p:anim calcmode="lin" valueType="num">
                                      <p:cBhvr>
                                        <p:cTn id="49" dur="1000" fill="hold"/>
                                        <p:tgtEl>
                                          <p:spTgt spid="26"/>
                                        </p:tgtEl>
                                        <p:attrNameLst>
                                          <p:attrName>ppt_x</p:attrName>
                                        </p:attrNameLst>
                                      </p:cBhvr>
                                      <p:tavLst>
                                        <p:tav tm="0">
                                          <p:val>
                                            <p:strVal val="#ppt_x"/>
                                          </p:val>
                                        </p:tav>
                                        <p:tav tm="100000">
                                          <p:val>
                                            <p:strVal val="#ppt_x"/>
                                          </p:val>
                                        </p:tav>
                                      </p:tavLst>
                                    </p:anim>
                                    <p:anim calcmode="lin" valueType="num">
                                      <p:cBhvr>
                                        <p:cTn id="50" dur="900" decel="100000" fill="hold"/>
                                        <p:tgtEl>
                                          <p:spTgt spid="26"/>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52" fill="hold">
                      <p:stCondLst>
                        <p:cond delay="indefinite"/>
                      </p:stCondLst>
                      <p:childTnLst>
                        <p:par>
                          <p:cTn id="53" fill="hold">
                            <p:stCondLst>
                              <p:cond delay="0"/>
                            </p:stCondLst>
                            <p:childTnLst>
                              <p:par>
                                <p:cTn id="54" presetID="37"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000"/>
                                        <p:tgtEl>
                                          <p:spTgt spid="27"/>
                                        </p:tgtEl>
                                      </p:cBhvr>
                                    </p:animEffect>
                                    <p:anim calcmode="lin" valueType="num">
                                      <p:cBhvr>
                                        <p:cTn id="57" dur="1000" fill="hold"/>
                                        <p:tgtEl>
                                          <p:spTgt spid="27"/>
                                        </p:tgtEl>
                                        <p:attrNameLst>
                                          <p:attrName>ppt_x</p:attrName>
                                        </p:attrNameLst>
                                      </p:cBhvr>
                                      <p:tavLst>
                                        <p:tav tm="0">
                                          <p:val>
                                            <p:strVal val="#ppt_x"/>
                                          </p:val>
                                        </p:tav>
                                        <p:tav tm="100000">
                                          <p:val>
                                            <p:strVal val="#ppt_x"/>
                                          </p:val>
                                        </p:tav>
                                      </p:tavLst>
                                    </p:anim>
                                    <p:anim calcmode="lin" valueType="num">
                                      <p:cBhvr>
                                        <p:cTn id="58" dur="900" decel="100000" fill="hold"/>
                                        <p:tgtEl>
                                          <p:spTgt spid="27"/>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60" fill="hold">
                      <p:stCondLst>
                        <p:cond delay="indefinite"/>
                      </p:stCondLst>
                      <p:childTnLst>
                        <p:par>
                          <p:cTn id="61" fill="hold">
                            <p:stCondLst>
                              <p:cond delay="0"/>
                            </p:stCondLst>
                            <p:childTnLst>
                              <p:par>
                                <p:cTn id="62" presetID="37" presetClass="entr" presetSubtype="0"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anim calcmode="lin" valueType="num">
                                      <p:cBhvr>
                                        <p:cTn id="73" dur="1000" fill="hold"/>
                                        <p:tgtEl>
                                          <p:spTgt spid="29"/>
                                        </p:tgtEl>
                                        <p:attrNameLst>
                                          <p:attrName>ppt_x</p:attrName>
                                        </p:attrNameLst>
                                      </p:cBhvr>
                                      <p:tavLst>
                                        <p:tav tm="0">
                                          <p:val>
                                            <p:strVal val="#ppt_x"/>
                                          </p:val>
                                        </p:tav>
                                        <p:tav tm="100000">
                                          <p:val>
                                            <p:strVal val="#ppt_x"/>
                                          </p:val>
                                        </p:tav>
                                      </p:tavLst>
                                    </p:anim>
                                    <p:anim calcmode="lin" valueType="num">
                                      <p:cBhvr>
                                        <p:cTn id="74" dur="900" decel="100000" fill="hold"/>
                                        <p:tgtEl>
                                          <p:spTgt spid="2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76" fill="hold">
                      <p:stCondLst>
                        <p:cond delay="indefinite"/>
                      </p:stCondLst>
                      <p:childTnLst>
                        <p:par>
                          <p:cTn id="77" fill="hold">
                            <p:stCondLst>
                              <p:cond delay="0"/>
                            </p:stCondLst>
                            <p:childTnLst>
                              <p:par>
                                <p:cTn id="78" presetID="37" presetClass="entr" presetSubtype="0" fill="hold" nodeType="click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1000"/>
                                        <p:tgtEl>
                                          <p:spTgt spid="30"/>
                                        </p:tgtEl>
                                      </p:cBhvr>
                                    </p:animEffect>
                                    <p:anim calcmode="lin" valueType="num">
                                      <p:cBhvr>
                                        <p:cTn id="81" dur="1000" fill="hold"/>
                                        <p:tgtEl>
                                          <p:spTgt spid="30"/>
                                        </p:tgtEl>
                                        <p:attrNameLst>
                                          <p:attrName>ppt_x</p:attrName>
                                        </p:attrNameLst>
                                      </p:cBhvr>
                                      <p:tavLst>
                                        <p:tav tm="0">
                                          <p:val>
                                            <p:strVal val="#ppt_x"/>
                                          </p:val>
                                        </p:tav>
                                        <p:tav tm="100000">
                                          <p:val>
                                            <p:strVal val="#ppt_x"/>
                                          </p:val>
                                        </p:tav>
                                      </p:tavLst>
                                    </p:anim>
                                    <p:anim calcmode="lin" valueType="num">
                                      <p:cBhvr>
                                        <p:cTn id="82" dur="900" decel="100000" fill="hold"/>
                                        <p:tgtEl>
                                          <p:spTgt spid="30"/>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84" fill="hold">
                      <p:stCondLst>
                        <p:cond delay="indefinite"/>
                      </p:stCondLst>
                      <p:childTnLst>
                        <p:par>
                          <p:cTn id="85" fill="hold">
                            <p:stCondLst>
                              <p:cond delay="0"/>
                            </p:stCondLst>
                            <p:childTnLst>
                              <p:par>
                                <p:cTn id="86" presetID="37" presetClass="entr" presetSubtype="0" fill="hold" nodeType="click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1000"/>
                                        <p:tgtEl>
                                          <p:spTgt spid="31"/>
                                        </p:tgtEl>
                                      </p:cBhvr>
                                    </p:animEffect>
                                    <p:anim calcmode="lin" valueType="num">
                                      <p:cBhvr>
                                        <p:cTn id="89" dur="1000" fill="hold"/>
                                        <p:tgtEl>
                                          <p:spTgt spid="31"/>
                                        </p:tgtEl>
                                        <p:attrNameLst>
                                          <p:attrName>ppt_x</p:attrName>
                                        </p:attrNameLst>
                                      </p:cBhvr>
                                      <p:tavLst>
                                        <p:tav tm="0">
                                          <p:val>
                                            <p:strVal val="#ppt_x"/>
                                          </p:val>
                                        </p:tav>
                                        <p:tav tm="100000">
                                          <p:val>
                                            <p:strVal val="#ppt_x"/>
                                          </p:val>
                                        </p:tav>
                                      </p:tavLst>
                                    </p:anim>
                                    <p:anim calcmode="lin" valueType="num">
                                      <p:cBhvr>
                                        <p:cTn id="90" dur="900" decel="100000" fill="hold"/>
                                        <p:tgtEl>
                                          <p:spTgt spid="31"/>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92" fill="hold">
                      <p:stCondLst>
                        <p:cond delay="indefinite"/>
                      </p:stCondLst>
                      <p:childTnLst>
                        <p:par>
                          <p:cTn id="93" fill="hold">
                            <p:stCondLst>
                              <p:cond delay="0"/>
                            </p:stCondLst>
                            <p:childTnLst>
                              <p:par>
                                <p:cTn id="94" presetID="37" presetClass="entr" presetSubtype="0" fill="hold" nodeType="click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fade">
                                      <p:cBhvr>
                                        <p:cTn id="96" dur="1000"/>
                                        <p:tgtEl>
                                          <p:spTgt spid="32"/>
                                        </p:tgtEl>
                                      </p:cBhvr>
                                    </p:animEffect>
                                    <p:anim calcmode="lin" valueType="num">
                                      <p:cBhvr>
                                        <p:cTn id="97" dur="1000" fill="hold"/>
                                        <p:tgtEl>
                                          <p:spTgt spid="32"/>
                                        </p:tgtEl>
                                        <p:attrNameLst>
                                          <p:attrName>ppt_x</p:attrName>
                                        </p:attrNameLst>
                                      </p:cBhvr>
                                      <p:tavLst>
                                        <p:tav tm="0">
                                          <p:val>
                                            <p:strVal val="#ppt_x"/>
                                          </p:val>
                                        </p:tav>
                                        <p:tav tm="100000">
                                          <p:val>
                                            <p:strVal val="#ppt_x"/>
                                          </p:val>
                                        </p:tav>
                                      </p:tavLst>
                                    </p:anim>
                                    <p:anim calcmode="lin" valueType="num">
                                      <p:cBhvr>
                                        <p:cTn id="98" dur="900" decel="100000" fill="hold"/>
                                        <p:tgtEl>
                                          <p:spTgt spid="32"/>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100" fill="hold">
                      <p:stCondLst>
                        <p:cond delay="indefinite"/>
                      </p:stCondLst>
                      <p:childTnLst>
                        <p:par>
                          <p:cTn id="101" fill="hold">
                            <p:stCondLst>
                              <p:cond delay="0"/>
                            </p:stCondLst>
                            <p:childTnLst>
                              <p:par>
                                <p:cTn id="102" presetID="37" presetClass="entr" presetSubtype="0" fill="hold" nodeType="click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fade">
                                      <p:cBhvr>
                                        <p:cTn id="104" dur="1000"/>
                                        <p:tgtEl>
                                          <p:spTgt spid="33"/>
                                        </p:tgtEl>
                                      </p:cBhvr>
                                    </p:animEffect>
                                    <p:anim calcmode="lin" valueType="num">
                                      <p:cBhvr>
                                        <p:cTn id="105" dur="1000" fill="hold"/>
                                        <p:tgtEl>
                                          <p:spTgt spid="33"/>
                                        </p:tgtEl>
                                        <p:attrNameLst>
                                          <p:attrName>ppt_x</p:attrName>
                                        </p:attrNameLst>
                                      </p:cBhvr>
                                      <p:tavLst>
                                        <p:tav tm="0">
                                          <p:val>
                                            <p:strVal val="#ppt_x"/>
                                          </p:val>
                                        </p:tav>
                                        <p:tav tm="100000">
                                          <p:val>
                                            <p:strVal val="#ppt_x"/>
                                          </p:val>
                                        </p:tav>
                                      </p:tavLst>
                                    </p:anim>
                                    <p:anim calcmode="lin" valueType="num">
                                      <p:cBhvr>
                                        <p:cTn id="106" dur="900" decel="100000" fill="hold"/>
                                        <p:tgtEl>
                                          <p:spTgt spid="33"/>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108" fill="hold">
                      <p:stCondLst>
                        <p:cond delay="indefinite"/>
                      </p:stCondLst>
                      <p:childTnLst>
                        <p:par>
                          <p:cTn id="109" fill="hold">
                            <p:stCondLst>
                              <p:cond delay="0"/>
                            </p:stCondLst>
                            <p:childTnLst>
                              <p:par>
                                <p:cTn id="110" presetID="37" presetClass="entr" presetSubtype="0" fill="hold" nodeType="click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fade">
                                      <p:cBhvr>
                                        <p:cTn id="112" dur="1000"/>
                                        <p:tgtEl>
                                          <p:spTgt spid="35"/>
                                        </p:tgtEl>
                                      </p:cBhvr>
                                    </p:animEffect>
                                    <p:anim calcmode="lin" valueType="num">
                                      <p:cBhvr>
                                        <p:cTn id="113" dur="1000" fill="hold"/>
                                        <p:tgtEl>
                                          <p:spTgt spid="35"/>
                                        </p:tgtEl>
                                        <p:attrNameLst>
                                          <p:attrName>ppt_x</p:attrName>
                                        </p:attrNameLst>
                                      </p:cBhvr>
                                      <p:tavLst>
                                        <p:tav tm="0">
                                          <p:val>
                                            <p:strVal val="#ppt_x"/>
                                          </p:val>
                                        </p:tav>
                                        <p:tav tm="100000">
                                          <p:val>
                                            <p:strVal val="#ppt_x"/>
                                          </p:val>
                                        </p:tav>
                                      </p:tavLst>
                                    </p:anim>
                                    <p:anim calcmode="lin" valueType="num">
                                      <p:cBhvr>
                                        <p:cTn id="114" dur="900" decel="100000" fill="hold"/>
                                        <p:tgtEl>
                                          <p:spTgt spid="35"/>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116" fill="hold">
                      <p:stCondLst>
                        <p:cond delay="indefinite"/>
                      </p:stCondLst>
                      <p:childTnLst>
                        <p:par>
                          <p:cTn id="117" fill="hold">
                            <p:stCondLst>
                              <p:cond delay="0"/>
                            </p:stCondLst>
                            <p:childTnLst>
                              <p:par>
                                <p:cTn id="118" presetID="37" presetClass="entr" presetSubtype="0" fill="hold" nodeType="clickEffect">
                                  <p:stCondLst>
                                    <p:cond delay="0"/>
                                  </p:stCondLst>
                                  <p:childTnLst>
                                    <p:set>
                                      <p:cBhvr>
                                        <p:cTn id="119" dur="1" fill="hold">
                                          <p:stCondLst>
                                            <p:cond delay="0"/>
                                          </p:stCondLst>
                                        </p:cTn>
                                        <p:tgtEl>
                                          <p:spTgt spid="36"/>
                                        </p:tgtEl>
                                        <p:attrNameLst>
                                          <p:attrName>style.visibility</p:attrName>
                                        </p:attrNameLst>
                                      </p:cBhvr>
                                      <p:to>
                                        <p:strVal val="visible"/>
                                      </p:to>
                                    </p:set>
                                    <p:animEffect transition="in" filter="fade">
                                      <p:cBhvr>
                                        <p:cTn id="120" dur="1000"/>
                                        <p:tgtEl>
                                          <p:spTgt spid="36"/>
                                        </p:tgtEl>
                                      </p:cBhvr>
                                    </p:animEffect>
                                    <p:anim calcmode="lin" valueType="num">
                                      <p:cBhvr>
                                        <p:cTn id="121" dur="1000" fill="hold"/>
                                        <p:tgtEl>
                                          <p:spTgt spid="36"/>
                                        </p:tgtEl>
                                        <p:attrNameLst>
                                          <p:attrName>ppt_x</p:attrName>
                                        </p:attrNameLst>
                                      </p:cBhvr>
                                      <p:tavLst>
                                        <p:tav tm="0">
                                          <p:val>
                                            <p:strVal val="#ppt_x"/>
                                          </p:val>
                                        </p:tav>
                                        <p:tav tm="100000">
                                          <p:val>
                                            <p:strVal val="#ppt_x"/>
                                          </p:val>
                                        </p:tav>
                                      </p:tavLst>
                                    </p:anim>
                                    <p:anim calcmode="lin" valueType="num">
                                      <p:cBhvr>
                                        <p:cTn id="122" dur="900" decel="100000" fill="hold"/>
                                        <p:tgtEl>
                                          <p:spTgt spid="36"/>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124" fill="hold">
                      <p:stCondLst>
                        <p:cond delay="indefinite"/>
                      </p:stCondLst>
                      <p:childTnLst>
                        <p:par>
                          <p:cTn id="125" fill="hold">
                            <p:stCondLst>
                              <p:cond delay="0"/>
                            </p:stCondLst>
                            <p:childTnLst>
                              <p:par>
                                <p:cTn id="126" presetID="37" presetClass="entr" presetSubtype="0" fill="hold" nodeType="clickEffect">
                                  <p:stCondLst>
                                    <p:cond delay="0"/>
                                  </p:stCondLst>
                                  <p:childTnLst>
                                    <p:set>
                                      <p:cBhvr>
                                        <p:cTn id="127" dur="1" fill="hold">
                                          <p:stCondLst>
                                            <p:cond delay="0"/>
                                          </p:stCondLst>
                                        </p:cTn>
                                        <p:tgtEl>
                                          <p:spTgt spid="37"/>
                                        </p:tgtEl>
                                        <p:attrNameLst>
                                          <p:attrName>style.visibility</p:attrName>
                                        </p:attrNameLst>
                                      </p:cBhvr>
                                      <p:to>
                                        <p:strVal val="visible"/>
                                      </p:to>
                                    </p:set>
                                    <p:animEffect transition="in" filter="fade">
                                      <p:cBhvr>
                                        <p:cTn id="128" dur="1000"/>
                                        <p:tgtEl>
                                          <p:spTgt spid="37"/>
                                        </p:tgtEl>
                                      </p:cBhvr>
                                    </p:animEffect>
                                    <p:anim calcmode="lin" valueType="num">
                                      <p:cBhvr>
                                        <p:cTn id="129" dur="1000" fill="hold"/>
                                        <p:tgtEl>
                                          <p:spTgt spid="37"/>
                                        </p:tgtEl>
                                        <p:attrNameLst>
                                          <p:attrName>ppt_x</p:attrName>
                                        </p:attrNameLst>
                                      </p:cBhvr>
                                      <p:tavLst>
                                        <p:tav tm="0">
                                          <p:val>
                                            <p:strVal val="#ppt_x"/>
                                          </p:val>
                                        </p:tav>
                                        <p:tav tm="100000">
                                          <p:val>
                                            <p:strVal val="#ppt_x"/>
                                          </p:val>
                                        </p:tav>
                                      </p:tavLst>
                                    </p:anim>
                                    <p:anim calcmode="lin" valueType="num">
                                      <p:cBhvr>
                                        <p:cTn id="130" dur="900" decel="100000" fill="hold"/>
                                        <p:tgtEl>
                                          <p:spTgt spid="37"/>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132" fill="hold">
                      <p:stCondLst>
                        <p:cond delay="indefinite"/>
                      </p:stCondLst>
                      <p:childTnLst>
                        <p:par>
                          <p:cTn id="133" fill="hold">
                            <p:stCondLst>
                              <p:cond delay="0"/>
                            </p:stCondLst>
                            <p:childTnLst>
                              <p:par>
                                <p:cTn id="134" presetID="37" presetClass="entr" presetSubtype="0" fill="hold" nodeType="click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900" decel="100000" fill="hold"/>
                                        <p:tgtEl>
                                          <p:spTgt spid="38"/>
                                        </p:tgtEl>
                                        <p:attrNameLst>
                                          <p:attrName>ppt_y</p:attrName>
                                        </p:attrNameLst>
                                      </p:cBhvr>
                                      <p:tavLst>
                                        <p:tav tm="0">
                                          <p:val>
                                            <p:strVal val="#ppt_y+1"/>
                                          </p:val>
                                        </p:tav>
                                        <p:tav tm="100000">
                                          <p:val>
                                            <p:strVal val="#ppt_y-.03"/>
                                          </p:val>
                                        </p:tav>
                                      </p:tavLst>
                                    </p:anim>
                                    <p:anim calcmode="lin" valueType="num">
                                      <p:cBhvr>
                                        <p:cTn id="13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140" fill="hold">
                      <p:stCondLst>
                        <p:cond delay="indefinite"/>
                      </p:stCondLst>
                      <p:childTnLst>
                        <p:par>
                          <p:cTn id="141" fill="hold">
                            <p:stCondLst>
                              <p:cond delay="0"/>
                            </p:stCondLst>
                            <p:childTnLst>
                              <p:par>
                                <p:cTn id="142" presetID="37" presetClass="entr" presetSubtype="0" fill="hold" nodeType="click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fade">
                                      <p:cBhvr>
                                        <p:cTn id="144" dur="1000"/>
                                        <p:tgtEl>
                                          <p:spTgt spid="39"/>
                                        </p:tgtEl>
                                      </p:cBhvr>
                                    </p:animEffect>
                                    <p:anim calcmode="lin" valueType="num">
                                      <p:cBhvr>
                                        <p:cTn id="145" dur="1000" fill="hold"/>
                                        <p:tgtEl>
                                          <p:spTgt spid="39"/>
                                        </p:tgtEl>
                                        <p:attrNameLst>
                                          <p:attrName>ppt_x</p:attrName>
                                        </p:attrNameLst>
                                      </p:cBhvr>
                                      <p:tavLst>
                                        <p:tav tm="0">
                                          <p:val>
                                            <p:strVal val="#ppt_x"/>
                                          </p:val>
                                        </p:tav>
                                        <p:tav tm="100000">
                                          <p:val>
                                            <p:strVal val="#ppt_x"/>
                                          </p:val>
                                        </p:tav>
                                      </p:tavLst>
                                    </p:anim>
                                    <p:anim calcmode="lin" valueType="num">
                                      <p:cBhvr>
                                        <p:cTn id="146" dur="900" decel="100000" fill="hold"/>
                                        <p:tgtEl>
                                          <p:spTgt spid="39"/>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par>
                    <p:cTn id="148" fill="hold">
                      <p:stCondLst>
                        <p:cond delay="indefinite"/>
                      </p:stCondLst>
                      <p:childTnLst>
                        <p:par>
                          <p:cTn id="149" fill="hold">
                            <p:stCondLst>
                              <p:cond delay="0"/>
                            </p:stCondLst>
                            <p:childTnLst>
                              <p:par>
                                <p:cTn id="150" presetID="37" presetClass="entr" presetSubtype="0" fill="hold" nodeType="click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900" decel="100000" fill="hold"/>
                                        <p:tgtEl>
                                          <p:spTgt spid="40"/>
                                        </p:tgtEl>
                                        <p:attrNameLst>
                                          <p:attrName>ppt_y</p:attrName>
                                        </p:attrNameLst>
                                      </p:cBhvr>
                                      <p:tavLst>
                                        <p:tav tm="0">
                                          <p:val>
                                            <p:strVal val="#ppt_y+1"/>
                                          </p:val>
                                        </p:tav>
                                        <p:tav tm="100000">
                                          <p:val>
                                            <p:strVal val="#ppt_y-.03"/>
                                          </p:val>
                                        </p:tav>
                                      </p:tavLst>
                                    </p:anim>
                                    <p:anim calcmode="lin" valueType="num">
                                      <p:cBhvr>
                                        <p:cTn id="155"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993EA6-1A02-504F-B873-333BFE10937B}"/>
              </a:ext>
            </a:extLst>
          </p:cNvPr>
          <p:cNvSpPr/>
          <p:nvPr/>
        </p:nvSpPr>
        <p:spPr>
          <a:xfrm>
            <a:off x="0" y="0"/>
            <a:ext cx="9906000" cy="13400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200" dirty="0">
              <a:solidFill>
                <a:schemeClr val="tx1"/>
              </a:solidFill>
            </a:endParaRPr>
          </a:p>
        </p:txBody>
      </p:sp>
      <p:sp>
        <p:nvSpPr>
          <p:cNvPr id="5" name="Google Shape;321;p41">
            <a:extLst>
              <a:ext uri="{FF2B5EF4-FFF2-40B4-BE49-F238E27FC236}">
                <a16:creationId xmlns:a16="http://schemas.microsoft.com/office/drawing/2014/main" id="{A4BA0200-C70F-A048-828D-C2614A479426}"/>
              </a:ext>
            </a:extLst>
          </p:cNvPr>
          <p:cNvSpPr txBox="1"/>
          <p:nvPr/>
        </p:nvSpPr>
        <p:spPr>
          <a:xfrm>
            <a:off x="0" y="1498766"/>
            <a:ext cx="9906000" cy="5169316"/>
          </a:xfrm>
          <a:prstGeom prst="rect">
            <a:avLst/>
          </a:prstGeom>
          <a:noFill/>
          <a:ln>
            <a:noFill/>
          </a:ln>
        </p:spPr>
        <p:txBody>
          <a:bodyPr spcFirstLastPara="1" wrap="square" lIns="91425" tIns="45700" rIns="91425" bIns="45700" anchor="t" anchorCtr="0">
            <a:noAutofit/>
          </a:bodyPr>
          <a:lstStyle/>
          <a:p>
            <a:pPr marL="323850" marR="0" lvl="0" indent="-342900" algn="l" rtl="0">
              <a:spcBef>
                <a:spcPts val="0"/>
              </a:spcBef>
              <a:spcAft>
                <a:spcPts val="0"/>
              </a:spcAft>
              <a:buClr>
                <a:srgbClr val="FF0000"/>
              </a:buClr>
              <a:buSzPts val="2000"/>
              <a:buFont typeface="Courier New" panose="02070309020205020404" pitchFamily="49" charset="0"/>
              <a:buChar char="o"/>
            </a:pPr>
            <a:r>
              <a:rPr lang="en-US" sz="2800" b="1" i="1" dirty="0">
                <a:solidFill>
                  <a:srgbClr val="FF0000"/>
                </a:solidFill>
                <a:latin typeface="Arial" panose="020B0604020202020204" pitchFamily="34" charset="0"/>
                <a:ea typeface="Calibri"/>
                <a:cs typeface="Arial" panose="020B0604020202020204" pitchFamily="34" charset="0"/>
                <a:sym typeface="Calibri"/>
              </a:rPr>
              <a:t>Collaborate and leverage alliances.  </a:t>
            </a:r>
            <a:r>
              <a:rPr lang="en-US" sz="2000" dirty="0">
                <a:solidFill>
                  <a:srgbClr val="FF0000"/>
                </a:solidFill>
                <a:latin typeface="Arial" panose="020B0604020202020204" pitchFamily="34" charset="0"/>
                <a:ea typeface="Calibri"/>
                <a:cs typeface="Arial" panose="020B0604020202020204" pitchFamily="34" charset="0"/>
                <a:sym typeface="Calibri"/>
              </a:rPr>
              <a:t>Our strategy is being realized through shared governance by various stakeholders, including the UC Council of University Librarians (</a:t>
            </a:r>
            <a:r>
              <a:rPr lang="en-US" sz="2000" dirty="0" err="1">
                <a:solidFill>
                  <a:srgbClr val="FF0000"/>
                </a:solidFill>
                <a:latin typeface="Arial" panose="020B0604020202020204" pitchFamily="34" charset="0"/>
                <a:ea typeface="Calibri"/>
                <a:cs typeface="Arial" panose="020B0604020202020204" pitchFamily="34" charset="0"/>
                <a:sym typeface="Calibri"/>
              </a:rPr>
              <a:t>CoUL</a:t>
            </a:r>
            <a:r>
              <a:rPr lang="en-US" sz="2000" dirty="0">
                <a:solidFill>
                  <a:srgbClr val="FF0000"/>
                </a:solidFill>
                <a:latin typeface="Arial" panose="020B0604020202020204" pitchFamily="34" charset="0"/>
                <a:ea typeface="Calibri"/>
                <a:cs typeface="Arial" panose="020B0604020202020204" pitchFamily="34" charset="0"/>
                <a:sym typeface="Calibri"/>
              </a:rPr>
              <a:t>), the faculty-led University Committee on Library and Scholarly Communication (UCOLASC), and the UC Provost’s Systemwide Library and Scholarly Information Advisory Committee (SLASIAC).</a:t>
            </a:r>
            <a:endParaRPr sz="2000" dirty="0">
              <a:solidFill>
                <a:srgbClr val="FF0000"/>
              </a:solidFill>
              <a:latin typeface="Arial" panose="020B0604020202020204" pitchFamily="34" charset="0"/>
              <a:cs typeface="Arial" panose="020B0604020202020204" pitchFamily="34" charset="0"/>
            </a:endParaRPr>
          </a:p>
          <a:p>
            <a:pPr marR="0" lvl="0" algn="l" rtl="0">
              <a:spcBef>
                <a:spcPts val="0"/>
              </a:spcBef>
              <a:spcAft>
                <a:spcPts val="0"/>
              </a:spcAft>
              <a:buClr>
                <a:srgbClr val="FF0000"/>
              </a:buClr>
            </a:pPr>
            <a:endParaRPr sz="1000" dirty="0">
              <a:solidFill>
                <a:srgbClr val="FF0000"/>
              </a:solidFill>
              <a:latin typeface="Arial" panose="020B0604020202020204" pitchFamily="34" charset="0"/>
              <a:ea typeface="Calibri"/>
              <a:cs typeface="Arial" panose="020B0604020202020204" pitchFamily="34" charset="0"/>
              <a:sym typeface="Calibri"/>
            </a:endParaRPr>
          </a:p>
          <a:p>
            <a:pPr marL="323850" lvl="0" indent="-342900">
              <a:buClr>
                <a:srgbClr val="FF0000"/>
              </a:buClr>
              <a:buSzPts val="2000"/>
              <a:buFont typeface="Courier New" panose="02070309020205020404" pitchFamily="49" charset="0"/>
              <a:buChar char="o"/>
            </a:pPr>
            <a:r>
              <a:rPr lang="en-US" sz="2800" b="1" i="1" dirty="0">
                <a:solidFill>
                  <a:srgbClr val="FF0000"/>
                </a:solidFill>
                <a:latin typeface="Arial" panose="020B0604020202020204" pitchFamily="34" charset="0"/>
                <a:ea typeface="Calibri"/>
                <a:cs typeface="Arial" panose="020B0604020202020204" pitchFamily="34" charset="0"/>
                <a:sym typeface="Calibri"/>
              </a:rPr>
              <a:t>Advocate for transformation. </a:t>
            </a:r>
            <a:r>
              <a:rPr lang="en-US" sz="2000" dirty="0">
                <a:solidFill>
                  <a:srgbClr val="FF0000"/>
                </a:solidFill>
                <a:latin typeface="Arial" panose="020B0604020202020204" pitchFamily="34" charset="0"/>
                <a:ea typeface="Calibri"/>
                <a:cs typeface="Arial" panose="020B0604020202020204" pitchFamily="34" charset="0"/>
                <a:sym typeface="Calibri"/>
              </a:rPr>
              <a:t>Our strategy reflects the SLASIAC </a:t>
            </a:r>
            <a:r>
              <a:rPr lang="en-US" sz="2000" i="1" dirty="0">
                <a:solidFill>
                  <a:srgbClr val="FF0000"/>
                </a:solidFill>
                <a:uFill>
                  <a:noFill/>
                </a:uFill>
                <a:latin typeface="Arial" panose="020B0604020202020204" pitchFamily="34" charset="0"/>
                <a:ea typeface="Calibri"/>
                <a:cs typeface="Arial" panose="020B0604020202020204" pitchFamily="34" charset="0"/>
                <a:sym typeface="Calibri"/>
                <a:hlinkClick r:id="rId2">
                  <a:extLst>
                    <a:ext uri="{A12FA001-AC4F-418D-AE19-62706E023703}">
                      <ahyp:hlinkClr xmlns:ahyp="http://schemas.microsoft.com/office/drawing/2018/hyperlinkcolor" val="tx"/>
                    </a:ext>
                  </a:extLst>
                </a:hlinkClick>
              </a:rPr>
              <a:t>Call to Action</a:t>
            </a:r>
            <a:r>
              <a:rPr lang="en-US" sz="2000" dirty="0">
                <a:solidFill>
                  <a:srgbClr val="FF0000"/>
                </a:solidFill>
                <a:uFill>
                  <a:noFill/>
                </a:uFill>
                <a:latin typeface="Arial" panose="020B0604020202020204" pitchFamily="34" charset="0"/>
                <a:ea typeface="Calibri"/>
                <a:cs typeface="Arial" panose="020B0604020202020204" pitchFamily="34" charset="0"/>
                <a:sym typeface="Calibri"/>
              </a:rPr>
              <a:t>, which was </a:t>
            </a:r>
            <a:r>
              <a:rPr lang="en-US" sz="2000" dirty="0">
                <a:solidFill>
                  <a:srgbClr val="FF0000"/>
                </a:solidFill>
                <a:latin typeface="Arial" panose="020B0604020202020204" pitchFamily="34" charset="0"/>
                <a:ea typeface="Calibri"/>
                <a:cs typeface="Arial" panose="020B0604020202020204" pitchFamily="34" charset="0"/>
                <a:sym typeface="Calibri"/>
              </a:rPr>
              <a:t>written in partnership with </a:t>
            </a:r>
            <a:r>
              <a:rPr lang="en-US" sz="2000" dirty="0" err="1">
                <a:solidFill>
                  <a:srgbClr val="FF0000"/>
                </a:solidFill>
                <a:latin typeface="Arial" panose="020B0604020202020204" pitchFamily="34" charset="0"/>
                <a:ea typeface="Calibri"/>
                <a:cs typeface="Arial" panose="020B0604020202020204" pitchFamily="34" charset="0"/>
                <a:sym typeface="Calibri"/>
              </a:rPr>
              <a:t>CoUL</a:t>
            </a:r>
            <a:r>
              <a:rPr lang="en-US" sz="2000" dirty="0">
                <a:solidFill>
                  <a:srgbClr val="FF0000"/>
                </a:solidFill>
                <a:latin typeface="Arial" panose="020B0604020202020204" pitchFamily="34" charset="0"/>
                <a:ea typeface="Calibri"/>
                <a:cs typeface="Arial" panose="020B0604020202020204" pitchFamily="34" charset="0"/>
                <a:sym typeface="Calibri"/>
              </a:rPr>
              <a:t> and UCOLASC, and champions upending the status quo through journal licensing negotiations.</a:t>
            </a:r>
          </a:p>
          <a:p>
            <a:pPr marR="0" lvl="0" algn="l" rtl="0">
              <a:spcBef>
                <a:spcPts val="0"/>
              </a:spcBef>
              <a:spcAft>
                <a:spcPts val="0"/>
              </a:spcAft>
              <a:buClr>
                <a:srgbClr val="FF0000"/>
              </a:buClr>
              <a:buSzPts val="2000"/>
            </a:pPr>
            <a:endParaRPr lang="en-US" sz="1000" dirty="0">
              <a:solidFill>
                <a:srgbClr val="FF0000"/>
              </a:solidFill>
              <a:latin typeface="Arial" panose="020B0604020202020204" pitchFamily="34" charset="0"/>
              <a:ea typeface="Calibri"/>
              <a:cs typeface="Arial" panose="020B0604020202020204" pitchFamily="34" charset="0"/>
              <a:sym typeface="Calibri"/>
            </a:endParaRPr>
          </a:p>
          <a:p>
            <a:pPr marL="323850" lvl="0" indent="-342900">
              <a:buClr>
                <a:srgbClr val="FF0000"/>
              </a:buClr>
              <a:buSzPts val="2000"/>
              <a:buFont typeface="Courier New" panose="02070309020205020404" pitchFamily="49" charset="0"/>
              <a:buChar char="o"/>
            </a:pPr>
            <a:r>
              <a:rPr lang="en-US" sz="2800" b="1" i="1" dirty="0">
                <a:solidFill>
                  <a:srgbClr val="FF0000"/>
                </a:solidFill>
                <a:latin typeface="Arial" panose="020B0604020202020204" pitchFamily="34" charset="0"/>
                <a:ea typeface="Calibri"/>
                <a:cs typeface="Arial" panose="020B0604020202020204" pitchFamily="34" charset="0"/>
                <a:sym typeface="Calibri"/>
              </a:rPr>
              <a:t>Aim high and stand on principles. </a:t>
            </a:r>
            <a:r>
              <a:rPr lang="en-US" sz="2000" dirty="0">
                <a:solidFill>
                  <a:srgbClr val="FF0000"/>
                </a:solidFill>
                <a:latin typeface="Arial" panose="020B0604020202020204" pitchFamily="34" charset="0"/>
                <a:ea typeface="Calibri"/>
                <a:cs typeface="Arial" panose="020B0604020202020204" pitchFamily="34" charset="0"/>
                <a:sym typeface="Calibri"/>
              </a:rPr>
              <a:t>Our strategy extends a long UC commitment to OA (e.g., Academic </a:t>
            </a:r>
            <a:r>
              <a:rPr lang="en-US" sz="2000" dirty="0">
                <a:solidFill>
                  <a:srgbClr val="FF0000"/>
                </a:solidFill>
                <a:uFill>
                  <a:noFill/>
                </a:uFill>
                <a:latin typeface="Arial" panose="020B0604020202020204" pitchFamily="34" charset="0"/>
                <a:ea typeface="Calibri"/>
                <a:cs typeface="Arial" panose="020B0604020202020204" pitchFamily="34" charset="0"/>
                <a:sym typeface="Calibri"/>
                <a:hlinkClick r:id="rId3">
                  <a:extLst>
                    <a:ext uri="{A12FA001-AC4F-418D-AE19-62706E023703}">
                      <ahyp:hlinkClr xmlns:ahyp="http://schemas.microsoft.com/office/drawing/2018/hyperlinkcolor" val="tx"/>
                    </a:ext>
                  </a:extLst>
                </a:hlinkClick>
              </a:rPr>
              <a:t>Senate and Presidential OA policies</a:t>
            </a:r>
            <a:r>
              <a:rPr lang="en-US" sz="2000" dirty="0">
                <a:solidFill>
                  <a:srgbClr val="FF0000"/>
                </a:solidFill>
                <a:uFill>
                  <a:noFill/>
                </a:uFill>
                <a:latin typeface="Arial" panose="020B0604020202020204" pitchFamily="34" charset="0"/>
                <a:ea typeface="Calibri"/>
                <a:cs typeface="Arial" panose="020B0604020202020204" pitchFamily="34" charset="0"/>
                <a:sym typeface="Calibri"/>
              </a:rPr>
              <a:t>; UCOLASC </a:t>
            </a:r>
            <a:r>
              <a:rPr lang="en-US" sz="2000" i="1" dirty="0">
                <a:solidFill>
                  <a:srgbClr val="FF0000"/>
                </a:solidFill>
                <a:uFill>
                  <a:noFill/>
                </a:uFill>
                <a:latin typeface="Arial" panose="020B0604020202020204" pitchFamily="34" charset="0"/>
                <a:ea typeface="Calibri"/>
                <a:cs typeface="Arial" panose="020B0604020202020204" pitchFamily="34" charset="0"/>
                <a:sym typeface="Calibri"/>
              </a:rPr>
              <a:t>Declaration of Rights and Principles for Transforming Scholarly Communication</a:t>
            </a:r>
            <a:r>
              <a:rPr lang="en-US" sz="2000" dirty="0">
                <a:solidFill>
                  <a:srgbClr val="FF0000"/>
                </a:solidFill>
                <a:uFill>
                  <a:noFill/>
                </a:uFill>
                <a:latin typeface="Arial" panose="020B0604020202020204" pitchFamily="34" charset="0"/>
                <a:ea typeface="Calibri"/>
                <a:cs typeface="Arial" panose="020B0604020202020204" pitchFamily="34" charset="0"/>
                <a:sym typeface="Calibri"/>
              </a:rPr>
              <a:t>).</a:t>
            </a:r>
          </a:p>
          <a:p>
            <a:pPr lvl="0">
              <a:buClr>
                <a:srgbClr val="FF0000"/>
              </a:buClr>
              <a:buSzPts val="2000"/>
            </a:pPr>
            <a:endParaRPr lang="en-US" sz="1000" dirty="0">
              <a:solidFill>
                <a:srgbClr val="FF0000"/>
              </a:solidFill>
              <a:uFill>
                <a:noFill/>
              </a:uFill>
              <a:latin typeface="Arial" panose="020B0604020202020204" pitchFamily="34" charset="0"/>
              <a:ea typeface="Calibri"/>
              <a:cs typeface="Arial" panose="020B0604020202020204" pitchFamily="34" charset="0"/>
              <a:sym typeface="Calibri"/>
            </a:endParaRPr>
          </a:p>
          <a:p>
            <a:pPr marL="323850" lvl="0" indent="-342900">
              <a:buClr>
                <a:srgbClr val="FF0000"/>
              </a:buClr>
              <a:buSzPts val="2000"/>
              <a:buFont typeface="Courier New" panose="02070309020205020404" pitchFamily="49" charset="0"/>
              <a:buChar char="o"/>
            </a:pPr>
            <a:r>
              <a:rPr lang="en-US" sz="2800" b="1" i="1" dirty="0">
                <a:solidFill>
                  <a:srgbClr val="FF0000"/>
                </a:solidFill>
                <a:uFill>
                  <a:noFill/>
                </a:uFill>
                <a:latin typeface="Arial" panose="020B0604020202020204" pitchFamily="34" charset="0"/>
                <a:ea typeface="Calibri"/>
                <a:cs typeface="Arial" panose="020B0604020202020204" pitchFamily="34" charset="0"/>
                <a:sym typeface="Calibri"/>
              </a:rPr>
              <a:t>Put plans into action! </a:t>
            </a:r>
            <a:r>
              <a:rPr lang="en-US" sz="2000" dirty="0">
                <a:solidFill>
                  <a:srgbClr val="FF0000"/>
                </a:solidFill>
                <a:latin typeface="Arial" panose="020B0604020202020204" pitchFamily="34" charset="0"/>
                <a:ea typeface="Calibri"/>
                <a:cs typeface="Arial" panose="020B0604020202020204" pitchFamily="34" charset="0"/>
                <a:sym typeface="Calibri"/>
              </a:rPr>
              <a:t>Our strategy implements </a:t>
            </a:r>
            <a:r>
              <a:rPr lang="en-US" sz="2000" dirty="0">
                <a:solidFill>
                  <a:srgbClr val="FF0000"/>
                </a:solidFill>
                <a:uFill>
                  <a:noFill/>
                </a:uFill>
                <a:latin typeface="Arial" panose="020B0604020202020204" pitchFamily="34" charset="0"/>
                <a:ea typeface="Calibri"/>
                <a:cs typeface="Arial" panose="020B0604020202020204" pitchFamily="34" charset="0"/>
                <a:sym typeface="Calibri"/>
              </a:rPr>
              <a:t>components of the </a:t>
            </a:r>
            <a:r>
              <a:rPr lang="en-US" sz="2000" dirty="0" err="1">
                <a:solidFill>
                  <a:srgbClr val="FF0000"/>
                </a:solidFill>
                <a:uFill>
                  <a:noFill/>
                </a:uFill>
                <a:latin typeface="Arial" panose="020B0604020202020204" pitchFamily="34" charset="0"/>
                <a:ea typeface="Calibri"/>
                <a:cs typeface="Arial" panose="020B0604020202020204" pitchFamily="34" charset="0"/>
                <a:sym typeface="Calibri"/>
              </a:rPr>
              <a:t>CoUL</a:t>
            </a:r>
            <a:r>
              <a:rPr lang="en-US" sz="2000" dirty="0">
                <a:solidFill>
                  <a:srgbClr val="FF0000"/>
                </a:solidFill>
                <a:uFill>
                  <a:noFill/>
                </a:uFill>
                <a:latin typeface="Arial" panose="020B0604020202020204" pitchFamily="34" charset="0"/>
                <a:ea typeface="Calibri"/>
                <a:cs typeface="Arial" panose="020B0604020202020204" pitchFamily="34" charset="0"/>
                <a:sym typeface="Calibri"/>
              </a:rPr>
              <a:t> </a:t>
            </a:r>
            <a:r>
              <a:rPr lang="en-US" sz="2000" i="1" dirty="0">
                <a:solidFill>
                  <a:srgbClr val="FF0000"/>
                </a:solidFill>
                <a:uFill>
                  <a:noFill/>
                </a:uFill>
                <a:latin typeface="Arial" panose="020B0604020202020204" pitchFamily="34" charset="0"/>
                <a:ea typeface="Calibri"/>
                <a:cs typeface="Arial" panose="020B0604020202020204" pitchFamily="34" charset="0"/>
                <a:sym typeface="Calibri"/>
              </a:rPr>
              <a:t>Pathways to OA, UCOLASC Declaration,</a:t>
            </a:r>
            <a:r>
              <a:rPr lang="en-US" sz="2000" dirty="0">
                <a:solidFill>
                  <a:srgbClr val="FF0000"/>
                </a:solidFill>
                <a:uFill>
                  <a:noFill/>
                </a:uFill>
                <a:latin typeface="Arial" panose="020B0604020202020204" pitchFamily="34" charset="0"/>
                <a:ea typeface="Calibri"/>
                <a:cs typeface="Arial" panose="020B0604020202020204" pitchFamily="34" charset="0"/>
                <a:sym typeface="Calibri"/>
              </a:rPr>
              <a:t> and the </a:t>
            </a:r>
            <a:r>
              <a:rPr lang="en-US" sz="2000" i="1" dirty="0">
                <a:solidFill>
                  <a:srgbClr val="FF0000"/>
                </a:solidFill>
                <a:uFill>
                  <a:noFill/>
                </a:uFill>
                <a:latin typeface="Arial" panose="020B0604020202020204" pitchFamily="34" charset="0"/>
                <a:ea typeface="Calibri"/>
                <a:cs typeface="Arial" panose="020B0604020202020204" pitchFamily="34" charset="0"/>
                <a:sym typeface="Calibri"/>
              </a:rPr>
              <a:t>OA2020 Expression of Interest</a:t>
            </a:r>
            <a:r>
              <a:rPr lang="en-US" sz="2000" dirty="0">
                <a:solidFill>
                  <a:srgbClr val="FF0000"/>
                </a:solidFill>
                <a:uFill>
                  <a:noFill/>
                </a:uFill>
                <a:latin typeface="Arial" panose="020B0604020202020204" pitchFamily="34" charset="0"/>
                <a:ea typeface="Calibri"/>
                <a:cs typeface="Arial" panose="020B0604020202020204" pitchFamily="34" charset="0"/>
                <a:sym typeface="Calibri"/>
              </a:rPr>
              <a:t>.</a:t>
            </a:r>
            <a:endParaRPr sz="2000" dirty="0">
              <a:solidFill>
                <a:srgbClr val="FF0000"/>
              </a:solidFill>
              <a:latin typeface="Arial" panose="020B0604020202020204" pitchFamily="34" charset="0"/>
              <a:ea typeface="Calibri"/>
              <a:cs typeface="Arial" panose="020B0604020202020204" pitchFamily="34" charset="0"/>
              <a:sym typeface="Calibri"/>
            </a:endParaRPr>
          </a:p>
        </p:txBody>
      </p:sp>
      <p:sp>
        <p:nvSpPr>
          <p:cNvPr id="6" name="Rectangle 5">
            <a:extLst>
              <a:ext uri="{FF2B5EF4-FFF2-40B4-BE49-F238E27FC236}">
                <a16:creationId xmlns:a16="http://schemas.microsoft.com/office/drawing/2014/main" id="{122B712F-37F8-1F4E-B674-67A659AF94CF}"/>
              </a:ext>
            </a:extLst>
          </p:cNvPr>
          <p:cNvSpPr/>
          <p:nvPr/>
        </p:nvSpPr>
        <p:spPr>
          <a:xfrm>
            <a:off x="0" y="0"/>
            <a:ext cx="9906000" cy="1261884"/>
          </a:xfrm>
          <a:prstGeom prst="rect">
            <a:avLst/>
          </a:prstGeom>
        </p:spPr>
        <p:txBody>
          <a:bodyPr wrap="square">
            <a:spAutoFit/>
          </a:bodyPr>
          <a:lstStyle/>
          <a:p>
            <a:pPr lvl="0" algn="ctr"/>
            <a:r>
              <a:rPr lang="en-US" sz="4000" b="1" dirty="0">
                <a:solidFill>
                  <a:srgbClr val="FF0000"/>
                </a:solidFill>
                <a:latin typeface="Arial" panose="020B0604020202020204" pitchFamily="34" charset="0"/>
                <a:cs typeface="Arial" panose="020B0604020202020204" pitchFamily="34" charset="0"/>
              </a:rPr>
              <a:t>Putting Our Money Where Our Mouth Is:</a:t>
            </a:r>
          </a:p>
          <a:p>
            <a:pPr lvl="0" algn="ctr"/>
            <a:r>
              <a:rPr lang="en-US" sz="3600" b="1" i="1" dirty="0">
                <a:latin typeface="Arial" panose="020B0604020202020204" pitchFamily="34" charset="0"/>
                <a:cs typeface="Arial" panose="020B0604020202020204" pitchFamily="34" charset="0"/>
              </a:rPr>
              <a:t>Integrated strategy for transitioning to OA</a:t>
            </a:r>
            <a:endParaRPr lang="en-US" sz="2400" i="1" dirty="0"/>
          </a:p>
        </p:txBody>
      </p:sp>
      <p:grpSp>
        <p:nvGrpSpPr>
          <p:cNvPr id="8" name="Gruppieren 12">
            <a:extLst>
              <a:ext uri="{FF2B5EF4-FFF2-40B4-BE49-F238E27FC236}">
                <a16:creationId xmlns:a16="http://schemas.microsoft.com/office/drawing/2014/main" id="{740200A1-5905-FD4C-8A2F-A227060209B1}"/>
              </a:ext>
            </a:extLst>
          </p:cNvPr>
          <p:cNvGrpSpPr/>
          <p:nvPr/>
        </p:nvGrpSpPr>
        <p:grpSpPr>
          <a:xfrm>
            <a:off x="0" y="1498766"/>
            <a:ext cx="9906000" cy="1764936"/>
            <a:chOff x="0" y="1600200"/>
            <a:chExt cx="9906000" cy="495300"/>
          </a:xfrm>
        </p:grpSpPr>
        <p:cxnSp>
          <p:nvCxnSpPr>
            <p:cNvPr id="9" name="Gerade Verbindung 13">
              <a:extLst>
                <a:ext uri="{FF2B5EF4-FFF2-40B4-BE49-F238E27FC236}">
                  <a16:creationId xmlns:a16="http://schemas.microsoft.com/office/drawing/2014/main" id="{CBE854A4-DBCC-2E43-BC0A-790FE740247F}"/>
                </a:ext>
              </a:extLst>
            </p:cNvPr>
            <p:cNvCxnSpPr/>
            <p:nvPr/>
          </p:nvCxnSpPr>
          <p:spPr>
            <a:xfrm>
              <a:off x="0" y="1600200"/>
              <a:ext cx="9906000" cy="0"/>
            </a:xfrm>
            <a:prstGeom prst="line">
              <a:avLst/>
            </a:prstGeom>
            <a:noFill/>
            <a:ln w="9525" cap="flat" cmpd="sng" algn="ctr">
              <a:solidFill>
                <a:srgbClr val="FF0000"/>
              </a:solidFill>
              <a:prstDash val="solid"/>
            </a:ln>
            <a:effectLst/>
          </p:spPr>
        </p:cxnSp>
        <p:cxnSp>
          <p:nvCxnSpPr>
            <p:cNvPr id="10" name="Gerade Verbindung 17">
              <a:extLst>
                <a:ext uri="{FF2B5EF4-FFF2-40B4-BE49-F238E27FC236}">
                  <a16:creationId xmlns:a16="http://schemas.microsoft.com/office/drawing/2014/main" id="{AF77130B-CA02-D242-967C-7D27CE40AADB}"/>
                </a:ext>
              </a:extLst>
            </p:cNvPr>
            <p:cNvCxnSpPr/>
            <p:nvPr/>
          </p:nvCxnSpPr>
          <p:spPr>
            <a:xfrm>
              <a:off x="0" y="2095500"/>
              <a:ext cx="9906000" cy="0"/>
            </a:xfrm>
            <a:prstGeom prst="line">
              <a:avLst/>
            </a:prstGeom>
            <a:noFill/>
            <a:ln w="9525" cap="flat" cmpd="sng" algn="ctr">
              <a:solidFill>
                <a:srgbClr val="FF0000"/>
              </a:solidFill>
              <a:prstDash val="solid"/>
            </a:ln>
            <a:effectLst/>
          </p:spPr>
        </p:cxnSp>
      </p:grpSp>
      <p:grpSp>
        <p:nvGrpSpPr>
          <p:cNvPr id="11" name="Gruppieren 12">
            <a:extLst>
              <a:ext uri="{FF2B5EF4-FFF2-40B4-BE49-F238E27FC236}">
                <a16:creationId xmlns:a16="http://schemas.microsoft.com/office/drawing/2014/main" id="{2481D035-7A68-154C-8C22-49998167A3A7}"/>
              </a:ext>
            </a:extLst>
          </p:cNvPr>
          <p:cNvGrpSpPr/>
          <p:nvPr/>
        </p:nvGrpSpPr>
        <p:grpSpPr>
          <a:xfrm>
            <a:off x="0" y="3376583"/>
            <a:ext cx="9906000" cy="1068025"/>
            <a:chOff x="0" y="1600200"/>
            <a:chExt cx="9906000" cy="495300"/>
          </a:xfrm>
        </p:grpSpPr>
        <p:cxnSp>
          <p:nvCxnSpPr>
            <p:cNvPr id="12" name="Gerade Verbindung 13">
              <a:extLst>
                <a:ext uri="{FF2B5EF4-FFF2-40B4-BE49-F238E27FC236}">
                  <a16:creationId xmlns:a16="http://schemas.microsoft.com/office/drawing/2014/main" id="{8420B372-D930-6A4D-8652-6B794B3CCAB4}"/>
                </a:ext>
              </a:extLst>
            </p:cNvPr>
            <p:cNvCxnSpPr/>
            <p:nvPr/>
          </p:nvCxnSpPr>
          <p:spPr>
            <a:xfrm>
              <a:off x="0" y="1600200"/>
              <a:ext cx="9906000" cy="0"/>
            </a:xfrm>
            <a:prstGeom prst="line">
              <a:avLst/>
            </a:prstGeom>
            <a:noFill/>
            <a:ln w="9525" cap="flat" cmpd="sng" algn="ctr">
              <a:solidFill>
                <a:srgbClr val="FF0000"/>
              </a:solidFill>
              <a:prstDash val="solid"/>
            </a:ln>
            <a:effectLst/>
          </p:spPr>
        </p:cxnSp>
        <p:cxnSp>
          <p:nvCxnSpPr>
            <p:cNvPr id="13" name="Gerade Verbindung 17">
              <a:extLst>
                <a:ext uri="{FF2B5EF4-FFF2-40B4-BE49-F238E27FC236}">
                  <a16:creationId xmlns:a16="http://schemas.microsoft.com/office/drawing/2014/main" id="{5CC9E048-281A-D14D-8A44-672D84FD4003}"/>
                </a:ext>
              </a:extLst>
            </p:cNvPr>
            <p:cNvCxnSpPr/>
            <p:nvPr/>
          </p:nvCxnSpPr>
          <p:spPr>
            <a:xfrm>
              <a:off x="0" y="2095500"/>
              <a:ext cx="9906000" cy="0"/>
            </a:xfrm>
            <a:prstGeom prst="line">
              <a:avLst/>
            </a:prstGeom>
            <a:noFill/>
            <a:ln w="9525" cap="flat" cmpd="sng" algn="ctr">
              <a:solidFill>
                <a:srgbClr val="FF0000"/>
              </a:solidFill>
              <a:prstDash val="solid"/>
            </a:ln>
            <a:effectLst/>
          </p:spPr>
        </p:cxnSp>
      </p:grpSp>
      <p:grpSp>
        <p:nvGrpSpPr>
          <p:cNvPr id="14" name="Gruppieren 12">
            <a:extLst>
              <a:ext uri="{FF2B5EF4-FFF2-40B4-BE49-F238E27FC236}">
                <a16:creationId xmlns:a16="http://schemas.microsoft.com/office/drawing/2014/main" id="{51D57FEC-7461-4148-A1CF-BA7B17886924}"/>
              </a:ext>
            </a:extLst>
          </p:cNvPr>
          <p:cNvGrpSpPr/>
          <p:nvPr/>
        </p:nvGrpSpPr>
        <p:grpSpPr>
          <a:xfrm>
            <a:off x="0" y="4557489"/>
            <a:ext cx="9906000" cy="1068025"/>
            <a:chOff x="0" y="1600200"/>
            <a:chExt cx="9906000" cy="495300"/>
          </a:xfrm>
        </p:grpSpPr>
        <p:cxnSp>
          <p:nvCxnSpPr>
            <p:cNvPr id="15" name="Gerade Verbindung 13">
              <a:extLst>
                <a:ext uri="{FF2B5EF4-FFF2-40B4-BE49-F238E27FC236}">
                  <a16:creationId xmlns:a16="http://schemas.microsoft.com/office/drawing/2014/main" id="{6C2CDACC-B104-C04E-BE82-0BDE7BFB5E03}"/>
                </a:ext>
              </a:extLst>
            </p:cNvPr>
            <p:cNvCxnSpPr/>
            <p:nvPr/>
          </p:nvCxnSpPr>
          <p:spPr>
            <a:xfrm>
              <a:off x="0" y="1600200"/>
              <a:ext cx="9906000" cy="0"/>
            </a:xfrm>
            <a:prstGeom prst="line">
              <a:avLst/>
            </a:prstGeom>
            <a:noFill/>
            <a:ln w="9525" cap="flat" cmpd="sng" algn="ctr">
              <a:solidFill>
                <a:srgbClr val="FF0000"/>
              </a:solidFill>
              <a:prstDash val="solid"/>
            </a:ln>
            <a:effectLst/>
          </p:spPr>
        </p:cxnSp>
        <p:cxnSp>
          <p:nvCxnSpPr>
            <p:cNvPr id="16" name="Gerade Verbindung 17">
              <a:extLst>
                <a:ext uri="{FF2B5EF4-FFF2-40B4-BE49-F238E27FC236}">
                  <a16:creationId xmlns:a16="http://schemas.microsoft.com/office/drawing/2014/main" id="{9331AC8A-BC36-6E4A-B227-015C6631D04A}"/>
                </a:ext>
              </a:extLst>
            </p:cNvPr>
            <p:cNvCxnSpPr/>
            <p:nvPr/>
          </p:nvCxnSpPr>
          <p:spPr>
            <a:xfrm>
              <a:off x="0" y="2095500"/>
              <a:ext cx="9906000" cy="0"/>
            </a:xfrm>
            <a:prstGeom prst="line">
              <a:avLst/>
            </a:prstGeom>
            <a:noFill/>
            <a:ln w="9525" cap="flat" cmpd="sng" algn="ctr">
              <a:solidFill>
                <a:srgbClr val="FF0000"/>
              </a:solidFill>
              <a:prstDash val="solid"/>
            </a:ln>
            <a:effectLst/>
          </p:spPr>
        </p:cxnSp>
      </p:grpSp>
      <p:grpSp>
        <p:nvGrpSpPr>
          <p:cNvPr id="17" name="Gruppieren 12">
            <a:extLst>
              <a:ext uri="{FF2B5EF4-FFF2-40B4-BE49-F238E27FC236}">
                <a16:creationId xmlns:a16="http://schemas.microsoft.com/office/drawing/2014/main" id="{B1186707-E37D-8D4E-8C00-377A67DD2CFE}"/>
              </a:ext>
            </a:extLst>
          </p:cNvPr>
          <p:cNvGrpSpPr/>
          <p:nvPr/>
        </p:nvGrpSpPr>
        <p:grpSpPr>
          <a:xfrm>
            <a:off x="-2348" y="5738395"/>
            <a:ext cx="9906000" cy="725708"/>
            <a:chOff x="0" y="1600200"/>
            <a:chExt cx="9906000" cy="495300"/>
          </a:xfrm>
        </p:grpSpPr>
        <p:cxnSp>
          <p:nvCxnSpPr>
            <p:cNvPr id="18" name="Gerade Verbindung 13">
              <a:extLst>
                <a:ext uri="{FF2B5EF4-FFF2-40B4-BE49-F238E27FC236}">
                  <a16:creationId xmlns:a16="http://schemas.microsoft.com/office/drawing/2014/main" id="{A0CD44F8-305A-1241-8EE7-57863CBB6101}"/>
                </a:ext>
              </a:extLst>
            </p:cNvPr>
            <p:cNvCxnSpPr/>
            <p:nvPr/>
          </p:nvCxnSpPr>
          <p:spPr>
            <a:xfrm>
              <a:off x="0" y="1600200"/>
              <a:ext cx="9906000" cy="0"/>
            </a:xfrm>
            <a:prstGeom prst="line">
              <a:avLst/>
            </a:prstGeom>
            <a:noFill/>
            <a:ln w="9525" cap="flat" cmpd="sng" algn="ctr">
              <a:solidFill>
                <a:srgbClr val="FF0000"/>
              </a:solidFill>
              <a:prstDash val="solid"/>
            </a:ln>
            <a:effectLst/>
          </p:spPr>
        </p:cxnSp>
        <p:cxnSp>
          <p:nvCxnSpPr>
            <p:cNvPr id="19" name="Gerade Verbindung 17">
              <a:extLst>
                <a:ext uri="{FF2B5EF4-FFF2-40B4-BE49-F238E27FC236}">
                  <a16:creationId xmlns:a16="http://schemas.microsoft.com/office/drawing/2014/main" id="{9F8592F7-EAB3-964C-B71C-7E67479FC4A2}"/>
                </a:ext>
              </a:extLst>
            </p:cNvPr>
            <p:cNvCxnSpPr/>
            <p:nvPr/>
          </p:nvCxnSpPr>
          <p:spPr>
            <a:xfrm>
              <a:off x="0" y="2095500"/>
              <a:ext cx="9906000" cy="0"/>
            </a:xfrm>
            <a:prstGeom prst="line">
              <a:avLst/>
            </a:prstGeom>
            <a:noFill/>
            <a:ln w="9525" cap="flat" cmpd="sng" algn="ctr">
              <a:solidFill>
                <a:srgbClr val="FF0000"/>
              </a:solidFill>
              <a:prstDash val="solid"/>
            </a:ln>
            <a:effectLst/>
          </p:spPr>
        </p:cxnSp>
      </p:grpSp>
      <p:sp>
        <p:nvSpPr>
          <p:cNvPr id="22" name="Foliennummernplatzhalter 4">
            <a:extLst>
              <a:ext uri="{FF2B5EF4-FFF2-40B4-BE49-F238E27FC236}">
                <a16:creationId xmlns:a16="http://schemas.microsoft.com/office/drawing/2014/main" id="{0BBFB004-83C5-A44B-9D5A-ED9E49D257D4}"/>
              </a:ext>
            </a:extLst>
          </p:cNvPr>
          <p:cNvSpPr>
            <a:spLocks noGrp="1"/>
          </p:cNvSpPr>
          <p:nvPr>
            <p:ph type="sldNum" sz="quarter" idx="12"/>
          </p:nvPr>
        </p:nvSpPr>
        <p:spPr>
          <a:xfrm>
            <a:off x="8931442" y="6659477"/>
            <a:ext cx="773912" cy="16716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D1E780-DE1C-4ECA-B5E5-863D0BC53287}" type="slidenum">
              <a:rPr kumimoji="0" lang="de-DE" sz="8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DE" sz="8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29449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tx1"/>
                                      </p:to>
                                    </p:animClr>
                                  </p:sub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chemeClr val="tx1"/>
                                      </p:to>
                                    </p:animClr>
                                  </p:sub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chemeClr val="tx1"/>
                                      </p:to>
                                    </p:animClr>
                                  </p:sub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128C4A-98EA-C247-AC69-83073D79E42D}"/>
              </a:ext>
            </a:extLst>
          </p:cNvPr>
          <p:cNvSpPr/>
          <p:nvPr/>
        </p:nvSpPr>
        <p:spPr>
          <a:xfrm>
            <a:off x="0" y="7824"/>
            <a:ext cx="9906000" cy="9003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200" dirty="0">
              <a:solidFill>
                <a:schemeClr val="tx1"/>
              </a:solidFill>
            </a:endParaRPr>
          </a:p>
        </p:txBody>
      </p:sp>
      <p:sp>
        <p:nvSpPr>
          <p:cNvPr id="4" name="Title 1"/>
          <p:cNvSpPr>
            <a:spLocks noGrp="1"/>
          </p:cNvSpPr>
          <p:nvPr>
            <p:ph type="title"/>
          </p:nvPr>
        </p:nvSpPr>
        <p:spPr>
          <a:xfrm>
            <a:off x="838200" y="64292"/>
            <a:ext cx="8229600" cy="771749"/>
          </a:xfrm>
        </p:spPr>
        <p:txBody>
          <a:bodyPr/>
          <a:lstStyle/>
          <a:p>
            <a:r>
              <a:rPr lang="en-US" b="1" dirty="0">
                <a:latin typeface="Arial" panose="020B0604020202020204" pitchFamily="34" charset="0"/>
                <a:cs typeface="Arial" panose="020B0604020202020204" pitchFamily="34" charset="0"/>
              </a:rPr>
              <a:t>Acknowledgements</a:t>
            </a:r>
          </a:p>
        </p:txBody>
      </p:sp>
      <p:sp>
        <p:nvSpPr>
          <p:cNvPr id="5" name="Content Placeholder 2"/>
          <p:cNvSpPr>
            <a:spLocks noGrp="1"/>
          </p:cNvSpPr>
          <p:nvPr>
            <p:ph idx="1"/>
          </p:nvPr>
        </p:nvSpPr>
        <p:spPr>
          <a:xfrm>
            <a:off x="0" y="964624"/>
            <a:ext cx="9906000" cy="5740976"/>
          </a:xfrm>
        </p:spPr>
        <p:txBody>
          <a:bodyPr>
            <a:normAutofit fontScale="25000" lnSpcReduction="20000"/>
          </a:bodyPr>
          <a:lstStyle/>
          <a:p>
            <a:pPr>
              <a:lnSpc>
                <a:spcPct val="170000"/>
              </a:lnSpc>
              <a:buFont typeface="Courier New" panose="02070309020205020404" pitchFamily="49" charset="0"/>
              <a:buChar char="o"/>
            </a:pPr>
            <a:r>
              <a:rPr lang="en-US" sz="6000" b="1" dirty="0">
                <a:solidFill>
                  <a:prstClr val="black"/>
                </a:solidFill>
                <a:latin typeface="Arial" panose="020B0604020202020204" pitchFamily="34" charset="0"/>
                <a:cs typeface="Arial" panose="020B0604020202020204" pitchFamily="34" charset="0"/>
              </a:rPr>
              <a:t>UCOLASC:  </a:t>
            </a:r>
            <a:r>
              <a:rPr lang="en-US" sz="6000" dirty="0">
                <a:solidFill>
                  <a:prstClr val="black"/>
                </a:solidFill>
                <a:latin typeface="Arial" panose="020B0604020202020204" pitchFamily="34" charset="0"/>
                <a:cs typeface="Arial" panose="020B0604020202020204" pitchFamily="34" charset="0"/>
              </a:rPr>
              <a:t>Rich Schneider (Chair), Denis Ventry (Vice-Chair), Geoffrey </a:t>
            </a:r>
            <a:r>
              <a:rPr lang="en-US" sz="6000" dirty="0" err="1">
                <a:solidFill>
                  <a:prstClr val="black"/>
                </a:solidFill>
                <a:latin typeface="Arial" panose="020B0604020202020204" pitchFamily="34" charset="0"/>
                <a:cs typeface="Arial" panose="020B0604020202020204" pitchFamily="34" charset="0"/>
              </a:rPr>
              <a:t>Koziol</a:t>
            </a:r>
            <a:r>
              <a:rPr lang="en-US" sz="6000" dirty="0">
                <a:solidFill>
                  <a:prstClr val="black"/>
                </a:solidFill>
                <a:latin typeface="Arial" panose="020B0604020202020204" pitchFamily="34" charset="0"/>
                <a:cs typeface="Arial" panose="020B0604020202020204" pitchFamily="34" charset="0"/>
              </a:rPr>
              <a:t> (UCB), Kathryn Olmsted (UCD), Amelia Regan (UCI), Eric Sobel (UCLA), Karl </a:t>
            </a:r>
            <a:r>
              <a:rPr lang="en-US" sz="6000" dirty="0" err="1">
                <a:solidFill>
                  <a:prstClr val="black"/>
                </a:solidFill>
                <a:latin typeface="Arial" panose="020B0604020202020204" pitchFamily="34" charset="0"/>
                <a:cs typeface="Arial" panose="020B0604020202020204" pitchFamily="34" charset="0"/>
              </a:rPr>
              <a:t>Ryavec</a:t>
            </a:r>
            <a:r>
              <a:rPr lang="en-US" sz="6000" dirty="0">
                <a:solidFill>
                  <a:prstClr val="black"/>
                </a:solidFill>
                <a:latin typeface="Arial" panose="020B0604020202020204" pitchFamily="34" charset="0"/>
                <a:cs typeface="Arial" panose="020B0604020202020204" pitchFamily="34" charset="0"/>
              </a:rPr>
              <a:t>  (UCM), </a:t>
            </a:r>
            <a:r>
              <a:rPr lang="en-US" sz="6000" dirty="0" err="1">
                <a:solidFill>
                  <a:prstClr val="black"/>
                </a:solidFill>
                <a:latin typeface="Arial" panose="020B0604020202020204" pitchFamily="34" charset="0"/>
                <a:cs typeface="Arial" panose="020B0604020202020204" pitchFamily="34" charset="0"/>
              </a:rPr>
              <a:t>Jiayu</a:t>
            </a:r>
            <a:r>
              <a:rPr lang="en-US" sz="6000" dirty="0">
                <a:solidFill>
                  <a:prstClr val="black"/>
                </a:solidFill>
                <a:latin typeface="Arial" panose="020B0604020202020204" pitchFamily="34" charset="0"/>
                <a:cs typeface="Arial" panose="020B0604020202020204" pitchFamily="34" charset="0"/>
              </a:rPr>
              <a:t> Liao (UCR), Eric </a:t>
            </a:r>
            <a:r>
              <a:rPr lang="en-US" sz="6000" dirty="0" err="1">
                <a:solidFill>
                  <a:prstClr val="black"/>
                </a:solidFill>
                <a:latin typeface="Arial" panose="020B0604020202020204" pitchFamily="34" charset="0"/>
                <a:cs typeface="Arial" panose="020B0604020202020204" pitchFamily="34" charset="0"/>
              </a:rPr>
              <a:t>Bakovic</a:t>
            </a:r>
            <a:r>
              <a:rPr lang="en-US" sz="6000" dirty="0">
                <a:solidFill>
                  <a:prstClr val="black"/>
                </a:solidFill>
                <a:latin typeface="Arial" panose="020B0604020202020204" pitchFamily="34" charset="0"/>
                <a:cs typeface="Arial" panose="020B0604020202020204" pitchFamily="34" charset="0"/>
              </a:rPr>
              <a:t> (UCSD), Diana Laird (UCSF), John Du </a:t>
            </a:r>
            <a:r>
              <a:rPr lang="en-US" sz="6000" dirty="0" err="1">
                <a:solidFill>
                  <a:prstClr val="black"/>
                </a:solidFill>
                <a:latin typeface="Arial" panose="020B0604020202020204" pitchFamily="34" charset="0"/>
                <a:cs typeface="Arial" panose="020B0604020202020204" pitchFamily="34" charset="0"/>
              </a:rPr>
              <a:t>Bois</a:t>
            </a:r>
            <a:r>
              <a:rPr lang="en-US" sz="6000" dirty="0">
                <a:solidFill>
                  <a:prstClr val="black"/>
                </a:solidFill>
                <a:latin typeface="Arial" panose="020B0604020202020204" pitchFamily="34" charset="0"/>
                <a:cs typeface="Arial" panose="020B0604020202020204" pitchFamily="34" charset="0"/>
              </a:rPr>
              <a:t> (UCSB), Jennifer Horne (UCSC), </a:t>
            </a:r>
            <a:r>
              <a:rPr lang="en-US" sz="6000" dirty="0" err="1">
                <a:solidFill>
                  <a:prstClr val="black"/>
                </a:solidFill>
                <a:latin typeface="Arial" panose="020B0604020202020204" pitchFamily="34" charset="0"/>
                <a:cs typeface="Arial" panose="020B0604020202020204" pitchFamily="34" charset="0"/>
              </a:rPr>
              <a:t>Fredye</a:t>
            </a:r>
            <a:r>
              <a:rPr lang="en-US" sz="6000" dirty="0">
                <a:solidFill>
                  <a:prstClr val="black"/>
                </a:solidFill>
                <a:latin typeface="Arial" panose="020B0604020202020204" pitchFamily="34" charset="0"/>
                <a:cs typeface="Arial" panose="020B0604020202020204" pitchFamily="34" charset="0"/>
              </a:rPr>
              <a:t> Harms (Academic Senate)</a:t>
            </a:r>
            <a:endParaRPr lang="en-US" sz="6000" b="1" dirty="0">
              <a:solidFill>
                <a:prstClr val="black"/>
              </a:solidFill>
              <a:latin typeface="Arial" panose="020B0604020202020204" pitchFamily="34" charset="0"/>
              <a:cs typeface="Arial" panose="020B0604020202020204" pitchFamily="34" charset="0"/>
            </a:endParaRPr>
          </a:p>
          <a:p>
            <a:pPr>
              <a:lnSpc>
                <a:spcPct val="170000"/>
              </a:lnSpc>
              <a:buFont typeface="Courier New" panose="02070309020205020404" pitchFamily="49" charset="0"/>
              <a:buChar char="o"/>
            </a:pPr>
            <a:r>
              <a:rPr lang="en-US" sz="6000" b="1" dirty="0" err="1">
                <a:solidFill>
                  <a:prstClr val="black"/>
                </a:solidFill>
                <a:latin typeface="Arial" panose="020B0604020202020204" pitchFamily="34" charset="0"/>
                <a:cs typeface="Arial" panose="020B0604020202020204" pitchFamily="34" charset="0"/>
              </a:rPr>
              <a:t>CoUL</a:t>
            </a:r>
            <a:r>
              <a:rPr lang="en-US" sz="6000" b="1" dirty="0">
                <a:solidFill>
                  <a:prstClr val="black"/>
                </a:solidFill>
                <a:latin typeface="Arial" panose="020B0604020202020204" pitchFamily="34" charset="0"/>
                <a:cs typeface="Arial" panose="020B0604020202020204" pitchFamily="34" charset="0"/>
              </a:rPr>
              <a:t>:  </a:t>
            </a:r>
            <a:r>
              <a:rPr lang="en-US" sz="6000" dirty="0">
                <a:solidFill>
                  <a:prstClr val="black"/>
                </a:solidFill>
                <a:latin typeface="Arial" panose="020B0604020202020204" pitchFamily="34" charset="0"/>
                <a:cs typeface="Arial" panose="020B0604020202020204" pitchFamily="34" charset="0"/>
              </a:rPr>
              <a:t>Jeffrey </a:t>
            </a:r>
            <a:r>
              <a:rPr lang="en-US" sz="6000" dirty="0" err="1">
                <a:solidFill>
                  <a:prstClr val="black"/>
                </a:solidFill>
                <a:latin typeface="Arial" panose="020B0604020202020204" pitchFamily="34" charset="0"/>
                <a:cs typeface="Arial" panose="020B0604020202020204" pitchFamily="34" charset="0"/>
              </a:rPr>
              <a:t>MacKie</a:t>
            </a:r>
            <a:r>
              <a:rPr lang="en-US" sz="6000" dirty="0">
                <a:solidFill>
                  <a:prstClr val="black"/>
                </a:solidFill>
                <a:latin typeface="Arial" panose="020B0604020202020204" pitchFamily="34" charset="0"/>
                <a:cs typeface="Arial" panose="020B0604020202020204" pitchFamily="34" charset="0"/>
              </a:rPr>
              <a:t>-Mason (UCB), Mackenzie Smith (UCD), Lorelei </a:t>
            </a:r>
            <a:r>
              <a:rPr lang="en-US" sz="6000" dirty="0" err="1">
                <a:solidFill>
                  <a:prstClr val="black"/>
                </a:solidFill>
                <a:latin typeface="Arial" panose="020B0604020202020204" pitchFamily="34" charset="0"/>
                <a:cs typeface="Arial" panose="020B0604020202020204" pitchFamily="34" charset="0"/>
              </a:rPr>
              <a:t>Tanji</a:t>
            </a:r>
            <a:r>
              <a:rPr lang="en-US" sz="6000" dirty="0">
                <a:solidFill>
                  <a:prstClr val="black"/>
                </a:solidFill>
                <a:latin typeface="Arial" panose="020B0604020202020204" pitchFamily="34" charset="0"/>
                <a:cs typeface="Arial" panose="020B0604020202020204" pitchFamily="34" charset="0"/>
              </a:rPr>
              <a:t> (UCI), Ginny Steel (UCLA), </a:t>
            </a:r>
            <a:r>
              <a:rPr lang="en-US" sz="6000" dirty="0" err="1">
                <a:solidFill>
                  <a:prstClr val="black"/>
                </a:solidFill>
                <a:latin typeface="Arial" panose="020B0604020202020204" pitchFamily="34" charset="0"/>
                <a:cs typeface="Arial" panose="020B0604020202020204" pitchFamily="34" charset="0"/>
              </a:rPr>
              <a:t>Haipeng</a:t>
            </a:r>
            <a:r>
              <a:rPr lang="en-US" sz="6000" dirty="0">
                <a:solidFill>
                  <a:prstClr val="black"/>
                </a:solidFill>
                <a:latin typeface="Arial" panose="020B0604020202020204" pitchFamily="34" charset="0"/>
                <a:cs typeface="Arial" panose="020B0604020202020204" pitchFamily="34" charset="0"/>
              </a:rPr>
              <a:t> Li (UCM), Steve Mandeville-Gamble (UCR), Erik Mitchell (UCSD), Chris Shaffer (UCSF), Kristin </a:t>
            </a:r>
            <a:r>
              <a:rPr lang="en-US" sz="6000" dirty="0" err="1">
                <a:solidFill>
                  <a:prstClr val="black"/>
                </a:solidFill>
                <a:latin typeface="Arial" panose="020B0604020202020204" pitchFamily="34" charset="0"/>
                <a:cs typeface="Arial" panose="020B0604020202020204" pitchFamily="34" charset="0"/>
              </a:rPr>
              <a:t>Antelman</a:t>
            </a:r>
            <a:r>
              <a:rPr lang="en-US" sz="6000" dirty="0">
                <a:solidFill>
                  <a:prstClr val="black"/>
                </a:solidFill>
                <a:latin typeface="Arial" panose="020B0604020202020204" pitchFamily="34" charset="0"/>
                <a:cs typeface="Arial" panose="020B0604020202020204" pitchFamily="34" charset="0"/>
              </a:rPr>
              <a:t> (UCSB), Elizabeth Cowell (UCSC), Günter Waibel (CDL), Danielle Westbrook (UCOP)</a:t>
            </a:r>
          </a:p>
          <a:p>
            <a:pPr>
              <a:lnSpc>
                <a:spcPct val="170000"/>
              </a:lnSpc>
              <a:buFont typeface="Courier New" panose="02070309020205020404" pitchFamily="49" charset="0"/>
              <a:buChar char="o"/>
            </a:pPr>
            <a:r>
              <a:rPr lang="en-US" sz="6000" b="1" dirty="0">
                <a:solidFill>
                  <a:prstClr val="black"/>
                </a:solidFill>
                <a:latin typeface="Arial" panose="020B0604020202020204" pitchFamily="34" charset="0"/>
                <a:cs typeface="Arial" panose="020B0604020202020204" pitchFamily="34" charset="0"/>
              </a:rPr>
              <a:t>SLASIAC </a:t>
            </a:r>
            <a:r>
              <a:rPr lang="en-US" sz="6000" b="1" i="1" dirty="0">
                <a:solidFill>
                  <a:prstClr val="black"/>
                </a:solidFill>
                <a:latin typeface="Arial" panose="020B0604020202020204" pitchFamily="34" charset="0"/>
                <a:cs typeface="Arial" panose="020B0604020202020204" pitchFamily="34" charset="0"/>
              </a:rPr>
              <a:t>Call to Action: </a:t>
            </a:r>
            <a:r>
              <a:rPr lang="en-US" sz="6000" dirty="0">
                <a:solidFill>
                  <a:prstClr val="black"/>
                </a:solidFill>
                <a:latin typeface="Arial" panose="020B0604020202020204" pitchFamily="34" charset="0"/>
                <a:cs typeface="Arial" panose="020B0604020202020204" pitchFamily="34" charset="0"/>
              </a:rPr>
              <a:t>Guenter Waibel and Ivy Anderson (CDL), Jeff Mackie-Mason (UCB), Rich Schneider and Eric </a:t>
            </a:r>
            <a:r>
              <a:rPr lang="en-US" sz="6000" dirty="0" err="1">
                <a:solidFill>
                  <a:prstClr val="black"/>
                </a:solidFill>
                <a:latin typeface="Arial" panose="020B0604020202020204" pitchFamily="34" charset="0"/>
                <a:cs typeface="Arial" panose="020B0604020202020204" pitchFamily="34" charset="0"/>
              </a:rPr>
              <a:t>Bakovic</a:t>
            </a:r>
            <a:r>
              <a:rPr lang="en-US" sz="6000" dirty="0">
                <a:solidFill>
                  <a:prstClr val="black"/>
                </a:solidFill>
                <a:latin typeface="Arial" panose="020B0604020202020204" pitchFamily="34" charset="0"/>
                <a:cs typeface="Arial" panose="020B0604020202020204" pitchFamily="34" charset="0"/>
              </a:rPr>
              <a:t> (UCOLASC), Danielle Westbrook (UCOP), and others</a:t>
            </a:r>
            <a:endParaRPr lang="en-US" sz="6000" b="1" i="1" dirty="0">
              <a:solidFill>
                <a:prstClr val="black"/>
              </a:solidFill>
              <a:latin typeface="Arial" panose="020B0604020202020204" pitchFamily="34" charset="0"/>
              <a:cs typeface="Arial" panose="020B0604020202020204" pitchFamily="34" charset="0"/>
            </a:endParaRPr>
          </a:p>
          <a:p>
            <a:pPr>
              <a:lnSpc>
                <a:spcPct val="170000"/>
              </a:lnSpc>
              <a:buFont typeface="Courier New" panose="02070309020205020404" pitchFamily="49" charset="0"/>
              <a:buChar char="o"/>
            </a:pPr>
            <a:r>
              <a:rPr lang="en-US" sz="6000" b="1" dirty="0">
                <a:solidFill>
                  <a:prstClr val="black"/>
                </a:solidFill>
                <a:latin typeface="Arial" panose="020B0604020202020204" pitchFamily="34" charset="0"/>
                <a:cs typeface="Arial" panose="020B0604020202020204" pitchFamily="34" charset="0"/>
              </a:rPr>
              <a:t>CDL: </a:t>
            </a:r>
            <a:r>
              <a:rPr lang="en-US" sz="6000" dirty="0">
                <a:solidFill>
                  <a:prstClr val="black"/>
                </a:solidFill>
                <a:latin typeface="Arial" panose="020B0604020202020204" pitchFamily="34" charset="0"/>
                <a:cs typeface="Arial" panose="020B0604020202020204" pitchFamily="34" charset="0"/>
              </a:rPr>
              <a:t>Guenter Waibel,</a:t>
            </a:r>
            <a:r>
              <a:rPr lang="en-US" sz="6000" b="1" dirty="0">
                <a:solidFill>
                  <a:prstClr val="black"/>
                </a:solidFill>
                <a:latin typeface="Arial" panose="020B0604020202020204" pitchFamily="34" charset="0"/>
                <a:cs typeface="Arial" panose="020B0604020202020204" pitchFamily="34" charset="0"/>
              </a:rPr>
              <a:t> </a:t>
            </a:r>
            <a:r>
              <a:rPr lang="en-US" sz="6000" dirty="0">
                <a:solidFill>
                  <a:prstClr val="black"/>
                </a:solidFill>
                <a:latin typeface="Arial" panose="020B0604020202020204" pitchFamily="34" charset="0"/>
                <a:cs typeface="Arial" panose="020B0604020202020204" pitchFamily="34" charset="0"/>
              </a:rPr>
              <a:t>Ivy Anderson, Catherine Mitchell, Mat Willmott, John </a:t>
            </a:r>
            <a:r>
              <a:rPr lang="en-US" sz="6000" dirty="0" err="1">
                <a:solidFill>
                  <a:prstClr val="black"/>
                </a:solidFill>
                <a:latin typeface="Arial" panose="020B0604020202020204" pitchFamily="34" charset="0"/>
                <a:cs typeface="Arial" panose="020B0604020202020204" pitchFamily="34" charset="0"/>
              </a:rPr>
              <a:t>Chodacki</a:t>
            </a:r>
            <a:r>
              <a:rPr lang="en-US" sz="6000" dirty="0">
                <a:solidFill>
                  <a:prstClr val="black"/>
                </a:solidFill>
                <a:latin typeface="Arial" panose="020B0604020202020204" pitchFamily="34" charset="0"/>
                <a:cs typeface="Arial" panose="020B0604020202020204" pitchFamily="34" charset="0"/>
              </a:rPr>
              <a:t>, and others.</a:t>
            </a:r>
            <a:endParaRPr lang="en-US" sz="6000" b="1" dirty="0">
              <a:solidFill>
                <a:prstClr val="black"/>
              </a:solidFill>
              <a:latin typeface="Arial" panose="020B0604020202020204" pitchFamily="34" charset="0"/>
              <a:cs typeface="Arial" panose="020B0604020202020204" pitchFamily="34" charset="0"/>
            </a:endParaRPr>
          </a:p>
          <a:p>
            <a:pPr lvl="0">
              <a:lnSpc>
                <a:spcPct val="170000"/>
              </a:lnSpc>
              <a:buFont typeface="Courier New" panose="02070309020205020404" pitchFamily="49" charset="0"/>
              <a:buChar char="o"/>
            </a:pPr>
            <a:r>
              <a:rPr lang="en-US" sz="6000" b="1" i="1" dirty="0">
                <a:solidFill>
                  <a:prstClr val="black"/>
                </a:solidFill>
                <a:latin typeface="Arial" panose="020B0604020202020204" pitchFamily="34" charset="0"/>
                <a:cs typeface="Arial" panose="020B0604020202020204" pitchFamily="34" charset="0"/>
              </a:rPr>
              <a:t>Pathways to OA</a:t>
            </a:r>
            <a:r>
              <a:rPr lang="en-US" sz="6000" b="1" dirty="0">
                <a:solidFill>
                  <a:prstClr val="black"/>
                </a:solidFill>
                <a:latin typeface="Arial" panose="020B0604020202020204" pitchFamily="34" charset="0"/>
                <a:cs typeface="Arial" panose="020B0604020202020204" pitchFamily="34" charset="0"/>
              </a:rPr>
              <a:t>:  </a:t>
            </a:r>
            <a:r>
              <a:rPr lang="en-US" sz="6000" dirty="0">
                <a:solidFill>
                  <a:prstClr val="black"/>
                </a:solidFill>
                <a:latin typeface="Arial" panose="020B0604020202020204" pitchFamily="34" charset="0"/>
                <a:cs typeface="Arial" panose="020B0604020202020204" pitchFamily="34" charset="0"/>
              </a:rPr>
              <a:t>Jeff Mackie-Mason &amp; Rachael Samberg; ULs from UCB, UCD, UCI, UCM, UCSC, UCSF; Guenter Waibel and Ivy Anderson (CDL), and others</a:t>
            </a:r>
          </a:p>
          <a:p>
            <a:pPr>
              <a:lnSpc>
                <a:spcPct val="170000"/>
              </a:lnSpc>
              <a:buFont typeface="Courier New" panose="02070309020205020404" pitchFamily="49" charset="0"/>
              <a:buChar char="o"/>
            </a:pPr>
            <a:r>
              <a:rPr lang="en-US" sz="6000" b="1" dirty="0">
                <a:solidFill>
                  <a:prstClr val="black"/>
                </a:solidFill>
                <a:latin typeface="Arial" panose="020B0604020202020204" pitchFamily="34" charset="0"/>
                <a:cs typeface="Arial" panose="020B0604020202020204" pitchFamily="34" charset="0"/>
              </a:rPr>
              <a:t>Multi-Institutional Working Group for Transitioning to Large-Scale OA: </a:t>
            </a:r>
            <a:r>
              <a:rPr lang="en-US" sz="6000" dirty="0">
                <a:solidFill>
                  <a:prstClr val="black"/>
                </a:solidFill>
                <a:latin typeface="Arial" panose="020B0604020202020204" pitchFamily="34" charset="0"/>
                <a:cs typeface="Arial" panose="020B0604020202020204" pitchFamily="34" charset="0"/>
              </a:rPr>
              <a:t>Rich Schneider (UCSF), Stuart </a:t>
            </a:r>
            <a:r>
              <a:rPr lang="en-US" sz="6000" dirty="0" err="1">
                <a:solidFill>
                  <a:prstClr val="black"/>
                </a:solidFill>
                <a:latin typeface="Arial" panose="020B0604020202020204" pitchFamily="34" charset="0"/>
                <a:cs typeface="Arial" panose="020B0604020202020204" pitchFamily="34" charset="0"/>
              </a:rPr>
              <a:t>Shieber</a:t>
            </a:r>
            <a:r>
              <a:rPr lang="en-US" sz="6000" dirty="0">
                <a:solidFill>
                  <a:prstClr val="black"/>
                </a:solidFill>
                <a:latin typeface="Arial" panose="020B0604020202020204" pitchFamily="34" charset="0"/>
                <a:cs typeface="Arial" panose="020B0604020202020204" pitchFamily="34" charset="0"/>
              </a:rPr>
              <a:t> and Peter </a:t>
            </a:r>
            <a:r>
              <a:rPr lang="en-US" sz="6000" dirty="0" err="1">
                <a:solidFill>
                  <a:prstClr val="black"/>
                </a:solidFill>
                <a:latin typeface="Arial" panose="020B0604020202020204" pitchFamily="34" charset="0"/>
                <a:cs typeface="Arial" panose="020B0604020202020204" pitchFamily="34" charset="0"/>
              </a:rPr>
              <a:t>Suber</a:t>
            </a:r>
            <a:r>
              <a:rPr lang="en-US" sz="6000" dirty="0">
                <a:solidFill>
                  <a:prstClr val="black"/>
                </a:solidFill>
                <a:latin typeface="Arial" panose="020B0604020202020204" pitchFamily="34" charset="0"/>
                <a:cs typeface="Arial" panose="020B0604020202020204" pitchFamily="34" charset="0"/>
              </a:rPr>
              <a:t> (Harvard), Ellen Finnie (MIT), </a:t>
            </a:r>
            <a:r>
              <a:rPr lang="en-US" sz="6000" dirty="0" err="1">
                <a:solidFill>
                  <a:prstClr val="black"/>
                </a:solidFill>
                <a:latin typeface="Arial" panose="020B0604020202020204" pitchFamily="34" charset="0"/>
                <a:cs typeface="Arial" panose="020B0604020202020204" pitchFamily="34" charset="0"/>
              </a:rPr>
              <a:t>MacKenzie</a:t>
            </a:r>
            <a:r>
              <a:rPr lang="en-US" sz="6000" dirty="0">
                <a:solidFill>
                  <a:prstClr val="black"/>
                </a:solidFill>
                <a:latin typeface="Arial" panose="020B0604020202020204" pitchFamily="34" charset="0"/>
                <a:cs typeface="Arial" panose="020B0604020202020204" pitchFamily="34" charset="0"/>
              </a:rPr>
              <a:t> </a:t>
            </a:r>
            <a:r>
              <a:rPr lang="en-US" sz="6000">
                <a:solidFill>
                  <a:prstClr val="black"/>
                </a:solidFill>
                <a:latin typeface="Arial" panose="020B0604020202020204" pitchFamily="34" charset="0"/>
                <a:cs typeface="Arial" panose="020B0604020202020204" pitchFamily="34" charset="0"/>
              </a:rPr>
              <a:t>Smith (UCD</a:t>
            </a:r>
            <a:r>
              <a:rPr lang="en-US" sz="6000" dirty="0">
                <a:solidFill>
                  <a:prstClr val="black"/>
                </a:solidFill>
                <a:latin typeface="Arial" panose="020B0604020202020204" pitchFamily="34" charset="0"/>
                <a:cs typeface="Arial" panose="020B0604020202020204" pitchFamily="34" charset="0"/>
              </a:rPr>
              <a:t>), Guenter Waibel (CDL), Ivy Anderson (CDL), Eric </a:t>
            </a:r>
            <a:r>
              <a:rPr lang="en-US" sz="6000" dirty="0" err="1">
                <a:solidFill>
                  <a:prstClr val="black"/>
                </a:solidFill>
                <a:latin typeface="Arial" panose="020B0604020202020204" pitchFamily="34" charset="0"/>
                <a:cs typeface="Arial" panose="020B0604020202020204" pitchFamily="34" charset="0"/>
              </a:rPr>
              <a:t>Bakovic</a:t>
            </a:r>
            <a:r>
              <a:rPr lang="en-US" sz="6000" dirty="0">
                <a:solidFill>
                  <a:prstClr val="black"/>
                </a:solidFill>
                <a:latin typeface="Arial" panose="020B0604020202020204" pitchFamily="34" charset="0"/>
                <a:cs typeface="Arial" panose="020B0604020202020204" pitchFamily="34" charset="0"/>
              </a:rPr>
              <a:t> (UCSD), Rachael Samberg (UCB), Anneliese Taylor (UCSF), Donald Barclay (UCM), Curtis </a:t>
            </a:r>
            <a:r>
              <a:rPr lang="en-US" sz="6000" dirty="0" err="1">
                <a:solidFill>
                  <a:prstClr val="black"/>
                </a:solidFill>
                <a:latin typeface="Arial" panose="020B0604020202020204" pitchFamily="34" charset="0"/>
                <a:cs typeface="Arial" panose="020B0604020202020204" pitchFamily="34" charset="0"/>
              </a:rPr>
              <a:t>Brundy</a:t>
            </a:r>
            <a:r>
              <a:rPr lang="en-US" sz="6000" dirty="0">
                <a:solidFill>
                  <a:prstClr val="black"/>
                </a:solidFill>
                <a:latin typeface="Arial" panose="020B0604020202020204" pitchFamily="34" charset="0"/>
                <a:cs typeface="Arial" panose="020B0604020202020204" pitchFamily="34" charset="0"/>
              </a:rPr>
              <a:t> (IAS), Brandon Butler (UVA), Mark Stover (CSUN), and others</a:t>
            </a:r>
          </a:p>
          <a:p>
            <a:pPr>
              <a:lnSpc>
                <a:spcPct val="170000"/>
              </a:lnSpc>
              <a:buFont typeface="Courier New" panose="02070309020205020404" pitchFamily="49" charset="0"/>
              <a:buChar char="o"/>
            </a:pPr>
            <a:r>
              <a:rPr lang="en-US" sz="6000" b="1" dirty="0">
                <a:solidFill>
                  <a:prstClr val="black"/>
                </a:solidFill>
                <a:latin typeface="Arial" panose="020B0604020202020204" pitchFamily="34" charset="0"/>
                <a:cs typeface="Arial" panose="020B0604020202020204" pitchFamily="34" charset="0"/>
              </a:rPr>
              <a:t>OA2020:</a:t>
            </a:r>
            <a:r>
              <a:rPr lang="en-US" sz="6000" dirty="0">
                <a:solidFill>
                  <a:prstClr val="black"/>
                </a:solidFill>
                <a:latin typeface="Arial" panose="020B0604020202020204" pitchFamily="34" charset="0"/>
                <a:cs typeface="Arial" panose="020B0604020202020204" pitchFamily="34" charset="0"/>
              </a:rPr>
              <a:t>  Ralf </a:t>
            </a:r>
            <a:r>
              <a:rPr lang="en-US" sz="6000" dirty="0" err="1">
                <a:solidFill>
                  <a:prstClr val="black"/>
                </a:solidFill>
                <a:latin typeface="Arial" panose="020B0604020202020204" pitchFamily="34" charset="0"/>
                <a:cs typeface="Arial" panose="020B0604020202020204" pitchFamily="34" charset="0"/>
              </a:rPr>
              <a:t>Schimmer</a:t>
            </a:r>
            <a:r>
              <a:rPr lang="en-US" sz="6000" dirty="0">
                <a:solidFill>
                  <a:prstClr val="black"/>
                </a:solidFill>
                <a:latin typeface="Arial" panose="020B0604020202020204" pitchFamily="34" charset="0"/>
                <a:cs typeface="Arial" panose="020B0604020202020204" pitchFamily="34" charset="0"/>
              </a:rPr>
              <a:t> and Colleen Campbell (Max Planck Institute), and others</a:t>
            </a:r>
          </a:p>
          <a:p>
            <a:endParaRPr lang="en-US" dirty="0">
              <a:latin typeface="Arial" panose="020B0604020202020204" pitchFamily="34" charset="0"/>
              <a:cs typeface="Arial" panose="020B0604020202020204" pitchFamily="34" charset="0"/>
            </a:endParaRPr>
          </a:p>
        </p:txBody>
      </p:sp>
      <p:pic>
        <p:nvPicPr>
          <p:cNvPr id="8" name="Google Shape;310;p40">
            <a:extLst>
              <a:ext uri="{FF2B5EF4-FFF2-40B4-BE49-F238E27FC236}">
                <a16:creationId xmlns:a16="http://schemas.microsoft.com/office/drawing/2014/main" id="{9E32CA44-ADAD-F044-9C26-958E0B48B2E6}"/>
              </a:ext>
            </a:extLst>
          </p:cNvPr>
          <p:cNvPicPr preferRelativeResize="0"/>
          <p:nvPr/>
        </p:nvPicPr>
        <p:blipFill rotWithShape="1">
          <a:blip r:embed="rId3">
            <a:alphaModFix/>
            <a:extLst>
              <a:ext uri="{BEBA8EAE-BF5A-486C-A8C5-ECC9F3942E4B}">
                <a14:imgProps xmlns:a14="http://schemas.microsoft.com/office/drawing/2010/main">
                  <a14:imgLayer r:embed="rId4">
                    <a14:imgEffect>
                      <a14:backgroundRemoval t="0" b="100000" l="0" r="100000"/>
                    </a14:imgEffect>
                  </a14:imgLayer>
                </a14:imgProps>
              </a:ext>
            </a:extLst>
          </a:blip>
          <a:srcRect/>
          <a:stretch/>
        </p:blipFill>
        <p:spPr>
          <a:xfrm>
            <a:off x="9054353" y="77739"/>
            <a:ext cx="807927" cy="726748"/>
          </a:xfrm>
          <a:prstGeom prst="rect">
            <a:avLst/>
          </a:prstGeom>
          <a:noFill/>
          <a:ln>
            <a:noFill/>
          </a:ln>
        </p:spPr>
      </p:pic>
      <p:pic>
        <p:nvPicPr>
          <p:cNvPr id="6" name="Google Shape;223;p31">
            <a:extLst>
              <a:ext uri="{FF2B5EF4-FFF2-40B4-BE49-F238E27FC236}">
                <a16:creationId xmlns:a16="http://schemas.microsoft.com/office/drawing/2014/main" id="{F3DD7C8E-1B60-5C4F-B1AC-607A2D074EA3}"/>
              </a:ext>
            </a:extLst>
          </p:cNvPr>
          <p:cNvPicPr preferRelativeResize="0"/>
          <p:nvPr/>
        </p:nvPicPr>
        <p:blipFill rotWithShape="1">
          <a:blip r:embed="rId5">
            <a:alphaModFix/>
            <a:extLst>
              <a:ext uri="{BEBA8EAE-BF5A-486C-A8C5-ECC9F3942E4B}">
                <a14:imgProps xmlns:a14="http://schemas.microsoft.com/office/drawing/2010/main">
                  <a14:imgLayer r:embed="rId6">
                    <a14:imgEffect>
                      <a14:backgroundRemoval t="0" b="100000" l="0" r="100000"/>
                    </a14:imgEffect>
                  </a14:imgLayer>
                </a14:imgProps>
              </a:ext>
            </a:extLst>
          </a:blip>
          <a:srcRect/>
          <a:stretch/>
        </p:blipFill>
        <p:spPr>
          <a:xfrm>
            <a:off x="43720" y="-327"/>
            <a:ext cx="570713" cy="898570"/>
          </a:xfrm>
          <a:prstGeom prst="rect">
            <a:avLst/>
          </a:prstGeom>
          <a:noFill/>
          <a:ln>
            <a:noFill/>
          </a:ln>
        </p:spPr>
      </p:pic>
    </p:spTree>
    <p:extLst>
      <p:ext uri="{BB962C8B-B14F-4D97-AF65-F5344CB8AC3E}">
        <p14:creationId xmlns:p14="http://schemas.microsoft.com/office/powerpoint/2010/main" val="4091895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128C4A-98EA-C247-AC69-83073D79E42D}"/>
              </a:ext>
            </a:extLst>
          </p:cNvPr>
          <p:cNvSpPr/>
          <p:nvPr/>
        </p:nvSpPr>
        <p:spPr>
          <a:xfrm>
            <a:off x="0" y="7824"/>
            <a:ext cx="9906000" cy="9003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200" dirty="0">
              <a:solidFill>
                <a:schemeClr val="tx1"/>
              </a:solidFill>
            </a:endParaRPr>
          </a:p>
        </p:txBody>
      </p:sp>
      <p:sp>
        <p:nvSpPr>
          <p:cNvPr id="4" name="Title 1"/>
          <p:cNvSpPr>
            <a:spLocks noGrp="1"/>
          </p:cNvSpPr>
          <p:nvPr>
            <p:ph type="title"/>
          </p:nvPr>
        </p:nvSpPr>
        <p:spPr>
          <a:xfrm>
            <a:off x="838200" y="64292"/>
            <a:ext cx="8229600" cy="771749"/>
          </a:xfrm>
        </p:spPr>
        <p:txBody>
          <a:bodyPr/>
          <a:lstStyle/>
          <a:p>
            <a:r>
              <a:rPr lang="en-US" b="1" dirty="0">
                <a:latin typeface="Arial" panose="020B0604020202020204" pitchFamily="34" charset="0"/>
                <a:cs typeface="Arial" panose="020B0604020202020204" pitchFamily="34" charset="0"/>
              </a:rPr>
              <a:t>Links</a:t>
            </a:r>
          </a:p>
        </p:txBody>
      </p:sp>
      <p:sp>
        <p:nvSpPr>
          <p:cNvPr id="5" name="Content Placeholder 2"/>
          <p:cNvSpPr>
            <a:spLocks noGrp="1"/>
          </p:cNvSpPr>
          <p:nvPr>
            <p:ph idx="1"/>
          </p:nvPr>
        </p:nvSpPr>
        <p:spPr>
          <a:xfrm>
            <a:off x="393700" y="1167824"/>
            <a:ext cx="9296400" cy="5245676"/>
          </a:xfrm>
        </p:spPr>
        <p:txBody>
          <a:bodyPr>
            <a:normAutofit fontScale="55000" lnSpcReduction="20000"/>
          </a:bodyPr>
          <a:lstStyle/>
          <a:p>
            <a:pPr>
              <a:buFont typeface="Courier New" panose="02070309020205020404" pitchFamily="49" charset="0"/>
              <a:buChar char="o"/>
            </a:pPr>
            <a:r>
              <a:rPr lang="en-US" sz="3800" b="1" dirty="0">
                <a:latin typeface="Arial" panose="020B0604020202020204" pitchFamily="34" charset="0"/>
                <a:cs typeface="Arial" panose="020B0604020202020204" pitchFamily="34" charset="0"/>
              </a:rPr>
              <a:t>UCOLASC </a:t>
            </a:r>
            <a:r>
              <a:rPr lang="en-US" sz="3800" b="1" i="1" dirty="0"/>
              <a:t>Declaration of Rights and Principles to Transform Scholarly Communication </a:t>
            </a:r>
            <a:endParaRPr lang="en-US" sz="3800" b="1" i="1" dirty="0">
              <a:latin typeface="Arial" panose="020B0604020202020204" pitchFamily="34" charset="0"/>
              <a:cs typeface="Arial" panose="020B0604020202020204" pitchFamily="34" charset="0"/>
            </a:endParaRPr>
          </a:p>
          <a:p>
            <a:pPr marL="400050" lvl="1" indent="0">
              <a:buNone/>
            </a:pPr>
            <a:r>
              <a:rPr lang="en-US" sz="2700" dirty="0">
                <a:latin typeface="Arial" panose="020B0604020202020204" pitchFamily="34" charset="0"/>
                <a:cs typeface="Arial" panose="020B0604020202020204" pitchFamily="34" charset="0"/>
                <a:hlinkClick r:id="rId3"/>
              </a:rPr>
              <a:t>https://senate.universityofcalifornia.edu/_files/committees/ucolasc/scholcommprinciples-20180425.pdf</a:t>
            </a:r>
            <a:endParaRPr lang="en-US" sz="2700" dirty="0">
              <a:latin typeface="Arial" panose="020B0604020202020204" pitchFamily="34" charset="0"/>
              <a:cs typeface="Arial" panose="020B0604020202020204" pitchFamily="34" charset="0"/>
            </a:endParaRPr>
          </a:p>
          <a:p>
            <a:pPr marL="400050" lvl="1" indent="0">
              <a:buNone/>
            </a:pPr>
            <a:endParaRPr lang="en-US" sz="21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3800" b="1" dirty="0" err="1">
                <a:latin typeface="Arial" panose="020B0604020202020204" pitchFamily="34" charset="0"/>
                <a:cs typeface="Arial" panose="020B0604020202020204" pitchFamily="34" charset="0"/>
              </a:rPr>
              <a:t>CoUL</a:t>
            </a:r>
            <a:r>
              <a:rPr lang="en-US" sz="3800" b="1" dirty="0">
                <a:latin typeface="Arial" panose="020B0604020202020204" pitchFamily="34" charset="0"/>
                <a:cs typeface="Arial" panose="020B0604020202020204" pitchFamily="34" charset="0"/>
              </a:rPr>
              <a:t> </a:t>
            </a:r>
            <a:r>
              <a:rPr lang="en-US" sz="3800" b="1" i="1" dirty="0">
                <a:latin typeface="Arial" panose="020B0604020202020204" pitchFamily="34" charset="0"/>
                <a:cs typeface="Arial" panose="020B0604020202020204" pitchFamily="34" charset="0"/>
              </a:rPr>
              <a:t>Pathways to OA</a:t>
            </a:r>
          </a:p>
          <a:p>
            <a:pPr marL="400050" lvl="1" indent="0">
              <a:buNone/>
            </a:pPr>
            <a:r>
              <a:rPr lang="en-US" dirty="0">
                <a:latin typeface="Arial" panose="020B0604020202020204" pitchFamily="34" charset="0"/>
                <a:cs typeface="Arial" panose="020B0604020202020204" pitchFamily="34" charset="0"/>
                <a:hlinkClick r:id="rId4"/>
              </a:rPr>
              <a:t>https://libraries.universityofcalifornia.edu/about/initiatives/scholarly-communication</a:t>
            </a:r>
            <a:endParaRPr lang="en-US" dirty="0">
              <a:latin typeface="Arial" panose="020B0604020202020204" pitchFamily="34" charset="0"/>
              <a:cs typeface="Arial" panose="020B0604020202020204" pitchFamily="34" charset="0"/>
            </a:endParaRPr>
          </a:p>
          <a:p>
            <a:pPr marL="400050" lvl="1" indent="0">
              <a:buNone/>
            </a:pP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3800" b="1" dirty="0">
                <a:latin typeface="Arial" panose="020B0604020202020204" pitchFamily="34" charset="0"/>
                <a:cs typeface="Arial" panose="020B0604020202020204" pitchFamily="34" charset="0"/>
              </a:rPr>
              <a:t>SLASIAC </a:t>
            </a:r>
            <a:r>
              <a:rPr lang="en-US" sz="3800" b="1" i="1" dirty="0">
                <a:latin typeface="Arial" panose="020B0604020202020204" pitchFamily="34" charset="0"/>
                <a:cs typeface="Arial" panose="020B0604020202020204" pitchFamily="34" charset="0"/>
              </a:rPr>
              <a:t>Negotiating Journal Agreements at UC: A Call to Action</a:t>
            </a:r>
          </a:p>
          <a:p>
            <a:pPr marL="400050" lvl="1" indent="0">
              <a:buNone/>
            </a:pPr>
            <a:r>
              <a:rPr lang="en-US" dirty="0">
                <a:latin typeface="Arial" panose="020B0604020202020204" pitchFamily="34" charset="0"/>
                <a:cs typeface="Arial" panose="020B0604020202020204" pitchFamily="34" charset="0"/>
                <a:hlinkClick r:id="rId5"/>
              </a:rPr>
              <a:t>https://libraries.universityofcalifornia.edu/groups/files/slasiac/docs/NegotiatingJournalAgreementsAtUC_ACallToAction_final.pdf</a:t>
            </a:r>
            <a:endParaRPr lang="en-US" dirty="0">
              <a:latin typeface="Arial" panose="020B0604020202020204" pitchFamily="34" charset="0"/>
              <a:cs typeface="Arial" panose="020B0604020202020204" pitchFamily="34" charset="0"/>
            </a:endParaRPr>
          </a:p>
          <a:p>
            <a:pPr marL="0" indent="0">
              <a:buNone/>
            </a:pP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3600" b="1" dirty="0">
                <a:latin typeface="Arial" panose="020B0604020202020204" pitchFamily="34" charset="0"/>
                <a:cs typeface="Arial" panose="020B0604020202020204" pitchFamily="34" charset="0"/>
              </a:rPr>
              <a:t>UC OA Policies</a:t>
            </a:r>
          </a:p>
          <a:p>
            <a:pPr marL="400050" lvl="1" indent="0">
              <a:buNone/>
            </a:pPr>
            <a:r>
              <a:rPr lang="en-US" dirty="0">
                <a:latin typeface="Arial" panose="020B0604020202020204" pitchFamily="34" charset="0"/>
                <a:cs typeface="Arial" panose="020B0604020202020204" pitchFamily="34" charset="0"/>
                <a:hlinkClick r:id="rId6"/>
              </a:rPr>
              <a:t>https://osc.universityofcalifornia.edu/open-access-policy/</a:t>
            </a:r>
            <a:endParaRPr lang="en-US" dirty="0">
              <a:latin typeface="Arial" panose="020B0604020202020204" pitchFamily="34" charset="0"/>
              <a:cs typeface="Arial" panose="020B0604020202020204" pitchFamily="34" charset="0"/>
            </a:endParaRPr>
          </a:p>
          <a:p>
            <a:pPr marL="0" indent="0">
              <a:buNone/>
            </a:pP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3600" b="1" dirty="0">
                <a:latin typeface="Arial" panose="020B0604020202020204" pitchFamily="34" charset="0"/>
                <a:cs typeface="Arial" panose="020B0604020202020204" pitchFamily="34" charset="0"/>
              </a:rPr>
              <a:t>OA2020</a:t>
            </a:r>
          </a:p>
          <a:p>
            <a:pPr marL="400050" lvl="1" indent="0">
              <a:buNone/>
            </a:pPr>
            <a:r>
              <a:rPr lang="en-US" dirty="0">
                <a:latin typeface="Arial" panose="020B0604020202020204" pitchFamily="34" charset="0"/>
                <a:cs typeface="Arial" panose="020B0604020202020204" pitchFamily="34" charset="0"/>
                <a:hlinkClick r:id="rId7"/>
              </a:rPr>
              <a:t>https://oa2020.org</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8" name="Google Shape;310;p40">
            <a:extLst>
              <a:ext uri="{FF2B5EF4-FFF2-40B4-BE49-F238E27FC236}">
                <a16:creationId xmlns:a16="http://schemas.microsoft.com/office/drawing/2014/main" id="{9E32CA44-ADAD-F044-9C26-958E0B48B2E6}"/>
              </a:ext>
            </a:extLst>
          </p:cNvPr>
          <p:cNvPicPr preferRelativeResize="0"/>
          <p:nvPr/>
        </p:nvPicPr>
        <p:blipFill rotWithShape="1">
          <a:blip r:embed="rId8">
            <a:alphaModFix/>
            <a:extLst>
              <a:ext uri="{BEBA8EAE-BF5A-486C-A8C5-ECC9F3942E4B}">
                <a14:imgProps xmlns:a14="http://schemas.microsoft.com/office/drawing/2010/main">
                  <a14:imgLayer r:embed="rId9">
                    <a14:imgEffect>
                      <a14:backgroundRemoval t="0" b="100000" l="0" r="100000"/>
                    </a14:imgEffect>
                  </a14:imgLayer>
                </a14:imgProps>
              </a:ext>
            </a:extLst>
          </a:blip>
          <a:srcRect/>
          <a:stretch/>
        </p:blipFill>
        <p:spPr>
          <a:xfrm>
            <a:off x="9054353" y="77739"/>
            <a:ext cx="807927" cy="726748"/>
          </a:xfrm>
          <a:prstGeom prst="rect">
            <a:avLst/>
          </a:prstGeom>
          <a:noFill/>
          <a:ln>
            <a:noFill/>
          </a:ln>
        </p:spPr>
      </p:pic>
      <p:pic>
        <p:nvPicPr>
          <p:cNvPr id="6" name="Google Shape;223;p31">
            <a:extLst>
              <a:ext uri="{FF2B5EF4-FFF2-40B4-BE49-F238E27FC236}">
                <a16:creationId xmlns:a16="http://schemas.microsoft.com/office/drawing/2014/main" id="{F3DD7C8E-1B60-5C4F-B1AC-607A2D074EA3}"/>
              </a:ext>
            </a:extLst>
          </p:cNvPr>
          <p:cNvPicPr preferRelativeResize="0"/>
          <p:nvPr/>
        </p:nvPicPr>
        <p:blipFill rotWithShape="1">
          <a:blip r:embed="rId10">
            <a:alphaModFix/>
            <a:extLst>
              <a:ext uri="{BEBA8EAE-BF5A-486C-A8C5-ECC9F3942E4B}">
                <a14:imgProps xmlns:a14="http://schemas.microsoft.com/office/drawing/2010/main">
                  <a14:imgLayer r:embed="rId11">
                    <a14:imgEffect>
                      <a14:backgroundRemoval t="0" b="100000" l="0" r="100000"/>
                    </a14:imgEffect>
                  </a14:imgLayer>
                </a14:imgProps>
              </a:ext>
            </a:extLst>
          </a:blip>
          <a:srcRect/>
          <a:stretch/>
        </p:blipFill>
        <p:spPr>
          <a:xfrm>
            <a:off x="43720" y="-327"/>
            <a:ext cx="570713" cy="898570"/>
          </a:xfrm>
          <a:prstGeom prst="rect">
            <a:avLst/>
          </a:prstGeom>
          <a:noFill/>
          <a:ln>
            <a:noFill/>
          </a:ln>
        </p:spPr>
      </p:pic>
    </p:spTree>
    <p:extLst>
      <p:ext uri="{BB962C8B-B14F-4D97-AF65-F5344CB8AC3E}">
        <p14:creationId xmlns:p14="http://schemas.microsoft.com/office/powerpoint/2010/main" val="1437859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8863D0-1A85-DF40-B5D0-E1A305283855}"/>
              </a:ext>
            </a:extLst>
          </p:cNvPr>
          <p:cNvSpPr/>
          <p:nvPr/>
        </p:nvSpPr>
        <p:spPr>
          <a:xfrm>
            <a:off x="0" y="0"/>
            <a:ext cx="9906000" cy="1310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200" dirty="0">
              <a:solidFill>
                <a:schemeClr val="tx1"/>
              </a:solidFill>
            </a:endParaRPr>
          </a:p>
        </p:txBody>
      </p:sp>
      <p:sp>
        <p:nvSpPr>
          <p:cNvPr id="2" name="Title 1"/>
          <p:cNvSpPr>
            <a:spLocks noGrp="1"/>
          </p:cNvSpPr>
          <p:nvPr>
            <p:ph type="title"/>
          </p:nvPr>
        </p:nvSpPr>
        <p:spPr>
          <a:xfrm>
            <a:off x="0" y="76200"/>
            <a:ext cx="9906000" cy="1143000"/>
          </a:xfrm>
        </p:spPr>
        <p:txBody>
          <a:bodyPr>
            <a:normAutofit fontScale="90000"/>
          </a:bodyPr>
          <a:lstStyle/>
          <a:p>
            <a:r>
              <a:rPr lang="en-US" b="1" dirty="0">
                <a:latin typeface="Arial" panose="020B0604020202020204" pitchFamily="34" charset="0"/>
                <a:cs typeface="Arial" panose="020B0604020202020204" pitchFamily="34" charset="0"/>
              </a:rPr>
              <a:t>Dominant subscription-based system is unsustainable, closed, and restrictive</a:t>
            </a:r>
          </a:p>
        </p:txBody>
      </p:sp>
      <p:sp>
        <p:nvSpPr>
          <p:cNvPr id="3" name="Content Placeholder 2"/>
          <p:cNvSpPr>
            <a:spLocks noGrp="1"/>
          </p:cNvSpPr>
          <p:nvPr>
            <p:ph idx="1"/>
          </p:nvPr>
        </p:nvSpPr>
        <p:spPr>
          <a:xfrm>
            <a:off x="0" y="1310269"/>
            <a:ext cx="9906000" cy="5547731"/>
          </a:xfrm>
        </p:spPr>
        <p:txBody>
          <a:bodyPr>
            <a:noAutofit/>
          </a:bodyPr>
          <a:lstStyle/>
          <a:p>
            <a:pPr>
              <a:buFont typeface="Courier New" panose="02070309020205020404" pitchFamily="49" charset="0"/>
              <a:buChar char="o"/>
            </a:pPr>
            <a:r>
              <a:rPr lang="en-US" dirty="0">
                <a:solidFill>
                  <a:srgbClr val="FF0000"/>
                </a:solidFill>
                <a:latin typeface="Arial" panose="020B0604020202020204" pitchFamily="34" charset="0"/>
                <a:cs typeface="Arial" panose="020B0604020202020204" pitchFamily="34" charset="0"/>
              </a:rPr>
              <a:t>$8 – $10B spent annually for journal subscriptions (&gt; $40M at the University of California (UC) system)</a:t>
            </a:r>
          </a:p>
          <a:p>
            <a:pPr>
              <a:buFont typeface="Courier New" panose="02070309020205020404" pitchFamily="49" charset="0"/>
              <a:buChar char="o"/>
            </a:pPr>
            <a:r>
              <a:rPr lang="en-US" dirty="0">
                <a:solidFill>
                  <a:srgbClr val="FF0000"/>
                </a:solidFill>
                <a:latin typeface="Arial" panose="020B0604020202020204" pitchFamily="34" charset="0"/>
                <a:cs typeface="Arial" panose="020B0604020202020204" pitchFamily="34" charset="0"/>
              </a:rPr>
              <a:t>Subscription costs continue to rise (60% over the past decade vs. CPI of 16%; &gt; 100% for STEM)</a:t>
            </a:r>
          </a:p>
          <a:p>
            <a:pPr>
              <a:buFont typeface="Courier New" panose="02070309020205020404" pitchFamily="49" charset="0"/>
              <a:buChar char="o"/>
            </a:pPr>
            <a:r>
              <a:rPr lang="en-US" dirty="0">
                <a:solidFill>
                  <a:srgbClr val="FF0000"/>
                </a:solidFill>
                <a:latin typeface="Arial" panose="020B0604020202020204" pitchFamily="34" charset="0"/>
                <a:cs typeface="Arial" panose="020B0604020202020204" pitchFamily="34" charset="0"/>
              </a:rPr>
              <a:t>&gt; 50% of all papers are from five publishers (Elsevier, Wiley, Springer, Taylor &amp; Francis, Sage) who extract over $2B in profits with 30-40% margins</a:t>
            </a:r>
          </a:p>
          <a:p>
            <a:pPr>
              <a:buFont typeface="Courier New" panose="02070309020205020404" pitchFamily="49" charset="0"/>
              <a:buChar char="o"/>
            </a:pPr>
            <a:r>
              <a:rPr lang="en-US" dirty="0">
                <a:solidFill>
                  <a:srgbClr val="FF0000"/>
                </a:solidFill>
                <a:latin typeface="Arial" panose="020B0604020202020204" pitchFamily="34" charset="0"/>
                <a:cs typeface="Arial" panose="020B0604020202020204" pitchFamily="34" charset="0"/>
              </a:rPr>
              <a:t>Many potential readers do not have access</a:t>
            </a:r>
          </a:p>
          <a:p>
            <a:pPr>
              <a:buFont typeface="Courier New" panose="02070309020205020404" pitchFamily="49" charset="0"/>
              <a:buChar char="o"/>
            </a:pPr>
            <a:r>
              <a:rPr lang="en-US" dirty="0">
                <a:solidFill>
                  <a:srgbClr val="FF0000"/>
                </a:solidFill>
                <a:latin typeface="Arial" panose="020B0604020202020204" pitchFamily="34" charset="0"/>
                <a:cs typeface="Arial" panose="020B0604020202020204" pitchFamily="34" charset="0"/>
              </a:rPr>
              <a:t>Scholars need permission and payment to re-use their own work and that of others; rights are limited</a:t>
            </a:r>
          </a:p>
        </p:txBody>
      </p:sp>
      <p:grpSp>
        <p:nvGrpSpPr>
          <p:cNvPr id="5" name="Gruppieren 12">
            <a:extLst>
              <a:ext uri="{FF2B5EF4-FFF2-40B4-BE49-F238E27FC236}">
                <a16:creationId xmlns:a16="http://schemas.microsoft.com/office/drawing/2014/main" id="{8EA49991-D84B-AD46-90A7-C5F869DBCDEE}"/>
              </a:ext>
            </a:extLst>
          </p:cNvPr>
          <p:cNvGrpSpPr/>
          <p:nvPr/>
        </p:nvGrpSpPr>
        <p:grpSpPr>
          <a:xfrm>
            <a:off x="0" y="1386470"/>
            <a:ext cx="9906000" cy="975730"/>
            <a:chOff x="0" y="1600200"/>
            <a:chExt cx="9906000" cy="495300"/>
          </a:xfrm>
        </p:grpSpPr>
        <p:cxnSp>
          <p:nvCxnSpPr>
            <p:cNvPr id="6" name="Gerade Verbindung 13">
              <a:extLst>
                <a:ext uri="{FF2B5EF4-FFF2-40B4-BE49-F238E27FC236}">
                  <a16:creationId xmlns:a16="http://schemas.microsoft.com/office/drawing/2014/main" id="{493DA2DE-C781-0C44-8D1B-F725ED52CF0F}"/>
                </a:ext>
              </a:extLst>
            </p:cNvPr>
            <p:cNvCxnSpPr/>
            <p:nvPr/>
          </p:nvCxnSpPr>
          <p:spPr>
            <a:xfrm>
              <a:off x="0" y="1600200"/>
              <a:ext cx="9906000" cy="0"/>
            </a:xfrm>
            <a:prstGeom prst="line">
              <a:avLst/>
            </a:prstGeom>
            <a:noFill/>
            <a:ln w="9525" cap="flat" cmpd="sng" algn="ctr">
              <a:solidFill>
                <a:srgbClr val="FF0000"/>
              </a:solidFill>
              <a:prstDash val="solid"/>
            </a:ln>
            <a:effectLst/>
          </p:spPr>
        </p:cxnSp>
        <p:cxnSp>
          <p:nvCxnSpPr>
            <p:cNvPr id="7" name="Gerade Verbindung 17">
              <a:extLst>
                <a:ext uri="{FF2B5EF4-FFF2-40B4-BE49-F238E27FC236}">
                  <a16:creationId xmlns:a16="http://schemas.microsoft.com/office/drawing/2014/main" id="{C6986BA2-7C3D-8645-A19C-42B939918718}"/>
                </a:ext>
              </a:extLst>
            </p:cNvPr>
            <p:cNvCxnSpPr/>
            <p:nvPr/>
          </p:nvCxnSpPr>
          <p:spPr>
            <a:xfrm>
              <a:off x="0" y="2095500"/>
              <a:ext cx="9906000" cy="0"/>
            </a:xfrm>
            <a:prstGeom prst="line">
              <a:avLst/>
            </a:prstGeom>
            <a:noFill/>
            <a:ln w="9525" cap="flat" cmpd="sng" algn="ctr">
              <a:solidFill>
                <a:srgbClr val="FF0000"/>
              </a:solidFill>
              <a:prstDash val="solid"/>
            </a:ln>
            <a:effectLst/>
          </p:spPr>
        </p:cxnSp>
      </p:grpSp>
      <p:grpSp>
        <p:nvGrpSpPr>
          <p:cNvPr id="8" name="Gruppieren 12">
            <a:extLst>
              <a:ext uri="{FF2B5EF4-FFF2-40B4-BE49-F238E27FC236}">
                <a16:creationId xmlns:a16="http://schemas.microsoft.com/office/drawing/2014/main" id="{177EB415-F878-0C42-89CF-735BE4A3FFAF}"/>
              </a:ext>
            </a:extLst>
          </p:cNvPr>
          <p:cNvGrpSpPr/>
          <p:nvPr/>
        </p:nvGrpSpPr>
        <p:grpSpPr>
          <a:xfrm>
            <a:off x="0" y="2465969"/>
            <a:ext cx="9906000" cy="975730"/>
            <a:chOff x="0" y="1600200"/>
            <a:chExt cx="9906000" cy="495300"/>
          </a:xfrm>
        </p:grpSpPr>
        <p:cxnSp>
          <p:nvCxnSpPr>
            <p:cNvPr id="9" name="Gerade Verbindung 13">
              <a:extLst>
                <a:ext uri="{FF2B5EF4-FFF2-40B4-BE49-F238E27FC236}">
                  <a16:creationId xmlns:a16="http://schemas.microsoft.com/office/drawing/2014/main" id="{73228201-0112-8A4F-A1E8-B72D71D70359}"/>
                </a:ext>
              </a:extLst>
            </p:cNvPr>
            <p:cNvCxnSpPr/>
            <p:nvPr/>
          </p:nvCxnSpPr>
          <p:spPr>
            <a:xfrm>
              <a:off x="0" y="1600200"/>
              <a:ext cx="9906000" cy="0"/>
            </a:xfrm>
            <a:prstGeom prst="line">
              <a:avLst/>
            </a:prstGeom>
            <a:noFill/>
            <a:ln w="9525" cap="flat" cmpd="sng" algn="ctr">
              <a:solidFill>
                <a:srgbClr val="FF0000"/>
              </a:solidFill>
              <a:prstDash val="solid"/>
            </a:ln>
            <a:effectLst/>
          </p:spPr>
        </p:cxnSp>
        <p:cxnSp>
          <p:nvCxnSpPr>
            <p:cNvPr id="10" name="Gerade Verbindung 17">
              <a:extLst>
                <a:ext uri="{FF2B5EF4-FFF2-40B4-BE49-F238E27FC236}">
                  <a16:creationId xmlns:a16="http://schemas.microsoft.com/office/drawing/2014/main" id="{735DFEB9-70D0-0D47-B281-7346AB6E58A4}"/>
                </a:ext>
              </a:extLst>
            </p:cNvPr>
            <p:cNvCxnSpPr/>
            <p:nvPr/>
          </p:nvCxnSpPr>
          <p:spPr>
            <a:xfrm>
              <a:off x="0" y="2095500"/>
              <a:ext cx="9906000" cy="0"/>
            </a:xfrm>
            <a:prstGeom prst="line">
              <a:avLst/>
            </a:prstGeom>
            <a:noFill/>
            <a:ln w="9525" cap="flat" cmpd="sng" algn="ctr">
              <a:solidFill>
                <a:srgbClr val="FF0000"/>
              </a:solidFill>
              <a:prstDash val="solid"/>
            </a:ln>
            <a:effectLst/>
          </p:spPr>
        </p:cxnSp>
      </p:grpSp>
      <p:grpSp>
        <p:nvGrpSpPr>
          <p:cNvPr id="11" name="Gruppieren 12">
            <a:extLst>
              <a:ext uri="{FF2B5EF4-FFF2-40B4-BE49-F238E27FC236}">
                <a16:creationId xmlns:a16="http://schemas.microsoft.com/office/drawing/2014/main" id="{DE37A1E9-2AE2-A64E-80DB-B3070A4BC88B}"/>
              </a:ext>
            </a:extLst>
          </p:cNvPr>
          <p:cNvGrpSpPr/>
          <p:nvPr/>
        </p:nvGrpSpPr>
        <p:grpSpPr>
          <a:xfrm>
            <a:off x="0" y="3530598"/>
            <a:ext cx="9906000" cy="1473201"/>
            <a:chOff x="0" y="1600200"/>
            <a:chExt cx="9906000" cy="495300"/>
          </a:xfrm>
        </p:grpSpPr>
        <p:cxnSp>
          <p:nvCxnSpPr>
            <p:cNvPr id="12" name="Gerade Verbindung 13">
              <a:extLst>
                <a:ext uri="{FF2B5EF4-FFF2-40B4-BE49-F238E27FC236}">
                  <a16:creationId xmlns:a16="http://schemas.microsoft.com/office/drawing/2014/main" id="{C93D213A-8868-FF48-B28B-0100A04132D9}"/>
                </a:ext>
              </a:extLst>
            </p:cNvPr>
            <p:cNvCxnSpPr/>
            <p:nvPr/>
          </p:nvCxnSpPr>
          <p:spPr>
            <a:xfrm>
              <a:off x="0" y="1600200"/>
              <a:ext cx="9906000" cy="0"/>
            </a:xfrm>
            <a:prstGeom prst="line">
              <a:avLst/>
            </a:prstGeom>
            <a:noFill/>
            <a:ln w="9525" cap="flat" cmpd="sng" algn="ctr">
              <a:solidFill>
                <a:srgbClr val="FF0000"/>
              </a:solidFill>
              <a:prstDash val="solid"/>
            </a:ln>
            <a:effectLst/>
          </p:spPr>
        </p:cxnSp>
        <p:cxnSp>
          <p:nvCxnSpPr>
            <p:cNvPr id="13" name="Gerade Verbindung 17">
              <a:extLst>
                <a:ext uri="{FF2B5EF4-FFF2-40B4-BE49-F238E27FC236}">
                  <a16:creationId xmlns:a16="http://schemas.microsoft.com/office/drawing/2014/main" id="{1F819EED-4B48-2F40-A4B4-C75FFC68F339}"/>
                </a:ext>
              </a:extLst>
            </p:cNvPr>
            <p:cNvCxnSpPr/>
            <p:nvPr/>
          </p:nvCxnSpPr>
          <p:spPr>
            <a:xfrm>
              <a:off x="0" y="2095500"/>
              <a:ext cx="9906000" cy="0"/>
            </a:xfrm>
            <a:prstGeom prst="line">
              <a:avLst/>
            </a:prstGeom>
            <a:noFill/>
            <a:ln w="9525" cap="flat" cmpd="sng" algn="ctr">
              <a:solidFill>
                <a:srgbClr val="FF0000"/>
              </a:solidFill>
              <a:prstDash val="solid"/>
            </a:ln>
            <a:effectLst/>
          </p:spPr>
        </p:cxnSp>
      </p:grpSp>
      <p:grpSp>
        <p:nvGrpSpPr>
          <p:cNvPr id="14" name="Gruppieren 12">
            <a:extLst>
              <a:ext uri="{FF2B5EF4-FFF2-40B4-BE49-F238E27FC236}">
                <a16:creationId xmlns:a16="http://schemas.microsoft.com/office/drawing/2014/main" id="{728C3134-66EC-034B-950C-59BB309ABC8A}"/>
              </a:ext>
            </a:extLst>
          </p:cNvPr>
          <p:cNvGrpSpPr/>
          <p:nvPr/>
        </p:nvGrpSpPr>
        <p:grpSpPr>
          <a:xfrm>
            <a:off x="0" y="5082170"/>
            <a:ext cx="9906000" cy="531230"/>
            <a:chOff x="0" y="1600200"/>
            <a:chExt cx="9906000" cy="495300"/>
          </a:xfrm>
        </p:grpSpPr>
        <p:cxnSp>
          <p:nvCxnSpPr>
            <p:cNvPr id="15" name="Gerade Verbindung 13">
              <a:extLst>
                <a:ext uri="{FF2B5EF4-FFF2-40B4-BE49-F238E27FC236}">
                  <a16:creationId xmlns:a16="http://schemas.microsoft.com/office/drawing/2014/main" id="{98A84855-45FD-B744-BB92-D049CBFD6480}"/>
                </a:ext>
              </a:extLst>
            </p:cNvPr>
            <p:cNvCxnSpPr/>
            <p:nvPr/>
          </p:nvCxnSpPr>
          <p:spPr>
            <a:xfrm>
              <a:off x="0" y="1600200"/>
              <a:ext cx="9906000" cy="0"/>
            </a:xfrm>
            <a:prstGeom prst="line">
              <a:avLst/>
            </a:prstGeom>
            <a:noFill/>
            <a:ln w="9525" cap="flat" cmpd="sng" algn="ctr">
              <a:solidFill>
                <a:srgbClr val="FF0000"/>
              </a:solidFill>
              <a:prstDash val="solid"/>
            </a:ln>
            <a:effectLst/>
          </p:spPr>
        </p:cxnSp>
        <p:cxnSp>
          <p:nvCxnSpPr>
            <p:cNvPr id="16" name="Gerade Verbindung 17">
              <a:extLst>
                <a:ext uri="{FF2B5EF4-FFF2-40B4-BE49-F238E27FC236}">
                  <a16:creationId xmlns:a16="http://schemas.microsoft.com/office/drawing/2014/main" id="{1E50562E-8B17-F149-B16A-0ACFD9C621D9}"/>
                </a:ext>
              </a:extLst>
            </p:cNvPr>
            <p:cNvCxnSpPr/>
            <p:nvPr/>
          </p:nvCxnSpPr>
          <p:spPr>
            <a:xfrm>
              <a:off x="0" y="2095500"/>
              <a:ext cx="9906000" cy="0"/>
            </a:xfrm>
            <a:prstGeom prst="line">
              <a:avLst/>
            </a:prstGeom>
            <a:noFill/>
            <a:ln w="9525" cap="flat" cmpd="sng" algn="ctr">
              <a:solidFill>
                <a:srgbClr val="FF0000"/>
              </a:solidFill>
              <a:prstDash val="solid"/>
            </a:ln>
            <a:effectLst/>
          </p:spPr>
        </p:cxnSp>
      </p:grpSp>
      <p:grpSp>
        <p:nvGrpSpPr>
          <p:cNvPr id="17" name="Gruppieren 12">
            <a:extLst>
              <a:ext uri="{FF2B5EF4-FFF2-40B4-BE49-F238E27FC236}">
                <a16:creationId xmlns:a16="http://schemas.microsoft.com/office/drawing/2014/main" id="{47AC9460-3D32-A34C-A05F-07FC847B900E}"/>
              </a:ext>
            </a:extLst>
          </p:cNvPr>
          <p:cNvGrpSpPr/>
          <p:nvPr/>
        </p:nvGrpSpPr>
        <p:grpSpPr>
          <a:xfrm>
            <a:off x="0" y="5694865"/>
            <a:ext cx="9906000" cy="975730"/>
            <a:chOff x="0" y="1600200"/>
            <a:chExt cx="9906000" cy="495300"/>
          </a:xfrm>
        </p:grpSpPr>
        <p:cxnSp>
          <p:nvCxnSpPr>
            <p:cNvPr id="18" name="Gerade Verbindung 13">
              <a:extLst>
                <a:ext uri="{FF2B5EF4-FFF2-40B4-BE49-F238E27FC236}">
                  <a16:creationId xmlns:a16="http://schemas.microsoft.com/office/drawing/2014/main" id="{8D1A54E9-DFD4-244E-9B9D-F660A888A9E9}"/>
                </a:ext>
              </a:extLst>
            </p:cNvPr>
            <p:cNvCxnSpPr/>
            <p:nvPr/>
          </p:nvCxnSpPr>
          <p:spPr>
            <a:xfrm>
              <a:off x="0" y="1600200"/>
              <a:ext cx="9906000" cy="0"/>
            </a:xfrm>
            <a:prstGeom prst="line">
              <a:avLst/>
            </a:prstGeom>
            <a:noFill/>
            <a:ln w="9525" cap="flat" cmpd="sng" algn="ctr">
              <a:solidFill>
                <a:srgbClr val="FF0000"/>
              </a:solidFill>
              <a:prstDash val="solid"/>
            </a:ln>
            <a:effectLst/>
          </p:spPr>
        </p:cxnSp>
        <p:cxnSp>
          <p:nvCxnSpPr>
            <p:cNvPr id="19" name="Gerade Verbindung 17">
              <a:extLst>
                <a:ext uri="{FF2B5EF4-FFF2-40B4-BE49-F238E27FC236}">
                  <a16:creationId xmlns:a16="http://schemas.microsoft.com/office/drawing/2014/main" id="{DEA4791E-ED1B-9140-A729-FBED5075CDC9}"/>
                </a:ext>
              </a:extLst>
            </p:cNvPr>
            <p:cNvCxnSpPr/>
            <p:nvPr/>
          </p:nvCxnSpPr>
          <p:spPr>
            <a:xfrm>
              <a:off x="0" y="2095500"/>
              <a:ext cx="9906000" cy="0"/>
            </a:xfrm>
            <a:prstGeom prst="line">
              <a:avLst/>
            </a:prstGeom>
            <a:noFill/>
            <a:ln w="9525" cap="flat" cmpd="sng" algn="ctr">
              <a:solidFill>
                <a:srgbClr val="FF0000"/>
              </a:solidFill>
              <a:prstDash val="solid"/>
            </a:ln>
            <a:effectLst/>
          </p:spPr>
        </p:cxnSp>
      </p:grpSp>
      <p:sp>
        <p:nvSpPr>
          <p:cNvPr id="20" name="Foliennummernplatzhalter 4">
            <a:extLst>
              <a:ext uri="{FF2B5EF4-FFF2-40B4-BE49-F238E27FC236}">
                <a16:creationId xmlns:a16="http://schemas.microsoft.com/office/drawing/2014/main" id="{E8DB104E-6D4D-E349-983E-39F893C734C4}"/>
              </a:ext>
            </a:extLst>
          </p:cNvPr>
          <p:cNvSpPr>
            <a:spLocks noGrp="1"/>
          </p:cNvSpPr>
          <p:nvPr>
            <p:ph type="sldNum" sz="quarter" idx="12"/>
          </p:nvPr>
        </p:nvSpPr>
        <p:spPr>
          <a:xfrm>
            <a:off x="8931442" y="6659477"/>
            <a:ext cx="773912" cy="16716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D1E780-DE1C-4ECA-B5E5-863D0BC53287}" type="slidenum">
              <a:rPr kumimoji="0" lang="de-DE" sz="8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8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21228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tx1"/>
                                      </p:to>
                                    </p:animClr>
                                  </p:sub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tx1"/>
                                      </p:to>
                                    </p:animClr>
                                  </p:sub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tx1"/>
                                      </p:to>
                                    </p:animClr>
                                  </p:sub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tx1"/>
                                      </p:to>
                                    </p:animClr>
                                  </p:sub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F2DFB6-8DD6-0043-9097-A6DAFAD8C021}"/>
              </a:ext>
            </a:extLst>
          </p:cNvPr>
          <p:cNvSpPr/>
          <p:nvPr/>
        </p:nvSpPr>
        <p:spPr>
          <a:xfrm>
            <a:off x="0" y="-1"/>
            <a:ext cx="9906000" cy="13558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200" dirty="0">
              <a:solidFill>
                <a:schemeClr val="tx1"/>
              </a:solidFill>
            </a:endParaRPr>
          </a:p>
        </p:txBody>
      </p:sp>
      <p:sp>
        <p:nvSpPr>
          <p:cNvPr id="2" name="Title 1"/>
          <p:cNvSpPr>
            <a:spLocks noGrp="1"/>
          </p:cNvSpPr>
          <p:nvPr>
            <p:ph type="title"/>
          </p:nvPr>
        </p:nvSpPr>
        <p:spPr>
          <a:xfrm>
            <a:off x="0" y="76200"/>
            <a:ext cx="9906000" cy="1143000"/>
          </a:xfrm>
        </p:spPr>
        <p:txBody>
          <a:bodyPr>
            <a:normAutofit fontScale="90000"/>
          </a:bodyPr>
          <a:lstStyle/>
          <a:p>
            <a:r>
              <a:rPr lang="en-US" b="1" dirty="0">
                <a:latin typeface="Arial" panose="020B0604020202020204" pitchFamily="34" charset="0"/>
                <a:cs typeface="Arial" panose="020B0604020202020204" pitchFamily="34" charset="0"/>
              </a:rPr>
              <a:t>Open access (OA) strategies intended to transform publishing</a:t>
            </a:r>
          </a:p>
        </p:txBody>
      </p:sp>
      <p:sp>
        <p:nvSpPr>
          <p:cNvPr id="3" name="Content Placeholder 2"/>
          <p:cNvSpPr>
            <a:spLocks noGrp="1"/>
          </p:cNvSpPr>
          <p:nvPr>
            <p:ph idx="1"/>
          </p:nvPr>
        </p:nvSpPr>
        <p:spPr>
          <a:xfrm>
            <a:off x="609600" y="1600201"/>
            <a:ext cx="9296400" cy="5249779"/>
          </a:xfrm>
        </p:spPr>
        <p:txBody>
          <a:bodyPr>
            <a:noAutofit/>
          </a:bodyPr>
          <a:lstStyle/>
          <a:p>
            <a:pPr>
              <a:buFont typeface="Courier New" panose="02070309020205020404" pitchFamily="49" charset="0"/>
              <a:buChar char="o"/>
            </a:pPr>
            <a:r>
              <a:rPr lang="en-US" dirty="0">
                <a:solidFill>
                  <a:srgbClr val="FF0000"/>
                </a:solidFill>
                <a:latin typeface="Arial" panose="020B0604020202020204" pitchFamily="34" charset="0"/>
                <a:cs typeface="Arial" panose="020B0604020202020204" pitchFamily="34" charset="0"/>
              </a:rPr>
              <a:t>Funder mandates for OA repositories</a:t>
            </a:r>
          </a:p>
          <a:p>
            <a:pPr>
              <a:buFont typeface="Courier New" panose="02070309020205020404" pitchFamily="49" charset="0"/>
              <a:buChar char="o"/>
            </a:pPr>
            <a:r>
              <a:rPr lang="en-US" dirty="0">
                <a:solidFill>
                  <a:srgbClr val="FF0000"/>
                </a:solidFill>
                <a:latin typeface="Arial" panose="020B0604020202020204" pitchFamily="34" charset="0"/>
                <a:cs typeface="Arial" panose="020B0604020202020204" pitchFamily="34" charset="0"/>
              </a:rPr>
              <a:t>Institutional mandates for OA repositories</a:t>
            </a:r>
          </a:p>
          <a:p>
            <a:pPr>
              <a:buFont typeface="Courier New" panose="02070309020205020404" pitchFamily="49" charset="0"/>
              <a:buChar char="o"/>
            </a:pPr>
            <a:r>
              <a:rPr lang="en-US" dirty="0">
                <a:solidFill>
                  <a:srgbClr val="FF0000"/>
                </a:solidFill>
                <a:latin typeface="Arial" panose="020B0604020202020204" pitchFamily="34" charset="0"/>
                <a:cs typeface="Arial" panose="020B0604020202020204" pitchFamily="34" charset="0"/>
              </a:rPr>
              <a:t>Society-sponsored OA journals</a:t>
            </a:r>
          </a:p>
          <a:p>
            <a:pPr>
              <a:buFont typeface="Courier New" panose="02070309020205020404" pitchFamily="49" charset="0"/>
              <a:buChar char="o"/>
            </a:pPr>
            <a:r>
              <a:rPr lang="en-US" dirty="0">
                <a:solidFill>
                  <a:srgbClr val="FF0000"/>
                </a:solidFill>
                <a:latin typeface="Arial" panose="020B0604020202020204" pitchFamily="34" charset="0"/>
                <a:cs typeface="Arial" panose="020B0604020202020204" pitchFamily="34" charset="0"/>
              </a:rPr>
              <a:t>Fee-based OA journals (</a:t>
            </a:r>
            <a:r>
              <a:rPr lang="en-US" i="1" dirty="0">
                <a:solidFill>
                  <a:srgbClr val="FF0000"/>
                </a:solidFill>
                <a:latin typeface="Arial" panose="020B0604020202020204" pitchFamily="34" charset="0"/>
                <a:cs typeface="Arial" panose="020B0604020202020204" pitchFamily="34" charset="0"/>
              </a:rPr>
              <a:t>i.e.</a:t>
            </a:r>
            <a:r>
              <a:rPr lang="en-US" dirty="0">
                <a:solidFill>
                  <a:srgbClr val="FF0000"/>
                </a:solidFill>
                <a:latin typeface="Arial" panose="020B0604020202020204" pitchFamily="34" charset="0"/>
                <a:cs typeface="Arial" panose="020B0604020202020204" pitchFamily="34" charset="0"/>
              </a:rPr>
              <a:t>, “gold”)</a:t>
            </a:r>
          </a:p>
          <a:p>
            <a:pPr>
              <a:buFont typeface="Courier New" panose="02070309020205020404" pitchFamily="49" charset="0"/>
              <a:buChar char="o"/>
            </a:pPr>
            <a:r>
              <a:rPr lang="en-US" dirty="0">
                <a:solidFill>
                  <a:srgbClr val="FF0000"/>
                </a:solidFill>
                <a:latin typeface="Arial" panose="020B0604020202020204" pitchFamily="34" charset="0"/>
                <a:cs typeface="Arial" panose="020B0604020202020204" pitchFamily="34" charset="0"/>
              </a:rPr>
              <a:t>Fee-based OA articles (</a:t>
            </a:r>
            <a:r>
              <a:rPr lang="en-US" i="1" dirty="0">
                <a:solidFill>
                  <a:srgbClr val="FF0000"/>
                </a:solidFill>
                <a:latin typeface="Arial" panose="020B0604020202020204" pitchFamily="34" charset="0"/>
                <a:cs typeface="Arial" panose="020B0604020202020204" pitchFamily="34" charset="0"/>
              </a:rPr>
              <a:t>i.e.</a:t>
            </a:r>
            <a:r>
              <a:rPr lang="en-US" dirty="0">
                <a:solidFill>
                  <a:srgbClr val="FF0000"/>
                </a:solidFill>
                <a:latin typeface="Arial" panose="020B0604020202020204" pitchFamily="34" charset="0"/>
                <a:cs typeface="Arial" panose="020B0604020202020204" pitchFamily="34" charset="0"/>
              </a:rPr>
              <a:t>, “hybrid”)</a:t>
            </a:r>
          </a:p>
          <a:p>
            <a:pPr>
              <a:buFont typeface="Courier New" panose="02070309020205020404" pitchFamily="49" charset="0"/>
              <a:buChar char="o"/>
            </a:pPr>
            <a:r>
              <a:rPr lang="en-US" dirty="0">
                <a:solidFill>
                  <a:srgbClr val="FF0000"/>
                </a:solidFill>
                <a:latin typeface="Arial" panose="020B0604020202020204" pitchFamily="34" charset="0"/>
                <a:cs typeface="Arial" panose="020B0604020202020204" pitchFamily="34" charset="0"/>
              </a:rPr>
              <a:t>Institutional OA funds and investment in OA</a:t>
            </a:r>
          </a:p>
        </p:txBody>
      </p:sp>
      <p:grpSp>
        <p:nvGrpSpPr>
          <p:cNvPr id="8" name="Gruppieren 12">
            <a:extLst>
              <a:ext uri="{FF2B5EF4-FFF2-40B4-BE49-F238E27FC236}">
                <a16:creationId xmlns:a16="http://schemas.microsoft.com/office/drawing/2014/main" id="{EF872B1B-FA7B-6C4B-834C-2664D3A234BB}"/>
              </a:ext>
            </a:extLst>
          </p:cNvPr>
          <p:cNvGrpSpPr/>
          <p:nvPr/>
        </p:nvGrpSpPr>
        <p:grpSpPr>
          <a:xfrm>
            <a:off x="0" y="1638301"/>
            <a:ext cx="9906000" cy="495300"/>
            <a:chOff x="0" y="1600200"/>
            <a:chExt cx="9906000" cy="495300"/>
          </a:xfrm>
        </p:grpSpPr>
        <p:cxnSp>
          <p:nvCxnSpPr>
            <p:cNvPr id="9" name="Gerade Verbindung 13">
              <a:extLst>
                <a:ext uri="{FF2B5EF4-FFF2-40B4-BE49-F238E27FC236}">
                  <a16:creationId xmlns:a16="http://schemas.microsoft.com/office/drawing/2014/main" id="{A0E2CA98-B1BD-974F-8CE0-A85B4AC7EE80}"/>
                </a:ext>
              </a:extLst>
            </p:cNvPr>
            <p:cNvCxnSpPr/>
            <p:nvPr/>
          </p:nvCxnSpPr>
          <p:spPr>
            <a:xfrm>
              <a:off x="0" y="1600200"/>
              <a:ext cx="9906000" cy="0"/>
            </a:xfrm>
            <a:prstGeom prst="line">
              <a:avLst/>
            </a:prstGeom>
            <a:noFill/>
            <a:ln w="9525" cap="flat" cmpd="sng" algn="ctr">
              <a:solidFill>
                <a:srgbClr val="FF0000"/>
              </a:solidFill>
              <a:prstDash val="solid"/>
            </a:ln>
            <a:effectLst/>
          </p:spPr>
        </p:cxnSp>
        <p:cxnSp>
          <p:nvCxnSpPr>
            <p:cNvPr id="10" name="Gerade Verbindung 17">
              <a:extLst>
                <a:ext uri="{FF2B5EF4-FFF2-40B4-BE49-F238E27FC236}">
                  <a16:creationId xmlns:a16="http://schemas.microsoft.com/office/drawing/2014/main" id="{F41CBA17-E585-244A-A1D7-220CBD66F3BB}"/>
                </a:ext>
              </a:extLst>
            </p:cNvPr>
            <p:cNvCxnSpPr/>
            <p:nvPr/>
          </p:nvCxnSpPr>
          <p:spPr>
            <a:xfrm>
              <a:off x="0" y="2095500"/>
              <a:ext cx="9906000" cy="0"/>
            </a:xfrm>
            <a:prstGeom prst="line">
              <a:avLst/>
            </a:prstGeom>
            <a:noFill/>
            <a:ln w="9525" cap="flat" cmpd="sng" algn="ctr">
              <a:solidFill>
                <a:srgbClr val="FF0000"/>
              </a:solidFill>
              <a:prstDash val="solid"/>
            </a:ln>
            <a:effectLst/>
          </p:spPr>
        </p:cxnSp>
      </p:grpSp>
      <p:grpSp>
        <p:nvGrpSpPr>
          <p:cNvPr id="11" name="Gruppieren 12">
            <a:extLst>
              <a:ext uri="{FF2B5EF4-FFF2-40B4-BE49-F238E27FC236}">
                <a16:creationId xmlns:a16="http://schemas.microsoft.com/office/drawing/2014/main" id="{B335BBA6-A4C6-3F4A-86C5-28160B96328C}"/>
              </a:ext>
            </a:extLst>
          </p:cNvPr>
          <p:cNvGrpSpPr/>
          <p:nvPr/>
        </p:nvGrpSpPr>
        <p:grpSpPr>
          <a:xfrm>
            <a:off x="0" y="2225041"/>
            <a:ext cx="9906000" cy="495300"/>
            <a:chOff x="0" y="1600200"/>
            <a:chExt cx="9906000" cy="495300"/>
          </a:xfrm>
        </p:grpSpPr>
        <p:cxnSp>
          <p:nvCxnSpPr>
            <p:cNvPr id="12" name="Gerade Verbindung 13">
              <a:extLst>
                <a:ext uri="{FF2B5EF4-FFF2-40B4-BE49-F238E27FC236}">
                  <a16:creationId xmlns:a16="http://schemas.microsoft.com/office/drawing/2014/main" id="{BDDE92A6-4D4F-2E4A-8E04-84736A6C3D8F}"/>
                </a:ext>
              </a:extLst>
            </p:cNvPr>
            <p:cNvCxnSpPr/>
            <p:nvPr/>
          </p:nvCxnSpPr>
          <p:spPr>
            <a:xfrm>
              <a:off x="0" y="1600200"/>
              <a:ext cx="9906000" cy="0"/>
            </a:xfrm>
            <a:prstGeom prst="line">
              <a:avLst/>
            </a:prstGeom>
            <a:noFill/>
            <a:ln w="9525" cap="flat" cmpd="sng" algn="ctr">
              <a:solidFill>
                <a:srgbClr val="FF0000"/>
              </a:solidFill>
              <a:prstDash val="solid"/>
            </a:ln>
            <a:effectLst/>
          </p:spPr>
        </p:cxnSp>
        <p:cxnSp>
          <p:nvCxnSpPr>
            <p:cNvPr id="13" name="Gerade Verbindung 17">
              <a:extLst>
                <a:ext uri="{FF2B5EF4-FFF2-40B4-BE49-F238E27FC236}">
                  <a16:creationId xmlns:a16="http://schemas.microsoft.com/office/drawing/2014/main" id="{D5E6C388-D2C6-1F4D-8CF5-3FA93198D8D4}"/>
                </a:ext>
              </a:extLst>
            </p:cNvPr>
            <p:cNvCxnSpPr/>
            <p:nvPr/>
          </p:nvCxnSpPr>
          <p:spPr>
            <a:xfrm>
              <a:off x="0" y="2095500"/>
              <a:ext cx="9906000" cy="0"/>
            </a:xfrm>
            <a:prstGeom prst="line">
              <a:avLst/>
            </a:prstGeom>
            <a:noFill/>
            <a:ln w="9525" cap="flat" cmpd="sng" algn="ctr">
              <a:solidFill>
                <a:srgbClr val="FF0000"/>
              </a:solidFill>
              <a:prstDash val="solid"/>
            </a:ln>
            <a:effectLst/>
          </p:spPr>
        </p:cxnSp>
      </p:grpSp>
      <p:grpSp>
        <p:nvGrpSpPr>
          <p:cNvPr id="14" name="Gruppieren 12">
            <a:extLst>
              <a:ext uri="{FF2B5EF4-FFF2-40B4-BE49-F238E27FC236}">
                <a16:creationId xmlns:a16="http://schemas.microsoft.com/office/drawing/2014/main" id="{BE7A4FDB-D2AF-874A-9FC9-DA20C0AB0755}"/>
              </a:ext>
            </a:extLst>
          </p:cNvPr>
          <p:cNvGrpSpPr/>
          <p:nvPr/>
        </p:nvGrpSpPr>
        <p:grpSpPr>
          <a:xfrm>
            <a:off x="0" y="2811781"/>
            <a:ext cx="9906000" cy="495300"/>
            <a:chOff x="0" y="1600200"/>
            <a:chExt cx="9906000" cy="495300"/>
          </a:xfrm>
        </p:grpSpPr>
        <p:cxnSp>
          <p:nvCxnSpPr>
            <p:cNvPr id="15" name="Gerade Verbindung 13">
              <a:extLst>
                <a:ext uri="{FF2B5EF4-FFF2-40B4-BE49-F238E27FC236}">
                  <a16:creationId xmlns:a16="http://schemas.microsoft.com/office/drawing/2014/main" id="{19347AA5-AF63-DD42-8EF2-3E9BC2DFDDF6}"/>
                </a:ext>
              </a:extLst>
            </p:cNvPr>
            <p:cNvCxnSpPr/>
            <p:nvPr/>
          </p:nvCxnSpPr>
          <p:spPr>
            <a:xfrm>
              <a:off x="0" y="1600200"/>
              <a:ext cx="9906000" cy="0"/>
            </a:xfrm>
            <a:prstGeom prst="line">
              <a:avLst/>
            </a:prstGeom>
            <a:noFill/>
            <a:ln w="9525" cap="flat" cmpd="sng" algn="ctr">
              <a:solidFill>
                <a:srgbClr val="FF0000"/>
              </a:solidFill>
              <a:prstDash val="solid"/>
            </a:ln>
            <a:effectLst/>
          </p:spPr>
        </p:cxnSp>
        <p:cxnSp>
          <p:nvCxnSpPr>
            <p:cNvPr id="16" name="Gerade Verbindung 17">
              <a:extLst>
                <a:ext uri="{FF2B5EF4-FFF2-40B4-BE49-F238E27FC236}">
                  <a16:creationId xmlns:a16="http://schemas.microsoft.com/office/drawing/2014/main" id="{64AABF7B-6507-AC43-9F27-2394E9E87F10}"/>
                </a:ext>
              </a:extLst>
            </p:cNvPr>
            <p:cNvCxnSpPr/>
            <p:nvPr/>
          </p:nvCxnSpPr>
          <p:spPr>
            <a:xfrm>
              <a:off x="0" y="2095500"/>
              <a:ext cx="9906000" cy="0"/>
            </a:xfrm>
            <a:prstGeom prst="line">
              <a:avLst/>
            </a:prstGeom>
            <a:noFill/>
            <a:ln w="9525" cap="flat" cmpd="sng" algn="ctr">
              <a:solidFill>
                <a:srgbClr val="FF0000"/>
              </a:solidFill>
              <a:prstDash val="solid"/>
            </a:ln>
            <a:effectLst/>
          </p:spPr>
        </p:cxnSp>
      </p:grpSp>
      <p:grpSp>
        <p:nvGrpSpPr>
          <p:cNvPr id="17" name="Gruppieren 12">
            <a:extLst>
              <a:ext uri="{FF2B5EF4-FFF2-40B4-BE49-F238E27FC236}">
                <a16:creationId xmlns:a16="http://schemas.microsoft.com/office/drawing/2014/main" id="{631F917C-4910-874F-BDA8-4FC21F53AF8C}"/>
              </a:ext>
            </a:extLst>
          </p:cNvPr>
          <p:cNvGrpSpPr/>
          <p:nvPr/>
        </p:nvGrpSpPr>
        <p:grpSpPr>
          <a:xfrm>
            <a:off x="0" y="3398521"/>
            <a:ext cx="9906000" cy="495300"/>
            <a:chOff x="0" y="1600200"/>
            <a:chExt cx="9906000" cy="495300"/>
          </a:xfrm>
        </p:grpSpPr>
        <p:cxnSp>
          <p:nvCxnSpPr>
            <p:cNvPr id="18" name="Gerade Verbindung 13">
              <a:extLst>
                <a:ext uri="{FF2B5EF4-FFF2-40B4-BE49-F238E27FC236}">
                  <a16:creationId xmlns:a16="http://schemas.microsoft.com/office/drawing/2014/main" id="{57B8DB8E-739B-844A-86AD-41DDF4F9DA81}"/>
                </a:ext>
              </a:extLst>
            </p:cNvPr>
            <p:cNvCxnSpPr/>
            <p:nvPr/>
          </p:nvCxnSpPr>
          <p:spPr>
            <a:xfrm>
              <a:off x="0" y="1600200"/>
              <a:ext cx="9906000" cy="0"/>
            </a:xfrm>
            <a:prstGeom prst="line">
              <a:avLst/>
            </a:prstGeom>
            <a:noFill/>
            <a:ln w="9525" cap="flat" cmpd="sng" algn="ctr">
              <a:solidFill>
                <a:srgbClr val="FF0000"/>
              </a:solidFill>
              <a:prstDash val="solid"/>
            </a:ln>
            <a:effectLst/>
          </p:spPr>
        </p:cxnSp>
        <p:cxnSp>
          <p:nvCxnSpPr>
            <p:cNvPr id="19" name="Gerade Verbindung 17">
              <a:extLst>
                <a:ext uri="{FF2B5EF4-FFF2-40B4-BE49-F238E27FC236}">
                  <a16:creationId xmlns:a16="http://schemas.microsoft.com/office/drawing/2014/main" id="{A59CA67F-7472-7C4F-8256-29E930190A04}"/>
                </a:ext>
              </a:extLst>
            </p:cNvPr>
            <p:cNvCxnSpPr/>
            <p:nvPr/>
          </p:nvCxnSpPr>
          <p:spPr>
            <a:xfrm>
              <a:off x="0" y="2095500"/>
              <a:ext cx="9906000" cy="0"/>
            </a:xfrm>
            <a:prstGeom prst="line">
              <a:avLst/>
            </a:prstGeom>
            <a:noFill/>
            <a:ln w="9525" cap="flat" cmpd="sng" algn="ctr">
              <a:solidFill>
                <a:srgbClr val="FF0000"/>
              </a:solidFill>
              <a:prstDash val="solid"/>
            </a:ln>
            <a:effectLst/>
          </p:spPr>
        </p:cxnSp>
      </p:grpSp>
      <p:grpSp>
        <p:nvGrpSpPr>
          <p:cNvPr id="20" name="Gruppieren 12">
            <a:extLst>
              <a:ext uri="{FF2B5EF4-FFF2-40B4-BE49-F238E27FC236}">
                <a16:creationId xmlns:a16="http://schemas.microsoft.com/office/drawing/2014/main" id="{61F8E199-339C-8041-B25A-6804ABB41388}"/>
              </a:ext>
            </a:extLst>
          </p:cNvPr>
          <p:cNvGrpSpPr/>
          <p:nvPr/>
        </p:nvGrpSpPr>
        <p:grpSpPr>
          <a:xfrm>
            <a:off x="0" y="3985261"/>
            <a:ext cx="9906000" cy="495300"/>
            <a:chOff x="0" y="1600200"/>
            <a:chExt cx="9906000" cy="495300"/>
          </a:xfrm>
        </p:grpSpPr>
        <p:cxnSp>
          <p:nvCxnSpPr>
            <p:cNvPr id="21" name="Gerade Verbindung 13">
              <a:extLst>
                <a:ext uri="{FF2B5EF4-FFF2-40B4-BE49-F238E27FC236}">
                  <a16:creationId xmlns:a16="http://schemas.microsoft.com/office/drawing/2014/main" id="{D3A66F66-ED09-5249-B7F2-7EA1A2E6D0B4}"/>
                </a:ext>
              </a:extLst>
            </p:cNvPr>
            <p:cNvCxnSpPr/>
            <p:nvPr/>
          </p:nvCxnSpPr>
          <p:spPr>
            <a:xfrm>
              <a:off x="0" y="1600200"/>
              <a:ext cx="9906000" cy="0"/>
            </a:xfrm>
            <a:prstGeom prst="line">
              <a:avLst/>
            </a:prstGeom>
            <a:noFill/>
            <a:ln w="9525" cap="flat" cmpd="sng" algn="ctr">
              <a:solidFill>
                <a:srgbClr val="FF0000"/>
              </a:solidFill>
              <a:prstDash val="solid"/>
            </a:ln>
            <a:effectLst/>
          </p:spPr>
        </p:cxnSp>
        <p:cxnSp>
          <p:nvCxnSpPr>
            <p:cNvPr id="22" name="Gerade Verbindung 17">
              <a:extLst>
                <a:ext uri="{FF2B5EF4-FFF2-40B4-BE49-F238E27FC236}">
                  <a16:creationId xmlns:a16="http://schemas.microsoft.com/office/drawing/2014/main" id="{5E59A3F0-1542-254E-AAE2-07FEDF26082B}"/>
                </a:ext>
              </a:extLst>
            </p:cNvPr>
            <p:cNvCxnSpPr/>
            <p:nvPr/>
          </p:nvCxnSpPr>
          <p:spPr>
            <a:xfrm>
              <a:off x="0" y="2095500"/>
              <a:ext cx="9906000" cy="0"/>
            </a:xfrm>
            <a:prstGeom prst="line">
              <a:avLst/>
            </a:prstGeom>
            <a:noFill/>
            <a:ln w="9525" cap="flat" cmpd="sng" algn="ctr">
              <a:solidFill>
                <a:srgbClr val="FF0000"/>
              </a:solidFill>
              <a:prstDash val="solid"/>
            </a:ln>
            <a:effectLst/>
          </p:spPr>
        </p:cxnSp>
      </p:grpSp>
      <p:grpSp>
        <p:nvGrpSpPr>
          <p:cNvPr id="23" name="Gruppieren 12">
            <a:extLst>
              <a:ext uri="{FF2B5EF4-FFF2-40B4-BE49-F238E27FC236}">
                <a16:creationId xmlns:a16="http://schemas.microsoft.com/office/drawing/2014/main" id="{B818C37C-E0DF-EB4E-9B76-C26E7E23D0DA}"/>
              </a:ext>
            </a:extLst>
          </p:cNvPr>
          <p:cNvGrpSpPr/>
          <p:nvPr/>
        </p:nvGrpSpPr>
        <p:grpSpPr>
          <a:xfrm>
            <a:off x="0" y="4572001"/>
            <a:ext cx="9906000" cy="495300"/>
            <a:chOff x="0" y="1600200"/>
            <a:chExt cx="9906000" cy="495300"/>
          </a:xfrm>
        </p:grpSpPr>
        <p:cxnSp>
          <p:nvCxnSpPr>
            <p:cNvPr id="24" name="Gerade Verbindung 13">
              <a:extLst>
                <a:ext uri="{FF2B5EF4-FFF2-40B4-BE49-F238E27FC236}">
                  <a16:creationId xmlns:a16="http://schemas.microsoft.com/office/drawing/2014/main" id="{50253AA1-2498-834E-A3D9-6E7A8DC27B4A}"/>
                </a:ext>
              </a:extLst>
            </p:cNvPr>
            <p:cNvCxnSpPr/>
            <p:nvPr/>
          </p:nvCxnSpPr>
          <p:spPr>
            <a:xfrm>
              <a:off x="0" y="1600200"/>
              <a:ext cx="9906000" cy="0"/>
            </a:xfrm>
            <a:prstGeom prst="line">
              <a:avLst/>
            </a:prstGeom>
            <a:noFill/>
            <a:ln w="9525" cap="flat" cmpd="sng" algn="ctr">
              <a:solidFill>
                <a:srgbClr val="FF0000"/>
              </a:solidFill>
              <a:prstDash val="solid"/>
            </a:ln>
            <a:effectLst/>
          </p:spPr>
        </p:cxnSp>
        <p:cxnSp>
          <p:nvCxnSpPr>
            <p:cNvPr id="25" name="Gerade Verbindung 17">
              <a:extLst>
                <a:ext uri="{FF2B5EF4-FFF2-40B4-BE49-F238E27FC236}">
                  <a16:creationId xmlns:a16="http://schemas.microsoft.com/office/drawing/2014/main" id="{1683C9A3-9BB2-4548-8E98-A00F69D34749}"/>
                </a:ext>
              </a:extLst>
            </p:cNvPr>
            <p:cNvCxnSpPr/>
            <p:nvPr/>
          </p:nvCxnSpPr>
          <p:spPr>
            <a:xfrm>
              <a:off x="0" y="2095500"/>
              <a:ext cx="9906000" cy="0"/>
            </a:xfrm>
            <a:prstGeom prst="line">
              <a:avLst/>
            </a:prstGeom>
            <a:noFill/>
            <a:ln w="9525" cap="flat" cmpd="sng" algn="ctr">
              <a:solidFill>
                <a:srgbClr val="FF0000"/>
              </a:solidFill>
              <a:prstDash val="solid"/>
            </a:ln>
            <a:effectLst/>
          </p:spPr>
        </p:cxnSp>
      </p:grpSp>
      <p:sp>
        <p:nvSpPr>
          <p:cNvPr id="26" name="Foliennummernplatzhalter 4">
            <a:extLst>
              <a:ext uri="{FF2B5EF4-FFF2-40B4-BE49-F238E27FC236}">
                <a16:creationId xmlns:a16="http://schemas.microsoft.com/office/drawing/2014/main" id="{F5F078FE-6A3E-674C-8180-BFE44400296C}"/>
              </a:ext>
            </a:extLst>
          </p:cNvPr>
          <p:cNvSpPr>
            <a:spLocks noGrp="1"/>
          </p:cNvSpPr>
          <p:nvPr>
            <p:ph type="sldNum" sz="quarter" idx="12"/>
          </p:nvPr>
        </p:nvSpPr>
        <p:spPr>
          <a:xfrm>
            <a:off x="8931442" y="6659477"/>
            <a:ext cx="773912" cy="16716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D1E780-DE1C-4ECA-B5E5-863D0BC53287}" type="slidenum">
              <a:rPr kumimoji="0" lang="de-DE" sz="8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8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44972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tx1"/>
                                      </p:to>
                                    </p:animClr>
                                  </p:sub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tx1"/>
                                      </p:to>
                                    </p:animClr>
                                  </p:sub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tx1"/>
                                      </p:to>
                                    </p:animClr>
                                  </p:sub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tx1"/>
                                      </p:to>
                                    </p:animClr>
                                  </p:sub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tx1"/>
                                      </p:to>
                                    </p:animClr>
                                  </p:sub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E8A580-69F6-3A45-856E-41EB584D4CF1}"/>
              </a:ext>
            </a:extLst>
          </p:cNvPr>
          <p:cNvSpPr/>
          <p:nvPr/>
        </p:nvSpPr>
        <p:spPr>
          <a:xfrm>
            <a:off x="0" y="0"/>
            <a:ext cx="9906000" cy="13400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200" dirty="0">
              <a:solidFill>
                <a:schemeClr val="tx1"/>
              </a:solidFill>
            </a:endParaRPr>
          </a:p>
        </p:txBody>
      </p:sp>
      <p:sp>
        <p:nvSpPr>
          <p:cNvPr id="6" name="Content Placeholder 2"/>
          <p:cNvSpPr>
            <a:spLocks noGrp="1"/>
          </p:cNvSpPr>
          <p:nvPr>
            <p:ph idx="1"/>
          </p:nvPr>
        </p:nvSpPr>
        <p:spPr>
          <a:xfrm>
            <a:off x="532471" y="3405203"/>
            <a:ext cx="9373529" cy="5249779"/>
          </a:xfrm>
        </p:spPr>
        <p:txBody>
          <a:bodyPr>
            <a:normAutofit/>
          </a:bodyPr>
          <a:lstStyle/>
          <a:p>
            <a:pPr>
              <a:buFont typeface="Courier New" panose="02070309020205020404" pitchFamily="49" charset="0"/>
              <a:buChar char="o"/>
            </a:pPr>
            <a:r>
              <a:rPr lang="en-US" dirty="0">
                <a:solidFill>
                  <a:srgbClr val="FF0000"/>
                </a:solidFill>
                <a:latin typeface="Arial" panose="020B0604020202020204" pitchFamily="34" charset="0"/>
                <a:cs typeface="Arial" panose="020B0604020202020204" pitchFamily="34" charset="0"/>
              </a:rPr>
              <a:t>Authors retain copyright in their scholarly work</a:t>
            </a:r>
          </a:p>
          <a:p>
            <a:pPr>
              <a:buFont typeface="Courier New" panose="02070309020205020404" pitchFamily="49" charset="0"/>
              <a:buChar char="o"/>
            </a:pPr>
            <a:r>
              <a:rPr lang="en-US" dirty="0">
                <a:solidFill>
                  <a:srgbClr val="FF0000"/>
                </a:solidFill>
                <a:latin typeface="Arial" panose="020B0604020202020204" pitchFamily="34" charset="0"/>
                <a:cs typeface="Arial" panose="020B0604020202020204" pitchFamily="34" charset="0"/>
              </a:rPr>
              <a:t>50,000 UC articles can be freely and immediately available annually though our institutional repository (</a:t>
            </a:r>
            <a:r>
              <a:rPr lang="en-US" dirty="0" err="1">
                <a:solidFill>
                  <a:srgbClr val="FF0000"/>
                </a:solidFill>
                <a:latin typeface="Arial" panose="020B0604020202020204" pitchFamily="34" charset="0"/>
                <a:cs typeface="Arial" panose="020B0604020202020204" pitchFamily="34" charset="0"/>
              </a:rPr>
              <a:t>eScholarship</a:t>
            </a:r>
            <a:r>
              <a:rPr lang="en-US" dirty="0">
                <a:solidFill>
                  <a:srgbClr val="FF0000"/>
                </a:solidFill>
                <a:latin typeface="Arial" panose="020B0604020202020204" pitchFamily="34" charset="0"/>
                <a:cs typeface="Arial" panose="020B0604020202020204" pitchFamily="34" charset="0"/>
              </a:rPr>
              <a:t>)</a:t>
            </a:r>
          </a:p>
          <a:p>
            <a:pPr>
              <a:buFont typeface="Courier New" panose="02070309020205020404" pitchFamily="49" charset="0"/>
              <a:buChar char="o"/>
            </a:pPr>
            <a:r>
              <a:rPr lang="en-US" dirty="0">
                <a:solidFill>
                  <a:srgbClr val="FF0000"/>
                </a:solidFill>
                <a:latin typeface="Arial" panose="020B0604020202020204" pitchFamily="34" charset="0"/>
                <a:cs typeface="Arial" panose="020B0604020202020204" pitchFamily="34" charset="0"/>
              </a:rPr>
              <a:t>Currently, there are over 800 OA mandates and policies world-wide</a:t>
            </a:r>
          </a:p>
        </p:txBody>
      </p:sp>
      <p:sp>
        <p:nvSpPr>
          <p:cNvPr id="5" name="Rectangle 4">
            <a:extLst>
              <a:ext uri="{FF2B5EF4-FFF2-40B4-BE49-F238E27FC236}">
                <a16:creationId xmlns:a16="http://schemas.microsoft.com/office/drawing/2014/main" id="{19FD4AC0-74CD-D04B-83FF-008EA3877765}"/>
              </a:ext>
            </a:extLst>
          </p:cNvPr>
          <p:cNvSpPr/>
          <p:nvPr/>
        </p:nvSpPr>
        <p:spPr>
          <a:xfrm>
            <a:off x="0" y="1455593"/>
            <a:ext cx="9906000" cy="1754326"/>
          </a:xfrm>
          <a:prstGeom prst="rect">
            <a:avLst/>
          </a:prstGeom>
        </p:spPr>
        <p:txBody>
          <a:bodyPr wrap="square">
            <a:spAutoFit/>
          </a:bodyPr>
          <a:lstStyle/>
          <a:p>
            <a:pPr algn="ctr"/>
            <a:r>
              <a:rPr lang="en-US" sz="3600" i="1" dirty="0">
                <a:latin typeface="Arial" panose="020B0604020202020204" pitchFamily="34" charset="0"/>
                <a:cs typeface="Arial" panose="020B0604020202020204" pitchFamily="34" charset="0"/>
              </a:rPr>
              <a:t>UCSF OA Policy </a:t>
            </a:r>
            <a:r>
              <a:rPr lang="en-US" sz="2800" dirty="0">
                <a:solidFill>
                  <a:srgbClr val="FF0000"/>
                </a:solidFill>
                <a:latin typeface="Arial" panose="020B0604020202020204" pitchFamily="34" charset="0"/>
                <a:cs typeface="Arial" panose="020B0604020202020204" pitchFamily="34" charset="0"/>
              </a:rPr>
              <a:t>(May 2012)</a:t>
            </a:r>
            <a:br>
              <a:rPr lang="en-US" sz="2800" dirty="0">
                <a:solidFill>
                  <a:srgbClr val="FF0000"/>
                </a:solidFill>
                <a:latin typeface="Arial" panose="020B0604020202020204" pitchFamily="34" charset="0"/>
                <a:cs typeface="Arial" panose="020B0604020202020204" pitchFamily="34" charset="0"/>
              </a:rPr>
            </a:br>
            <a:r>
              <a:rPr lang="en-US" sz="3600" i="1" dirty="0">
                <a:latin typeface="Arial" panose="020B0604020202020204" pitchFamily="34" charset="0"/>
                <a:cs typeface="Arial" panose="020B0604020202020204" pitchFamily="34" charset="0"/>
              </a:rPr>
              <a:t>UC Systemwide OA Policy </a:t>
            </a:r>
            <a:r>
              <a:rPr lang="en-US" sz="2800" dirty="0">
                <a:solidFill>
                  <a:srgbClr val="FF0000"/>
                </a:solidFill>
                <a:latin typeface="Arial" panose="020B0604020202020204" pitchFamily="34" charset="0"/>
                <a:cs typeface="Arial" panose="020B0604020202020204" pitchFamily="34" charset="0"/>
              </a:rPr>
              <a:t>(July 2013)</a:t>
            </a:r>
            <a:br>
              <a:rPr lang="en-US" sz="2800" dirty="0">
                <a:solidFill>
                  <a:srgbClr val="FF0000"/>
                </a:solidFill>
                <a:latin typeface="Arial" panose="020B0604020202020204" pitchFamily="34" charset="0"/>
                <a:cs typeface="Arial" panose="020B0604020202020204" pitchFamily="34" charset="0"/>
              </a:rPr>
            </a:br>
            <a:r>
              <a:rPr lang="en-US" sz="3600" i="1" dirty="0">
                <a:latin typeface="Arial" panose="020B0604020202020204" pitchFamily="34" charset="0"/>
                <a:cs typeface="Arial" panose="020B0604020202020204" pitchFamily="34" charset="0"/>
              </a:rPr>
              <a:t>UC Presidential OA Policy </a:t>
            </a:r>
            <a:r>
              <a:rPr lang="en-US" sz="2800" dirty="0">
                <a:solidFill>
                  <a:srgbClr val="FF0000"/>
                </a:solidFill>
                <a:latin typeface="Arial" panose="020B0604020202020204" pitchFamily="34" charset="0"/>
                <a:cs typeface="Arial" panose="020B0604020202020204" pitchFamily="34" charset="0"/>
              </a:rPr>
              <a:t>(October 2015)</a:t>
            </a:r>
            <a:endParaRPr lang="en-US" sz="2800" dirty="0">
              <a:solidFill>
                <a:srgbClr val="FF0000"/>
              </a:solidFill>
            </a:endParaRPr>
          </a:p>
        </p:txBody>
      </p:sp>
      <p:sp>
        <p:nvSpPr>
          <p:cNvPr id="7" name="Title 1">
            <a:extLst>
              <a:ext uri="{FF2B5EF4-FFF2-40B4-BE49-F238E27FC236}">
                <a16:creationId xmlns:a16="http://schemas.microsoft.com/office/drawing/2014/main" id="{154B581C-00AF-CD42-95F5-9508A18317DC}"/>
              </a:ext>
            </a:extLst>
          </p:cNvPr>
          <p:cNvSpPr>
            <a:spLocks noGrp="1"/>
          </p:cNvSpPr>
          <p:nvPr>
            <p:ph type="title"/>
          </p:nvPr>
        </p:nvSpPr>
        <p:spPr>
          <a:xfrm>
            <a:off x="0" y="76200"/>
            <a:ext cx="9906000" cy="1143000"/>
          </a:xfrm>
        </p:spPr>
        <p:txBody>
          <a:bodyPr>
            <a:normAutofit fontScale="90000"/>
          </a:bodyPr>
          <a:lstStyle/>
          <a:p>
            <a:r>
              <a:rPr lang="en-US" b="1" dirty="0">
                <a:latin typeface="Arial" panose="020B0604020202020204" pitchFamily="34" charset="0"/>
                <a:cs typeface="Arial" panose="020B0604020202020204" pitchFamily="34" charset="0"/>
              </a:rPr>
              <a:t>Institutional open access (OA) strategy intended to transform publishing</a:t>
            </a:r>
          </a:p>
        </p:txBody>
      </p:sp>
      <p:grpSp>
        <p:nvGrpSpPr>
          <p:cNvPr id="9" name="Gruppieren 12">
            <a:extLst>
              <a:ext uri="{FF2B5EF4-FFF2-40B4-BE49-F238E27FC236}">
                <a16:creationId xmlns:a16="http://schemas.microsoft.com/office/drawing/2014/main" id="{D85490B8-220B-A247-93F7-3FAA93A183E4}"/>
              </a:ext>
            </a:extLst>
          </p:cNvPr>
          <p:cNvGrpSpPr/>
          <p:nvPr/>
        </p:nvGrpSpPr>
        <p:grpSpPr>
          <a:xfrm>
            <a:off x="0" y="3456003"/>
            <a:ext cx="9906000" cy="495300"/>
            <a:chOff x="0" y="1600200"/>
            <a:chExt cx="9906000" cy="495300"/>
          </a:xfrm>
        </p:grpSpPr>
        <p:cxnSp>
          <p:nvCxnSpPr>
            <p:cNvPr id="10" name="Gerade Verbindung 13">
              <a:extLst>
                <a:ext uri="{FF2B5EF4-FFF2-40B4-BE49-F238E27FC236}">
                  <a16:creationId xmlns:a16="http://schemas.microsoft.com/office/drawing/2014/main" id="{3AC4268F-B7F5-5448-B719-63C426030097}"/>
                </a:ext>
              </a:extLst>
            </p:cNvPr>
            <p:cNvCxnSpPr/>
            <p:nvPr/>
          </p:nvCxnSpPr>
          <p:spPr>
            <a:xfrm>
              <a:off x="0" y="1600200"/>
              <a:ext cx="9906000" cy="0"/>
            </a:xfrm>
            <a:prstGeom prst="line">
              <a:avLst/>
            </a:prstGeom>
            <a:noFill/>
            <a:ln w="9525" cap="flat" cmpd="sng" algn="ctr">
              <a:solidFill>
                <a:srgbClr val="FF0000"/>
              </a:solidFill>
              <a:prstDash val="solid"/>
            </a:ln>
            <a:effectLst/>
          </p:spPr>
        </p:cxnSp>
        <p:cxnSp>
          <p:nvCxnSpPr>
            <p:cNvPr id="11" name="Gerade Verbindung 17">
              <a:extLst>
                <a:ext uri="{FF2B5EF4-FFF2-40B4-BE49-F238E27FC236}">
                  <a16:creationId xmlns:a16="http://schemas.microsoft.com/office/drawing/2014/main" id="{C929900D-64E4-6249-A8FE-DA6EFD60F387}"/>
                </a:ext>
              </a:extLst>
            </p:cNvPr>
            <p:cNvCxnSpPr/>
            <p:nvPr/>
          </p:nvCxnSpPr>
          <p:spPr>
            <a:xfrm>
              <a:off x="0" y="2095500"/>
              <a:ext cx="9906000" cy="0"/>
            </a:xfrm>
            <a:prstGeom prst="line">
              <a:avLst/>
            </a:prstGeom>
            <a:noFill/>
            <a:ln w="9525" cap="flat" cmpd="sng" algn="ctr">
              <a:solidFill>
                <a:srgbClr val="FF0000"/>
              </a:solidFill>
              <a:prstDash val="solid"/>
            </a:ln>
            <a:effectLst/>
          </p:spPr>
        </p:cxnSp>
      </p:grpSp>
      <p:grpSp>
        <p:nvGrpSpPr>
          <p:cNvPr id="12" name="Gruppieren 12">
            <a:extLst>
              <a:ext uri="{FF2B5EF4-FFF2-40B4-BE49-F238E27FC236}">
                <a16:creationId xmlns:a16="http://schemas.microsoft.com/office/drawing/2014/main" id="{EF1E34E6-2C60-4C4E-864B-7731960CE11F}"/>
              </a:ext>
            </a:extLst>
          </p:cNvPr>
          <p:cNvGrpSpPr/>
          <p:nvPr/>
        </p:nvGrpSpPr>
        <p:grpSpPr>
          <a:xfrm>
            <a:off x="0" y="4033052"/>
            <a:ext cx="9906000" cy="1498599"/>
            <a:chOff x="0" y="1600200"/>
            <a:chExt cx="9906000" cy="495300"/>
          </a:xfrm>
        </p:grpSpPr>
        <p:cxnSp>
          <p:nvCxnSpPr>
            <p:cNvPr id="13" name="Gerade Verbindung 13">
              <a:extLst>
                <a:ext uri="{FF2B5EF4-FFF2-40B4-BE49-F238E27FC236}">
                  <a16:creationId xmlns:a16="http://schemas.microsoft.com/office/drawing/2014/main" id="{6169F7D0-FCDC-E34A-A77A-83D07E3AD2A4}"/>
                </a:ext>
              </a:extLst>
            </p:cNvPr>
            <p:cNvCxnSpPr/>
            <p:nvPr/>
          </p:nvCxnSpPr>
          <p:spPr>
            <a:xfrm>
              <a:off x="0" y="1600200"/>
              <a:ext cx="9906000" cy="0"/>
            </a:xfrm>
            <a:prstGeom prst="line">
              <a:avLst/>
            </a:prstGeom>
            <a:noFill/>
            <a:ln w="9525" cap="flat" cmpd="sng" algn="ctr">
              <a:solidFill>
                <a:srgbClr val="FF0000"/>
              </a:solidFill>
              <a:prstDash val="solid"/>
            </a:ln>
            <a:effectLst/>
          </p:spPr>
        </p:cxnSp>
        <p:cxnSp>
          <p:nvCxnSpPr>
            <p:cNvPr id="14" name="Gerade Verbindung 17">
              <a:extLst>
                <a:ext uri="{FF2B5EF4-FFF2-40B4-BE49-F238E27FC236}">
                  <a16:creationId xmlns:a16="http://schemas.microsoft.com/office/drawing/2014/main" id="{A52BFA9C-5490-1848-A765-46116C105AE8}"/>
                </a:ext>
              </a:extLst>
            </p:cNvPr>
            <p:cNvCxnSpPr/>
            <p:nvPr/>
          </p:nvCxnSpPr>
          <p:spPr>
            <a:xfrm>
              <a:off x="0" y="2095500"/>
              <a:ext cx="9906000" cy="0"/>
            </a:xfrm>
            <a:prstGeom prst="line">
              <a:avLst/>
            </a:prstGeom>
            <a:noFill/>
            <a:ln w="9525" cap="flat" cmpd="sng" algn="ctr">
              <a:solidFill>
                <a:srgbClr val="FF0000"/>
              </a:solidFill>
              <a:prstDash val="solid"/>
            </a:ln>
            <a:effectLst/>
          </p:spPr>
        </p:cxnSp>
      </p:grpSp>
      <p:grpSp>
        <p:nvGrpSpPr>
          <p:cNvPr id="15" name="Gruppieren 12">
            <a:extLst>
              <a:ext uri="{FF2B5EF4-FFF2-40B4-BE49-F238E27FC236}">
                <a16:creationId xmlns:a16="http://schemas.microsoft.com/office/drawing/2014/main" id="{70A45AB6-FB8E-C04C-B9BF-A5E6BD379972}"/>
              </a:ext>
            </a:extLst>
          </p:cNvPr>
          <p:cNvGrpSpPr/>
          <p:nvPr/>
        </p:nvGrpSpPr>
        <p:grpSpPr>
          <a:xfrm>
            <a:off x="0" y="5626100"/>
            <a:ext cx="9906000" cy="977899"/>
            <a:chOff x="0" y="1600200"/>
            <a:chExt cx="9906000" cy="495300"/>
          </a:xfrm>
        </p:grpSpPr>
        <p:cxnSp>
          <p:nvCxnSpPr>
            <p:cNvPr id="16" name="Gerade Verbindung 13">
              <a:extLst>
                <a:ext uri="{FF2B5EF4-FFF2-40B4-BE49-F238E27FC236}">
                  <a16:creationId xmlns:a16="http://schemas.microsoft.com/office/drawing/2014/main" id="{78D16356-A208-664A-A7E1-E41D37152C4A}"/>
                </a:ext>
              </a:extLst>
            </p:cNvPr>
            <p:cNvCxnSpPr/>
            <p:nvPr/>
          </p:nvCxnSpPr>
          <p:spPr>
            <a:xfrm>
              <a:off x="0" y="1600200"/>
              <a:ext cx="9906000" cy="0"/>
            </a:xfrm>
            <a:prstGeom prst="line">
              <a:avLst/>
            </a:prstGeom>
            <a:noFill/>
            <a:ln w="9525" cap="flat" cmpd="sng" algn="ctr">
              <a:solidFill>
                <a:srgbClr val="FF0000"/>
              </a:solidFill>
              <a:prstDash val="solid"/>
            </a:ln>
            <a:effectLst/>
          </p:spPr>
        </p:cxnSp>
        <p:cxnSp>
          <p:nvCxnSpPr>
            <p:cNvPr id="17" name="Gerade Verbindung 17">
              <a:extLst>
                <a:ext uri="{FF2B5EF4-FFF2-40B4-BE49-F238E27FC236}">
                  <a16:creationId xmlns:a16="http://schemas.microsoft.com/office/drawing/2014/main" id="{1B2DACB1-44BE-AB4C-BCAE-EA7D31025EBD}"/>
                </a:ext>
              </a:extLst>
            </p:cNvPr>
            <p:cNvCxnSpPr/>
            <p:nvPr/>
          </p:nvCxnSpPr>
          <p:spPr>
            <a:xfrm>
              <a:off x="0" y="2095500"/>
              <a:ext cx="9906000" cy="0"/>
            </a:xfrm>
            <a:prstGeom prst="line">
              <a:avLst/>
            </a:prstGeom>
            <a:noFill/>
            <a:ln w="9525" cap="flat" cmpd="sng" algn="ctr">
              <a:solidFill>
                <a:srgbClr val="FF0000"/>
              </a:solidFill>
              <a:prstDash val="solid"/>
            </a:ln>
            <a:effectLst/>
          </p:spPr>
        </p:cxnSp>
      </p:grpSp>
      <p:sp>
        <p:nvSpPr>
          <p:cNvPr id="18" name="Foliennummernplatzhalter 4">
            <a:extLst>
              <a:ext uri="{FF2B5EF4-FFF2-40B4-BE49-F238E27FC236}">
                <a16:creationId xmlns:a16="http://schemas.microsoft.com/office/drawing/2014/main" id="{C97A3076-DA1A-DC41-A6A8-376F94D1B34A}"/>
              </a:ext>
            </a:extLst>
          </p:cNvPr>
          <p:cNvSpPr>
            <a:spLocks noGrp="1"/>
          </p:cNvSpPr>
          <p:nvPr>
            <p:ph type="sldNum" sz="quarter" idx="12"/>
          </p:nvPr>
        </p:nvSpPr>
        <p:spPr>
          <a:xfrm>
            <a:off x="8931442" y="6659477"/>
            <a:ext cx="773912" cy="16716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D1E780-DE1C-4ECA-B5E5-863D0BC53287}" type="slidenum">
              <a:rPr kumimoji="0" lang="de-DE" sz="8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8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95615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tx1"/>
                                      </p:to>
                                    </p:animClr>
                                  </p:sub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tx1"/>
                                      </p:to>
                                    </p:animClr>
                                  </p:sub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CA6BCC-DEE9-134F-AE15-5D5AA4796762}"/>
              </a:ext>
            </a:extLst>
          </p:cNvPr>
          <p:cNvSpPr/>
          <p:nvPr/>
        </p:nvSpPr>
        <p:spPr>
          <a:xfrm>
            <a:off x="0" y="-1"/>
            <a:ext cx="9906000" cy="13558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200" dirty="0">
              <a:solidFill>
                <a:schemeClr val="tx1"/>
              </a:solidFill>
            </a:endParaRPr>
          </a:p>
        </p:txBody>
      </p:sp>
      <mc:AlternateContent xmlns:mc="http://schemas.openxmlformats.org/markup-compatibility/2006" xmlns:a14="http://schemas.microsoft.com/office/drawing/2010/main">
        <mc:Choice Requires="a14">
          <p:sp>
            <p:nvSpPr>
              <p:cNvPr id="6" name="Content Placeholder 2"/>
              <p:cNvSpPr>
                <a:spLocks noGrp="1"/>
              </p:cNvSpPr>
              <p:nvPr>
                <p:ph idx="1"/>
              </p:nvPr>
            </p:nvSpPr>
            <p:spPr>
              <a:xfrm>
                <a:off x="1" y="1386277"/>
                <a:ext cx="9906000" cy="7686202"/>
              </a:xfrm>
            </p:spPr>
            <p:txBody>
              <a:bodyPr>
                <a:normAutofit/>
              </a:bodyPr>
              <a:lstStyle/>
              <a:p>
                <a:pPr>
                  <a:buFont typeface="Courier New" panose="02070309020205020404" pitchFamily="49" charset="0"/>
                  <a:buChar char="o"/>
                </a:pPr>
                <a:r>
                  <a:rPr lang="en-US" dirty="0">
                    <a:solidFill>
                      <a:srgbClr val="FF0000"/>
                    </a:solidFill>
                    <a:latin typeface="Arial" panose="020B0604020202020204" pitchFamily="34" charset="0"/>
                    <a:cs typeface="Arial" panose="020B0604020202020204" pitchFamily="34" charset="0"/>
                  </a:rPr>
                  <a:t>Despite 15 years of global effort, paywall access and subscriptions are more prosperous than ever</a:t>
                </a:r>
              </a:p>
              <a:p>
                <a:pPr>
                  <a:buFont typeface="Courier New" panose="02070309020205020404" pitchFamily="49" charset="0"/>
                  <a:buChar char="o"/>
                </a:pPr>
                <a:r>
                  <a:rPr lang="en-US" dirty="0">
                    <a:solidFill>
                      <a:srgbClr val="FF0000"/>
                    </a:solidFill>
                    <a:latin typeface="Arial" panose="020B0604020202020204" pitchFamily="34" charset="0"/>
                    <a:cs typeface="Arial" panose="020B0604020202020204" pitchFamily="34" charset="0"/>
                  </a:rPr>
                  <a:t>Only</a:t>
                </a:r>
                <a14:m>
                  <m:oMath xmlns:m="http://schemas.openxmlformats.org/officeDocument/2006/math">
                    <m:r>
                      <a:rPr lang="en-US">
                        <a:solidFill>
                          <a:srgbClr val="FF0000"/>
                        </a:solidFill>
                        <a:latin typeface="Cambria Math" charset="0"/>
                        <a:ea typeface="Cambria Math" charset="0"/>
                        <a:cs typeface="Cambria Math" charset="0"/>
                      </a:rPr>
                      <m:t> </m:t>
                    </m:r>
                    <m:r>
                      <a:rPr lang="en-US" i="1">
                        <a:solidFill>
                          <a:srgbClr val="FF0000"/>
                        </a:solidFill>
                        <a:latin typeface="Cambria Math" charset="0"/>
                        <a:ea typeface="Cambria Math" charset="0"/>
                        <a:cs typeface="Cambria Math" charset="0"/>
                      </a:rPr>
                      <m:t>~ </m:t>
                    </m:r>
                  </m:oMath>
                </a14:m>
                <a:r>
                  <a:rPr lang="en-US" dirty="0">
                    <a:solidFill>
                      <a:srgbClr val="FF0000"/>
                    </a:solidFill>
                    <a:latin typeface="Arial" panose="020B0604020202020204" pitchFamily="34" charset="0"/>
                    <a:cs typeface="Arial" panose="020B0604020202020204" pitchFamily="34" charset="0"/>
                  </a:rPr>
                  <a:t>15% of papers are published as OA</a:t>
                </a:r>
              </a:p>
              <a:p>
                <a:pPr>
                  <a:buFont typeface="Courier New" panose="02070309020205020404" pitchFamily="49" charset="0"/>
                  <a:buChar char="o"/>
                </a:pPr>
                <a:r>
                  <a:rPr lang="en-US" dirty="0">
                    <a:solidFill>
                      <a:srgbClr val="FF0000"/>
                    </a:solidFill>
                    <a:latin typeface="Arial" panose="020B0604020202020204" pitchFamily="34" charset="0"/>
                    <a:cs typeface="Arial" panose="020B0604020202020204" pitchFamily="34" charset="0"/>
                  </a:rPr>
                  <a:t>Publishers collect even more revenue by combining subscription and “hybrid” OA journals often for the same content (</a:t>
                </a:r>
                <a:r>
                  <a:rPr lang="en-US" i="1" dirty="0">
                    <a:solidFill>
                      <a:srgbClr val="FF0000"/>
                    </a:solidFill>
                    <a:latin typeface="Arial" panose="020B0604020202020204" pitchFamily="34" charset="0"/>
                    <a:cs typeface="Arial" panose="020B0604020202020204" pitchFamily="34" charset="0"/>
                  </a:rPr>
                  <a:t>i.e.</a:t>
                </a:r>
                <a:r>
                  <a:rPr lang="en-US" dirty="0">
                    <a:solidFill>
                      <a:srgbClr val="FF0000"/>
                    </a:solidFill>
                    <a:latin typeface="Arial" panose="020B0604020202020204" pitchFamily="34" charset="0"/>
                    <a:cs typeface="Arial" panose="020B0604020202020204" pitchFamily="34" charset="0"/>
                  </a:rPr>
                  <a:t>, “double-dipping”)</a:t>
                </a:r>
              </a:p>
              <a:p>
                <a:pPr>
                  <a:buFont typeface="Courier New" panose="02070309020205020404" pitchFamily="49" charset="0"/>
                  <a:buChar char="o"/>
                </a:pPr>
                <a:r>
                  <a:rPr lang="en-US" dirty="0">
                    <a:solidFill>
                      <a:srgbClr val="FF0000"/>
                    </a:solidFill>
                    <a:latin typeface="Arial" panose="020B0604020202020204" pitchFamily="34" charset="0"/>
                    <a:cs typeface="Arial" panose="020B0604020202020204" pitchFamily="34" charset="0"/>
                  </a:rPr>
                  <a:t>Funder and institutional repositories help make content available, but there are challenges and burdens with workflow, author participation, licensing, publisher compliance, and article versions</a:t>
                </a:r>
              </a:p>
            </p:txBody>
          </p:sp>
        </mc:Choice>
        <mc:Fallback xmlns="">
          <p:sp>
            <p:nvSpPr>
              <p:cNvPr id="6" name="Content Placeholder 2"/>
              <p:cNvSpPr>
                <a:spLocks noGrp="1" noRot="1" noChangeAspect="1" noMove="1" noResize="1" noEditPoints="1" noAdjustHandles="1" noChangeArrowheads="1" noChangeShapeType="1" noTextEdit="1"/>
              </p:cNvSpPr>
              <p:nvPr>
                <p:ph idx="1"/>
              </p:nvPr>
            </p:nvSpPr>
            <p:spPr>
              <a:xfrm>
                <a:off x="1" y="1386277"/>
                <a:ext cx="9906000" cy="7686202"/>
              </a:xfrm>
              <a:blipFill>
                <a:blip r:embed="rId3"/>
                <a:stretch>
                  <a:fillRect l="-1410" t="-825" r="-1538"/>
                </a:stretch>
              </a:blipFill>
            </p:spPr>
            <p:txBody>
              <a:bodyPr/>
              <a:lstStyle/>
              <a:p>
                <a:r>
                  <a:rPr lang="en-US">
                    <a:noFill/>
                  </a:rPr>
                  <a:t> </a:t>
                </a:r>
              </a:p>
            </p:txBody>
          </p:sp>
        </mc:Fallback>
      </mc:AlternateContent>
      <p:sp>
        <p:nvSpPr>
          <p:cNvPr id="7" name="Title 1">
            <a:extLst>
              <a:ext uri="{FF2B5EF4-FFF2-40B4-BE49-F238E27FC236}">
                <a16:creationId xmlns:a16="http://schemas.microsoft.com/office/drawing/2014/main" id="{154B581C-00AF-CD42-95F5-9508A18317DC}"/>
              </a:ext>
            </a:extLst>
          </p:cNvPr>
          <p:cNvSpPr>
            <a:spLocks noGrp="1"/>
          </p:cNvSpPr>
          <p:nvPr>
            <p:ph type="title"/>
          </p:nvPr>
        </p:nvSpPr>
        <p:spPr>
          <a:xfrm>
            <a:off x="308517" y="76200"/>
            <a:ext cx="9288966" cy="1143000"/>
          </a:xfrm>
        </p:spPr>
        <p:txBody>
          <a:bodyPr>
            <a:normAutofit fontScale="90000"/>
          </a:bodyPr>
          <a:lstStyle/>
          <a:p>
            <a:r>
              <a:rPr lang="en-US" b="1" dirty="0">
                <a:latin typeface="Arial" panose="020B0604020202020204" pitchFamily="34" charset="0"/>
                <a:cs typeface="Arial" panose="020B0604020202020204" pitchFamily="34" charset="0"/>
              </a:rPr>
              <a:t>But, open access (OA) strategies have not yet transformed publishing</a:t>
            </a:r>
          </a:p>
        </p:txBody>
      </p:sp>
      <p:grpSp>
        <p:nvGrpSpPr>
          <p:cNvPr id="5" name="Gruppieren 12">
            <a:extLst>
              <a:ext uri="{FF2B5EF4-FFF2-40B4-BE49-F238E27FC236}">
                <a16:creationId xmlns:a16="http://schemas.microsoft.com/office/drawing/2014/main" id="{55B5DF1F-0030-164C-81B6-B1D31B6A4432}"/>
              </a:ext>
            </a:extLst>
          </p:cNvPr>
          <p:cNvGrpSpPr/>
          <p:nvPr/>
        </p:nvGrpSpPr>
        <p:grpSpPr>
          <a:xfrm>
            <a:off x="0" y="1473200"/>
            <a:ext cx="9906000" cy="952499"/>
            <a:chOff x="0" y="1600200"/>
            <a:chExt cx="9906000" cy="495300"/>
          </a:xfrm>
        </p:grpSpPr>
        <p:cxnSp>
          <p:nvCxnSpPr>
            <p:cNvPr id="8" name="Gerade Verbindung 13">
              <a:extLst>
                <a:ext uri="{FF2B5EF4-FFF2-40B4-BE49-F238E27FC236}">
                  <a16:creationId xmlns:a16="http://schemas.microsoft.com/office/drawing/2014/main" id="{1BDB7CE9-9F9C-384B-85F1-10AAD91DF958}"/>
                </a:ext>
              </a:extLst>
            </p:cNvPr>
            <p:cNvCxnSpPr/>
            <p:nvPr/>
          </p:nvCxnSpPr>
          <p:spPr>
            <a:xfrm>
              <a:off x="0" y="1600200"/>
              <a:ext cx="9906000" cy="0"/>
            </a:xfrm>
            <a:prstGeom prst="line">
              <a:avLst/>
            </a:prstGeom>
            <a:noFill/>
            <a:ln w="9525" cap="flat" cmpd="sng" algn="ctr">
              <a:solidFill>
                <a:srgbClr val="FF0000"/>
              </a:solidFill>
              <a:prstDash val="solid"/>
            </a:ln>
            <a:effectLst/>
          </p:spPr>
        </p:cxnSp>
        <p:cxnSp>
          <p:nvCxnSpPr>
            <p:cNvPr id="9" name="Gerade Verbindung 17">
              <a:extLst>
                <a:ext uri="{FF2B5EF4-FFF2-40B4-BE49-F238E27FC236}">
                  <a16:creationId xmlns:a16="http://schemas.microsoft.com/office/drawing/2014/main" id="{03FE5C0B-0151-154F-81F6-F7FDE9556309}"/>
                </a:ext>
              </a:extLst>
            </p:cNvPr>
            <p:cNvCxnSpPr/>
            <p:nvPr/>
          </p:nvCxnSpPr>
          <p:spPr>
            <a:xfrm>
              <a:off x="0" y="2095500"/>
              <a:ext cx="9906000" cy="0"/>
            </a:xfrm>
            <a:prstGeom prst="line">
              <a:avLst/>
            </a:prstGeom>
            <a:noFill/>
            <a:ln w="9525" cap="flat" cmpd="sng" algn="ctr">
              <a:solidFill>
                <a:srgbClr val="FF0000"/>
              </a:solidFill>
              <a:prstDash val="solid"/>
            </a:ln>
            <a:effectLst/>
          </p:spPr>
        </p:cxnSp>
      </p:grpSp>
      <p:grpSp>
        <p:nvGrpSpPr>
          <p:cNvPr id="10" name="Gruppieren 12">
            <a:extLst>
              <a:ext uri="{FF2B5EF4-FFF2-40B4-BE49-F238E27FC236}">
                <a16:creationId xmlns:a16="http://schemas.microsoft.com/office/drawing/2014/main" id="{EC5B90DE-8E91-2F4D-B705-A10FC7BFD04F}"/>
              </a:ext>
            </a:extLst>
          </p:cNvPr>
          <p:cNvGrpSpPr/>
          <p:nvPr/>
        </p:nvGrpSpPr>
        <p:grpSpPr>
          <a:xfrm>
            <a:off x="0" y="2527300"/>
            <a:ext cx="9906000" cy="495300"/>
            <a:chOff x="0" y="1600200"/>
            <a:chExt cx="9906000" cy="495300"/>
          </a:xfrm>
        </p:grpSpPr>
        <p:cxnSp>
          <p:nvCxnSpPr>
            <p:cNvPr id="11" name="Gerade Verbindung 13">
              <a:extLst>
                <a:ext uri="{FF2B5EF4-FFF2-40B4-BE49-F238E27FC236}">
                  <a16:creationId xmlns:a16="http://schemas.microsoft.com/office/drawing/2014/main" id="{BE9174FA-43A7-5D43-9B77-13BF92758CB2}"/>
                </a:ext>
              </a:extLst>
            </p:cNvPr>
            <p:cNvCxnSpPr/>
            <p:nvPr/>
          </p:nvCxnSpPr>
          <p:spPr>
            <a:xfrm>
              <a:off x="0" y="1600200"/>
              <a:ext cx="9906000" cy="0"/>
            </a:xfrm>
            <a:prstGeom prst="line">
              <a:avLst/>
            </a:prstGeom>
            <a:noFill/>
            <a:ln w="9525" cap="flat" cmpd="sng" algn="ctr">
              <a:solidFill>
                <a:srgbClr val="FF0000"/>
              </a:solidFill>
              <a:prstDash val="solid"/>
            </a:ln>
            <a:effectLst/>
          </p:spPr>
        </p:cxnSp>
        <p:cxnSp>
          <p:nvCxnSpPr>
            <p:cNvPr id="12" name="Gerade Verbindung 17">
              <a:extLst>
                <a:ext uri="{FF2B5EF4-FFF2-40B4-BE49-F238E27FC236}">
                  <a16:creationId xmlns:a16="http://schemas.microsoft.com/office/drawing/2014/main" id="{A3655D9F-2A85-4B44-B016-150A6240082E}"/>
                </a:ext>
              </a:extLst>
            </p:cNvPr>
            <p:cNvCxnSpPr/>
            <p:nvPr/>
          </p:nvCxnSpPr>
          <p:spPr>
            <a:xfrm>
              <a:off x="0" y="2095500"/>
              <a:ext cx="9906000" cy="0"/>
            </a:xfrm>
            <a:prstGeom prst="line">
              <a:avLst/>
            </a:prstGeom>
            <a:noFill/>
            <a:ln w="9525" cap="flat" cmpd="sng" algn="ctr">
              <a:solidFill>
                <a:srgbClr val="FF0000"/>
              </a:solidFill>
              <a:prstDash val="solid"/>
            </a:ln>
            <a:effectLst/>
          </p:spPr>
        </p:cxnSp>
      </p:grpSp>
      <p:grpSp>
        <p:nvGrpSpPr>
          <p:cNvPr id="13" name="Gruppieren 12">
            <a:extLst>
              <a:ext uri="{FF2B5EF4-FFF2-40B4-BE49-F238E27FC236}">
                <a16:creationId xmlns:a16="http://schemas.microsoft.com/office/drawing/2014/main" id="{0E655F92-4C51-724C-8274-91A277428D21}"/>
              </a:ext>
            </a:extLst>
          </p:cNvPr>
          <p:cNvGrpSpPr/>
          <p:nvPr/>
        </p:nvGrpSpPr>
        <p:grpSpPr>
          <a:xfrm>
            <a:off x="0" y="3124201"/>
            <a:ext cx="9906000" cy="1485899"/>
            <a:chOff x="0" y="1600200"/>
            <a:chExt cx="9906000" cy="495300"/>
          </a:xfrm>
        </p:grpSpPr>
        <p:cxnSp>
          <p:nvCxnSpPr>
            <p:cNvPr id="14" name="Gerade Verbindung 13">
              <a:extLst>
                <a:ext uri="{FF2B5EF4-FFF2-40B4-BE49-F238E27FC236}">
                  <a16:creationId xmlns:a16="http://schemas.microsoft.com/office/drawing/2014/main" id="{C87737A7-2031-DD40-8A5D-028D094634CD}"/>
                </a:ext>
              </a:extLst>
            </p:cNvPr>
            <p:cNvCxnSpPr/>
            <p:nvPr/>
          </p:nvCxnSpPr>
          <p:spPr>
            <a:xfrm>
              <a:off x="0" y="1600200"/>
              <a:ext cx="9906000" cy="0"/>
            </a:xfrm>
            <a:prstGeom prst="line">
              <a:avLst/>
            </a:prstGeom>
            <a:noFill/>
            <a:ln w="9525" cap="flat" cmpd="sng" algn="ctr">
              <a:solidFill>
                <a:srgbClr val="FF0000"/>
              </a:solidFill>
              <a:prstDash val="solid"/>
            </a:ln>
            <a:effectLst/>
          </p:spPr>
        </p:cxnSp>
        <p:cxnSp>
          <p:nvCxnSpPr>
            <p:cNvPr id="15" name="Gerade Verbindung 17">
              <a:extLst>
                <a:ext uri="{FF2B5EF4-FFF2-40B4-BE49-F238E27FC236}">
                  <a16:creationId xmlns:a16="http://schemas.microsoft.com/office/drawing/2014/main" id="{A4570C22-B014-4041-8AE7-BEB3AC57560C}"/>
                </a:ext>
              </a:extLst>
            </p:cNvPr>
            <p:cNvCxnSpPr/>
            <p:nvPr/>
          </p:nvCxnSpPr>
          <p:spPr>
            <a:xfrm>
              <a:off x="0" y="2095500"/>
              <a:ext cx="9906000" cy="0"/>
            </a:xfrm>
            <a:prstGeom prst="line">
              <a:avLst/>
            </a:prstGeom>
            <a:noFill/>
            <a:ln w="9525" cap="flat" cmpd="sng" algn="ctr">
              <a:solidFill>
                <a:srgbClr val="FF0000"/>
              </a:solidFill>
              <a:prstDash val="solid"/>
            </a:ln>
            <a:effectLst/>
          </p:spPr>
        </p:cxnSp>
      </p:grpSp>
      <p:grpSp>
        <p:nvGrpSpPr>
          <p:cNvPr id="16" name="Gruppieren 12">
            <a:extLst>
              <a:ext uri="{FF2B5EF4-FFF2-40B4-BE49-F238E27FC236}">
                <a16:creationId xmlns:a16="http://schemas.microsoft.com/office/drawing/2014/main" id="{4F2EC240-E486-284B-BD4F-E655D3BDB764}"/>
              </a:ext>
            </a:extLst>
          </p:cNvPr>
          <p:cNvGrpSpPr/>
          <p:nvPr/>
        </p:nvGrpSpPr>
        <p:grpSpPr>
          <a:xfrm>
            <a:off x="0" y="4711700"/>
            <a:ext cx="9906000" cy="1917699"/>
            <a:chOff x="0" y="1600200"/>
            <a:chExt cx="9906000" cy="495300"/>
          </a:xfrm>
        </p:grpSpPr>
        <p:cxnSp>
          <p:nvCxnSpPr>
            <p:cNvPr id="17" name="Gerade Verbindung 13">
              <a:extLst>
                <a:ext uri="{FF2B5EF4-FFF2-40B4-BE49-F238E27FC236}">
                  <a16:creationId xmlns:a16="http://schemas.microsoft.com/office/drawing/2014/main" id="{F9526D31-77FF-DE4F-B0F1-E1710EBF95DA}"/>
                </a:ext>
              </a:extLst>
            </p:cNvPr>
            <p:cNvCxnSpPr/>
            <p:nvPr/>
          </p:nvCxnSpPr>
          <p:spPr>
            <a:xfrm>
              <a:off x="0" y="1600200"/>
              <a:ext cx="9906000" cy="0"/>
            </a:xfrm>
            <a:prstGeom prst="line">
              <a:avLst/>
            </a:prstGeom>
            <a:noFill/>
            <a:ln w="9525" cap="flat" cmpd="sng" algn="ctr">
              <a:solidFill>
                <a:srgbClr val="FF0000"/>
              </a:solidFill>
              <a:prstDash val="solid"/>
            </a:ln>
            <a:effectLst/>
          </p:spPr>
        </p:cxnSp>
        <p:cxnSp>
          <p:nvCxnSpPr>
            <p:cNvPr id="18" name="Gerade Verbindung 17">
              <a:extLst>
                <a:ext uri="{FF2B5EF4-FFF2-40B4-BE49-F238E27FC236}">
                  <a16:creationId xmlns:a16="http://schemas.microsoft.com/office/drawing/2014/main" id="{2710CFA8-62C0-3443-B175-A310AFFFD732}"/>
                </a:ext>
              </a:extLst>
            </p:cNvPr>
            <p:cNvCxnSpPr/>
            <p:nvPr/>
          </p:nvCxnSpPr>
          <p:spPr>
            <a:xfrm>
              <a:off x="0" y="2095500"/>
              <a:ext cx="9906000" cy="0"/>
            </a:xfrm>
            <a:prstGeom prst="line">
              <a:avLst/>
            </a:prstGeom>
            <a:noFill/>
            <a:ln w="9525" cap="flat" cmpd="sng" algn="ctr">
              <a:solidFill>
                <a:srgbClr val="FF0000"/>
              </a:solidFill>
              <a:prstDash val="solid"/>
            </a:ln>
            <a:effectLst/>
          </p:spPr>
        </p:cxnSp>
      </p:grpSp>
      <p:sp>
        <p:nvSpPr>
          <p:cNvPr id="20" name="Foliennummernplatzhalter 4">
            <a:extLst>
              <a:ext uri="{FF2B5EF4-FFF2-40B4-BE49-F238E27FC236}">
                <a16:creationId xmlns:a16="http://schemas.microsoft.com/office/drawing/2014/main" id="{43877935-7ECD-A04E-9087-326BE4D66673}"/>
              </a:ext>
            </a:extLst>
          </p:cNvPr>
          <p:cNvSpPr>
            <a:spLocks noGrp="1"/>
          </p:cNvSpPr>
          <p:nvPr>
            <p:ph type="sldNum" sz="quarter" idx="12"/>
          </p:nvPr>
        </p:nvSpPr>
        <p:spPr>
          <a:xfrm>
            <a:off x="8931442" y="6659477"/>
            <a:ext cx="773912" cy="16716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D1E780-DE1C-4ECA-B5E5-863D0BC53287}" type="slidenum">
              <a:rPr kumimoji="0" lang="de-DE" sz="8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8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84983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tx1"/>
                                      </p:to>
                                    </p:animClr>
                                  </p:sub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tx1"/>
                                      </p:to>
                                    </p:animClr>
                                  </p:sub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tx1"/>
                                      </p:to>
                                    </p:animClr>
                                  </p:sub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537CE2-7719-894D-A67B-78EC6B833AD8}"/>
              </a:ext>
            </a:extLst>
          </p:cNvPr>
          <p:cNvSpPr/>
          <p:nvPr/>
        </p:nvSpPr>
        <p:spPr>
          <a:xfrm>
            <a:off x="0" y="0"/>
            <a:ext cx="9906000" cy="13400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200" dirty="0">
              <a:solidFill>
                <a:schemeClr val="tx1"/>
              </a:solidFill>
            </a:endParaRPr>
          </a:p>
        </p:txBody>
      </p:sp>
      <p:sp>
        <p:nvSpPr>
          <p:cNvPr id="7" name="Title 1">
            <a:extLst>
              <a:ext uri="{FF2B5EF4-FFF2-40B4-BE49-F238E27FC236}">
                <a16:creationId xmlns:a16="http://schemas.microsoft.com/office/drawing/2014/main" id="{154B581C-00AF-CD42-95F5-9508A18317DC}"/>
              </a:ext>
            </a:extLst>
          </p:cNvPr>
          <p:cNvSpPr>
            <a:spLocks noGrp="1"/>
          </p:cNvSpPr>
          <p:nvPr>
            <p:ph type="title"/>
          </p:nvPr>
        </p:nvSpPr>
        <p:spPr>
          <a:xfrm>
            <a:off x="0" y="76200"/>
            <a:ext cx="9906000" cy="1143000"/>
          </a:xfrm>
        </p:spPr>
        <p:txBody>
          <a:bodyPr>
            <a:normAutofit fontScale="90000"/>
          </a:bodyPr>
          <a:lstStyle/>
          <a:p>
            <a:r>
              <a:rPr lang="en-US" b="1" dirty="0">
                <a:latin typeface="Arial" panose="020B0604020202020204" pitchFamily="34" charset="0"/>
                <a:cs typeface="Arial" panose="020B0604020202020204" pitchFamily="34" charset="0"/>
              </a:rPr>
              <a:t>So, how can we accelerate a large-scale transformation to open access (OA)?</a:t>
            </a:r>
          </a:p>
        </p:txBody>
      </p:sp>
      <p:sp>
        <p:nvSpPr>
          <p:cNvPr id="14" name="Rectangle 13">
            <a:extLst>
              <a:ext uri="{FF2B5EF4-FFF2-40B4-BE49-F238E27FC236}">
                <a16:creationId xmlns:a16="http://schemas.microsoft.com/office/drawing/2014/main" id="{14581593-36C7-A745-B3DF-C41724B2ADA9}"/>
              </a:ext>
            </a:extLst>
          </p:cNvPr>
          <p:cNvSpPr/>
          <p:nvPr/>
        </p:nvSpPr>
        <p:spPr>
          <a:xfrm>
            <a:off x="0" y="1353993"/>
            <a:ext cx="9906000" cy="584775"/>
          </a:xfrm>
          <a:prstGeom prst="rect">
            <a:avLst/>
          </a:prstGeom>
        </p:spPr>
        <p:txBody>
          <a:bodyPr wrap="square">
            <a:spAutoFit/>
          </a:bodyPr>
          <a:lstStyle/>
          <a:p>
            <a:pPr algn="ctr"/>
            <a:r>
              <a:rPr lang="en-US" sz="3200" i="1" dirty="0">
                <a:solidFill>
                  <a:srgbClr val="FF0000"/>
                </a:solidFill>
                <a:latin typeface="Arial" panose="020B0604020202020204" pitchFamily="34" charset="0"/>
                <a:cs typeface="Arial" panose="020B0604020202020204" pitchFamily="34" charset="0"/>
              </a:rPr>
              <a:t>Think globally, act locally…</a:t>
            </a:r>
            <a:endParaRPr lang="en-US" sz="3200" dirty="0">
              <a:solidFill>
                <a:srgbClr val="FF0000"/>
              </a:solidFill>
            </a:endParaRPr>
          </a:p>
        </p:txBody>
      </p:sp>
      <p:sp>
        <p:nvSpPr>
          <p:cNvPr id="15" name="Content Placeholder 2">
            <a:extLst>
              <a:ext uri="{FF2B5EF4-FFF2-40B4-BE49-F238E27FC236}">
                <a16:creationId xmlns:a16="http://schemas.microsoft.com/office/drawing/2014/main" id="{1691F2A6-93E5-4C49-9FB9-F1A9B9F9C5CE}"/>
              </a:ext>
            </a:extLst>
          </p:cNvPr>
          <p:cNvSpPr>
            <a:spLocks noGrp="1"/>
          </p:cNvSpPr>
          <p:nvPr>
            <p:ph idx="1"/>
          </p:nvPr>
        </p:nvSpPr>
        <p:spPr>
          <a:xfrm>
            <a:off x="1" y="1880694"/>
            <a:ext cx="9906000" cy="4945947"/>
          </a:xfrm>
        </p:spPr>
        <p:txBody>
          <a:bodyPr>
            <a:normAutofit/>
          </a:bodyPr>
          <a:lstStyle/>
          <a:p>
            <a:pPr>
              <a:buFont typeface="Courier New" panose="02070309020205020404" pitchFamily="49" charset="0"/>
              <a:buChar char="o"/>
            </a:pPr>
            <a:r>
              <a:rPr lang="en-US" dirty="0">
                <a:solidFill>
                  <a:srgbClr val="FF0000"/>
                </a:solidFill>
                <a:latin typeface="Arial" panose="020B0604020202020204" pitchFamily="34" charset="0"/>
                <a:cs typeface="Arial" panose="020B0604020202020204" pitchFamily="34" charset="0"/>
              </a:rPr>
              <a:t>Provide author communities, professional societies, editors, and other key stakeholders with tools and resources to make their subscription journals OA</a:t>
            </a:r>
            <a:endParaRPr lang="en-US" sz="1100" dirty="0">
              <a:solidFill>
                <a:srgbClr val="FF0000"/>
              </a:solidFill>
              <a:latin typeface="Arial" panose="020B0604020202020204" pitchFamily="34" charset="0"/>
              <a:cs typeface="Arial" panose="020B0604020202020204" pitchFamily="34" charset="0"/>
            </a:endParaRPr>
          </a:p>
          <a:p>
            <a:pPr marL="0" indent="0" algn="ctr">
              <a:lnSpc>
                <a:spcPts val="2800"/>
              </a:lnSpc>
              <a:buNone/>
            </a:pPr>
            <a:r>
              <a:rPr lang="en-US" sz="2800" dirty="0">
                <a:solidFill>
                  <a:srgbClr val="FF0000"/>
                </a:solidFill>
                <a:latin typeface="Arial" panose="020B0604020202020204" pitchFamily="34" charset="0"/>
                <a:cs typeface="Arial" panose="020B0604020202020204" pitchFamily="34" charset="0"/>
              </a:rPr>
              <a:t>(</a:t>
            </a:r>
            <a:r>
              <a:rPr lang="en-US" sz="2800" i="1" dirty="0">
                <a:solidFill>
                  <a:srgbClr val="FF0000"/>
                </a:solidFill>
                <a:latin typeface="Arial" panose="020B0604020202020204" pitchFamily="34" charset="0"/>
                <a:cs typeface="Arial" panose="020B0604020202020204" pitchFamily="34" charset="0"/>
              </a:rPr>
              <a:t>i.e.</a:t>
            </a:r>
            <a:r>
              <a:rPr lang="en-US" sz="2800" dirty="0">
                <a:solidFill>
                  <a:srgbClr val="FF0000"/>
                </a:solidFill>
                <a:latin typeface="Arial" panose="020B0604020202020204" pitchFamily="34" charset="0"/>
                <a:cs typeface="Arial" panose="020B0604020202020204" pitchFamily="34" charset="0"/>
              </a:rPr>
              <a:t>, </a:t>
            </a:r>
            <a:r>
              <a:rPr lang="en-US" sz="2800" i="1" dirty="0">
                <a:solidFill>
                  <a:srgbClr val="FF0000"/>
                </a:solidFill>
                <a:latin typeface="Arial" panose="020B0604020202020204" pitchFamily="34" charset="0"/>
                <a:cs typeface="Arial" panose="020B0604020202020204" pitchFamily="34" charset="0"/>
              </a:rPr>
              <a:t>flip to OA journal-by-journal</a:t>
            </a:r>
            <a:r>
              <a:rPr lang="en-US" sz="2800" dirty="0">
                <a:solidFill>
                  <a:srgbClr val="FF0000"/>
                </a:solidFill>
                <a:latin typeface="Arial" panose="020B0604020202020204" pitchFamily="34" charset="0"/>
                <a:cs typeface="Arial" panose="020B0604020202020204" pitchFamily="34" charset="0"/>
              </a:rPr>
              <a:t>)</a:t>
            </a:r>
            <a:endParaRPr lang="en-US" sz="1000" dirty="0">
              <a:solidFill>
                <a:srgbClr val="FF0000"/>
              </a:solidFill>
              <a:latin typeface="Arial" panose="020B0604020202020204" pitchFamily="34" charset="0"/>
              <a:cs typeface="Arial" panose="020B0604020202020204" pitchFamily="34" charset="0"/>
            </a:endParaRPr>
          </a:p>
          <a:p>
            <a:pPr>
              <a:buFont typeface="Courier New" panose="02070309020205020404" pitchFamily="49" charset="0"/>
              <a:buChar char="o"/>
            </a:pPr>
            <a:r>
              <a:rPr lang="en-US" dirty="0">
                <a:solidFill>
                  <a:srgbClr val="FF0000"/>
                </a:solidFill>
                <a:latin typeface="Arial" panose="020B0604020202020204" pitchFamily="34" charset="0"/>
                <a:cs typeface="Arial" panose="020B0604020202020204" pitchFamily="34" charset="0"/>
              </a:rPr>
              <a:t>Join with international partners and pledge to divest from subscriptions and re-invest in OA publishing</a:t>
            </a:r>
          </a:p>
          <a:p>
            <a:pPr marL="0" indent="0" algn="ctr">
              <a:lnSpc>
                <a:spcPts val="2800"/>
              </a:lnSpc>
              <a:buNone/>
            </a:pPr>
            <a:r>
              <a:rPr lang="en-US" sz="2800" dirty="0">
                <a:solidFill>
                  <a:srgbClr val="FF0000"/>
                </a:solidFill>
                <a:latin typeface="Arial" panose="020B0604020202020204" pitchFamily="34" charset="0"/>
                <a:cs typeface="Arial" panose="020B0604020202020204" pitchFamily="34" charset="0"/>
              </a:rPr>
              <a:t>(</a:t>
            </a:r>
            <a:r>
              <a:rPr lang="en-US" sz="2800" i="1" dirty="0">
                <a:solidFill>
                  <a:srgbClr val="FF0000"/>
                </a:solidFill>
                <a:latin typeface="Arial" panose="020B0604020202020204" pitchFamily="34" charset="0"/>
                <a:cs typeface="Arial" panose="020B0604020202020204" pitchFamily="34" charset="0"/>
              </a:rPr>
              <a:t>i.e.</a:t>
            </a:r>
            <a:r>
              <a:rPr lang="en-US" sz="2800" dirty="0">
                <a:solidFill>
                  <a:srgbClr val="FF0000"/>
                </a:solidFill>
                <a:latin typeface="Arial" panose="020B0604020202020204" pitchFamily="34" charset="0"/>
                <a:cs typeface="Arial" panose="020B0604020202020204" pitchFamily="34" charset="0"/>
              </a:rPr>
              <a:t>, </a:t>
            </a:r>
            <a:r>
              <a:rPr lang="en-US" sz="2800" i="1" dirty="0">
                <a:solidFill>
                  <a:srgbClr val="FF0000"/>
                </a:solidFill>
                <a:latin typeface="Arial" panose="020B0604020202020204" pitchFamily="34" charset="0"/>
                <a:cs typeface="Arial" panose="020B0604020202020204" pitchFamily="34" charset="0"/>
              </a:rPr>
              <a:t>flip to OA publisher-by-publisher</a:t>
            </a:r>
            <a:r>
              <a:rPr lang="en-US" sz="2800" dirty="0">
                <a:solidFill>
                  <a:srgbClr val="FF0000"/>
                </a:solidFill>
                <a:latin typeface="Arial" panose="020B0604020202020204" pitchFamily="34" charset="0"/>
                <a:cs typeface="Arial" panose="020B0604020202020204" pitchFamily="34" charset="0"/>
              </a:rPr>
              <a:t>)</a:t>
            </a:r>
            <a:endParaRPr lang="en-US" dirty="0">
              <a:solidFill>
                <a:srgbClr val="FF0000"/>
              </a:solidFill>
              <a:latin typeface="Arial" panose="020B0604020202020204" pitchFamily="34" charset="0"/>
              <a:cs typeface="Arial" panose="020B0604020202020204" pitchFamily="34" charset="0"/>
            </a:endParaRPr>
          </a:p>
          <a:p>
            <a:pPr>
              <a:buFont typeface="Courier New" panose="02070309020205020404" pitchFamily="49" charset="0"/>
              <a:buChar char="o"/>
            </a:pPr>
            <a:r>
              <a:rPr lang="en-US" dirty="0">
                <a:solidFill>
                  <a:srgbClr val="FF0000"/>
                </a:solidFill>
                <a:latin typeface="Arial" panose="020B0604020202020204" pitchFamily="34" charset="0"/>
                <a:cs typeface="Arial" panose="020B0604020202020204" pitchFamily="34" charset="0"/>
              </a:rPr>
              <a:t>Align institutional policies and practices towards OA</a:t>
            </a:r>
          </a:p>
          <a:p>
            <a:pPr marL="0" indent="0" algn="ctr">
              <a:lnSpc>
                <a:spcPts val="2800"/>
              </a:lnSpc>
              <a:buNone/>
            </a:pPr>
            <a:r>
              <a:rPr lang="en-US" sz="2800" dirty="0">
                <a:solidFill>
                  <a:srgbClr val="FF0000"/>
                </a:solidFill>
                <a:latin typeface="Arial" panose="020B0604020202020204" pitchFamily="34" charset="0"/>
                <a:cs typeface="Arial" panose="020B0604020202020204" pitchFamily="34" charset="0"/>
              </a:rPr>
              <a:t>(</a:t>
            </a:r>
            <a:r>
              <a:rPr lang="en-US" sz="2800" i="1" dirty="0">
                <a:solidFill>
                  <a:srgbClr val="FF0000"/>
                </a:solidFill>
                <a:latin typeface="Arial" panose="020B0604020202020204" pitchFamily="34" charset="0"/>
                <a:cs typeface="Arial" panose="020B0604020202020204" pitchFamily="34" charset="0"/>
              </a:rPr>
              <a:t>i.e.</a:t>
            </a:r>
            <a:r>
              <a:rPr lang="en-US" sz="2800" dirty="0">
                <a:solidFill>
                  <a:srgbClr val="FF0000"/>
                </a:solidFill>
                <a:latin typeface="Arial" panose="020B0604020202020204" pitchFamily="34" charset="0"/>
                <a:cs typeface="Arial" panose="020B0604020202020204" pitchFamily="34" charset="0"/>
              </a:rPr>
              <a:t>, </a:t>
            </a:r>
            <a:r>
              <a:rPr lang="en-US" sz="2800" i="1" dirty="0">
                <a:solidFill>
                  <a:srgbClr val="FF0000"/>
                </a:solidFill>
                <a:latin typeface="Arial" panose="020B0604020202020204" pitchFamily="34" charset="0"/>
                <a:cs typeface="Arial" panose="020B0604020202020204" pitchFamily="34" charset="0"/>
              </a:rPr>
              <a:t>push for OA principles in publisher agreements</a:t>
            </a:r>
            <a:r>
              <a:rPr lang="en-US" sz="2800" dirty="0">
                <a:solidFill>
                  <a:srgbClr val="FF0000"/>
                </a:solidFill>
                <a:latin typeface="Arial" panose="020B0604020202020204" pitchFamily="34" charset="0"/>
                <a:cs typeface="Arial" panose="020B0604020202020204" pitchFamily="34" charset="0"/>
              </a:rPr>
              <a:t>)</a:t>
            </a:r>
            <a:endParaRPr lang="en-US" dirty="0">
              <a:solidFill>
                <a:srgbClr val="FF0000"/>
              </a:solidFill>
              <a:latin typeface="Arial" panose="020B0604020202020204" pitchFamily="34" charset="0"/>
              <a:cs typeface="Arial" panose="020B0604020202020204" pitchFamily="34" charset="0"/>
            </a:endParaRPr>
          </a:p>
        </p:txBody>
      </p:sp>
      <p:grpSp>
        <p:nvGrpSpPr>
          <p:cNvPr id="21" name="Gruppieren 12">
            <a:extLst>
              <a:ext uri="{FF2B5EF4-FFF2-40B4-BE49-F238E27FC236}">
                <a16:creationId xmlns:a16="http://schemas.microsoft.com/office/drawing/2014/main" id="{C41FDEF0-819A-7B43-9ED6-8F697C1B00F6}"/>
              </a:ext>
            </a:extLst>
          </p:cNvPr>
          <p:cNvGrpSpPr/>
          <p:nvPr/>
        </p:nvGrpSpPr>
        <p:grpSpPr>
          <a:xfrm>
            <a:off x="0" y="5471163"/>
            <a:ext cx="9906000" cy="929636"/>
            <a:chOff x="0" y="1600200"/>
            <a:chExt cx="9906000" cy="495300"/>
          </a:xfrm>
        </p:grpSpPr>
        <p:cxnSp>
          <p:nvCxnSpPr>
            <p:cNvPr id="22" name="Gerade Verbindung 13">
              <a:extLst>
                <a:ext uri="{FF2B5EF4-FFF2-40B4-BE49-F238E27FC236}">
                  <a16:creationId xmlns:a16="http://schemas.microsoft.com/office/drawing/2014/main" id="{8C08DA59-9783-F34E-8CD5-FF8FFE289ABC}"/>
                </a:ext>
              </a:extLst>
            </p:cNvPr>
            <p:cNvCxnSpPr/>
            <p:nvPr/>
          </p:nvCxnSpPr>
          <p:spPr>
            <a:xfrm>
              <a:off x="0" y="1600200"/>
              <a:ext cx="9906000" cy="0"/>
            </a:xfrm>
            <a:prstGeom prst="line">
              <a:avLst/>
            </a:prstGeom>
            <a:noFill/>
            <a:ln w="9525" cap="flat" cmpd="sng" algn="ctr">
              <a:solidFill>
                <a:srgbClr val="FF0000"/>
              </a:solidFill>
              <a:prstDash val="solid"/>
            </a:ln>
            <a:effectLst/>
          </p:spPr>
        </p:cxnSp>
        <p:cxnSp>
          <p:nvCxnSpPr>
            <p:cNvPr id="23" name="Gerade Verbindung 17">
              <a:extLst>
                <a:ext uri="{FF2B5EF4-FFF2-40B4-BE49-F238E27FC236}">
                  <a16:creationId xmlns:a16="http://schemas.microsoft.com/office/drawing/2014/main" id="{AC67A7F5-99F3-BA45-B485-7B46DF9DD5C3}"/>
                </a:ext>
              </a:extLst>
            </p:cNvPr>
            <p:cNvCxnSpPr/>
            <p:nvPr/>
          </p:nvCxnSpPr>
          <p:spPr>
            <a:xfrm>
              <a:off x="0" y="2095500"/>
              <a:ext cx="9906000" cy="0"/>
            </a:xfrm>
            <a:prstGeom prst="line">
              <a:avLst/>
            </a:prstGeom>
            <a:noFill/>
            <a:ln w="9525" cap="flat" cmpd="sng" algn="ctr">
              <a:solidFill>
                <a:srgbClr val="FF0000"/>
              </a:solidFill>
              <a:prstDash val="solid"/>
            </a:ln>
            <a:effectLst/>
          </p:spPr>
        </p:cxnSp>
      </p:grpSp>
      <p:sp>
        <p:nvSpPr>
          <p:cNvPr id="24" name="Foliennummernplatzhalter 4">
            <a:extLst>
              <a:ext uri="{FF2B5EF4-FFF2-40B4-BE49-F238E27FC236}">
                <a16:creationId xmlns:a16="http://schemas.microsoft.com/office/drawing/2014/main" id="{6DD59C21-5C7F-5E4C-8375-BC22A6D679A4}"/>
              </a:ext>
            </a:extLst>
          </p:cNvPr>
          <p:cNvSpPr>
            <a:spLocks noGrp="1"/>
          </p:cNvSpPr>
          <p:nvPr>
            <p:ph type="sldNum" sz="quarter" idx="12"/>
          </p:nvPr>
        </p:nvSpPr>
        <p:spPr>
          <a:xfrm>
            <a:off x="8931442" y="6659477"/>
            <a:ext cx="773912" cy="16716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D1E780-DE1C-4ECA-B5E5-863D0BC53287}" type="slidenum">
              <a:rPr kumimoji="0" lang="de-DE" sz="8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8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grpSp>
        <p:nvGrpSpPr>
          <p:cNvPr id="17" name="Gruppieren 12">
            <a:extLst>
              <a:ext uri="{FF2B5EF4-FFF2-40B4-BE49-F238E27FC236}">
                <a16:creationId xmlns:a16="http://schemas.microsoft.com/office/drawing/2014/main" id="{25D4480D-637D-5C42-8F19-20DD27764CE1}"/>
              </a:ext>
            </a:extLst>
          </p:cNvPr>
          <p:cNvGrpSpPr/>
          <p:nvPr/>
        </p:nvGrpSpPr>
        <p:grpSpPr>
          <a:xfrm>
            <a:off x="0" y="3943313"/>
            <a:ext cx="9906000" cy="1420935"/>
            <a:chOff x="0" y="1600200"/>
            <a:chExt cx="9906000" cy="495300"/>
          </a:xfrm>
        </p:grpSpPr>
        <p:cxnSp>
          <p:nvCxnSpPr>
            <p:cNvPr id="18" name="Gerade Verbindung 13">
              <a:extLst>
                <a:ext uri="{FF2B5EF4-FFF2-40B4-BE49-F238E27FC236}">
                  <a16:creationId xmlns:a16="http://schemas.microsoft.com/office/drawing/2014/main" id="{5598D227-D8BF-2A48-9316-001CB899DA78}"/>
                </a:ext>
              </a:extLst>
            </p:cNvPr>
            <p:cNvCxnSpPr/>
            <p:nvPr/>
          </p:nvCxnSpPr>
          <p:spPr>
            <a:xfrm>
              <a:off x="0" y="1600200"/>
              <a:ext cx="9906000" cy="0"/>
            </a:xfrm>
            <a:prstGeom prst="line">
              <a:avLst/>
            </a:prstGeom>
            <a:noFill/>
            <a:ln w="9525" cap="flat" cmpd="sng" algn="ctr">
              <a:solidFill>
                <a:srgbClr val="FF0000"/>
              </a:solidFill>
              <a:prstDash val="solid"/>
            </a:ln>
            <a:effectLst/>
          </p:spPr>
        </p:cxnSp>
        <p:cxnSp>
          <p:nvCxnSpPr>
            <p:cNvPr id="19" name="Gerade Verbindung 17">
              <a:extLst>
                <a:ext uri="{FF2B5EF4-FFF2-40B4-BE49-F238E27FC236}">
                  <a16:creationId xmlns:a16="http://schemas.microsoft.com/office/drawing/2014/main" id="{BEDEEEAA-B105-0148-B948-2851418262BD}"/>
                </a:ext>
              </a:extLst>
            </p:cNvPr>
            <p:cNvCxnSpPr/>
            <p:nvPr/>
          </p:nvCxnSpPr>
          <p:spPr>
            <a:xfrm>
              <a:off x="0" y="2095500"/>
              <a:ext cx="9906000" cy="0"/>
            </a:xfrm>
            <a:prstGeom prst="line">
              <a:avLst/>
            </a:prstGeom>
            <a:noFill/>
            <a:ln w="9525" cap="flat" cmpd="sng" algn="ctr">
              <a:solidFill>
                <a:srgbClr val="FF0000"/>
              </a:solidFill>
              <a:prstDash val="solid"/>
            </a:ln>
            <a:effectLst/>
          </p:spPr>
        </p:cxnSp>
      </p:grpSp>
      <p:grpSp>
        <p:nvGrpSpPr>
          <p:cNvPr id="20" name="Gruppieren 12">
            <a:extLst>
              <a:ext uri="{FF2B5EF4-FFF2-40B4-BE49-F238E27FC236}">
                <a16:creationId xmlns:a16="http://schemas.microsoft.com/office/drawing/2014/main" id="{B9BF8EFC-212D-A64A-B1BD-6B6661BED953}"/>
              </a:ext>
            </a:extLst>
          </p:cNvPr>
          <p:cNvGrpSpPr/>
          <p:nvPr/>
        </p:nvGrpSpPr>
        <p:grpSpPr>
          <a:xfrm>
            <a:off x="0" y="1952691"/>
            <a:ext cx="9906000" cy="1883708"/>
            <a:chOff x="0" y="1600200"/>
            <a:chExt cx="9906000" cy="495300"/>
          </a:xfrm>
        </p:grpSpPr>
        <p:cxnSp>
          <p:nvCxnSpPr>
            <p:cNvPr id="25" name="Gerade Verbindung 13">
              <a:extLst>
                <a:ext uri="{FF2B5EF4-FFF2-40B4-BE49-F238E27FC236}">
                  <a16:creationId xmlns:a16="http://schemas.microsoft.com/office/drawing/2014/main" id="{FA70032A-9F44-1940-83AB-6F14D44B1AF1}"/>
                </a:ext>
              </a:extLst>
            </p:cNvPr>
            <p:cNvCxnSpPr/>
            <p:nvPr/>
          </p:nvCxnSpPr>
          <p:spPr>
            <a:xfrm>
              <a:off x="0" y="1600200"/>
              <a:ext cx="9906000" cy="0"/>
            </a:xfrm>
            <a:prstGeom prst="line">
              <a:avLst/>
            </a:prstGeom>
            <a:noFill/>
            <a:ln w="9525" cap="flat" cmpd="sng" algn="ctr">
              <a:solidFill>
                <a:srgbClr val="FF0000"/>
              </a:solidFill>
              <a:prstDash val="solid"/>
            </a:ln>
            <a:effectLst/>
          </p:spPr>
        </p:cxnSp>
        <p:cxnSp>
          <p:nvCxnSpPr>
            <p:cNvPr id="26" name="Gerade Verbindung 17">
              <a:extLst>
                <a:ext uri="{FF2B5EF4-FFF2-40B4-BE49-F238E27FC236}">
                  <a16:creationId xmlns:a16="http://schemas.microsoft.com/office/drawing/2014/main" id="{FB6225D3-BDEA-374B-A64A-5F727EB11E44}"/>
                </a:ext>
              </a:extLst>
            </p:cNvPr>
            <p:cNvCxnSpPr/>
            <p:nvPr/>
          </p:nvCxnSpPr>
          <p:spPr>
            <a:xfrm>
              <a:off x="0" y="2095500"/>
              <a:ext cx="9906000" cy="0"/>
            </a:xfrm>
            <a:prstGeom prst="line">
              <a:avLst/>
            </a:prstGeom>
            <a:noFill/>
            <a:ln w="9525" cap="flat" cmpd="sng" algn="ctr">
              <a:solidFill>
                <a:srgbClr val="FF0000"/>
              </a:solidFill>
              <a:prstDash val="solid"/>
            </a:ln>
            <a:effectLst/>
          </p:spPr>
        </p:cxnSp>
      </p:grpSp>
    </p:spTree>
    <p:extLst>
      <p:ext uri="{BB962C8B-B14F-4D97-AF65-F5344CB8AC3E}">
        <p14:creationId xmlns:p14="http://schemas.microsoft.com/office/powerpoint/2010/main" val="83620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4">
                                            <p:txEl>
                                              <p:pRg st="0" end="0"/>
                                            </p:txEl>
                                          </p:spTgt>
                                        </p:tgtEl>
                                        <p:attrNameLst>
                                          <p:attrName>ppt_c</p:attrName>
                                        </p:attrNameLst>
                                      </p:cBhvr>
                                      <p:to>
                                        <a:srgbClr val="92929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5">
                                            <p:txEl>
                                              <p:pRg st="0" end="0"/>
                                            </p:txEl>
                                          </p:spTgt>
                                        </p:tgtEl>
                                        <p:attrNameLst>
                                          <p:attrName>ppt_c</p:attrName>
                                        </p:attrNameLst>
                                      </p:cBhvr>
                                      <p:to>
                                        <a:schemeClr val="tx1"/>
                                      </p:to>
                                    </p:animClr>
                                  </p:subTnLst>
                                </p:cTn>
                              </p:par>
                              <p:par>
                                <p:cTn id="11" presetID="1" presetClass="entr" presetSubtype="0" fill="hold" nodeType="with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5">
                                            <p:txEl>
                                              <p:pRg st="1" end="1"/>
                                            </p:txEl>
                                          </p:spTgt>
                                        </p:tgtEl>
                                        <p:attrNameLst>
                                          <p:attrName>ppt_c</p:attrName>
                                        </p:attrNameLst>
                                      </p:cBhvr>
                                      <p:to>
                                        <a:srgbClr val="929292"/>
                                      </p:to>
                                    </p:animClr>
                                  </p:sub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5">
                                            <p:txEl>
                                              <p:pRg st="2" end="2"/>
                                            </p:txEl>
                                          </p:spTgt>
                                        </p:tgtEl>
                                        <p:attrNameLst>
                                          <p:attrName>ppt_c</p:attrName>
                                        </p:attrNameLst>
                                      </p:cBhvr>
                                      <p:to>
                                        <a:schemeClr val="tx1"/>
                                      </p:to>
                                    </p:animClr>
                                  </p:subTnLst>
                                </p:cTn>
                              </p:par>
                              <p:par>
                                <p:cTn id="19" presetID="1" presetClass="entr" presetSubtype="0" fill="hold" nodeType="withEffect">
                                  <p:stCondLst>
                                    <p:cond delay="0"/>
                                  </p:stCondLst>
                                  <p:childTnLst>
                                    <p:set>
                                      <p:cBhvr>
                                        <p:cTn id="20" dur="1" fill="hold">
                                          <p:stCondLst>
                                            <p:cond delay="0"/>
                                          </p:stCondLst>
                                        </p:cTn>
                                        <p:tgtEl>
                                          <p:spTgt spid="1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5">
                                            <p:txEl>
                                              <p:pRg st="3" end="3"/>
                                            </p:txEl>
                                          </p:spTgt>
                                        </p:tgtEl>
                                        <p:attrNameLst>
                                          <p:attrName>ppt_c</p:attrName>
                                        </p:attrNameLst>
                                      </p:cBhvr>
                                      <p:to>
                                        <a:srgbClr val="929292"/>
                                      </p:to>
                                    </p:animClr>
                                  </p:sub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537CE2-7719-894D-A67B-78EC6B833AD8}"/>
              </a:ext>
            </a:extLst>
          </p:cNvPr>
          <p:cNvSpPr/>
          <p:nvPr/>
        </p:nvSpPr>
        <p:spPr>
          <a:xfrm>
            <a:off x="0" y="0"/>
            <a:ext cx="9906000" cy="13400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200" dirty="0">
              <a:solidFill>
                <a:schemeClr val="tx1"/>
              </a:solidFill>
            </a:endParaRPr>
          </a:p>
        </p:txBody>
      </p:sp>
      <p:sp>
        <p:nvSpPr>
          <p:cNvPr id="7" name="Title 1">
            <a:extLst>
              <a:ext uri="{FF2B5EF4-FFF2-40B4-BE49-F238E27FC236}">
                <a16:creationId xmlns:a16="http://schemas.microsoft.com/office/drawing/2014/main" id="{154B581C-00AF-CD42-95F5-9508A18317DC}"/>
              </a:ext>
            </a:extLst>
          </p:cNvPr>
          <p:cNvSpPr>
            <a:spLocks noGrp="1"/>
          </p:cNvSpPr>
          <p:nvPr>
            <p:ph type="title"/>
          </p:nvPr>
        </p:nvSpPr>
        <p:spPr>
          <a:xfrm>
            <a:off x="0" y="76200"/>
            <a:ext cx="9906000" cy="1143000"/>
          </a:xfrm>
        </p:spPr>
        <p:txBody>
          <a:bodyPr>
            <a:normAutofit fontScale="90000"/>
          </a:bodyPr>
          <a:lstStyle/>
          <a:p>
            <a:r>
              <a:rPr lang="en-US" b="1" dirty="0">
                <a:latin typeface="Arial" panose="020B0604020202020204" pitchFamily="34" charset="0"/>
                <a:cs typeface="Arial" panose="020B0604020202020204" pitchFamily="34" charset="0"/>
              </a:rPr>
              <a:t>So, how can we accelerate a large-scale transformation to open access (OA)?</a:t>
            </a:r>
          </a:p>
        </p:txBody>
      </p:sp>
      <p:sp>
        <p:nvSpPr>
          <p:cNvPr id="14" name="Rectangle 13">
            <a:extLst>
              <a:ext uri="{FF2B5EF4-FFF2-40B4-BE49-F238E27FC236}">
                <a16:creationId xmlns:a16="http://schemas.microsoft.com/office/drawing/2014/main" id="{14581593-36C7-A745-B3DF-C41724B2ADA9}"/>
              </a:ext>
            </a:extLst>
          </p:cNvPr>
          <p:cNvSpPr/>
          <p:nvPr/>
        </p:nvSpPr>
        <p:spPr>
          <a:xfrm>
            <a:off x="0" y="1353993"/>
            <a:ext cx="9906000" cy="584775"/>
          </a:xfrm>
          <a:prstGeom prst="rect">
            <a:avLst/>
          </a:prstGeom>
        </p:spPr>
        <p:txBody>
          <a:bodyPr wrap="square">
            <a:spAutoFit/>
          </a:bodyPr>
          <a:lstStyle/>
          <a:p>
            <a:pPr algn="ctr"/>
            <a:r>
              <a:rPr lang="en-US" sz="3200" i="1" dirty="0">
                <a:solidFill>
                  <a:schemeClr val="bg1">
                    <a:lumMod val="50000"/>
                  </a:schemeClr>
                </a:solidFill>
                <a:latin typeface="Arial" panose="020B0604020202020204" pitchFamily="34" charset="0"/>
                <a:cs typeface="Arial" panose="020B0604020202020204" pitchFamily="34" charset="0"/>
              </a:rPr>
              <a:t>Think globally, act locally…</a:t>
            </a:r>
            <a:endParaRPr lang="en-US" sz="3200" dirty="0">
              <a:solidFill>
                <a:schemeClr val="bg1">
                  <a:lumMod val="50000"/>
                </a:schemeClr>
              </a:solidFill>
            </a:endParaRPr>
          </a:p>
        </p:txBody>
      </p:sp>
      <p:sp>
        <p:nvSpPr>
          <p:cNvPr id="15" name="Content Placeholder 2">
            <a:extLst>
              <a:ext uri="{FF2B5EF4-FFF2-40B4-BE49-F238E27FC236}">
                <a16:creationId xmlns:a16="http://schemas.microsoft.com/office/drawing/2014/main" id="{1691F2A6-93E5-4C49-9FB9-F1A9B9F9C5CE}"/>
              </a:ext>
            </a:extLst>
          </p:cNvPr>
          <p:cNvSpPr>
            <a:spLocks noGrp="1"/>
          </p:cNvSpPr>
          <p:nvPr>
            <p:ph idx="1"/>
          </p:nvPr>
        </p:nvSpPr>
        <p:spPr>
          <a:xfrm>
            <a:off x="1" y="1880694"/>
            <a:ext cx="9906000" cy="4945947"/>
          </a:xfrm>
        </p:spPr>
        <p:txBody>
          <a:bodyPr>
            <a:normAutofit/>
          </a:bodyPr>
          <a:lstStyle/>
          <a:p>
            <a:pPr>
              <a:buFont typeface="Courier New" panose="02070309020205020404" pitchFamily="49" charset="0"/>
              <a:buChar char="o"/>
            </a:pPr>
            <a:r>
              <a:rPr lang="en-US" dirty="0">
                <a:solidFill>
                  <a:srgbClr val="FF0000"/>
                </a:solidFill>
                <a:latin typeface="Arial" panose="020B0604020202020204" pitchFamily="34" charset="0"/>
                <a:cs typeface="Arial" panose="020B0604020202020204" pitchFamily="34" charset="0"/>
              </a:rPr>
              <a:t>Provide author communities, professional societies, editors, and other key stakeholders with tools and resources to make their subscription journals OA</a:t>
            </a:r>
            <a:endParaRPr lang="en-US" sz="1100" dirty="0">
              <a:solidFill>
                <a:srgbClr val="FF0000"/>
              </a:solidFill>
              <a:latin typeface="Arial" panose="020B0604020202020204" pitchFamily="34" charset="0"/>
              <a:cs typeface="Arial" panose="020B0604020202020204" pitchFamily="34" charset="0"/>
            </a:endParaRPr>
          </a:p>
          <a:p>
            <a:pPr marL="0" indent="0" algn="ctr">
              <a:lnSpc>
                <a:spcPts val="2800"/>
              </a:lnSpc>
              <a:buNone/>
            </a:pPr>
            <a:r>
              <a:rPr lang="en-US" sz="2800" dirty="0">
                <a:solidFill>
                  <a:srgbClr val="FF0000"/>
                </a:solidFill>
                <a:latin typeface="Arial" panose="020B0604020202020204" pitchFamily="34" charset="0"/>
                <a:cs typeface="Arial" panose="020B0604020202020204" pitchFamily="34" charset="0"/>
              </a:rPr>
              <a:t>(</a:t>
            </a:r>
            <a:r>
              <a:rPr lang="en-US" sz="2800" i="1" dirty="0">
                <a:solidFill>
                  <a:srgbClr val="FF0000"/>
                </a:solidFill>
                <a:latin typeface="Arial" panose="020B0604020202020204" pitchFamily="34" charset="0"/>
                <a:cs typeface="Arial" panose="020B0604020202020204" pitchFamily="34" charset="0"/>
              </a:rPr>
              <a:t>i.e.</a:t>
            </a:r>
            <a:r>
              <a:rPr lang="en-US" sz="2800" dirty="0">
                <a:solidFill>
                  <a:srgbClr val="FF0000"/>
                </a:solidFill>
                <a:latin typeface="Arial" panose="020B0604020202020204" pitchFamily="34" charset="0"/>
                <a:cs typeface="Arial" panose="020B0604020202020204" pitchFamily="34" charset="0"/>
              </a:rPr>
              <a:t>, </a:t>
            </a:r>
            <a:r>
              <a:rPr lang="en-US" sz="2800" i="1" dirty="0">
                <a:solidFill>
                  <a:srgbClr val="FF0000"/>
                </a:solidFill>
                <a:latin typeface="Arial" panose="020B0604020202020204" pitchFamily="34" charset="0"/>
                <a:cs typeface="Arial" panose="020B0604020202020204" pitchFamily="34" charset="0"/>
              </a:rPr>
              <a:t>flip to OA journal-by-journal</a:t>
            </a:r>
            <a:r>
              <a:rPr lang="en-US" sz="2800" dirty="0">
                <a:solidFill>
                  <a:srgbClr val="FF0000"/>
                </a:solidFill>
                <a:latin typeface="Arial" panose="020B0604020202020204" pitchFamily="34" charset="0"/>
                <a:cs typeface="Arial" panose="020B0604020202020204" pitchFamily="34" charset="0"/>
              </a:rPr>
              <a:t>)</a:t>
            </a:r>
            <a:endParaRPr lang="en-US" sz="1000" dirty="0">
              <a:solidFill>
                <a:srgbClr val="FF0000"/>
              </a:solidFill>
              <a:latin typeface="Arial" panose="020B0604020202020204" pitchFamily="34" charset="0"/>
              <a:cs typeface="Arial" panose="020B0604020202020204" pitchFamily="34" charset="0"/>
            </a:endParaRPr>
          </a:p>
        </p:txBody>
      </p:sp>
      <p:sp>
        <p:nvSpPr>
          <p:cNvPr id="24" name="Foliennummernplatzhalter 4">
            <a:extLst>
              <a:ext uri="{FF2B5EF4-FFF2-40B4-BE49-F238E27FC236}">
                <a16:creationId xmlns:a16="http://schemas.microsoft.com/office/drawing/2014/main" id="{6DD59C21-5C7F-5E4C-8375-BC22A6D679A4}"/>
              </a:ext>
            </a:extLst>
          </p:cNvPr>
          <p:cNvSpPr>
            <a:spLocks noGrp="1"/>
          </p:cNvSpPr>
          <p:nvPr>
            <p:ph type="sldNum" sz="quarter" idx="12"/>
          </p:nvPr>
        </p:nvSpPr>
        <p:spPr>
          <a:xfrm>
            <a:off x="8931442" y="6659477"/>
            <a:ext cx="773912" cy="16716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D1E780-DE1C-4ECA-B5E5-863D0BC53287}" type="slidenum">
              <a:rPr kumimoji="0" lang="de-DE" sz="8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8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grpSp>
        <p:nvGrpSpPr>
          <p:cNvPr id="20" name="Gruppieren 12">
            <a:extLst>
              <a:ext uri="{FF2B5EF4-FFF2-40B4-BE49-F238E27FC236}">
                <a16:creationId xmlns:a16="http://schemas.microsoft.com/office/drawing/2014/main" id="{B9BF8EFC-212D-A64A-B1BD-6B6661BED953}"/>
              </a:ext>
            </a:extLst>
          </p:cNvPr>
          <p:cNvGrpSpPr/>
          <p:nvPr/>
        </p:nvGrpSpPr>
        <p:grpSpPr>
          <a:xfrm>
            <a:off x="0" y="1952691"/>
            <a:ext cx="9906000" cy="1883708"/>
            <a:chOff x="0" y="1600200"/>
            <a:chExt cx="9906000" cy="495300"/>
          </a:xfrm>
        </p:grpSpPr>
        <p:cxnSp>
          <p:nvCxnSpPr>
            <p:cNvPr id="25" name="Gerade Verbindung 13">
              <a:extLst>
                <a:ext uri="{FF2B5EF4-FFF2-40B4-BE49-F238E27FC236}">
                  <a16:creationId xmlns:a16="http://schemas.microsoft.com/office/drawing/2014/main" id="{FA70032A-9F44-1940-83AB-6F14D44B1AF1}"/>
                </a:ext>
              </a:extLst>
            </p:cNvPr>
            <p:cNvCxnSpPr/>
            <p:nvPr/>
          </p:nvCxnSpPr>
          <p:spPr>
            <a:xfrm>
              <a:off x="0" y="1600200"/>
              <a:ext cx="9906000" cy="0"/>
            </a:xfrm>
            <a:prstGeom prst="line">
              <a:avLst/>
            </a:prstGeom>
            <a:noFill/>
            <a:ln w="9525" cap="flat" cmpd="sng" algn="ctr">
              <a:solidFill>
                <a:srgbClr val="FF0000"/>
              </a:solidFill>
              <a:prstDash val="solid"/>
            </a:ln>
            <a:effectLst/>
          </p:spPr>
        </p:cxnSp>
        <p:cxnSp>
          <p:nvCxnSpPr>
            <p:cNvPr id="26" name="Gerade Verbindung 17">
              <a:extLst>
                <a:ext uri="{FF2B5EF4-FFF2-40B4-BE49-F238E27FC236}">
                  <a16:creationId xmlns:a16="http://schemas.microsoft.com/office/drawing/2014/main" id="{FB6225D3-BDEA-374B-A64A-5F727EB11E44}"/>
                </a:ext>
              </a:extLst>
            </p:cNvPr>
            <p:cNvCxnSpPr/>
            <p:nvPr/>
          </p:nvCxnSpPr>
          <p:spPr>
            <a:xfrm>
              <a:off x="0" y="2095500"/>
              <a:ext cx="9906000" cy="0"/>
            </a:xfrm>
            <a:prstGeom prst="line">
              <a:avLst/>
            </a:prstGeom>
            <a:noFill/>
            <a:ln w="9525" cap="flat" cmpd="sng" algn="ctr">
              <a:solidFill>
                <a:srgbClr val="FF0000"/>
              </a:solidFill>
              <a:prstDash val="solid"/>
            </a:ln>
            <a:effectLst/>
          </p:spPr>
        </p:cxnSp>
      </p:grpSp>
    </p:spTree>
    <p:extLst>
      <p:ext uri="{BB962C8B-B14F-4D97-AF65-F5344CB8AC3E}">
        <p14:creationId xmlns:p14="http://schemas.microsoft.com/office/powerpoint/2010/main" val="1298379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4A02939-F1C5-D947-9F64-E2C7506E9AB6}"/>
              </a:ext>
            </a:extLst>
          </p:cNvPr>
          <p:cNvSpPr/>
          <p:nvPr/>
        </p:nvSpPr>
        <p:spPr>
          <a:xfrm>
            <a:off x="0" y="0"/>
            <a:ext cx="9906000" cy="12454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endParaRPr lang="en-US" sz="1200" dirty="0">
              <a:solidFill>
                <a:schemeClr val="tx1"/>
              </a:solidFill>
            </a:endParaRPr>
          </a:p>
        </p:txBody>
      </p:sp>
      <p:sp>
        <p:nvSpPr>
          <p:cNvPr id="10" name="Ovale Legende 9"/>
          <p:cNvSpPr/>
          <p:nvPr/>
        </p:nvSpPr>
        <p:spPr>
          <a:xfrm>
            <a:off x="3656856" y="1655761"/>
            <a:ext cx="3313001" cy="1485205"/>
          </a:xfrm>
          <a:prstGeom prst="wedgeEllipseCallout">
            <a:avLst>
              <a:gd name="adj1" fmla="val -8566"/>
              <a:gd name="adj2" fmla="val 77753"/>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err="1">
                <a:ln>
                  <a:noFill/>
                </a:ln>
                <a:solidFill>
                  <a:prstClr val="black"/>
                </a:solidFill>
                <a:effectLst/>
                <a:uLnTx/>
                <a:uFillTx/>
                <a:latin typeface="Arial"/>
                <a:ea typeface="+mn-ea"/>
                <a:cs typeface="+mn-cs"/>
              </a:rPr>
              <a:t>They</a:t>
            </a:r>
            <a:r>
              <a:rPr kumimoji="0" lang="de-DE" sz="1600" b="1" i="0" u="none" strike="noStrike" kern="1200" cap="none" spc="0" normalizeH="0" baseline="0" noProof="0" dirty="0">
                <a:ln>
                  <a:noFill/>
                </a:ln>
                <a:solidFill>
                  <a:prstClr val="black"/>
                </a:solidFill>
                <a:effectLst/>
                <a:uLnTx/>
                <a:uFillTx/>
                <a:latin typeface="Arial"/>
                <a:ea typeface="+mn-ea"/>
                <a:cs typeface="+mn-cs"/>
              </a:rPr>
              <a:t> want </a:t>
            </a:r>
            <a:r>
              <a:rPr kumimoji="0" lang="de-DE" sz="1600" b="1" i="0" u="none" strike="noStrike" kern="1200" cap="none" spc="0" normalizeH="0" baseline="0" noProof="0" dirty="0" err="1">
                <a:ln>
                  <a:noFill/>
                </a:ln>
                <a:solidFill>
                  <a:prstClr val="black"/>
                </a:solidFill>
                <a:effectLst/>
                <a:uLnTx/>
                <a:uFillTx/>
                <a:latin typeface="Arial"/>
                <a:ea typeface="+mn-ea"/>
                <a:cs typeface="+mn-cs"/>
              </a:rPr>
              <a:t>to</a:t>
            </a:r>
            <a:r>
              <a:rPr kumimoji="0" lang="de-DE" sz="1600" b="1" i="0" u="none" strike="noStrike" kern="1200" cap="none" spc="0" normalizeH="0" baseline="0" noProof="0" dirty="0">
                <a:ln>
                  <a:noFill/>
                </a:ln>
                <a:solidFill>
                  <a:prstClr val="black"/>
                </a:solidFill>
                <a:effectLst/>
                <a:uLnTx/>
                <a:uFillTx/>
                <a:latin typeface="Arial"/>
                <a:ea typeface="+mn-ea"/>
                <a:cs typeface="+mn-cs"/>
              </a:rPr>
              <a:t> </a:t>
            </a:r>
            <a:r>
              <a:rPr kumimoji="0" lang="de-DE" sz="1600" b="1" i="0" u="none" strike="noStrike" kern="1200" cap="none" spc="0" normalizeH="0" baseline="0" noProof="0" dirty="0" err="1">
                <a:ln>
                  <a:noFill/>
                </a:ln>
                <a:solidFill>
                  <a:prstClr val="black"/>
                </a:solidFill>
                <a:effectLst/>
                <a:uLnTx/>
                <a:uFillTx/>
                <a:latin typeface="Arial"/>
                <a:ea typeface="+mn-ea"/>
                <a:cs typeface="+mn-cs"/>
              </a:rPr>
              <a:t>publish</a:t>
            </a:r>
            <a:r>
              <a:rPr kumimoji="0" lang="de-DE" sz="1600" b="1" i="0" u="none" strike="noStrike" kern="1200" cap="none" spc="0" normalizeH="0" baseline="0" noProof="0" dirty="0">
                <a:ln>
                  <a:noFill/>
                </a:ln>
                <a:solidFill>
                  <a:prstClr val="black"/>
                </a:solidFill>
                <a:effectLst/>
                <a:uLnTx/>
                <a:uFillTx/>
                <a:latin typeface="Arial"/>
                <a:ea typeface="+mn-ea"/>
                <a:cs typeface="+mn-cs"/>
              </a:rPr>
              <a:t> in </a:t>
            </a:r>
            <a:r>
              <a:rPr kumimoji="0" lang="de-DE" sz="1600" b="1" i="0" u="none" strike="noStrike" kern="1200" cap="none" spc="0" normalizeH="0" baseline="0" noProof="0" dirty="0" err="1">
                <a:ln>
                  <a:noFill/>
                </a:ln>
                <a:solidFill>
                  <a:prstClr val="black"/>
                </a:solidFill>
                <a:effectLst/>
                <a:uLnTx/>
                <a:uFillTx/>
                <a:latin typeface="Arial"/>
                <a:ea typeface="+mn-ea"/>
                <a:cs typeface="+mn-cs"/>
              </a:rPr>
              <a:t>their</a:t>
            </a:r>
            <a:r>
              <a:rPr kumimoji="0" lang="de-DE" sz="1600" b="1" i="0" u="none" strike="noStrike" kern="1200" cap="none" spc="0" normalizeH="0" baseline="0" noProof="0" dirty="0">
                <a:ln>
                  <a:noFill/>
                </a:ln>
                <a:solidFill>
                  <a:prstClr val="black"/>
                </a:solidFill>
                <a:effectLst/>
                <a:uLnTx/>
                <a:uFillTx/>
                <a:latin typeface="Arial"/>
                <a:ea typeface="+mn-ea"/>
                <a:cs typeface="+mn-cs"/>
              </a:rPr>
              <a:t> </a:t>
            </a:r>
            <a:r>
              <a:rPr kumimoji="0" lang="de-DE" sz="1600" b="1" i="0" u="none" strike="noStrike" kern="1200" cap="none" spc="0" normalizeH="0" baseline="0" noProof="0" dirty="0" err="1">
                <a:ln>
                  <a:noFill/>
                </a:ln>
                <a:solidFill>
                  <a:prstClr val="black"/>
                </a:solidFill>
                <a:effectLst/>
                <a:uLnTx/>
                <a:uFillTx/>
                <a:latin typeface="Arial"/>
                <a:ea typeface="+mn-ea"/>
                <a:cs typeface="+mn-cs"/>
              </a:rPr>
              <a:t>favorite</a:t>
            </a:r>
            <a:r>
              <a:rPr kumimoji="0" lang="de-DE" sz="1600" b="1" i="0" u="none" strike="noStrike" kern="1200" cap="none" spc="0" normalizeH="0" baseline="0" noProof="0" dirty="0">
                <a:ln>
                  <a:noFill/>
                </a:ln>
                <a:solidFill>
                  <a:prstClr val="black"/>
                </a:solidFill>
                <a:effectLst/>
                <a:uLnTx/>
                <a:uFillTx/>
                <a:latin typeface="Arial"/>
                <a:ea typeface="+mn-ea"/>
                <a:cs typeface="+mn-cs"/>
              </a:rPr>
              <a:t> </a:t>
            </a:r>
            <a:r>
              <a:rPr kumimoji="0" lang="de-DE" sz="1600" b="1" i="0" u="none" strike="noStrike" kern="1200" cap="none" spc="0" normalizeH="0" baseline="0" noProof="0" dirty="0" err="1">
                <a:ln>
                  <a:noFill/>
                </a:ln>
                <a:solidFill>
                  <a:prstClr val="black"/>
                </a:solidFill>
                <a:effectLst/>
                <a:uLnTx/>
                <a:uFillTx/>
                <a:latin typeface="Arial"/>
                <a:ea typeface="+mn-ea"/>
                <a:cs typeface="+mn-cs"/>
              </a:rPr>
              <a:t>journals</a:t>
            </a:r>
            <a:endParaRPr kumimoji="0" lang="de-D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6" name="Foliennummernplatzhalter 4">
            <a:extLst>
              <a:ext uri="{FF2B5EF4-FFF2-40B4-BE49-F238E27FC236}">
                <a16:creationId xmlns:a16="http://schemas.microsoft.com/office/drawing/2014/main" id="{874C6B62-49B2-714D-A7A9-14903567F9A7}"/>
              </a:ext>
            </a:extLst>
          </p:cNvPr>
          <p:cNvSpPr>
            <a:spLocks noGrp="1"/>
          </p:cNvSpPr>
          <p:nvPr>
            <p:ph type="sldNum" sz="quarter" idx="12"/>
            <p:custDataLst>
              <p:tags r:id="rId1"/>
            </p:custDataLst>
          </p:nvPr>
        </p:nvSpPr>
        <p:spPr>
          <a:xfrm>
            <a:off x="8931442" y="6659477"/>
            <a:ext cx="773912" cy="16716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D1E780-DE1C-4ECA-B5E5-863D0BC53287}" type="slidenum">
              <a:rPr kumimoji="0" lang="en-US" sz="8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18" name="Title 1">
            <a:extLst>
              <a:ext uri="{FF2B5EF4-FFF2-40B4-BE49-F238E27FC236}">
                <a16:creationId xmlns:a16="http://schemas.microsoft.com/office/drawing/2014/main" id="{F7070D06-F6D3-BE48-BC3D-19287BFADCE6}"/>
              </a:ext>
            </a:extLst>
          </p:cNvPr>
          <p:cNvSpPr txBox="1">
            <a:spLocks/>
          </p:cNvSpPr>
          <p:nvPr/>
        </p:nvSpPr>
        <p:spPr>
          <a:xfrm>
            <a:off x="0" y="60434"/>
            <a:ext cx="9906000" cy="548925"/>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atin typeface="Arial" panose="020B0604020202020204" pitchFamily="34" charset="0"/>
                <a:cs typeface="Arial" panose="020B0604020202020204" pitchFamily="34" charset="0"/>
              </a:rPr>
              <a:t>Journal flipping supports the needs of researchers</a:t>
            </a:r>
          </a:p>
        </p:txBody>
      </p:sp>
      <p:sp>
        <p:nvSpPr>
          <p:cNvPr id="20" name="Textplatzhalter 5">
            <a:extLst>
              <a:ext uri="{FF2B5EF4-FFF2-40B4-BE49-F238E27FC236}">
                <a16:creationId xmlns:a16="http://schemas.microsoft.com/office/drawing/2014/main" id="{40887E9A-7B08-D143-B0FE-1BDE36D72E6F}"/>
              </a:ext>
            </a:extLst>
          </p:cNvPr>
          <p:cNvSpPr>
            <a:spLocks noGrp="1"/>
          </p:cNvSpPr>
          <p:nvPr>
            <p:ph type="body" sz="quarter" idx="13"/>
          </p:nvPr>
        </p:nvSpPr>
        <p:spPr>
          <a:xfrm>
            <a:off x="2575028" y="774692"/>
            <a:ext cx="4755945" cy="365459"/>
          </a:xfrm>
        </p:spPr>
        <p:txBody>
          <a:bodyPr/>
          <a:lstStyle/>
          <a:p>
            <a:pPr algn="ctr"/>
            <a:r>
              <a:rPr lang="en-US" sz="2800" b="1" i="1" dirty="0">
                <a:solidFill>
                  <a:schemeClr val="tx1"/>
                </a:solidFill>
              </a:rPr>
              <a:t>What</a:t>
            </a:r>
            <a:r>
              <a:rPr lang="de-DE" sz="2800" b="1" i="1" dirty="0">
                <a:solidFill>
                  <a:schemeClr val="tx1"/>
                </a:solidFill>
              </a:rPr>
              <a:t> do researchers want?</a:t>
            </a:r>
          </a:p>
        </p:txBody>
      </p:sp>
    </p:spTree>
    <p:extLst>
      <p:ext uri="{BB962C8B-B14F-4D97-AF65-F5344CB8AC3E}">
        <p14:creationId xmlns:p14="http://schemas.microsoft.com/office/powerpoint/2010/main" val="24608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48&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d.%m.%Y&lt;/m_strFormatTime&gt;&lt;/m_precDefaultDate&gt;&lt;m_precDefaultYear/&gt;&lt;m_precDefaultQuarter/&gt;&lt;m_precDefaultMonth/&gt;&lt;m_precDefaultWeek/&gt;&lt;m_precDefaultDay/&gt;&lt;m_mruColor&gt;&lt;m_vecMRU length=&quot;5&quot;&gt;&lt;elem m_fUsage=&quot;3.90530403910000070000E+000&quot;&gt;&lt;m_msothmcolidx val=&quot;0&quot;/&gt;&lt;m_rgb r=&quot;7d&quot; g=&quot;aa&quot; b=&quot;ed&quot;/&gt;&lt;m_ppcolschidx tagver0=&quot;23004&quot; tagname0=&quot;m_ppcolschidxUNRECOGNIZED&quot; val=&quot;0&quot;/&gt;&lt;m_nBrightness val=&quot;0&quot;/&gt;&lt;/elem&gt;&lt;elem m_fUsage=&quot;9.69910596090000190000E-001&quot;&gt;&lt;m_msothmcolidx val=&quot;0&quot;/&gt;&lt;m_rgb r=&quot;84&quot; g=&quot;9f&quot; b=&quot;c2&quot;/&gt;&lt;m_ppcolschidx tagver0=&quot;23004&quot; tagname0=&quot;m_ppcolschidxUNRECOGNIZED&quot; val=&quot;0&quot;/&gt;&lt;m_nBrightness val=&quot;0&quot;/&gt;&lt;/elem&gt;&lt;elem m_fUsage=&quot;9.00000000000000020000E-001&quot;&gt;&lt;m_msothmcolidx val=&quot;0&quot;/&gt;&lt;m_rgb r=&quot;de&quot; g=&quot;e5&quot; b=&quot;ee&quot;/&gt;&lt;m_ppcolschidx tagver0=&quot;23004&quot; tagname0=&quot;m_ppcolschidxUNRECOGNIZED&quot; val=&quot;0&quot;/&gt;&lt;m_nBrightness val=&quot;0&quot;/&gt;&lt;/elem&gt;&lt;elem m_fUsage=&quot;8.10000000000000050000E-001&quot;&gt;&lt;m_msothmcolidx val=&quot;0&quot;/&gt;&lt;m_rgb r=&quot;be&quot; g=&quot;d4&quot; b=&quot;f6&quot;/&gt;&lt;m_ppcolschidx tagver0=&quot;23004&quot; tagname0=&quot;m_ppcolschidxUNRECOGNIZED&quot; val=&quot;0&quot;/&gt;&lt;m_nBrightness val=&quot;0&quot;/&gt;&lt;/elem&gt;&lt;elem m_fUsage=&quot;5.90490000000000180000E-001&quot;&gt;&lt;m_msothmcolidx val=&quot;0&quot;/&gt;&lt;m_rgb r=&quot;0&quot; g=&quot;66&quot; b=&quot;0&quot;/&gt;&lt;m_ppcolschidx tagver0=&quot;23004&quot; tagname0=&quot;m_ppcolschidxUNRECOGNIZED&quot; val=&quot;0&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3dmZzc_Ez0mtCDGQVSb6K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3dmZzc_Ez0mtCDGQVSb6K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3dmZzc_Ez0mtCDGQVSb6K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3dmZzc_Ez0mtCDGQVSb6K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HHVstNLjY0CAGwpdO4KMP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4zm_zCOo7kyON9WbNsTPB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HHVstNLjY0CAGwpdO4KMP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3dmZzc_Ez0mtCDGQVSb6K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7VbrMPTm2UyP4r0Zmjmz7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7VbrMPTm2UyP4r0Zmjmz7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7VbrMPTm2UyP4r0Zmjmz7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7VbrMPTm2UyP4r0Zmjmz7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7VbrMPTm2UyP4r0Zmjmz7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7VbrMPTm2UyP4r0Zmjmz7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7VbrMPTm2UyP4r0Zmjmz7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HVstNLjY0CAGwpdO4KMP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4zm_zCOo7kyON9WbNsTPB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HHVstNLjY0CAGwpdO4KMP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3dmZzc_Ez0mtCDGQVSb6K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xqaXVBQt90arWlA4myBoUg"/>
</p:tagLst>
</file>

<file path=ppt/theme/theme1.xml><?xml version="1.0" encoding="utf-8"?>
<a:theme xmlns:a="http://schemas.openxmlformats.org/drawingml/2006/main" name="1_MPDL PPT Template (Leerpräsentation) 20120307">
  <a:themeElements>
    <a:clrScheme name="Benutzerdefiniert 4">
      <a:dk1>
        <a:sysClr val="windowText" lastClr="000000"/>
      </a:dk1>
      <a:lt1>
        <a:srgbClr val="FFFFFF"/>
      </a:lt1>
      <a:dk2>
        <a:srgbClr val="606060"/>
      </a:dk2>
      <a:lt2>
        <a:srgbClr val="F2F2F2"/>
      </a:lt2>
      <a:accent1>
        <a:srgbClr val="C0C0C0"/>
      </a:accent1>
      <a:accent2>
        <a:srgbClr val="7F7F7F"/>
      </a:accent2>
      <a:accent3>
        <a:srgbClr val="FFC865"/>
      </a:accent3>
      <a:accent4>
        <a:srgbClr val="F29A00"/>
      </a:accent4>
      <a:accent5>
        <a:srgbClr val="EF7E5F"/>
      </a:accent5>
      <a:accent6>
        <a:srgbClr val="DB3F16"/>
      </a:accent6>
      <a:hlink>
        <a:srgbClr val="DB3F16"/>
      </a:hlink>
      <a:folHlink>
        <a:srgbClr val="7C7C7C"/>
      </a:folHlink>
    </a:clrScheme>
    <a:fontScheme name="Benutzerdefiniert 4">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lIns="72000" tIns="72000" rIns="72000" bIns="72000" rtlCol="0" anchor="ctr">
        <a:noAutofit/>
      </a:bodyPr>
      <a:lstStyle>
        <a:defPPr algn="ctr">
          <a:defRPr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PDL PPT Template (Leerpräsentation) 20120307">
  <a:themeElements>
    <a:clrScheme name="Benutzerdefiniert 4">
      <a:dk1>
        <a:sysClr val="windowText" lastClr="000000"/>
      </a:dk1>
      <a:lt1>
        <a:srgbClr val="FFFFFF"/>
      </a:lt1>
      <a:dk2>
        <a:srgbClr val="606060"/>
      </a:dk2>
      <a:lt2>
        <a:srgbClr val="F2F2F2"/>
      </a:lt2>
      <a:accent1>
        <a:srgbClr val="C0C0C0"/>
      </a:accent1>
      <a:accent2>
        <a:srgbClr val="7F7F7F"/>
      </a:accent2>
      <a:accent3>
        <a:srgbClr val="FFC865"/>
      </a:accent3>
      <a:accent4>
        <a:srgbClr val="F29A00"/>
      </a:accent4>
      <a:accent5>
        <a:srgbClr val="EF7E5F"/>
      </a:accent5>
      <a:accent6>
        <a:srgbClr val="DB3F16"/>
      </a:accent6>
      <a:hlink>
        <a:srgbClr val="DB3F16"/>
      </a:hlink>
      <a:folHlink>
        <a:srgbClr val="7C7C7C"/>
      </a:folHlink>
    </a:clrScheme>
    <a:fontScheme name="Benutzerdefiniert 4">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lIns="72000" tIns="72000" rIns="72000" bIns="72000" rtlCol="0" anchor="ctr">
        <a:noAutofit/>
      </a:bodyPr>
      <a:lstStyle>
        <a:defPPr algn="ctr">
          <a:defRPr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MPDL PPT Template (Leerpräsentation) 20120307</Template>
  <TotalTime>0</TotalTime>
  <Words>2444</Words>
  <Application>Microsoft Macintosh PowerPoint</Application>
  <PresentationFormat>A4 Paper (210x297 mm)</PresentationFormat>
  <Paragraphs>270</Paragraphs>
  <Slides>25</Slides>
  <Notes>21</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2</vt:i4>
      </vt:variant>
      <vt:variant>
        <vt:lpstr>Slide Titles</vt:lpstr>
      </vt:variant>
      <vt:variant>
        <vt:i4>25</vt:i4>
      </vt:variant>
    </vt:vector>
  </HeadingPairs>
  <TitlesOfParts>
    <vt:vector size="37" baseType="lpstr">
      <vt:lpstr>Arial</vt:lpstr>
      <vt:lpstr>Calibri</vt:lpstr>
      <vt:lpstr>Cambria Math</vt:lpstr>
      <vt:lpstr>Courier New</vt:lpstr>
      <vt:lpstr>Symbol</vt:lpstr>
      <vt:lpstr>Wingdings</vt:lpstr>
      <vt:lpstr>1_MPDL PPT Template (Leerpräsentation) 20120307</vt:lpstr>
      <vt:lpstr>Office Theme</vt:lpstr>
      <vt:lpstr>1_Office Theme</vt:lpstr>
      <vt:lpstr>MPDL PPT Template (Leerpräsentation) 20120307</vt:lpstr>
      <vt:lpstr>think-cell Folie</vt:lpstr>
      <vt:lpstr>think-cell Slide</vt:lpstr>
      <vt:lpstr>PowerPoint Presentation</vt:lpstr>
      <vt:lpstr>Four critical challenges with the current system of scholarly publishing:</vt:lpstr>
      <vt:lpstr>Dominant subscription-based system is unsustainable, closed, and restrictive</vt:lpstr>
      <vt:lpstr>Open access (OA) strategies intended to transform publishing</vt:lpstr>
      <vt:lpstr>Institutional open access (OA) strategy intended to transform publishing</vt:lpstr>
      <vt:lpstr>But, open access (OA) strategies have not yet transformed publishing</vt:lpstr>
      <vt:lpstr>So, how can we accelerate a large-scale transformation to open access (OA)?</vt:lpstr>
      <vt:lpstr>So, how can we accelerate a large-scale transformation to open access (OA)?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how can we accelerate a large-scale transformation to open access (OA)?</vt:lpstr>
      <vt:lpstr>A global initiative to accelerate the transition to OA</vt:lpstr>
      <vt:lpstr>PowerPoint Presentation</vt:lpstr>
      <vt:lpstr>OA2020 Global Initiative: Accelerating a transition to open access</vt:lpstr>
      <vt:lpstr>OA2020 Global Initiative: Accelerating a transition to open access</vt:lpstr>
      <vt:lpstr>So, how can we accelerate a large-scale transformation to open access (OA)?</vt:lpstr>
      <vt:lpstr>Faculty-led efforts to accelerate the transition to open access </vt:lpstr>
      <vt:lpstr>PowerPoint Presentation</vt:lpstr>
      <vt:lpstr>Acknowledgements</vt:lpstr>
      <vt:lpstr>Links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Leveraging Bibliodiversity</dc:title>
  <dc:subject>Mandate for our money</dc:subject>
  <dc:creator/>
  <cp:keywords>OA2020: Initiative for the large-scale transformation to open access</cp:keywords>
  <cp:lastModifiedBy/>
  <cp:revision>1</cp:revision>
  <cp:lastPrinted>2013-01-22T15:34:55Z</cp:lastPrinted>
  <dcterms:created xsi:type="dcterms:W3CDTF">2013-01-22T07:58:38Z</dcterms:created>
  <dcterms:modified xsi:type="dcterms:W3CDTF">2018-10-11T15:37:57Z</dcterms:modified>
</cp:coreProperties>
</file>