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4"/>
    <p:sldMasterId id="2147483696" r:id="rId5"/>
    <p:sldMasterId id="2147483697" r:id="rId6"/>
    <p:sldMasterId id="2147483698" r:id="rId7"/>
  </p:sldMasterIdLst>
  <p:notesMasterIdLst>
    <p:notesMasterId r:id="rId46"/>
  </p:notesMasterIdLst>
  <p:sldIdLst>
    <p:sldId id="256" r:id="rId8"/>
    <p:sldId id="257" r:id="rId9"/>
    <p:sldId id="258" r:id="rId10"/>
    <p:sldId id="259" r:id="rId11"/>
    <p:sldId id="266" r:id="rId12"/>
    <p:sldId id="320" r:id="rId13"/>
    <p:sldId id="260" r:id="rId14"/>
    <p:sldId id="261" r:id="rId15"/>
    <p:sldId id="262" r:id="rId16"/>
    <p:sldId id="264" r:id="rId17"/>
    <p:sldId id="323" r:id="rId18"/>
    <p:sldId id="324" r:id="rId19"/>
    <p:sldId id="322" r:id="rId20"/>
    <p:sldId id="263" r:id="rId21"/>
    <p:sldId id="333" r:id="rId22"/>
    <p:sldId id="329" r:id="rId23"/>
    <p:sldId id="276" r:id="rId24"/>
    <p:sldId id="332" r:id="rId25"/>
    <p:sldId id="327" r:id="rId26"/>
    <p:sldId id="326" r:id="rId27"/>
    <p:sldId id="340" r:id="rId28"/>
    <p:sldId id="334" r:id="rId29"/>
    <p:sldId id="339" r:id="rId30"/>
    <p:sldId id="338" r:id="rId31"/>
    <p:sldId id="337" r:id="rId32"/>
    <p:sldId id="336" r:id="rId33"/>
    <p:sldId id="335" r:id="rId34"/>
    <p:sldId id="267" r:id="rId35"/>
    <p:sldId id="308" r:id="rId36"/>
    <p:sldId id="312" r:id="rId37"/>
    <p:sldId id="307" r:id="rId38"/>
    <p:sldId id="303" r:id="rId39"/>
    <p:sldId id="293" r:id="rId40"/>
    <p:sldId id="317" r:id="rId41"/>
    <p:sldId id="299" r:id="rId42"/>
    <p:sldId id="341" r:id="rId43"/>
    <p:sldId id="302" r:id="rId44"/>
    <p:sldId id="292" r:id="rId4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Open Sans" panose="020B0606030504020204" pitchFamily="34" charset="0"/>
      <p:regular r:id="rId51"/>
      <p:bold r:id="rId52"/>
      <p:italic r:id="rId53"/>
      <p:boldItalic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663CB2-DA96-D461-C40A-2F4D247CA9BE}" v="463" dt="2023-06-09T15:08:23.299"/>
    <p1510:client id="{4289F70A-6F47-1692-E511-43BC85E52433}" v="8" dt="2023-06-11T07:00:08.170"/>
    <p1510:client id="{4FC18861-0067-9592-903A-6F748ECA1187}" v="194" dt="2023-05-23T18:48:37.819"/>
    <p1510:client id="{53CA3673-C0F0-5EDF-80A3-F3F1A7F701FF}" v="11" dt="2023-06-12T08:46:39.969"/>
    <p1510:client id="{62B5FB6D-D1EB-162F-11C9-F587059B1DDC}" v="147" dt="2023-10-09T10:00:00.542"/>
    <p1510:client id="{739E34A0-BAA9-CA43-0A7B-399DA378386C}" v="972" dt="2023-10-12T07:43:28.570"/>
    <p1510:client id="{7B4813A0-EC7D-DAE1-20EB-83C32B09F7A4}" v="5" dt="2023-10-06T12:47:55.452"/>
    <p1510:client id="{854DF744-C5F5-1F17-B141-EC32AB642FEE}" v="819" dt="2023-06-10T19:04:48.603"/>
    <p1510:client id="{A01AED06-4AFB-7A36-C8B7-BC045FBC88EA}" v="17" dt="2023-06-11T12:14:50.936"/>
    <p1510:client id="{AC704F25-4287-9413-364F-6254FE953EA4}" v="341" dt="2023-10-10T12:54:09.476"/>
    <p1510:client id="{C2BA2BC2-68C3-2DAA-2A71-F4CDFC836BD1}" v="19" dt="2023-05-24T12:45:41.053"/>
    <p1510:client id="{ED4B8549-A058-810F-04D6-6DABC0497FD3}" v="576" dt="2023-05-24T10:25:02.521"/>
  </p1510:revLst>
</p1510:revInfo>
</file>

<file path=ppt/tableStyles.xml><?xml version="1.0" encoding="utf-8"?>
<a:tblStyleLst xmlns:a="http://schemas.openxmlformats.org/drawingml/2006/main" def="{64042F62-1F2F-4013-B313-7F92DC78DE9A}">
  <a:tblStyle styleId="{64042F62-1F2F-4013-B313-7F92DC78DE9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1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59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8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font" Target="fonts/font6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714753" y="685800"/>
            <a:ext cx="34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43fcd7fbf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307" name="Google Shape;307;g43fcd7fbf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310ee17063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g2310ee17063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1695a561ce_0_8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90" name="Google Shape;490;g11695a561ce_0_8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8d7be3eb00_0_2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591" name="Google Shape;591;g18d7be3eb00_0_2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de5686237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626" name="Google Shape;626;gde5686237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310ee17063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2310ee17063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9194dc8bc5_1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9194dc8bc5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8106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2e9edf14f5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635" name="Google Shape;635;g12e9edf14f5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85311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c4fc562ba8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c4fc562ba8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45454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2e9edf14f5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635" name="Google Shape;635;g12e9edf14f5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00598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2e9edf14f5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635" name="Google Shape;635;g12e9edf14f5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9562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5921c3ea34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5921c3ea3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cef073859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752" name="Google Shape;752;gcef073859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2e9edf14f5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635" name="Google Shape;635;g12e9edf14f5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10098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533328ab1c_0_4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533328ab1c_0_4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2032624aeda_0_1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g2032624aeda_0_1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2032624aeda_0_1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g2032624aeda_0_1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032624aeda_0_1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g2032624aeda_0_1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2032624aeda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9" name="Google Shape;789;g2032624aeda_0_1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11e8f79334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g11e8f79334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cc35443594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gcc3544359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310ee17063_0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55" name="Google Shape;455;g2310ee17063_0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12165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9194dc8bc5_1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g9194dc8bc5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310ee17063_0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55" name="Google Shape;455;g2310ee17063_0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1517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310ee17063_0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55" name="Google Shape;455;g2310ee17063_0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839326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310ee17063_0_6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75" name="Google Shape;475;g2310ee17063_0_6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98176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310ee17063_0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55" name="Google Shape;455;g2310ee17063_0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500619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310ee17063_0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55" name="Google Shape;455;g2310ee17063_0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922413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cc35443594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gcc3544359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0754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310ee17063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2310ee17063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918674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2310ee17063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g2310ee17063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84925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2310ee17063_0_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2310ee17063_0_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310ee17063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2310ee17063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98b2895975_0_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g98b2895975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310ee17063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2310ee17063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85300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310ee17063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2310ee17063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310ee17063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2310ee17063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310ee17063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2310ee17063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 rot="5400000">
            <a:off x="2308949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 rot="5400000">
            <a:off x="4732349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body" idx="1"/>
          </p:nvPr>
        </p:nvSpPr>
        <p:spPr>
          <a:xfrm rot="5400000">
            <a:off x="541349" y="190487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6" name="Google Shape;136;p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9" name="Google Shape;149;p25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2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6" name="Google Shape;166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0" name="Google Shape;170;p29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76" name="Google Shape;176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3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83" name="Google Shape;183;p3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3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3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Google Shape;189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4" name="Google Shape;194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Google Shape;197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8" name="Google Shape;198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01" name="Google Shape;201;p3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Google Shape;202;p3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Google Shape;205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08" name="Google Shape;208;p3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35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15" name="Google Shape;215;p36"/>
          <p:cNvSpPr txBox="1">
            <a:spLocks noGrp="1"/>
          </p:cNvSpPr>
          <p:nvPr>
            <p:ph type="body" idx="1"/>
          </p:nvPr>
        </p:nvSpPr>
        <p:spPr>
          <a:xfrm rot="5400000">
            <a:off x="2308949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7"/>
          <p:cNvSpPr txBox="1">
            <a:spLocks noGrp="1"/>
          </p:cNvSpPr>
          <p:nvPr>
            <p:ph type="title"/>
          </p:nvPr>
        </p:nvSpPr>
        <p:spPr>
          <a:xfrm rot="5400000">
            <a:off x="4732349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21" name="Google Shape;221;p37"/>
          <p:cNvSpPr txBox="1">
            <a:spLocks noGrp="1"/>
          </p:cNvSpPr>
          <p:nvPr>
            <p:ph type="body" idx="1"/>
          </p:nvPr>
        </p:nvSpPr>
        <p:spPr>
          <a:xfrm rot="5400000">
            <a:off x="541349" y="190487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7" name="Google Shape;227;p3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8" name="Google Shape;228;p3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8" name="Google Shape;228;p38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34" name="Google Shape;234;p4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5" name="Google Shape;235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7" name="Google Shape;237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40" name="Google Shape;240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2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46" name="Google Shape;246;p42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9" name="Google Shape;249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52" name="Google Shape;252;p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3" name="Google Shape;253;p4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59" name="Google Shape;259;p4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4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44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Google Shape;262;p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3" name="Google Shape;263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4" name="Google Shape;264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5" name="Google Shape;265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68" name="Google Shape;268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9" name="Google Shape;269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" name="Google Shape;270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77" name="Google Shape;277;p4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4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84" name="Google Shape;284;p4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5" name="Google Shape;285;p4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6" name="Google Shape;286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" name="Google Shape;287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8" name="Google Shape;288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1" name="Google Shape;291;p49"/>
          <p:cNvSpPr txBox="1">
            <a:spLocks noGrp="1"/>
          </p:cNvSpPr>
          <p:nvPr>
            <p:ph type="body" idx="1"/>
          </p:nvPr>
        </p:nvSpPr>
        <p:spPr>
          <a:xfrm rot="5400000">
            <a:off x="2308949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2" name="Google Shape;292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3" name="Google Shape;293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4" name="Google Shape;294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0"/>
          <p:cNvSpPr txBox="1">
            <a:spLocks noGrp="1"/>
          </p:cNvSpPr>
          <p:nvPr>
            <p:ph type="title"/>
          </p:nvPr>
        </p:nvSpPr>
        <p:spPr>
          <a:xfrm rot="5400000">
            <a:off x="4732349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97" name="Google Shape;297;p50"/>
          <p:cNvSpPr txBox="1">
            <a:spLocks noGrp="1"/>
          </p:cNvSpPr>
          <p:nvPr>
            <p:ph type="body" idx="1"/>
          </p:nvPr>
        </p:nvSpPr>
        <p:spPr>
          <a:xfrm rot="5400000">
            <a:off x="541349" y="190487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8" name="Google Shape;298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9" name="Google Shape;299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0" name="Google Shape;300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3" name="Google Shape;303;p5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4" name="Google Shape;304;p5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Z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343"/>
            <a:ext cx="9143086" cy="685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 descr="Header-01-01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0" y="5927439"/>
            <a:ext cx="9144000" cy="93056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99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-25400" y="1931"/>
            <a:ext cx="9180000" cy="688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 descr="Header-01-01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5955127"/>
            <a:ext cx="9144003" cy="93056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343"/>
            <a:ext cx="9143086" cy="685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6" descr="Header-01-01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0" y="5927439"/>
            <a:ext cx="9144000" cy="93056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700" r:id="rId12"/>
    <p:sldLayoutId id="214748368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343"/>
            <a:ext cx="9143086" cy="685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9" descr="Header-01-01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0" y="5927439"/>
            <a:ext cx="9144000" cy="93056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hyperlink" Target="https://creativecommons.org/licenses/by-sa/2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%20sanjin.muftic@uct.ac.za" TargetMode="External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hyperlink" Target="https://omeka.org/s/" TargetMode="Externa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meka.org/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meka.org/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meka.org/s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meka.org/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cu.gr/wp-content/uploads/2016/10/Aspects-of-a-digital-curation-agenda-for-cultural-heritage.pdf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meka.org/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omeka.org/s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omeka.org/s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digitalservices.lib.uct.ac.za/dls/services/rdm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hyperlink" Target="https://commons.wikimedia.org/wiki/File:UCT_RDM-icon_03_Collaborate-Analyse.png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s://commons.wikimedia.org/wiki/File:UCT_RDM-icon_04_Discover-Reuse-Cite.png" TargetMode="Externa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11" Type="http://schemas.openxmlformats.org/officeDocument/2006/relationships/hyperlink" Target="https://commons.wikimedia.org/wiki/File:UCT_RDM-icon_06_Manage-Store-Preserve.png" TargetMode="External"/><Relationship Id="rId5" Type="http://schemas.openxmlformats.org/officeDocument/2006/relationships/hyperlink" Target="https://commons.wikimedia.org/wiki/File:UCT_RDM-icon_01_Plan-Design.png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s://commons.wikimedia.org/wiki/File:UCT_RDM-icon_02_Collect-Capture.png" TargetMode="External"/><Relationship Id="rId9" Type="http://schemas.openxmlformats.org/officeDocument/2006/relationships/hyperlink" Target="https://commons.wikimedia.org/wiki/File:UCT_RDM-icon_05_Share-Publish.png" TargetMode="External"/><Relationship Id="rId1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3" Type="http://schemas.openxmlformats.org/officeDocument/2006/relationships/hyperlink" Target="https://commons.wikimedia.org/wiki/File:UCT_RDM-icon_02_Collect-Capture.png" TargetMode="External"/><Relationship Id="rId7" Type="http://schemas.openxmlformats.org/officeDocument/2006/relationships/hyperlink" Target="https://commons.wikimedia.org/wiki/File:UCT_RDM-icon_04_Discover-Reuse-Cite.png" TargetMode="External"/><Relationship Id="rId12" Type="http://schemas.openxmlformats.org/officeDocument/2006/relationships/hyperlink" Target="https://commons.wikimedia.org/wiki/File:UCT_RDM-icon_06_Manage-Store-Preserve.pn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11" Type="http://schemas.openxmlformats.org/officeDocument/2006/relationships/hyperlink" Target="https://www.lter.uaf.edu/metadata_files/UnderstandingMetadata.pdf" TargetMode="External"/><Relationship Id="rId5" Type="http://schemas.openxmlformats.org/officeDocument/2006/relationships/hyperlink" Target="https://commons.wikimedia.org/wiki/File:UCT_RDM-icon_01_Plan-Design.png" TargetMode="External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hyperlink" Target="https://commons.wikimedia.org/wiki/File:UCT_RDM-icon_05_Share-Publish.png" TargetMode="External"/><Relationship Id="rId14" Type="http://schemas.openxmlformats.org/officeDocument/2006/relationships/hyperlink" Target="https://commons.wikimedia.org/wiki/File:UCT_RDM-icon_03_Collaborate-Analyse.png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UCT_RDM-icon_04_Discover-Reuse-Cite.png" TargetMode="External"/><Relationship Id="rId13" Type="http://schemas.openxmlformats.org/officeDocument/2006/relationships/image" Target="../media/image24.png"/><Relationship Id="rId3" Type="http://schemas.openxmlformats.org/officeDocument/2006/relationships/hyperlink" Target="https://commons.wikimedia.org/wiki/File:UCT_RDM-icon_02_Collect-Capture.png" TargetMode="External"/><Relationship Id="rId7" Type="http://schemas.openxmlformats.org/officeDocument/2006/relationships/image" Target="../media/image21.png"/><Relationship Id="rId12" Type="http://schemas.openxmlformats.org/officeDocument/2006/relationships/hyperlink" Target="https://commons.wikimedia.org/wiki/File:UCT_RDM-icon_06_Manage-Store-Preserve.png" TargetMode="External"/><Relationship Id="rId17" Type="http://schemas.openxmlformats.org/officeDocument/2006/relationships/hyperlink" Target="https://ibali.uct.ac.za" TargetMode="External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commons.wikimedia.org/wiki/File:UCT_RDM-icon_01_Plan-Design.png" TargetMode="External"/><Relationship Id="rId11" Type="http://schemas.openxmlformats.org/officeDocument/2006/relationships/image" Target="../media/image23.png"/><Relationship Id="rId5" Type="http://schemas.openxmlformats.org/officeDocument/2006/relationships/image" Target="../media/image26.png"/><Relationship Id="rId15" Type="http://schemas.openxmlformats.org/officeDocument/2006/relationships/image" Target="../media/image25.png"/><Relationship Id="rId10" Type="http://schemas.openxmlformats.org/officeDocument/2006/relationships/hyperlink" Target="https://commons.wikimedia.org/wiki/File:UCT_RDM-icon_05_Share-Publish.png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2.png"/><Relationship Id="rId14" Type="http://schemas.openxmlformats.org/officeDocument/2006/relationships/hyperlink" Target="https://commons.wikimedia.org/wiki/File:UCT_RDM-icon_03_Collaborate-Analyse.png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UCT_RDM-icon_04_Discover-Reuse-Cite.png" TargetMode="External"/><Relationship Id="rId13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25.png"/><Relationship Id="rId12" Type="http://schemas.openxmlformats.org/officeDocument/2006/relationships/hyperlink" Target="https://commons.wikimedia.org/wiki/File:UCT_RDM-icon_06_Manage-Store-Preserve.png" TargetMode="External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6" Type="http://schemas.openxmlformats.org/officeDocument/2006/relationships/hyperlink" Target="https://commons.wikimedia.org/wiki/File:UCT_RDM-icon_02_Collect-Capture.png" TargetMode="Externa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commons.wikimedia.org/wiki/File:UCT_RDM-icon_03_Collaborate-Analyse.png" TargetMode="External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5" Type="http://schemas.openxmlformats.org/officeDocument/2006/relationships/image" Target="../media/image29.png"/><Relationship Id="rId10" Type="http://schemas.openxmlformats.org/officeDocument/2006/relationships/hyperlink" Target="https://commons.wikimedia.org/wiki/File:UCT_RDM-icon_05_Share-Publish.png" TargetMode="External"/><Relationship Id="rId4" Type="http://schemas.openxmlformats.org/officeDocument/2006/relationships/hyperlink" Target="https://commons.wikimedia.org/wiki/File:UCT_RDM-icon_01_Plan-Design.png" TargetMode="External"/><Relationship Id="rId9" Type="http://schemas.openxmlformats.org/officeDocument/2006/relationships/image" Target="../media/image22.png"/><Relationship Id="rId14" Type="http://schemas.openxmlformats.org/officeDocument/2006/relationships/hyperlink" Target="https://jules32.github.io/2016-07-12-Oxford/dplyr_tidyr/#35_other_tidyr_awesomeness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hyperlink" Target="https://commons.wikimedia.org/wiki/File:UCT_RDM-icon_03_Collaborate-Analyse.png" TargetMode="External"/><Relationship Id="rId18" Type="http://schemas.openxmlformats.org/officeDocument/2006/relationships/hyperlink" Target="https://docs.google.com/spreadsheets/d/1kiLig33NbsXyLeWBr_3qdFYBu_p_uyTSR-uicsJN6VY/edit?usp=sharing" TargetMode="External"/><Relationship Id="rId3" Type="http://schemas.openxmlformats.org/officeDocument/2006/relationships/hyperlink" Target="https://commons.wikimedia.org/wiki/File:UCT_RDM-icon_02_Collect-Capture.png" TargetMode="External"/><Relationship Id="rId21" Type="http://schemas.openxmlformats.org/officeDocument/2006/relationships/hyperlink" Target="https://forms.office.com/" TargetMode="External"/><Relationship Id="rId7" Type="http://schemas.openxmlformats.org/officeDocument/2006/relationships/hyperlink" Target="https://commons.wikimedia.org/wiki/File:UCT_RDM-icon_04_Discover-Reuse-Cite.png" TargetMode="External"/><Relationship Id="rId12" Type="http://schemas.openxmlformats.org/officeDocument/2006/relationships/image" Target="../media/image24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6" Type="http://schemas.openxmlformats.org/officeDocument/2006/relationships/hyperlink" Target="https://docs.google.com/forms/d/13JQ9RTVmJyF6mOf0jvjEC7pafYhNUCpvireAsLktGR8/edit?usp=sharing" TargetMode="External"/><Relationship Id="rId20" Type="http://schemas.openxmlformats.org/officeDocument/2006/relationships/hyperlink" Target="https://docs.google.com/forms/d/e/1FAIpQLSd4OxCOUT2a-rCY2ldIUlPCfc9kRabe6xnaM7sZ4G_5ZrRz3Q/viewform?usp=sf_link" TargetMode="Externa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png"/><Relationship Id="rId11" Type="http://schemas.openxmlformats.org/officeDocument/2006/relationships/hyperlink" Target="https://commons.wikimedia.org/wiki/File:UCT_RDM-icon_06_Manage-Store-Preserve.png" TargetMode="External"/><Relationship Id="rId5" Type="http://schemas.openxmlformats.org/officeDocument/2006/relationships/hyperlink" Target="https://commons.wikimedia.org/wiki/File:UCT_RDM-icon_01_Plan-Design.png" TargetMode="External"/><Relationship Id="rId15" Type="http://schemas.openxmlformats.org/officeDocument/2006/relationships/image" Target="../media/image30.jpeg"/><Relationship Id="rId23" Type="http://schemas.openxmlformats.org/officeDocument/2006/relationships/image" Target="../media/image33.jpe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4" Type="http://schemas.openxmlformats.org/officeDocument/2006/relationships/image" Target="../media/image20.png"/><Relationship Id="rId9" Type="http://schemas.openxmlformats.org/officeDocument/2006/relationships/hyperlink" Target="https://commons.wikimedia.org/wiki/File:UCT_RDM-icon_05_Share-Publish.png" TargetMode="External"/><Relationship Id="rId14" Type="http://schemas.openxmlformats.org/officeDocument/2006/relationships/image" Target="../media/image25.png"/><Relationship Id="rId22" Type="http://schemas.openxmlformats.org/officeDocument/2006/relationships/hyperlink" Target="https://docs.google.com/forms/u/0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meka.org/s/docs/user-manual/content/vocabularies/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s://omeka.org/s/docs/user-manual/content/vocabularies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ov.linkeddata.es/dataset/lov/about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omeka.org/s/modules/CustomVocab/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meka.org/s/modules/CustomOntology/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omeka.org/s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lib.uct.ac.za/digitalservices" TargetMode="External"/><Relationship Id="rId3" Type="http://schemas.openxmlformats.org/officeDocument/2006/relationships/hyperlink" Target="https://omeka.org/" TargetMode="External"/><Relationship Id="rId7" Type="http://schemas.openxmlformats.org/officeDocument/2006/relationships/hyperlink" Target="https://osf.io/cz2sd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niel-km.github.io/UpgradeToOmekaS/omeka_s_modules.html" TargetMode="External"/><Relationship Id="rId11" Type="http://schemas.openxmlformats.org/officeDocument/2006/relationships/image" Target="../media/image12.png"/><Relationship Id="rId5" Type="http://schemas.openxmlformats.org/officeDocument/2006/relationships/hyperlink" Target="https://omeka.org/s/docs/user-manual/" TargetMode="External"/><Relationship Id="rId10" Type="http://schemas.openxmlformats.org/officeDocument/2006/relationships/image" Target="../media/image11.png"/><Relationship Id="rId4" Type="http://schemas.openxmlformats.org/officeDocument/2006/relationships/hyperlink" Target="https://forum.omeka.org/c/omeka-s/8" TargetMode="External"/><Relationship Id="rId9" Type="http://schemas.openxmlformats.org/officeDocument/2006/relationships/hyperlink" Target="https://uct.ac.za.libcal.com/calendar/libraryevents?cid=497&amp;t=g&amp;d=0000-00-00&amp;cal=497&amp;ct=57972&amp;inc=0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lib.uct.ac.za/digitalservices" TargetMode="External"/><Relationship Id="rId7" Type="http://schemas.openxmlformats.org/officeDocument/2006/relationships/hyperlink" Target="https://omeka.org/s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hyperlink" Target="mailto:sanjin.muftic@uct.ac.za" TargetMode="External"/><Relationship Id="rId5" Type="http://schemas.openxmlformats.org/officeDocument/2006/relationships/hyperlink" Target="https://ibali.uct.ac.za" TargetMode="External"/><Relationship Id="rId10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hyperlink" Target="https://iiif.io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meka.org/s/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hyperlink" Target="https://iiif.io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bali.uct.ac.za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omeka.org/s/" TargetMode="External"/><Relationship Id="rId5" Type="http://schemas.openxmlformats.org/officeDocument/2006/relationships/hyperlink" Target="https://ibali.uct.ac.za" TargetMode="External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omeka.org/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omeka.org/s/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meka.org/s/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52"/>
          <p:cNvPicPr preferRelativeResize="0"/>
          <p:nvPr/>
        </p:nvPicPr>
        <p:blipFill rotWithShape="1">
          <a:blip r:embed="rId3">
            <a:alphaModFix/>
          </a:blip>
          <a:srcRect t="12349" r="-92" b="-62"/>
          <a:stretch/>
        </p:blipFill>
        <p:spPr>
          <a:xfrm>
            <a:off x="-506" y="377"/>
            <a:ext cx="10502876" cy="6856768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52"/>
          <p:cNvSpPr/>
          <p:nvPr/>
        </p:nvSpPr>
        <p:spPr>
          <a:xfrm>
            <a:off x="514350" y="6067075"/>
            <a:ext cx="14043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5"/>
              <a:buFont typeface="Arial"/>
              <a:buNone/>
            </a:pPr>
            <a:endParaRPr lang="en-ZA" sz="900" b="1" dirty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11" name="Google Shape;311;p52"/>
          <p:cNvSpPr/>
          <p:nvPr/>
        </p:nvSpPr>
        <p:spPr>
          <a:xfrm>
            <a:off x="514350" y="4025122"/>
            <a:ext cx="8465148" cy="141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ZA" sz="3200" dirty="0">
                <a:solidFill>
                  <a:schemeClr val="bg1"/>
                </a:solidFill>
                <a:ea typeface="Calibri"/>
                <a:sym typeface="Calibri"/>
              </a:rPr>
              <a:t>Libraries as Sites of Story: </a:t>
            </a:r>
            <a:br>
              <a:rPr lang="en-ZA" sz="3200" dirty="0">
                <a:solidFill>
                  <a:schemeClr val="bg1"/>
                </a:solidFill>
                <a:ea typeface="Calibri"/>
                <a:sym typeface="Calibri"/>
              </a:rPr>
            </a:br>
            <a:r>
              <a:rPr lang="en-ZA" sz="3200" dirty="0">
                <a:solidFill>
                  <a:schemeClr val="bg1"/>
                </a:solidFill>
                <a:ea typeface="Calibri"/>
                <a:sym typeface="Calibri"/>
              </a:rPr>
              <a:t>RDM and Showcasing Indigenous Data </a:t>
            </a:r>
            <a:br>
              <a:rPr lang="en-ZA" sz="3200" dirty="0">
                <a:solidFill>
                  <a:schemeClr val="bg1"/>
                </a:solidFill>
                <a:ea typeface="Calibri"/>
              </a:rPr>
            </a:br>
            <a:r>
              <a:rPr lang="en-ZA" sz="3200" dirty="0">
                <a:solidFill>
                  <a:schemeClr val="bg1"/>
                </a:solidFill>
                <a:ea typeface="Calibri"/>
                <a:sym typeface="Calibri"/>
              </a:rPr>
              <a:t>in a Digital Library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13" name="Google Shape;313;p52"/>
          <p:cNvCxnSpPr/>
          <p:nvPr/>
        </p:nvCxnSpPr>
        <p:spPr>
          <a:xfrm>
            <a:off x="3351314" y="5499800"/>
            <a:ext cx="0" cy="1122600"/>
          </a:xfrm>
          <a:prstGeom prst="straightConnector1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4" name="Google Shape;314;p5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725" y="908358"/>
            <a:ext cx="1325699" cy="132569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15" name="Google Shape;315;p52"/>
          <p:cNvSpPr/>
          <p:nvPr/>
        </p:nvSpPr>
        <p:spPr>
          <a:xfrm>
            <a:off x="3377358" y="5617289"/>
            <a:ext cx="6105600" cy="8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ZA" sz="1800" dirty="0">
              <a:solidFill>
                <a:schemeClr val="bg1"/>
              </a:solidFill>
            </a:endParaRPr>
          </a:p>
          <a:p>
            <a:pPr>
              <a:buSzPts val="1400"/>
            </a:pPr>
            <a:r>
              <a:rPr lang="en-ZA" sz="1100" u="sng" dirty="0">
                <a:solidFill>
                  <a:schemeClr val="bg1"/>
                </a:solidFill>
                <a:ea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Dr. Sanjin Muftic </a:t>
            </a:r>
            <a:endParaRPr lang="en-ZA" sz="1100" u="sng">
              <a:solidFill>
                <a:schemeClr val="bg1"/>
              </a:solidFill>
              <a:ea typeface="Calibri"/>
            </a:endParaRPr>
          </a:p>
          <a:p>
            <a:r>
              <a:rPr lang="en-ZA" sz="1100" u="sng" dirty="0">
                <a:solidFill>
                  <a:schemeClr val="bg1"/>
                </a:solidFill>
              </a:rPr>
              <a:t>(Digital Scholarship Specialist)</a:t>
            </a:r>
            <a:endParaRPr lang="en-ZA" sz="1100">
              <a:solidFill>
                <a:schemeClr val="bg1"/>
              </a:solidFill>
            </a:endParaRPr>
          </a:p>
          <a:p>
            <a:r>
              <a:rPr lang="en-ZA" sz="1100" dirty="0">
                <a:solidFill>
                  <a:schemeClr val="bg1"/>
                </a:solidFill>
                <a:ea typeface="Calibri"/>
              </a:rPr>
              <a:t>Digital Library Services</a:t>
            </a:r>
            <a:endParaRPr lang="en-ZA" sz="1100" u="sng">
              <a:solidFill>
                <a:schemeClr val="bg1"/>
              </a:solidFill>
              <a:ea typeface="Calibri"/>
            </a:endParaRPr>
          </a:p>
          <a:p>
            <a:r>
              <a:rPr lang="en-ZA" sz="1100" dirty="0">
                <a:solidFill>
                  <a:schemeClr val="bg1"/>
                </a:solidFill>
                <a:ea typeface="Calibri"/>
              </a:rPr>
              <a:t>University of Cape Town </a:t>
            </a:r>
            <a:br>
              <a:rPr lang="en-ZA" sz="1100" u="sng" dirty="0">
                <a:ea typeface="Calibri"/>
              </a:rPr>
            </a:br>
            <a:endParaRPr lang="en-ZA" sz="1100" u="sng">
              <a:solidFill>
                <a:schemeClr val="bg1"/>
              </a:solidFill>
              <a:ea typeface="Calibri"/>
            </a:endParaRPr>
          </a:p>
          <a:p>
            <a:pPr>
              <a:buSzPts val="1400"/>
            </a:pPr>
            <a:endParaRPr lang="en-ZA" sz="1800" dirty="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16" name="Google Shape;316;p52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09366" y="6393749"/>
            <a:ext cx="1060054" cy="3646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52"/>
          <p:cNvCxnSpPr/>
          <p:nvPr/>
        </p:nvCxnSpPr>
        <p:spPr>
          <a:xfrm>
            <a:off x="6144539" y="5499800"/>
            <a:ext cx="0" cy="1122600"/>
          </a:xfrm>
          <a:prstGeom prst="straightConnector1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19" name="Google Shape;319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1772" y="2784825"/>
            <a:ext cx="2170774" cy="9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99066" y="5768290"/>
            <a:ext cx="2641761" cy="5637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908271-9C10-1A01-1A68-5CBF7129154B}"/>
              </a:ext>
            </a:extLst>
          </p:cNvPr>
          <p:cNvSpPr txBox="1"/>
          <p:nvPr/>
        </p:nvSpPr>
        <p:spPr>
          <a:xfrm>
            <a:off x="516391" y="6011873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ZA" sz="1200" dirty="0">
                <a:solidFill>
                  <a:srgbClr val="FFFFFF"/>
                </a:solidFill>
              </a:rPr>
              <a:t>18 Oct</a:t>
            </a:r>
            <a:endParaRPr lang="en-US"/>
          </a:p>
          <a:p>
            <a:r>
              <a:rPr lang="en-ZA" sz="1200" dirty="0">
                <a:solidFill>
                  <a:srgbClr val="FFFFFF"/>
                </a:solidFill>
              </a:rPr>
              <a:t>3RD IASSIST </a:t>
            </a:r>
            <a:endParaRPr lang="en-ZA" dirty="0"/>
          </a:p>
          <a:p>
            <a:r>
              <a:rPr lang="en-ZA" sz="1200" dirty="0">
                <a:solidFill>
                  <a:srgbClr val="FFFFFF"/>
                </a:solidFill>
              </a:rPr>
              <a:t>AFRICA REGIONAL WORKSHOP</a:t>
            </a:r>
            <a:endParaRPr lang="en-Z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0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ZA" sz="2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Items - many different kinds</a:t>
            </a:r>
            <a:endParaRPr sz="20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1" name="Google Shape;391;p60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6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51" y="51789"/>
            <a:ext cx="692326" cy="692326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93" name="Google Shape;393;p60"/>
          <p:cNvSpPr/>
          <p:nvPr/>
        </p:nvSpPr>
        <p:spPr>
          <a:xfrm>
            <a:off x="1133275" y="1940863"/>
            <a:ext cx="1446900" cy="1155000"/>
          </a:xfrm>
          <a:prstGeom prst="ellipse">
            <a:avLst/>
          </a:prstGeom>
          <a:solidFill>
            <a:srgbClr val="3A7BE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400">
                <a:solidFill>
                  <a:srgbClr val="FFFFFF"/>
                </a:solidFill>
              </a:rPr>
              <a:t>Media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94" name="Google Shape;394;p60"/>
          <p:cNvSpPr/>
          <p:nvPr/>
        </p:nvSpPr>
        <p:spPr>
          <a:xfrm>
            <a:off x="4883538" y="4195038"/>
            <a:ext cx="1446900" cy="1155000"/>
          </a:xfrm>
          <a:prstGeom prst="ellipse">
            <a:avLst/>
          </a:prstGeom>
          <a:solidFill>
            <a:srgbClr val="C9DB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Place</a:t>
            </a:r>
            <a:endParaRPr/>
          </a:p>
        </p:txBody>
      </p:sp>
      <p:sp>
        <p:nvSpPr>
          <p:cNvPr id="395" name="Google Shape;395;p60"/>
          <p:cNvSpPr/>
          <p:nvPr/>
        </p:nvSpPr>
        <p:spPr>
          <a:xfrm>
            <a:off x="7375350" y="2938475"/>
            <a:ext cx="1446900" cy="1155000"/>
          </a:xfrm>
          <a:prstGeom prst="ellipse">
            <a:avLst/>
          </a:prstGeom>
          <a:solidFill>
            <a:srgbClr val="C9DB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Person</a:t>
            </a:r>
            <a:endParaRPr/>
          </a:p>
        </p:txBody>
      </p:sp>
      <p:sp>
        <p:nvSpPr>
          <p:cNvPr id="396" name="Google Shape;396;p60"/>
          <p:cNvSpPr/>
          <p:nvPr/>
        </p:nvSpPr>
        <p:spPr>
          <a:xfrm>
            <a:off x="4558338" y="2813325"/>
            <a:ext cx="1446900" cy="1155000"/>
          </a:xfrm>
          <a:prstGeom prst="ellipse">
            <a:avLst/>
          </a:prstGeom>
          <a:solidFill>
            <a:srgbClr val="C9DB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Event</a:t>
            </a:r>
            <a:endParaRPr/>
          </a:p>
        </p:txBody>
      </p:sp>
      <p:sp>
        <p:nvSpPr>
          <p:cNvPr id="397" name="Google Shape;397;p60"/>
          <p:cNvSpPr/>
          <p:nvPr/>
        </p:nvSpPr>
        <p:spPr>
          <a:xfrm>
            <a:off x="6162000" y="1549400"/>
            <a:ext cx="2139900" cy="1155000"/>
          </a:xfrm>
          <a:prstGeom prst="ellipse">
            <a:avLst/>
          </a:prstGeom>
          <a:solidFill>
            <a:srgbClr val="C9DB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400"/>
              <a:t>Unique Objects</a:t>
            </a:r>
            <a:endParaRPr sz="2400"/>
          </a:p>
        </p:txBody>
      </p:sp>
      <p:cxnSp>
        <p:nvCxnSpPr>
          <p:cNvPr id="398" name="Google Shape;398;p60"/>
          <p:cNvCxnSpPr>
            <a:stCxn id="399" idx="3"/>
            <a:endCxn id="397" idx="2"/>
          </p:cNvCxnSpPr>
          <p:nvPr/>
        </p:nvCxnSpPr>
        <p:spPr>
          <a:xfrm>
            <a:off x="5400865" y="1549409"/>
            <a:ext cx="761100" cy="577500"/>
          </a:xfrm>
          <a:prstGeom prst="curvedConnector3">
            <a:avLst>
              <a:gd name="adj1" fmla="val 5000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0" name="Google Shape;400;p60"/>
          <p:cNvCxnSpPr>
            <a:stCxn id="397" idx="4"/>
            <a:endCxn id="394" idx="7"/>
          </p:cNvCxnSpPr>
          <p:nvPr/>
        </p:nvCxnSpPr>
        <p:spPr>
          <a:xfrm rot="5400000">
            <a:off x="5845350" y="2977700"/>
            <a:ext cx="1659900" cy="1113300"/>
          </a:xfrm>
          <a:prstGeom prst="curvedConnector3">
            <a:avLst>
              <a:gd name="adj1" fmla="val 4490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1" name="Google Shape;401;p60"/>
          <p:cNvCxnSpPr>
            <a:stCxn id="399" idx="1"/>
            <a:endCxn id="393" idx="6"/>
          </p:cNvCxnSpPr>
          <p:nvPr/>
        </p:nvCxnSpPr>
        <p:spPr>
          <a:xfrm flipH="1">
            <a:off x="2580163" y="1549409"/>
            <a:ext cx="894900" cy="969000"/>
          </a:xfrm>
          <a:prstGeom prst="curvedConnector3">
            <a:avLst>
              <a:gd name="adj1" fmla="val 5000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2" name="Google Shape;402;p60"/>
          <p:cNvCxnSpPr>
            <a:stCxn id="397" idx="4"/>
            <a:endCxn id="395" idx="0"/>
          </p:cNvCxnSpPr>
          <p:nvPr/>
        </p:nvCxnSpPr>
        <p:spPr>
          <a:xfrm rot="-5400000" flipH="1">
            <a:off x="7548450" y="2387900"/>
            <a:ext cx="234000" cy="867000"/>
          </a:xfrm>
          <a:prstGeom prst="curvedConnector3">
            <a:avLst>
              <a:gd name="adj1" fmla="val 5001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3" name="Google Shape;403;p60"/>
          <p:cNvCxnSpPr>
            <a:stCxn id="397" idx="4"/>
            <a:endCxn id="396" idx="0"/>
          </p:cNvCxnSpPr>
          <p:nvPr/>
        </p:nvCxnSpPr>
        <p:spPr>
          <a:xfrm rot="5400000">
            <a:off x="6202350" y="1783700"/>
            <a:ext cx="108900" cy="1950300"/>
          </a:xfrm>
          <a:prstGeom prst="curvedConnector3">
            <a:avLst>
              <a:gd name="adj1" fmla="val 50011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4" name="Google Shape;404;p60"/>
          <p:cNvSpPr/>
          <p:nvPr/>
        </p:nvSpPr>
        <p:spPr>
          <a:xfrm>
            <a:off x="134225" y="3161388"/>
            <a:ext cx="999000" cy="815700"/>
          </a:xfrm>
          <a:prstGeom prst="ellipse">
            <a:avLst/>
          </a:prstGeom>
          <a:solidFill>
            <a:srgbClr val="3A7BE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300">
                <a:solidFill>
                  <a:srgbClr val="FFFFFF"/>
                </a:solidFill>
              </a:rPr>
              <a:t>Audio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405" name="Google Shape;405;p60"/>
          <p:cNvSpPr/>
          <p:nvPr/>
        </p:nvSpPr>
        <p:spPr>
          <a:xfrm>
            <a:off x="134225" y="4364700"/>
            <a:ext cx="999000" cy="815700"/>
          </a:xfrm>
          <a:prstGeom prst="ellipse">
            <a:avLst/>
          </a:prstGeom>
          <a:solidFill>
            <a:srgbClr val="3A7BE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300">
                <a:solidFill>
                  <a:srgbClr val="FFFFFF"/>
                </a:solidFill>
              </a:rPr>
              <a:t>Videos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406" name="Google Shape;406;p60"/>
          <p:cNvSpPr/>
          <p:nvPr/>
        </p:nvSpPr>
        <p:spPr>
          <a:xfrm>
            <a:off x="1996413" y="3303900"/>
            <a:ext cx="1925700" cy="1113000"/>
          </a:xfrm>
          <a:prstGeom prst="ellipse">
            <a:avLst/>
          </a:prstGeom>
          <a:solidFill>
            <a:srgbClr val="3A7BE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300">
                <a:solidFill>
                  <a:srgbClr val="FFFFFF"/>
                </a:solidFill>
              </a:rPr>
              <a:t>Images</a:t>
            </a:r>
            <a:endParaRPr sz="13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300">
                <a:solidFill>
                  <a:srgbClr val="FFFFFF"/>
                </a:solidFill>
              </a:rPr>
              <a:t>[photos, drawings, …]</a:t>
            </a:r>
            <a:endParaRPr sz="1300">
              <a:solidFill>
                <a:srgbClr val="FFFFFF"/>
              </a:solidFill>
            </a:endParaRPr>
          </a:p>
        </p:txBody>
      </p:sp>
      <p:cxnSp>
        <p:nvCxnSpPr>
          <p:cNvPr id="407" name="Google Shape;407;p60"/>
          <p:cNvCxnSpPr>
            <a:stCxn id="393" idx="4"/>
            <a:endCxn id="405" idx="6"/>
          </p:cNvCxnSpPr>
          <p:nvPr/>
        </p:nvCxnSpPr>
        <p:spPr>
          <a:xfrm rot="5400000">
            <a:off x="656575" y="3572413"/>
            <a:ext cx="1676700" cy="7236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8" name="Google Shape;408;p60"/>
          <p:cNvCxnSpPr>
            <a:stCxn id="393" idx="4"/>
            <a:endCxn id="404" idx="6"/>
          </p:cNvCxnSpPr>
          <p:nvPr/>
        </p:nvCxnSpPr>
        <p:spPr>
          <a:xfrm rot="5400000">
            <a:off x="1258225" y="2970763"/>
            <a:ext cx="473400" cy="7236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9" name="Google Shape;409;p60"/>
          <p:cNvCxnSpPr>
            <a:stCxn id="393" idx="4"/>
            <a:endCxn id="406" idx="2"/>
          </p:cNvCxnSpPr>
          <p:nvPr/>
        </p:nvCxnSpPr>
        <p:spPr>
          <a:xfrm rot="-5400000" flipH="1">
            <a:off x="1544425" y="3408163"/>
            <a:ext cx="764400" cy="1398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0" name="Google Shape;410;p60"/>
          <p:cNvSpPr/>
          <p:nvPr/>
        </p:nvSpPr>
        <p:spPr>
          <a:xfrm>
            <a:off x="1856725" y="4508325"/>
            <a:ext cx="1692300" cy="1155000"/>
          </a:xfrm>
          <a:prstGeom prst="ellipse">
            <a:avLst/>
          </a:prstGeom>
          <a:solidFill>
            <a:srgbClr val="3A7BE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300">
                <a:solidFill>
                  <a:srgbClr val="FFFFFF"/>
                </a:solidFill>
              </a:rPr>
              <a:t>Documents [maps, posters, letters…]</a:t>
            </a:r>
            <a:endParaRPr sz="1300">
              <a:solidFill>
                <a:srgbClr val="FFFFFF"/>
              </a:solidFill>
            </a:endParaRPr>
          </a:p>
        </p:txBody>
      </p:sp>
      <p:cxnSp>
        <p:nvCxnSpPr>
          <p:cNvPr id="411" name="Google Shape;411;p60"/>
          <p:cNvCxnSpPr>
            <a:stCxn id="393" idx="4"/>
            <a:endCxn id="410" idx="3"/>
          </p:cNvCxnSpPr>
          <p:nvPr/>
        </p:nvCxnSpPr>
        <p:spPr>
          <a:xfrm rot="-5400000" flipH="1">
            <a:off x="781525" y="4171063"/>
            <a:ext cx="2398200" cy="247800"/>
          </a:xfrm>
          <a:prstGeom prst="curvedConnector5">
            <a:avLst>
              <a:gd name="adj1" fmla="val 29448"/>
              <a:gd name="adj2" fmla="val -96096"/>
              <a:gd name="adj3" fmla="val 9917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9" name="Google Shape;399;p60"/>
          <p:cNvSpPr/>
          <p:nvPr/>
        </p:nvSpPr>
        <p:spPr>
          <a:xfrm>
            <a:off x="3475063" y="942098"/>
            <a:ext cx="1925802" cy="1214622"/>
          </a:xfrm>
          <a:prstGeom prst="flowChartMultidocumen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3700">
                <a:solidFill>
                  <a:schemeClr val="dk1"/>
                </a:solidFill>
              </a:rPr>
              <a:t>Item</a:t>
            </a:r>
            <a:endParaRPr sz="3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60"/>
          <p:cNvSpPr/>
          <p:nvPr/>
        </p:nvSpPr>
        <p:spPr>
          <a:xfrm>
            <a:off x="7080850" y="4624913"/>
            <a:ext cx="1446900" cy="1155000"/>
          </a:xfrm>
          <a:prstGeom prst="ellipse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Physical Objects</a:t>
            </a:r>
            <a:endParaRPr/>
          </a:p>
        </p:txBody>
      </p:sp>
      <p:cxnSp>
        <p:nvCxnSpPr>
          <p:cNvPr id="413" name="Google Shape;413;p60"/>
          <p:cNvCxnSpPr>
            <a:stCxn id="397" idx="4"/>
            <a:endCxn id="412" idx="2"/>
          </p:cNvCxnSpPr>
          <p:nvPr/>
        </p:nvCxnSpPr>
        <p:spPr>
          <a:xfrm rot="5400000">
            <a:off x="5907300" y="3877850"/>
            <a:ext cx="2498100" cy="151200"/>
          </a:xfrm>
          <a:prstGeom prst="curvedConnector4">
            <a:avLst>
              <a:gd name="adj1" fmla="val 38439"/>
              <a:gd name="adj2" fmla="val 25742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14" name="Google Shape;414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57725" y="148210"/>
            <a:ext cx="1164525" cy="499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65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ZA" sz="2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How do all the items connect to each other?</a:t>
            </a:r>
            <a:endParaRPr sz="20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3" name="Google Shape;493;p65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65"/>
          <p:cNvSpPr txBox="1">
            <a:spLocks noGrp="1"/>
          </p:cNvSpPr>
          <p:nvPr>
            <p:ph type="body" idx="1"/>
          </p:nvPr>
        </p:nvSpPr>
        <p:spPr>
          <a:xfrm>
            <a:off x="557125" y="981600"/>
            <a:ext cx="7959000" cy="188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500"/>
              <a:t>A </a:t>
            </a:r>
            <a:r>
              <a:rPr lang="en-ZA" sz="2500" b="1"/>
              <a:t>Media item</a:t>
            </a:r>
            <a:r>
              <a:rPr lang="en-ZA" sz="2500"/>
              <a:t> might have a </a:t>
            </a:r>
            <a:r>
              <a:rPr lang="en-ZA" sz="2500" b="1"/>
              <a:t>Person Item</a:t>
            </a:r>
            <a:r>
              <a:rPr lang="en-ZA" sz="2500"/>
              <a:t> as the content or creator, have been captured at a </a:t>
            </a:r>
            <a:r>
              <a:rPr lang="en-ZA" sz="2500" b="1"/>
              <a:t>Place Item</a:t>
            </a:r>
            <a:r>
              <a:rPr lang="en-ZA" sz="2500"/>
              <a:t> during a specific </a:t>
            </a:r>
            <a:r>
              <a:rPr lang="en-ZA" sz="2500" b="1"/>
              <a:t>Event</a:t>
            </a:r>
            <a:endParaRPr sz="2500" b="1"/>
          </a:p>
        </p:txBody>
      </p:sp>
      <p:pic>
        <p:nvPicPr>
          <p:cNvPr id="496" name="Google Shape;49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25" y="54482"/>
            <a:ext cx="692325" cy="692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497" name="Google Shape;497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4837" y="148925"/>
            <a:ext cx="1164525" cy="499504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65"/>
          <p:cNvSpPr/>
          <p:nvPr/>
        </p:nvSpPr>
        <p:spPr>
          <a:xfrm>
            <a:off x="3317538" y="2572750"/>
            <a:ext cx="1925700" cy="1113000"/>
          </a:xfrm>
          <a:prstGeom prst="ellipse">
            <a:avLst/>
          </a:prstGeom>
          <a:solidFill>
            <a:srgbClr val="3A7BE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300">
                <a:solidFill>
                  <a:srgbClr val="FFFFFF"/>
                </a:solidFill>
              </a:rPr>
              <a:t>Artwork A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499" name="Google Shape;499;p65"/>
          <p:cNvSpPr/>
          <p:nvPr/>
        </p:nvSpPr>
        <p:spPr>
          <a:xfrm>
            <a:off x="3317538" y="3923450"/>
            <a:ext cx="1925700" cy="1113000"/>
          </a:xfrm>
          <a:prstGeom prst="ellipse">
            <a:avLst/>
          </a:prstGeom>
          <a:solidFill>
            <a:srgbClr val="3A7BE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300">
                <a:solidFill>
                  <a:srgbClr val="FFFFFF"/>
                </a:solidFill>
              </a:rPr>
              <a:t>Artwork B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500" name="Google Shape;500;p65"/>
          <p:cNvSpPr/>
          <p:nvPr/>
        </p:nvSpPr>
        <p:spPr>
          <a:xfrm>
            <a:off x="762750" y="3229350"/>
            <a:ext cx="1446900" cy="1155000"/>
          </a:xfrm>
          <a:prstGeom prst="ellipse">
            <a:avLst/>
          </a:prstGeom>
          <a:solidFill>
            <a:srgbClr val="C9DB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Person</a:t>
            </a:r>
            <a:endParaRPr/>
          </a:p>
        </p:txBody>
      </p:sp>
      <p:sp>
        <p:nvSpPr>
          <p:cNvPr id="501" name="Google Shape;501;p65"/>
          <p:cNvSpPr/>
          <p:nvPr/>
        </p:nvSpPr>
        <p:spPr>
          <a:xfrm>
            <a:off x="6507888" y="2572738"/>
            <a:ext cx="1446900" cy="1155000"/>
          </a:xfrm>
          <a:prstGeom prst="ellipse">
            <a:avLst/>
          </a:prstGeom>
          <a:solidFill>
            <a:srgbClr val="C9DB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Place</a:t>
            </a:r>
            <a:endParaRPr/>
          </a:p>
        </p:txBody>
      </p:sp>
      <p:cxnSp>
        <p:nvCxnSpPr>
          <p:cNvPr id="502" name="Google Shape;502;p65"/>
          <p:cNvCxnSpPr>
            <a:stCxn id="500" idx="6"/>
            <a:endCxn id="498" idx="2"/>
          </p:cNvCxnSpPr>
          <p:nvPr/>
        </p:nvCxnSpPr>
        <p:spPr>
          <a:xfrm rot="10800000" flipH="1">
            <a:off x="2209650" y="3129150"/>
            <a:ext cx="1107900" cy="677700"/>
          </a:xfrm>
          <a:prstGeom prst="curvedConnector3">
            <a:avLst>
              <a:gd name="adj1" fmla="val 4999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3" name="Google Shape;503;p65"/>
          <p:cNvCxnSpPr>
            <a:stCxn id="499" idx="2"/>
            <a:endCxn id="500" idx="6"/>
          </p:cNvCxnSpPr>
          <p:nvPr/>
        </p:nvCxnSpPr>
        <p:spPr>
          <a:xfrm rot="10800000">
            <a:off x="2209638" y="3806750"/>
            <a:ext cx="1107900" cy="673200"/>
          </a:xfrm>
          <a:prstGeom prst="curvedConnector3">
            <a:avLst>
              <a:gd name="adj1" fmla="val 4999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4" name="Google Shape;504;p65"/>
          <p:cNvSpPr/>
          <p:nvPr/>
        </p:nvSpPr>
        <p:spPr>
          <a:xfrm>
            <a:off x="5787413" y="4479938"/>
            <a:ext cx="1446900" cy="1155000"/>
          </a:xfrm>
          <a:prstGeom prst="ellipse">
            <a:avLst/>
          </a:prstGeom>
          <a:solidFill>
            <a:srgbClr val="C9DB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Place</a:t>
            </a:r>
            <a:endParaRPr/>
          </a:p>
        </p:txBody>
      </p:sp>
      <p:cxnSp>
        <p:nvCxnSpPr>
          <p:cNvPr id="505" name="Google Shape;505;p65"/>
          <p:cNvCxnSpPr>
            <a:stCxn id="498" idx="6"/>
            <a:endCxn id="501" idx="4"/>
          </p:cNvCxnSpPr>
          <p:nvPr/>
        </p:nvCxnSpPr>
        <p:spPr>
          <a:xfrm>
            <a:off x="5243238" y="3129250"/>
            <a:ext cx="1988100" cy="598500"/>
          </a:xfrm>
          <a:prstGeom prst="curvedConnector4">
            <a:avLst>
              <a:gd name="adj1" fmla="val 31805"/>
              <a:gd name="adj2" fmla="val 139785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6" name="Google Shape;506;p65"/>
          <p:cNvCxnSpPr>
            <a:stCxn id="499" idx="6"/>
            <a:endCxn id="504" idx="0"/>
          </p:cNvCxnSpPr>
          <p:nvPr/>
        </p:nvCxnSpPr>
        <p:spPr>
          <a:xfrm>
            <a:off x="5243238" y="4479950"/>
            <a:ext cx="1267500" cy="600"/>
          </a:xfrm>
          <a:prstGeom prst="curvedConnector4">
            <a:avLst>
              <a:gd name="adj1" fmla="val 21466"/>
              <a:gd name="adj2" fmla="val -3968958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97203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91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ZA"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Items and Resource Templates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594" name="Google Shape;594;p91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5" name="Google Shape;595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25" y="54482"/>
            <a:ext cx="692325" cy="692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596" name="Google Shape;596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0275" y="150885"/>
            <a:ext cx="1164525" cy="499504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91"/>
          <p:cNvSpPr/>
          <p:nvPr/>
        </p:nvSpPr>
        <p:spPr>
          <a:xfrm>
            <a:off x="163600" y="2928085"/>
            <a:ext cx="3551700" cy="24318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/>
              <a:t>Item Sets</a:t>
            </a:r>
            <a:endParaRPr sz="1600"/>
          </a:p>
        </p:txBody>
      </p:sp>
      <p:sp>
        <p:nvSpPr>
          <p:cNvPr id="598" name="Google Shape;598;p91"/>
          <p:cNvSpPr/>
          <p:nvPr/>
        </p:nvSpPr>
        <p:spPr>
          <a:xfrm>
            <a:off x="1916169" y="3596833"/>
            <a:ext cx="1373700" cy="1347600"/>
          </a:xfrm>
          <a:prstGeom prst="ellipse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/>
              <a:t>Item*</a:t>
            </a:r>
            <a:endParaRPr sz="1800"/>
          </a:p>
        </p:txBody>
      </p:sp>
      <p:graphicFrame>
        <p:nvGraphicFramePr>
          <p:cNvPr id="599" name="Google Shape;599;p91"/>
          <p:cNvGraphicFramePr/>
          <p:nvPr>
            <p:extLst>
              <p:ext uri="{D42A27DB-BD31-4B8C-83A1-F6EECF244321}">
                <p14:modId xmlns:p14="http://schemas.microsoft.com/office/powerpoint/2010/main" val="788836016"/>
              </p:ext>
            </p:extLst>
          </p:nvPr>
        </p:nvGraphicFramePr>
        <p:xfrm>
          <a:off x="4477400" y="2928085"/>
          <a:ext cx="3987250" cy="19810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99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b="1"/>
                        <a:t>Property_1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/>
                        <a:t>value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b="1"/>
                        <a:t>Property_2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/>
                        <a:t>value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b="1"/>
                        <a:t>Property_3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/>
                        <a:t>value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 b="1"/>
                        <a:t>Title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ZA"/>
                        <a:t>Item Title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00" name="Google Shape;600;p91"/>
          <p:cNvSpPr txBox="1"/>
          <p:nvPr/>
        </p:nvSpPr>
        <p:spPr>
          <a:xfrm>
            <a:off x="4401175" y="2346735"/>
            <a:ext cx="398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/>
              <a:t>Resource Template</a:t>
            </a:r>
            <a:endParaRPr sz="1800"/>
          </a:p>
        </p:txBody>
      </p:sp>
      <p:cxnSp>
        <p:nvCxnSpPr>
          <p:cNvPr id="601" name="Google Shape;601;p91"/>
          <p:cNvCxnSpPr>
            <a:cxnSpLocks/>
          </p:cNvCxnSpPr>
          <p:nvPr/>
        </p:nvCxnSpPr>
        <p:spPr>
          <a:xfrm flipV="1">
            <a:off x="3289869" y="2577733"/>
            <a:ext cx="1111306" cy="1693048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6139FAB-220C-965E-DEF6-C9001601AD29}"/>
              </a:ext>
            </a:extLst>
          </p:cNvPr>
          <p:cNvSpPr txBox="1"/>
          <p:nvPr/>
        </p:nvSpPr>
        <p:spPr>
          <a:xfrm>
            <a:off x="68835" y="931396"/>
            <a:ext cx="488473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381000">
              <a:buChar char="•"/>
            </a:pPr>
            <a:r>
              <a:rPr lang="en-ZA" sz="2400" dirty="0"/>
              <a:t>Fully customise what metadata properties to use for different types of items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94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87"/>
          <p:cNvSpPr/>
          <p:nvPr/>
        </p:nvSpPr>
        <p:spPr>
          <a:xfrm>
            <a:off x="4698050" y="1683433"/>
            <a:ext cx="3972600" cy="40536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200"/>
              <a:t>Sites</a:t>
            </a:r>
            <a:endParaRPr sz="2200"/>
          </a:p>
        </p:txBody>
      </p:sp>
      <p:sp>
        <p:nvSpPr>
          <p:cNvPr id="629" name="Google Shape;629;p87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ZA" sz="2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Two in one</a:t>
            </a:r>
            <a:endParaRPr sz="20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0" name="Google Shape;630;p87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2" name="Google Shape;632;p8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51" y="51789"/>
            <a:ext cx="692326" cy="692326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33" name="Google Shape;633;p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31577" y="148925"/>
            <a:ext cx="1164525" cy="499504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87"/>
          <p:cNvSpPr/>
          <p:nvPr/>
        </p:nvSpPr>
        <p:spPr>
          <a:xfrm>
            <a:off x="115000" y="1724808"/>
            <a:ext cx="3972600" cy="3929400"/>
          </a:xfrm>
          <a:prstGeom prst="ellipse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200"/>
              <a:t>Resources</a:t>
            </a:r>
            <a:endParaRPr sz="2200"/>
          </a:p>
        </p:txBody>
      </p:sp>
      <p:sp>
        <p:nvSpPr>
          <p:cNvPr id="635" name="Google Shape;635;p87"/>
          <p:cNvSpPr/>
          <p:nvPr/>
        </p:nvSpPr>
        <p:spPr>
          <a:xfrm>
            <a:off x="5072250" y="2501768"/>
            <a:ext cx="11646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Site</a:t>
            </a:r>
            <a:endParaRPr/>
          </a:p>
        </p:txBody>
      </p:sp>
      <p:sp>
        <p:nvSpPr>
          <p:cNvPr id="636" name="Google Shape;636;p87"/>
          <p:cNvSpPr/>
          <p:nvPr/>
        </p:nvSpPr>
        <p:spPr>
          <a:xfrm>
            <a:off x="595750" y="2976158"/>
            <a:ext cx="3011100" cy="19110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Item Sets</a:t>
            </a:r>
            <a:endParaRPr/>
          </a:p>
        </p:txBody>
      </p:sp>
      <p:sp>
        <p:nvSpPr>
          <p:cNvPr id="637" name="Google Shape;637;p87"/>
          <p:cNvSpPr/>
          <p:nvPr/>
        </p:nvSpPr>
        <p:spPr>
          <a:xfrm>
            <a:off x="977250" y="3637983"/>
            <a:ext cx="1164600" cy="1059000"/>
          </a:xfrm>
          <a:prstGeom prst="ellipse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Item*</a:t>
            </a:r>
            <a:endParaRPr/>
          </a:p>
        </p:txBody>
      </p:sp>
      <p:sp>
        <p:nvSpPr>
          <p:cNvPr id="638" name="Google Shape;638;p87"/>
          <p:cNvSpPr/>
          <p:nvPr/>
        </p:nvSpPr>
        <p:spPr>
          <a:xfrm>
            <a:off x="6705450" y="2501768"/>
            <a:ext cx="11646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Site</a:t>
            </a:r>
            <a:endParaRPr/>
          </a:p>
        </p:txBody>
      </p:sp>
      <p:sp>
        <p:nvSpPr>
          <p:cNvPr id="639" name="Google Shape;639;p87"/>
          <p:cNvSpPr/>
          <p:nvPr/>
        </p:nvSpPr>
        <p:spPr>
          <a:xfrm>
            <a:off x="5352250" y="3506243"/>
            <a:ext cx="11646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Site</a:t>
            </a:r>
            <a:endParaRPr/>
          </a:p>
        </p:txBody>
      </p:sp>
      <p:sp>
        <p:nvSpPr>
          <p:cNvPr id="640" name="Google Shape;640;p87"/>
          <p:cNvSpPr/>
          <p:nvPr/>
        </p:nvSpPr>
        <p:spPr>
          <a:xfrm>
            <a:off x="7039850" y="3506243"/>
            <a:ext cx="11646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Site</a:t>
            </a:r>
            <a:endParaRPr/>
          </a:p>
        </p:txBody>
      </p:sp>
      <p:sp>
        <p:nvSpPr>
          <p:cNvPr id="641" name="Google Shape;641;p87"/>
          <p:cNvSpPr/>
          <p:nvPr/>
        </p:nvSpPr>
        <p:spPr>
          <a:xfrm>
            <a:off x="5670100" y="4510718"/>
            <a:ext cx="11646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Site</a:t>
            </a:r>
            <a:endParaRPr/>
          </a:p>
        </p:txBody>
      </p:sp>
      <p:sp>
        <p:nvSpPr>
          <p:cNvPr id="642" name="Google Shape;642;p87"/>
          <p:cNvSpPr/>
          <p:nvPr/>
        </p:nvSpPr>
        <p:spPr>
          <a:xfrm>
            <a:off x="7250150" y="4510718"/>
            <a:ext cx="11646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Site</a:t>
            </a:r>
            <a:endParaRPr/>
          </a:p>
        </p:txBody>
      </p:sp>
      <p:sp>
        <p:nvSpPr>
          <p:cNvPr id="643" name="Google Shape;643;p87"/>
          <p:cNvSpPr/>
          <p:nvPr/>
        </p:nvSpPr>
        <p:spPr>
          <a:xfrm>
            <a:off x="2365175" y="3637983"/>
            <a:ext cx="930000" cy="819300"/>
          </a:xfrm>
          <a:prstGeom prst="ellipse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/>
              <a:t>Item</a:t>
            </a:r>
            <a:endParaRPr/>
          </a:p>
        </p:txBody>
      </p:sp>
      <p:cxnSp>
        <p:nvCxnSpPr>
          <p:cNvPr id="644" name="Google Shape;644;p87"/>
          <p:cNvCxnSpPr>
            <a:cxnSpLocks/>
          </p:cNvCxnSpPr>
          <p:nvPr/>
        </p:nvCxnSpPr>
        <p:spPr>
          <a:xfrm flipH="1">
            <a:off x="4293137" y="1545020"/>
            <a:ext cx="15061" cy="440943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645" name="Google Shape;645;p87"/>
          <p:cNvSpPr txBox="1"/>
          <p:nvPr/>
        </p:nvSpPr>
        <p:spPr>
          <a:xfrm>
            <a:off x="115000" y="5691368"/>
            <a:ext cx="316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000" i="1"/>
              <a:t>*described by Resource Templates</a:t>
            </a:r>
            <a:endParaRPr sz="1000" i="1"/>
          </a:p>
        </p:txBody>
      </p:sp>
      <p:cxnSp>
        <p:nvCxnSpPr>
          <p:cNvPr id="646" name="Google Shape;646;p87"/>
          <p:cNvCxnSpPr>
            <a:cxnSpLocks/>
          </p:cNvCxnSpPr>
          <p:nvPr/>
        </p:nvCxnSpPr>
        <p:spPr>
          <a:xfrm flipV="1">
            <a:off x="3295175" y="2817633"/>
            <a:ext cx="1777075" cy="123011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47" name="Google Shape;647;p87"/>
          <p:cNvCxnSpPr>
            <a:cxnSpLocks/>
          </p:cNvCxnSpPr>
          <p:nvPr/>
        </p:nvCxnSpPr>
        <p:spPr>
          <a:xfrm flipV="1">
            <a:off x="3295175" y="3822033"/>
            <a:ext cx="2057075" cy="22564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C81BB3E-B9EE-0497-C477-4AFB3D6AAE02}"/>
              </a:ext>
            </a:extLst>
          </p:cNvPr>
          <p:cNvSpPr txBox="1"/>
          <p:nvPr/>
        </p:nvSpPr>
        <p:spPr>
          <a:xfrm>
            <a:off x="187809" y="714694"/>
            <a:ext cx="8619664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81000">
              <a:buChar char="•"/>
            </a:pPr>
            <a:r>
              <a:rPr lang="en-ZA" sz="2400" dirty="0"/>
              <a:t>Items can be placed in more than one site – allowing for many different stories to be curated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653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9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ZA" sz="20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Shift in looking at websites</a:t>
            </a:r>
            <a:endParaRPr lang="en-US" sz="2000" b="1" dirty="0">
              <a:solidFill>
                <a:schemeClr val="dk1"/>
              </a:solidFill>
              <a:ea typeface="Roboto"/>
              <a:cs typeface="Roboto"/>
            </a:endParaRPr>
          </a:p>
        </p:txBody>
      </p:sp>
      <p:sp>
        <p:nvSpPr>
          <p:cNvPr id="381" name="Google Shape;381;p59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59"/>
          <p:cNvSpPr txBox="1">
            <a:spLocks noGrp="1"/>
          </p:cNvSpPr>
          <p:nvPr>
            <p:ph type="body" idx="1"/>
          </p:nvPr>
        </p:nvSpPr>
        <p:spPr>
          <a:xfrm>
            <a:off x="557125" y="981600"/>
            <a:ext cx="7959000" cy="45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ZA" sz="2400" dirty="0">
                <a:latin typeface="Arial"/>
              </a:rPr>
              <a:t>Not just an unstructured WEBSITE - more a visual database</a:t>
            </a:r>
            <a:endParaRPr lang="en-US" sz="2400" dirty="0">
              <a:latin typeface="Arial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ZA" sz="2400" dirty="0">
                <a:latin typeface="Arial"/>
              </a:rPr>
              <a:t>Focus on the </a:t>
            </a:r>
            <a:r>
              <a:rPr lang="en-ZA" sz="2400" b="1" dirty="0">
                <a:latin typeface="Arial"/>
              </a:rPr>
              <a:t>objects/items</a:t>
            </a:r>
            <a:r>
              <a:rPr lang="en-ZA" sz="2400" dirty="0">
                <a:latin typeface="Arial"/>
              </a:rPr>
              <a:t>, how to </a:t>
            </a:r>
            <a:r>
              <a:rPr lang="en-ZA" sz="2400" i="1" dirty="0">
                <a:latin typeface="Arial"/>
              </a:rPr>
              <a:t>describe them</a:t>
            </a:r>
            <a:r>
              <a:rPr lang="en-ZA" sz="2400" dirty="0">
                <a:latin typeface="Arial"/>
              </a:rPr>
              <a:t> and how </a:t>
            </a:r>
            <a:r>
              <a:rPr lang="en-ZA" sz="2400" i="1" dirty="0">
                <a:latin typeface="Arial"/>
              </a:rPr>
              <a:t>their descriptions can create connections</a:t>
            </a:r>
            <a:r>
              <a:rPr lang="en-ZA" sz="2400" dirty="0">
                <a:latin typeface="Arial"/>
              </a:rPr>
              <a:t> and relationships.</a:t>
            </a:r>
            <a:endParaRPr sz="2400" dirty="0">
              <a:latin typeface="Arial"/>
            </a:endParaRPr>
          </a:p>
          <a:p>
            <a:pPr marL="914400" lvl="1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–"/>
            </a:pPr>
            <a:r>
              <a:rPr lang="en-ZA" sz="2400" dirty="0">
                <a:latin typeface="Arial"/>
              </a:rPr>
              <a:t>Requires a level of curation before showcasing</a:t>
            </a:r>
            <a:endParaRPr sz="2400" dirty="0">
              <a:latin typeface="Arial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-ZA" sz="2400" dirty="0">
                <a:latin typeface="Arial"/>
              </a:rPr>
              <a:t>The linked data structure allows users to explore those connections</a:t>
            </a:r>
            <a:endParaRPr sz="2400" dirty="0">
              <a:latin typeface="Arial"/>
            </a:endParaRPr>
          </a:p>
        </p:txBody>
      </p:sp>
      <p:pic>
        <p:nvPicPr>
          <p:cNvPr id="383" name="Google Shape;383;p5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51" y="51789"/>
            <a:ext cx="692326" cy="692326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84" name="Google Shape;384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500" y="51794"/>
            <a:ext cx="692325" cy="692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385" name="Google Shape;385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00825" y="185248"/>
            <a:ext cx="1164525" cy="499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4"/>
          <p:cNvSpPr/>
          <p:nvPr/>
        </p:nvSpPr>
        <p:spPr>
          <a:xfrm>
            <a:off x="523425" y="2755824"/>
            <a:ext cx="7359600" cy="7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ZA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RDM and The Curation Process</a:t>
            </a: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332" name="Google Shape;332;p54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6199" y="615650"/>
            <a:ext cx="1320329" cy="563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005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5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ZA"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For whom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638" name="Google Shape;638;p85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85"/>
          <p:cNvSpPr txBox="1">
            <a:spLocks noGrp="1"/>
          </p:cNvSpPr>
          <p:nvPr>
            <p:ph type="body" idx="1"/>
          </p:nvPr>
        </p:nvSpPr>
        <p:spPr>
          <a:xfrm>
            <a:off x="583550" y="864025"/>
            <a:ext cx="7526100" cy="500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-ZA" sz="2400" dirty="0">
                <a:latin typeface="Arial"/>
              </a:rPr>
              <a:t>For collections of data which are inter-related</a:t>
            </a:r>
            <a:endParaRPr lang="en-US" dirty="0"/>
          </a:p>
          <a:p>
            <a:pPr lvl="1">
              <a:buClr>
                <a:srgbClr val="000000"/>
              </a:buClr>
              <a:buSzPts val="2400"/>
            </a:pPr>
            <a:r>
              <a:rPr lang="en-ZA" sz="2000" dirty="0">
                <a:latin typeface="Arial"/>
              </a:rPr>
              <a:t>Examples such as conferences, digitalization projects, OERs, photographs, research group outputs, etc</a:t>
            </a:r>
          </a:p>
          <a:p>
            <a:pPr lvl="2">
              <a:buClr>
                <a:srgbClr val="000000"/>
              </a:buClr>
            </a:pPr>
            <a:r>
              <a:rPr lang="en-ZA" sz="1600" dirty="0">
                <a:latin typeface="Arial"/>
              </a:rPr>
              <a:t>Landscape photographs</a:t>
            </a:r>
          </a:p>
          <a:p>
            <a:pPr lvl="2">
              <a:buClr>
                <a:srgbClr val="000000"/>
              </a:buClr>
            </a:pPr>
            <a:r>
              <a:rPr lang="en-ZA" sz="1600" dirty="0">
                <a:latin typeface="Arial"/>
              </a:rPr>
              <a:t>Theatre research project</a:t>
            </a:r>
          </a:p>
          <a:p>
            <a:pPr lvl="2">
              <a:buClr>
                <a:srgbClr val="000000"/>
              </a:buClr>
            </a:pPr>
            <a:r>
              <a:rPr lang="en-ZA" sz="1600" dirty="0">
                <a:latin typeface="Arial"/>
              </a:rPr>
              <a:t>Climate Change Library</a:t>
            </a:r>
          </a:p>
          <a:p>
            <a:pPr>
              <a:buClr>
                <a:srgbClr val="000000"/>
              </a:buClr>
              <a:buSzPts val="2400"/>
            </a:pPr>
            <a:r>
              <a:rPr lang="en-ZA" sz="2400" dirty="0">
                <a:latin typeface="Arial"/>
              </a:rPr>
              <a:t>For items that want to be described in a unique way</a:t>
            </a:r>
          </a:p>
          <a:p>
            <a:pPr lvl="1">
              <a:buClr>
                <a:srgbClr val="000000"/>
              </a:buClr>
              <a:buSzPts val="2400"/>
            </a:pPr>
            <a:r>
              <a:rPr lang="en-ZA" sz="2000" dirty="0">
                <a:latin typeface="Arial"/>
              </a:rPr>
              <a:t>Balance between standardisation of metadata and flexibility in order to highlight </a:t>
            </a:r>
            <a:r>
              <a:rPr lang="en-ZA" sz="2000" dirty="0"/>
              <a:t>indigenous</a:t>
            </a:r>
            <a:r>
              <a:rPr lang="en-ZA" sz="2000" dirty="0">
                <a:latin typeface="Arial"/>
              </a:rPr>
              <a:t> knowledge and connections</a:t>
            </a:r>
          </a:p>
          <a:p>
            <a:pPr lvl="2">
              <a:buClr>
                <a:srgbClr val="000000"/>
              </a:buClr>
            </a:pPr>
            <a:r>
              <a:rPr lang="en-ZA" sz="1600" dirty="0">
                <a:latin typeface="Arial"/>
              </a:rPr>
              <a:t>Animal names in indigenous languages</a:t>
            </a:r>
          </a:p>
          <a:p>
            <a:pPr lvl="2">
              <a:buClr>
                <a:srgbClr val="000000"/>
              </a:buClr>
            </a:pPr>
            <a:r>
              <a:rPr lang="en-ZA" sz="1600" dirty="0">
                <a:latin typeface="Arial"/>
              </a:rPr>
              <a:t>Community history</a:t>
            </a:r>
          </a:p>
        </p:txBody>
      </p:sp>
      <p:pic>
        <p:nvPicPr>
          <p:cNvPr id="641" name="Google Shape;641;p8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51" y="51794"/>
            <a:ext cx="692326" cy="692326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42" name="Google Shape;642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500" y="51794"/>
            <a:ext cx="692325" cy="692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643" name="Google Shape;643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52822" y="148925"/>
            <a:ext cx="1164525" cy="499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4616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72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20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Digital Curation Workflow</a:t>
            </a:r>
            <a:endParaRPr lang="en-US" sz="2000" b="1">
              <a:solidFill>
                <a:schemeClr val="dk1"/>
              </a:solidFill>
              <a:ea typeface="Calibri"/>
              <a:cs typeface="Calibri"/>
            </a:endParaRPr>
          </a:p>
        </p:txBody>
      </p:sp>
      <p:sp>
        <p:nvSpPr>
          <p:cNvPr id="566" name="Google Shape;566;p72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72"/>
          <p:cNvSpPr txBox="1"/>
          <p:nvPr/>
        </p:nvSpPr>
        <p:spPr>
          <a:xfrm>
            <a:off x="0" y="5614900"/>
            <a:ext cx="91440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2400"/>
              </a:spcBef>
              <a:spcAft>
                <a:spcPts val="600"/>
              </a:spcAft>
              <a:buNone/>
            </a:pPr>
            <a:r>
              <a:rPr lang="en-ZA" sz="1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Adapted from: Constantopoulos, P and Dallas, C. (2006). Aspects of a digital curation agenda for cultural heritage. [online] Available at: </a:t>
            </a:r>
            <a:r>
              <a:rPr lang="en-ZA" sz="1000" u="sng" baseline="3000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http://www.dcu.gr/wp-content/uploads/2016/10/Aspects-of-a-digital-curation-agenda-for-cultural-heritage.pdf</a:t>
            </a:r>
            <a:br>
              <a:rPr lang="en-ZA" sz="10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000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8" name="Google Shape;568;p72"/>
          <p:cNvPicPr preferRelativeResize="0"/>
          <p:nvPr/>
        </p:nvPicPr>
        <p:blipFill rotWithShape="1">
          <a:blip r:embed="rId4">
            <a:alphaModFix/>
          </a:blip>
          <a:srcRect l="6379" t="7279" r="11200" b="54409"/>
          <a:stretch/>
        </p:blipFill>
        <p:spPr>
          <a:xfrm>
            <a:off x="0" y="1430175"/>
            <a:ext cx="9144000" cy="3542406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72"/>
          <p:cNvSpPr/>
          <p:nvPr/>
        </p:nvSpPr>
        <p:spPr>
          <a:xfrm rot="-1791185">
            <a:off x="5184139" y="1235966"/>
            <a:ext cx="1536830" cy="3606626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72"/>
          <p:cNvSpPr/>
          <p:nvPr/>
        </p:nvSpPr>
        <p:spPr>
          <a:xfrm rot="-2096099">
            <a:off x="2244512" y="774041"/>
            <a:ext cx="2098677" cy="3953747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1" name="Google Shape;571;p72"/>
          <p:cNvCxnSpPr>
            <a:stCxn id="570" idx="4"/>
            <a:endCxn id="569" idx="4"/>
          </p:cNvCxnSpPr>
          <p:nvPr/>
        </p:nvCxnSpPr>
        <p:spPr>
          <a:xfrm rot="-5400000" flipH="1">
            <a:off x="5522100" y="3275314"/>
            <a:ext cx="231600" cy="2424300"/>
          </a:xfrm>
          <a:prstGeom prst="curvedConnector3">
            <a:avLst>
              <a:gd name="adj1" fmla="val 222909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72" name="Google Shape;572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25" y="54482"/>
            <a:ext cx="692325" cy="692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573" name="Google Shape;573;p7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54800" y="501598"/>
            <a:ext cx="1164525" cy="499504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72"/>
          <p:cNvSpPr txBox="1"/>
          <p:nvPr/>
        </p:nvSpPr>
        <p:spPr>
          <a:xfrm>
            <a:off x="478275" y="5833150"/>
            <a:ext cx="491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72"/>
          <p:cNvSpPr txBox="1"/>
          <p:nvPr/>
        </p:nvSpPr>
        <p:spPr>
          <a:xfrm>
            <a:off x="4425750" y="1218600"/>
            <a:ext cx="5958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300" b="1">
                <a:solidFill>
                  <a:srgbClr val="FF0000"/>
                </a:solidFill>
              </a:rPr>
              <a:t>2</a:t>
            </a:r>
            <a:endParaRPr sz="2300" b="1">
              <a:solidFill>
                <a:srgbClr val="FF0000"/>
              </a:solidFill>
            </a:endParaRPr>
          </a:p>
        </p:txBody>
      </p:sp>
      <p:sp>
        <p:nvSpPr>
          <p:cNvPr id="576" name="Google Shape;576;p72"/>
          <p:cNvSpPr txBox="1"/>
          <p:nvPr/>
        </p:nvSpPr>
        <p:spPr>
          <a:xfrm>
            <a:off x="1533475" y="1350700"/>
            <a:ext cx="5958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300" b="1">
                <a:solidFill>
                  <a:srgbClr val="FF0000"/>
                </a:solidFill>
              </a:rPr>
              <a:t>1</a:t>
            </a:r>
            <a:endParaRPr sz="23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5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ZA"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Appraisal</a:t>
            </a:r>
            <a:endParaRPr lang="en-US" dirty="0"/>
          </a:p>
        </p:txBody>
      </p:sp>
      <p:sp>
        <p:nvSpPr>
          <p:cNvPr id="638" name="Google Shape;638;p85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85"/>
          <p:cNvSpPr txBox="1">
            <a:spLocks noGrp="1"/>
          </p:cNvSpPr>
          <p:nvPr>
            <p:ph type="body" idx="1"/>
          </p:nvPr>
        </p:nvSpPr>
        <p:spPr>
          <a:xfrm>
            <a:off x="583550" y="864025"/>
            <a:ext cx="8091827" cy="500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-ZA" sz="2400" dirty="0">
                <a:latin typeface="Arial"/>
              </a:rPr>
              <a:t>Orientation to the Platform</a:t>
            </a:r>
            <a:endParaRPr lang="en-ZA" sz="2400" dirty="0">
              <a:solidFill>
                <a:srgbClr val="000000"/>
              </a:solidFill>
              <a:latin typeface="Arial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en-ZA" sz="2400" dirty="0">
                <a:latin typeface="Arial"/>
              </a:rPr>
              <a:t>MoU and Project Plan</a:t>
            </a:r>
            <a:endParaRPr lang="en-ZA" dirty="0">
              <a:latin typeface="Arial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en-ZA" sz="2400" dirty="0">
                <a:latin typeface="Arial"/>
              </a:rPr>
              <a:t>Identifying the Data Steward(s) </a:t>
            </a:r>
            <a:endParaRPr lang="en-ZA" dirty="0">
              <a:latin typeface="Arial"/>
            </a:endParaRPr>
          </a:p>
          <a:p>
            <a:pPr lvl="1">
              <a:buClr>
                <a:srgbClr val="000000"/>
              </a:buClr>
              <a:buSzPts val="2400"/>
            </a:pPr>
            <a:r>
              <a:rPr lang="en-ZA" sz="2400" dirty="0">
                <a:latin typeface="Arial"/>
                <a:cs typeface="Arial"/>
              </a:rPr>
              <a:t>Individual within Depositing Group who is data/tech savvy and can be trained on Omeka S</a:t>
            </a:r>
            <a:endParaRPr lang="en-ZA" sz="2000" dirty="0">
              <a:latin typeface="Arial"/>
            </a:endParaRPr>
          </a:p>
          <a:p>
            <a:pPr>
              <a:buClr>
                <a:srgbClr val="000000"/>
              </a:buClr>
              <a:buSzPts val="2400"/>
            </a:pPr>
            <a:r>
              <a:rPr lang="en-ZA" sz="2400" dirty="0">
                <a:latin typeface="Arial"/>
              </a:rPr>
              <a:t>A Curation Interview where we outline the Collection</a:t>
            </a:r>
            <a:endParaRPr lang="en-ZA" dirty="0">
              <a:latin typeface="Arial"/>
            </a:endParaRPr>
          </a:p>
          <a:p>
            <a:pPr lvl="1">
              <a:buClr>
                <a:srgbClr val="000000"/>
              </a:buClr>
              <a:buSzPts val="2400"/>
            </a:pPr>
            <a:r>
              <a:rPr lang="en-ZA" sz="2000" dirty="0">
                <a:latin typeface="Arial"/>
              </a:rPr>
              <a:t>How to describe items?</a:t>
            </a:r>
          </a:p>
          <a:p>
            <a:pPr lvl="1">
              <a:buClr>
                <a:srgbClr val="000000"/>
              </a:buClr>
              <a:buSzPts val="2400"/>
            </a:pPr>
            <a:r>
              <a:rPr lang="en-ZA" sz="2000" dirty="0">
                <a:latin typeface="Arial"/>
              </a:rPr>
              <a:t>How to connect items? </a:t>
            </a:r>
          </a:p>
        </p:txBody>
      </p:sp>
      <p:pic>
        <p:nvPicPr>
          <p:cNvPr id="641" name="Google Shape;641;p8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51" y="51794"/>
            <a:ext cx="692326" cy="692326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42" name="Google Shape;642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500" y="51794"/>
            <a:ext cx="692325" cy="692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643" name="Google Shape;643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52822" y="148925"/>
            <a:ext cx="1164525" cy="499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014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5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ZA" sz="2000" b="1" dirty="0">
                <a:solidFill>
                  <a:schemeClr val="dk1"/>
                </a:solidFill>
                <a:latin typeface="Roboto"/>
                <a:ea typeface="Roboto"/>
                <a:cs typeface="Roboto"/>
              </a:rPr>
              <a:t>Questions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638" name="Google Shape;638;p85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85"/>
          <p:cNvSpPr txBox="1">
            <a:spLocks noGrp="1"/>
          </p:cNvSpPr>
          <p:nvPr>
            <p:ph type="body" idx="1"/>
          </p:nvPr>
        </p:nvSpPr>
        <p:spPr>
          <a:xfrm>
            <a:off x="477414" y="864025"/>
            <a:ext cx="8179243" cy="500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539750" indent="-514350">
              <a:buClr>
                <a:srgbClr val="000000"/>
              </a:buClr>
              <a:buSzPts val="2400"/>
              <a:buAutoNum type="arabicPeriod"/>
            </a:pPr>
            <a:endParaRPr lang="en-ZA" dirty="0"/>
          </a:p>
          <a:p>
            <a:pPr marL="482600" indent="-457200">
              <a:buSzPts val="2400"/>
              <a:buAutoNum type="arabicPeriod"/>
            </a:pPr>
            <a:r>
              <a:rPr lang="en-ZA" sz="2400" dirty="0">
                <a:latin typeface="Arial"/>
                <a:cs typeface="Arial"/>
              </a:rPr>
              <a:t>What kinds of media items exist in the collection?</a:t>
            </a:r>
            <a:endParaRPr lang="en-ZA" sz="2400" dirty="0"/>
          </a:p>
          <a:p>
            <a:pPr marL="482600" indent="-457200">
              <a:buSzPts val="2400"/>
              <a:buAutoNum type="arabicPeriod"/>
            </a:pPr>
            <a:r>
              <a:rPr lang="en-ZA" sz="2400" dirty="0">
                <a:latin typeface="Arial"/>
                <a:cs typeface="Arial"/>
              </a:rPr>
              <a:t>What other kinds of non-media “items” are referred to by your media?</a:t>
            </a:r>
            <a:endParaRPr lang="en-ZA" sz="2400" dirty="0"/>
          </a:p>
          <a:p>
            <a:pPr marL="482600" indent="-457200">
              <a:buSzPts val="2400"/>
              <a:buAutoNum type="arabicPeriod"/>
            </a:pPr>
            <a:r>
              <a:rPr lang="en-ZA" sz="2400" dirty="0">
                <a:latin typeface="Arial"/>
                <a:cs typeface="Arial"/>
              </a:rPr>
              <a:t>How do all the items connect to each other?</a:t>
            </a:r>
            <a:endParaRPr lang="en-ZA" sz="2400" dirty="0"/>
          </a:p>
          <a:p>
            <a:pPr marL="482600" indent="-457200">
              <a:buSzPts val="2400"/>
              <a:buAutoNum type="arabicPeriod"/>
            </a:pPr>
            <a:r>
              <a:rPr lang="en-ZA" sz="2400" dirty="0">
                <a:latin typeface="Arial"/>
                <a:cs typeface="Arial"/>
              </a:rPr>
              <a:t>How would you describe your items in a structure?</a:t>
            </a:r>
            <a:endParaRPr lang="en-ZA" sz="2400" dirty="0"/>
          </a:p>
          <a:p>
            <a:pPr marL="482600" indent="-457200">
              <a:buSzPts val="2400"/>
              <a:buAutoNum type="arabicPeriod"/>
            </a:pPr>
            <a:r>
              <a:rPr lang="en-ZA" sz="2400" dirty="0">
                <a:latin typeface="Arial"/>
                <a:cs typeface="Arial"/>
              </a:rPr>
              <a:t>How would you group your items?</a:t>
            </a:r>
            <a:endParaRPr lang="en-ZA" sz="2400" dirty="0"/>
          </a:p>
          <a:p>
            <a:pPr marL="482600" indent="-457200">
              <a:buSzPts val="2400"/>
              <a:buAutoNum type="arabicPeriod"/>
            </a:pPr>
            <a:r>
              <a:rPr lang="en-ZA" sz="2400" dirty="0">
                <a:latin typeface="Arial"/>
                <a:cs typeface="Arial"/>
              </a:rPr>
              <a:t>Are your descriptive terms shared across your items?</a:t>
            </a:r>
            <a:endParaRPr lang="en-ZA" sz="2400" dirty="0"/>
          </a:p>
          <a:p>
            <a:pPr marL="482600" indent="-457200">
              <a:buSzPts val="2400"/>
              <a:buAutoNum type="arabicPeriod"/>
            </a:pPr>
            <a:r>
              <a:rPr lang="en-ZA" sz="2400" dirty="0">
                <a:latin typeface="Arial"/>
                <a:cs typeface="Arial"/>
              </a:rPr>
              <a:t>Describe how you would want your site to look/work?</a:t>
            </a:r>
            <a:endParaRPr lang="en-ZA" sz="2400" dirty="0"/>
          </a:p>
          <a:p>
            <a:pPr marL="539750" indent="-514350">
              <a:buClr>
                <a:srgbClr val="000000"/>
              </a:buClr>
              <a:buSzPts val="2400"/>
              <a:buAutoNum type="arabicPeriod"/>
            </a:pPr>
            <a:endParaRPr lang="en-ZA" dirty="0">
              <a:latin typeface="Arial"/>
            </a:endParaRPr>
          </a:p>
        </p:txBody>
      </p:sp>
      <p:pic>
        <p:nvPicPr>
          <p:cNvPr id="641" name="Google Shape;641;p8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51" y="51794"/>
            <a:ext cx="692326" cy="692326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42" name="Google Shape;642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500" y="51794"/>
            <a:ext cx="692325" cy="692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643" name="Google Shape;643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52822" y="148925"/>
            <a:ext cx="1164525" cy="499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185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3"/>
          <p:cNvSpPr/>
          <p:nvPr/>
        </p:nvSpPr>
        <p:spPr>
          <a:xfrm>
            <a:off x="531425" y="1975525"/>
            <a:ext cx="8505000" cy="3290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0" indent="-457200">
              <a:lnSpc>
                <a:spcPct val="150000"/>
              </a:lnSpc>
              <a:buClr>
                <a:schemeClr val="lt1"/>
              </a:buClr>
              <a:buSzPts val="2800"/>
              <a:buChar char="•"/>
            </a:pPr>
            <a:r>
              <a:rPr lang="en-ZA" sz="2800" dirty="0">
                <a:solidFill>
                  <a:schemeClr val="lt1"/>
                </a:solidFill>
                <a:ea typeface="Calibri"/>
                <a:cs typeface="Calibri"/>
                <a:sym typeface="Calibri"/>
              </a:rPr>
              <a:t>Intro to Ibali (and Omeka S)</a:t>
            </a:r>
            <a:endParaRPr lang="en-US" sz="2800">
              <a:solidFill>
                <a:schemeClr val="lt1"/>
              </a:solidFill>
              <a:ea typeface="Calibri"/>
              <a:cs typeface="Calibri"/>
            </a:endParaRPr>
          </a:p>
          <a:p>
            <a:pPr marL="508000" indent="-457200">
              <a:lnSpc>
                <a:spcPct val="150000"/>
              </a:lnSpc>
              <a:buClr>
                <a:schemeClr val="lt1"/>
              </a:buClr>
              <a:buSzPts val="2800"/>
              <a:buChar char="•"/>
            </a:pPr>
            <a:r>
              <a:rPr lang="en-ZA" sz="2800" dirty="0">
                <a:solidFill>
                  <a:schemeClr val="lt1"/>
                </a:solidFill>
                <a:ea typeface="Calibri"/>
                <a:cs typeface="Calibri"/>
              </a:rPr>
              <a:t>RDM and Curation Process</a:t>
            </a:r>
          </a:p>
          <a:p>
            <a:pPr marL="508000" indent="-457200">
              <a:lnSpc>
                <a:spcPct val="150000"/>
              </a:lnSpc>
              <a:buClr>
                <a:schemeClr val="lt1"/>
              </a:buClr>
              <a:buSzPts val="2800"/>
              <a:buChar char="•"/>
            </a:pPr>
            <a:r>
              <a:rPr lang="en-ZA" sz="2800" dirty="0">
                <a:solidFill>
                  <a:schemeClr val="lt1"/>
                </a:solidFill>
              </a:rPr>
              <a:t>Showcasing indigenous data</a:t>
            </a:r>
          </a:p>
          <a:p>
            <a:pPr marL="508000" indent="-457200">
              <a:lnSpc>
                <a:spcPct val="150000"/>
              </a:lnSpc>
              <a:buClr>
                <a:schemeClr val="lt1"/>
              </a:buClr>
              <a:buSzPts val="2800"/>
              <a:buChar char="•"/>
            </a:pPr>
            <a:r>
              <a:rPr lang="en-ZA" sz="2800" dirty="0">
                <a:solidFill>
                  <a:schemeClr val="lt1"/>
                </a:solidFill>
                <a:cs typeface="Calibri"/>
              </a:rPr>
              <a:t>Closing Thoughts</a:t>
            </a:r>
          </a:p>
          <a:p>
            <a:pPr marL="508000" indent="-457200">
              <a:lnSpc>
                <a:spcPct val="150000"/>
              </a:lnSpc>
              <a:buClr>
                <a:schemeClr val="lt1"/>
              </a:buClr>
              <a:buSzPts val="2800"/>
              <a:buChar char="•"/>
            </a:pPr>
            <a:endParaRPr lang="en-ZA" sz="28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326" name="Google Shape;32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6199" y="615650"/>
            <a:ext cx="1320329" cy="56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96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ZA" sz="20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Outlining the Collection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755" name="Google Shape;755;p96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96"/>
          <p:cNvSpPr txBox="1">
            <a:spLocks noGrp="1"/>
          </p:cNvSpPr>
          <p:nvPr>
            <p:ph type="body" idx="1"/>
          </p:nvPr>
        </p:nvSpPr>
        <p:spPr>
          <a:xfrm>
            <a:off x="0" y="1821675"/>
            <a:ext cx="2967300" cy="4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AutoNum type="arabicPeriod"/>
            </a:pPr>
            <a:r>
              <a:rPr lang="en-ZA" sz="1900" dirty="0">
                <a:latin typeface="Arial"/>
              </a:rPr>
              <a:t>Outline a map of your collection, all of your items, indicating which items are media and which are non, as well as how items would link?</a:t>
            </a:r>
            <a:endParaRPr lang="en-US" sz="1900" dirty="0">
              <a:latin typeface="Arial"/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Font typeface="Calibri"/>
              <a:buAutoNum type="arabicPeriod"/>
            </a:pPr>
            <a:r>
              <a:rPr lang="en-ZA" sz="1900" dirty="0">
                <a:latin typeface="Arial"/>
              </a:rPr>
              <a:t>For each item list what property you want to use to describe.</a:t>
            </a:r>
            <a:endParaRPr sz="1900" dirty="0">
              <a:latin typeface="Arial"/>
            </a:endParaRPr>
          </a:p>
        </p:txBody>
      </p:sp>
      <p:pic>
        <p:nvPicPr>
          <p:cNvPr id="758" name="Google Shape;758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25" y="54482"/>
            <a:ext cx="692325" cy="692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759" name="Google Shape;759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27000" y="5368948"/>
            <a:ext cx="1164525" cy="499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0825" y="790425"/>
            <a:ext cx="6770700" cy="5078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8390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85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ZA"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Ingesting</a:t>
            </a:r>
            <a:endParaRPr lang="en-US" dirty="0"/>
          </a:p>
        </p:txBody>
      </p:sp>
      <p:sp>
        <p:nvSpPr>
          <p:cNvPr id="638" name="Google Shape;638;p85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85"/>
          <p:cNvSpPr txBox="1">
            <a:spLocks noGrp="1"/>
          </p:cNvSpPr>
          <p:nvPr>
            <p:ph type="body" idx="1"/>
          </p:nvPr>
        </p:nvSpPr>
        <p:spPr>
          <a:xfrm>
            <a:off x="583550" y="864025"/>
            <a:ext cx="7526100" cy="500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SzPts val="2400"/>
            </a:pPr>
            <a:r>
              <a:rPr lang="en-ZA" sz="2000" b="1" dirty="0">
                <a:latin typeface="Arial"/>
              </a:rPr>
              <a:t>Digitising</a:t>
            </a:r>
          </a:p>
          <a:p>
            <a:pPr lvl="1">
              <a:buClr>
                <a:srgbClr val="000000"/>
              </a:buClr>
              <a:buSzPts val="2400"/>
            </a:pPr>
            <a:r>
              <a:rPr lang="en-ZA" sz="2000" dirty="0">
                <a:latin typeface="Arial"/>
              </a:rPr>
              <a:t>Converting to web-suitable objects</a:t>
            </a:r>
          </a:p>
          <a:p>
            <a:pPr>
              <a:buClr>
                <a:srgbClr val="000000"/>
              </a:buClr>
              <a:buSzPts val="2400"/>
            </a:pPr>
            <a:r>
              <a:rPr lang="en-ZA" sz="2000" b="1" dirty="0">
                <a:latin typeface="Arial"/>
              </a:rPr>
              <a:t>Indexing &amp; Classifying </a:t>
            </a:r>
          </a:p>
          <a:p>
            <a:pPr lvl="1">
              <a:buClr>
                <a:srgbClr val="000000"/>
              </a:buClr>
              <a:buSzPts val="2400"/>
            </a:pPr>
            <a:r>
              <a:rPr lang="en-ZA" sz="2000" dirty="0">
                <a:latin typeface="Arial"/>
              </a:rPr>
              <a:t>Capturing the breadth of the collection</a:t>
            </a:r>
          </a:p>
          <a:p>
            <a:pPr lvl="1">
              <a:buClr>
                <a:srgbClr val="000000"/>
              </a:buClr>
              <a:buSzPts val="2400"/>
            </a:pPr>
            <a:r>
              <a:rPr lang="en-ZA" sz="2000" dirty="0">
                <a:latin typeface="Arial"/>
              </a:rPr>
              <a:t>Capturing metadata for each of the items</a:t>
            </a:r>
          </a:p>
          <a:p>
            <a:pPr>
              <a:buClr>
                <a:srgbClr val="000000"/>
              </a:buClr>
              <a:buSzPts val="2400"/>
            </a:pPr>
            <a:r>
              <a:rPr lang="en-ZA" sz="2000" b="1" dirty="0">
                <a:latin typeface="Arial"/>
              </a:rPr>
              <a:t>Enhancing</a:t>
            </a:r>
          </a:p>
          <a:p>
            <a:pPr lvl="1">
              <a:buClr>
                <a:srgbClr val="000000"/>
              </a:buClr>
              <a:buSzPts val="2400"/>
            </a:pPr>
            <a:r>
              <a:rPr lang="en-ZA" sz="2000" dirty="0">
                <a:latin typeface="Arial"/>
              </a:rPr>
              <a:t>How can we ensure that metadata is clear, consistent, and standardized where possible?</a:t>
            </a:r>
          </a:p>
        </p:txBody>
      </p:sp>
      <p:pic>
        <p:nvPicPr>
          <p:cNvPr id="641" name="Google Shape;641;p8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51" y="51794"/>
            <a:ext cx="692326" cy="692326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42" name="Google Shape;642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500" y="51794"/>
            <a:ext cx="692325" cy="692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643" name="Google Shape;643;p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52822" y="148925"/>
            <a:ext cx="1164525" cy="499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356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550" y="430800"/>
            <a:ext cx="7406899" cy="5446649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</p:spPr>
      </p:pic>
      <p:sp>
        <p:nvSpPr>
          <p:cNvPr id="337" name="Google Shape;337;p48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ZA" sz="22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The </a:t>
            </a:r>
            <a:r>
              <a:rPr lang="en-ZA" sz="2200" b="1">
                <a:latin typeface="Open Sans"/>
                <a:ea typeface="Open Sans"/>
                <a:cs typeface="Open Sans"/>
                <a:sym typeface="Open Sans"/>
              </a:rPr>
              <a:t>Research Project</a:t>
            </a:r>
            <a:r>
              <a:rPr lang="en-ZA" sz="22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Lifecycle</a:t>
            </a:r>
            <a:endParaRPr sz="22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8" name="Google Shape;338;p48"/>
          <p:cNvSpPr txBox="1"/>
          <p:nvPr/>
        </p:nvSpPr>
        <p:spPr>
          <a:xfrm>
            <a:off x="2623050" y="2592225"/>
            <a:ext cx="3897900" cy="1123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Research Data Management (RDM) is the care, </a:t>
            </a:r>
            <a:r>
              <a:rPr lang="en-ZA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organisation</a:t>
            </a:r>
            <a:r>
              <a:rPr lang="en-ZA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</a:t>
            </a:r>
            <a:r>
              <a:rPr lang="en-ZA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documentation</a:t>
            </a:r>
            <a:r>
              <a:rPr lang="en-ZA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of data - all scholarly knowledge (old and new) -  within the processes of a research project.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9" name="Google Shape;339;p48"/>
          <p:cNvSpPr/>
          <p:nvPr/>
        </p:nvSpPr>
        <p:spPr>
          <a:xfrm rot="-377078">
            <a:off x="6935946" y="5617086"/>
            <a:ext cx="1981408" cy="61842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0000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see: ‘</a:t>
            </a:r>
            <a:r>
              <a:rPr lang="en-ZA" sz="16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RDM at DLS</a:t>
            </a:r>
            <a:r>
              <a:rPr lang="en-ZA" sz="1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’</a:t>
            </a:r>
            <a:endParaRPr sz="1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0" name="Google Shape;340;p48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i="0" u="none" strike="noStrike" cap="none">
              <a:solidFill>
                <a:srgbClr val="595959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454989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" name="Google Shape;748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875" y="152400"/>
            <a:ext cx="6654700" cy="549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74">
            <a:hlinkClick r:id="rId4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1114" y="5953938"/>
            <a:ext cx="1064374" cy="878561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50" name="Google Shape;750;p74">
            <a:hlinkClick r:id="rId5"/>
          </p:cNvPr>
          <p:cNvPicPr preferRelativeResize="0"/>
          <p:nvPr/>
        </p:nvPicPr>
        <p:blipFill>
          <a:blip r:embed="rId6">
            <a:alphaModFix amt="30000"/>
          </a:blip>
          <a:stretch>
            <a:fillRect/>
          </a:stretch>
        </p:blipFill>
        <p:spPr>
          <a:xfrm>
            <a:off x="2300550" y="5953950"/>
            <a:ext cx="1064380" cy="87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74">
            <a:hlinkClick r:id="rId7"/>
          </p:cNvPr>
          <p:cNvPicPr preferRelativeResize="0"/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5722272" y="5953952"/>
            <a:ext cx="1064375" cy="879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74">
            <a:hlinkClick r:id="rId9"/>
          </p:cNvPr>
          <p:cNvPicPr preferRelativeResize="0"/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>
            <a:off x="6862839" y="5953938"/>
            <a:ext cx="1064374" cy="878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74">
            <a:hlinkClick r:id="rId11"/>
          </p:cNvPr>
          <p:cNvPicPr preferRelativeResize="0"/>
          <p:nvPr/>
        </p:nvPicPr>
        <p:blipFill>
          <a:blip r:embed="rId12">
            <a:alphaModFix amt="30000"/>
          </a:blip>
          <a:stretch>
            <a:fillRect/>
          </a:stretch>
        </p:blipFill>
        <p:spPr>
          <a:xfrm>
            <a:off x="8003422" y="5953527"/>
            <a:ext cx="1064375" cy="879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74">
            <a:hlinkClick r:id="rId13"/>
          </p:cNvPr>
          <p:cNvPicPr preferRelativeResize="0"/>
          <p:nvPr/>
        </p:nvPicPr>
        <p:blipFill>
          <a:blip r:embed="rId14">
            <a:alphaModFix amt="30000"/>
          </a:blip>
          <a:stretch>
            <a:fillRect/>
          </a:stretch>
        </p:blipFill>
        <p:spPr>
          <a:xfrm>
            <a:off x="4581697" y="5953527"/>
            <a:ext cx="1064375" cy="879398"/>
          </a:xfrm>
          <a:prstGeom prst="rect">
            <a:avLst/>
          </a:prstGeom>
          <a:noFill/>
          <a:ln>
            <a:noFill/>
          </a:ln>
        </p:spPr>
      </p:pic>
      <p:sp>
        <p:nvSpPr>
          <p:cNvPr id="755" name="Google Shape;755;p74"/>
          <p:cNvSpPr/>
          <p:nvPr/>
        </p:nvSpPr>
        <p:spPr>
          <a:xfrm rot="-240759" flipH="1">
            <a:off x="330144" y="833438"/>
            <a:ext cx="2567995" cy="1592373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D0F4CC">
              <a:alpha val="49160"/>
            </a:srgbClr>
          </a:solidFill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800"/>
              </a:spcBef>
              <a:spcAft>
                <a:spcPts val="900"/>
              </a:spcAft>
              <a:buNone/>
            </a:pPr>
            <a:r>
              <a:rPr lang="en-ZA" sz="1300" b="1">
                <a:solidFill>
                  <a:srgbClr val="353938"/>
                </a:solidFill>
                <a:latin typeface="Open Sans"/>
                <a:ea typeface="Open Sans"/>
                <a:cs typeface="Open Sans"/>
                <a:sym typeface="Open Sans"/>
              </a:rPr>
              <a:t>How</a:t>
            </a:r>
            <a:r>
              <a:rPr lang="en-ZA" sz="1300">
                <a:solidFill>
                  <a:srgbClr val="353938"/>
                </a:solidFill>
                <a:latin typeface="Open Sans"/>
                <a:ea typeface="Open Sans"/>
                <a:cs typeface="Open Sans"/>
                <a:sym typeface="Open Sans"/>
              </a:rPr>
              <a:t> will you get your data?</a:t>
            </a:r>
            <a:endParaRPr sz="1300">
              <a:solidFill>
                <a:srgbClr val="35393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6" name="Google Shape;756;p74"/>
          <p:cNvSpPr/>
          <p:nvPr/>
        </p:nvSpPr>
        <p:spPr>
          <a:xfrm rot="239812">
            <a:off x="6191822" y="701913"/>
            <a:ext cx="2414573" cy="153827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D0F4CC">
              <a:alpha val="49160"/>
            </a:srgbClr>
          </a:solidFill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1800"/>
              </a:spcBef>
              <a:spcAft>
                <a:spcPts val="900"/>
              </a:spcAft>
              <a:buNone/>
            </a:pPr>
            <a:r>
              <a:rPr lang="en-ZA" sz="1300" b="1">
                <a:solidFill>
                  <a:srgbClr val="353938"/>
                </a:solidFill>
                <a:latin typeface="Open Sans"/>
                <a:ea typeface="Open Sans"/>
                <a:cs typeface="Open Sans"/>
                <a:sym typeface="Open Sans"/>
              </a:rPr>
              <a:t>Where</a:t>
            </a:r>
            <a:r>
              <a:rPr lang="en-ZA" sz="1300">
                <a:solidFill>
                  <a:srgbClr val="353938"/>
                </a:solidFill>
                <a:latin typeface="Open Sans"/>
                <a:ea typeface="Open Sans"/>
                <a:cs typeface="Open Sans"/>
                <a:sym typeface="Open Sans"/>
              </a:rPr>
              <a:t> will you get your data?</a:t>
            </a:r>
            <a:endParaRPr sz="1300">
              <a:solidFill>
                <a:srgbClr val="35393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79959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7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1114" y="5953938"/>
            <a:ext cx="1064374" cy="878561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62" name="Google Shape;762;p75">
            <a:hlinkClick r:id="rId5"/>
          </p:cNvPr>
          <p:cNvPicPr preferRelativeResize="0"/>
          <p:nvPr/>
        </p:nvPicPr>
        <p:blipFill>
          <a:blip r:embed="rId6">
            <a:alphaModFix amt="30000"/>
          </a:blip>
          <a:stretch>
            <a:fillRect/>
          </a:stretch>
        </p:blipFill>
        <p:spPr>
          <a:xfrm>
            <a:off x="2300550" y="5953950"/>
            <a:ext cx="1064380" cy="8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75"/>
          <p:cNvSpPr txBox="1"/>
          <p:nvPr/>
        </p:nvSpPr>
        <p:spPr>
          <a:xfrm>
            <a:off x="1772050" y="185250"/>
            <a:ext cx="5606700" cy="4308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ZA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Advice for the ‘</a:t>
            </a:r>
            <a:r>
              <a:rPr lang="en-ZA" sz="2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Collect &amp; Capture’</a:t>
            </a:r>
            <a:r>
              <a:rPr lang="en-ZA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phase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4" name="Google Shape;764;p75"/>
          <p:cNvSpPr txBox="1"/>
          <p:nvPr/>
        </p:nvSpPr>
        <p:spPr>
          <a:xfrm>
            <a:off x="5063650" y="1203025"/>
            <a:ext cx="41325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5" name="Google Shape;765;p75">
            <a:hlinkClick r:id="rId7"/>
          </p:cNvPr>
          <p:cNvPicPr preferRelativeResize="0"/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5722272" y="5953952"/>
            <a:ext cx="1064375" cy="879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75">
            <a:hlinkClick r:id="rId9"/>
          </p:cNvPr>
          <p:cNvPicPr preferRelativeResize="0"/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>
            <a:off x="6862839" y="5953938"/>
            <a:ext cx="1064374" cy="878561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75"/>
          <p:cNvSpPr txBox="1">
            <a:spLocks noGrp="1"/>
          </p:cNvSpPr>
          <p:nvPr>
            <p:ph type="body" idx="1"/>
          </p:nvPr>
        </p:nvSpPr>
        <p:spPr>
          <a:xfrm>
            <a:off x="612000" y="997059"/>
            <a:ext cx="7920000" cy="43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2000" dirty="0">
                <a:latin typeface="Open Sans"/>
                <a:ea typeface="Open Sans"/>
                <a:cs typeface="Open Sans"/>
                <a:sym typeface="Open Sans"/>
              </a:rPr>
              <a:t>While collecting and capturing your data, make sure that you document it with correct, meaningful </a:t>
            </a:r>
            <a:r>
              <a:rPr lang="en-ZA" sz="2000" b="1" dirty="0"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metadata:</a:t>
            </a:r>
            <a:endParaRPr lang="en-US" sz="2000" b="1" dirty="0">
              <a:highlight>
                <a:srgbClr val="FFFF00"/>
              </a:highlight>
              <a:latin typeface="Open Sans"/>
              <a:ea typeface="Open Sans"/>
              <a:cs typeface="Open Sans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ZA" sz="2000" dirty="0">
                <a:latin typeface="Open Sans"/>
                <a:ea typeface="Open Sans"/>
                <a:cs typeface="Open Sans"/>
                <a:sym typeface="Open Sans"/>
              </a:rPr>
              <a:t>Metadata </a:t>
            </a:r>
            <a:r>
              <a:rPr lang="en-ZA" sz="2000" b="1" i="1" dirty="0">
                <a:latin typeface="Open Sans"/>
                <a:ea typeface="Open Sans"/>
                <a:cs typeface="Open Sans"/>
                <a:sym typeface="Open Sans"/>
              </a:rPr>
              <a:t>describes, explains, locates,</a:t>
            </a:r>
            <a:r>
              <a:rPr lang="en-ZA" sz="2000" dirty="0">
                <a:latin typeface="Open Sans"/>
                <a:ea typeface="Open Sans"/>
                <a:cs typeface="Open Sans"/>
                <a:sym typeface="Open Sans"/>
              </a:rPr>
              <a:t> or otherwise </a:t>
            </a:r>
            <a:r>
              <a:rPr lang="en-ZA" sz="2000" b="1" dirty="0">
                <a:latin typeface="Open Sans"/>
                <a:ea typeface="Open Sans"/>
                <a:cs typeface="Open Sans"/>
                <a:sym typeface="Open Sans"/>
              </a:rPr>
              <a:t>makes it easier to retrieve, use, or manage</a:t>
            </a:r>
            <a:r>
              <a:rPr lang="en-ZA" sz="2000" dirty="0">
                <a:latin typeface="Open Sans"/>
                <a:ea typeface="Open Sans"/>
                <a:cs typeface="Open Sans"/>
                <a:sym typeface="Open Sans"/>
              </a:rPr>
              <a:t> your information resource (data)</a:t>
            </a:r>
            <a:endParaRPr sz="2000" dirty="0">
              <a:latin typeface="Open Sans"/>
              <a:ea typeface="Open Sans"/>
              <a:cs typeface="Open Sans"/>
            </a:endParaRPr>
          </a:p>
          <a:p>
            <a:pPr indent="-342900">
              <a:lnSpc>
                <a:spcPct val="150000"/>
              </a:lnSpc>
              <a:spcBef>
                <a:spcPts val="0"/>
              </a:spcBef>
              <a:buSzPts val="1800"/>
              <a:buFont typeface="Open Sans"/>
              <a:buChar char="•"/>
            </a:pPr>
            <a:r>
              <a:rPr lang="en-ZA" sz="2000">
                <a:latin typeface="Open Sans"/>
                <a:ea typeface="Open Sans"/>
                <a:cs typeface="Open Sans"/>
                <a:sym typeface="Open Sans"/>
              </a:rPr>
              <a:t>Structured Information about your data:</a:t>
            </a:r>
            <a:endParaRPr lang="en-ZA" sz="2000" i="1">
              <a:latin typeface="Open Sans"/>
              <a:ea typeface="Open Sans"/>
              <a:cs typeface="Open Sans"/>
            </a:endParaRPr>
          </a:p>
          <a:p>
            <a:pPr lvl="1" indent="-342900">
              <a:lnSpc>
                <a:spcPct val="150000"/>
              </a:lnSpc>
              <a:spcBef>
                <a:spcPts val="0"/>
              </a:spcBef>
              <a:buSzPts val="1800"/>
              <a:buFont typeface="Open Sans"/>
              <a:buChar char="•"/>
            </a:pPr>
            <a:r>
              <a:rPr lang="en-ZA" sz="1600" dirty="0">
                <a:latin typeface="Open Sans"/>
                <a:ea typeface="Open Sans"/>
                <a:cs typeface="Open Sans"/>
              </a:rPr>
              <a:t>Where does it refer to internationally recognized terminology/properties?</a:t>
            </a:r>
          </a:p>
          <a:p>
            <a:pPr lvl="1" indent="-342900">
              <a:lnSpc>
                <a:spcPct val="150000"/>
              </a:lnSpc>
              <a:spcBef>
                <a:spcPts val="0"/>
              </a:spcBef>
              <a:buSzPts val="1800"/>
              <a:buFont typeface="Open Sans"/>
              <a:buChar char="•"/>
            </a:pPr>
            <a:r>
              <a:rPr lang="en-ZA" sz="1600" dirty="0">
                <a:latin typeface="Open Sans"/>
                <a:ea typeface="Open Sans"/>
                <a:cs typeface="Open Sans"/>
              </a:rPr>
              <a:t>Where does it refer to more indigenous descriptors and can those be structured within the collection?</a:t>
            </a:r>
          </a:p>
        </p:txBody>
      </p:sp>
      <p:sp>
        <p:nvSpPr>
          <p:cNvPr id="768" name="Google Shape;768;p75"/>
          <p:cNvSpPr txBox="1"/>
          <p:nvPr/>
        </p:nvSpPr>
        <p:spPr>
          <a:xfrm>
            <a:off x="0" y="5646550"/>
            <a:ext cx="9144000" cy="1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2400"/>
              </a:spcBef>
              <a:spcAft>
                <a:spcPts val="600"/>
              </a:spcAft>
              <a:buNone/>
            </a:pPr>
            <a:r>
              <a:rPr lang="en-ZA" sz="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Adapted from: Understanding Metadata). Available: </a:t>
            </a:r>
            <a:r>
              <a:rPr lang="en-ZA" sz="7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1"/>
              </a:rPr>
              <a:t>https://www.lter.uaf.edu/metadata_files/UnderstandingMetadata.pdf</a:t>
            </a:r>
            <a:r>
              <a:rPr lang="en-ZA" sz="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69" name="Google Shape;769;p75">
            <a:hlinkClick r:id="rId12"/>
          </p:cNvPr>
          <p:cNvPicPr preferRelativeResize="0"/>
          <p:nvPr/>
        </p:nvPicPr>
        <p:blipFill>
          <a:blip r:embed="rId13">
            <a:alphaModFix amt="30000"/>
          </a:blip>
          <a:stretch>
            <a:fillRect/>
          </a:stretch>
        </p:blipFill>
        <p:spPr>
          <a:xfrm>
            <a:off x="8003422" y="5953527"/>
            <a:ext cx="1064375" cy="879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75">
            <a:hlinkClick r:id="rId14"/>
          </p:cNvPr>
          <p:cNvPicPr preferRelativeResize="0"/>
          <p:nvPr/>
        </p:nvPicPr>
        <p:blipFill>
          <a:blip r:embed="rId15">
            <a:alphaModFix amt="30000"/>
          </a:blip>
          <a:stretch>
            <a:fillRect/>
          </a:stretch>
        </p:blipFill>
        <p:spPr>
          <a:xfrm>
            <a:off x="4581697" y="5953527"/>
            <a:ext cx="1064375" cy="8793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7425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7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1114" y="5953938"/>
            <a:ext cx="1064374" cy="878561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6" name="Google Shape;776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39999">
            <a:off x="1320798" y="281351"/>
            <a:ext cx="3382350" cy="5685700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77" name="Google Shape;777;p76">
            <a:hlinkClick r:id="rId6"/>
          </p:cNvPr>
          <p:cNvPicPr preferRelativeResize="0"/>
          <p:nvPr/>
        </p:nvPicPr>
        <p:blipFill>
          <a:blip r:embed="rId7">
            <a:alphaModFix amt="30000"/>
          </a:blip>
          <a:stretch>
            <a:fillRect/>
          </a:stretch>
        </p:blipFill>
        <p:spPr>
          <a:xfrm>
            <a:off x="2300550" y="5953950"/>
            <a:ext cx="1064380" cy="8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76"/>
          <p:cNvSpPr txBox="1"/>
          <p:nvPr/>
        </p:nvSpPr>
        <p:spPr>
          <a:xfrm>
            <a:off x="5063650" y="1203025"/>
            <a:ext cx="41325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9" name="Google Shape;779;p76">
            <a:hlinkClick r:id="rId8"/>
          </p:cNvPr>
          <p:cNvPicPr preferRelativeResize="0"/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5722272" y="5953952"/>
            <a:ext cx="1064375" cy="879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76">
            <a:hlinkClick r:id="rId10"/>
          </p:cNvPr>
          <p:cNvPicPr preferRelativeResize="0"/>
          <p:nvPr/>
        </p:nvPicPr>
        <p:blipFill>
          <a:blip r:embed="rId11">
            <a:alphaModFix amt="30000"/>
          </a:blip>
          <a:stretch>
            <a:fillRect/>
          </a:stretch>
        </p:blipFill>
        <p:spPr>
          <a:xfrm>
            <a:off x="6862839" y="5953938"/>
            <a:ext cx="1064374" cy="878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76">
            <a:hlinkClick r:id="rId12"/>
          </p:cNvPr>
          <p:cNvPicPr preferRelativeResize="0"/>
          <p:nvPr/>
        </p:nvPicPr>
        <p:blipFill>
          <a:blip r:embed="rId13">
            <a:alphaModFix amt="30000"/>
          </a:blip>
          <a:stretch>
            <a:fillRect/>
          </a:stretch>
        </p:blipFill>
        <p:spPr>
          <a:xfrm>
            <a:off x="8003422" y="5953527"/>
            <a:ext cx="1064375" cy="879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76">
            <a:hlinkClick r:id="rId14"/>
          </p:cNvPr>
          <p:cNvPicPr preferRelativeResize="0"/>
          <p:nvPr/>
        </p:nvPicPr>
        <p:blipFill>
          <a:blip r:embed="rId15">
            <a:alphaModFix amt="30000"/>
          </a:blip>
          <a:stretch>
            <a:fillRect/>
          </a:stretch>
        </p:blipFill>
        <p:spPr>
          <a:xfrm>
            <a:off x="4581697" y="5953527"/>
            <a:ext cx="1064375" cy="879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76"/>
          <p:cNvPicPr preferRelativeResize="0"/>
          <p:nvPr/>
        </p:nvPicPr>
        <p:blipFill rotWithShape="1">
          <a:blip r:embed="rId16">
            <a:alphaModFix/>
          </a:blip>
          <a:srcRect t="39991" b="149"/>
          <a:stretch/>
        </p:blipFill>
        <p:spPr>
          <a:xfrm rot="60000">
            <a:off x="4341368" y="1783789"/>
            <a:ext cx="4702467" cy="3969877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84" name="Google Shape;784;p76"/>
          <p:cNvPicPr preferRelativeResize="0"/>
          <p:nvPr/>
        </p:nvPicPr>
        <p:blipFill rotWithShape="1">
          <a:blip r:embed="rId16">
            <a:alphaModFix/>
          </a:blip>
          <a:srcRect b="60450"/>
          <a:stretch/>
        </p:blipFill>
        <p:spPr>
          <a:xfrm rot="119996">
            <a:off x="2800809" y="676866"/>
            <a:ext cx="4775802" cy="2663749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85" name="Google Shape;785;p76"/>
          <p:cNvSpPr txBox="1"/>
          <p:nvPr/>
        </p:nvSpPr>
        <p:spPr>
          <a:xfrm>
            <a:off x="1772050" y="185250"/>
            <a:ext cx="5606700" cy="4308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ZA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‘</a:t>
            </a:r>
            <a:r>
              <a:rPr lang="en-ZA" sz="2200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Collect &amp; Capture’</a:t>
            </a:r>
            <a:r>
              <a:rPr lang="en-ZA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- gather the details</a:t>
            </a:r>
            <a:endParaRPr sz="2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6" name="Google Shape;786;p76"/>
          <p:cNvSpPr txBox="1"/>
          <p:nvPr/>
        </p:nvSpPr>
        <p:spPr>
          <a:xfrm>
            <a:off x="0" y="5646550"/>
            <a:ext cx="9144000" cy="1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2400"/>
              </a:spcBef>
              <a:spcAft>
                <a:spcPts val="600"/>
              </a:spcAft>
              <a:buNone/>
            </a:pPr>
            <a:r>
              <a:rPr lang="en-ZA" sz="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Source: ReTAGS project on </a:t>
            </a:r>
            <a:r>
              <a:rPr lang="en-ZA" sz="7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7"/>
              </a:rPr>
              <a:t>Ibali</a:t>
            </a:r>
            <a:endParaRPr sz="700"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43180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0000">
            <a:off x="70107" y="636900"/>
            <a:ext cx="9003779" cy="2841599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92" name="Google Shape;792;p77"/>
          <p:cNvSpPr txBox="1"/>
          <p:nvPr/>
        </p:nvSpPr>
        <p:spPr>
          <a:xfrm rot="-2700000">
            <a:off x="5237338" y="2467280"/>
            <a:ext cx="22486" cy="2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" tIns="0" rIns="1270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p77"/>
          <p:cNvSpPr txBox="1"/>
          <p:nvPr/>
        </p:nvSpPr>
        <p:spPr>
          <a:xfrm rot="2700000">
            <a:off x="5237393" y="3841596"/>
            <a:ext cx="22486" cy="2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" tIns="0" rIns="1270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77"/>
          <p:cNvSpPr txBox="1"/>
          <p:nvPr/>
        </p:nvSpPr>
        <p:spPr>
          <a:xfrm rot="8100000">
            <a:off x="3863077" y="3841650"/>
            <a:ext cx="22486" cy="2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" tIns="0" rIns="1270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5" name="Google Shape;795;p77"/>
          <p:cNvSpPr txBox="1"/>
          <p:nvPr/>
        </p:nvSpPr>
        <p:spPr>
          <a:xfrm rot="2700000">
            <a:off x="3863022" y="2467225"/>
            <a:ext cx="22486" cy="2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700" tIns="0" rIns="1270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endParaRPr sz="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p77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2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Make peace with </a:t>
            </a:r>
            <a:r>
              <a:rPr lang="en-ZA" sz="2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spreadsheets </a:t>
            </a:r>
            <a:r>
              <a:rPr lang="en-ZA" sz="2200" b="1">
                <a:solidFill>
                  <a:srgbClr val="0000FF"/>
                </a:solidFill>
                <a:highlight>
                  <a:srgbClr val="FFFF00"/>
                </a:highlight>
                <a:latin typeface="Open Sans"/>
                <a:ea typeface="Open Sans"/>
                <a:cs typeface="Open Sans"/>
                <a:sym typeface="Open Sans"/>
              </a:rPr>
              <a:t>:)</a:t>
            </a:r>
            <a:endParaRPr sz="2200" b="1" i="0" u="none" strike="noStrike" cap="none">
              <a:solidFill>
                <a:srgbClr val="0000FF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97" name="Google Shape;797;p77">
            <a:hlinkClick r:id="rId4"/>
          </p:cNvPr>
          <p:cNvPicPr preferRelativeResize="0"/>
          <p:nvPr/>
        </p:nvPicPr>
        <p:blipFill rotWithShape="1">
          <a:blip r:embed="rId5">
            <a:alphaModFix amt="30000"/>
          </a:blip>
          <a:srcRect/>
          <a:stretch/>
        </p:blipFill>
        <p:spPr>
          <a:xfrm>
            <a:off x="2300550" y="5953950"/>
            <a:ext cx="1064380" cy="87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77">
            <a:hlinkClick r:id="rId6"/>
          </p:cNvPr>
          <p:cNvPicPr preferRelativeResize="0"/>
          <p:nvPr/>
        </p:nvPicPr>
        <p:blipFill rotWithShape="1">
          <a:blip r:embed="rId7">
            <a:alphaModFix amt="30000"/>
          </a:blip>
          <a:srcRect/>
          <a:stretch/>
        </p:blipFill>
        <p:spPr>
          <a:xfrm>
            <a:off x="4581697" y="5953952"/>
            <a:ext cx="1064375" cy="879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77">
            <a:hlinkClick r:id="rId8"/>
          </p:cNvPr>
          <p:cNvPicPr preferRelativeResize="0"/>
          <p:nvPr/>
        </p:nvPicPr>
        <p:blipFill rotWithShape="1">
          <a:blip r:embed="rId9">
            <a:alphaModFix amt="30000"/>
          </a:blip>
          <a:srcRect/>
          <a:stretch/>
        </p:blipFill>
        <p:spPr>
          <a:xfrm>
            <a:off x="5722272" y="5953952"/>
            <a:ext cx="1064375" cy="879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77">
            <a:hlinkClick r:id="rId10"/>
          </p:cNvPr>
          <p:cNvPicPr preferRelativeResize="0"/>
          <p:nvPr/>
        </p:nvPicPr>
        <p:blipFill rotWithShape="1">
          <a:blip r:embed="rId11">
            <a:alphaModFix amt="30000"/>
          </a:blip>
          <a:srcRect/>
          <a:stretch/>
        </p:blipFill>
        <p:spPr>
          <a:xfrm>
            <a:off x="6862839" y="5953938"/>
            <a:ext cx="1064374" cy="878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77">
            <a:hlinkClick r:id="rId12"/>
          </p:cNvPr>
          <p:cNvPicPr preferRelativeResize="0"/>
          <p:nvPr/>
        </p:nvPicPr>
        <p:blipFill rotWithShape="1">
          <a:blip r:embed="rId13">
            <a:alphaModFix amt="30000"/>
          </a:blip>
          <a:srcRect/>
          <a:stretch/>
        </p:blipFill>
        <p:spPr>
          <a:xfrm>
            <a:off x="8003422" y="5953527"/>
            <a:ext cx="1064375" cy="879398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77"/>
          <p:cNvSpPr txBox="1"/>
          <p:nvPr/>
        </p:nvSpPr>
        <p:spPr>
          <a:xfrm>
            <a:off x="0" y="5663375"/>
            <a:ext cx="9144000" cy="1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2400"/>
              </a:spcBef>
              <a:spcAft>
                <a:spcPts val="60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ZA" sz="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Adapted from Julie Lowdee: </a:t>
            </a:r>
            <a:r>
              <a:rPr lang="en-ZA" sz="7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14"/>
              </a:rPr>
              <a:t>https://jules32.github.io/2016-07-12-Oxford/dplyr_tidyr/#35_other_tidyr_awesomeness</a:t>
            </a:r>
            <a:endParaRPr sz="7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03" name="Google Shape;803;p77"/>
          <p:cNvPicPr preferRelativeResize="0"/>
          <p:nvPr/>
        </p:nvPicPr>
        <p:blipFill rotWithShape="1">
          <a:blip r:embed="rId15">
            <a:alphaModFix/>
          </a:blip>
          <a:srcRect b="3956"/>
          <a:stretch/>
        </p:blipFill>
        <p:spPr>
          <a:xfrm rot="-60000">
            <a:off x="1517625" y="3309900"/>
            <a:ext cx="5606699" cy="2361624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04" name="Google Shape;804;p77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441114" y="5953938"/>
            <a:ext cx="1064374" cy="878561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596950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7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1114" y="5953938"/>
            <a:ext cx="1064374" cy="878561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60" name="Google Shape;660;p77">
            <a:hlinkClick r:id="rId5"/>
          </p:cNvPr>
          <p:cNvPicPr preferRelativeResize="0"/>
          <p:nvPr/>
        </p:nvPicPr>
        <p:blipFill>
          <a:blip r:embed="rId6">
            <a:alphaModFix amt="30000"/>
          </a:blip>
          <a:stretch>
            <a:fillRect/>
          </a:stretch>
        </p:blipFill>
        <p:spPr>
          <a:xfrm>
            <a:off x="2300550" y="5953950"/>
            <a:ext cx="1064380" cy="8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77"/>
          <p:cNvSpPr txBox="1"/>
          <p:nvPr/>
        </p:nvSpPr>
        <p:spPr>
          <a:xfrm>
            <a:off x="1772050" y="185250"/>
            <a:ext cx="5606700" cy="4308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ZA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Law, Race &amp; Gender Research Unit (LRGRU)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77"/>
          <p:cNvSpPr txBox="1"/>
          <p:nvPr/>
        </p:nvSpPr>
        <p:spPr>
          <a:xfrm>
            <a:off x="5063650" y="1203025"/>
            <a:ext cx="41325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4" name="Google Shape;664;p77">
            <a:hlinkClick r:id="rId7"/>
          </p:cNvPr>
          <p:cNvPicPr preferRelativeResize="0"/>
          <p:nvPr/>
        </p:nvPicPr>
        <p:blipFill>
          <a:blip r:embed="rId8">
            <a:alphaModFix amt="30000"/>
          </a:blip>
          <a:stretch>
            <a:fillRect/>
          </a:stretch>
        </p:blipFill>
        <p:spPr>
          <a:xfrm>
            <a:off x="5722272" y="5953952"/>
            <a:ext cx="1064375" cy="879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77">
            <a:hlinkClick r:id="rId9"/>
          </p:cNvPr>
          <p:cNvPicPr preferRelativeResize="0"/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>
            <a:off x="6862839" y="5953938"/>
            <a:ext cx="1064374" cy="878561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77"/>
          <p:cNvSpPr txBox="1">
            <a:spLocks noGrp="1"/>
          </p:cNvSpPr>
          <p:nvPr>
            <p:ph type="body" idx="1"/>
          </p:nvPr>
        </p:nvSpPr>
        <p:spPr>
          <a:xfrm>
            <a:off x="557125" y="729900"/>
            <a:ext cx="7959000" cy="8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700"/>
              <a:t>Digitization and online showcasing of South African Magistrates’ training materials from the 1990s and 2000s.</a:t>
            </a:r>
            <a:endParaRPr sz="1700"/>
          </a:p>
        </p:txBody>
      </p:sp>
      <p:pic>
        <p:nvPicPr>
          <p:cNvPr id="667" name="Google Shape;667;p77">
            <a:hlinkClick r:id="rId11"/>
          </p:cNvPr>
          <p:cNvPicPr preferRelativeResize="0"/>
          <p:nvPr/>
        </p:nvPicPr>
        <p:blipFill>
          <a:blip r:embed="rId12">
            <a:alphaModFix amt="30000"/>
          </a:blip>
          <a:stretch>
            <a:fillRect/>
          </a:stretch>
        </p:blipFill>
        <p:spPr>
          <a:xfrm>
            <a:off x="8003422" y="5953527"/>
            <a:ext cx="1064375" cy="879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77">
            <a:hlinkClick r:id="rId13"/>
          </p:cNvPr>
          <p:cNvPicPr preferRelativeResize="0"/>
          <p:nvPr/>
        </p:nvPicPr>
        <p:blipFill>
          <a:blip r:embed="rId14">
            <a:alphaModFix amt="30000"/>
          </a:blip>
          <a:stretch>
            <a:fillRect/>
          </a:stretch>
        </p:blipFill>
        <p:spPr>
          <a:xfrm>
            <a:off x="4581697" y="5953527"/>
            <a:ext cx="1064375" cy="879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7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131123">
            <a:off x="4314352" y="1449081"/>
            <a:ext cx="3094471" cy="2320863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70" name="Google Shape;670;p77">
            <a:hlinkClick r:id="rId16"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 rot="197220">
            <a:off x="181322" y="1534451"/>
            <a:ext cx="3330147" cy="5045223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71" name="Google Shape;671;p77">
            <a:hlinkClick r:id="rId18"/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240001">
            <a:off x="2942875" y="3865398"/>
            <a:ext cx="6067024" cy="1871625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72" name="Google Shape;672;p77"/>
          <p:cNvSpPr txBox="1">
            <a:spLocks noGrp="1"/>
          </p:cNvSpPr>
          <p:nvPr>
            <p:ph type="body" idx="1"/>
          </p:nvPr>
        </p:nvSpPr>
        <p:spPr>
          <a:xfrm>
            <a:off x="3832488" y="5413875"/>
            <a:ext cx="5311500" cy="114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ZA" sz="2000" i="1"/>
              <a:t>Create a form</a:t>
            </a:r>
            <a:r>
              <a:rPr lang="en-ZA" sz="2000"/>
              <a:t> to make your data jump into tables: </a:t>
            </a:r>
            <a:r>
              <a:rPr lang="en-ZA" sz="2000" u="sng">
                <a:solidFill>
                  <a:schemeClr val="hlink"/>
                </a:solidFill>
                <a:hlinkClick r:id="rId20"/>
              </a:rPr>
              <a:t>Google Forms</a:t>
            </a:r>
            <a:r>
              <a:rPr lang="en-ZA" sz="2000"/>
              <a:t> </a:t>
            </a:r>
            <a:r>
              <a:rPr lang="en-ZA" sz="2000">
                <a:solidFill>
                  <a:srgbClr val="000000"/>
                </a:solidFill>
              </a:rPr>
              <a:t>or </a:t>
            </a:r>
            <a:r>
              <a:rPr lang="en-ZA" sz="2000" u="sng">
                <a:solidFill>
                  <a:schemeClr val="hlink"/>
                </a:solidFill>
                <a:hlinkClick r:id="rId21"/>
              </a:rPr>
              <a:t>Microsoft Forms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673" name="Google Shape;673;p77">
            <a:hlinkClick r:id="rId22"/>
          </p:cNvPr>
          <p:cNvPicPr preferRelativeResize="0"/>
          <p:nvPr/>
        </p:nvPicPr>
        <p:blipFill rotWithShape="1">
          <a:blip r:embed="rId23">
            <a:alphaModFix/>
          </a:blip>
          <a:srcRect l="19" r="19"/>
          <a:stretch/>
        </p:blipFill>
        <p:spPr>
          <a:xfrm>
            <a:off x="50150" y="51075"/>
            <a:ext cx="692325" cy="692593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48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3"/>
          <p:cNvSpPr/>
          <p:nvPr/>
        </p:nvSpPr>
        <p:spPr>
          <a:xfrm>
            <a:off x="458689" y="2508457"/>
            <a:ext cx="7359600" cy="1035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ZA" sz="2800" dirty="0">
                <a:solidFill>
                  <a:schemeClr val="lt1"/>
                </a:solidFill>
              </a:rPr>
              <a:t>Showcasing indigenous data</a:t>
            </a:r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451" name="Google Shape;451;p63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6199" y="615650"/>
            <a:ext cx="1320329" cy="56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4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ZA" sz="20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Vocabularies</a:t>
            </a:r>
            <a:endParaRPr lang="en-US">
              <a:solidFill>
                <a:schemeClr val="dk1"/>
              </a:solidFill>
            </a:endParaRPr>
          </a:p>
        </p:txBody>
      </p:sp>
      <p:sp>
        <p:nvSpPr>
          <p:cNvPr id="458" name="Google Shape;458;p64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0" name="Google Shape;46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25" y="54482"/>
            <a:ext cx="692325" cy="692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461" name="Google Shape;46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3375" y="150885"/>
            <a:ext cx="1164525" cy="499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Table&#10;&#10;Description automatically generated">
            <a:extLst>
              <a:ext uri="{FF2B5EF4-FFF2-40B4-BE49-F238E27FC236}">
                <a16:creationId xmlns:a16="http://schemas.microsoft.com/office/drawing/2014/main" id="{104FC660-0CA4-B828-184F-4B3DEBD74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694" y="1901234"/>
            <a:ext cx="8751385" cy="3579424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EB56B9-C61C-5D61-7154-63E7760F18A3}"/>
              </a:ext>
            </a:extLst>
          </p:cNvPr>
          <p:cNvSpPr txBox="1"/>
          <p:nvPr/>
        </p:nvSpPr>
        <p:spPr>
          <a:xfrm>
            <a:off x="254803" y="842115"/>
            <a:ext cx="873830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404040"/>
                </a:solidFill>
                <a:ea typeface="Lato"/>
                <a:cs typeface="Lato"/>
              </a:rPr>
              <a:t>Vocabularies are a collection of published RDF metadata Classes and Properties for describing a Resource of a particular type. Linked open vocabularies are created externally to Omeka, and, because they are openly available, can be imported (with some limitations) into Omeka S. </a:t>
            </a:r>
            <a:endParaRPr lang="en-US"/>
          </a:p>
          <a:p>
            <a:r>
              <a:rPr lang="en-US" dirty="0">
                <a:solidFill>
                  <a:srgbClr val="404040"/>
                </a:solidFill>
                <a:ea typeface="Lato"/>
                <a:cs typeface="Lato"/>
              </a:rPr>
              <a:t>These vocabularies are sometimes referred to as ontologies.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CEF8CD-1497-549E-B61C-18247790E4D2}"/>
              </a:ext>
            </a:extLst>
          </p:cNvPr>
          <p:cNvSpPr txBox="1"/>
          <p:nvPr/>
        </p:nvSpPr>
        <p:spPr>
          <a:xfrm>
            <a:off x="850" y="5664861"/>
            <a:ext cx="6023481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/>
              <a:t>Source: </a:t>
            </a:r>
            <a:r>
              <a:rPr lang="en-US" sz="1200" dirty="0">
                <a:hlinkClick r:id="rId6"/>
              </a:rPr>
              <a:t>https://omeka.org/s/docs/user-manual/content/vocabularies/</a:t>
            </a:r>
            <a:r>
              <a:rPr lang="en-US" sz="1200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017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4"/>
          <p:cNvSpPr/>
          <p:nvPr/>
        </p:nvSpPr>
        <p:spPr>
          <a:xfrm>
            <a:off x="569607" y="2755824"/>
            <a:ext cx="7359600" cy="7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ZA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 to </a:t>
            </a:r>
            <a:r>
              <a:rPr lang="en-ZA" sz="28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Ibali</a:t>
            </a:r>
            <a:r>
              <a:rPr lang="en-ZA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(and Omeka S)</a:t>
            </a:r>
            <a:endParaRPr sz="28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54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6199" y="615650"/>
            <a:ext cx="1320329" cy="56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4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ZA" sz="20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Vocabularies</a:t>
            </a:r>
            <a:endParaRPr lang="en-US">
              <a:solidFill>
                <a:schemeClr val="dk1"/>
              </a:solidFill>
            </a:endParaRPr>
          </a:p>
        </p:txBody>
      </p:sp>
      <p:sp>
        <p:nvSpPr>
          <p:cNvPr id="458" name="Google Shape;458;p64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0" name="Google Shape;46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25" y="54482"/>
            <a:ext cx="692325" cy="692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461" name="Google Shape;46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3375" y="150885"/>
            <a:ext cx="1164525" cy="499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D086A5D-AA3C-55F5-A0A4-38FF8D2C7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854" y="861230"/>
            <a:ext cx="4591545" cy="4773242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EB886E-C9FD-EBB9-42F3-B5E55398FF4E}"/>
              </a:ext>
            </a:extLst>
          </p:cNvPr>
          <p:cNvSpPr txBox="1"/>
          <p:nvPr/>
        </p:nvSpPr>
        <p:spPr>
          <a:xfrm>
            <a:off x="670440" y="914400"/>
            <a:ext cx="3475081" cy="41857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If you have special and uncommon item types or classes, you may wish to find and import a linked open vocabulary to standardize the description of those particular items.</a:t>
            </a:r>
          </a:p>
          <a:p>
            <a:endParaRPr lang="en-US" dirty="0">
              <a:solidFill>
                <a:srgbClr val="404040"/>
              </a:solidFill>
            </a:endParaRPr>
          </a:p>
          <a:p>
            <a:r>
              <a:rPr lang="en-US" i="1">
                <a:solidFill>
                  <a:srgbClr val="404040"/>
                </a:solidFill>
              </a:rPr>
              <a:t>"A vocabulary in LOV gathers definitions of a set of classes and properties (together simply called terms of the vocabulary), useful to describe specific types of things, or things in a given domain or industry, or things at large but for a specific usage." (Source: </a:t>
            </a:r>
            <a:r>
              <a:rPr lang="en-US" i="1" dirty="0">
                <a:solidFill>
                  <a:srgbClr val="D60A0A"/>
                </a:solidFill>
                <a:hlinkClick r:id="rId6"/>
              </a:rPr>
              <a:t>https://lov.linkeddata.es/dataset/lov/about</a:t>
            </a:r>
            <a:r>
              <a:rPr lang="en-US" i="1">
                <a:solidFill>
                  <a:srgbClr val="404040"/>
                </a:solidFill>
              </a:rPr>
              <a:t>)</a:t>
            </a:r>
            <a:endParaRPr lang="en-US" dirty="0"/>
          </a:p>
          <a:p>
            <a:r>
              <a:rPr lang="en-US" dirty="0">
                <a:solidFill>
                  <a:srgbClr val="404040"/>
                </a:solidFill>
              </a:rPr>
              <a:t>The most-used </a:t>
            </a:r>
            <a:r>
              <a:rPr lang="en-US" dirty="0">
                <a:solidFill>
                  <a:srgbClr val="D60A0A"/>
                </a:solidFill>
                <a:hlinkClick r:id="rId6"/>
              </a:rPr>
              <a:t>Linked Open Vocabulary</a:t>
            </a:r>
            <a:r>
              <a:rPr lang="en-US" dirty="0">
                <a:solidFill>
                  <a:srgbClr val="404040"/>
                </a:solidFill>
              </a:rPr>
              <a:t> is Dublin Core Terms (</a:t>
            </a:r>
            <a:r>
              <a:rPr lang="en-US" err="1"/>
              <a:t>dcterms</a:t>
            </a:r>
            <a:r>
              <a:rPr lang="en-US" dirty="0"/>
              <a:t>:</a:t>
            </a:r>
            <a:r>
              <a:rPr lang="en-US" dirty="0">
                <a:solidFill>
                  <a:srgbClr val="404040"/>
                </a:solidFill>
              </a:rPr>
              <a:t>).</a:t>
            </a:r>
            <a:endParaRPr lang="en-US" dirty="0"/>
          </a:p>
          <a:p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305540BE-EBE8-00ED-D2A1-74AC1C333C78}"/>
              </a:ext>
            </a:extLst>
          </p:cNvPr>
          <p:cNvSpPr txBox="1"/>
          <p:nvPr/>
        </p:nvSpPr>
        <p:spPr>
          <a:xfrm>
            <a:off x="850" y="5664861"/>
            <a:ext cx="6023481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/>
              <a:t>Source: </a:t>
            </a:r>
            <a:r>
              <a:rPr lang="en-US" sz="1200" dirty="0">
                <a:hlinkClick r:id="rId7"/>
              </a:rPr>
              <a:t>https://omeka.org/s/docs/user-manual/content/vocabularies/</a:t>
            </a:r>
            <a:r>
              <a:rPr lang="en-US" sz="1200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748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4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ZA"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Multilingual Support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458" name="Google Shape;458;p64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0" name="Google Shape;46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25" y="54482"/>
            <a:ext cx="692325" cy="692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461" name="Google Shape;46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3375" y="150885"/>
            <a:ext cx="1164525" cy="499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3FC6373-1676-72C4-8831-5EFE66541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492" y="2043082"/>
            <a:ext cx="7123991" cy="2312534"/>
          </a:xfrm>
          <a:prstGeom prst="rect">
            <a:avLst/>
          </a:prstGeom>
          <a:ln>
            <a:solidFill>
              <a:schemeClr val="bg2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4033922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6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ZA" sz="20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Custom Vocab</a:t>
            </a:r>
            <a:endParaRPr lang="en-US">
              <a:solidFill>
                <a:schemeClr val="dk1"/>
              </a:solidFill>
            </a:endParaRPr>
          </a:p>
        </p:txBody>
      </p:sp>
      <p:sp>
        <p:nvSpPr>
          <p:cNvPr id="478" name="Google Shape;478;p66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" name="Google Shape;480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25" y="54482"/>
            <a:ext cx="692325" cy="692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481" name="Google Shape;481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3375" y="150885"/>
            <a:ext cx="1164525" cy="499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DC222C3-E583-B5EA-831A-1F058EC97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38" y="803867"/>
            <a:ext cx="4753009" cy="1826198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1B2E4BDE-20D2-C03C-0E0A-CC3D543A1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452" y="2691002"/>
            <a:ext cx="2743200" cy="2980167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6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F7EA822-C0B8-4B7C-C43D-B3FF2A539A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2192" y="2929916"/>
            <a:ext cx="4532058" cy="2587319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4A2061-C446-28AA-F17B-8E124766409B}"/>
              </a:ext>
            </a:extLst>
          </p:cNvPr>
          <p:cNvSpPr txBox="1"/>
          <p:nvPr/>
        </p:nvSpPr>
        <p:spPr>
          <a:xfrm>
            <a:off x="850" y="5664861"/>
            <a:ext cx="602348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8"/>
              </a:rPr>
              <a:t>https://omeka.org/s/modules/CustomVocab/</a:t>
            </a:r>
            <a:r>
              <a:rPr lang="en-US" sz="1200" dirty="0"/>
              <a:t>  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BFFA80-B667-93AA-319C-22ACA5F3F204}"/>
              </a:ext>
            </a:extLst>
          </p:cNvPr>
          <p:cNvSpPr txBox="1"/>
          <p:nvPr/>
        </p:nvSpPr>
        <p:spPr>
          <a:xfrm>
            <a:off x="4979039" y="1147681"/>
            <a:ext cx="353352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rgbClr val="404040"/>
                </a:solidFill>
              </a:rPr>
              <a:t>Allows for the creation of dropdowns to ensure a controlled vocab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8277423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4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ZA" sz="20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Custom Ontologies</a:t>
            </a:r>
            <a:endParaRPr lang="en-US">
              <a:solidFill>
                <a:schemeClr val="dk1"/>
              </a:solidFill>
            </a:endParaRPr>
          </a:p>
        </p:txBody>
      </p:sp>
      <p:sp>
        <p:nvSpPr>
          <p:cNvPr id="458" name="Google Shape;458;p64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0" name="Google Shape;46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25" y="54482"/>
            <a:ext cx="692325" cy="692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461" name="Google Shape;46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3375" y="150885"/>
            <a:ext cx="1164525" cy="499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8697C38-8912-80A7-4011-D04338B509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911" b="-185"/>
          <a:stretch/>
        </p:blipFill>
        <p:spPr>
          <a:xfrm>
            <a:off x="210838" y="698171"/>
            <a:ext cx="8601685" cy="3754721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0D45F8-04DF-4BE0-B84E-2FF8B0D9E1C5}"/>
              </a:ext>
            </a:extLst>
          </p:cNvPr>
          <p:cNvSpPr txBox="1"/>
          <p:nvPr/>
        </p:nvSpPr>
        <p:spPr>
          <a:xfrm>
            <a:off x="850" y="5664861"/>
            <a:ext cx="602348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6"/>
              </a:rPr>
              <a:t>https://omeka.org/s/modules/CustomOntology/</a:t>
            </a:r>
            <a:r>
              <a:rPr lang="en-US" sz="1200" dirty="0"/>
              <a:t> </a:t>
            </a:r>
            <a:endParaRPr lang="en-US" dirty="0"/>
          </a:p>
        </p:txBody>
      </p:sp>
      <p:pic>
        <p:nvPicPr>
          <p:cNvPr id="2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DB20233-4A1A-FFDD-6721-1656039CC9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0000">
            <a:off x="4461263" y="3783759"/>
            <a:ext cx="3883458" cy="275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086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4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ZA" sz="20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Custom Ontologies</a:t>
            </a:r>
            <a:endParaRPr lang="en-US">
              <a:solidFill>
                <a:schemeClr val="dk1"/>
              </a:solidFill>
            </a:endParaRPr>
          </a:p>
        </p:txBody>
      </p:sp>
      <p:sp>
        <p:nvSpPr>
          <p:cNvPr id="458" name="Google Shape;458;p64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0" name="Google Shape;46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25" y="54482"/>
            <a:ext cx="692325" cy="692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461" name="Google Shape;461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83375" y="150885"/>
            <a:ext cx="1164525" cy="499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3" descr="Table&#10;&#10;Description automatically generated">
            <a:extLst>
              <a:ext uri="{FF2B5EF4-FFF2-40B4-BE49-F238E27FC236}">
                <a16:creationId xmlns:a16="http://schemas.microsoft.com/office/drawing/2014/main" id="{D19DBE45-23D2-6A27-9ECE-FC927B256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38" y="1015595"/>
            <a:ext cx="3915943" cy="4427396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4AAA889-A9C6-14D2-5A87-18E79E6795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" r="45969" b="-91"/>
          <a:stretch/>
        </p:blipFill>
        <p:spPr>
          <a:xfrm rot="240000">
            <a:off x="4615580" y="988963"/>
            <a:ext cx="3886262" cy="4905253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7C69549-1D95-F004-88CA-BA1AFAAE50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030" t="3" r="-45" b="-93"/>
          <a:stretch/>
        </p:blipFill>
        <p:spPr>
          <a:xfrm rot="240000">
            <a:off x="7117906" y="1125587"/>
            <a:ext cx="1484948" cy="3163103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9151074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3"/>
          <p:cNvSpPr/>
          <p:nvPr/>
        </p:nvSpPr>
        <p:spPr>
          <a:xfrm>
            <a:off x="216411" y="2209692"/>
            <a:ext cx="8713864" cy="1532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ZA" sz="2800" b="1" dirty="0">
              <a:solidFill>
                <a:schemeClr val="bg1"/>
              </a:solidFill>
            </a:endParaRPr>
          </a:p>
        </p:txBody>
      </p:sp>
      <p:sp>
        <p:nvSpPr>
          <p:cNvPr id="451" name="Google Shape;451;p63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6199" y="615650"/>
            <a:ext cx="1320329" cy="56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C16276-F29C-5BA8-3B02-10FE5AA1199B}"/>
              </a:ext>
            </a:extLst>
          </p:cNvPr>
          <p:cNvSpPr txBox="1"/>
          <p:nvPr/>
        </p:nvSpPr>
        <p:spPr>
          <a:xfrm>
            <a:off x="693449" y="2359084"/>
            <a:ext cx="688179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ZA" sz="2800" dirty="0">
                <a:solidFill>
                  <a:srgbClr val="FFFFFF"/>
                </a:solidFill>
                <a:cs typeface="Segoe UI"/>
              </a:rPr>
              <a:t>Closing Thoughts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0306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9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ZA" sz="20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Shift in looking at websites</a:t>
            </a:r>
            <a:endParaRPr lang="en-US" sz="2000" b="1" dirty="0">
              <a:solidFill>
                <a:schemeClr val="dk1"/>
              </a:solidFill>
              <a:ea typeface="Roboto"/>
              <a:cs typeface="Roboto"/>
            </a:endParaRPr>
          </a:p>
        </p:txBody>
      </p:sp>
      <p:sp>
        <p:nvSpPr>
          <p:cNvPr id="381" name="Google Shape;381;p59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59"/>
          <p:cNvSpPr txBox="1">
            <a:spLocks noGrp="1"/>
          </p:cNvSpPr>
          <p:nvPr>
            <p:ph type="body" idx="1"/>
          </p:nvPr>
        </p:nvSpPr>
        <p:spPr>
          <a:xfrm>
            <a:off x="557125" y="981600"/>
            <a:ext cx="7959000" cy="45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-381000">
              <a:spcBef>
                <a:spcPts val="1000"/>
              </a:spcBef>
              <a:buSzPts val="2400"/>
            </a:pPr>
            <a:r>
              <a:rPr lang="en-ZA" sz="2400" dirty="0">
                <a:latin typeface="Arial"/>
              </a:rPr>
              <a:t>Principles and practices of RDM apply to curation projects where collections want to be showcased</a:t>
            </a:r>
          </a:p>
          <a:p>
            <a:pPr indent="-381000">
              <a:spcBef>
                <a:spcPts val="1000"/>
              </a:spcBef>
              <a:buSzPts val="2400"/>
            </a:pPr>
            <a:r>
              <a:rPr lang="en-ZA" sz="2400" dirty="0">
                <a:latin typeface="Arial"/>
              </a:rPr>
              <a:t>The Library expertise with indexing, cataloguing, metadata work (RDM) can be shared with curators of collections to empower them to "write" stories through the showcasing of collections</a:t>
            </a:r>
          </a:p>
          <a:p>
            <a:pPr indent="-381000">
              <a:spcBef>
                <a:spcPts val="1000"/>
              </a:spcBef>
              <a:buSzPts val="2400"/>
            </a:pPr>
            <a:r>
              <a:rPr lang="en-ZA" sz="2400" dirty="0">
                <a:latin typeface="Arial"/>
              </a:rPr>
              <a:t>Seek patterns and structure in descriptions to enhance the user experience of a showcase collection site</a:t>
            </a:r>
          </a:p>
        </p:txBody>
      </p:sp>
      <p:pic>
        <p:nvPicPr>
          <p:cNvPr id="383" name="Google Shape;383;p5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51" y="51789"/>
            <a:ext cx="692326" cy="692326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84" name="Google Shape;384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500" y="51794"/>
            <a:ext cx="692325" cy="692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385" name="Google Shape;385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00825" y="185248"/>
            <a:ext cx="1164525" cy="499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7400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86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Links</a:t>
            </a:r>
            <a:endParaRPr lang="en-US" dirty="0"/>
          </a:p>
        </p:txBody>
      </p:sp>
      <p:sp>
        <p:nvSpPr>
          <p:cNvPr id="736" name="Google Shape;736;p86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86"/>
          <p:cNvSpPr txBox="1">
            <a:spLocks noGrp="1"/>
          </p:cNvSpPr>
          <p:nvPr>
            <p:ph type="body" idx="1"/>
          </p:nvPr>
        </p:nvSpPr>
        <p:spPr>
          <a:xfrm>
            <a:off x="557125" y="981600"/>
            <a:ext cx="7959000" cy="45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lvl="0" indent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lang="en-ZA" sz="2400" u="sng" dirty="0">
              <a:solidFill>
                <a:schemeClr val="hlink"/>
              </a:solidFill>
              <a:latin typeface="Arial"/>
            </a:endParaRPr>
          </a:p>
          <a:p>
            <a:pPr marL="457200" lvl="0" indent="-381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SzPts val="2400"/>
              <a:buAutoNum type="arabicPeriod"/>
            </a:pPr>
            <a:r>
              <a:rPr lang="en-ZA" sz="2400" dirty="0">
                <a:latin typeface="Arial"/>
              </a:rPr>
              <a:t>Visit </a:t>
            </a:r>
            <a:r>
              <a:rPr lang="en-ZA" sz="2400" u="sng" dirty="0">
                <a:solidFill>
                  <a:schemeClr val="hlink"/>
                </a:solidFill>
                <a:latin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omeka.org</a:t>
            </a:r>
            <a:r>
              <a:rPr lang="en-ZA" sz="2400" dirty="0">
                <a:latin typeface="Arial"/>
              </a:rPr>
              <a:t> and try the sandbox</a:t>
            </a:r>
          </a:p>
          <a:p>
            <a:pPr indent="-381000">
              <a:lnSpc>
                <a:spcPct val="125000"/>
              </a:lnSpc>
              <a:spcBef>
                <a:spcPts val="1000"/>
              </a:spcBef>
              <a:buSzPts val="2400"/>
              <a:buAutoNum type="arabicPeriod"/>
            </a:pPr>
            <a:r>
              <a:rPr lang="en-ZA" sz="2400" dirty="0">
                <a:latin typeface="Arial"/>
              </a:rPr>
              <a:t>Omeka S </a:t>
            </a:r>
            <a:r>
              <a:rPr lang="en-ZA" sz="2400" dirty="0">
                <a:latin typeface="Arial"/>
                <a:hlinkClick r:id="rId4"/>
              </a:rPr>
              <a:t>Forums</a:t>
            </a:r>
            <a:endParaRPr lang="en-ZA" sz="2400">
              <a:latin typeface="Arial"/>
            </a:endParaRPr>
          </a:p>
          <a:p>
            <a:pPr indent="-381000">
              <a:lnSpc>
                <a:spcPct val="125000"/>
              </a:lnSpc>
              <a:spcBef>
                <a:spcPts val="1000"/>
              </a:spcBef>
              <a:buSzPts val="2400"/>
              <a:buAutoNum type="arabicPeriod"/>
            </a:pPr>
            <a:r>
              <a:rPr lang="en-ZA" sz="2400" dirty="0">
                <a:latin typeface="Arial"/>
                <a:hlinkClick r:id="rId5"/>
              </a:rPr>
              <a:t>Omeka S User Guide</a:t>
            </a:r>
            <a:endParaRPr lang="en-ZA" sz="2400">
              <a:latin typeface="Arial"/>
            </a:endParaRPr>
          </a:p>
          <a:p>
            <a:pPr indent="-381000">
              <a:lnSpc>
                <a:spcPct val="125000"/>
              </a:lnSpc>
              <a:spcBef>
                <a:spcPts val="1000"/>
              </a:spcBef>
              <a:buSzPts val="2400"/>
              <a:buAutoNum type="arabicPeriod"/>
            </a:pPr>
            <a:r>
              <a:rPr lang="en-ZA" sz="2400" dirty="0">
                <a:latin typeface="Arial"/>
                <a:hlinkClick r:id="rId6"/>
              </a:rPr>
              <a:t>Module List</a:t>
            </a:r>
            <a:endParaRPr lang="en-ZA" sz="2400">
              <a:latin typeface="Arial"/>
            </a:endParaRPr>
          </a:p>
          <a:p>
            <a:pPr indent="-381000">
              <a:lnSpc>
                <a:spcPct val="125000"/>
              </a:lnSpc>
              <a:spcBef>
                <a:spcPts val="1000"/>
              </a:spcBef>
              <a:buSzPts val="2400"/>
              <a:buAutoNum type="arabicPeriod"/>
            </a:pPr>
            <a:r>
              <a:rPr lang="en-ZA" sz="2400" dirty="0">
                <a:latin typeface="Arial"/>
                <a:cs typeface="Arial"/>
              </a:rPr>
              <a:t>OSF Repository with </a:t>
            </a:r>
            <a:r>
              <a:rPr lang="en-ZA" sz="2400" u="sng" dirty="0">
                <a:solidFill>
                  <a:srgbClr val="0000FF"/>
                </a:solidFill>
                <a:latin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 Presentations</a:t>
            </a:r>
            <a:endParaRPr lang="en-US" sz="2400">
              <a:solidFill>
                <a:srgbClr val="0000FF"/>
              </a:solidFill>
              <a:latin typeface="Arial"/>
              <a:cs typeface="Arial"/>
            </a:endParaRPr>
          </a:p>
          <a:p>
            <a:pPr indent="-381000">
              <a:lnSpc>
                <a:spcPct val="125000"/>
              </a:lnSpc>
              <a:spcBef>
                <a:spcPts val="1000"/>
              </a:spcBef>
              <a:buSzPts val="2400"/>
              <a:buAutoNum type="arabicPeriod"/>
            </a:pPr>
            <a:r>
              <a:rPr lang="en-ZA" sz="2400" dirty="0">
                <a:latin typeface="Arial"/>
                <a:cs typeface="Arial"/>
              </a:rPr>
              <a:t>Visit the </a:t>
            </a:r>
            <a:r>
              <a:rPr lang="en-ZA" sz="2400" u="sng" dirty="0">
                <a:solidFill>
                  <a:srgbClr val="0000FF"/>
                </a:solidFill>
                <a:latin typeface="Arial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DLS Website</a:t>
            </a:r>
            <a:endParaRPr lang="en-ZA">
              <a:latin typeface="Arial"/>
            </a:endParaRPr>
          </a:p>
          <a:p>
            <a:pPr indent="-381000">
              <a:lnSpc>
                <a:spcPct val="125000"/>
              </a:lnSpc>
              <a:spcBef>
                <a:spcPts val="1000"/>
              </a:spcBef>
              <a:spcAft>
                <a:spcPts val="1000"/>
              </a:spcAft>
              <a:buSzPts val="2400"/>
              <a:buAutoNum type="arabicPeriod"/>
            </a:pPr>
            <a:r>
              <a:rPr lang="en-ZA" sz="2400" dirty="0">
                <a:latin typeface="Arial"/>
              </a:rPr>
              <a:t>Ibali Indaba Monthly </a:t>
            </a:r>
            <a:r>
              <a:rPr lang="en-ZA" sz="2400" u="sng" dirty="0">
                <a:solidFill>
                  <a:schemeClr val="hlink"/>
                </a:solidFill>
                <a:latin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Webinars</a:t>
            </a:r>
            <a:endParaRPr sz="2400">
              <a:solidFill>
                <a:schemeClr val="hlink"/>
              </a:solidFill>
              <a:latin typeface="Arial"/>
            </a:endParaRPr>
          </a:p>
        </p:txBody>
      </p:sp>
      <p:pic>
        <p:nvPicPr>
          <p:cNvPr id="738" name="Google Shape;738;p8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425" y="54482"/>
            <a:ext cx="692325" cy="692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739" name="Google Shape;739;p8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800825" y="150898"/>
            <a:ext cx="1164525" cy="4995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04957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88"/>
          <p:cNvSpPr txBox="1"/>
          <p:nvPr/>
        </p:nvSpPr>
        <p:spPr>
          <a:xfrm>
            <a:off x="4199181" y="3302227"/>
            <a:ext cx="4786500" cy="27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ZA" sz="1800" dirty="0">
                <a:ea typeface="Open Sans"/>
                <a:cs typeface="Open Sans"/>
              </a:rPr>
            </a:br>
            <a:br>
              <a:rPr lang="en-ZA" sz="1800" dirty="0">
                <a:ea typeface="Open Sans"/>
                <a:cs typeface="Open Sans"/>
              </a:rPr>
            </a:br>
            <a:r>
              <a:rPr lang="en-ZA" sz="1800" u="sng" dirty="0">
                <a:solidFill>
                  <a:schemeClr val="hlink"/>
                </a:solidFill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https://lib.uct.ac.za/digitalservices</a:t>
            </a:r>
            <a:endParaRPr lang="en-US" sz="1800">
              <a:solidFill>
                <a:schemeClr val="hlink"/>
              </a:solidFill>
              <a:ea typeface="Open Sans"/>
              <a:cs typeface="Open Sans"/>
            </a:endParaRPr>
          </a:p>
        </p:txBody>
      </p:sp>
      <p:sp>
        <p:nvSpPr>
          <p:cNvPr id="758" name="Google Shape;758;p88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0" name="Google Shape;760;p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3466" y="181075"/>
            <a:ext cx="4897059" cy="1044525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763" name="Google Shape;763;p88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t="39" b="49"/>
          <a:stretch/>
        </p:blipFill>
        <p:spPr>
          <a:xfrm>
            <a:off x="7119814" y="6065035"/>
            <a:ext cx="687800" cy="686895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765" name="Google Shape;765;p88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83524" y="6064800"/>
            <a:ext cx="687785" cy="687785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68" name="Google Shape;768;p88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57535" y="6065784"/>
            <a:ext cx="686360" cy="686360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</p:spPr>
      </p:pic>
      <p:sp>
        <p:nvSpPr>
          <p:cNvPr id="3" name="Google Shape;746;p87">
            <a:extLst>
              <a:ext uri="{FF2B5EF4-FFF2-40B4-BE49-F238E27FC236}">
                <a16:creationId xmlns:a16="http://schemas.microsoft.com/office/drawing/2014/main" id="{7EA81314-C992-7D02-50DA-760B71C99242}"/>
              </a:ext>
            </a:extLst>
          </p:cNvPr>
          <p:cNvSpPr txBox="1">
            <a:spLocks noGrp="1"/>
          </p:cNvSpPr>
          <p:nvPr/>
        </p:nvSpPr>
        <p:spPr>
          <a:xfrm>
            <a:off x="136657" y="1962695"/>
            <a:ext cx="8872432" cy="18969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ZA" sz="3600" dirty="0">
                <a:solidFill>
                  <a:schemeClr val="bg1"/>
                </a:solidFill>
                <a:latin typeface="Arial"/>
              </a:rPr>
              <a:t>“Building Connections through Collections”</a:t>
            </a:r>
            <a:endParaRPr lang="en-US" sz="3600">
              <a:solidFill>
                <a:schemeClr val="bg1"/>
              </a:solidFill>
              <a:latin typeface="Arial"/>
            </a:endParaRPr>
          </a:p>
          <a:p>
            <a:pPr marL="0" lvl="0" indent="0" algn="r" rtl="0">
              <a:lnSpc>
                <a:spcPct val="12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ZA" sz="2400" dirty="0">
                <a:solidFill>
                  <a:schemeClr val="bg1"/>
                </a:solidFill>
                <a:latin typeface="Arial"/>
              </a:rPr>
              <a:t>-Ujala </a:t>
            </a:r>
            <a:r>
              <a:rPr lang="en-ZA" sz="2400" err="1">
                <a:solidFill>
                  <a:schemeClr val="bg1"/>
                </a:solidFill>
                <a:latin typeface="Arial"/>
              </a:rPr>
              <a:t>Satgoor</a:t>
            </a:r>
            <a:r>
              <a:rPr lang="en-ZA" sz="2400" dirty="0">
                <a:solidFill>
                  <a:schemeClr val="bg1"/>
                </a:solidFill>
                <a:latin typeface="Arial"/>
              </a:rPr>
              <a:t>, Executive Director UCT Libraries</a:t>
            </a:r>
            <a:endParaRPr sz="2400">
              <a:solidFill>
                <a:schemeClr val="bg1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5FCDDF-E21A-9154-9AF8-057BA0C78642}"/>
              </a:ext>
            </a:extLst>
          </p:cNvPr>
          <p:cNvSpPr txBox="1"/>
          <p:nvPr/>
        </p:nvSpPr>
        <p:spPr>
          <a:xfrm>
            <a:off x="1086557" y="481606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ZA" sz="1800" dirty="0">
                <a:solidFill>
                  <a:srgbClr val="0000FF"/>
                </a:solidFill>
                <a:cs typeface="Segoe UI"/>
                <a:hlinkClick r:id="rId11"/>
              </a:rPr>
              <a:t>sanjin.muftic@uct.</a:t>
            </a:r>
            <a:r>
              <a:rPr lang="en-ZA" sz="1800" dirty="0">
                <a:solidFill>
                  <a:srgbClr val="0000FF"/>
                </a:solidFill>
                <a:cs typeface="Segoe UI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ac.</a:t>
            </a:r>
            <a:r>
              <a:rPr lang="en-ZA" sz="1800" dirty="0">
                <a:solidFill>
                  <a:srgbClr val="0000FF"/>
                </a:solidFill>
                <a:cs typeface="Segoe UI"/>
                <a:hlinkClick r:id="rId11"/>
              </a:rPr>
              <a:t>za</a:t>
            </a:r>
            <a:br>
              <a:rPr lang="en-ZA" sz="1800" dirty="0">
                <a:cs typeface="Segoe UI"/>
                <a:hlinkClick r:id="rId11"/>
              </a:rPr>
            </a:br>
            <a:r>
              <a:rPr lang="en-ZA" sz="1800" dirty="0">
                <a:solidFill>
                  <a:srgbClr val="0000FF"/>
                </a:solidFill>
                <a:cs typeface="Segoe UI"/>
                <a:hlinkClick r:id="rId11"/>
              </a:rPr>
              <a:t>dls</a:t>
            </a:r>
            <a:r>
              <a:rPr lang="en-ZA" sz="1800" dirty="0">
                <a:solidFill>
                  <a:srgbClr val="0000FF"/>
                </a:solidFill>
                <a:cs typeface="Segoe UI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@uct.ac.za</a:t>
            </a:r>
            <a:endParaRPr lang="en-GB"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5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ZA" sz="2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ibali</a:t>
            </a:r>
            <a:endParaRPr sz="20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Google Shape;339;p55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55"/>
          <p:cNvSpPr txBox="1">
            <a:spLocks noGrp="1"/>
          </p:cNvSpPr>
          <p:nvPr>
            <p:ph type="body" idx="1"/>
          </p:nvPr>
        </p:nvSpPr>
        <p:spPr>
          <a:xfrm>
            <a:off x="557125" y="744125"/>
            <a:ext cx="7959000" cy="51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indent="-381000">
              <a:spcBef>
                <a:spcPts val="1000"/>
              </a:spcBef>
              <a:buClr>
                <a:srgbClr val="000000"/>
              </a:buClr>
              <a:buSzPts val="2400"/>
            </a:pPr>
            <a:r>
              <a:rPr lang="en-Z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Showcase platform for digital collections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indent="-381000">
              <a:spcBef>
                <a:spcPts val="1000"/>
              </a:spcBef>
              <a:buClr>
                <a:srgbClr val="000000"/>
              </a:buClr>
              <a:buSzPts val="2400"/>
            </a:pPr>
            <a:r>
              <a:rPr lang="en-Z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Running </a:t>
            </a:r>
            <a:r>
              <a:rPr lang="en-ZA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Omeka S</a:t>
            </a:r>
            <a:r>
              <a:rPr lang="en-Z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 and </a:t>
            </a:r>
            <a:r>
              <a:rPr lang="en-ZA" sz="24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IIIF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lvl="0" indent="-38100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Z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isiXhosa for story (selected by library staff)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indent="-381000">
              <a:spcBef>
                <a:spcPts val="1000"/>
              </a:spcBef>
              <a:buClr>
                <a:srgbClr val="000000"/>
              </a:buClr>
              <a:buSzPts val="2400"/>
            </a:pPr>
            <a:r>
              <a:rPr lang="en-Z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Curators and visitors “write” their own </a:t>
            </a:r>
            <a:r>
              <a:rPr lang="en-ZA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stories</a:t>
            </a:r>
            <a:r>
              <a:rPr lang="en-Z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 through exploring collections</a:t>
            </a:r>
          </a:p>
          <a:p>
            <a:pPr lvl="0" indent="-38100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</a:pPr>
            <a:r>
              <a:rPr lang="en-Z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Not only about the content, but how well </a:t>
            </a:r>
            <a:r>
              <a:rPr lang="en-ZA" sz="2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the site weaves the content</a:t>
            </a:r>
            <a:r>
              <a:rPr lang="en-Z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.</a:t>
            </a:r>
            <a:endParaRPr sz="240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</a:pPr>
            <a:r>
              <a:rPr lang="en-Z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How many useful </a:t>
            </a:r>
            <a:r>
              <a:rPr lang="en-ZA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links and connections</a:t>
            </a:r>
            <a:r>
              <a:rPr lang="en-Z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 </a:t>
            </a:r>
            <a:br>
              <a:rPr lang="en-Z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</a:br>
            <a:r>
              <a:rPr lang="en-Z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within and across collections can be built?</a:t>
            </a:r>
            <a:endParaRPr sz="240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</p:txBody>
      </p:sp>
      <p:pic>
        <p:nvPicPr>
          <p:cNvPr id="341" name="Google Shape;341;p55">
            <a:hlinkClick r:id="rId3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51" y="51789"/>
            <a:ext cx="692326" cy="692326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42" name="Google Shape;342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0500" y="51794"/>
            <a:ext cx="692325" cy="692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343" name="Google Shape;343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41600" y="150898"/>
            <a:ext cx="1164525" cy="499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2"/>
          <p:cNvSpPr/>
          <p:nvPr/>
        </p:nvSpPr>
        <p:spPr>
          <a:xfrm>
            <a:off x="600339" y="4804695"/>
            <a:ext cx="7359600" cy="980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https://ibali.uct.ac.za/</a:t>
            </a:r>
            <a:endParaRPr lang="en-US" sz="4000" b="1">
              <a:solidFill>
                <a:schemeClr val="l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43" name="Google Shape;443;p62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097100"/>
            <a:ext cx="8729951" cy="392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7335" y="257741"/>
            <a:ext cx="1320329" cy="56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5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ZA" sz="2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ibali</a:t>
            </a:r>
            <a:endParaRPr sz="20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9" name="Google Shape;339;p55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55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151" y="51789"/>
            <a:ext cx="692326" cy="692326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42" name="Google Shape;342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0500" y="51794"/>
            <a:ext cx="692325" cy="692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343" name="Google Shape;343;p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41600" y="150898"/>
            <a:ext cx="1164525" cy="499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2023-10-09_Ibali_tour">
            <a:hlinkClick r:id="" action="ppaction://media"/>
            <a:extLst>
              <a:ext uri="{FF2B5EF4-FFF2-40B4-BE49-F238E27FC236}">
                <a16:creationId xmlns:a16="http://schemas.microsoft.com/office/drawing/2014/main" id="{7B817790-C01C-446D-470D-EFEC4B3D8F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3982" y="1063374"/>
            <a:ext cx="7230906" cy="446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6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6"/>
          <p:cNvSpPr txBox="1"/>
          <p:nvPr/>
        </p:nvSpPr>
        <p:spPr>
          <a:xfrm>
            <a:off x="1768650" y="185250"/>
            <a:ext cx="5606700" cy="4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ZA" sz="20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Mission</a:t>
            </a:r>
            <a:endParaRPr sz="20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9" name="Google Shape;349;p56"/>
          <p:cNvSpPr/>
          <p:nvPr/>
        </p:nvSpPr>
        <p:spPr>
          <a:xfrm>
            <a:off x="-10" y="6311375"/>
            <a:ext cx="8560800" cy="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3"/>
              <a:buFont typeface="Arial"/>
              <a:buNone/>
            </a:pPr>
            <a:endParaRPr sz="105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56"/>
          <p:cNvSpPr txBox="1">
            <a:spLocks noGrp="1"/>
          </p:cNvSpPr>
          <p:nvPr>
            <p:ph type="body" idx="1"/>
          </p:nvPr>
        </p:nvSpPr>
        <p:spPr>
          <a:xfrm>
            <a:off x="557125" y="616050"/>
            <a:ext cx="7959000" cy="49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457200" lvl="0" indent="-3810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-ZA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SHOWCASE</a:t>
            </a:r>
            <a:r>
              <a:rPr lang="en-Z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 media and digital objects in a structured manner</a:t>
            </a:r>
            <a:endParaRPr sz="240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914400" lvl="1" indent="-381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</a:pPr>
            <a:r>
              <a:rPr lang="en-Z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Adhering that all collections are enhanced with basic metadata</a:t>
            </a:r>
            <a:endParaRPr sz="240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914400" lvl="1" indent="-381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</a:pPr>
            <a:r>
              <a:rPr lang="en-Z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Housing it under the university umbrella</a:t>
            </a:r>
            <a:endParaRPr sz="240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marL="914400" lvl="1" indent="-3810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</a:pPr>
            <a:r>
              <a:rPr lang="en-Z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Enhancing digital objects with LOD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  <a:p>
            <a:pPr indent="-381000">
              <a:lnSpc>
                <a:spcPct val="125000"/>
              </a:lnSpc>
              <a:spcBef>
                <a:spcPts val="0"/>
              </a:spcBef>
              <a:buClr>
                <a:srgbClr val="000000"/>
              </a:buClr>
              <a:buSzPts val="2400"/>
            </a:pPr>
            <a:r>
              <a:rPr lang="en-ZA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rPr>
              <a:t>Outsource showcasing to the researchers &amp; groups who want to build collections by connections</a:t>
            </a:r>
            <a:endParaRPr sz="2400">
              <a:solidFill>
                <a:schemeClr val="tx1">
                  <a:lumMod val="75000"/>
                  <a:lumOff val="25000"/>
                </a:schemeClr>
              </a:solidFill>
              <a:latin typeface="Arial"/>
            </a:endParaRPr>
          </a:p>
        </p:txBody>
      </p:sp>
      <p:pic>
        <p:nvPicPr>
          <p:cNvPr id="351" name="Google Shape;351;p5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51" y="51789"/>
            <a:ext cx="692326" cy="692326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52" name="Google Shape;35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500" y="51794"/>
            <a:ext cx="692325" cy="692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353" name="Google Shape;353;p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00825" y="148210"/>
            <a:ext cx="1164525" cy="499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7"/>
          <p:cNvSpPr txBox="1"/>
          <p:nvPr/>
        </p:nvSpPr>
        <p:spPr>
          <a:xfrm>
            <a:off x="1772050" y="185250"/>
            <a:ext cx="5606700" cy="4308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ZA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Omeka 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57"/>
          <p:cNvSpPr txBox="1"/>
          <p:nvPr/>
        </p:nvSpPr>
        <p:spPr>
          <a:xfrm>
            <a:off x="1772050" y="616050"/>
            <a:ext cx="5606700" cy="28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ZA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https://omeka.org/s/</a:t>
            </a:r>
            <a:r>
              <a:rPr lang="en-Z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5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51" y="51789"/>
            <a:ext cx="692326" cy="692326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61" name="Google Shape;361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76005">
            <a:off x="104641" y="1126347"/>
            <a:ext cx="6644589" cy="4370232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pic>
      <p:sp>
        <p:nvSpPr>
          <p:cNvPr id="362" name="Google Shape;362;p57"/>
          <p:cNvSpPr txBox="1"/>
          <p:nvPr/>
        </p:nvSpPr>
        <p:spPr>
          <a:xfrm>
            <a:off x="5357150" y="1498275"/>
            <a:ext cx="3477600" cy="4347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ZA" sz="2000" i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  <a:t>Tool for GLAM (Galleries Libraries Archives and Museums) to showcase Digital Collections</a:t>
            </a:r>
            <a:endParaRPr lang="en-US" sz="2000" i="1">
              <a:solidFill>
                <a:schemeClr val="tx1">
                  <a:lumMod val="75000"/>
                  <a:lumOff val="25000"/>
                </a:schemeClr>
              </a:solidFill>
              <a:ea typeface="Calibri"/>
              <a:cs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ZA" sz="2000" i="1" dirty="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Calibri"/>
                <a:sym typeface="Calibri"/>
              </a:rPr>
              <a:t>“Omeka S is a next-generation web publishing platform for institutions interested in connecting digital cultural heritage collections with other resources online.’</a:t>
            </a:r>
            <a:endParaRPr sz="2000" i="1">
              <a:solidFill>
                <a:schemeClr val="tx1">
                  <a:lumMod val="75000"/>
                  <a:lumOff val="25000"/>
                </a:schemeClr>
              </a:solidFill>
              <a:ea typeface="Calibri"/>
              <a:cs typeface="Calibri"/>
            </a:endParaRPr>
          </a:p>
        </p:txBody>
      </p:sp>
      <p:pic>
        <p:nvPicPr>
          <p:cNvPr id="363" name="Google Shape;363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0500" y="51794"/>
            <a:ext cx="692325" cy="692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364" name="Google Shape;364;p5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29775" y="277248"/>
            <a:ext cx="1164525" cy="499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8"/>
          <p:cNvSpPr txBox="1"/>
          <p:nvPr/>
        </p:nvSpPr>
        <p:spPr>
          <a:xfrm>
            <a:off x="1772050" y="185250"/>
            <a:ext cx="5606700" cy="4308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ZA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Omeka 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58"/>
          <p:cNvSpPr txBox="1"/>
          <p:nvPr/>
        </p:nvSpPr>
        <p:spPr>
          <a:xfrm>
            <a:off x="1772050" y="616050"/>
            <a:ext cx="5606700" cy="289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ZA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https://omeka.org/s/</a:t>
            </a:r>
            <a:r>
              <a:rPr lang="en-ZA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5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51" y="51789"/>
            <a:ext cx="692326" cy="692326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74" name="Google Shape;374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500" y="51794"/>
            <a:ext cx="692325" cy="6923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sm" len="sm"/>
            <a:tailEnd type="none" w="sm" len="sm"/>
          </a:ln>
        </p:spPr>
      </p:pic>
      <p:pic>
        <p:nvPicPr>
          <p:cNvPr id="375" name="Google Shape;375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7975" y="244623"/>
            <a:ext cx="1164525" cy="499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22FD9EF4-CD53-C94E-7B81-14B08927D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20000">
            <a:off x="3175186" y="1399335"/>
            <a:ext cx="6062942" cy="5055253"/>
          </a:xfrm>
          <a:prstGeom prst="rect">
            <a:avLst/>
          </a:prstGeom>
        </p:spPr>
      </p:pic>
      <p:sp>
        <p:nvSpPr>
          <p:cNvPr id="373" name="Google Shape;373;p58"/>
          <p:cNvSpPr txBox="1"/>
          <p:nvPr/>
        </p:nvSpPr>
        <p:spPr>
          <a:xfrm>
            <a:off x="302978" y="1019096"/>
            <a:ext cx="4993389" cy="338985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4A86E8"/>
            </a:solidFill>
            <a:prstDash val="dot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lang="en-ZA" sz="2000" i="1" dirty="0">
                <a:ea typeface="Calibri"/>
                <a:cs typeface="Calibri"/>
                <a:sym typeface="Calibri"/>
              </a:rPr>
              <a:t>Omeka S’s primary focus is on organizing elements of a collection such that the links in between items and the greater elements of the internet are strengthened.</a:t>
            </a:r>
            <a:endParaRPr lang="en-US" sz="2000" i="1">
              <a:ea typeface="Calibri"/>
              <a:cs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2000" i="1" dirty="0">
              <a:ea typeface="Calibri"/>
              <a:cs typeface="Calibri"/>
            </a:endParaRPr>
          </a:p>
          <a:p>
            <a:pPr>
              <a:spcBef>
                <a:spcPts val="640"/>
              </a:spcBef>
            </a:pPr>
            <a:r>
              <a:rPr lang="en-ZA" sz="2000" i="1" dirty="0">
                <a:ea typeface="Calibri"/>
                <a:cs typeface="Calibri"/>
                <a:sym typeface="Calibri"/>
              </a:rPr>
              <a:t>All items “tagged” through a form – using </a:t>
            </a:r>
            <a:r>
              <a:rPr lang="en-ZA" sz="2000" dirty="0">
                <a:ea typeface="Calibri"/>
                <a:sym typeface="Calibri"/>
              </a:rPr>
              <a:t>Resource Description Framework (RDF)</a:t>
            </a:r>
            <a:r>
              <a:rPr lang="en-ZA" sz="2000" i="1" dirty="0">
                <a:ea typeface="Calibri"/>
                <a:cs typeface="Calibri"/>
                <a:sym typeface="Calibri"/>
              </a:rPr>
              <a:t> to describe, organise and connect data and metadata.</a:t>
            </a:r>
            <a:endParaRPr lang="en-ZA" sz="2000" i="1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2908ec4-c9f0-4880-b244-cf1af2717692" xsi:nil="true"/>
    <lcf76f155ced4ddcb4097134ff3c332f xmlns="78952d35-3be2-46a0-b997-10ebdc9f6e1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5DA4A85B534C439D37825CA83B0C2D" ma:contentTypeVersion="15" ma:contentTypeDescription="Create a new document." ma:contentTypeScope="" ma:versionID="6c70075997003dc81c0a0d9b618420eb">
  <xsd:schema xmlns:xsd="http://www.w3.org/2001/XMLSchema" xmlns:xs="http://www.w3.org/2001/XMLSchema" xmlns:p="http://schemas.microsoft.com/office/2006/metadata/properties" xmlns:ns2="78952d35-3be2-46a0-b997-10ebdc9f6e19" xmlns:ns3="02908ec4-c9f0-4880-b244-cf1af2717692" targetNamespace="http://schemas.microsoft.com/office/2006/metadata/properties" ma:root="true" ma:fieldsID="ebc9c1264ec392fabaa9e08c7b1c1e95" ns2:_="" ns3:_="">
    <xsd:import namespace="78952d35-3be2-46a0-b997-10ebdc9f6e19"/>
    <xsd:import namespace="02908ec4-c9f0-4880-b244-cf1af2717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952d35-3be2-46a0-b997-10ebdc9f6e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647c689-50bb-4dac-a5df-ea65e8388f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908ec4-c9f0-4880-b244-cf1af271769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f3c1bd0-4a7c-45ad-b5f3-3b2537db04d7}" ma:internalName="TaxCatchAll" ma:showField="CatchAllData" ma:web="02908ec4-c9f0-4880-b244-cf1af2717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7FFAB1-D5F5-4CE1-A667-C51F76C673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B7F37D-C7BB-429D-B8FE-85ACD4DCBFA8}">
  <ds:schemaRefs>
    <ds:schemaRef ds:uri="http://schemas.microsoft.com/office/2006/metadata/properties"/>
    <ds:schemaRef ds:uri="http://schemas.microsoft.com/office/infopath/2007/PartnerControls"/>
    <ds:schemaRef ds:uri="02908ec4-c9f0-4880-b244-cf1af2717692"/>
    <ds:schemaRef ds:uri="78952d35-3be2-46a0-b997-10ebdc9f6e19"/>
  </ds:schemaRefs>
</ds:datastoreItem>
</file>

<file path=customXml/itemProps3.xml><?xml version="1.0" encoding="utf-8"?>
<ds:datastoreItem xmlns:ds="http://schemas.openxmlformats.org/officeDocument/2006/customXml" ds:itemID="{DB21324B-1FCA-4BAF-9026-79E63C4EAA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952d35-3be2-46a0-b997-10ebdc9f6e19"/>
    <ds:schemaRef ds:uri="02908ec4-c9f0-4880-b244-cf1af2717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38</Slides>
  <Notes>38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Office Theme</vt:lpstr>
      <vt:lpstr>Custom Design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1103</cp:revision>
  <dcterms:modified xsi:type="dcterms:W3CDTF">2023-10-12T07:44:07Z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0x010100DA5DA4A85B534C439D37825CA83B0C2D</vt:lpwstr>
  </property>
  <property fmtid="{D5CDD505-2E9C-101B-9397-08002B2CF9AE}" pid="3" name="MediaServiceImageTags">
    <vt:lpwstr/>
  </property>
</Properties>
</file>