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Asap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20151A-3F54-489D-A7CD-FDB7D98B7AB2}">
  <a:tblStyle styleId="{E820151A-3F54-489D-A7CD-FDB7D98B7AB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a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Asap-regular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sap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sap-boldItalic.fntdata"/><Relationship Id="rId30" Type="http://schemas.openxmlformats.org/officeDocument/2006/relationships/font" Target="fonts/Asap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ternal-content.duckduckgo.com/iu/?u=https%3A%2F%2Fmsdnshared.blob.core.windows.net%2Fmedia%2FTNBlogsFS%2Fprod.evol.blogs.technet.com%2FCommunityServer.Blogs.Components.WeblogFiles%2F00%2F00%2F00%2F90%2F35%2Fimagenet2-550.jpg&amp;f=1&amp;nofb=1" TargetMode="External"/><Relationship Id="rId3" Type="http://schemas.openxmlformats.org/officeDocument/2006/relationships/hyperlink" Target="https://external-content.duckduckgo.com/iu/?u=https%3A%2F%2Ftse3.mm.bing.net%2Fth%3Fid%3DOIP.XOFtwi4EABhb11K_GXgR3QHaEu%26pid%3DApi&amp;f=1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ternal-content.duckduckgo.com/iu/?u=https%3A%2F%2Fmsdnshared.blob.core.windows.net%2Fmedia%2FTNBlogsFS%2Fprod.evol.blogs.technet.com%2FCommunityServer.Blogs.Components.WeblogFiles%2F00%2F00%2F00%2F90%2F35%2Fimagenet2-550.jpg&amp;f=1&amp;nofb=1" TargetMode="External"/><Relationship Id="rId3" Type="http://schemas.openxmlformats.org/officeDocument/2006/relationships/hyperlink" Target="https://external-content.duckduckgo.com/iu/?u=https%3A%2F%2Ftse3.mm.bing.net%2Fth%3Fid%3DOIP.XOFtwi4EABhb11K_GXgR3QHaEu%26pid%3DApi&amp;f=1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ternal-content.duckduckgo.com/iu/?u=https%3A%2F%2Fmsdnshared.blob.core.windows.net%2Fmedia%2FTNBlogsFS%2Fprod.evol.blogs.technet.com%2FCommunityServer.Blogs.Components.WeblogFiles%2F00%2F00%2F00%2F90%2F35%2Fimagenet2-550.jpg&amp;f=1&amp;nofb=1" TargetMode="External"/><Relationship Id="rId3" Type="http://schemas.openxmlformats.org/officeDocument/2006/relationships/hyperlink" Target="https://external-content.duckduckgo.com/iu/?u=https%3A%2F%2Ftse3.mm.bing.net%2Fth%3Fid%3DOIP.XOFtwi4EABhb11K_GXgR3QHaEu%26pid%3DApi&amp;f=1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ternal-content.duckduckgo.com/iu/?u=https%3A%2F%2Fmsdnshared.blob.core.windows.net%2Fmedia%2FTNBlogsFS%2Fprod.evol.blogs.technet.com%2FCommunityServer.Blogs.Components.WeblogFiles%2F00%2F00%2F00%2F90%2F35%2Fimagenet2-550.jpg&amp;f=1&amp;nofb=1" TargetMode="External"/><Relationship Id="rId3" Type="http://schemas.openxmlformats.org/officeDocument/2006/relationships/hyperlink" Target="https://external-content.duckduckgo.com/iu/?u=https%3A%2F%2Ftse3.mm.bing.net%2Fth%3Fid%3DOIP.XOFtwi4EABhb11K_GXgR3QHaEu%26pid%3DApi&amp;f=1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ternal-content.duckduckgo.com/iu/?u=https%3A%2F%2Fmsdnshared.blob.core.windows.net%2Fmedia%2FTNBlogsFS%2Fprod.evol.blogs.technet.com%2FCommunityServer.Blogs.Components.WeblogFiles%2F00%2F00%2F00%2F90%2F35%2Fimagenet2-550.jpg&amp;f=1&amp;nofb=1" TargetMode="External"/><Relationship Id="rId3" Type="http://schemas.openxmlformats.org/officeDocument/2006/relationships/hyperlink" Target="https://external-content.duckduckgo.com/iu/?u=https%3A%2F%2Ftse3.mm.bing.net%2Fth%3Fid%3DOIP.XOFtwi4EABhb11K_GXgR3QHaEu%26pid%3DApi&amp;f=1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ternal-content.duckduckgo.com/iu/?u=https%3A%2F%2Fmsdnshared.blob.core.windows.net%2Fmedia%2FTNBlogsFS%2Fprod.evol.blogs.technet.com%2FCommunityServer.Blogs.Components.WeblogFiles%2F00%2F00%2F00%2F90%2F35%2Fimagenet2-550.jpg&amp;f=1&amp;nofb=1" TargetMode="External"/><Relationship Id="rId3" Type="http://schemas.openxmlformats.org/officeDocument/2006/relationships/hyperlink" Target="https://external-content.duckduckgo.com/iu/?u=https%3A%2F%2Ftse3.mm.bing.net%2Fth%3Fid%3DOIP.XOFtwi4EABhb11K_GXgR3QHaEu%26pid%3DApi&amp;f=1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ternal-content.duckduckgo.com/iu/?u=https%3A%2F%2Fmsdnshared.blob.core.windows.net%2Fmedia%2FTNBlogsFS%2Fprod.evol.blogs.technet.com%2FCommunityServer.Blogs.Components.WeblogFiles%2F00%2F00%2F00%2F90%2F35%2Fimagenet2-550.jpg&amp;f=1&amp;nofb=1" TargetMode="External"/><Relationship Id="rId3" Type="http://schemas.openxmlformats.org/officeDocument/2006/relationships/hyperlink" Target="https://external-content.duckduckgo.com/iu/?u=https%3A%2F%2Ftse3.mm.bing.net%2Fth%3Fid%3DOIP.XOFtwi4EABhb11K_GXgR3QHaEu%26pid%3DApi&amp;f=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76db830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76db830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3D3D3D"/>
                </a:solidFill>
                <a:highlight>
                  <a:srgbClr val="FFFFFF"/>
                </a:highlight>
              </a:rPr>
              <a:t>For this talk, I write as a data scientist at WhyLabs and not as a representative of the University of Washington, where I also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76db830a9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76db830a9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https://external-content.duckduckgo.com/iu/?u=https%3A%2F%2Fmsdnshared.blob.core.windows.net%2Fmedia%2FTNBlogsFS%2Fprod.evol.blogs.technet.com%2FCommunityServer.Blogs.Components.WeblogFiles%2F00%2F00%2F00%2F90%2F35%2Fimagenet2-550.jpg&amp;f=1&amp;nofb=1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https://external-content.duckduckgo.com/iu/?u=https%3A%2F%2Ftse3.mm.bing.net%2Fth%3Fid%3DOIP.XOFtwi4EABhb11K_GXgR3QHaEu%26pid%3DApi&amp;f=1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76db830a9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76db830a9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https://external-content.duckduckgo.com/iu/?u=https%3A%2F%2Fmsdnshared.blob.core.windows.net%2Fmedia%2FTNBlogsFS%2Fprod.evol.blogs.technet.com%2FCommunityServer.Blogs.Components.WeblogFiles%2F00%2F00%2F00%2F90%2F35%2Fimagenet2-550.jpg&amp;f=1&amp;nofb=1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https://external-content.duckduckgo.com/iu/?u=https%3A%2F%2Ftse3.mm.bing.net%2Fth%3Fid%3DOIP.XOFtwi4EABhb11K_GXgR3QHaEu%26pid%3DApi&amp;f=1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76db830a9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76db830a9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https://external-content.duckduckgo.com/iu/?u=https%3A%2F%2Fmsdnshared.blob.core.windows.net%2Fmedia%2FTNBlogsFS%2Fprod.evol.blogs.technet.com%2FCommunityServer.Blogs.Components.WeblogFiles%2F00%2F00%2F00%2F90%2F35%2Fimagenet2-550.jpg&amp;f=1&amp;nofb=1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https://external-content.duckduckgo.com/iu/?u=https%3A%2F%2Ftse3.mm.bing.net%2Fth%3Fid%3DOIP.XOFtwi4EABhb11K_GXgR3QHaEu%26pid%3DApi&amp;f=1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76db830a9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76db830a9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https://external-content.duckduckgo.com/iu/?u=https%3A%2F%2Fmsdnshared.blob.core.windows.net%2Fmedia%2FTNBlogsFS%2Fprod.evol.blogs.technet.com%2FCommunityServer.Blogs.Components.WeblogFiles%2F00%2F00%2F00%2F90%2F35%2Fimagenet2-550.jpg&amp;f=1&amp;nofb=1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https://external-content.duckduckgo.com/iu/?u=https%3A%2F%2Ftse3.mm.bing.net%2Fth%3Fid%3DOIP.XOFtwi4EABhb11K_GXgR3QHaEu%26pid%3DApi&amp;f=1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76db830a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76db830a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76db830a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76db830a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76db830a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76db830a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76db830a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76db830a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76db830a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76db830a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WhyLabs, where we build tools ___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eScience Institute at the UW, where a large part of our focus is on building open-source software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Amazon, where I worked as an engineer directly with operations researchers. We would work together to translate their writings, R code, and Excel code to more performant Scala code on the JVM.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at Morgan Stanley. At a sell-side investment bank, like MS, research means some where I began to build my understanding of how research and industry work directly together in one place.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76db830a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76db830a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https://external-content.duckduckgo.com/iu/?u=https%3A%2F%2Fmsdnshared.blob.core.windows.net%2Fmedia%2FTNBlogsFS%2Fprod.evol.blogs.technet.com%2FCommunityServer.Blogs.Components.WeblogFiles%2F00%2F00%2F00%2F90%2F35%2Fimagenet2-550.jpg&amp;f=1&amp;nofb=1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https://external-content.duckduckgo.com/iu/?u=https%3A%2F%2Ftse3.mm.bing.net%2Fth%3Fid%3DOIP.XOFtwi4EABhb11K_GXgR3QHaEu%26pid%3DApi&amp;f=1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76db830a9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76db830a9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http://ilikesqldata.com/wp-content/uploads/2019/04/azurecomcdn.azureedge.netd243dc01-3c83-42b4-822a-9-bda494d71d48a63053e36572c89da345ce2c049a.png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76db830a9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76db830a9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76db830a9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76db830a9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76db830a9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76db830a9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http://ilikesqldata.com/wp-content/uploads/2019/04/azurecomcdn.azureedge.netd243dc01-3c83-42b4-822a-9-bda494d71d48a63053e36572c89da345ce2c049a.png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76db830a9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76db830a9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https://external-content.duckduckgo.com/iu/?u=https%3A%2F%2Fmsdnshared.blob.core.windows.net%2Fmedia%2FTNBlogsFS%2Fprod.evol.blogs.technet.com%2FCommunityServer.Blogs.Components.WeblogFiles%2F00%2F00%2F00%2F90%2F35%2Fimagenet2-550.jpg&amp;f=1&amp;nofb=1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https://external-content.duckduckgo.com/iu/?u=https%3A%2F%2Ftse3.mm.bing.net%2Fth%3Fid%3DOIP.XOFtwi4EABhb11K_GXgR3QHaEu%26pid%3DApi&amp;f=1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76db830a9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76db830a9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https://external-content.duckduckgo.com/iu/?u=https%3A%2F%2Fmsdnshared.blob.core.windows.net%2Fmedia%2FTNBlogsFS%2Fprod.evol.blogs.technet.com%2FCommunityServer.Blogs.Components.WeblogFiles%2F00%2F00%2F00%2F90%2F35%2Fimagenet2-550.jpg&amp;f=1&amp;nofb=1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https://external-content.duckduckgo.com/iu/?u=https%3A%2F%2Ftse3.mm.bing.net%2Fth%3Fid%3DOIP.XOFtwi4EABhb11K_GXgR3QHaEu%26pid%3DApi&amp;f=1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25200" y="423550"/>
            <a:ext cx="8296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2800"/>
              <a:buFont typeface="Asap"/>
              <a:buNone/>
              <a:defRPr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66800" y="1474438"/>
            <a:ext cx="2286000" cy="31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400"/>
              <a:buFont typeface="Asap"/>
              <a:buChar char="●"/>
              <a:defRPr sz="14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●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●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3429050" y="1474438"/>
            <a:ext cx="2286000" cy="31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400"/>
              <a:buFont typeface="Asap"/>
              <a:buChar char="●"/>
              <a:defRPr sz="14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●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●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6391300" y="1474450"/>
            <a:ext cx="2286000" cy="31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400"/>
              <a:buFont typeface="Asap"/>
              <a:buChar char="●"/>
              <a:defRPr sz="14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●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●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○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E5759"/>
              </a:buClr>
              <a:buSzPts val="1200"/>
              <a:buFont typeface="Asap"/>
              <a:buChar char="■"/>
              <a:defRPr sz="12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707070"/>
                </a:solidFill>
              </a:defRPr>
            </a:lvl1pPr>
            <a:lvl2pPr lvl="1" rtl="0">
              <a:buNone/>
              <a:defRPr>
                <a:solidFill>
                  <a:srgbClr val="707070"/>
                </a:solidFill>
              </a:defRPr>
            </a:lvl2pPr>
            <a:lvl3pPr lvl="2" rtl="0">
              <a:buNone/>
              <a:defRPr>
                <a:solidFill>
                  <a:srgbClr val="707070"/>
                </a:solidFill>
              </a:defRPr>
            </a:lvl3pPr>
            <a:lvl4pPr lvl="3" rtl="0">
              <a:buNone/>
              <a:defRPr>
                <a:solidFill>
                  <a:srgbClr val="707070"/>
                </a:solidFill>
              </a:defRPr>
            </a:lvl4pPr>
            <a:lvl5pPr lvl="4" rtl="0">
              <a:buNone/>
              <a:defRPr>
                <a:solidFill>
                  <a:srgbClr val="707070"/>
                </a:solidFill>
              </a:defRPr>
            </a:lvl5pPr>
            <a:lvl6pPr lvl="5" rtl="0">
              <a:buNone/>
              <a:defRPr>
                <a:solidFill>
                  <a:srgbClr val="707070"/>
                </a:solidFill>
              </a:defRPr>
            </a:lvl6pPr>
            <a:lvl7pPr lvl="6" rtl="0">
              <a:buNone/>
              <a:defRPr>
                <a:solidFill>
                  <a:srgbClr val="707070"/>
                </a:solidFill>
              </a:defRPr>
            </a:lvl7pPr>
            <a:lvl8pPr lvl="7" rtl="0">
              <a:buNone/>
              <a:defRPr>
                <a:solidFill>
                  <a:srgbClr val="707070"/>
                </a:solidFill>
              </a:defRPr>
            </a:lvl8pPr>
            <a:lvl9pPr lvl="8" rtl="0">
              <a:buNone/>
              <a:defRPr>
                <a:solidFill>
                  <a:srgbClr val="70707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2.jpg"/><Relationship Id="rId8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mailto:bernease@whylabs.ai" TargetMode="External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-9650"/>
            <a:ext cx="9144000" cy="5155800"/>
          </a:xfrm>
          <a:prstGeom prst="rect">
            <a:avLst/>
          </a:prstGeom>
          <a:solidFill>
            <a:srgbClr val="636D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106500" y="98550"/>
            <a:ext cx="8931000" cy="49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750" y="2950698"/>
            <a:ext cx="1828800" cy="9254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163750" y="1213625"/>
            <a:ext cx="8816400" cy="11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8798"/>
                </a:solidFill>
                <a:latin typeface="Asap"/>
                <a:ea typeface="Asap"/>
                <a:cs typeface="Asap"/>
                <a:sym typeface="Asap"/>
              </a:rPr>
              <a:t>Static datasets aren't enough: </a:t>
            </a:r>
            <a:endParaRPr b="1">
              <a:solidFill>
                <a:srgbClr val="228798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28798"/>
                </a:solidFill>
                <a:latin typeface="Asap"/>
                <a:ea typeface="Asap"/>
                <a:cs typeface="Asap"/>
                <a:sym typeface="Asap"/>
              </a:rPr>
              <a:t>Where deployed systems differ from research</a:t>
            </a:r>
            <a:endParaRPr b="1" sz="3600">
              <a:solidFill>
                <a:srgbClr val="228798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4" name="Google Shape;64;p14"/>
          <p:cNvSpPr txBox="1"/>
          <p:nvPr>
            <p:ph idx="4294967295" type="ctrTitle"/>
          </p:nvPr>
        </p:nvSpPr>
        <p:spPr>
          <a:xfrm>
            <a:off x="750300" y="3119450"/>
            <a:ext cx="76434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36D6F"/>
                </a:solidFill>
                <a:latin typeface="Asap"/>
                <a:ea typeface="Asap"/>
                <a:cs typeface="Asap"/>
                <a:sym typeface="Asap"/>
              </a:rPr>
              <a:t>Bernease Herman</a:t>
            </a:r>
            <a:endParaRPr sz="2400">
              <a:solidFill>
                <a:srgbClr val="636D6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636D6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36D6F"/>
                </a:solidFill>
                <a:latin typeface="Asap"/>
                <a:ea typeface="Asap"/>
                <a:cs typeface="Asap"/>
                <a:sym typeface="Asap"/>
              </a:rPr>
              <a:t>May 5, 2021</a:t>
            </a:r>
            <a:endParaRPr sz="2000">
              <a:solidFill>
                <a:srgbClr val="636D6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636D6F"/>
                </a:solidFill>
                <a:latin typeface="Asap"/>
                <a:ea typeface="Asap"/>
                <a:cs typeface="Asap"/>
                <a:sym typeface="Asap"/>
              </a:rPr>
              <a:t>c</a:t>
            </a:r>
            <a:r>
              <a:rPr lang="en" sz="2000">
                <a:solidFill>
                  <a:srgbClr val="636D6F"/>
                </a:solidFill>
                <a:latin typeface="Asap"/>
                <a:ea typeface="Asap"/>
                <a:cs typeface="Asap"/>
                <a:sym typeface="Asap"/>
              </a:rPr>
              <a:t>sv,conf,v6</a:t>
            </a:r>
            <a:endParaRPr sz="2000">
              <a:solidFill>
                <a:srgbClr val="636D6F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solidFill>
                <a:srgbClr val="636D6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0650" y="4593550"/>
            <a:ext cx="893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rPr>
              <a:t>I hold financial interest in WhyLabs, this work does not represent the views or work conducted at the </a:t>
            </a:r>
            <a:r>
              <a:rPr lang="en" sz="1100">
                <a:solidFill>
                  <a:srgbClr val="4E5759"/>
                </a:solidFill>
                <a:latin typeface="Asap"/>
                <a:ea typeface="Asap"/>
                <a:cs typeface="Asap"/>
                <a:sym typeface="Asap"/>
              </a:rPr>
              <a:t>University of Washington.</a:t>
            </a:r>
            <a:endParaRPr sz="11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401" y="3624532"/>
            <a:ext cx="1201478" cy="1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850" y="1287550"/>
            <a:ext cx="4378702" cy="43994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3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No more doing model evaluation that 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doesn’t account for</a:t>
            </a: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the timing and realities of data arrival</a:t>
            </a:r>
            <a:endParaRPr sz="2600">
              <a:solidFill>
                <a:srgbClr val="70707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425200" y="2111375"/>
            <a:ext cx="4233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Progressive validation</a:t>
            </a:r>
            <a:endParaRPr b="1" sz="27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&amp; Delayed progressive validation</a:t>
            </a:r>
            <a:endParaRPr b="1" sz="27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4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All data scientists need skills on 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time-batched</a:t>
            </a: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data</a:t>
            </a:r>
            <a:endParaRPr sz="2600">
              <a:solidFill>
                <a:srgbClr val="70707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725" y="830350"/>
            <a:ext cx="5823826" cy="50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245250" y="1302838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14 of 40 of the most voted Kaggle datasets include date or time index column.</a:t>
            </a:r>
            <a:endParaRPr b="1" sz="30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(As of May 4, 2021)</a:t>
            </a:r>
            <a:endParaRPr sz="18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5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All data scientists need skills on 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time-batched</a:t>
            </a: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data</a:t>
            </a:r>
            <a:endParaRPr sz="2600">
              <a:solidFill>
                <a:srgbClr val="70707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3475" y="1681674"/>
            <a:ext cx="4957602" cy="37561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43" y="1085975"/>
            <a:ext cx="4476951" cy="3392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50" y="783100"/>
            <a:ext cx="4332850" cy="23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6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The 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impact</a:t>
            </a: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that industrial ML and data science has 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on the world</a:t>
            </a:r>
            <a:endParaRPr b="1" i="1" sz="2600">
              <a:solidFill>
                <a:srgbClr val="70707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4632" y="2465780"/>
            <a:ext cx="3408067" cy="221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5349" y="3047350"/>
            <a:ext cx="1711739" cy="168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754150"/>
            <a:ext cx="3666096" cy="19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925" y="3047338"/>
            <a:ext cx="3229425" cy="11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13" y="986039"/>
            <a:ext cx="8227176" cy="3699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595959"/>
                </a:solidFill>
                <a:latin typeface="Asap"/>
                <a:ea typeface="Asap"/>
                <a:cs typeface="Asap"/>
                <a:sym typeface="Asap"/>
              </a:rPr>
              <a:t>Logging your data</a:t>
            </a:r>
            <a:r>
              <a:rPr b="0" lang="en" sz="2600">
                <a:solidFill>
                  <a:srgbClr val="595959"/>
                </a:solidFill>
                <a:latin typeface="Asap"/>
                <a:ea typeface="Asap"/>
                <a:cs typeface="Asap"/>
                <a:sym typeface="Asap"/>
              </a:rPr>
              <a:t> with a </a:t>
            </a:r>
            <a:r>
              <a:rPr b="0" lang="en" sz="26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few lines of code</a:t>
            </a:r>
            <a:endParaRPr b="0" sz="26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50" y="970612"/>
            <a:ext cx="7736284" cy="3744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rPr>
              <a:t>Explore trends</a:t>
            </a:r>
            <a:r>
              <a:rPr b="0" lang="en" sz="2600">
                <a:solidFill>
                  <a:srgbClr val="434343"/>
                </a:solidFill>
                <a:latin typeface="Asap"/>
                <a:ea typeface="Asap"/>
                <a:cs typeface="Asap"/>
                <a:sym typeface="Asap"/>
              </a:rPr>
              <a:t> in a </a:t>
            </a:r>
            <a:r>
              <a:rPr lang="en" sz="26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few lines of code</a:t>
            </a:r>
            <a:endParaRPr sz="26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29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Approximate statistics that are storage, computation, and data analysis friendly</a:t>
            </a:r>
            <a:endParaRPr sz="2600">
              <a:solidFill>
                <a:srgbClr val="228798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29"/>
          <p:cNvGraphicFramePr/>
          <p:nvPr/>
        </p:nvGraphicFramePr>
        <p:xfrm>
          <a:off x="450825" y="14954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{E820151A-3F54-489D-A7CD-FDB7D98B7AB2}</a:tableStyleId>
              </a:tblPr>
              <a:tblGrid>
                <a:gridCol w="1865750"/>
                <a:gridCol w="931450"/>
                <a:gridCol w="1150025"/>
                <a:gridCol w="1270225"/>
                <a:gridCol w="1416475"/>
                <a:gridCol w="1608425"/>
              </a:tblGrid>
              <a:tr h="702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Dataset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2287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Size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2287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No. of Entries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2287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No. of Features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2287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Est. Memory Consumption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2287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Output Size (uncompressed)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228798"/>
                    </a:solidFill>
                  </a:tcPr>
                </a:tc>
              </a:tr>
              <a:tr h="462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Lending Club</a:t>
                      </a:r>
                      <a:endParaRPr b="1"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1.6GB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2.2M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151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>
                          <a:solidFill>
                            <a:srgbClr val="24292E"/>
                          </a:solidFill>
                        </a:rPr>
                        <a:t>14MB</a:t>
                      </a:r>
                      <a:endParaRPr b="1" sz="1200">
                        <a:solidFill>
                          <a:srgbClr val="24292E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90DA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7.4MB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</a:tr>
              <a:tr h="462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NYC Tickets</a:t>
                      </a:r>
                      <a:endParaRPr b="1"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1.9GB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10.8M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43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>
                          <a:solidFill>
                            <a:srgbClr val="24292E"/>
                          </a:solidFill>
                        </a:rPr>
                        <a:t>14MB</a:t>
                      </a:r>
                      <a:endParaRPr b="1" sz="1200">
                        <a:solidFill>
                          <a:srgbClr val="24292E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90DA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2.3MB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</a:tr>
              <a:tr h="462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Pain pills in the USA</a:t>
                      </a:r>
                      <a:endParaRPr b="1"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75GB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178M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42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200">
                          <a:solidFill>
                            <a:srgbClr val="24292E"/>
                          </a:solidFill>
                        </a:rPr>
                        <a:t>15MB</a:t>
                      </a:r>
                      <a:endParaRPr b="1" sz="1200">
                        <a:solidFill>
                          <a:srgbClr val="24292E"/>
                        </a:solidFill>
                      </a:endParaRPr>
                    </a:p>
                  </a:txBody>
                  <a:tcPr marT="57150" marB="57150" marR="123825" marL="123825">
                    <a:solidFill>
                      <a:srgbClr val="90DA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</a:rPr>
                        <a:t>2MB</a:t>
                      </a:r>
                      <a:endParaRPr sz="1200">
                        <a:solidFill>
                          <a:srgbClr val="24292E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57150" marB="57150" marR="123825" marL="1238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2673150" y="1578900"/>
            <a:ext cx="5799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48090"/>
                </a:solidFill>
                <a:latin typeface="Lato"/>
                <a:ea typeface="Lato"/>
                <a:cs typeface="Lato"/>
                <a:sym typeface="Lato"/>
              </a:rPr>
              <a:t>bit.ly/whylogs</a:t>
            </a:r>
            <a:endParaRPr b="1" sz="3900">
              <a:solidFill>
                <a:srgbClr val="0480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bernease@whylabs.ai</a:t>
            </a:r>
            <a:endParaRPr b="1" sz="3900">
              <a:solidFill>
                <a:srgbClr val="04809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48090"/>
                </a:solidFill>
                <a:latin typeface="Lato"/>
                <a:ea typeface="Lato"/>
                <a:cs typeface="Lato"/>
                <a:sym typeface="Lato"/>
              </a:rPr>
              <a:t>@bernease</a:t>
            </a:r>
            <a:endParaRPr b="1" sz="3900">
              <a:solidFill>
                <a:srgbClr val="04809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5">
            <a:alphaModFix/>
          </a:blip>
          <a:srcRect b="13397" l="10780" r="10646" t="10347"/>
          <a:stretch/>
        </p:blipFill>
        <p:spPr>
          <a:xfrm>
            <a:off x="1010650" y="1864975"/>
            <a:ext cx="1535225" cy="148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236" y="3905540"/>
            <a:ext cx="1274650" cy="12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425200" y="1149650"/>
            <a:ext cx="8408400" cy="3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Data scientist at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The AI Observability company. We created and maintain </a:t>
            </a:r>
            <a:r>
              <a:rPr b="1" lang="en" sz="1800"/>
              <a:t>whylogs</a:t>
            </a:r>
            <a:r>
              <a:rPr lang="en" sz="1800"/>
              <a:t>, an open-source data logging library that uses statistical profiling for an efficient logging solution that scales and works in real-time.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Research scientist at 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At University of Washington. Run academic hackweeks and </a:t>
            </a:r>
            <a:r>
              <a:rPr lang="en" sz="1800"/>
              <a:t>summer Data Science for Social Good. Research on evaluation metrics and interpretability.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Prior, software engineer at                   , research at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425200" y="423550"/>
            <a:ext cx="8296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varied experiences have informed these views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0183" y="1303394"/>
            <a:ext cx="1828800" cy="27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5310" y="2841700"/>
            <a:ext cx="2851886" cy="4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8526" y="4257523"/>
            <a:ext cx="1828800" cy="457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6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Many ML and data science resources use 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static</a:t>
            </a: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datasets</a:t>
            </a:r>
            <a:endParaRPr sz="2600">
              <a:solidFill>
                <a:srgbClr val="228798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550" y="996750"/>
            <a:ext cx="3668750" cy="2231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075" y="2421947"/>
            <a:ext cx="3668750" cy="224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1813" y="1501222"/>
            <a:ext cx="3501872" cy="2231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7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But many realistic datasets and metrics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change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over time</a:t>
            </a:r>
            <a:endParaRPr b="1" i="1" sz="2600">
              <a:solidFill>
                <a:srgbClr val="70707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245250" y="13028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190" y="830350"/>
            <a:ext cx="6001265" cy="38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0322" y="3212100"/>
            <a:ext cx="5195376" cy="14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2965794" y="1989243"/>
            <a:ext cx="1404900" cy="14049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8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In deployed systems, the static approach leads to</a:t>
            </a:r>
            <a:b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</a:b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periodic dataset patches</a:t>
            </a: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and model retrainings </a:t>
            </a:r>
            <a:endParaRPr b="1" i="1" sz="2600">
              <a:solidFill>
                <a:srgbClr val="228798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861400" y="1701968"/>
            <a:ext cx="1404900" cy="1908600"/>
          </a:xfrm>
          <a:prstGeom prst="roundRect">
            <a:avLst>
              <a:gd fmla="val 16667" name="adj"/>
            </a:avLst>
          </a:prstGeom>
          <a:solidFill>
            <a:srgbClr val="2287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Static training dataset</a:t>
            </a:r>
            <a:endParaRPr sz="1800"/>
          </a:p>
        </p:txBody>
      </p:sp>
      <p:sp>
        <p:nvSpPr>
          <p:cNvPr id="108" name="Google Shape;108;p18"/>
          <p:cNvSpPr/>
          <p:nvPr/>
        </p:nvSpPr>
        <p:spPr>
          <a:xfrm>
            <a:off x="3998800" y="1884318"/>
            <a:ext cx="548700" cy="7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903450" y="2153260"/>
            <a:ext cx="15216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8090"/>
                </a:solidFill>
                <a:highlight>
                  <a:srgbClr val="FFFFFF"/>
                </a:highlight>
                <a:latin typeface="Asap"/>
                <a:ea typeface="Asap"/>
                <a:cs typeface="Asap"/>
                <a:sym typeface="Asap"/>
              </a:rPr>
              <a:t>Experiments</a:t>
            </a:r>
            <a:endParaRPr>
              <a:solidFill>
                <a:srgbClr val="048090"/>
              </a:solidFill>
              <a:highlight>
                <a:srgbClr val="FFFFFF"/>
              </a:highlight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8090"/>
                </a:solidFill>
                <a:highlight>
                  <a:srgbClr val="FFFFFF"/>
                </a:highlight>
                <a:latin typeface="Asap"/>
                <a:ea typeface="Asap"/>
                <a:cs typeface="Asap"/>
                <a:sym typeface="Asap"/>
              </a:rPr>
              <a:t>Training</a:t>
            </a:r>
            <a:endParaRPr>
              <a:solidFill>
                <a:srgbClr val="048090"/>
              </a:solidFill>
              <a:highlight>
                <a:srgbClr val="FFFFFF"/>
              </a:highlight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8090"/>
                </a:solidFill>
                <a:highlight>
                  <a:srgbClr val="FFFFFF"/>
                </a:highlight>
                <a:latin typeface="Asap"/>
                <a:ea typeface="Asap"/>
                <a:cs typeface="Asap"/>
                <a:sym typeface="Asap"/>
              </a:rPr>
              <a:t>Evaluation</a:t>
            </a:r>
            <a:endParaRPr>
              <a:solidFill>
                <a:srgbClr val="048090"/>
              </a:solidFill>
              <a:highlight>
                <a:srgbClr val="FFFFFF"/>
              </a:highlight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0" name="Google Shape;110;p18"/>
          <p:cNvSpPr/>
          <p:nvPr/>
        </p:nvSpPr>
        <p:spPr>
          <a:xfrm rot="6660498">
            <a:off x="3838040" y="1948518"/>
            <a:ext cx="253554" cy="216895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246950" y="1701968"/>
            <a:ext cx="2318100" cy="1908600"/>
          </a:xfrm>
          <a:prstGeom prst="roundRect">
            <a:avLst>
              <a:gd fmla="val 16667" name="adj"/>
            </a:avLst>
          </a:prstGeom>
          <a:solidFill>
            <a:srgbClr val="2287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Updated Dataset</a:t>
            </a:r>
            <a:endParaRPr sz="18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4928837" y="2173659"/>
            <a:ext cx="788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48090"/>
                </a:solidFill>
                <a:highlight>
                  <a:srgbClr val="FFFFFF"/>
                </a:highlight>
                <a:latin typeface="Asap"/>
                <a:ea typeface="Asap"/>
                <a:cs typeface="Asap"/>
                <a:sym typeface="Asap"/>
              </a:rPr>
              <a:t>. . .</a:t>
            </a:r>
            <a:endParaRPr sz="4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/>
          <p:nvPr/>
        </p:nvSpPr>
        <p:spPr>
          <a:xfrm>
            <a:off x="2544815" y="1828525"/>
            <a:ext cx="1404900" cy="14049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728587" y="1617450"/>
            <a:ext cx="1404900" cy="1908600"/>
          </a:xfrm>
          <a:prstGeom prst="roundRect">
            <a:avLst>
              <a:gd fmla="val 16667" name="adj"/>
            </a:avLst>
          </a:prstGeom>
          <a:solidFill>
            <a:srgbClr val="2287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Static training dataset</a:t>
            </a:r>
            <a:endParaRPr sz="1800"/>
          </a:p>
        </p:txBody>
      </p:sp>
      <p:sp>
        <p:nvSpPr>
          <p:cNvPr id="121" name="Google Shape;121;p19"/>
          <p:cNvSpPr/>
          <p:nvPr/>
        </p:nvSpPr>
        <p:spPr>
          <a:xfrm>
            <a:off x="4376400" y="1617450"/>
            <a:ext cx="670200" cy="1908600"/>
          </a:xfrm>
          <a:prstGeom prst="roundRect">
            <a:avLst>
              <a:gd fmla="val 16667" name="adj"/>
            </a:avLst>
          </a:prstGeom>
          <a:solidFill>
            <a:srgbClr val="0480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Mon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227000" y="1617450"/>
            <a:ext cx="670200" cy="1908600"/>
          </a:xfrm>
          <a:prstGeom prst="roundRect">
            <a:avLst>
              <a:gd fmla="val 16667" name="adj"/>
            </a:avLst>
          </a:prstGeom>
          <a:solidFill>
            <a:srgbClr val="0480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Tues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6077600" y="1617450"/>
            <a:ext cx="670200" cy="1908600"/>
          </a:xfrm>
          <a:prstGeom prst="roundRect">
            <a:avLst>
              <a:gd fmla="val 16667" name="adj"/>
            </a:avLst>
          </a:prstGeom>
          <a:solidFill>
            <a:srgbClr val="0480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Wed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928200" y="1617450"/>
            <a:ext cx="670200" cy="1908600"/>
          </a:xfrm>
          <a:prstGeom prst="roundRect">
            <a:avLst>
              <a:gd fmla="val 16667" name="adj"/>
            </a:avLst>
          </a:prstGeom>
          <a:solidFill>
            <a:srgbClr val="0480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Thur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7778800" y="1617450"/>
            <a:ext cx="670200" cy="1908600"/>
          </a:xfrm>
          <a:prstGeom prst="roundRect">
            <a:avLst>
              <a:gd fmla="val 16667" name="adj"/>
            </a:avLst>
          </a:prstGeom>
          <a:solidFill>
            <a:srgbClr val="0480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Fri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3501622" y="1799800"/>
            <a:ext cx="548700" cy="7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2482472" y="1992543"/>
            <a:ext cx="15216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8090"/>
                </a:solidFill>
                <a:highlight>
                  <a:srgbClr val="FFFFFF"/>
                </a:highlight>
                <a:latin typeface="Asap"/>
                <a:ea typeface="Asap"/>
                <a:cs typeface="Asap"/>
                <a:sym typeface="Asap"/>
              </a:rPr>
              <a:t>Experiments</a:t>
            </a:r>
            <a:endParaRPr>
              <a:solidFill>
                <a:srgbClr val="048090"/>
              </a:solidFill>
              <a:highlight>
                <a:srgbClr val="FFFFFF"/>
              </a:highlight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8090"/>
                </a:solidFill>
                <a:highlight>
                  <a:srgbClr val="FFFFFF"/>
                </a:highlight>
                <a:latin typeface="Asap"/>
                <a:ea typeface="Asap"/>
                <a:cs typeface="Asap"/>
                <a:sym typeface="Asap"/>
              </a:rPr>
              <a:t>Training</a:t>
            </a:r>
            <a:endParaRPr>
              <a:solidFill>
                <a:srgbClr val="048090"/>
              </a:solidFill>
              <a:highlight>
                <a:srgbClr val="FFFFFF"/>
              </a:highlight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48090"/>
                </a:solidFill>
                <a:highlight>
                  <a:srgbClr val="FFFFFF"/>
                </a:highlight>
                <a:latin typeface="Asap"/>
                <a:ea typeface="Asap"/>
                <a:cs typeface="Asap"/>
                <a:sym typeface="Asap"/>
              </a:rPr>
              <a:t>Evaluation</a:t>
            </a:r>
            <a:endParaRPr>
              <a:solidFill>
                <a:srgbClr val="048090"/>
              </a:solidFill>
              <a:highlight>
                <a:srgbClr val="FFFFFF"/>
              </a:highlight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8" name="Google Shape;128;p19"/>
          <p:cNvSpPr/>
          <p:nvPr/>
        </p:nvSpPr>
        <p:spPr>
          <a:xfrm rot="6660498">
            <a:off x="3417062" y="1787801"/>
            <a:ext cx="253554" cy="216895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But we should be logging and storing our data in a </a:t>
            </a:r>
            <a:r>
              <a:rPr b="1" i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dynamic</a:t>
            </a: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 way</a:t>
            </a:r>
            <a:endParaRPr b="1" i="1" sz="2600">
              <a:solidFill>
                <a:srgbClr val="228798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0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That’s why we’ve open-sourced our library, </a:t>
            </a:r>
            <a:r>
              <a:rPr b="1"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whylogs</a:t>
            </a:r>
            <a:endParaRPr b="1" i="1" sz="2600">
              <a:solidFill>
                <a:srgbClr val="70707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245250" y="13028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0024" y="765995"/>
            <a:ext cx="6003948" cy="42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518000" y="1316881"/>
            <a:ext cx="7351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Let’s start a conversation about time-batched data and other skills that are missing from data science learning pathways</a:t>
            </a:r>
            <a:r>
              <a:rPr b="1" lang="en" sz="3000">
                <a:solidFill>
                  <a:srgbClr val="048090"/>
                </a:solidFill>
                <a:latin typeface="Asap"/>
                <a:ea typeface="Asap"/>
                <a:cs typeface="Asap"/>
                <a:sym typeface="Asap"/>
              </a:rPr>
              <a:t>.</a:t>
            </a:r>
            <a:endParaRPr sz="1800">
              <a:solidFill>
                <a:srgbClr val="048090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2"/>
          <p:cNvSpPr txBox="1"/>
          <p:nvPr>
            <p:ph idx="4294967295" type="title"/>
          </p:nvPr>
        </p:nvSpPr>
        <p:spPr>
          <a:xfrm>
            <a:off x="307950" y="194950"/>
            <a:ext cx="8835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707070"/>
                </a:solidFill>
                <a:latin typeface="Asap"/>
                <a:ea typeface="Asap"/>
                <a:cs typeface="Asap"/>
                <a:sym typeface="Asap"/>
              </a:rPr>
              <a:t>No more ignoring the deployment stage of the pipeline in data science training and tools</a:t>
            </a:r>
            <a:endParaRPr sz="2600">
              <a:solidFill>
                <a:srgbClr val="70707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99" y="4855182"/>
            <a:ext cx="1169100" cy="6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157" y="1525375"/>
            <a:ext cx="6743676" cy="25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>
            <a:off x="6096775" y="1322675"/>
            <a:ext cx="2102400" cy="2046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