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2"/>
  </p:notesMasterIdLst>
  <p:sldIdLst>
    <p:sldId id="331" r:id="rId5"/>
    <p:sldId id="316" r:id="rId6"/>
    <p:sldId id="300" r:id="rId7"/>
    <p:sldId id="296" r:id="rId8"/>
    <p:sldId id="298" r:id="rId9"/>
    <p:sldId id="320" r:id="rId10"/>
    <p:sldId id="297" r:id="rId11"/>
    <p:sldId id="322" r:id="rId12"/>
    <p:sldId id="321" r:id="rId13"/>
    <p:sldId id="323" r:id="rId14"/>
    <p:sldId id="330" r:id="rId15"/>
    <p:sldId id="324" r:id="rId16"/>
    <p:sldId id="326" r:id="rId17"/>
    <p:sldId id="327" r:id="rId18"/>
    <p:sldId id="268" r:id="rId19"/>
    <p:sldId id="332" r:id="rId20"/>
    <p:sldId id="33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B0A918-3963-5798-64E0-B9E29C184254}" name="Chicoine, Geneviève" initials="CG" userId="S::chicoine.genevieve@uqam.ca::288ffe45-c700-45f7-9101-ed05486420de" providerId="AD"/>
  <p188:author id="{2E24D563-6C13-33A7-5C22-9FB1A0EE0DAB}" name="Parazelli, Michel" initials="PM" userId="S::parazelli.michel@uqam.ca::78ef8092-5e26-4a5b-8010-e6391ab6d99b" providerId="AD"/>
  <p188:author id="{DD098868-14B3-2604-8C67-25A61A8D818E}" name="Audréanne Campeau" initials="AC" userId="Audréanne Campeau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éanne Campeau" initials="AC" lastIdx="10" clrIdx="0">
    <p:extLst>
      <p:ext uri="{19B8F6BF-5375-455C-9EA6-DF929625EA0E}">
        <p15:presenceInfo xmlns:p15="http://schemas.microsoft.com/office/powerpoint/2012/main" userId="Audréanne Campeau" providerId="None"/>
      </p:ext>
    </p:extLst>
  </p:cmAuthor>
  <p:cmAuthor id="2" name="Steven" initials="S" lastIdx="9" clrIdx="1">
    <p:extLst>
      <p:ext uri="{19B8F6BF-5375-455C-9EA6-DF929625EA0E}">
        <p15:presenceInfo xmlns:p15="http://schemas.microsoft.com/office/powerpoint/2012/main" userId="Stev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DF5"/>
    <a:srgbClr val="316886"/>
    <a:srgbClr val="A6B727"/>
    <a:srgbClr val="404040"/>
    <a:srgbClr val="8FB020"/>
    <a:srgbClr val="FFFFFF"/>
    <a:srgbClr val="34524F"/>
    <a:srgbClr val="E6E6E6"/>
    <a:srgbClr val="D33C07"/>
    <a:srgbClr val="ECC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FC23C-7FE9-4BF8-921C-5DDB51017982}" v="10" dt="2022-12-12T21:55:18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9" autoAdjust="0"/>
    <p:restoredTop sz="85098" autoAdjust="0"/>
  </p:normalViewPr>
  <p:slideViewPr>
    <p:cSldViewPr snapToGrid="0">
      <p:cViewPr varScale="1">
        <p:scale>
          <a:sx n="86" d="100"/>
          <a:sy n="86" d="100"/>
        </p:scale>
        <p:origin x="162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mand, Philippe R." userId="99b60458-3ff6-4450-ad9e-fc6c4c7e2bac" providerId="ADAL" clId="{B6BFC23C-7FE9-4BF8-921C-5DDB51017982}"/>
    <pc:docChg chg="custSel addSld delSld modSld">
      <pc:chgData name="Flamand, Philippe R." userId="99b60458-3ff6-4450-ad9e-fc6c4c7e2bac" providerId="ADAL" clId="{B6BFC23C-7FE9-4BF8-921C-5DDB51017982}" dt="2022-12-12T21:55:55.908" v="130" actId="14100"/>
      <pc:docMkLst>
        <pc:docMk/>
      </pc:docMkLst>
      <pc:sldChg chg="addSp delSp modSp mod delCm modCm">
        <pc:chgData name="Flamand, Philippe R." userId="99b60458-3ff6-4450-ad9e-fc6c4c7e2bac" providerId="ADAL" clId="{B6BFC23C-7FE9-4BF8-921C-5DDB51017982}" dt="2022-12-12T21:55:55.908" v="130" actId="14100"/>
        <pc:sldMkLst>
          <pc:docMk/>
          <pc:sldMk cId="3857175316" sldId="331"/>
        </pc:sldMkLst>
        <pc:spChg chg="add del mod">
          <ac:chgData name="Flamand, Philippe R." userId="99b60458-3ff6-4450-ad9e-fc6c4c7e2bac" providerId="ADAL" clId="{B6BFC23C-7FE9-4BF8-921C-5DDB51017982}" dt="2022-12-12T21:49:15.178" v="15" actId="21"/>
          <ac:spMkLst>
            <pc:docMk/>
            <pc:sldMk cId="3857175316" sldId="331"/>
            <ac:spMk id="2" creationId="{1D410FAB-A06A-3180-3876-E1D29FB36A90}"/>
          </ac:spMkLst>
        </pc:spChg>
        <pc:spChg chg="add mod">
          <ac:chgData name="Flamand, Philippe R." userId="99b60458-3ff6-4450-ad9e-fc6c4c7e2bac" providerId="ADAL" clId="{B6BFC23C-7FE9-4BF8-921C-5DDB51017982}" dt="2022-12-12T21:55:55.908" v="130" actId="14100"/>
          <ac:spMkLst>
            <pc:docMk/>
            <pc:sldMk cId="3857175316" sldId="331"/>
            <ac:spMk id="4" creationId="{FD08A24B-F1C9-D99D-D968-E71E288EF871}"/>
          </ac:spMkLst>
        </pc:spChg>
        <pc:picChg chg="add mod">
          <ac:chgData name="Flamand, Philippe R." userId="99b60458-3ff6-4450-ad9e-fc6c4c7e2bac" providerId="ADAL" clId="{B6BFC23C-7FE9-4BF8-921C-5DDB51017982}" dt="2022-12-12T21:49:32.137" v="18"/>
          <ac:picMkLst>
            <pc:docMk/>
            <pc:sldMk cId="3857175316" sldId="331"/>
            <ac:picMk id="3" creationId="{B13F9D0B-5144-6443-494C-E9305DAD3F96}"/>
          </ac:picMkLst>
        </pc:picChg>
        <pc:picChg chg="del">
          <ac:chgData name="Flamand, Philippe R." userId="99b60458-3ff6-4450-ad9e-fc6c4c7e2bac" providerId="ADAL" clId="{B6BFC23C-7FE9-4BF8-921C-5DDB51017982}" dt="2022-12-12T21:49:15.178" v="15" actId="21"/>
          <ac:picMkLst>
            <pc:docMk/>
            <pc:sldMk cId="3857175316" sldId="331"/>
            <ac:picMk id="11" creationId="{62653BD4-B1B3-B3BC-7502-C5EE3DA2744F}"/>
          </ac:picMkLst>
        </pc:picChg>
      </pc:sldChg>
      <pc:sldChg chg="addSp delSp modSp mod">
        <pc:chgData name="Flamand, Philippe R." userId="99b60458-3ff6-4450-ad9e-fc6c4c7e2bac" providerId="ADAL" clId="{B6BFC23C-7FE9-4BF8-921C-5DDB51017982}" dt="2022-12-12T21:55:18.841" v="124"/>
        <pc:sldMkLst>
          <pc:docMk/>
          <pc:sldMk cId="232354303" sldId="332"/>
        </pc:sldMkLst>
        <pc:spChg chg="add mod">
          <ac:chgData name="Flamand, Philippe R." userId="99b60458-3ff6-4450-ad9e-fc6c4c7e2bac" providerId="ADAL" clId="{B6BFC23C-7FE9-4BF8-921C-5DDB51017982}" dt="2022-12-12T21:55:18.841" v="124"/>
          <ac:spMkLst>
            <pc:docMk/>
            <pc:sldMk cId="232354303" sldId="332"/>
            <ac:spMk id="4" creationId="{D14196E4-75F0-A56D-D242-8DBA01CA1367}"/>
          </ac:spMkLst>
        </pc:spChg>
        <pc:picChg chg="add mod">
          <ac:chgData name="Flamand, Philippe R." userId="99b60458-3ff6-4450-ad9e-fc6c4c7e2bac" providerId="ADAL" clId="{B6BFC23C-7FE9-4BF8-921C-5DDB51017982}" dt="2022-12-12T21:51:12.015" v="22"/>
          <ac:picMkLst>
            <pc:docMk/>
            <pc:sldMk cId="232354303" sldId="332"/>
            <ac:picMk id="2" creationId="{87639994-6846-1CE3-60ED-846560D538C5}"/>
          </ac:picMkLst>
        </pc:picChg>
        <pc:picChg chg="add mod">
          <ac:chgData name="Flamand, Philippe R." userId="99b60458-3ff6-4450-ad9e-fc6c4c7e2bac" providerId="ADAL" clId="{B6BFC23C-7FE9-4BF8-921C-5DDB51017982}" dt="2022-12-12T21:55:18.841" v="124"/>
          <ac:picMkLst>
            <pc:docMk/>
            <pc:sldMk cId="232354303" sldId="332"/>
            <ac:picMk id="3" creationId="{742288F2-12EE-69EF-CAC3-BC44F544CAB9}"/>
          </ac:picMkLst>
        </pc:picChg>
        <pc:picChg chg="del">
          <ac:chgData name="Flamand, Philippe R." userId="99b60458-3ff6-4450-ad9e-fc6c4c7e2bac" providerId="ADAL" clId="{B6BFC23C-7FE9-4BF8-921C-5DDB51017982}" dt="2022-12-12T21:51:11.505" v="21" actId="478"/>
          <ac:picMkLst>
            <pc:docMk/>
            <pc:sldMk cId="232354303" sldId="332"/>
            <ac:picMk id="13" creationId="{20C72FA5-B9DF-ED03-7783-68A7B51E4711}"/>
          </ac:picMkLst>
        </pc:picChg>
      </pc:sldChg>
      <pc:sldChg chg="delSp add del mod setBg">
        <pc:chgData name="Flamand, Philippe R." userId="99b60458-3ff6-4450-ad9e-fc6c4c7e2bac" providerId="ADAL" clId="{B6BFC23C-7FE9-4BF8-921C-5DDB51017982}" dt="2022-12-12T21:51:21.624" v="23" actId="47"/>
        <pc:sldMkLst>
          <pc:docMk/>
          <pc:sldMk cId="4143859286" sldId="335"/>
        </pc:sldMkLst>
        <pc:picChg chg="del">
          <ac:chgData name="Flamand, Philippe R." userId="99b60458-3ff6-4450-ad9e-fc6c4c7e2bac" providerId="ADAL" clId="{B6BFC23C-7FE9-4BF8-921C-5DDB51017982}" dt="2022-12-12T21:51:02.010" v="20" actId="478"/>
          <ac:picMkLst>
            <pc:docMk/>
            <pc:sldMk cId="4143859286" sldId="335"/>
            <ac:picMk id="2" creationId="{AA07D2F1-9ECB-058C-29B3-D8A7A3AC5828}"/>
          </ac:picMkLst>
        </pc:picChg>
        <pc:picChg chg="del">
          <ac:chgData name="Flamand, Philippe R." userId="99b60458-3ff6-4450-ad9e-fc6c4c7e2bac" providerId="ADAL" clId="{B6BFC23C-7FE9-4BF8-921C-5DDB51017982}" dt="2022-12-12T21:51:02.010" v="20" actId="478"/>
          <ac:picMkLst>
            <pc:docMk/>
            <pc:sldMk cId="4143859286" sldId="335"/>
            <ac:picMk id="4" creationId="{D887D767-0468-6FA9-5E90-F096429BC91F}"/>
          </ac:picMkLst>
        </pc:picChg>
      </pc:sldChg>
      <pc:sldChg chg="add del setBg">
        <pc:chgData name="Flamand, Philippe R." userId="99b60458-3ff6-4450-ad9e-fc6c4c7e2bac" providerId="ADAL" clId="{B6BFC23C-7FE9-4BF8-921C-5DDB51017982}" dt="2022-12-12T21:55:23.997" v="125" actId="47"/>
        <pc:sldMkLst>
          <pc:docMk/>
          <pc:sldMk cId="3889769908" sldId="336"/>
        </pc:sldMkLst>
      </pc:sldChg>
      <pc:sldChg chg="addSp delSp modSp add mod">
        <pc:chgData name="Flamand, Philippe R." userId="99b60458-3ff6-4450-ad9e-fc6c4c7e2bac" providerId="ADAL" clId="{B6BFC23C-7FE9-4BF8-921C-5DDB51017982}" dt="2022-12-12T21:55:29.600" v="129" actId="6549"/>
        <pc:sldMkLst>
          <pc:docMk/>
          <pc:sldMk cId="3799526891" sldId="337"/>
        </pc:sldMkLst>
        <pc:spChg chg="add mod">
          <ac:chgData name="Flamand, Philippe R." userId="99b60458-3ff6-4450-ad9e-fc6c4c7e2bac" providerId="ADAL" clId="{B6BFC23C-7FE9-4BF8-921C-5DDB51017982}" dt="2022-12-12T21:55:29.600" v="129" actId="6549"/>
          <ac:spMkLst>
            <pc:docMk/>
            <pc:sldMk cId="3799526891" sldId="337"/>
            <ac:spMk id="4" creationId="{3253DAD3-622E-3D35-C897-EC91A6E19B82}"/>
          </ac:spMkLst>
        </pc:spChg>
        <pc:spChg chg="add mod">
          <ac:chgData name="Flamand, Philippe R." userId="99b60458-3ff6-4450-ad9e-fc6c4c7e2bac" providerId="ADAL" clId="{B6BFC23C-7FE9-4BF8-921C-5DDB51017982}" dt="2022-12-12T21:51:43.566" v="26"/>
          <ac:spMkLst>
            <pc:docMk/>
            <pc:sldMk cId="3799526891" sldId="337"/>
            <ac:spMk id="6" creationId="{AFF97FF0-5AEA-6A1D-F79E-6B876F243982}"/>
          </ac:spMkLst>
        </pc:spChg>
        <pc:spChg chg="add mod">
          <ac:chgData name="Flamand, Philippe R." userId="99b60458-3ff6-4450-ad9e-fc6c4c7e2bac" providerId="ADAL" clId="{B6BFC23C-7FE9-4BF8-921C-5DDB51017982}" dt="2022-12-12T21:53:39.492" v="95" actId="6549"/>
          <ac:spMkLst>
            <pc:docMk/>
            <pc:sldMk cId="3799526891" sldId="337"/>
            <ac:spMk id="10" creationId="{74FD9ABF-3B89-A501-9501-6C0025D3B9D3}"/>
          </ac:spMkLst>
        </pc:spChg>
        <pc:picChg chg="del">
          <ac:chgData name="Flamand, Philippe R." userId="99b60458-3ff6-4450-ad9e-fc6c4c7e2bac" providerId="ADAL" clId="{B6BFC23C-7FE9-4BF8-921C-5DDB51017982}" dt="2022-12-12T21:51:42.265" v="25" actId="478"/>
          <ac:picMkLst>
            <pc:docMk/>
            <pc:sldMk cId="3799526891" sldId="337"/>
            <ac:picMk id="2" creationId="{87639994-6846-1CE3-60ED-846560D538C5}"/>
          </ac:picMkLst>
        </pc:picChg>
        <pc:picChg chg="add mod">
          <ac:chgData name="Flamand, Philippe R." userId="99b60458-3ff6-4450-ad9e-fc6c4c7e2bac" providerId="ADAL" clId="{B6BFC23C-7FE9-4BF8-921C-5DDB51017982}" dt="2022-12-12T21:51:43.566" v="26"/>
          <ac:picMkLst>
            <pc:docMk/>
            <pc:sldMk cId="3799526891" sldId="337"/>
            <ac:picMk id="3" creationId="{EB15B77B-E820-45B4-C251-84CA981B4F61}"/>
          </ac:picMkLst>
        </pc:picChg>
        <pc:picChg chg="add mod">
          <ac:chgData name="Flamand, Philippe R." userId="99b60458-3ff6-4450-ad9e-fc6c4c7e2bac" providerId="ADAL" clId="{B6BFC23C-7FE9-4BF8-921C-5DDB51017982}" dt="2022-12-12T21:51:43.566" v="26"/>
          <ac:picMkLst>
            <pc:docMk/>
            <pc:sldMk cId="3799526891" sldId="337"/>
            <ac:picMk id="5" creationId="{DA48CA47-01BC-44BF-C755-C097A8E5D751}"/>
          </ac:picMkLst>
        </pc:picChg>
        <pc:picChg chg="add del mod">
          <ac:chgData name="Flamand, Philippe R." userId="99b60458-3ff6-4450-ad9e-fc6c4c7e2bac" providerId="ADAL" clId="{B6BFC23C-7FE9-4BF8-921C-5DDB51017982}" dt="2022-12-12T21:54:20.928" v="119" actId="478"/>
          <ac:picMkLst>
            <pc:docMk/>
            <pc:sldMk cId="3799526891" sldId="337"/>
            <ac:picMk id="7" creationId="{1B20E8D5-2C9C-E22B-29FE-5AD79EFF6E2F}"/>
          </ac:picMkLst>
        </pc:picChg>
        <pc:picChg chg="add del mod">
          <ac:chgData name="Flamand, Philippe R." userId="99b60458-3ff6-4450-ad9e-fc6c4c7e2bac" providerId="ADAL" clId="{B6BFC23C-7FE9-4BF8-921C-5DDB51017982}" dt="2022-12-12T21:52:13.777" v="27" actId="478"/>
          <ac:picMkLst>
            <pc:docMk/>
            <pc:sldMk cId="3799526891" sldId="337"/>
            <ac:picMk id="8" creationId="{CD17D6FB-1A74-F954-4B4B-E22FE909C383}"/>
          </ac:picMkLst>
        </pc:picChg>
        <pc:picChg chg="add mod">
          <ac:chgData name="Flamand, Philippe R." userId="99b60458-3ff6-4450-ad9e-fc6c4c7e2bac" providerId="ADAL" clId="{B6BFC23C-7FE9-4BF8-921C-5DDB51017982}" dt="2022-12-12T21:52:21.881" v="30" actId="14100"/>
          <ac:picMkLst>
            <pc:docMk/>
            <pc:sldMk cId="3799526891" sldId="337"/>
            <ac:picMk id="9" creationId="{03AF001C-69FD-D84A-BF6A-679C19626C93}"/>
          </ac:picMkLst>
        </pc:picChg>
        <pc:picChg chg="add mod">
          <ac:chgData name="Flamand, Philippe R." userId="99b60458-3ff6-4450-ad9e-fc6c4c7e2bac" providerId="ADAL" clId="{B6BFC23C-7FE9-4BF8-921C-5DDB51017982}" dt="2022-12-12T21:55:00.518" v="123" actId="1076"/>
          <ac:picMkLst>
            <pc:docMk/>
            <pc:sldMk cId="3799526891" sldId="337"/>
            <ac:picMk id="12" creationId="{4C5C3E3C-29BA-D8B8-1CFD-6B03F890E0B6}"/>
          </ac:picMkLst>
        </pc:picChg>
      </pc:sldChg>
    </pc:docChg>
  </pc:docChgLst>
  <pc:docChgLst>
    <pc:chgData name="Chicoine, Geneviève" userId="S::chicoine.genevieve@uqam.ca::288ffe45-c700-45f7-9101-ed05486420de" providerId="AD" clId="Web-{8780158A-0287-4502-A54D-B2BFD2DB4625}"/>
    <pc:docChg chg="mod modSld">
      <pc:chgData name="Chicoine, Geneviève" userId="S::chicoine.genevieve@uqam.ca::288ffe45-c700-45f7-9101-ed05486420de" providerId="AD" clId="Web-{8780158A-0287-4502-A54D-B2BFD2DB4625}" dt="2022-11-24T14:58:32.963" v="18"/>
      <pc:docMkLst>
        <pc:docMk/>
      </pc:docMkLst>
      <pc:sldChg chg="modSp delCm modCm">
        <pc:chgData name="Chicoine, Geneviève" userId="S::chicoine.genevieve@uqam.ca::288ffe45-c700-45f7-9101-ed05486420de" providerId="AD" clId="Web-{8780158A-0287-4502-A54D-B2BFD2DB4625}" dt="2022-11-24T14:58:32.963" v="18"/>
        <pc:sldMkLst>
          <pc:docMk/>
          <pc:sldMk cId="1895141123" sldId="321"/>
        </pc:sldMkLst>
        <pc:graphicFrameChg chg="mod modGraphic">
          <ac:chgData name="Chicoine, Geneviève" userId="S::chicoine.genevieve@uqam.ca::288ffe45-c700-45f7-9101-ed05486420de" providerId="AD" clId="Web-{8780158A-0287-4502-A54D-B2BFD2DB4625}" dt="2022-11-24T14:57:51.103" v="15"/>
          <ac:graphicFrameMkLst>
            <pc:docMk/>
            <pc:sldMk cId="1895141123" sldId="321"/>
            <ac:graphicFrameMk id="5" creationId="{D307B458-7BBF-4304-95E2-BFA407A71C80}"/>
          </ac:graphicFrameMkLst>
        </pc:graphicFrameChg>
      </pc:sldChg>
    </pc:docChg>
  </pc:docChgLst>
  <pc:docChgLst>
    <pc:chgData name="Parazelli, Michel" userId="S::parazelli.michel@uqam.ca::78ef8092-5e26-4a5b-8010-e6391ab6d99b" providerId="AD" clId="Web-{2CC74D3A-BFED-4D8E-BA92-EE438CBBCE22}"/>
    <pc:docChg chg="mod">
      <pc:chgData name="Parazelli, Michel" userId="S::parazelli.michel@uqam.ca::78ef8092-5e26-4a5b-8010-e6391ab6d99b" providerId="AD" clId="Web-{2CC74D3A-BFED-4D8E-BA92-EE438CBBCE22}" dt="2022-11-23T17:15:56.598" v="1"/>
      <pc:docMkLst>
        <pc:docMk/>
      </pc:docMkLst>
      <pc:sldChg chg="addCm">
        <pc:chgData name="Parazelli, Michel" userId="S::parazelli.michel@uqam.ca::78ef8092-5e26-4a5b-8010-e6391ab6d99b" providerId="AD" clId="Web-{2CC74D3A-BFED-4D8E-BA92-EE438CBBCE22}" dt="2022-11-23T17:15:56.598" v="1"/>
        <pc:sldMkLst>
          <pc:docMk/>
          <pc:sldMk cId="1895141123" sldId="321"/>
        </pc:sldMkLst>
      </pc:sldChg>
    </pc:docChg>
  </pc:docChgLst>
  <pc:docChgLst>
    <pc:chgData name="Audréanne Campeau" userId="e4daaf4f-9192-4eca-a9a5-dad3073d38e8" providerId="ADAL" clId="{BE73214D-1B72-49B2-8764-BFC2133E595E}"/>
    <pc:docChg chg="">
      <pc:chgData name="Audréanne Campeau" userId="e4daaf4f-9192-4eca-a9a5-dad3073d38e8" providerId="ADAL" clId="{BE73214D-1B72-49B2-8764-BFC2133E595E}" dt="2022-11-13T04:27:29.111" v="0"/>
      <pc:docMkLst>
        <pc:docMk/>
      </pc:docMkLst>
      <pc:sldChg chg="addCm">
        <pc:chgData name="Audréanne Campeau" userId="e4daaf4f-9192-4eca-a9a5-dad3073d38e8" providerId="ADAL" clId="{BE73214D-1B72-49B2-8764-BFC2133E595E}" dt="2022-11-13T04:27:29.111" v="0"/>
        <pc:sldMkLst>
          <pc:docMk/>
          <pc:sldMk cId="3857175316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D213-3BB5-4FB5-B571-7212A7AABC80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E50B-B586-444F-8982-9CC4737C6CD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620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153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5786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2485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6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997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02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642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643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764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590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07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321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1E50B-B586-444F-8982-9CC4737C6CD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89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09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37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676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618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3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55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00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087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01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24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223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8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1479289-EB04-419E-A862-6A121E881385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4204BDC-315B-451F-B2F3-7E87878967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354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openxmlformats.org/officeDocument/2006/relationships/hyperlink" Target="https://creativecommons.org/licenses/by-nc-sa/4.0/deed.fr" TargetMode="External"/><Relationship Id="rId4" Type="http://schemas.openxmlformats.org/officeDocument/2006/relationships/hyperlink" Target="https://autonomiecommunautaire.uqam.ca/wp-content/uploads/sites/34/2022/11/Outil-31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3F9D0B-5144-6443-494C-E9305DAD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90706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08A24B-F1C9-D99D-D968-E71E288EF871}"/>
              </a:ext>
            </a:extLst>
          </p:cNvPr>
          <p:cNvSpPr txBox="1"/>
          <p:nvPr/>
        </p:nvSpPr>
        <p:spPr>
          <a:xfrm>
            <a:off x="150160" y="337090"/>
            <a:ext cx="6105673" cy="1938992"/>
          </a:xfrm>
          <a:prstGeom prst="rect">
            <a:avLst/>
          </a:prstGeom>
          <a:solidFill>
            <a:srgbClr val="3F8DF5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bg1"/>
                </a:solidFill>
                <a:cs typeface="Arial"/>
              </a:rPr>
              <a:t>Outil 31 </a:t>
            </a:r>
            <a:r>
              <a:rPr lang="fr-CA" sz="40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</a:rPr>
              <a:t>–</a:t>
            </a:r>
            <a:r>
              <a:rPr lang="fr-CA" sz="4000" b="1" dirty="0">
                <a:solidFill>
                  <a:schemeClr val="bg1"/>
                </a:solidFill>
                <a:cs typeface="Arial"/>
              </a:rPr>
              <a:t> Rencontre de démarrage </a:t>
            </a:r>
            <a:br>
              <a:rPr lang="fr-CA" sz="4000" b="1" dirty="0">
                <a:solidFill>
                  <a:schemeClr val="bg1"/>
                </a:solidFill>
                <a:cs typeface="Arial"/>
              </a:rPr>
            </a:br>
            <a:r>
              <a:rPr lang="fr-CA" sz="4000" b="1" dirty="0">
                <a:solidFill>
                  <a:schemeClr val="bg1"/>
                </a:solidFill>
                <a:cs typeface="Arial"/>
              </a:rPr>
              <a:t>Contexte inter-organismes</a:t>
            </a:r>
          </a:p>
        </p:txBody>
      </p:sp>
    </p:spTree>
    <p:extLst>
      <p:ext uri="{BB962C8B-B14F-4D97-AF65-F5344CB8AC3E}">
        <p14:creationId xmlns:p14="http://schemas.microsoft.com/office/powerpoint/2010/main" val="385717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AF9BF3F2-E35C-4BC9-902E-71F9C6ED0642}"/>
              </a:ext>
            </a:extLst>
          </p:cNvPr>
          <p:cNvSpPr/>
          <p:nvPr/>
        </p:nvSpPr>
        <p:spPr>
          <a:xfrm rot="21210002">
            <a:off x="304325" y="320272"/>
            <a:ext cx="3392910" cy="1948332"/>
          </a:xfrm>
          <a:custGeom>
            <a:avLst/>
            <a:gdLst>
              <a:gd name="connsiteX0" fmla="*/ 0 w 3392910"/>
              <a:gd name="connsiteY0" fmla="*/ 0 h 1948332"/>
              <a:gd name="connsiteX1" fmla="*/ 1979198 w 3392910"/>
              <a:gd name="connsiteY1" fmla="*/ 0 h 1948332"/>
              <a:gd name="connsiteX2" fmla="*/ 1979198 w 3392910"/>
              <a:gd name="connsiteY2" fmla="*/ 0 h 1948332"/>
              <a:gd name="connsiteX3" fmla="*/ 2827425 w 3392910"/>
              <a:gd name="connsiteY3" fmla="*/ 0 h 1948332"/>
              <a:gd name="connsiteX4" fmla="*/ 3392910 w 3392910"/>
              <a:gd name="connsiteY4" fmla="*/ 0 h 1948332"/>
              <a:gd name="connsiteX5" fmla="*/ 3392910 w 3392910"/>
              <a:gd name="connsiteY5" fmla="*/ 1136527 h 1948332"/>
              <a:gd name="connsiteX6" fmla="*/ 3392910 w 3392910"/>
              <a:gd name="connsiteY6" fmla="*/ 1136527 h 1948332"/>
              <a:gd name="connsiteX7" fmla="*/ 3392910 w 3392910"/>
              <a:gd name="connsiteY7" fmla="*/ 1623610 h 1948332"/>
              <a:gd name="connsiteX8" fmla="*/ 3392910 w 3392910"/>
              <a:gd name="connsiteY8" fmla="*/ 1948332 h 1948332"/>
              <a:gd name="connsiteX9" fmla="*/ 2827425 w 3392910"/>
              <a:gd name="connsiteY9" fmla="*/ 1948332 h 1948332"/>
              <a:gd name="connsiteX10" fmla="*/ 2686065 w 3392910"/>
              <a:gd name="connsiteY10" fmla="*/ 2397403 h 1948332"/>
              <a:gd name="connsiteX11" fmla="*/ 1979198 w 3392910"/>
              <a:gd name="connsiteY11" fmla="*/ 1948332 h 1948332"/>
              <a:gd name="connsiteX12" fmla="*/ 0 w 3392910"/>
              <a:gd name="connsiteY12" fmla="*/ 1948332 h 1948332"/>
              <a:gd name="connsiteX13" fmla="*/ 0 w 3392910"/>
              <a:gd name="connsiteY13" fmla="*/ 1623610 h 1948332"/>
              <a:gd name="connsiteX14" fmla="*/ 0 w 3392910"/>
              <a:gd name="connsiteY14" fmla="*/ 1136527 h 1948332"/>
              <a:gd name="connsiteX15" fmla="*/ 0 w 3392910"/>
              <a:gd name="connsiteY15" fmla="*/ 1136527 h 1948332"/>
              <a:gd name="connsiteX16" fmla="*/ 0 w 3392910"/>
              <a:gd name="connsiteY16" fmla="*/ 0 h 19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2910" h="1948332" fill="none" extrusionOk="0">
                <a:moveTo>
                  <a:pt x="0" y="0"/>
                </a:moveTo>
                <a:cubicBezTo>
                  <a:pt x="932868" y="-124927"/>
                  <a:pt x="1028705" y="34880"/>
                  <a:pt x="1979198" y="0"/>
                </a:cubicBezTo>
                <a:lnTo>
                  <a:pt x="1979198" y="0"/>
                </a:lnTo>
                <a:cubicBezTo>
                  <a:pt x="2369323" y="-24024"/>
                  <a:pt x="2701523" y="21272"/>
                  <a:pt x="2827425" y="0"/>
                </a:cubicBezTo>
                <a:cubicBezTo>
                  <a:pt x="3088229" y="50147"/>
                  <a:pt x="3151391" y="-23397"/>
                  <a:pt x="3392910" y="0"/>
                </a:cubicBezTo>
                <a:cubicBezTo>
                  <a:pt x="3386432" y="418170"/>
                  <a:pt x="3437104" y="906519"/>
                  <a:pt x="3392910" y="1136527"/>
                </a:cubicBezTo>
                <a:lnTo>
                  <a:pt x="3392910" y="1136527"/>
                </a:lnTo>
                <a:cubicBezTo>
                  <a:pt x="3370945" y="1265195"/>
                  <a:pt x="3418271" y="1473649"/>
                  <a:pt x="3392910" y="1623610"/>
                </a:cubicBezTo>
                <a:cubicBezTo>
                  <a:pt x="3386456" y="1766980"/>
                  <a:pt x="3400808" y="1904333"/>
                  <a:pt x="3392910" y="1948332"/>
                </a:cubicBezTo>
                <a:cubicBezTo>
                  <a:pt x="3327024" y="1916766"/>
                  <a:pt x="2945601" y="1972750"/>
                  <a:pt x="2827425" y="1948332"/>
                </a:cubicBezTo>
                <a:cubicBezTo>
                  <a:pt x="2777896" y="2149427"/>
                  <a:pt x="2731533" y="2323345"/>
                  <a:pt x="2686065" y="2397403"/>
                </a:cubicBezTo>
                <a:cubicBezTo>
                  <a:pt x="2354835" y="2244310"/>
                  <a:pt x="2261991" y="2123354"/>
                  <a:pt x="1979198" y="1948332"/>
                </a:cubicBezTo>
                <a:cubicBezTo>
                  <a:pt x="1494390" y="1866292"/>
                  <a:pt x="487599" y="2039177"/>
                  <a:pt x="0" y="1948332"/>
                </a:cubicBezTo>
                <a:cubicBezTo>
                  <a:pt x="9495" y="1804399"/>
                  <a:pt x="7181" y="1662898"/>
                  <a:pt x="0" y="1623610"/>
                </a:cubicBezTo>
                <a:cubicBezTo>
                  <a:pt x="-36360" y="1561727"/>
                  <a:pt x="28513" y="1285148"/>
                  <a:pt x="0" y="1136527"/>
                </a:cubicBezTo>
                <a:lnTo>
                  <a:pt x="0" y="1136527"/>
                </a:lnTo>
                <a:cubicBezTo>
                  <a:pt x="-2486" y="935279"/>
                  <a:pt x="98467" y="148779"/>
                  <a:pt x="0" y="0"/>
                </a:cubicBezTo>
                <a:close/>
              </a:path>
              <a:path w="3392910" h="1948332" stroke="0" extrusionOk="0">
                <a:moveTo>
                  <a:pt x="0" y="0"/>
                </a:moveTo>
                <a:cubicBezTo>
                  <a:pt x="219669" y="-5744"/>
                  <a:pt x="1269203" y="-97478"/>
                  <a:pt x="1979198" y="0"/>
                </a:cubicBezTo>
                <a:lnTo>
                  <a:pt x="1979198" y="0"/>
                </a:lnTo>
                <a:cubicBezTo>
                  <a:pt x="2150290" y="-17805"/>
                  <a:pt x="2476188" y="11335"/>
                  <a:pt x="2827425" y="0"/>
                </a:cubicBezTo>
                <a:cubicBezTo>
                  <a:pt x="3008009" y="29499"/>
                  <a:pt x="3136351" y="-14050"/>
                  <a:pt x="3392910" y="0"/>
                </a:cubicBezTo>
                <a:cubicBezTo>
                  <a:pt x="3474786" y="514653"/>
                  <a:pt x="3477667" y="890159"/>
                  <a:pt x="3392910" y="1136527"/>
                </a:cubicBezTo>
                <a:lnTo>
                  <a:pt x="3392910" y="1136527"/>
                </a:lnTo>
                <a:cubicBezTo>
                  <a:pt x="3384569" y="1357952"/>
                  <a:pt x="3431030" y="1500531"/>
                  <a:pt x="3392910" y="1623610"/>
                </a:cubicBezTo>
                <a:cubicBezTo>
                  <a:pt x="3375730" y="1682101"/>
                  <a:pt x="3387577" y="1837442"/>
                  <a:pt x="3392910" y="1948332"/>
                </a:cubicBezTo>
                <a:cubicBezTo>
                  <a:pt x="3330735" y="1988980"/>
                  <a:pt x="2940433" y="1958662"/>
                  <a:pt x="2827425" y="1948332"/>
                </a:cubicBezTo>
                <a:cubicBezTo>
                  <a:pt x="2776164" y="1986404"/>
                  <a:pt x="2703673" y="2229142"/>
                  <a:pt x="2686065" y="2397403"/>
                </a:cubicBezTo>
                <a:cubicBezTo>
                  <a:pt x="2314211" y="2247259"/>
                  <a:pt x="2342070" y="2109423"/>
                  <a:pt x="1979198" y="1948332"/>
                </a:cubicBezTo>
                <a:cubicBezTo>
                  <a:pt x="1208209" y="1811029"/>
                  <a:pt x="474471" y="1785352"/>
                  <a:pt x="0" y="1948332"/>
                </a:cubicBezTo>
                <a:cubicBezTo>
                  <a:pt x="-24219" y="1845312"/>
                  <a:pt x="23981" y="1717792"/>
                  <a:pt x="0" y="1623610"/>
                </a:cubicBezTo>
                <a:cubicBezTo>
                  <a:pt x="43164" y="1512740"/>
                  <a:pt x="34868" y="1201115"/>
                  <a:pt x="0" y="1136527"/>
                </a:cubicBezTo>
                <a:lnTo>
                  <a:pt x="0" y="1136527"/>
                </a:lnTo>
                <a:cubicBezTo>
                  <a:pt x="53356" y="880126"/>
                  <a:pt x="-80554" y="154848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/>
              <a:t>Ateliers de réflexion par groupe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171E0C3-1B45-4A86-889B-A346161799D2}"/>
              </a:ext>
            </a:extLst>
          </p:cNvPr>
          <p:cNvGrpSpPr/>
          <p:nvPr/>
        </p:nvGrpSpPr>
        <p:grpSpPr>
          <a:xfrm>
            <a:off x="371639" y="2614300"/>
            <a:ext cx="3703491" cy="3038166"/>
            <a:chOff x="956121" y="3886532"/>
            <a:chExt cx="2706736" cy="22089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C0CF01F-7336-4FB8-B24B-D2BE64F1E92E}"/>
                </a:ext>
              </a:extLst>
            </p:cNvPr>
            <p:cNvSpPr/>
            <p:nvPr/>
          </p:nvSpPr>
          <p:spPr>
            <a:xfrm>
              <a:off x="956121" y="3886532"/>
              <a:ext cx="2706736" cy="2208960"/>
            </a:xfrm>
            <a:custGeom>
              <a:avLst/>
              <a:gdLst>
                <a:gd name="connsiteX0" fmla="*/ 0 w 2706736"/>
                <a:gd name="connsiteY0" fmla="*/ 1104480 h 2208960"/>
                <a:gd name="connsiteX1" fmla="*/ 1353368 w 2706736"/>
                <a:gd name="connsiteY1" fmla="*/ 0 h 2208960"/>
                <a:gd name="connsiteX2" fmla="*/ 2706736 w 2706736"/>
                <a:gd name="connsiteY2" fmla="*/ 1104480 h 2208960"/>
                <a:gd name="connsiteX3" fmla="*/ 1353368 w 2706736"/>
                <a:gd name="connsiteY3" fmla="*/ 2208960 h 2208960"/>
                <a:gd name="connsiteX4" fmla="*/ 0 w 2706736"/>
                <a:gd name="connsiteY4" fmla="*/ 1104480 h 2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736" h="2208960" fill="none" extrusionOk="0">
                  <a:moveTo>
                    <a:pt x="0" y="1104480"/>
                  </a:moveTo>
                  <a:cubicBezTo>
                    <a:pt x="31821" y="497590"/>
                    <a:pt x="582297" y="-174431"/>
                    <a:pt x="1353368" y="0"/>
                  </a:cubicBezTo>
                  <a:cubicBezTo>
                    <a:pt x="2134489" y="77036"/>
                    <a:pt x="2659824" y="503235"/>
                    <a:pt x="2706736" y="1104480"/>
                  </a:cubicBezTo>
                  <a:cubicBezTo>
                    <a:pt x="2773026" y="1589398"/>
                    <a:pt x="2001645" y="2170169"/>
                    <a:pt x="1353368" y="2208960"/>
                  </a:cubicBezTo>
                  <a:cubicBezTo>
                    <a:pt x="501521" y="2251900"/>
                    <a:pt x="-11203" y="1626799"/>
                    <a:pt x="0" y="1104480"/>
                  </a:cubicBezTo>
                  <a:close/>
                </a:path>
                <a:path w="2706736" h="2208960" stroke="0" extrusionOk="0">
                  <a:moveTo>
                    <a:pt x="0" y="1104480"/>
                  </a:moveTo>
                  <a:cubicBezTo>
                    <a:pt x="43077" y="477197"/>
                    <a:pt x="632989" y="153541"/>
                    <a:pt x="1353368" y="0"/>
                  </a:cubicBezTo>
                  <a:cubicBezTo>
                    <a:pt x="2103926" y="17760"/>
                    <a:pt x="2767017" y="369730"/>
                    <a:pt x="2706736" y="1104480"/>
                  </a:cubicBezTo>
                  <a:cubicBezTo>
                    <a:pt x="2814726" y="1659537"/>
                    <a:pt x="1933774" y="2126193"/>
                    <a:pt x="1353368" y="2208960"/>
                  </a:cubicBezTo>
                  <a:cubicBezTo>
                    <a:pt x="640902" y="2101087"/>
                    <a:pt x="4120" y="1753024"/>
                    <a:pt x="0" y="1104480"/>
                  </a:cubicBezTo>
                  <a:close/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1961449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CA" sz="4000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Objectifs et déroulement</a:t>
              </a:r>
            </a:p>
            <a:p>
              <a:pPr algn="ctr"/>
              <a:endParaRPr lang="fr-CA" sz="40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  <p:pic>
          <p:nvPicPr>
            <p:cNvPr id="9" name="Graphique 8" descr="Mille avec un remplissage uni">
              <a:extLst>
                <a:ext uri="{FF2B5EF4-FFF2-40B4-BE49-F238E27FC236}">
                  <a16:creationId xmlns:a16="http://schemas.microsoft.com/office/drawing/2014/main" id="{65B5193C-7EF1-497B-89B0-CD0E597B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2288" y="5181092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7824115-1A3B-49CE-B1D2-91540931F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98210"/>
              </p:ext>
            </p:extLst>
          </p:nvPr>
        </p:nvGraphicFramePr>
        <p:xfrm>
          <a:off x="5034337" y="704077"/>
          <a:ext cx="5716415" cy="47599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716415">
                  <a:extLst>
                    <a:ext uri="{9D8B030D-6E8A-4147-A177-3AD203B41FA5}">
                      <a16:colId xmlns:a16="http://schemas.microsoft.com/office/drawing/2014/main" val="852894973"/>
                    </a:ext>
                  </a:extLst>
                </a:gridCol>
              </a:tblGrid>
              <a:tr h="877297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Échanges et discussions sur 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mission, le fonctionnement et les activités 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l’organisme.	</a:t>
                      </a: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3522637266"/>
                  </a:ext>
                </a:extLst>
              </a:tr>
              <a:tr h="827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Explication du schéma des pratiques d’autonomie communautaires (par les </a:t>
                      </a:r>
                      <a:r>
                        <a:rPr lang="fr-FR" sz="1800" b="0" dirty="0" err="1">
                          <a:effectLst/>
                          <a:latin typeface="+mn-lt"/>
                        </a:rPr>
                        <a:t>accompagnateur·trice·s</a:t>
                      </a:r>
                      <a:r>
                        <a:rPr lang="fr-FR" sz="1800" b="0" dirty="0">
                          <a:effectLst/>
                          <a:latin typeface="+mn-lt"/>
                        </a:rPr>
                        <a:t>)</a:t>
                      </a:r>
                      <a:endParaRPr lang="fr-CA" sz="1800" b="0" dirty="0">
                        <a:effectLst/>
                        <a:latin typeface="+mn-lt"/>
                      </a:endParaRP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2025096930"/>
                  </a:ext>
                </a:extLst>
              </a:tr>
              <a:tr h="1145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+mn-lt"/>
                        </a:rPr>
                        <a:t>Exercice de </a:t>
                      </a:r>
                      <a:r>
                        <a:rPr lang="fr-CA" sz="1800" b="1" u="none" dirty="0">
                          <a:effectLst/>
                          <a:latin typeface="+mn-lt"/>
                        </a:rPr>
                        <a:t>positionnement des  activités, pratiques réalisées </a:t>
                      </a:r>
                      <a:r>
                        <a:rPr lang="fr-CA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 le schéma et observation pour savoir où se situent principalement les pratiques de l’organisme</a:t>
                      </a: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1920395573"/>
                  </a:ext>
                </a:extLst>
              </a:tr>
              <a:tr h="912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+mn-lt"/>
                        </a:rPr>
                        <a:t>Exercice de </a:t>
                      </a:r>
                      <a:r>
                        <a:rPr lang="fr-CA" sz="1800" b="1" u="none" dirty="0">
                          <a:effectLst/>
                          <a:latin typeface="+mn-lt"/>
                        </a:rPr>
                        <a:t>positionnement des pratiques désirées ou idéales </a:t>
                      </a:r>
                      <a:r>
                        <a:rPr lang="fr-CA" sz="1800" b="0" dirty="0">
                          <a:effectLst/>
                          <a:latin typeface="+mn-lt"/>
                        </a:rPr>
                        <a:t>au sein du schéma</a:t>
                      </a:r>
                      <a:endParaRPr lang="fr-CA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3717334089"/>
                  </a:ext>
                </a:extLst>
              </a:tr>
              <a:tr h="99737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SzPts val="900"/>
                        <a:buFont typeface="+mj-lt"/>
                        <a:buNone/>
                      </a:pPr>
                      <a:r>
                        <a:rPr lang="fr-CA" sz="1800" b="0" dirty="0">
                          <a:effectLst/>
                          <a:latin typeface="+mn-lt"/>
                        </a:rPr>
                        <a:t>Qu’apprenons-nous de l’exercice de positionnement?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SzPts val="900"/>
                        <a:buFont typeface="+mj-lt"/>
                        <a:buNone/>
                      </a:pPr>
                      <a:endParaRPr lang="fr-CA" sz="300" b="0" dirty="0">
                        <a:effectLst/>
                        <a:latin typeface="+mn-lt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buSzPts val="900"/>
                        <a:buFont typeface="+mj-lt"/>
                        <a:buNone/>
                      </a:pPr>
                      <a:r>
                        <a:rPr lang="fr-CA" sz="1800" b="1" dirty="0">
                          <a:effectLst/>
                          <a:latin typeface="+mn-lt"/>
                        </a:rPr>
                        <a:t>Synthèse de la rencontre</a:t>
                      </a:r>
                    </a:p>
                  </a:txBody>
                  <a:tcPr marL="37450" marR="37450" marT="0" marB="0" anchor="ctr"/>
                </a:tc>
                <a:extLst>
                  <a:ext uri="{0D108BD9-81ED-4DB2-BD59-A6C34878D82A}">
                    <a16:rowId xmlns:a16="http://schemas.microsoft.com/office/drawing/2014/main" val="1186870241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AAEA6F0A-72A6-4D36-9AC5-34701B143DBD}"/>
              </a:ext>
            </a:extLst>
          </p:cNvPr>
          <p:cNvGrpSpPr/>
          <p:nvPr/>
        </p:nvGrpSpPr>
        <p:grpSpPr>
          <a:xfrm>
            <a:off x="802939" y="5619960"/>
            <a:ext cx="11708376" cy="1144929"/>
            <a:chOff x="802939" y="5619960"/>
            <a:chExt cx="11708376" cy="1144929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F469576-AD79-49F6-BB97-32933EC7035A}"/>
                </a:ext>
              </a:extLst>
            </p:cNvPr>
            <p:cNvSpPr txBox="1"/>
            <p:nvPr/>
          </p:nvSpPr>
          <p:spPr>
            <a:xfrm>
              <a:off x="1164664" y="5619960"/>
              <a:ext cx="11346651" cy="114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lvl="1" indent="-45720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v"/>
              </a:pPr>
              <a:endParaRPr lang="fr-FR" b="1" dirty="0">
                <a:solidFill>
                  <a:srgbClr val="404040"/>
                </a:solidFill>
              </a:endParaRPr>
            </a:p>
            <a:p>
              <a:pPr lvl="1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2400" b="1" dirty="0">
                  <a:solidFill>
                    <a:srgbClr val="404040"/>
                  </a:solidFill>
                </a:rPr>
                <a:t>ATTENTION : </a:t>
              </a:r>
              <a:r>
                <a:rPr lang="fr-FR" sz="2200" dirty="0">
                  <a:solidFill>
                    <a:srgbClr val="404040"/>
                  </a:solidFill>
                </a:rPr>
                <a:t>il n’y a pas de mauvaises réponses. Votre point de vue, votre expérience! </a:t>
              </a:r>
            </a:p>
            <a:p>
              <a:endParaRPr lang="fr-CA" dirty="0">
                <a:solidFill>
                  <a:srgbClr val="404040"/>
                </a:solidFill>
              </a:endParaRPr>
            </a:p>
          </p:txBody>
        </p:sp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04E7231F-8017-4494-A894-64A24536B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2939" y="5797866"/>
              <a:ext cx="752477" cy="752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33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146766F8-3128-4C57-88E3-451FCA566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69" y="1597353"/>
            <a:ext cx="8800661" cy="4950372"/>
          </a:xfrm>
          <a:prstGeom prst="rect">
            <a:avLst/>
          </a:prstGeom>
        </p:spPr>
      </p:pic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AF9BF3F2-E35C-4BC9-902E-71F9C6ED0642}"/>
              </a:ext>
            </a:extLst>
          </p:cNvPr>
          <p:cNvSpPr/>
          <p:nvPr/>
        </p:nvSpPr>
        <p:spPr>
          <a:xfrm rot="21164680">
            <a:off x="408638" y="321928"/>
            <a:ext cx="5175921" cy="1226114"/>
          </a:xfrm>
          <a:custGeom>
            <a:avLst/>
            <a:gdLst>
              <a:gd name="connsiteX0" fmla="*/ 0 w 5175921"/>
              <a:gd name="connsiteY0" fmla="*/ 0 h 1226114"/>
              <a:gd name="connsiteX1" fmla="*/ 3019287 w 5175921"/>
              <a:gd name="connsiteY1" fmla="*/ 0 h 1226114"/>
              <a:gd name="connsiteX2" fmla="*/ 3019287 w 5175921"/>
              <a:gd name="connsiteY2" fmla="*/ 0 h 1226114"/>
              <a:gd name="connsiteX3" fmla="*/ 4313268 w 5175921"/>
              <a:gd name="connsiteY3" fmla="*/ 0 h 1226114"/>
              <a:gd name="connsiteX4" fmla="*/ 5175921 w 5175921"/>
              <a:gd name="connsiteY4" fmla="*/ 0 h 1226114"/>
              <a:gd name="connsiteX5" fmla="*/ 5175921 w 5175921"/>
              <a:gd name="connsiteY5" fmla="*/ 715233 h 1226114"/>
              <a:gd name="connsiteX6" fmla="*/ 5175921 w 5175921"/>
              <a:gd name="connsiteY6" fmla="*/ 715233 h 1226114"/>
              <a:gd name="connsiteX7" fmla="*/ 5175921 w 5175921"/>
              <a:gd name="connsiteY7" fmla="*/ 1021762 h 1226114"/>
              <a:gd name="connsiteX8" fmla="*/ 5175921 w 5175921"/>
              <a:gd name="connsiteY8" fmla="*/ 1226114 h 1226114"/>
              <a:gd name="connsiteX9" fmla="*/ 4313268 w 5175921"/>
              <a:gd name="connsiteY9" fmla="*/ 1226114 h 1226114"/>
              <a:gd name="connsiteX10" fmla="*/ 4097621 w 5175921"/>
              <a:gd name="connsiteY10" fmla="*/ 1508721 h 1226114"/>
              <a:gd name="connsiteX11" fmla="*/ 3019287 w 5175921"/>
              <a:gd name="connsiteY11" fmla="*/ 1226114 h 1226114"/>
              <a:gd name="connsiteX12" fmla="*/ 0 w 5175921"/>
              <a:gd name="connsiteY12" fmla="*/ 1226114 h 1226114"/>
              <a:gd name="connsiteX13" fmla="*/ 0 w 5175921"/>
              <a:gd name="connsiteY13" fmla="*/ 1021762 h 1226114"/>
              <a:gd name="connsiteX14" fmla="*/ 0 w 5175921"/>
              <a:gd name="connsiteY14" fmla="*/ 715233 h 1226114"/>
              <a:gd name="connsiteX15" fmla="*/ 0 w 5175921"/>
              <a:gd name="connsiteY15" fmla="*/ 715233 h 1226114"/>
              <a:gd name="connsiteX16" fmla="*/ 0 w 5175921"/>
              <a:gd name="connsiteY16" fmla="*/ 0 h 122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5921" h="1226114" fill="none" extrusionOk="0">
                <a:moveTo>
                  <a:pt x="0" y="0"/>
                </a:moveTo>
                <a:cubicBezTo>
                  <a:pt x="1122503" y="-124927"/>
                  <a:pt x="2619734" y="34880"/>
                  <a:pt x="3019287" y="0"/>
                </a:cubicBezTo>
                <a:lnTo>
                  <a:pt x="3019287" y="0"/>
                </a:lnTo>
                <a:cubicBezTo>
                  <a:pt x="3398381" y="-92026"/>
                  <a:pt x="4040321" y="-90772"/>
                  <a:pt x="4313268" y="0"/>
                </a:cubicBezTo>
                <a:cubicBezTo>
                  <a:pt x="4725368" y="43092"/>
                  <a:pt x="5066232" y="-68764"/>
                  <a:pt x="5175921" y="0"/>
                </a:cubicBezTo>
                <a:cubicBezTo>
                  <a:pt x="5160423" y="159110"/>
                  <a:pt x="5167682" y="361649"/>
                  <a:pt x="5175921" y="715233"/>
                </a:cubicBezTo>
                <a:lnTo>
                  <a:pt x="5175921" y="715233"/>
                </a:lnTo>
                <a:cubicBezTo>
                  <a:pt x="5165897" y="777547"/>
                  <a:pt x="5200452" y="934829"/>
                  <a:pt x="5175921" y="1021762"/>
                </a:cubicBezTo>
                <a:cubicBezTo>
                  <a:pt x="5187674" y="1060953"/>
                  <a:pt x="5179358" y="1145669"/>
                  <a:pt x="5175921" y="1226114"/>
                </a:cubicBezTo>
                <a:cubicBezTo>
                  <a:pt x="4947731" y="1301430"/>
                  <a:pt x="4609939" y="1283654"/>
                  <a:pt x="4313268" y="1226114"/>
                </a:cubicBezTo>
                <a:cubicBezTo>
                  <a:pt x="4242471" y="1319450"/>
                  <a:pt x="4158386" y="1381786"/>
                  <a:pt x="4097621" y="1508721"/>
                </a:cubicBezTo>
                <a:cubicBezTo>
                  <a:pt x="3848727" y="1475430"/>
                  <a:pt x="3424254" y="1305936"/>
                  <a:pt x="3019287" y="1226114"/>
                </a:cubicBezTo>
                <a:cubicBezTo>
                  <a:pt x="1957654" y="1144074"/>
                  <a:pt x="836806" y="1316959"/>
                  <a:pt x="0" y="1226114"/>
                </a:cubicBezTo>
                <a:cubicBezTo>
                  <a:pt x="-10795" y="1154665"/>
                  <a:pt x="5792" y="1049893"/>
                  <a:pt x="0" y="1021762"/>
                </a:cubicBezTo>
                <a:cubicBezTo>
                  <a:pt x="-25605" y="911864"/>
                  <a:pt x="24315" y="777442"/>
                  <a:pt x="0" y="715233"/>
                </a:cubicBezTo>
                <a:lnTo>
                  <a:pt x="0" y="715233"/>
                </a:lnTo>
                <a:cubicBezTo>
                  <a:pt x="51888" y="557302"/>
                  <a:pt x="-3322" y="145216"/>
                  <a:pt x="0" y="0"/>
                </a:cubicBezTo>
                <a:close/>
              </a:path>
              <a:path w="5175921" h="1226114" stroke="0" extrusionOk="0">
                <a:moveTo>
                  <a:pt x="0" y="0"/>
                </a:moveTo>
                <a:cubicBezTo>
                  <a:pt x="788880" y="-5744"/>
                  <a:pt x="2520798" y="-97478"/>
                  <a:pt x="3019287" y="0"/>
                </a:cubicBezTo>
                <a:lnTo>
                  <a:pt x="3019287" y="0"/>
                </a:lnTo>
                <a:cubicBezTo>
                  <a:pt x="3483787" y="89753"/>
                  <a:pt x="4078099" y="20006"/>
                  <a:pt x="4313268" y="0"/>
                </a:cubicBezTo>
                <a:cubicBezTo>
                  <a:pt x="4652910" y="-47958"/>
                  <a:pt x="4791407" y="56426"/>
                  <a:pt x="5175921" y="0"/>
                </a:cubicBezTo>
                <a:cubicBezTo>
                  <a:pt x="5122441" y="105440"/>
                  <a:pt x="5213760" y="593207"/>
                  <a:pt x="5175921" y="715233"/>
                </a:cubicBezTo>
                <a:lnTo>
                  <a:pt x="5175921" y="715233"/>
                </a:lnTo>
                <a:cubicBezTo>
                  <a:pt x="5177321" y="844243"/>
                  <a:pt x="5155631" y="875123"/>
                  <a:pt x="5175921" y="1021762"/>
                </a:cubicBezTo>
                <a:cubicBezTo>
                  <a:pt x="5169222" y="1118774"/>
                  <a:pt x="5160399" y="1148649"/>
                  <a:pt x="5175921" y="1226114"/>
                </a:cubicBezTo>
                <a:cubicBezTo>
                  <a:pt x="5065812" y="1202021"/>
                  <a:pt x="4627053" y="1285442"/>
                  <a:pt x="4313268" y="1226114"/>
                </a:cubicBezTo>
                <a:cubicBezTo>
                  <a:pt x="4194037" y="1338364"/>
                  <a:pt x="4154760" y="1429602"/>
                  <a:pt x="4097621" y="1508721"/>
                </a:cubicBezTo>
                <a:cubicBezTo>
                  <a:pt x="3986880" y="1438564"/>
                  <a:pt x="3178811" y="1180404"/>
                  <a:pt x="3019287" y="1226114"/>
                </a:cubicBezTo>
                <a:cubicBezTo>
                  <a:pt x="1982061" y="1088811"/>
                  <a:pt x="431645" y="1063134"/>
                  <a:pt x="0" y="1226114"/>
                </a:cubicBezTo>
                <a:cubicBezTo>
                  <a:pt x="-16656" y="1155673"/>
                  <a:pt x="-9682" y="1074213"/>
                  <a:pt x="0" y="1021762"/>
                </a:cubicBezTo>
                <a:cubicBezTo>
                  <a:pt x="-3334" y="948686"/>
                  <a:pt x="-12000" y="841942"/>
                  <a:pt x="0" y="715233"/>
                </a:cubicBezTo>
                <a:lnTo>
                  <a:pt x="0" y="715233"/>
                </a:lnTo>
                <a:cubicBezTo>
                  <a:pt x="33379" y="512923"/>
                  <a:pt x="-7059" y="174421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Ateliers de réflexion par groupe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C0CF01F-7336-4FB8-B24B-D2BE64F1E92E}"/>
              </a:ext>
            </a:extLst>
          </p:cNvPr>
          <p:cNvSpPr/>
          <p:nvPr/>
        </p:nvSpPr>
        <p:spPr>
          <a:xfrm>
            <a:off x="5369308" y="0"/>
            <a:ext cx="3538210" cy="1639614"/>
          </a:xfrm>
          <a:custGeom>
            <a:avLst/>
            <a:gdLst>
              <a:gd name="connsiteX0" fmla="*/ 0 w 3538210"/>
              <a:gd name="connsiteY0" fmla="*/ 819807 h 1639614"/>
              <a:gd name="connsiteX1" fmla="*/ 1769105 w 3538210"/>
              <a:gd name="connsiteY1" fmla="*/ 0 h 1639614"/>
              <a:gd name="connsiteX2" fmla="*/ 3538210 w 3538210"/>
              <a:gd name="connsiteY2" fmla="*/ 819807 h 1639614"/>
              <a:gd name="connsiteX3" fmla="*/ 1769105 w 3538210"/>
              <a:gd name="connsiteY3" fmla="*/ 1639614 h 1639614"/>
              <a:gd name="connsiteX4" fmla="*/ 0 w 3538210"/>
              <a:gd name="connsiteY4" fmla="*/ 819807 h 16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210" h="1639614" fill="none" extrusionOk="0">
                <a:moveTo>
                  <a:pt x="0" y="819807"/>
                </a:moveTo>
                <a:cubicBezTo>
                  <a:pt x="202234" y="386721"/>
                  <a:pt x="777733" y="-105741"/>
                  <a:pt x="1769105" y="0"/>
                </a:cubicBezTo>
                <a:cubicBezTo>
                  <a:pt x="2762007" y="36263"/>
                  <a:pt x="3511745" y="371972"/>
                  <a:pt x="3538210" y="819807"/>
                </a:cubicBezTo>
                <a:cubicBezTo>
                  <a:pt x="3603237" y="1149889"/>
                  <a:pt x="2621541" y="1590870"/>
                  <a:pt x="1769105" y="1639614"/>
                </a:cubicBezTo>
                <a:cubicBezTo>
                  <a:pt x="767314" y="1649790"/>
                  <a:pt x="-12647" y="1173607"/>
                  <a:pt x="0" y="819807"/>
                </a:cubicBezTo>
                <a:close/>
              </a:path>
              <a:path w="3538210" h="1639614" stroke="0" extrusionOk="0">
                <a:moveTo>
                  <a:pt x="0" y="819807"/>
                </a:moveTo>
                <a:cubicBezTo>
                  <a:pt x="150947" y="306433"/>
                  <a:pt x="812453" y="115716"/>
                  <a:pt x="1769105" y="0"/>
                </a:cubicBezTo>
                <a:cubicBezTo>
                  <a:pt x="2764693" y="105775"/>
                  <a:pt x="3547449" y="347918"/>
                  <a:pt x="3538210" y="819807"/>
                </a:cubicBezTo>
                <a:cubicBezTo>
                  <a:pt x="3641133" y="1220221"/>
                  <a:pt x="2590200" y="1562338"/>
                  <a:pt x="1769105" y="1639614"/>
                </a:cubicBezTo>
                <a:cubicBezTo>
                  <a:pt x="817779" y="1560282"/>
                  <a:pt x="11399" y="1379259"/>
                  <a:pt x="0" y="819807"/>
                </a:cubicBezTo>
                <a:close/>
              </a:path>
            </a:pathLst>
          </a:custGeom>
          <a:ln w="3810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1961449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28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Aspects formatifs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B0E79E-85ED-E327-013A-42331EAFA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461" y="2057817"/>
            <a:ext cx="796678" cy="1813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B62F96-3039-E1C7-CFFE-BB1AB4D13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972" y="5542226"/>
            <a:ext cx="796678" cy="1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8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B9000675-8F1C-429B-AB8C-34A3C21EB903}"/>
              </a:ext>
            </a:extLst>
          </p:cNvPr>
          <p:cNvSpPr txBox="1"/>
          <p:nvPr/>
        </p:nvSpPr>
        <p:spPr>
          <a:xfrm>
            <a:off x="3970828" y="33723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1960 et 1970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74001D-8E2A-46F6-9DAA-81F877D790EE}"/>
              </a:ext>
            </a:extLst>
          </p:cNvPr>
          <p:cNvSpPr txBox="1"/>
          <p:nvPr/>
        </p:nvSpPr>
        <p:spPr>
          <a:xfrm>
            <a:off x="5881144" y="33475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1970-1980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3F965C1-EF34-4605-B370-6E95F32C86D6}"/>
              </a:ext>
            </a:extLst>
          </p:cNvPr>
          <p:cNvSpPr txBox="1"/>
          <p:nvPr/>
        </p:nvSpPr>
        <p:spPr>
          <a:xfrm>
            <a:off x="7537328" y="3347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1990 et 2000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90B749-5AA6-4FDA-87C3-47A36DE8AAE6}"/>
              </a:ext>
            </a:extLst>
          </p:cNvPr>
          <p:cNvSpPr txBox="1"/>
          <p:nvPr/>
        </p:nvSpPr>
        <p:spPr>
          <a:xfrm>
            <a:off x="9825862" y="3347576"/>
            <a:ext cx="10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2004…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C106A1-BBAF-4B56-8DF5-024B1CB58EF6}"/>
              </a:ext>
            </a:extLst>
          </p:cNvPr>
          <p:cNvSpPr txBox="1"/>
          <p:nvPr/>
        </p:nvSpPr>
        <p:spPr>
          <a:xfrm>
            <a:off x="3652363" y="3089066"/>
            <a:ext cx="6093372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chemeClr val="bg1"/>
                </a:solidFill>
              </a:rPr>
              <a:t>Les étapes de la démarche </a:t>
            </a:r>
          </a:p>
        </p:txBody>
      </p:sp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8AB5EE1B-AFB9-4B22-B09D-038A931F8F4D}"/>
              </a:ext>
            </a:extLst>
          </p:cNvPr>
          <p:cNvSpPr/>
          <p:nvPr/>
        </p:nvSpPr>
        <p:spPr>
          <a:xfrm rot="21424822">
            <a:off x="883571" y="178076"/>
            <a:ext cx="6893299" cy="2363278"/>
          </a:xfrm>
          <a:custGeom>
            <a:avLst/>
            <a:gdLst>
              <a:gd name="connsiteX0" fmla="*/ 0 w 6893299"/>
              <a:gd name="connsiteY0" fmla="*/ 0 h 2363278"/>
              <a:gd name="connsiteX1" fmla="*/ 4021091 w 6893299"/>
              <a:gd name="connsiteY1" fmla="*/ 0 h 2363278"/>
              <a:gd name="connsiteX2" fmla="*/ 4021091 w 6893299"/>
              <a:gd name="connsiteY2" fmla="*/ 0 h 2363278"/>
              <a:gd name="connsiteX3" fmla="*/ 5744416 w 6893299"/>
              <a:gd name="connsiteY3" fmla="*/ 0 h 2363278"/>
              <a:gd name="connsiteX4" fmla="*/ 6893299 w 6893299"/>
              <a:gd name="connsiteY4" fmla="*/ 0 h 2363278"/>
              <a:gd name="connsiteX5" fmla="*/ 6893299 w 6893299"/>
              <a:gd name="connsiteY5" fmla="*/ 1378579 h 2363278"/>
              <a:gd name="connsiteX6" fmla="*/ 6893299 w 6893299"/>
              <a:gd name="connsiteY6" fmla="*/ 1378579 h 2363278"/>
              <a:gd name="connsiteX7" fmla="*/ 6893299 w 6893299"/>
              <a:gd name="connsiteY7" fmla="*/ 1969398 h 2363278"/>
              <a:gd name="connsiteX8" fmla="*/ 6893299 w 6893299"/>
              <a:gd name="connsiteY8" fmla="*/ 2363278 h 2363278"/>
              <a:gd name="connsiteX9" fmla="*/ 5744416 w 6893299"/>
              <a:gd name="connsiteY9" fmla="*/ 2363278 h 2363278"/>
              <a:gd name="connsiteX10" fmla="*/ 5471970 w 6893299"/>
              <a:gd name="connsiteY10" fmla="*/ 2676058 h 2363278"/>
              <a:gd name="connsiteX11" fmla="*/ 4021091 w 6893299"/>
              <a:gd name="connsiteY11" fmla="*/ 2363278 h 2363278"/>
              <a:gd name="connsiteX12" fmla="*/ 0 w 6893299"/>
              <a:gd name="connsiteY12" fmla="*/ 2363278 h 2363278"/>
              <a:gd name="connsiteX13" fmla="*/ 0 w 6893299"/>
              <a:gd name="connsiteY13" fmla="*/ 1969398 h 2363278"/>
              <a:gd name="connsiteX14" fmla="*/ 0 w 6893299"/>
              <a:gd name="connsiteY14" fmla="*/ 1378579 h 2363278"/>
              <a:gd name="connsiteX15" fmla="*/ 0 w 6893299"/>
              <a:gd name="connsiteY15" fmla="*/ 1378579 h 2363278"/>
              <a:gd name="connsiteX16" fmla="*/ 0 w 6893299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93299" h="2363278" fill="none" extrusionOk="0">
                <a:moveTo>
                  <a:pt x="0" y="0"/>
                </a:moveTo>
                <a:cubicBezTo>
                  <a:pt x="1844699" y="-124927"/>
                  <a:pt x="3076531" y="34880"/>
                  <a:pt x="4021091" y="0"/>
                </a:cubicBezTo>
                <a:lnTo>
                  <a:pt x="4021091" y="0"/>
                </a:lnTo>
                <a:cubicBezTo>
                  <a:pt x="4866867" y="-70544"/>
                  <a:pt x="5238796" y="-35104"/>
                  <a:pt x="5744416" y="0"/>
                </a:cubicBezTo>
                <a:cubicBezTo>
                  <a:pt x="5870817" y="77493"/>
                  <a:pt x="6644647" y="90358"/>
                  <a:pt x="6893299" y="0"/>
                </a:cubicBezTo>
                <a:cubicBezTo>
                  <a:pt x="6916720" y="141843"/>
                  <a:pt x="6942221" y="1069433"/>
                  <a:pt x="6893299" y="1378579"/>
                </a:cubicBezTo>
                <a:lnTo>
                  <a:pt x="6893299" y="1378579"/>
                </a:lnTo>
                <a:cubicBezTo>
                  <a:pt x="6916531" y="1636472"/>
                  <a:pt x="6933890" y="1733028"/>
                  <a:pt x="6893299" y="1969398"/>
                </a:cubicBezTo>
                <a:cubicBezTo>
                  <a:pt x="6914669" y="2049444"/>
                  <a:pt x="6892912" y="2188134"/>
                  <a:pt x="6893299" y="2363278"/>
                </a:cubicBezTo>
                <a:cubicBezTo>
                  <a:pt x="6658060" y="2423019"/>
                  <a:pt x="5890184" y="2394865"/>
                  <a:pt x="5744416" y="2363278"/>
                </a:cubicBezTo>
                <a:cubicBezTo>
                  <a:pt x="5625990" y="2530349"/>
                  <a:pt x="5517032" y="2641292"/>
                  <a:pt x="5471970" y="2676058"/>
                </a:cubicBezTo>
                <a:cubicBezTo>
                  <a:pt x="4863185" y="2501228"/>
                  <a:pt x="4505593" y="2490697"/>
                  <a:pt x="4021091" y="2363278"/>
                </a:cubicBezTo>
                <a:cubicBezTo>
                  <a:pt x="2505063" y="2281238"/>
                  <a:pt x="1453673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6893299" h="2363278" stroke="0" extrusionOk="0">
                <a:moveTo>
                  <a:pt x="0" y="0"/>
                </a:moveTo>
                <a:cubicBezTo>
                  <a:pt x="1962806" y="-5744"/>
                  <a:pt x="2511311" y="-97478"/>
                  <a:pt x="4021091" y="0"/>
                </a:cubicBezTo>
                <a:lnTo>
                  <a:pt x="4021091" y="0"/>
                </a:lnTo>
                <a:cubicBezTo>
                  <a:pt x="4577300" y="-50828"/>
                  <a:pt x="5150521" y="-2469"/>
                  <a:pt x="5744416" y="0"/>
                </a:cubicBezTo>
                <a:cubicBezTo>
                  <a:pt x="6124131" y="99650"/>
                  <a:pt x="6481621" y="93867"/>
                  <a:pt x="6893299" y="0"/>
                </a:cubicBezTo>
                <a:cubicBezTo>
                  <a:pt x="6910173" y="172161"/>
                  <a:pt x="6972090" y="1004298"/>
                  <a:pt x="6893299" y="1378579"/>
                </a:cubicBezTo>
                <a:lnTo>
                  <a:pt x="6893299" y="1378579"/>
                </a:lnTo>
                <a:cubicBezTo>
                  <a:pt x="6860423" y="1499176"/>
                  <a:pt x="6905839" y="1697260"/>
                  <a:pt x="6893299" y="1969398"/>
                </a:cubicBezTo>
                <a:cubicBezTo>
                  <a:pt x="6870637" y="2124893"/>
                  <a:pt x="6901528" y="2218426"/>
                  <a:pt x="6893299" y="2363278"/>
                </a:cubicBezTo>
                <a:cubicBezTo>
                  <a:pt x="6528250" y="2310535"/>
                  <a:pt x="6280754" y="2356368"/>
                  <a:pt x="5744416" y="2363278"/>
                </a:cubicBezTo>
                <a:cubicBezTo>
                  <a:pt x="5643472" y="2436201"/>
                  <a:pt x="5485412" y="2616873"/>
                  <a:pt x="5471970" y="2676058"/>
                </a:cubicBezTo>
                <a:cubicBezTo>
                  <a:pt x="5163899" y="2478444"/>
                  <a:pt x="4264854" y="2419613"/>
                  <a:pt x="4021091" y="2363278"/>
                </a:cubicBezTo>
                <a:cubicBezTo>
                  <a:pt x="2327232" y="2225975"/>
                  <a:pt x="688746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381"/>
                      <a:gd name="adj2" fmla="val 632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/>
              <a:t>Rencontre de mise en commun entre les </a:t>
            </a:r>
            <a:r>
              <a:rPr lang="fr-CA" sz="3600" b="1" dirty="0" err="1"/>
              <a:t>participant·e·s</a:t>
            </a:r>
            <a:r>
              <a:rPr lang="fr-CA" sz="3600" b="1" dirty="0"/>
              <a:t> des deux groupes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6B71762-586A-56A0-3B97-6E5B02BB145A}"/>
              </a:ext>
            </a:extLst>
          </p:cNvPr>
          <p:cNvGrpSpPr/>
          <p:nvPr/>
        </p:nvGrpSpPr>
        <p:grpSpPr>
          <a:xfrm>
            <a:off x="638646" y="2207172"/>
            <a:ext cx="11198740" cy="4087687"/>
            <a:chOff x="638646" y="2207172"/>
            <a:chExt cx="11198740" cy="4087687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0C20DD8-EAC4-DD40-395D-33D8E518D712}"/>
                </a:ext>
              </a:extLst>
            </p:cNvPr>
            <p:cNvSpPr txBox="1"/>
            <p:nvPr/>
          </p:nvSpPr>
          <p:spPr>
            <a:xfrm>
              <a:off x="7239596" y="4971420"/>
              <a:ext cx="22516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Rencontre de </a:t>
              </a:r>
              <a:r>
                <a:rPr lang="fr-CA" sz="2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mise en commun entre les </a:t>
              </a:r>
              <a:r>
                <a:rPr lang="fr-CA" sz="2000" b="1" dirty="0" err="1">
                  <a:effectLst/>
                  <a:ea typeface="Calibri" panose="020F0502020204030204" pitchFamily="34" charset="0"/>
                </a:rPr>
                <a:t>participant·e</a:t>
              </a:r>
              <a:r>
                <a:rPr lang="fr-CA" sz="2000" b="1" dirty="0" err="1">
                  <a:ea typeface="Calibri" panose="020F0502020204030204" pitchFamily="34" charset="0"/>
                </a:rPr>
                <a:t>·</a:t>
              </a:r>
              <a:r>
                <a:rPr lang="fr-CA" sz="2000" b="1" dirty="0" err="1">
                  <a:effectLst/>
                  <a:ea typeface="Calibri" panose="020F0502020204030204" pitchFamily="34" charset="0"/>
                </a:rPr>
                <a:t>s</a:t>
              </a:r>
              <a:r>
                <a:rPr lang="fr-CA" sz="2000" b="1" dirty="0">
                  <a:effectLst/>
                  <a:ea typeface="Calibri" panose="020F0502020204030204" pitchFamily="34" charset="0"/>
                </a:rPr>
                <a:t> des deux groupes</a:t>
              </a:r>
              <a:endParaRPr lang="fr-CA" sz="2000" b="1" dirty="0"/>
            </a:p>
          </p:txBody>
        </p:sp>
        <p:sp>
          <p:nvSpPr>
            <p:cNvPr id="6" name="Notched Right Arrow 7">
              <a:extLst>
                <a:ext uri="{FF2B5EF4-FFF2-40B4-BE49-F238E27FC236}">
                  <a16:creationId xmlns:a16="http://schemas.microsoft.com/office/drawing/2014/main" id="{343EC0EC-E6B7-4096-F8AA-E2CC1658FF59}"/>
                </a:ext>
              </a:extLst>
            </p:cNvPr>
            <p:cNvSpPr/>
            <p:nvPr/>
          </p:nvSpPr>
          <p:spPr>
            <a:xfrm>
              <a:off x="638646" y="2207172"/>
              <a:ext cx="11198740" cy="3422969"/>
            </a:xfrm>
            <a:prstGeom prst="notchedRightArrow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 dirty="0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E969ECA-AF7A-DBBF-36C9-6324724008D8}"/>
                </a:ext>
              </a:extLst>
            </p:cNvPr>
            <p:cNvSpPr/>
            <p:nvPr/>
          </p:nvSpPr>
          <p:spPr>
            <a:xfrm>
              <a:off x="8026723" y="3818151"/>
              <a:ext cx="677393" cy="646331"/>
            </a:xfrm>
            <a:prstGeom prst="ellipse">
              <a:avLst/>
            </a:prstGeom>
            <a:solidFill>
              <a:srgbClr val="8FB02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CA" sz="2800" b="1" dirty="0"/>
                <a:t>3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FB28BCA-6B81-7918-C59E-F3E64CCFC0C2}"/>
                </a:ext>
              </a:extLst>
            </p:cNvPr>
            <p:cNvSpPr txBox="1"/>
            <p:nvPr/>
          </p:nvSpPr>
          <p:spPr>
            <a:xfrm>
              <a:off x="3433504" y="3041061"/>
              <a:ext cx="6093372" cy="57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2800" b="1" dirty="0">
                  <a:solidFill>
                    <a:schemeClr val="bg1"/>
                  </a:solidFill>
                </a:rPr>
                <a:t>Les étapes de la démarche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06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A4AFB8B-4DC4-44CF-9580-9E1CE40C15DD}"/>
              </a:ext>
            </a:extLst>
          </p:cNvPr>
          <p:cNvSpPr txBox="1"/>
          <p:nvPr/>
        </p:nvSpPr>
        <p:spPr>
          <a:xfrm>
            <a:off x="7887598" y="1397235"/>
            <a:ext cx="713566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404040"/>
              </a:solidFill>
            </a:endParaRPr>
          </a:p>
          <a:p>
            <a:r>
              <a:rPr lang="fr-FR" sz="2800" b="1" dirty="0">
                <a:solidFill>
                  <a:srgbClr val="404040"/>
                </a:solidFill>
              </a:rPr>
              <a:t>Durée: 3h</a:t>
            </a:r>
            <a:endParaRPr lang="fr-CA" sz="2800" dirty="0">
              <a:solidFill>
                <a:srgbClr val="404040"/>
              </a:solidFill>
            </a:endParaRPr>
          </a:p>
        </p:txBody>
      </p:sp>
      <p:pic>
        <p:nvPicPr>
          <p:cNvPr id="16" name="Graphique 15" descr="Brainstorming de groupe avec un remplissage uni">
            <a:extLst>
              <a:ext uri="{FF2B5EF4-FFF2-40B4-BE49-F238E27FC236}">
                <a16:creationId xmlns:a16="http://schemas.microsoft.com/office/drawing/2014/main" id="{803165F8-DCDC-46CA-AB03-67A6E17B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598" y="475957"/>
            <a:ext cx="1566740" cy="1566740"/>
          </a:xfrm>
          <a:prstGeom prst="rect">
            <a:avLst/>
          </a:prstGeom>
        </p:spPr>
      </p:pic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307B458-7BBF-4304-95E2-BFA407A7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10369"/>
              </p:ext>
            </p:extLst>
          </p:nvPr>
        </p:nvGraphicFramePr>
        <p:xfrm>
          <a:off x="2578343" y="3284001"/>
          <a:ext cx="7286550" cy="190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070">
                  <a:extLst>
                    <a:ext uri="{9D8B030D-6E8A-4147-A177-3AD203B41FA5}">
                      <a16:colId xmlns:a16="http://schemas.microsoft.com/office/drawing/2014/main" val="196580447"/>
                    </a:ext>
                  </a:extLst>
                </a:gridCol>
                <a:gridCol w="3534480">
                  <a:extLst>
                    <a:ext uri="{9D8B030D-6E8A-4147-A177-3AD203B41FA5}">
                      <a16:colId xmlns:a16="http://schemas.microsoft.com/office/drawing/2014/main" val="4063130999"/>
                    </a:ext>
                  </a:extLst>
                </a:gridCol>
              </a:tblGrid>
              <a:tr h="601526">
                <a:tc>
                  <a:txBody>
                    <a:bodyPr/>
                    <a:lstStyle/>
                    <a:p>
                      <a:pPr algn="ctr"/>
                      <a:r>
                        <a:rPr lang="fr-CA" sz="4000" dirty="0"/>
                        <a:t>QUI?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dirty="0"/>
                        <a:t>QUAND?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4253309"/>
                  </a:ext>
                </a:extLst>
              </a:tr>
              <a:tr h="1202324">
                <a:tc>
                  <a:txBody>
                    <a:bodyPr/>
                    <a:lstStyle/>
                    <a:p>
                      <a:r>
                        <a:rPr lang="fr-CA" sz="2800" b="0" dirty="0">
                          <a:effectLst/>
                        </a:rPr>
                        <a:t>Tout le monde</a:t>
                      </a:r>
                      <a:endParaRPr lang="fr-CA" sz="2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>
                          <a:solidFill>
                            <a:srgbClr val="FF0000"/>
                          </a:solidFill>
                        </a:rPr>
                        <a:t>INSÉRER LA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770491"/>
                  </a:ext>
                </a:extLst>
              </a:tr>
            </a:tbl>
          </a:graphicData>
        </a:graphic>
      </p:graphicFrame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AAA56582-EFC6-BD77-AF6E-1FB8899726B0}"/>
              </a:ext>
            </a:extLst>
          </p:cNvPr>
          <p:cNvSpPr/>
          <p:nvPr/>
        </p:nvSpPr>
        <p:spPr>
          <a:xfrm rot="21424822">
            <a:off x="456450" y="323461"/>
            <a:ext cx="6893299" cy="2363278"/>
          </a:xfrm>
          <a:custGeom>
            <a:avLst/>
            <a:gdLst>
              <a:gd name="connsiteX0" fmla="*/ 0 w 6893299"/>
              <a:gd name="connsiteY0" fmla="*/ 0 h 2363278"/>
              <a:gd name="connsiteX1" fmla="*/ 4021091 w 6893299"/>
              <a:gd name="connsiteY1" fmla="*/ 0 h 2363278"/>
              <a:gd name="connsiteX2" fmla="*/ 4021091 w 6893299"/>
              <a:gd name="connsiteY2" fmla="*/ 0 h 2363278"/>
              <a:gd name="connsiteX3" fmla="*/ 5744416 w 6893299"/>
              <a:gd name="connsiteY3" fmla="*/ 0 h 2363278"/>
              <a:gd name="connsiteX4" fmla="*/ 6893299 w 6893299"/>
              <a:gd name="connsiteY4" fmla="*/ 0 h 2363278"/>
              <a:gd name="connsiteX5" fmla="*/ 6893299 w 6893299"/>
              <a:gd name="connsiteY5" fmla="*/ 1378579 h 2363278"/>
              <a:gd name="connsiteX6" fmla="*/ 6893299 w 6893299"/>
              <a:gd name="connsiteY6" fmla="*/ 1378579 h 2363278"/>
              <a:gd name="connsiteX7" fmla="*/ 6893299 w 6893299"/>
              <a:gd name="connsiteY7" fmla="*/ 1969398 h 2363278"/>
              <a:gd name="connsiteX8" fmla="*/ 6893299 w 6893299"/>
              <a:gd name="connsiteY8" fmla="*/ 2363278 h 2363278"/>
              <a:gd name="connsiteX9" fmla="*/ 5744416 w 6893299"/>
              <a:gd name="connsiteY9" fmla="*/ 2363278 h 2363278"/>
              <a:gd name="connsiteX10" fmla="*/ 5471970 w 6893299"/>
              <a:gd name="connsiteY10" fmla="*/ 2676058 h 2363278"/>
              <a:gd name="connsiteX11" fmla="*/ 4021091 w 6893299"/>
              <a:gd name="connsiteY11" fmla="*/ 2363278 h 2363278"/>
              <a:gd name="connsiteX12" fmla="*/ 0 w 6893299"/>
              <a:gd name="connsiteY12" fmla="*/ 2363278 h 2363278"/>
              <a:gd name="connsiteX13" fmla="*/ 0 w 6893299"/>
              <a:gd name="connsiteY13" fmla="*/ 1969398 h 2363278"/>
              <a:gd name="connsiteX14" fmla="*/ 0 w 6893299"/>
              <a:gd name="connsiteY14" fmla="*/ 1378579 h 2363278"/>
              <a:gd name="connsiteX15" fmla="*/ 0 w 6893299"/>
              <a:gd name="connsiteY15" fmla="*/ 1378579 h 2363278"/>
              <a:gd name="connsiteX16" fmla="*/ 0 w 6893299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93299" h="2363278" fill="none" extrusionOk="0">
                <a:moveTo>
                  <a:pt x="0" y="0"/>
                </a:moveTo>
                <a:cubicBezTo>
                  <a:pt x="1844699" y="-124927"/>
                  <a:pt x="3076531" y="34880"/>
                  <a:pt x="4021091" y="0"/>
                </a:cubicBezTo>
                <a:lnTo>
                  <a:pt x="4021091" y="0"/>
                </a:lnTo>
                <a:cubicBezTo>
                  <a:pt x="4866867" y="-70544"/>
                  <a:pt x="5238796" y="-35104"/>
                  <a:pt x="5744416" y="0"/>
                </a:cubicBezTo>
                <a:cubicBezTo>
                  <a:pt x="5870817" y="77493"/>
                  <a:pt x="6644647" y="90358"/>
                  <a:pt x="6893299" y="0"/>
                </a:cubicBezTo>
                <a:cubicBezTo>
                  <a:pt x="6916720" y="141843"/>
                  <a:pt x="6942221" y="1069433"/>
                  <a:pt x="6893299" y="1378579"/>
                </a:cubicBezTo>
                <a:lnTo>
                  <a:pt x="6893299" y="1378579"/>
                </a:lnTo>
                <a:cubicBezTo>
                  <a:pt x="6916531" y="1636472"/>
                  <a:pt x="6933890" y="1733028"/>
                  <a:pt x="6893299" y="1969398"/>
                </a:cubicBezTo>
                <a:cubicBezTo>
                  <a:pt x="6914669" y="2049444"/>
                  <a:pt x="6892912" y="2188134"/>
                  <a:pt x="6893299" y="2363278"/>
                </a:cubicBezTo>
                <a:cubicBezTo>
                  <a:pt x="6658060" y="2423019"/>
                  <a:pt x="5890184" y="2394865"/>
                  <a:pt x="5744416" y="2363278"/>
                </a:cubicBezTo>
                <a:cubicBezTo>
                  <a:pt x="5625990" y="2530349"/>
                  <a:pt x="5517032" y="2641292"/>
                  <a:pt x="5471970" y="2676058"/>
                </a:cubicBezTo>
                <a:cubicBezTo>
                  <a:pt x="4863185" y="2501228"/>
                  <a:pt x="4505593" y="2490697"/>
                  <a:pt x="4021091" y="2363278"/>
                </a:cubicBezTo>
                <a:cubicBezTo>
                  <a:pt x="2505063" y="2281238"/>
                  <a:pt x="1453673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6893299" h="2363278" stroke="0" extrusionOk="0">
                <a:moveTo>
                  <a:pt x="0" y="0"/>
                </a:moveTo>
                <a:cubicBezTo>
                  <a:pt x="1962806" y="-5744"/>
                  <a:pt x="2511311" y="-97478"/>
                  <a:pt x="4021091" y="0"/>
                </a:cubicBezTo>
                <a:lnTo>
                  <a:pt x="4021091" y="0"/>
                </a:lnTo>
                <a:cubicBezTo>
                  <a:pt x="4577300" y="-50828"/>
                  <a:pt x="5150521" y="-2469"/>
                  <a:pt x="5744416" y="0"/>
                </a:cubicBezTo>
                <a:cubicBezTo>
                  <a:pt x="6124131" y="99650"/>
                  <a:pt x="6481621" y="93867"/>
                  <a:pt x="6893299" y="0"/>
                </a:cubicBezTo>
                <a:cubicBezTo>
                  <a:pt x="6910173" y="172161"/>
                  <a:pt x="6972090" y="1004298"/>
                  <a:pt x="6893299" y="1378579"/>
                </a:cubicBezTo>
                <a:lnTo>
                  <a:pt x="6893299" y="1378579"/>
                </a:lnTo>
                <a:cubicBezTo>
                  <a:pt x="6860423" y="1499176"/>
                  <a:pt x="6905839" y="1697260"/>
                  <a:pt x="6893299" y="1969398"/>
                </a:cubicBezTo>
                <a:cubicBezTo>
                  <a:pt x="6870637" y="2124893"/>
                  <a:pt x="6901528" y="2218426"/>
                  <a:pt x="6893299" y="2363278"/>
                </a:cubicBezTo>
                <a:cubicBezTo>
                  <a:pt x="6528250" y="2310535"/>
                  <a:pt x="6280754" y="2356368"/>
                  <a:pt x="5744416" y="2363278"/>
                </a:cubicBezTo>
                <a:cubicBezTo>
                  <a:pt x="5643472" y="2436201"/>
                  <a:pt x="5485412" y="2616873"/>
                  <a:pt x="5471970" y="2676058"/>
                </a:cubicBezTo>
                <a:cubicBezTo>
                  <a:pt x="5163899" y="2478444"/>
                  <a:pt x="4264854" y="2419613"/>
                  <a:pt x="4021091" y="2363278"/>
                </a:cubicBezTo>
                <a:cubicBezTo>
                  <a:pt x="2327232" y="2225975"/>
                  <a:pt x="688746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381"/>
                      <a:gd name="adj2" fmla="val 632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/>
              <a:t>Rencontre de mise en commun entre les </a:t>
            </a:r>
            <a:r>
              <a:rPr lang="fr-CA" sz="3600" b="1" dirty="0" err="1"/>
              <a:t>participant·e·s</a:t>
            </a:r>
            <a:r>
              <a:rPr lang="fr-CA" sz="3600" b="1" dirty="0"/>
              <a:t> des deux groupes</a:t>
            </a:r>
          </a:p>
        </p:txBody>
      </p:sp>
    </p:spTree>
    <p:extLst>
      <p:ext uri="{BB962C8B-B14F-4D97-AF65-F5344CB8AC3E}">
        <p14:creationId xmlns:p14="http://schemas.microsoft.com/office/powerpoint/2010/main" val="95449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171E0C3-1B45-4A86-889B-A346161799D2}"/>
              </a:ext>
            </a:extLst>
          </p:cNvPr>
          <p:cNvGrpSpPr/>
          <p:nvPr/>
        </p:nvGrpSpPr>
        <p:grpSpPr>
          <a:xfrm>
            <a:off x="727882" y="2811215"/>
            <a:ext cx="3703491" cy="3038166"/>
            <a:chOff x="956121" y="3886532"/>
            <a:chExt cx="2706736" cy="22089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C0CF01F-7336-4FB8-B24B-D2BE64F1E92E}"/>
                </a:ext>
              </a:extLst>
            </p:cNvPr>
            <p:cNvSpPr/>
            <p:nvPr/>
          </p:nvSpPr>
          <p:spPr>
            <a:xfrm>
              <a:off x="956121" y="3886532"/>
              <a:ext cx="2706736" cy="2208960"/>
            </a:xfrm>
            <a:custGeom>
              <a:avLst/>
              <a:gdLst>
                <a:gd name="connsiteX0" fmla="*/ 0 w 2706736"/>
                <a:gd name="connsiteY0" fmla="*/ 1104480 h 2208960"/>
                <a:gd name="connsiteX1" fmla="*/ 1353368 w 2706736"/>
                <a:gd name="connsiteY1" fmla="*/ 0 h 2208960"/>
                <a:gd name="connsiteX2" fmla="*/ 2706736 w 2706736"/>
                <a:gd name="connsiteY2" fmla="*/ 1104480 h 2208960"/>
                <a:gd name="connsiteX3" fmla="*/ 1353368 w 2706736"/>
                <a:gd name="connsiteY3" fmla="*/ 2208960 h 2208960"/>
                <a:gd name="connsiteX4" fmla="*/ 0 w 2706736"/>
                <a:gd name="connsiteY4" fmla="*/ 1104480 h 2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736" h="2208960" fill="none" extrusionOk="0">
                  <a:moveTo>
                    <a:pt x="0" y="1104480"/>
                  </a:moveTo>
                  <a:cubicBezTo>
                    <a:pt x="31821" y="497590"/>
                    <a:pt x="582297" y="-174431"/>
                    <a:pt x="1353368" y="0"/>
                  </a:cubicBezTo>
                  <a:cubicBezTo>
                    <a:pt x="2134489" y="77036"/>
                    <a:pt x="2659824" y="503235"/>
                    <a:pt x="2706736" y="1104480"/>
                  </a:cubicBezTo>
                  <a:cubicBezTo>
                    <a:pt x="2773026" y="1589398"/>
                    <a:pt x="2001645" y="2170169"/>
                    <a:pt x="1353368" y="2208960"/>
                  </a:cubicBezTo>
                  <a:cubicBezTo>
                    <a:pt x="501521" y="2251900"/>
                    <a:pt x="-11203" y="1626799"/>
                    <a:pt x="0" y="1104480"/>
                  </a:cubicBezTo>
                  <a:close/>
                </a:path>
                <a:path w="2706736" h="2208960" stroke="0" extrusionOk="0">
                  <a:moveTo>
                    <a:pt x="0" y="1104480"/>
                  </a:moveTo>
                  <a:cubicBezTo>
                    <a:pt x="43077" y="477197"/>
                    <a:pt x="632989" y="153541"/>
                    <a:pt x="1353368" y="0"/>
                  </a:cubicBezTo>
                  <a:cubicBezTo>
                    <a:pt x="2103926" y="17760"/>
                    <a:pt x="2767017" y="369730"/>
                    <a:pt x="2706736" y="1104480"/>
                  </a:cubicBezTo>
                  <a:cubicBezTo>
                    <a:pt x="2814726" y="1659537"/>
                    <a:pt x="1933774" y="2126193"/>
                    <a:pt x="1353368" y="2208960"/>
                  </a:cubicBezTo>
                  <a:cubicBezTo>
                    <a:pt x="640902" y="2101087"/>
                    <a:pt x="4120" y="1753024"/>
                    <a:pt x="0" y="1104480"/>
                  </a:cubicBezTo>
                  <a:close/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1961449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CA" sz="4000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Objectifs et déroulement</a:t>
              </a:r>
            </a:p>
            <a:p>
              <a:pPr algn="ctr"/>
              <a:endParaRPr lang="fr-CA" sz="40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  <p:pic>
          <p:nvPicPr>
            <p:cNvPr id="9" name="Graphique 8" descr="Mille avec un remplissage uni">
              <a:extLst>
                <a:ext uri="{FF2B5EF4-FFF2-40B4-BE49-F238E27FC236}">
                  <a16:creationId xmlns:a16="http://schemas.microsoft.com/office/drawing/2014/main" id="{65B5193C-7EF1-497B-89B0-CD0E597B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2288" y="5181092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AAEA6F0A-72A6-4D36-9AC5-34701B143DBD}"/>
              </a:ext>
            </a:extLst>
          </p:cNvPr>
          <p:cNvGrpSpPr/>
          <p:nvPr/>
        </p:nvGrpSpPr>
        <p:grpSpPr>
          <a:xfrm>
            <a:off x="802939" y="5619960"/>
            <a:ext cx="11708376" cy="1144929"/>
            <a:chOff x="802939" y="5619960"/>
            <a:chExt cx="11708376" cy="1144929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F469576-AD79-49F6-BB97-32933EC7035A}"/>
                </a:ext>
              </a:extLst>
            </p:cNvPr>
            <p:cNvSpPr txBox="1"/>
            <p:nvPr/>
          </p:nvSpPr>
          <p:spPr>
            <a:xfrm>
              <a:off x="1164664" y="5619960"/>
              <a:ext cx="11346651" cy="114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lvl="1" indent="-45720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v"/>
              </a:pPr>
              <a:endParaRPr lang="fr-FR" b="1" dirty="0">
                <a:solidFill>
                  <a:srgbClr val="404040"/>
                </a:solidFill>
              </a:endParaRPr>
            </a:p>
            <a:p>
              <a:pPr lvl="1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2400" b="1" dirty="0">
                  <a:solidFill>
                    <a:srgbClr val="404040"/>
                  </a:solidFill>
                </a:rPr>
                <a:t>ATTENTION : </a:t>
              </a:r>
              <a:r>
                <a:rPr lang="fr-FR" sz="2200" dirty="0">
                  <a:solidFill>
                    <a:srgbClr val="404040"/>
                  </a:solidFill>
                </a:rPr>
                <a:t>il n’y a pas de mauvaises réponses. Votre point de vue, votre expérience! </a:t>
              </a:r>
            </a:p>
            <a:p>
              <a:endParaRPr lang="fr-CA" dirty="0">
                <a:solidFill>
                  <a:srgbClr val="404040"/>
                </a:solidFill>
              </a:endParaRPr>
            </a:p>
          </p:txBody>
        </p:sp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04E7231F-8017-4494-A894-64A24536B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2939" y="5797866"/>
              <a:ext cx="752477" cy="752477"/>
            </a:xfrm>
            <a:prstGeom prst="rect">
              <a:avLst/>
            </a:prstGeom>
          </p:spPr>
        </p:pic>
      </p:grp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B8D8D4A-2D89-4C14-9DBB-5508D4B19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71604"/>
              </p:ext>
            </p:extLst>
          </p:nvPr>
        </p:nvGraphicFramePr>
        <p:xfrm>
          <a:off x="5220771" y="662540"/>
          <a:ext cx="6075418" cy="518684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075418">
                  <a:extLst>
                    <a:ext uri="{9D8B030D-6E8A-4147-A177-3AD203B41FA5}">
                      <a16:colId xmlns:a16="http://schemas.microsoft.com/office/drawing/2014/main" val="4106188929"/>
                    </a:ext>
                  </a:extLst>
                </a:gridCol>
              </a:tblGrid>
              <a:tr h="1128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Présentation des résultats des positionnements occupés et désirés par groupe (destinataires et </a:t>
                      </a:r>
                      <a:r>
                        <a:rPr lang="fr-CA" sz="2000" b="0" dirty="0" err="1">
                          <a:effectLst/>
                        </a:rPr>
                        <a:t>intervenant·e·s</a:t>
                      </a:r>
                      <a:r>
                        <a:rPr lang="fr-CA" sz="2000" b="0" dirty="0">
                          <a:effectLst/>
                        </a:rPr>
                        <a:t>)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2739713512"/>
                  </a:ext>
                </a:extLst>
              </a:tr>
              <a:tr h="1669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Travail en sous-groupes permettant de réagir aux présentations (exercices)</a:t>
                      </a: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1975784714"/>
                  </a:ext>
                </a:extLst>
              </a:tr>
              <a:tr h="9973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Retour en plénière. Mise en commun et échanges sur les positionnements et les pratiques d’autonomie entre les deux groupes</a:t>
                      </a:r>
                      <a:endParaRPr lang="fr-CA" sz="2000" b="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(mise en commun des différences et ressemblances)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3108711793"/>
                  </a:ext>
                </a:extLst>
              </a:tr>
              <a:tr h="9973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Réflexion sur les pratiques à conserver ou les changements à apporter 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7" marR="39747" marT="0" marB="0" anchor="ctr"/>
                </a:tc>
                <a:extLst>
                  <a:ext uri="{0D108BD9-81ED-4DB2-BD59-A6C34878D82A}">
                    <a16:rowId xmlns:a16="http://schemas.microsoft.com/office/drawing/2014/main" val="2996295712"/>
                  </a:ext>
                </a:extLst>
              </a:tr>
            </a:tbl>
          </a:graphicData>
        </a:graphic>
      </p:graphicFrame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545B2830-4254-1D53-A77D-B82F13462AB7}"/>
              </a:ext>
            </a:extLst>
          </p:cNvPr>
          <p:cNvSpPr/>
          <p:nvPr/>
        </p:nvSpPr>
        <p:spPr>
          <a:xfrm rot="21424822">
            <a:off x="57237" y="207329"/>
            <a:ext cx="4545037" cy="2363278"/>
          </a:xfrm>
          <a:custGeom>
            <a:avLst/>
            <a:gdLst>
              <a:gd name="connsiteX0" fmla="*/ 0 w 4545037"/>
              <a:gd name="connsiteY0" fmla="*/ 0 h 2363278"/>
              <a:gd name="connsiteX1" fmla="*/ 2651272 w 4545037"/>
              <a:gd name="connsiteY1" fmla="*/ 0 h 2363278"/>
              <a:gd name="connsiteX2" fmla="*/ 2651272 w 4545037"/>
              <a:gd name="connsiteY2" fmla="*/ 0 h 2363278"/>
              <a:gd name="connsiteX3" fmla="*/ 3787531 w 4545037"/>
              <a:gd name="connsiteY3" fmla="*/ 0 h 2363278"/>
              <a:gd name="connsiteX4" fmla="*/ 4545037 w 4545037"/>
              <a:gd name="connsiteY4" fmla="*/ 0 h 2363278"/>
              <a:gd name="connsiteX5" fmla="*/ 4545037 w 4545037"/>
              <a:gd name="connsiteY5" fmla="*/ 1378579 h 2363278"/>
              <a:gd name="connsiteX6" fmla="*/ 4545037 w 4545037"/>
              <a:gd name="connsiteY6" fmla="*/ 1378579 h 2363278"/>
              <a:gd name="connsiteX7" fmla="*/ 4545037 w 4545037"/>
              <a:gd name="connsiteY7" fmla="*/ 1969398 h 2363278"/>
              <a:gd name="connsiteX8" fmla="*/ 4545037 w 4545037"/>
              <a:gd name="connsiteY8" fmla="*/ 2363278 h 2363278"/>
              <a:gd name="connsiteX9" fmla="*/ 3787531 w 4545037"/>
              <a:gd name="connsiteY9" fmla="*/ 2363278 h 2363278"/>
              <a:gd name="connsiteX10" fmla="*/ 3607896 w 4545037"/>
              <a:gd name="connsiteY10" fmla="*/ 2676058 h 2363278"/>
              <a:gd name="connsiteX11" fmla="*/ 2651272 w 4545037"/>
              <a:gd name="connsiteY11" fmla="*/ 2363278 h 2363278"/>
              <a:gd name="connsiteX12" fmla="*/ 0 w 4545037"/>
              <a:gd name="connsiteY12" fmla="*/ 2363278 h 2363278"/>
              <a:gd name="connsiteX13" fmla="*/ 0 w 4545037"/>
              <a:gd name="connsiteY13" fmla="*/ 1969398 h 2363278"/>
              <a:gd name="connsiteX14" fmla="*/ 0 w 4545037"/>
              <a:gd name="connsiteY14" fmla="*/ 1378579 h 2363278"/>
              <a:gd name="connsiteX15" fmla="*/ 0 w 4545037"/>
              <a:gd name="connsiteY15" fmla="*/ 1378579 h 2363278"/>
              <a:gd name="connsiteX16" fmla="*/ 0 w 4545037"/>
              <a:gd name="connsiteY16" fmla="*/ 0 h 23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45037" h="2363278" fill="none" extrusionOk="0">
                <a:moveTo>
                  <a:pt x="0" y="0"/>
                </a:moveTo>
                <a:cubicBezTo>
                  <a:pt x="360896" y="-124927"/>
                  <a:pt x="2106198" y="34880"/>
                  <a:pt x="2651272" y="0"/>
                </a:cubicBezTo>
                <a:lnTo>
                  <a:pt x="2651272" y="0"/>
                </a:lnTo>
                <a:cubicBezTo>
                  <a:pt x="2937864" y="-31603"/>
                  <a:pt x="3400390" y="74591"/>
                  <a:pt x="3787531" y="0"/>
                </a:cubicBezTo>
                <a:cubicBezTo>
                  <a:pt x="4054668" y="-21941"/>
                  <a:pt x="4266381" y="62938"/>
                  <a:pt x="4545037" y="0"/>
                </a:cubicBezTo>
                <a:cubicBezTo>
                  <a:pt x="4568458" y="141843"/>
                  <a:pt x="4593959" y="1069433"/>
                  <a:pt x="4545037" y="1378579"/>
                </a:cubicBezTo>
                <a:lnTo>
                  <a:pt x="4545037" y="1378579"/>
                </a:lnTo>
                <a:cubicBezTo>
                  <a:pt x="4568269" y="1636472"/>
                  <a:pt x="4585628" y="1733028"/>
                  <a:pt x="4545037" y="1969398"/>
                </a:cubicBezTo>
                <a:cubicBezTo>
                  <a:pt x="4566407" y="2049444"/>
                  <a:pt x="4544650" y="2188134"/>
                  <a:pt x="4545037" y="2363278"/>
                </a:cubicBezTo>
                <a:cubicBezTo>
                  <a:pt x="4403559" y="2299041"/>
                  <a:pt x="3884178" y="2341430"/>
                  <a:pt x="3787531" y="2363278"/>
                </a:cubicBezTo>
                <a:cubicBezTo>
                  <a:pt x="3707478" y="2480678"/>
                  <a:pt x="3649824" y="2584633"/>
                  <a:pt x="3607896" y="2676058"/>
                </a:cubicBezTo>
                <a:cubicBezTo>
                  <a:pt x="3183489" y="2569066"/>
                  <a:pt x="3082564" y="2500525"/>
                  <a:pt x="2651272" y="2363278"/>
                </a:cubicBezTo>
                <a:cubicBezTo>
                  <a:pt x="1997916" y="2281238"/>
                  <a:pt x="1074446" y="2454123"/>
                  <a:pt x="0" y="2363278"/>
                </a:cubicBezTo>
                <a:cubicBezTo>
                  <a:pt x="20253" y="2210700"/>
                  <a:pt x="11426" y="2016994"/>
                  <a:pt x="0" y="1969398"/>
                </a:cubicBezTo>
                <a:cubicBezTo>
                  <a:pt x="-17722" y="1751276"/>
                  <a:pt x="989" y="1593061"/>
                  <a:pt x="0" y="1378579"/>
                </a:cubicBezTo>
                <a:lnTo>
                  <a:pt x="0" y="1378579"/>
                </a:lnTo>
                <a:cubicBezTo>
                  <a:pt x="-94084" y="705695"/>
                  <a:pt x="23143" y="627877"/>
                  <a:pt x="0" y="0"/>
                </a:cubicBezTo>
                <a:close/>
              </a:path>
              <a:path w="4545037" h="2363278" stroke="0" extrusionOk="0">
                <a:moveTo>
                  <a:pt x="0" y="0"/>
                </a:moveTo>
                <a:cubicBezTo>
                  <a:pt x="815302" y="-5744"/>
                  <a:pt x="1329496" y="-97478"/>
                  <a:pt x="2651272" y="0"/>
                </a:cubicBezTo>
                <a:lnTo>
                  <a:pt x="2651272" y="0"/>
                </a:lnTo>
                <a:cubicBezTo>
                  <a:pt x="3196431" y="-51226"/>
                  <a:pt x="3285085" y="25731"/>
                  <a:pt x="3787531" y="0"/>
                </a:cubicBezTo>
                <a:cubicBezTo>
                  <a:pt x="3972216" y="-7115"/>
                  <a:pt x="4413648" y="48066"/>
                  <a:pt x="4545037" y="0"/>
                </a:cubicBezTo>
                <a:cubicBezTo>
                  <a:pt x="4561911" y="172161"/>
                  <a:pt x="4623828" y="1004298"/>
                  <a:pt x="4545037" y="1378579"/>
                </a:cubicBezTo>
                <a:lnTo>
                  <a:pt x="4545037" y="1378579"/>
                </a:lnTo>
                <a:cubicBezTo>
                  <a:pt x="4512161" y="1499176"/>
                  <a:pt x="4557577" y="1697260"/>
                  <a:pt x="4545037" y="1969398"/>
                </a:cubicBezTo>
                <a:cubicBezTo>
                  <a:pt x="4522375" y="2124893"/>
                  <a:pt x="4553266" y="2218426"/>
                  <a:pt x="4545037" y="2363278"/>
                </a:cubicBezTo>
                <a:cubicBezTo>
                  <a:pt x="4330581" y="2424375"/>
                  <a:pt x="3902032" y="2307973"/>
                  <a:pt x="3787531" y="2363278"/>
                </a:cubicBezTo>
                <a:cubicBezTo>
                  <a:pt x="3740503" y="2397861"/>
                  <a:pt x="3697557" y="2575393"/>
                  <a:pt x="3607896" y="2676058"/>
                </a:cubicBezTo>
                <a:cubicBezTo>
                  <a:pt x="3306678" y="2598802"/>
                  <a:pt x="2825827" y="2487767"/>
                  <a:pt x="2651272" y="2363278"/>
                </a:cubicBezTo>
                <a:cubicBezTo>
                  <a:pt x="2140114" y="2225975"/>
                  <a:pt x="451936" y="2200298"/>
                  <a:pt x="0" y="2363278"/>
                </a:cubicBezTo>
                <a:cubicBezTo>
                  <a:pt x="21165" y="2235306"/>
                  <a:pt x="-34840" y="2127273"/>
                  <a:pt x="0" y="1969398"/>
                </a:cubicBezTo>
                <a:cubicBezTo>
                  <a:pt x="51820" y="1841149"/>
                  <a:pt x="24374" y="1615415"/>
                  <a:pt x="0" y="1378579"/>
                </a:cubicBezTo>
                <a:lnTo>
                  <a:pt x="0" y="1378579"/>
                </a:lnTo>
                <a:cubicBezTo>
                  <a:pt x="-84264" y="977691"/>
                  <a:pt x="107848" y="504029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381"/>
                      <a:gd name="adj2" fmla="val 632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/>
              <a:t>Rencontre de mise en commun entre les </a:t>
            </a:r>
            <a:r>
              <a:rPr lang="fr-CA" sz="3600" b="1" dirty="0" err="1"/>
              <a:t>participant·e·s</a:t>
            </a:r>
            <a:r>
              <a:rPr lang="fr-CA" sz="3600" b="1" dirty="0"/>
              <a:t> des deux groupes</a:t>
            </a:r>
          </a:p>
        </p:txBody>
      </p:sp>
    </p:spTree>
    <p:extLst>
      <p:ext uri="{BB962C8B-B14F-4D97-AF65-F5344CB8AC3E}">
        <p14:creationId xmlns:p14="http://schemas.microsoft.com/office/powerpoint/2010/main" val="348929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558E5D75-9A11-4C59-B64B-E1DE5ABB0A99}"/>
              </a:ext>
            </a:extLst>
          </p:cNvPr>
          <p:cNvSpPr/>
          <p:nvPr/>
        </p:nvSpPr>
        <p:spPr>
          <a:xfrm>
            <a:off x="2372558" y="1412301"/>
            <a:ext cx="7446883" cy="3708340"/>
          </a:xfrm>
          <a:custGeom>
            <a:avLst/>
            <a:gdLst>
              <a:gd name="connsiteX0" fmla="*/ 0 w 7446883"/>
              <a:gd name="connsiteY0" fmla="*/ 0 h 3708340"/>
              <a:gd name="connsiteX1" fmla="*/ 4344015 w 7446883"/>
              <a:gd name="connsiteY1" fmla="*/ 0 h 3708340"/>
              <a:gd name="connsiteX2" fmla="*/ 4344015 w 7446883"/>
              <a:gd name="connsiteY2" fmla="*/ 0 h 3708340"/>
              <a:gd name="connsiteX3" fmla="*/ 6205736 w 7446883"/>
              <a:gd name="connsiteY3" fmla="*/ 0 h 3708340"/>
              <a:gd name="connsiteX4" fmla="*/ 7446883 w 7446883"/>
              <a:gd name="connsiteY4" fmla="*/ 0 h 3708340"/>
              <a:gd name="connsiteX5" fmla="*/ 7446883 w 7446883"/>
              <a:gd name="connsiteY5" fmla="*/ 2163198 h 3708340"/>
              <a:gd name="connsiteX6" fmla="*/ 7446883 w 7446883"/>
              <a:gd name="connsiteY6" fmla="*/ 2163198 h 3708340"/>
              <a:gd name="connsiteX7" fmla="*/ 7446883 w 7446883"/>
              <a:gd name="connsiteY7" fmla="*/ 3090283 h 3708340"/>
              <a:gd name="connsiteX8" fmla="*/ 7446883 w 7446883"/>
              <a:gd name="connsiteY8" fmla="*/ 3708340 h 3708340"/>
              <a:gd name="connsiteX9" fmla="*/ 6205736 w 7446883"/>
              <a:gd name="connsiteY9" fmla="*/ 3708340 h 3708340"/>
              <a:gd name="connsiteX10" fmla="*/ 6474618 w 7446883"/>
              <a:gd name="connsiteY10" fmla="*/ 4661309 h 3708340"/>
              <a:gd name="connsiteX11" fmla="*/ 4344015 w 7446883"/>
              <a:gd name="connsiteY11" fmla="*/ 3708340 h 3708340"/>
              <a:gd name="connsiteX12" fmla="*/ 0 w 7446883"/>
              <a:gd name="connsiteY12" fmla="*/ 3708340 h 3708340"/>
              <a:gd name="connsiteX13" fmla="*/ 0 w 7446883"/>
              <a:gd name="connsiteY13" fmla="*/ 3090283 h 3708340"/>
              <a:gd name="connsiteX14" fmla="*/ 0 w 7446883"/>
              <a:gd name="connsiteY14" fmla="*/ 2163198 h 3708340"/>
              <a:gd name="connsiteX15" fmla="*/ 0 w 7446883"/>
              <a:gd name="connsiteY15" fmla="*/ 2163198 h 3708340"/>
              <a:gd name="connsiteX16" fmla="*/ 0 w 7446883"/>
              <a:gd name="connsiteY16" fmla="*/ 0 h 370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46883" h="3708340" fill="none" extrusionOk="0">
                <a:moveTo>
                  <a:pt x="0" y="0"/>
                </a:moveTo>
                <a:cubicBezTo>
                  <a:pt x="2125823" y="-124927"/>
                  <a:pt x="3072492" y="34880"/>
                  <a:pt x="4344015" y="0"/>
                </a:cubicBezTo>
                <a:lnTo>
                  <a:pt x="4344015" y="0"/>
                </a:lnTo>
                <a:cubicBezTo>
                  <a:pt x="4685131" y="128752"/>
                  <a:pt x="5657785" y="107763"/>
                  <a:pt x="6205736" y="0"/>
                </a:cubicBezTo>
                <a:cubicBezTo>
                  <a:pt x="6408644" y="-67402"/>
                  <a:pt x="6848655" y="49520"/>
                  <a:pt x="7446883" y="0"/>
                </a:cubicBezTo>
                <a:cubicBezTo>
                  <a:pt x="7564720" y="627949"/>
                  <a:pt x="7497625" y="1120352"/>
                  <a:pt x="7446883" y="2163198"/>
                </a:cubicBezTo>
                <a:lnTo>
                  <a:pt x="7446883" y="2163198"/>
                </a:lnTo>
                <a:cubicBezTo>
                  <a:pt x="7503083" y="2610170"/>
                  <a:pt x="7440325" y="2800154"/>
                  <a:pt x="7446883" y="3090283"/>
                </a:cubicBezTo>
                <a:cubicBezTo>
                  <a:pt x="7393839" y="3196301"/>
                  <a:pt x="7455894" y="3431858"/>
                  <a:pt x="7446883" y="3708340"/>
                </a:cubicBezTo>
                <a:cubicBezTo>
                  <a:pt x="6901957" y="3736295"/>
                  <a:pt x="6395075" y="3620511"/>
                  <a:pt x="6205736" y="3708340"/>
                </a:cubicBezTo>
                <a:cubicBezTo>
                  <a:pt x="6259731" y="4015238"/>
                  <a:pt x="6413033" y="4295960"/>
                  <a:pt x="6474618" y="4661309"/>
                </a:cubicBezTo>
                <a:cubicBezTo>
                  <a:pt x="5810488" y="4383338"/>
                  <a:pt x="5231917" y="4020278"/>
                  <a:pt x="4344015" y="3708340"/>
                </a:cubicBezTo>
                <a:cubicBezTo>
                  <a:pt x="3497852" y="3626300"/>
                  <a:pt x="1746201" y="3799185"/>
                  <a:pt x="0" y="3708340"/>
                </a:cubicBezTo>
                <a:cubicBezTo>
                  <a:pt x="38842" y="3523382"/>
                  <a:pt x="-30275" y="3259509"/>
                  <a:pt x="0" y="3090283"/>
                </a:cubicBezTo>
                <a:cubicBezTo>
                  <a:pt x="59958" y="2795751"/>
                  <a:pt x="19696" y="2574389"/>
                  <a:pt x="0" y="2163198"/>
                </a:cubicBezTo>
                <a:lnTo>
                  <a:pt x="0" y="2163198"/>
                </a:lnTo>
                <a:cubicBezTo>
                  <a:pt x="120809" y="1192468"/>
                  <a:pt x="-62258" y="422159"/>
                  <a:pt x="0" y="0"/>
                </a:cubicBezTo>
                <a:close/>
              </a:path>
              <a:path w="7446883" h="3708340" stroke="0" extrusionOk="0">
                <a:moveTo>
                  <a:pt x="0" y="0"/>
                </a:moveTo>
                <a:cubicBezTo>
                  <a:pt x="851219" y="-5744"/>
                  <a:pt x="3781085" y="-97478"/>
                  <a:pt x="4344015" y="0"/>
                </a:cubicBezTo>
                <a:lnTo>
                  <a:pt x="4344015" y="0"/>
                </a:lnTo>
                <a:cubicBezTo>
                  <a:pt x="5186903" y="-29448"/>
                  <a:pt x="5863164" y="-97327"/>
                  <a:pt x="6205736" y="0"/>
                </a:cubicBezTo>
                <a:cubicBezTo>
                  <a:pt x="6490766" y="47699"/>
                  <a:pt x="6910055" y="1703"/>
                  <a:pt x="7446883" y="0"/>
                </a:cubicBezTo>
                <a:cubicBezTo>
                  <a:pt x="7597919" y="335016"/>
                  <a:pt x="7610126" y="1184505"/>
                  <a:pt x="7446883" y="2163198"/>
                </a:cubicBezTo>
                <a:lnTo>
                  <a:pt x="7446883" y="2163198"/>
                </a:lnTo>
                <a:cubicBezTo>
                  <a:pt x="7472258" y="2486662"/>
                  <a:pt x="7458631" y="2926512"/>
                  <a:pt x="7446883" y="3090283"/>
                </a:cubicBezTo>
                <a:cubicBezTo>
                  <a:pt x="7408609" y="3229823"/>
                  <a:pt x="7393677" y="3492357"/>
                  <a:pt x="7446883" y="3708340"/>
                </a:cubicBezTo>
                <a:cubicBezTo>
                  <a:pt x="7039225" y="3682301"/>
                  <a:pt x="6718631" y="3798251"/>
                  <a:pt x="6205736" y="3708340"/>
                </a:cubicBezTo>
                <a:cubicBezTo>
                  <a:pt x="6312505" y="3980057"/>
                  <a:pt x="6318558" y="4232320"/>
                  <a:pt x="6474618" y="4661309"/>
                </a:cubicBezTo>
                <a:cubicBezTo>
                  <a:pt x="5993016" y="4314419"/>
                  <a:pt x="4859996" y="3782246"/>
                  <a:pt x="4344015" y="3708340"/>
                </a:cubicBezTo>
                <a:cubicBezTo>
                  <a:pt x="2703657" y="3571037"/>
                  <a:pt x="2070940" y="3545360"/>
                  <a:pt x="0" y="3708340"/>
                </a:cubicBezTo>
                <a:cubicBezTo>
                  <a:pt x="45812" y="3606250"/>
                  <a:pt x="51578" y="3175508"/>
                  <a:pt x="0" y="3090283"/>
                </a:cubicBezTo>
                <a:cubicBezTo>
                  <a:pt x="38511" y="2874778"/>
                  <a:pt x="-76512" y="2521179"/>
                  <a:pt x="0" y="2163198"/>
                </a:cubicBezTo>
                <a:lnTo>
                  <a:pt x="0" y="2163198"/>
                </a:lnTo>
                <a:cubicBezTo>
                  <a:pt x="-15855" y="1877992"/>
                  <a:pt x="42038" y="835424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36944"/>
                      <a:gd name="adj2" fmla="val 7569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spcBef>
                <a:spcPts val="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10000"/>
            </a:pPr>
            <a:r>
              <a:rPr lang="fr-FR" sz="5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Questions? </a:t>
            </a:r>
          </a:p>
          <a:p>
            <a:pPr marL="57150" algn="ctr">
              <a:spcBef>
                <a:spcPts val="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10000"/>
            </a:pPr>
            <a:r>
              <a:rPr lang="fr-FR" sz="5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À vous la parole!</a:t>
            </a:r>
          </a:p>
        </p:txBody>
      </p:sp>
    </p:spTree>
    <p:extLst>
      <p:ext uri="{BB962C8B-B14F-4D97-AF65-F5344CB8AC3E}">
        <p14:creationId xmlns:p14="http://schemas.microsoft.com/office/powerpoint/2010/main" val="300056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639994-6846-1CE3-60ED-846560D53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06" y="2106063"/>
            <a:ext cx="9656901" cy="31884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42288F2-12EE-69EF-CAC3-BC44F544CA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1" b="30176"/>
          <a:stretch/>
        </p:blipFill>
        <p:spPr>
          <a:xfrm rot="10800000" flipH="1">
            <a:off x="1280557" y="155631"/>
            <a:ext cx="9566949" cy="1283377"/>
          </a:xfrm>
          <a:prstGeom prst="rect">
            <a:avLst/>
          </a:prstGeom>
        </p:spPr>
      </p:pic>
      <p:sp>
        <p:nvSpPr>
          <p:cNvPr id="4" name="ZoneTexte 1">
            <a:extLst>
              <a:ext uri="{FF2B5EF4-FFF2-40B4-BE49-F238E27FC236}">
                <a16:creationId xmlns:a16="http://schemas.microsoft.com/office/drawing/2014/main" id="{D14196E4-75F0-A56D-D242-8DBA01CA1367}"/>
              </a:ext>
            </a:extLst>
          </p:cNvPr>
          <p:cNvSpPr txBox="1"/>
          <p:nvPr/>
        </p:nvSpPr>
        <p:spPr>
          <a:xfrm>
            <a:off x="1280557" y="289488"/>
            <a:ext cx="668209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>
                <a:solidFill>
                  <a:schemeClr val="bg1"/>
                </a:solidFill>
                <a:cs typeface="Arial" panose="020B0604020202020204" pitchFamily="34" charset="0"/>
              </a:rPr>
              <a:t>Outil 31 </a:t>
            </a:r>
            <a:r>
              <a:rPr lang="fr-CA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</a:rPr>
              <a:t>–</a:t>
            </a:r>
            <a:r>
              <a:rPr lang="fr-CA" sz="2400" b="1" dirty="0">
                <a:solidFill>
                  <a:schemeClr val="bg1"/>
                </a:solidFill>
                <a:cs typeface="Arial" panose="020B0604020202020204" pitchFamily="34" charset="0"/>
              </a:rPr>
              <a:t> Rencontre de démarrage</a:t>
            </a:r>
            <a:br>
              <a:rPr lang="fr-CA" sz="2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CA" sz="2400" b="1" dirty="0">
                <a:solidFill>
                  <a:schemeClr val="bg1"/>
                </a:solidFill>
                <a:cs typeface="Arial" panose="020B0604020202020204" pitchFamily="34" charset="0"/>
              </a:rPr>
              <a:t>Contexte inter-organismes</a:t>
            </a:r>
          </a:p>
        </p:txBody>
      </p:sp>
    </p:spTree>
    <p:extLst>
      <p:ext uri="{BB962C8B-B14F-4D97-AF65-F5344CB8AC3E}">
        <p14:creationId xmlns:p14="http://schemas.microsoft.com/office/powerpoint/2010/main" val="23235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15B77B-E820-45B4-C251-84CA981B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506" y="2089176"/>
            <a:ext cx="1905000" cy="600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53DAD3-622E-3D35-C897-EC91A6E19B82}"/>
              </a:ext>
            </a:extLst>
          </p:cNvPr>
          <p:cNvSpPr txBox="1"/>
          <p:nvPr/>
        </p:nvSpPr>
        <p:spPr>
          <a:xfrm>
            <a:off x="1280557" y="3032833"/>
            <a:ext cx="850623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êtes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autorisé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à :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Partager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– Copier,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distribuer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et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communiquer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le matériel par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moyens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et sous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formats.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Adapter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– Remixer, transformer et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créer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du matériel.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11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Selon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les conditions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suivantes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: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Paternité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citer le nom de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l’auteur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original.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Pas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d’utilisation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commerciale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n’avez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pas le droit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d’utiliser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le matériel à des fins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commerciales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dirty="0" err="1">
                <a:solidFill>
                  <a:srgbClr val="000000"/>
                </a:solidFill>
                <a:latin typeface="Calibri"/>
                <a:cs typeface="Segoe UI"/>
              </a:rPr>
              <a:t>Mêmes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Segoe UI"/>
              </a:rPr>
              <a:t> conditions –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Si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remixez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transformez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créez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du matériel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composant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originale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diffuser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modifiée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avec la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même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/>
                <a:cs typeface="Segoe UI"/>
              </a:rPr>
              <a:t>licence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Pour citer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Calibri"/>
              </a:rPr>
              <a:t>cet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alibri"/>
                <a:cs typeface="Calibri"/>
              </a:rPr>
              <a:t>outil</a:t>
            </a: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 : </a:t>
            </a:r>
          </a:p>
          <a:p>
            <a:pPr lvl="1"/>
            <a:r>
              <a:rPr lang="fr-CA" sz="1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Parazelli</a:t>
            </a:r>
            <a:r>
              <a:rPr lang="fr-CA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M. et Campeau, A. (2022). Outil 31 – Rencontre de démarrage – Contexte inter-organismes. Dans </a:t>
            </a:r>
            <a:r>
              <a:rPr lang="fr-CA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Pratiques d’action communautaire et d’autonomie des destinataires</a:t>
            </a:r>
            <a:r>
              <a:rPr lang="fr-CA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CA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https://autonomiecommunautaire.uqam.ca/wp-content/uploads/sites/34/2022/11/Outil-31.pptx</a:t>
            </a:r>
            <a:r>
              <a:rPr lang="fr-CA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CA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Licence CC BY NC SA 4,0 International</a:t>
            </a:r>
            <a:r>
              <a:rPr lang="fr-CA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r-C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Image 9" descr="Une image contenant texte, piscine à balles, clipart&#10;&#10;Description générée automatiquement">
            <a:extLst>
              <a:ext uri="{FF2B5EF4-FFF2-40B4-BE49-F238E27FC236}">
                <a16:creationId xmlns:a16="http://schemas.microsoft.com/office/drawing/2014/main" id="{DA48CA47-01BC-44BF-C755-C097A8E5D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836" y="2154564"/>
            <a:ext cx="1362075" cy="4762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F97FF0-5AEA-6A1D-F79E-6B876F243982}"/>
              </a:ext>
            </a:extLst>
          </p:cNvPr>
          <p:cNvSpPr txBox="1"/>
          <p:nvPr/>
        </p:nvSpPr>
        <p:spPr>
          <a:xfrm>
            <a:off x="3378530" y="2111829"/>
            <a:ext cx="520733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100">
                <a:latin typeface="Calibri"/>
              </a:rPr>
              <a:t>Sauf </a:t>
            </a:r>
            <a:r>
              <a:rPr lang="fr-FR" sz="1100">
                <a:latin typeface="Calibri"/>
              </a:rPr>
              <a:t>indications</a:t>
            </a:r>
            <a:r>
              <a:rPr lang="fr-CA" sz="1100">
                <a:latin typeface="Calibri"/>
              </a:rPr>
              <a:t> contraires, le contenu de ce document</a:t>
            </a:r>
            <a:r>
              <a:rPr lang="fr-CA" sz="1100">
                <a:latin typeface="Calibri"/>
                <a:cs typeface="Calibri"/>
              </a:rPr>
              <a:t> électronique est disponible en vertu des conditions de la</a:t>
            </a:r>
            <a:r>
              <a:rPr lang="fr-CA" sz="1100">
                <a:solidFill>
                  <a:srgbClr val="316886"/>
                </a:solidFill>
                <a:latin typeface="Calibri"/>
                <a:cs typeface="Calibri"/>
              </a:rPr>
              <a:t> </a:t>
            </a:r>
            <a:r>
              <a:rPr lang="fr-CA" sz="1100">
                <a:solidFill>
                  <a:srgbClr val="316886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FR" sz="1100">
                <a:solidFill>
                  <a:srgbClr val="316886"/>
                </a:solidFill>
                <a:latin typeface="Calibri"/>
                <a:cs typeface="Calibri"/>
              </a:rPr>
              <a:t> </a:t>
            </a:r>
            <a:endParaRPr lang="fr-FR" sz="1100">
              <a:solidFill>
                <a:srgbClr val="316886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AF001C-69FD-D84A-BF6A-679C19626C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1" b="30176"/>
          <a:stretch/>
        </p:blipFill>
        <p:spPr>
          <a:xfrm rot="10800000" flipH="1">
            <a:off x="1280557" y="155631"/>
            <a:ext cx="9566949" cy="1283377"/>
          </a:xfrm>
          <a:prstGeom prst="rect">
            <a:avLst/>
          </a:prstGeom>
        </p:spPr>
      </p:pic>
      <p:sp>
        <p:nvSpPr>
          <p:cNvPr id="10" name="ZoneTexte 1">
            <a:extLst>
              <a:ext uri="{FF2B5EF4-FFF2-40B4-BE49-F238E27FC236}">
                <a16:creationId xmlns:a16="http://schemas.microsoft.com/office/drawing/2014/main" id="{74FD9ABF-3B89-A501-9501-6C0025D3B9D3}"/>
              </a:ext>
            </a:extLst>
          </p:cNvPr>
          <p:cNvSpPr txBox="1"/>
          <p:nvPr/>
        </p:nvSpPr>
        <p:spPr>
          <a:xfrm>
            <a:off x="1280557" y="289488"/>
            <a:ext cx="668209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>
                <a:solidFill>
                  <a:schemeClr val="bg1"/>
                </a:solidFill>
                <a:cs typeface="Arial" panose="020B0604020202020204" pitchFamily="34" charset="0"/>
              </a:rPr>
              <a:t>Outil 31 </a:t>
            </a:r>
            <a:r>
              <a:rPr lang="fr-CA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/>
              </a:rPr>
              <a:t>–</a:t>
            </a:r>
            <a:r>
              <a:rPr lang="fr-CA" sz="2400" b="1" dirty="0">
                <a:solidFill>
                  <a:schemeClr val="bg1"/>
                </a:solidFill>
                <a:cs typeface="Arial" panose="020B0604020202020204" pitchFamily="34" charset="0"/>
              </a:rPr>
              <a:t> Rencontre de démarrage</a:t>
            </a:r>
            <a:br>
              <a:rPr lang="fr-CA" sz="2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CA" sz="2400" b="1" dirty="0">
                <a:solidFill>
                  <a:schemeClr val="bg1"/>
                </a:solidFill>
                <a:cs typeface="Arial" panose="020B0604020202020204" pitchFamily="34" charset="0"/>
              </a:rPr>
              <a:t>Contexte inter-organismes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5C3E3C-29BA-D8B8-1CFD-6B03F890E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66" y="4707920"/>
            <a:ext cx="1103463" cy="11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927EFA84-A4FD-C532-2458-5F4D4A178F31}"/>
              </a:ext>
            </a:extLst>
          </p:cNvPr>
          <p:cNvSpPr/>
          <p:nvPr/>
        </p:nvSpPr>
        <p:spPr>
          <a:xfrm>
            <a:off x="1441390" y="976959"/>
            <a:ext cx="9309220" cy="4241427"/>
          </a:xfrm>
          <a:custGeom>
            <a:avLst/>
            <a:gdLst>
              <a:gd name="connsiteX0" fmla="*/ 0 w 9309220"/>
              <a:gd name="connsiteY0" fmla="*/ 0 h 4241427"/>
              <a:gd name="connsiteX1" fmla="*/ 5430378 w 9309220"/>
              <a:gd name="connsiteY1" fmla="*/ 0 h 4241427"/>
              <a:gd name="connsiteX2" fmla="*/ 5430378 w 9309220"/>
              <a:gd name="connsiteY2" fmla="*/ 0 h 4241427"/>
              <a:gd name="connsiteX3" fmla="*/ 7757683 w 9309220"/>
              <a:gd name="connsiteY3" fmla="*/ 0 h 4241427"/>
              <a:gd name="connsiteX4" fmla="*/ 9309220 w 9309220"/>
              <a:gd name="connsiteY4" fmla="*/ 0 h 4241427"/>
              <a:gd name="connsiteX5" fmla="*/ 9309220 w 9309220"/>
              <a:gd name="connsiteY5" fmla="*/ 2474166 h 4241427"/>
              <a:gd name="connsiteX6" fmla="*/ 9309220 w 9309220"/>
              <a:gd name="connsiteY6" fmla="*/ 2474166 h 4241427"/>
              <a:gd name="connsiteX7" fmla="*/ 9309220 w 9309220"/>
              <a:gd name="connsiteY7" fmla="*/ 3534523 h 4241427"/>
              <a:gd name="connsiteX8" fmla="*/ 9309220 w 9309220"/>
              <a:gd name="connsiteY8" fmla="*/ 4241427 h 4241427"/>
              <a:gd name="connsiteX9" fmla="*/ 7757683 w 9309220"/>
              <a:gd name="connsiteY9" fmla="*/ 4241427 h 4241427"/>
              <a:gd name="connsiteX10" fmla="*/ 7369830 w 9309220"/>
              <a:gd name="connsiteY10" fmla="*/ 5219034 h 4241427"/>
              <a:gd name="connsiteX11" fmla="*/ 5430378 w 9309220"/>
              <a:gd name="connsiteY11" fmla="*/ 4241427 h 4241427"/>
              <a:gd name="connsiteX12" fmla="*/ 0 w 9309220"/>
              <a:gd name="connsiteY12" fmla="*/ 4241427 h 4241427"/>
              <a:gd name="connsiteX13" fmla="*/ 0 w 9309220"/>
              <a:gd name="connsiteY13" fmla="*/ 3534523 h 4241427"/>
              <a:gd name="connsiteX14" fmla="*/ 0 w 9309220"/>
              <a:gd name="connsiteY14" fmla="*/ 2474166 h 4241427"/>
              <a:gd name="connsiteX15" fmla="*/ 0 w 9309220"/>
              <a:gd name="connsiteY15" fmla="*/ 2474166 h 4241427"/>
              <a:gd name="connsiteX16" fmla="*/ 0 w 9309220"/>
              <a:gd name="connsiteY16" fmla="*/ 0 h 424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09220" h="4241427" fill="none" extrusionOk="0">
                <a:moveTo>
                  <a:pt x="0" y="0"/>
                </a:moveTo>
                <a:cubicBezTo>
                  <a:pt x="779914" y="-124927"/>
                  <a:pt x="3502634" y="34880"/>
                  <a:pt x="5430378" y="0"/>
                </a:cubicBezTo>
                <a:lnTo>
                  <a:pt x="5430378" y="0"/>
                </a:lnTo>
                <a:cubicBezTo>
                  <a:pt x="5793798" y="-116129"/>
                  <a:pt x="7124709" y="65495"/>
                  <a:pt x="7757683" y="0"/>
                </a:cubicBezTo>
                <a:cubicBezTo>
                  <a:pt x="8426843" y="-125991"/>
                  <a:pt x="9029146" y="-114078"/>
                  <a:pt x="9309220" y="0"/>
                </a:cubicBezTo>
                <a:cubicBezTo>
                  <a:pt x="9427057" y="647678"/>
                  <a:pt x="9359962" y="1833829"/>
                  <a:pt x="9309220" y="2474166"/>
                </a:cubicBezTo>
                <a:lnTo>
                  <a:pt x="9309220" y="2474166"/>
                </a:lnTo>
                <a:cubicBezTo>
                  <a:pt x="9330830" y="2818837"/>
                  <a:pt x="9296556" y="3205474"/>
                  <a:pt x="9309220" y="3534523"/>
                </a:cubicBezTo>
                <a:cubicBezTo>
                  <a:pt x="9332450" y="3832561"/>
                  <a:pt x="9326526" y="4036887"/>
                  <a:pt x="9309220" y="4241427"/>
                </a:cubicBezTo>
                <a:cubicBezTo>
                  <a:pt x="8740131" y="4111370"/>
                  <a:pt x="8354142" y="4169739"/>
                  <a:pt x="7757683" y="4241427"/>
                </a:cubicBezTo>
                <a:cubicBezTo>
                  <a:pt x="7696607" y="4524432"/>
                  <a:pt x="7448102" y="4907896"/>
                  <a:pt x="7369830" y="5219034"/>
                </a:cubicBezTo>
                <a:cubicBezTo>
                  <a:pt x="6709727" y="4905804"/>
                  <a:pt x="6277677" y="4581423"/>
                  <a:pt x="5430378" y="4241427"/>
                </a:cubicBezTo>
                <a:cubicBezTo>
                  <a:pt x="4084642" y="4159387"/>
                  <a:pt x="776131" y="4332272"/>
                  <a:pt x="0" y="4241427"/>
                </a:cubicBezTo>
                <a:cubicBezTo>
                  <a:pt x="-52748" y="4165272"/>
                  <a:pt x="-20260" y="3861674"/>
                  <a:pt x="0" y="3534523"/>
                </a:cubicBezTo>
                <a:cubicBezTo>
                  <a:pt x="-20435" y="3398567"/>
                  <a:pt x="-34135" y="2743223"/>
                  <a:pt x="0" y="2474166"/>
                </a:cubicBezTo>
                <a:lnTo>
                  <a:pt x="0" y="2474166"/>
                </a:lnTo>
                <a:cubicBezTo>
                  <a:pt x="120809" y="2121070"/>
                  <a:pt x="-62258" y="293902"/>
                  <a:pt x="0" y="0"/>
                </a:cubicBezTo>
                <a:close/>
              </a:path>
              <a:path w="9309220" h="4241427" stroke="0" extrusionOk="0">
                <a:moveTo>
                  <a:pt x="0" y="0"/>
                </a:moveTo>
                <a:cubicBezTo>
                  <a:pt x="2132090" y="-5744"/>
                  <a:pt x="3803651" y="-97478"/>
                  <a:pt x="5430378" y="0"/>
                </a:cubicBezTo>
                <a:lnTo>
                  <a:pt x="5430378" y="0"/>
                </a:lnTo>
                <a:cubicBezTo>
                  <a:pt x="6442882" y="-99961"/>
                  <a:pt x="7316402" y="-44384"/>
                  <a:pt x="7757683" y="0"/>
                </a:cubicBezTo>
                <a:cubicBezTo>
                  <a:pt x="8058337" y="55529"/>
                  <a:pt x="8577460" y="-8260"/>
                  <a:pt x="9309220" y="0"/>
                </a:cubicBezTo>
                <a:cubicBezTo>
                  <a:pt x="9460256" y="814639"/>
                  <a:pt x="9472463" y="1391603"/>
                  <a:pt x="9309220" y="2474166"/>
                </a:cubicBezTo>
                <a:lnTo>
                  <a:pt x="9309220" y="2474166"/>
                </a:lnTo>
                <a:cubicBezTo>
                  <a:pt x="9404035" y="2955580"/>
                  <a:pt x="9335343" y="3324102"/>
                  <a:pt x="9309220" y="3534523"/>
                </a:cubicBezTo>
                <a:cubicBezTo>
                  <a:pt x="9248438" y="3745256"/>
                  <a:pt x="9290168" y="4118295"/>
                  <a:pt x="9309220" y="4241427"/>
                </a:cubicBezTo>
                <a:cubicBezTo>
                  <a:pt x="8918121" y="4271706"/>
                  <a:pt x="8336756" y="4224001"/>
                  <a:pt x="7757683" y="4241427"/>
                </a:cubicBezTo>
                <a:cubicBezTo>
                  <a:pt x="7612927" y="4686337"/>
                  <a:pt x="7487623" y="4893901"/>
                  <a:pt x="7369830" y="5219034"/>
                </a:cubicBezTo>
                <a:cubicBezTo>
                  <a:pt x="7081198" y="4939138"/>
                  <a:pt x="6184699" y="4461280"/>
                  <a:pt x="5430378" y="4241427"/>
                </a:cubicBezTo>
                <a:cubicBezTo>
                  <a:pt x="3371353" y="4104124"/>
                  <a:pt x="2013569" y="4078447"/>
                  <a:pt x="0" y="4241427"/>
                </a:cubicBezTo>
                <a:cubicBezTo>
                  <a:pt x="-20008" y="4037728"/>
                  <a:pt x="52365" y="3743352"/>
                  <a:pt x="0" y="3534523"/>
                </a:cubicBezTo>
                <a:cubicBezTo>
                  <a:pt x="-88609" y="3368009"/>
                  <a:pt x="-16072" y="2724100"/>
                  <a:pt x="0" y="2474166"/>
                </a:cubicBezTo>
                <a:lnTo>
                  <a:pt x="0" y="2474166"/>
                </a:lnTo>
                <a:cubicBezTo>
                  <a:pt x="-15855" y="2092345"/>
                  <a:pt x="42038" y="10670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dirty="0">
              <a:latin typeface="Franklin Gothic Demi Cond" panose="020B07060304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B699A2-39EF-488C-8354-64AE591B30D8}"/>
              </a:ext>
            </a:extLst>
          </p:cNvPr>
          <p:cNvSpPr txBox="1"/>
          <p:nvPr/>
        </p:nvSpPr>
        <p:spPr>
          <a:xfrm>
            <a:off x="8369436" y="6046438"/>
            <a:ext cx="356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b="1" dirty="0">
                <a:solidFill>
                  <a:srgbClr val="FF0000"/>
                </a:solidFill>
              </a:rPr>
              <a:t>INSÉRER LA DATE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BA9123-3DC1-40AA-B0EB-20063678808E}"/>
              </a:ext>
            </a:extLst>
          </p:cNvPr>
          <p:cNvSpPr txBox="1"/>
          <p:nvPr/>
        </p:nvSpPr>
        <p:spPr>
          <a:xfrm>
            <a:off x="2477811" y="3097672"/>
            <a:ext cx="7078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Les pratiques d’action communautaire et l’autonomie des destinataires</a:t>
            </a:r>
            <a:endParaRPr lang="fr-CA" sz="4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3CB526-9504-47C3-B45F-A0AF52308E8B}"/>
              </a:ext>
            </a:extLst>
          </p:cNvPr>
          <p:cNvSpPr txBox="1"/>
          <p:nvPr/>
        </p:nvSpPr>
        <p:spPr>
          <a:xfrm>
            <a:off x="2570951" y="2066621"/>
            <a:ext cx="7581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>
                <a:solidFill>
                  <a:schemeClr val="bg1"/>
                </a:solidFill>
              </a:rPr>
              <a:t>Rencontre de démarrage </a:t>
            </a:r>
          </a:p>
          <a:p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293463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558E5D75-9A11-4C59-B64B-E1DE5ABB0A99}"/>
              </a:ext>
            </a:extLst>
          </p:cNvPr>
          <p:cNvSpPr/>
          <p:nvPr/>
        </p:nvSpPr>
        <p:spPr>
          <a:xfrm>
            <a:off x="2964490" y="123497"/>
            <a:ext cx="6108638" cy="1206539"/>
          </a:xfrm>
          <a:custGeom>
            <a:avLst/>
            <a:gdLst>
              <a:gd name="connsiteX0" fmla="*/ 0 w 6108638"/>
              <a:gd name="connsiteY0" fmla="*/ 0 h 1206539"/>
              <a:gd name="connsiteX1" fmla="*/ 3563372 w 6108638"/>
              <a:gd name="connsiteY1" fmla="*/ 0 h 1206539"/>
              <a:gd name="connsiteX2" fmla="*/ 3563372 w 6108638"/>
              <a:gd name="connsiteY2" fmla="*/ 0 h 1206539"/>
              <a:gd name="connsiteX3" fmla="*/ 5090532 w 6108638"/>
              <a:gd name="connsiteY3" fmla="*/ 0 h 1206539"/>
              <a:gd name="connsiteX4" fmla="*/ 6108638 w 6108638"/>
              <a:gd name="connsiteY4" fmla="*/ 0 h 1206539"/>
              <a:gd name="connsiteX5" fmla="*/ 6108638 w 6108638"/>
              <a:gd name="connsiteY5" fmla="*/ 703814 h 1206539"/>
              <a:gd name="connsiteX6" fmla="*/ 6108638 w 6108638"/>
              <a:gd name="connsiteY6" fmla="*/ 874873 h 1206539"/>
              <a:gd name="connsiteX7" fmla="*/ 6108638 w 6108638"/>
              <a:gd name="connsiteY7" fmla="*/ 1005449 h 1206539"/>
              <a:gd name="connsiteX8" fmla="*/ 6108638 w 6108638"/>
              <a:gd name="connsiteY8" fmla="*/ 1206539 h 1206539"/>
              <a:gd name="connsiteX9" fmla="*/ 5090532 w 6108638"/>
              <a:gd name="connsiteY9" fmla="*/ 1206539 h 1206539"/>
              <a:gd name="connsiteX10" fmla="*/ 3563372 w 6108638"/>
              <a:gd name="connsiteY10" fmla="*/ 1206539 h 1206539"/>
              <a:gd name="connsiteX11" fmla="*/ 3563372 w 6108638"/>
              <a:gd name="connsiteY11" fmla="*/ 1206539 h 1206539"/>
              <a:gd name="connsiteX12" fmla="*/ 0 w 6108638"/>
              <a:gd name="connsiteY12" fmla="*/ 1206539 h 1206539"/>
              <a:gd name="connsiteX13" fmla="*/ 0 w 6108638"/>
              <a:gd name="connsiteY13" fmla="*/ 1005449 h 1206539"/>
              <a:gd name="connsiteX14" fmla="*/ 0 w 6108638"/>
              <a:gd name="connsiteY14" fmla="*/ 703814 h 1206539"/>
              <a:gd name="connsiteX15" fmla="*/ 0 w 6108638"/>
              <a:gd name="connsiteY15" fmla="*/ 703814 h 1206539"/>
              <a:gd name="connsiteX16" fmla="*/ 0 w 6108638"/>
              <a:gd name="connsiteY16" fmla="*/ 0 h 120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08638" h="1206539" fill="none" extrusionOk="0">
                <a:moveTo>
                  <a:pt x="0" y="0"/>
                </a:moveTo>
                <a:cubicBezTo>
                  <a:pt x="1676656" y="-124927"/>
                  <a:pt x="2379955" y="34880"/>
                  <a:pt x="3563372" y="0"/>
                </a:cubicBezTo>
                <a:lnTo>
                  <a:pt x="3563372" y="0"/>
                </a:lnTo>
                <a:cubicBezTo>
                  <a:pt x="4140690" y="38997"/>
                  <a:pt x="4559411" y="133912"/>
                  <a:pt x="5090532" y="0"/>
                </a:cubicBezTo>
                <a:cubicBezTo>
                  <a:pt x="5593631" y="81028"/>
                  <a:pt x="5795706" y="62356"/>
                  <a:pt x="6108638" y="0"/>
                </a:cubicBezTo>
                <a:cubicBezTo>
                  <a:pt x="6157186" y="96965"/>
                  <a:pt x="6162715" y="440038"/>
                  <a:pt x="6108638" y="703814"/>
                </a:cubicBezTo>
                <a:cubicBezTo>
                  <a:pt x="6095666" y="788193"/>
                  <a:pt x="6117470" y="792141"/>
                  <a:pt x="6108638" y="874873"/>
                </a:cubicBezTo>
                <a:cubicBezTo>
                  <a:pt x="6114385" y="909539"/>
                  <a:pt x="6118559" y="953908"/>
                  <a:pt x="6108638" y="1005449"/>
                </a:cubicBezTo>
                <a:cubicBezTo>
                  <a:pt x="6121823" y="1063386"/>
                  <a:pt x="6105976" y="1156574"/>
                  <a:pt x="6108638" y="1206539"/>
                </a:cubicBezTo>
                <a:cubicBezTo>
                  <a:pt x="5922405" y="1239029"/>
                  <a:pt x="5307486" y="1275308"/>
                  <a:pt x="5090532" y="1206539"/>
                </a:cubicBezTo>
                <a:cubicBezTo>
                  <a:pt x="4618153" y="1290559"/>
                  <a:pt x="4196111" y="1077010"/>
                  <a:pt x="3563372" y="1206539"/>
                </a:cubicBezTo>
                <a:lnTo>
                  <a:pt x="3563372" y="1206539"/>
                </a:lnTo>
                <a:cubicBezTo>
                  <a:pt x="2753827" y="1124499"/>
                  <a:pt x="630510" y="1297384"/>
                  <a:pt x="0" y="1206539"/>
                </a:cubicBezTo>
                <a:cubicBezTo>
                  <a:pt x="-11093" y="1141823"/>
                  <a:pt x="-10023" y="1069914"/>
                  <a:pt x="0" y="1005449"/>
                </a:cubicBezTo>
                <a:cubicBezTo>
                  <a:pt x="14441" y="898187"/>
                  <a:pt x="852" y="841020"/>
                  <a:pt x="0" y="703814"/>
                </a:cubicBezTo>
                <a:lnTo>
                  <a:pt x="0" y="703814"/>
                </a:lnTo>
                <a:cubicBezTo>
                  <a:pt x="-51730" y="363573"/>
                  <a:pt x="-37061" y="123126"/>
                  <a:pt x="0" y="0"/>
                </a:cubicBezTo>
                <a:close/>
              </a:path>
              <a:path w="6108638" h="1206539" stroke="0" extrusionOk="0">
                <a:moveTo>
                  <a:pt x="0" y="0"/>
                </a:moveTo>
                <a:cubicBezTo>
                  <a:pt x="1033427" y="-5744"/>
                  <a:pt x="2713203" y="-97478"/>
                  <a:pt x="3563372" y="0"/>
                </a:cubicBezTo>
                <a:lnTo>
                  <a:pt x="3563372" y="0"/>
                </a:lnTo>
                <a:cubicBezTo>
                  <a:pt x="4156876" y="81835"/>
                  <a:pt x="4521208" y="-42120"/>
                  <a:pt x="5090532" y="0"/>
                </a:cubicBezTo>
                <a:cubicBezTo>
                  <a:pt x="5290136" y="73679"/>
                  <a:pt x="5715673" y="64522"/>
                  <a:pt x="6108638" y="0"/>
                </a:cubicBezTo>
                <a:cubicBezTo>
                  <a:pt x="6099863" y="308964"/>
                  <a:pt x="6143925" y="404890"/>
                  <a:pt x="6108638" y="703814"/>
                </a:cubicBezTo>
                <a:cubicBezTo>
                  <a:pt x="6122295" y="759027"/>
                  <a:pt x="6097097" y="812460"/>
                  <a:pt x="6108638" y="874873"/>
                </a:cubicBezTo>
                <a:cubicBezTo>
                  <a:pt x="6118267" y="912162"/>
                  <a:pt x="6115023" y="981125"/>
                  <a:pt x="6108638" y="1005449"/>
                </a:cubicBezTo>
                <a:cubicBezTo>
                  <a:pt x="6110758" y="1032346"/>
                  <a:pt x="6112370" y="1125436"/>
                  <a:pt x="6108638" y="1206539"/>
                </a:cubicBezTo>
                <a:cubicBezTo>
                  <a:pt x="5860969" y="1254855"/>
                  <a:pt x="5554933" y="1280964"/>
                  <a:pt x="5090532" y="1206539"/>
                </a:cubicBezTo>
                <a:cubicBezTo>
                  <a:pt x="4785405" y="1209992"/>
                  <a:pt x="4069939" y="1133558"/>
                  <a:pt x="3563372" y="1206539"/>
                </a:cubicBezTo>
                <a:lnTo>
                  <a:pt x="3563372" y="1206539"/>
                </a:lnTo>
                <a:cubicBezTo>
                  <a:pt x="2747525" y="1069236"/>
                  <a:pt x="1402382" y="1043559"/>
                  <a:pt x="0" y="1206539"/>
                </a:cubicBezTo>
                <a:cubicBezTo>
                  <a:pt x="7610" y="1173209"/>
                  <a:pt x="-16311" y="1059181"/>
                  <a:pt x="0" y="1005449"/>
                </a:cubicBezTo>
                <a:cubicBezTo>
                  <a:pt x="20839" y="928374"/>
                  <a:pt x="-25310" y="786775"/>
                  <a:pt x="0" y="703814"/>
                </a:cubicBezTo>
                <a:lnTo>
                  <a:pt x="0" y="703814"/>
                </a:lnTo>
                <a:cubicBezTo>
                  <a:pt x="-43267" y="589535"/>
                  <a:pt x="-16146" y="201135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49685"/>
                      <a:gd name="adj2" fmla="val 2251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spcBef>
                <a:spcPts val="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10000"/>
            </a:pPr>
            <a:r>
              <a:rPr lang="fr-CA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Aujourd’hui nous allons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679E2C-BEB8-4ADB-8042-30E29BACEE94}"/>
              </a:ext>
            </a:extLst>
          </p:cNvPr>
          <p:cNvSpPr txBox="1"/>
          <p:nvPr/>
        </p:nvSpPr>
        <p:spPr>
          <a:xfrm>
            <a:off x="2648988" y="1869217"/>
            <a:ext cx="9543012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Faire connaissance</a:t>
            </a:r>
          </a:p>
          <a:p>
            <a:pPr marL="342900" lvl="0" indent="-342900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8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</a:t>
            </a:r>
            <a:r>
              <a:rPr lang="fr-CA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résenter le projet, la démarche et ses objectifs</a:t>
            </a:r>
            <a:endParaRPr lang="fr-CA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8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Pourquoi le projet?</a:t>
            </a:r>
            <a:r>
              <a:rPr lang="fr-CA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Pourquoi je participe?</a:t>
            </a:r>
          </a:p>
          <a:p>
            <a:pPr marL="342900" lvl="0" indent="-342900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Votre implication, le calendrier et le nombre de rencontres</a:t>
            </a:r>
            <a:endParaRPr lang="fr-CA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CA" dirty="0"/>
          </a:p>
        </p:txBody>
      </p:sp>
      <p:pic>
        <p:nvPicPr>
          <p:cNvPr id="6" name="Graphique 5" descr="Poignée de main avec un remplissage uni">
            <a:extLst>
              <a:ext uri="{FF2B5EF4-FFF2-40B4-BE49-F238E27FC236}">
                <a16:creationId xmlns:a16="http://schemas.microsoft.com/office/drawing/2014/main" id="{FE72E899-D54A-4513-9BFE-DE094D41D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3917" y="1797931"/>
            <a:ext cx="1182559" cy="1182559"/>
          </a:xfrm>
          <a:prstGeom prst="rect">
            <a:avLst/>
          </a:prstGeom>
        </p:spPr>
      </p:pic>
      <p:pic>
        <p:nvPicPr>
          <p:cNvPr id="8" name="Graphique 7" descr="Enseignant avec un remplissage uni">
            <a:extLst>
              <a:ext uri="{FF2B5EF4-FFF2-40B4-BE49-F238E27FC236}">
                <a16:creationId xmlns:a16="http://schemas.microsoft.com/office/drawing/2014/main" id="{13C4A171-4049-45EE-9616-A48D6CDC2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5894" y="2658632"/>
            <a:ext cx="1258604" cy="1258604"/>
          </a:xfrm>
          <a:prstGeom prst="rect">
            <a:avLst/>
          </a:prstGeom>
        </p:spPr>
      </p:pic>
      <p:pic>
        <p:nvPicPr>
          <p:cNvPr id="12" name="Graphique 11" descr="Badge point d’interrogation avec un remplissage uni">
            <a:extLst>
              <a:ext uri="{FF2B5EF4-FFF2-40B4-BE49-F238E27FC236}">
                <a16:creationId xmlns:a16="http://schemas.microsoft.com/office/drawing/2014/main" id="{B8B59876-420F-4BB7-9B11-7182FBAAE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4147" y="3814435"/>
            <a:ext cx="914400" cy="914400"/>
          </a:xfrm>
          <a:prstGeom prst="rect">
            <a:avLst/>
          </a:prstGeom>
        </p:spPr>
      </p:pic>
      <p:pic>
        <p:nvPicPr>
          <p:cNvPr id="14" name="Graphique 13" descr="Calendrier journalier avec un remplissage uni">
            <a:extLst>
              <a:ext uri="{FF2B5EF4-FFF2-40B4-BE49-F238E27FC236}">
                <a16:creationId xmlns:a16="http://schemas.microsoft.com/office/drawing/2014/main" id="{8E6C9DC7-8087-4839-9DD3-D6B65164F2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3917" y="4626033"/>
            <a:ext cx="1144385" cy="11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7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95DD1BDE-BEFB-4F82-BBE5-8CAF2036F9F0}"/>
              </a:ext>
            </a:extLst>
          </p:cNvPr>
          <p:cNvSpPr/>
          <p:nvPr/>
        </p:nvSpPr>
        <p:spPr>
          <a:xfrm rot="21210002">
            <a:off x="309213" y="413108"/>
            <a:ext cx="3886759" cy="1941658"/>
          </a:xfrm>
          <a:custGeom>
            <a:avLst/>
            <a:gdLst>
              <a:gd name="connsiteX0" fmla="*/ 0 w 3886759"/>
              <a:gd name="connsiteY0" fmla="*/ 0 h 1941658"/>
              <a:gd name="connsiteX1" fmla="*/ 2267276 w 3886759"/>
              <a:gd name="connsiteY1" fmla="*/ 0 h 1941658"/>
              <a:gd name="connsiteX2" fmla="*/ 2267276 w 3886759"/>
              <a:gd name="connsiteY2" fmla="*/ 0 h 1941658"/>
              <a:gd name="connsiteX3" fmla="*/ 3238966 w 3886759"/>
              <a:gd name="connsiteY3" fmla="*/ 0 h 1941658"/>
              <a:gd name="connsiteX4" fmla="*/ 3886759 w 3886759"/>
              <a:gd name="connsiteY4" fmla="*/ 0 h 1941658"/>
              <a:gd name="connsiteX5" fmla="*/ 3886759 w 3886759"/>
              <a:gd name="connsiteY5" fmla="*/ 1132634 h 1941658"/>
              <a:gd name="connsiteX6" fmla="*/ 3886759 w 3886759"/>
              <a:gd name="connsiteY6" fmla="*/ 1132634 h 1941658"/>
              <a:gd name="connsiteX7" fmla="*/ 3886759 w 3886759"/>
              <a:gd name="connsiteY7" fmla="*/ 1618048 h 1941658"/>
              <a:gd name="connsiteX8" fmla="*/ 3886759 w 3886759"/>
              <a:gd name="connsiteY8" fmla="*/ 1941658 h 1941658"/>
              <a:gd name="connsiteX9" fmla="*/ 3238966 w 3886759"/>
              <a:gd name="connsiteY9" fmla="*/ 1941658 h 1941658"/>
              <a:gd name="connsiteX10" fmla="*/ 3077030 w 3886759"/>
              <a:gd name="connsiteY10" fmla="*/ 2389191 h 1941658"/>
              <a:gd name="connsiteX11" fmla="*/ 2267276 w 3886759"/>
              <a:gd name="connsiteY11" fmla="*/ 1941658 h 1941658"/>
              <a:gd name="connsiteX12" fmla="*/ 0 w 3886759"/>
              <a:gd name="connsiteY12" fmla="*/ 1941658 h 1941658"/>
              <a:gd name="connsiteX13" fmla="*/ 0 w 3886759"/>
              <a:gd name="connsiteY13" fmla="*/ 1618048 h 1941658"/>
              <a:gd name="connsiteX14" fmla="*/ 0 w 3886759"/>
              <a:gd name="connsiteY14" fmla="*/ 1132634 h 1941658"/>
              <a:gd name="connsiteX15" fmla="*/ 0 w 3886759"/>
              <a:gd name="connsiteY15" fmla="*/ 1132634 h 1941658"/>
              <a:gd name="connsiteX16" fmla="*/ 0 w 3886759"/>
              <a:gd name="connsiteY16" fmla="*/ 0 h 19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6759" h="1941658" fill="none" extrusionOk="0">
                <a:moveTo>
                  <a:pt x="0" y="0"/>
                </a:moveTo>
                <a:cubicBezTo>
                  <a:pt x="319067" y="-124927"/>
                  <a:pt x="1328294" y="34880"/>
                  <a:pt x="2267276" y="0"/>
                </a:cubicBezTo>
                <a:lnTo>
                  <a:pt x="2267276" y="0"/>
                </a:lnTo>
                <a:cubicBezTo>
                  <a:pt x="2674846" y="-80139"/>
                  <a:pt x="2790989" y="67911"/>
                  <a:pt x="3238966" y="0"/>
                </a:cubicBezTo>
                <a:cubicBezTo>
                  <a:pt x="3428960" y="57137"/>
                  <a:pt x="3710535" y="-39145"/>
                  <a:pt x="3886759" y="0"/>
                </a:cubicBezTo>
                <a:cubicBezTo>
                  <a:pt x="3962659" y="554904"/>
                  <a:pt x="3822853" y="1010988"/>
                  <a:pt x="3886759" y="1132634"/>
                </a:cubicBezTo>
                <a:lnTo>
                  <a:pt x="3886759" y="1132634"/>
                </a:lnTo>
                <a:cubicBezTo>
                  <a:pt x="3893002" y="1290435"/>
                  <a:pt x="3869285" y="1385577"/>
                  <a:pt x="3886759" y="1618048"/>
                </a:cubicBezTo>
                <a:cubicBezTo>
                  <a:pt x="3881178" y="1776895"/>
                  <a:pt x="3908743" y="1780552"/>
                  <a:pt x="3886759" y="1941658"/>
                </a:cubicBezTo>
                <a:cubicBezTo>
                  <a:pt x="3722548" y="1943468"/>
                  <a:pt x="3497662" y="1970951"/>
                  <a:pt x="3238966" y="1941658"/>
                </a:cubicBezTo>
                <a:cubicBezTo>
                  <a:pt x="3198399" y="2154309"/>
                  <a:pt x="3138295" y="2194556"/>
                  <a:pt x="3077030" y="2389191"/>
                </a:cubicBezTo>
                <a:cubicBezTo>
                  <a:pt x="2905382" y="2234349"/>
                  <a:pt x="2491910" y="2060858"/>
                  <a:pt x="2267276" y="1941658"/>
                </a:cubicBezTo>
                <a:cubicBezTo>
                  <a:pt x="1493410" y="1859618"/>
                  <a:pt x="1052466" y="2032503"/>
                  <a:pt x="0" y="1941658"/>
                </a:cubicBezTo>
                <a:cubicBezTo>
                  <a:pt x="-22735" y="1783699"/>
                  <a:pt x="-16633" y="1726538"/>
                  <a:pt x="0" y="1618048"/>
                </a:cubicBezTo>
                <a:cubicBezTo>
                  <a:pt x="33595" y="1424141"/>
                  <a:pt x="8732" y="1218274"/>
                  <a:pt x="0" y="1132634"/>
                </a:cubicBezTo>
                <a:lnTo>
                  <a:pt x="0" y="1132634"/>
                </a:lnTo>
                <a:cubicBezTo>
                  <a:pt x="15218" y="832585"/>
                  <a:pt x="-99904" y="234959"/>
                  <a:pt x="0" y="0"/>
                </a:cubicBezTo>
                <a:close/>
              </a:path>
              <a:path w="3886759" h="1941658" stroke="0" extrusionOk="0">
                <a:moveTo>
                  <a:pt x="0" y="0"/>
                </a:moveTo>
                <a:cubicBezTo>
                  <a:pt x="668595" y="-5744"/>
                  <a:pt x="1733156" y="-97478"/>
                  <a:pt x="2267276" y="0"/>
                </a:cubicBezTo>
                <a:lnTo>
                  <a:pt x="2267276" y="0"/>
                </a:lnTo>
                <a:cubicBezTo>
                  <a:pt x="2400078" y="57945"/>
                  <a:pt x="3073676" y="-50820"/>
                  <a:pt x="3238966" y="0"/>
                </a:cubicBezTo>
                <a:cubicBezTo>
                  <a:pt x="3441084" y="-46320"/>
                  <a:pt x="3726978" y="-57027"/>
                  <a:pt x="3886759" y="0"/>
                </a:cubicBezTo>
                <a:cubicBezTo>
                  <a:pt x="3842687" y="314653"/>
                  <a:pt x="3904184" y="696841"/>
                  <a:pt x="3886759" y="1132634"/>
                </a:cubicBezTo>
                <a:lnTo>
                  <a:pt x="3886759" y="1132634"/>
                </a:lnTo>
                <a:cubicBezTo>
                  <a:pt x="3919387" y="1206262"/>
                  <a:pt x="3872979" y="1402766"/>
                  <a:pt x="3886759" y="1618048"/>
                </a:cubicBezTo>
                <a:cubicBezTo>
                  <a:pt x="3886004" y="1753659"/>
                  <a:pt x="3913428" y="1812546"/>
                  <a:pt x="3886759" y="1941658"/>
                </a:cubicBezTo>
                <a:cubicBezTo>
                  <a:pt x="3655389" y="1892721"/>
                  <a:pt x="3413731" y="1923338"/>
                  <a:pt x="3238966" y="1941658"/>
                </a:cubicBezTo>
                <a:cubicBezTo>
                  <a:pt x="3180040" y="2131556"/>
                  <a:pt x="3126324" y="2351873"/>
                  <a:pt x="3077030" y="2389191"/>
                </a:cubicBezTo>
                <a:cubicBezTo>
                  <a:pt x="2849432" y="2238490"/>
                  <a:pt x="2643198" y="2153049"/>
                  <a:pt x="2267276" y="1941658"/>
                </a:cubicBezTo>
                <a:cubicBezTo>
                  <a:pt x="1830493" y="1804355"/>
                  <a:pt x="563565" y="1778678"/>
                  <a:pt x="0" y="1941658"/>
                </a:cubicBezTo>
                <a:cubicBezTo>
                  <a:pt x="-12478" y="1805691"/>
                  <a:pt x="9485" y="1652128"/>
                  <a:pt x="0" y="1618048"/>
                </a:cubicBezTo>
                <a:cubicBezTo>
                  <a:pt x="2358" y="1480048"/>
                  <a:pt x="38027" y="1329495"/>
                  <a:pt x="0" y="1132634"/>
                </a:cubicBezTo>
                <a:lnTo>
                  <a:pt x="0" y="1132634"/>
                </a:lnTo>
                <a:cubicBezTo>
                  <a:pt x="-17604" y="744821"/>
                  <a:pt x="92920" y="221707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dirty="0">
                <a:latin typeface="Franklin Gothic Demi Cond" panose="020B0706030402020204" pitchFamily="34" charset="0"/>
              </a:rPr>
              <a:t>Présentation du projet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534CDA-AD65-4C55-BD7E-0290CA925724}"/>
              </a:ext>
            </a:extLst>
          </p:cNvPr>
          <p:cNvSpPr txBox="1"/>
          <p:nvPr/>
        </p:nvSpPr>
        <p:spPr>
          <a:xfrm>
            <a:off x="4394709" y="1274037"/>
            <a:ext cx="7325706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800" b="1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Les pratiques d’action communautaire et l’autonomie des </a:t>
            </a:r>
            <a:r>
              <a:rPr lang="fr-CA" sz="2800" b="1" dirty="0">
                <a:solidFill>
                  <a:srgbClr val="40404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destinataires</a:t>
            </a:r>
            <a:endParaRPr lang="fr-CA" sz="2800" dirty="0">
              <a:solidFill>
                <a:srgbClr val="4040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>
              <a:solidFill>
                <a:srgbClr val="404040"/>
              </a:solidFill>
            </a:endParaRPr>
          </a:p>
        </p:txBody>
      </p:sp>
      <p:pic>
        <p:nvPicPr>
          <p:cNvPr id="8" name="Graphique 7" descr="Enseignant avec un remplissage uni">
            <a:extLst>
              <a:ext uri="{FF2B5EF4-FFF2-40B4-BE49-F238E27FC236}">
                <a16:creationId xmlns:a16="http://schemas.microsoft.com/office/drawing/2014/main" id="{C2042BAE-8E42-4C90-9700-D74F97760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155" y="2057133"/>
            <a:ext cx="1614874" cy="16148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7B2960-26AE-461C-9545-B066E02BCDB0}"/>
              </a:ext>
            </a:extLst>
          </p:cNvPr>
          <p:cNvSpPr txBox="1"/>
          <p:nvPr/>
        </p:nvSpPr>
        <p:spPr>
          <a:xfrm>
            <a:off x="4397483" y="63218"/>
            <a:ext cx="8092471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404040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3600" b="1" dirty="0">
                <a:solidFill>
                  <a:srgbClr val="40404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3200" b="1" dirty="0">
                <a:solidFill>
                  <a:srgbClr val="40404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Projet de formation-accompagnement</a:t>
            </a:r>
            <a:endParaRPr lang="fr-CA" sz="3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2800" dirty="0">
              <a:solidFill>
                <a:srgbClr val="404040"/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A4EE928-EC35-49B2-89A0-1B52261E71C8}"/>
              </a:ext>
            </a:extLst>
          </p:cNvPr>
          <p:cNvGrpSpPr/>
          <p:nvPr/>
        </p:nvGrpSpPr>
        <p:grpSpPr>
          <a:xfrm>
            <a:off x="438277" y="3943392"/>
            <a:ext cx="2706736" cy="2208960"/>
            <a:chOff x="956121" y="3886532"/>
            <a:chExt cx="2706736" cy="22089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67A276C-9832-434F-A529-C4F5735F2122}"/>
                </a:ext>
              </a:extLst>
            </p:cNvPr>
            <p:cNvSpPr/>
            <p:nvPr/>
          </p:nvSpPr>
          <p:spPr>
            <a:xfrm>
              <a:off x="956121" y="3886532"/>
              <a:ext cx="2706736" cy="2208960"/>
            </a:xfrm>
            <a:custGeom>
              <a:avLst/>
              <a:gdLst>
                <a:gd name="connsiteX0" fmla="*/ 0 w 2706736"/>
                <a:gd name="connsiteY0" fmla="*/ 1104480 h 2208960"/>
                <a:gd name="connsiteX1" fmla="*/ 1353368 w 2706736"/>
                <a:gd name="connsiteY1" fmla="*/ 0 h 2208960"/>
                <a:gd name="connsiteX2" fmla="*/ 2706736 w 2706736"/>
                <a:gd name="connsiteY2" fmla="*/ 1104480 h 2208960"/>
                <a:gd name="connsiteX3" fmla="*/ 1353368 w 2706736"/>
                <a:gd name="connsiteY3" fmla="*/ 2208960 h 2208960"/>
                <a:gd name="connsiteX4" fmla="*/ 0 w 2706736"/>
                <a:gd name="connsiteY4" fmla="*/ 1104480 h 2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736" h="2208960" fill="none" extrusionOk="0">
                  <a:moveTo>
                    <a:pt x="0" y="1104480"/>
                  </a:moveTo>
                  <a:cubicBezTo>
                    <a:pt x="31821" y="497590"/>
                    <a:pt x="582297" y="-174431"/>
                    <a:pt x="1353368" y="0"/>
                  </a:cubicBezTo>
                  <a:cubicBezTo>
                    <a:pt x="2134489" y="77036"/>
                    <a:pt x="2659824" y="503235"/>
                    <a:pt x="2706736" y="1104480"/>
                  </a:cubicBezTo>
                  <a:cubicBezTo>
                    <a:pt x="2773026" y="1589398"/>
                    <a:pt x="2001645" y="2170169"/>
                    <a:pt x="1353368" y="2208960"/>
                  </a:cubicBezTo>
                  <a:cubicBezTo>
                    <a:pt x="501521" y="2251900"/>
                    <a:pt x="-11203" y="1626799"/>
                    <a:pt x="0" y="1104480"/>
                  </a:cubicBezTo>
                  <a:close/>
                </a:path>
                <a:path w="2706736" h="2208960" stroke="0" extrusionOk="0">
                  <a:moveTo>
                    <a:pt x="0" y="1104480"/>
                  </a:moveTo>
                  <a:cubicBezTo>
                    <a:pt x="43077" y="477197"/>
                    <a:pt x="632989" y="153541"/>
                    <a:pt x="1353368" y="0"/>
                  </a:cubicBezTo>
                  <a:cubicBezTo>
                    <a:pt x="2103926" y="17760"/>
                    <a:pt x="2767017" y="369730"/>
                    <a:pt x="2706736" y="1104480"/>
                  </a:cubicBezTo>
                  <a:cubicBezTo>
                    <a:pt x="2814726" y="1659537"/>
                    <a:pt x="1933774" y="2126193"/>
                    <a:pt x="1353368" y="2208960"/>
                  </a:cubicBezTo>
                  <a:cubicBezTo>
                    <a:pt x="640902" y="2101087"/>
                    <a:pt x="4120" y="1753024"/>
                    <a:pt x="0" y="1104480"/>
                  </a:cubicBezTo>
                  <a:close/>
                </a:path>
              </a:pathLst>
            </a:custGeom>
            <a:ln w="38100">
              <a:solidFill>
                <a:schemeClr val="tx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1961449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CA" sz="4000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Objectifs</a:t>
              </a:r>
            </a:p>
            <a:p>
              <a:pPr algn="ctr"/>
              <a:endParaRPr lang="fr-CA" sz="40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  <p:pic>
          <p:nvPicPr>
            <p:cNvPr id="14" name="Graphique 13" descr="Mille avec un remplissage uni">
              <a:extLst>
                <a:ext uri="{FF2B5EF4-FFF2-40B4-BE49-F238E27FC236}">
                  <a16:creationId xmlns:a16="http://schemas.microsoft.com/office/drawing/2014/main" id="{0ADAEF8E-92FA-45FB-A53D-AEC704AB2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95392" y="4991012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59C6C27-ABE1-417C-B44D-B9618BEB33DE}"/>
              </a:ext>
            </a:extLst>
          </p:cNvPr>
          <p:cNvGrpSpPr/>
          <p:nvPr/>
        </p:nvGrpSpPr>
        <p:grpSpPr>
          <a:xfrm>
            <a:off x="4496289" y="2908815"/>
            <a:ext cx="6527882" cy="1366541"/>
            <a:chOff x="4552021" y="3029559"/>
            <a:chExt cx="6095060" cy="1366541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90B5185-772D-4ECC-974B-FBB4C2350B64}"/>
                </a:ext>
              </a:extLst>
            </p:cNvPr>
            <p:cNvSpPr txBox="1"/>
            <p:nvPr/>
          </p:nvSpPr>
          <p:spPr>
            <a:xfrm>
              <a:off x="5365538" y="3103438"/>
              <a:ext cx="528154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Accompagner chaque organisme dans une démarche réflexive sur l’autonomie des destinataires</a:t>
              </a:r>
            </a:p>
            <a:p>
              <a:endParaRPr lang="fr-FR" dirty="0"/>
            </a:p>
          </p:txBody>
        </p:sp>
        <p:pic>
          <p:nvPicPr>
            <p:cNvPr id="15" name="Graphique 14" descr="Mille avec un remplissage uni">
              <a:extLst>
                <a:ext uri="{FF2B5EF4-FFF2-40B4-BE49-F238E27FC236}">
                  <a16:creationId xmlns:a16="http://schemas.microsoft.com/office/drawing/2014/main" id="{1CF24162-CD78-4CD7-8096-4934E9183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2021" y="3029559"/>
              <a:ext cx="798882" cy="79888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ED0BB9D-9E40-4B2C-9B69-A961690D8F06}"/>
              </a:ext>
            </a:extLst>
          </p:cNvPr>
          <p:cNvGrpSpPr/>
          <p:nvPr/>
        </p:nvGrpSpPr>
        <p:grpSpPr>
          <a:xfrm>
            <a:off x="4517855" y="4222249"/>
            <a:ext cx="6521989" cy="1292662"/>
            <a:chOff x="4893650" y="4514169"/>
            <a:chExt cx="6224908" cy="129266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F821674-BD88-4CD9-A897-DC4D940CBB94}"/>
                </a:ext>
              </a:extLst>
            </p:cNvPr>
            <p:cNvSpPr txBox="1"/>
            <p:nvPr/>
          </p:nvSpPr>
          <p:spPr>
            <a:xfrm>
              <a:off x="5705241" y="4514169"/>
              <a:ext cx="541331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Faire le point sur les pratiques d’autonomie actuelles de votre organisme respectif et celles que vous souhaitez voir se développer </a:t>
              </a:r>
            </a:p>
            <a:p>
              <a:endParaRPr lang="fr-CA" dirty="0"/>
            </a:p>
          </p:txBody>
        </p:sp>
        <p:pic>
          <p:nvPicPr>
            <p:cNvPr id="17" name="Graphique 16" descr="Mille avec un remplissage uni">
              <a:extLst>
                <a:ext uri="{FF2B5EF4-FFF2-40B4-BE49-F238E27FC236}">
                  <a16:creationId xmlns:a16="http://schemas.microsoft.com/office/drawing/2014/main" id="{D8C7C1D9-47B2-49E7-AA5B-05B5B168B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3650" y="4516181"/>
              <a:ext cx="798882" cy="798882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84386A7-D737-44F5-B295-65818B6502E7}"/>
              </a:ext>
            </a:extLst>
          </p:cNvPr>
          <p:cNvGrpSpPr/>
          <p:nvPr/>
        </p:nvGrpSpPr>
        <p:grpSpPr>
          <a:xfrm>
            <a:off x="4548128" y="5436657"/>
            <a:ext cx="7509636" cy="954107"/>
            <a:chOff x="4641671" y="5952251"/>
            <a:chExt cx="7509636" cy="954107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7549C7F-E66F-4292-B32C-B6C298D6B104}"/>
                </a:ext>
              </a:extLst>
            </p:cNvPr>
            <p:cNvSpPr txBox="1"/>
            <p:nvPr/>
          </p:nvSpPr>
          <p:spPr>
            <a:xfrm>
              <a:off x="5440553" y="5952251"/>
              <a:ext cx="67107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  <a:p>
              <a:r>
                <a:rPr lang="fr-FR" sz="2000" dirty="0"/>
                <a:t>Orienter le développement de votre organisme (si besoin)</a:t>
              </a:r>
              <a:endParaRPr lang="fr-CA" sz="2000" dirty="0"/>
            </a:p>
            <a:p>
              <a:endParaRPr lang="fr-CA" dirty="0"/>
            </a:p>
          </p:txBody>
        </p:sp>
        <p:pic>
          <p:nvPicPr>
            <p:cNvPr id="23" name="Graphique 22" descr="Mille avec un remplissage uni">
              <a:extLst>
                <a:ext uri="{FF2B5EF4-FFF2-40B4-BE49-F238E27FC236}">
                  <a16:creationId xmlns:a16="http://schemas.microsoft.com/office/drawing/2014/main" id="{8304D4AC-29DA-4802-9651-C3AEA2E83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41671" y="5983118"/>
              <a:ext cx="798882" cy="798882"/>
            </a:xfrm>
            <a:prstGeom prst="rect">
              <a:avLst/>
            </a:prstGeom>
          </p:spPr>
        </p:pic>
      </p:grpSp>
      <p:pic>
        <p:nvPicPr>
          <p:cNvPr id="26" name="Picture 17">
            <a:extLst>
              <a:ext uri="{FF2B5EF4-FFF2-40B4-BE49-F238E27FC236}">
                <a16:creationId xmlns:a16="http://schemas.microsoft.com/office/drawing/2014/main" id="{E84E3CE9-E2E3-437F-97FE-98490FF2E4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85339">
            <a:off x="2430854" y="3490212"/>
            <a:ext cx="2162726" cy="591788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E138738B-8880-4514-B2C1-0FA003394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32571">
            <a:off x="3150363" y="4541946"/>
            <a:ext cx="1361968" cy="620917"/>
          </a:xfrm>
          <a:prstGeom prst="rect">
            <a:avLst/>
          </a:prstGeom>
        </p:spPr>
      </p:pic>
      <p:pic>
        <p:nvPicPr>
          <p:cNvPr id="30" name="Picture 17">
            <a:extLst>
              <a:ext uri="{FF2B5EF4-FFF2-40B4-BE49-F238E27FC236}">
                <a16:creationId xmlns:a16="http://schemas.microsoft.com/office/drawing/2014/main" id="{75FBDA86-1FA5-4BD1-A507-E02E6F3954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1430">
            <a:off x="2859933" y="5527029"/>
            <a:ext cx="1616285" cy="6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AF9BF3F2-E35C-4BC9-902E-71F9C6ED0642}"/>
              </a:ext>
            </a:extLst>
          </p:cNvPr>
          <p:cNvSpPr/>
          <p:nvPr/>
        </p:nvSpPr>
        <p:spPr>
          <a:xfrm rot="21210002">
            <a:off x="244279" y="212937"/>
            <a:ext cx="3899800" cy="2426186"/>
          </a:xfrm>
          <a:custGeom>
            <a:avLst/>
            <a:gdLst>
              <a:gd name="connsiteX0" fmla="*/ 0 w 3899800"/>
              <a:gd name="connsiteY0" fmla="*/ 0 h 2426186"/>
              <a:gd name="connsiteX1" fmla="*/ 2274883 w 3899800"/>
              <a:gd name="connsiteY1" fmla="*/ 0 h 2426186"/>
              <a:gd name="connsiteX2" fmla="*/ 2274883 w 3899800"/>
              <a:gd name="connsiteY2" fmla="*/ 0 h 2426186"/>
              <a:gd name="connsiteX3" fmla="*/ 3249833 w 3899800"/>
              <a:gd name="connsiteY3" fmla="*/ 0 h 2426186"/>
              <a:gd name="connsiteX4" fmla="*/ 3899800 w 3899800"/>
              <a:gd name="connsiteY4" fmla="*/ 0 h 2426186"/>
              <a:gd name="connsiteX5" fmla="*/ 3899800 w 3899800"/>
              <a:gd name="connsiteY5" fmla="*/ 1415275 h 2426186"/>
              <a:gd name="connsiteX6" fmla="*/ 3899800 w 3899800"/>
              <a:gd name="connsiteY6" fmla="*/ 1415275 h 2426186"/>
              <a:gd name="connsiteX7" fmla="*/ 3899800 w 3899800"/>
              <a:gd name="connsiteY7" fmla="*/ 2021822 h 2426186"/>
              <a:gd name="connsiteX8" fmla="*/ 3899800 w 3899800"/>
              <a:gd name="connsiteY8" fmla="*/ 2426186 h 2426186"/>
              <a:gd name="connsiteX9" fmla="*/ 3249833 w 3899800"/>
              <a:gd name="connsiteY9" fmla="*/ 2426186 h 2426186"/>
              <a:gd name="connsiteX10" fmla="*/ 3087355 w 3899800"/>
              <a:gd name="connsiteY10" fmla="*/ 2985398 h 2426186"/>
              <a:gd name="connsiteX11" fmla="*/ 2274883 w 3899800"/>
              <a:gd name="connsiteY11" fmla="*/ 2426186 h 2426186"/>
              <a:gd name="connsiteX12" fmla="*/ 0 w 3899800"/>
              <a:gd name="connsiteY12" fmla="*/ 2426186 h 2426186"/>
              <a:gd name="connsiteX13" fmla="*/ 0 w 3899800"/>
              <a:gd name="connsiteY13" fmla="*/ 2021822 h 2426186"/>
              <a:gd name="connsiteX14" fmla="*/ 0 w 3899800"/>
              <a:gd name="connsiteY14" fmla="*/ 1415275 h 2426186"/>
              <a:gd name="connsiteX15" fmla="*/ 0 w 3899800"/>
              <a:gd name="connsiteY15" fmla="*/ 1415275 h 2426186"/>
              <a:gd name="connsiteX16" fmla="*/ 0 w 3899800"/>
              <a:gd name="connsiteY16" fmla="*/ 0 h 242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9800" h="2426186" fill="none" extrusionOk="0">
                <a:moveTo>
                  <a:pt x="0" y="0"/>
                </a:moveTo>
                <a:cubicBezTo>
                  <a:pt x="820260" y="-124927"/>
                  <a:pt x="1956970" y="34880"/>
                  <a:pt x="2274883" y="0"/>
                </a:cubicBezTo>
                <a:lnTo>
                  <a:pt x="2274883" y="0"/>
                </a:lnTo>
                <a:cubicBezTo>
                  <a:pt x="2616530" y="16106"/>
                  <a:pt x="2790219" y="26540"/>
                  <a:pt x="3249833" y="0"/>
                </a:cubicBezTo>
                <a:cubicBezTo>
                  <a:pt x="3451078" y="5949"/>
                  <a:pt x="3733466" y="4134"/>
                  <a:pt x="3899800" y="0"/>
                </a:cubicBezTo>
                <a:cubicBezTo>
                  <a:pt x="3852454" y="646173"/>
                  <a:pt x="3846365" y="805042"/>
                  <a:pt x="3899800" y="1415275"/>
                </a:cubicBezTo>
                <a:lnTo>
                  <a:pt x="3899800" y="1415275"/>
                </a:lnTo>
                <a:cubicBezTo>
                  <a:pt x="3847734" y="1544960"/>
                  <a:pt x="3941559" y="1886173"/>
                  <a:pt x="3899800" y="2021822"/>
                </a:cubicBezTo>
                <a:cubicBezTo>
                  <a:pt x="3867661" y="2082423"/>
                  <a:pt x="3928180" y="2301167"/>
                  <a:pt x="3899800" y="2426186"/>
                </a:cubicBezTo>
                <a:cubicBezTo>
                  <a:pt x="3622911" y="2463699"/>
                  <a:pt x="3437461" y="2472822"/>
                  <a:pt x="3249833" y="2426186"/>
                </a:cubicBezTo>
                <a:cubicBezTo>
                  <a:pt x="3250661" y="2537932"/>
                  <a:pt x="3157278" y="2866598"/>
                  <a:pt x="3087355" y="2985398"/>
                </a:cubicBezTo>
                <a:cubicBezTo>
                  <a:pt x="2653977" y="2770361"/>
                  <a:pt x="2497637" y="2477427"/>
                  <a:pt x="2274883" y="2426186"/>
                </a:cubicBezTo>
                <a:cubicBezTo>
                  <a:pt x="1889420" y="2344146"/>
                  <a:pt x="631279" y="2517031"/>
                  <a:pt x="0" y="2426186"/>
                </a:cubicBezTo>
                <a:cubicBezTo>
                  <a:pt x="353" y="2309397"/>
                  <a:pt x="-25936" y="2165730"/>
                  <a:pt x="0" y="2021822"/>
                </a:cubicBezTo>
                <a:cubicBezTo>
                  <a:pt x="-25688" y="1909002"/>
                  <a:pt x="790" y="1551737"/>
                  <a:pt x="0" y="1415275"/>
                </a:cubicBezTo>
                <a:lnTo>
                  <a:pt x="0" y="1415275"/>
                </a:lnTo>
                <a:cubicBezTo>
                  <a:pt x="-55815" y="721998"/>
                  <a:pt x="-31943" y="273280"/>
                  <a:pt x="0" y="0"/>
                </a:cubicBezTo>
                <a:close/>
              </a:path>
              <a:path w="3899800" h="2426186" stroke="0" extrusionOk="0">
                <a:moveTo>
                  <a:pt x="0" y="0"/>
                </a:moveTo>
                <a:cubicBezTo>
                  <a:pt x="381389" y="-5744"/>
                  <a:pt x="1905099" y="-97478"/>
                  <a:pt x="2274883" y="0"/>
                </a:cubicBezTo>
                <a:lnTo>
                  <a:pt x="2274883" y="0"/>
                </a:lnTo>
                <a:cubicBezTo>
                  <a:pt x="2563384" y="18844"/>
                  <a:pt x="3021652" y="-86077"/>
                  <a:pt x="3249833" y="0"/>
                </a:cubicBezTo>
                <a:cubicBezTo>
                  <a:pt x="3392426" y="-15952"/>
                  <a:pt x="3803102" y="-14204"/>
                  <a:pt x="3899800" y="0"/>
                </a:cubicBezTo>
                <a:cubicBezTo>
                  <a:pt x="3958200" y="546431"/>
                  <a:pt x="3831254" y="718461"/>
                  <a:pt x="3899800" y="1415275"/>
                </a:cubicBezTo>
                <a:lnTo>
                  <a:pt x="3899800" y="1415275"/>
                </a:lnTo>
                <a:cubicBezTo>
                  <a:pt x="3946938" y="1498905"/>
                  <a:pt x="3911813" y="1954124"/>
                  <a:pt x="3899800" y="2021822"/>
                </a:cubicBezTo>
                <a:cubicBezTo>
                  <a:pt x="3882220" y="2161353"/>
                  <a:pt x="3907212" y="2333318"/>
                  <a:pt x="3899800" y="2426186"/>
                </a:cubicBezTo>
                <a:cubicBezTo>
                  <a:pt x="3801137" y="2440028"/>
                  <a:pt x="3386711" y="2398427"/>
                  <a:pt x="3249833" y="2426186"/>
                </a:cubicBezTo>
                <a:cubicBezTo>
                  <a:pt x="3174798" y="2576795"/>
                  <a:pt x="3090320" y="2909414"/>
                  <a:pt x="3087355" y="2985398"/>
                </a:cubicBezTo>
                <a:cubicBezTo>
                  <a:pt x="2799098" y="2760646"/>
                  <a:pt x="2524417" y="2566384"/>
                  <a:pt x="2274883" y="2426186"/>
                </a:cubicBezTo>
                <a:cubicBezTo>
                  <a:pt x="1790598" y="2288883"/>
                  <a:pt x="546756" y="2263206"/>
                  <a:pt x="0" y="2426186"/>
                </a:cubicBezTo>
                <a:cubicBezTo>
                  <a:pt x="-5374" y="2239775"/>
                  <a:pt x="-13220" y="2089393"/>
                  <a:pt x="0" y="2021822"/>
                </a:cubicBezTo>
                <a:cubicBezTo>
                  <a:pt x="26951" y="1766578"/>
                  <a:pt x="-14849" y="1600034"/>
                  <a:pt x="0" y="1415275"/>
                </a:cubicBezTo>
                <a:lnTo>
                  <a:pt x="0" y="1415275"/>
                </a:lnTo>
                <a:cubicBezTo>
                  <a:pt x="-14553" y="1132055"/>
                  <a:pt x="7573" y="598476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dirty="0">
                <a:latin typeface="Franklin Gothic Demi Cond" panose="020B0706030402020204" pitchFamily="34" charset="0"/>
              </a:rPr>
              <a:t>Pourquoi le projet? Pourquoi je participe?</a:t>
            </a:r>
          </a:p>
        </p:txBody>
      </p:sp>
      <p:pic>
        <p:nvPicPr>
          <p:cNvPr id="9" name="Graphique 8" descr="Badge point d’interrogation avec un remplissage uni">
            <a:extLst>
              <a:ext uri="{FF2B5EF4-FFF2-40B4-BE49-F238E27FC236}">
                <a16:creationId xmlns:a16="http://schemas.microsoft.com/office/drawing/2014/main" id="{191F1A6B-09F1-406A-B0DE-9988C822F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84057">
            <a:off x="3774658" y="178823"/>
            <a:ext cx="1543854" cy="15438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A4AFB8B-4DC4-44CF-9580-9E1CE40C15DD}"/>
              </a:ext>
            </a:extLst>
          </p:cNvPr>
          <p:cNvSpPr txBox="1"/>
          <p:nvPr/>
        </p:nvSpPr>
        <p:spPr>
          <a:xfrm>
            <a:off x="4546586" y="1238470"/>
            <a:ext cx="7135663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40404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404040"/>
                </a:solidFill>
              </a:rPr>
              <a:t>Aspect formatif : apprendre sur les </a:t>
            </a:r>
          </a:p>
          <a:p>
            <a:r>
              <a:rPr lang="fr-FR" sz="2600" b="1" dirty="0">
                <a:solidFill>
                  <a:srgbClr val="404040"/>
                </a:solidFill>
              </a:rPr>
              <a:t>    pratiques des organismes communautaires</a:t>
            </a:r>
          </a:p>
          <a:p>
            <a:endParaRPr lang="fr-CA" sz="2800" dirty="0">
              <a:solidFill>
                <a:srgbClr val="40404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EFBE4D-9F94-4085-9258-B53AA68EF477}"/>
              </a:ext>
            </a:extLst>
          </p:cNvPr>
          <p:cNvSpPr txBox="1"/>
          <p:nvPr/>
        </p:nvSpPr>
        <p:spPr>
          <a:xfrm>
            <a:off x="225942" y="3150668"/>
            <a:ext cx="8085858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404040"/>
                </a:solidFill>
              </a:rPr>
              <a:t>Considérer le point de vue des destinataires et des </a:t>
            </a:r>
            <a:r>
              <a:rPr lang="fr-FR" sz="2600" b="1" dirty="0" err="1">
                <a:solidFill>
                  <a:srgbClr val="404040"/>
                </a:solidFill>
              </a:rPr>
              <a:t>intervenant·e·s</a:t>
            </a:r>
            <a:r>
              <a:rPr lang="fr-FR" sz="2600" b="1" dirty="0">
                <a:solidFill>
                  <a:srgbClr val="404040"/>
                </a:solidFill>
              </a:rPr>
              <a:t> sur les pratiques de l’organisme et l’autonomie qu’elles permettent de développer!</a:t>
            </a:r>
          </a:p>
          <a:p>
            <a:endParaRPr lang="fr-CA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39B28-6403-4301-8FF9-499719CE6D9D}"/>
              </a:ext>
            </a:extLst>
          </p:cNvPr>
          <p:cNvSpPr txBox="1"/>
          <p:nvPr/>
        </p:nvSpPr>
        <p:spPr>
          <a:xfrm>
            <a:off x="3488037" y="5395955"/>
            <a:ext cx="699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404040"/>
                </a:solidFill>
              </a:rPr>
              <a:t>Réfléchir ensemble à l’amélioration des pratiques et activités (si besoin)</a:t>
            </a:r>
          </a:p>
          <a:p>
            <a:endParaRPr lang="fr-CA" sz="2800" dirty="0"/>
          </a:p>
        </p:txBody>
      </p:sp>
      <p:pic>
        <p:nvPicPr>
          <p:cNvPr id="6" name="Graphique 5" descr="Livres avec un remplissage uni">
            <a:extLst>
              <a:ext uri="{FF2B5EF4-FFF2-40B4-BE49-F238E27FC236}">
                <a16:creationId xmlns:a16="http://schemas.microsoft.com/office/drawing/2014/main" id="{832FC6CD-EE7E-43FD-B57F-75349C068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6565" y="859940"/>
            <a:ext cx="1329559" cy="1329559"/>
          </a:xfrm>
          <a:prstGeom prst="rect">
            <a:avLst/>
          </a:prstGeom>
        </p:spPr>
      </p:pic>
      <p:pic>
        <p:nvPicPr>
          <p:cNvPr id="12" name="Graphique 11" descr="Réunion avec un remplissage uni">
            <a:extLst>
              <a:ext uri="{FF2B5EF4-FFF2-40B4-BE49-F238E27FC236}">
                <a16:creationId xmlns:a16="http://schemas.microsoft.com/office/drawing/2014/main" id="{17AE49FA-997C-444E-8BA5-1358E8B16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1800" y="3114001"/>
            <a:ext cx="1627608" cy="1627608"/>
          </a:xfrm>
          <a:prstGeom prst="rect">
            <a:avLst/>
          </a:prstGeom>
        </p:spPr>
      </p:pic>
      <p:pic>
        <p:nvPicPr>
          <p:cNvPr id="14" name="Graphique 13" descr="Pensée avec un remplissage uni">
            <a:extLst>
              <a:ext uri="{FF2B5EF4-FFF2-40B4-BE49-F238E27FC236}">
                <a16:creationId xmlns:a16="http://schemas.microsoft.com/office/drawing/2014/main" id="{308329DF-E6F2-48E4-8E22-C91FEC08C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017" y="4931791"/>
            <a:ext cx="1434662" cy="1434662"/>
          </a:xfrm>
          <a:prstGeom prst="rect">
            <a:avLst/>
          </a:prstGeom>
        </p:spPr>
      </p:pic>
      <p:pic>
        <p:nvPicPr>
          <p:cNvPr id="16" name="Graphique 15" descr="Brainstorming de groupe avec un remplissage uni">
            <a:extLst>
              <a:ext uri="{FF2B5EF4-FFF2-40B4-BE49-F238E27FC236}">
                <a16:creationId xmlns:a16="http://schemas.microsoft.com/office/drawing/2014/main" id="{803165F8-DCDC-46CA-AB03-67A6E17B5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53375" y="4931791"/>
            <a:ext cx="1566740" cy="15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967A276C-9832-434F-A529-C4F5735F2122}"/>
              </a:ext>
            </a:extLst>
          </p:cNvPr>
          <p:cNvSpPr/>
          <p:nvPr/>
        </p:nvSpPr>
        <p:spPr>
          <a:xfrm>
            <a:off x="632412" y="2078041"/>
            <a:ext cx="3422318" cy="2585258"/>
          </a:xfrm>
          <a:custGeom>
            <a:avLst/>
            <a:gdLst>
              <a:gd name="connsiteX0" fmla="*/ 0 w 3422318"/>
              <a:gd name="connsiteY0" fmla="*/ 1292629 h 2585258"/>
              <a:gd name="connsiteX1" fmla="*/ 1711159 w 3422318"/>
              <a:gd name="connsiteY1" fmla="*/ 0 h 2585258"/>
              <a:gd name="connsiteX2" fmla="*/ 3422318 w 3422318"/>
              <a:gd name="connsiteY2" fmla="*/ 1292629 h 2585258"/>
              <a:gd name="connsiteX3" fmla="*/ 1711159 w 3422318"/>
              <a:gd name="connsiteY3" fmla="*/ 2585258 h 2585258"/>
              <a:gd name="connsiteX4" fmla="*/ 0 w 3422318"/>
              <a:gd name="connsiteY4" fmla="*/ 1292629 h 258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2318" h="2585258" fill="none" extrusionOk="0">
                <a:moveTo>
                  <a:pt x="0" y="1292629"/>
                </a:moveTo>
                <a:cubicBezTo>
                  <a:pt x="22758" y="580945"/>
                  <a:pt x="762657" y="-25506"/>
                  <a:pt x="1711159" y="0"/>
                </a:cubicBezTo>
                <a:cubicBezTo>
                  <a:pt x="2713407" y="130851"/>
                  <a:pt x="3248076" y="611199"/>
                  <a:pt x="3422318" y="1292629"/>
                </a:cubicBezTo>
                <a:cubicBezTo>
                  <a:pt x="3511448" y="1838368"/>
                  <a:pt x="2618571" y="2570537"/>
                  <a:pt x="1711159" y="2585258"/>
                </a:cubicBezTo>
                <a:cubicBezTo>
                  <a:pt x="710599" y="2608090"/>
                  <a:pt x="-12394" y="1909542"/>
                  <a:pt x="0" y="1292629"/>
                </a:cubicBezTo>
                <a:close/>
              </a:path>
              <a:path w="3422318" h="2585258" stroke="0" extrusionOk="0">
                <a:moveTo>
                  <a:pt x="0" y="1292629"/>
                </a:moveTo>
                <a:cubicBezTo>
                  <a:pt x="97574" y="539553"/>
                  <a:pt x="772222" y="34659"/>
                  <a:pt x="1711159" y="0"/>
                </a:cubicBezTo>
                <a:cubicBezTo>
                  <a:pt x="2664222" y="45737"/>
                  <a:pt x="3468211" y="483746"/>
                  <a:pt x="3422318" y="1292629"/>
                </a:cubicBezTo>
                <a:cubicBezTo>
                  <a:pt x="3627582" y="1902119"/>
                  <a:pt x="2558214" y="2536703"/>
                  <a:pt x="1711159" y="2585258"/>
                </a:cubicBezTo>
                <a:cubicBezTo>
                  <a:pt x="806060" y="2462059"/>
                  <a:pt x="7724" y="2078822"/>
                  <a:pt x="0" y="1292629"/>
                </a:cubicBezTo>
                <a:close/>
              </a:path>
            </a:pathLst>
          </a:custGeom>
          <a:ln w="3810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1961449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40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2 groupes impliqués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498ECA-133B-4408-9F53-E0109F0B37D3}"/>
              </a:ext>
            </a:extLst>
          </p:cNvPr>
          <p:cNvSpPr txBox="1"/>
          <p:nvPr/>
        </p:nvSpPr>
        <p:spPr>
          <a:xfrm>
            <a:off x="5658997" y="1861910"/>
            <a:ext cx="5529934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b="1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2800" b="1" dirty="0">
                <a:solidFill>
                  <a:srgbClr val="404040"/>
                </a:solidFill>
              </a:rPr>
              <a:t>Les </a:t>
            </a:r>
            <a:r>
              <a:rPr lang="fr-FR" sz="2800" b="1" dirty="0" err="1">
                <a:solidFill>
                  <a:srgbClr val="404040"/>
                </a:solidFill>
              </a:rPr>
              <a:t>intervenant·e·s</a:t>
            </a:r>
            <a:r>
              <a:rPr lang="fr-FR" sz="2800" b="1" dirty="0">
                <a:solidFill>
                  <a:srgbClr val="404040"/>
                </a:solidFill>
              </a:rPr>
              <a:t> </a:t>
            </a: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600" b="1" dirty="0">
              <a:solidFill>
                <a:srgbClr val="404040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600" b="1" dirty="0">
              <a:solidFill>
                <a:srgbClr val="404040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600" b="1" dirty="0">
              <a:solidFill>
                <a:srgbClr val="404040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600" b="1" dirty="0">
              <a:solidFill>
                <a:srgbClr val="404040"/>
              </a:solidFill>
            </a:endParaRP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600" b="1" dirty="0">
              <a:solidFill>
                <a:srgbClr val="404040"/>
              </a:solidFill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600" b="1" dirty="0">
              <a:solidFill>
                <a:srgbClr val="404040"/>
              </a:solidFill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600" b="1" dirty="0">
              <a:solidFill>
                <a:srgbClr val="404040"/>
              </a:solidFill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600" b="1" dirty="0">
              <a:solidFill>
                <a:srgbClr val="404040"/>
              </a:solidFill>
            </a:endParaRPr>
          </a:p>
          <a:p>
            <a:pPr marL="971550" lvl="1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600" b="1" dirty="0">
              <a:solidFill>
                <a:srgbClr val="404040"/>
              </a:solidFill>
            </a:endParaRPr>
          </a:p>
          <a:p>
            <a:pPr marL="971550" lvl="1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600" b="1" dirty="0">
              <a:solidFill>
                <a:srgbClr val="404040"/>
              </a:solidFill>
            </a:endParaRP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404040"/>
                </a:solidFill>
              </a:rPr>
              <a:t>Les destinataires qui fréquentent l’organisme et participent aux activités</a:t>
            </a:r>
          </a:p>
          <a:p>
            <a:endParaRPr lang="fr-CA" dirty="0">
              <a:solidFill>
                <a:srgbClr val="404040"/>
              </a:solidFill>
            </a:endParaRP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107067F8-3C7C-4C57-8581-48D309752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358581">
            <a:off x="3695364" y="2380185"/>
            <a:ext cx="2381786" cy="620917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BCADFAAC-980B-4F7C-8633-713A414B3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6211">
            <a:off x="3968976" y="3680889"/>
            <a:ext cx="2091073" cy="6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95DD1BDE-BEFB-4F82-BBE5-8CAF2036F9F0}"/>
              </a:ext>
            </a:extLst>
          </p:cNvPr>
          <p:cNvSpPr/>
          <p:nvPr/>
        </p:nvSpPr>
        <p:spPr>
          <a:xfrm rot="21210002">
            <a:off x="2997305" y="268946"/>
            <a:ext cx="3540158" cy="1941658"/>
          </a:xfrm>
          <a:custGeom>
            <a:avLst/>
            <a:gdLst>
              <a:gd name="connsiteX0" fmla="*/ 0 w 3540158"/>
              <a:gd name="connsiteY0" fmla="*/ 0 h 1941658"/>
              <a:gd name="connsiteX1" fmla="*/ 2065092 w 3540158"/>
              <a:gd name="connsiteY1" fmla="*/ 0 h 1941658"/>
              <a:gd name="connsiteX2" fmla="*/ 2065092 w 3540158"/>
              <a:gd name="connsiteY2" fmla="*/ 0 h 1941658"/>
              <a:gd name="connsiteX3" fmla="*/ 2950132 w 3540158"/>
              <a:gd name="connsiteY3" fmla="*/ 0 h 1941658"/>
              <a:gd name="connsiteX4" fmla="*/ 3540158 w 3540158"/>
              <a:gd name="connsiteY4" fmla="*/ 0 h 1941658"/>
              <a:gd name="connsiteX5" fmla="*/ 3540158 w 3540158"/>
              <a:gd name="connsiteY5" fmla="*/ 1132634 h 1941658"/>
              <a:gd name="connsiteX6" fmla="*/ 3540158 w 3540158"/>
              <a:gd name="connsiteY6" fmla="*/ 1132634 h 1941658"/>
              <a:gd name="connsiteX7" fmla="*/ 3540158 w 3540158"/>
              <a:gd name="connsiteY7" fmla="*/ 1618048 h 1941658"/>
              <a:gd name="connsiteX8" fmla="*/ 3540158 w 3540158"/>
              <a:gd name="connsiteY8" fmla="*/ 1941658 h 1941658"/>
              <a:gd name="connsiteX9" fmla="*/ 2950132 w 3540158"/>
              <a:gd name="connsiteY9" fmla="*/ 1941658 h 1941658"/>
              <a:gd name="connsiteX10" fmla="*/ 2802637 w 3540158"/>
              <a:gd name="connsiteY10" fmla="*/ 2389191 h 1941658"/>
              <a:gd name="connsiteX11" fmla="*/ 2065092 w 3540158"/>
              <a:gd name="connsiteY11" fmla="*/ 1941658 h 1941658"/>
              <a:gd name="connsiteX12" fmla="*/ 0 w 3540158"/>
              <a:gd name="connsiteY12" fmla="*/ 1941658 h 1941658"/>
              <a:gd name="connsiteX13" fmla="*/ 0 w 3540158"/>
              <a:gd name="connsiteY13" fmla="*/ 1618048 h 1941658"/>
              <a:gd name="connsiteX14" fmla="*/ 0 w 3540158"/>
              <a:gd name="connsiteY14" fmla="*/ 1132634 h 1941658"/>
              <a:gd name="connsiteX15" fmla="*/ 0 w 3540158"/>
              <a:gd name="connsiteY15" fmla="*/ 1132634 h 1941658"/>
              <a:gd name="connsiteX16" fmla="*/ 0 w 3540158"/>
              <a:gd name="connsiteY16" fmla="*/ 0 h 19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0158" h="1941658" fill="none" extrusionOk="0">
                <a:moveTo>
                  <a:pt x="0" y="0"/>
                </a:moveTo>
                <a:cubicBezTo>
                  <a:pt x="635099" y="-124927"/>
                  <a:pt x="1099566" y="34880"/>
                  <a:pt x="2065092" y="0"/>
                </a:cubicBezTo>
                <a:lnTo>
                  <a:pt x="2065092" y="0"/>
                </a:lnTo>
                <a:cubicBezTo>
                  <a:pt x="2398096" y="-51194"/>
                  <a:pt x="2598961" y="1198"/>
                  <a:pt x="2950132" y="0"/>
                </a:cubicBezTo>
                <a:cubicBezTo>
                  <a:pt x="3137170" y="42078"/>
                  <a:pt x="3425112" y="-18997"/>
                  <a:pt x="3540158" y="0"/>
                </a:cubicBezTo>
                <a:cubicBezTo>
                  <a:pt x="3616058" y="554904"/>
                  <a:pt x="3476252" y="1010988"/>
                  <a:pt x="3540158" y="1132634"/>
                </a:cubicBezTo>
                <a:lnTo>
                  <a:pt x="3540158" y="1132634"/>
                </a:lnTo>
                <a:cubicBezTo>
                  <a:pt x="3546401" y="1290435"/>
                  <a:pt x="3522684" y="1385577"/>
                  <a:pt x="3540158" y="1618048"/>
                </a:cubicBezTo>
                <a:cubicBezTo>
                  <a:pt x="3534577" y="1776895"/>
                  <a:pt x="3562142" y="1780552"/>
                  <a:pt x="3540158" y="1941658"/>
                </a:cubicBezTo>
                <a:cubicBezTo>
                  <a:pt x="3289871" y="1912773"/>
                  <a:pt x="3145115" y="1916894"/>
                  <a:pt x="2950132" y="1941658"/>
                </a:cubicBezTo>
                <a:cubicBezTo>
                  <a:pt x="2866177" y="2075966"/>
                  <a:pt x="2854183" y="2247971"/>
                  <a:pt x="2802637" y="2389191"/>
                </a:cubicBezTo>
                <a:cubicBezTo>
                  <a:pt x="2484822" y="2151543"/>
                  <a:pt x="2239739" y="2128108"/>
                  <a:pt x="2065092" y="1941658"/>
                </a:cubicBezTo>
                <a:cubicBezTo>
                  <a:pt x="1245894" y="1859618"/>
                  <a:pt x="992994" y="2032503"/>
                  <a:pt x="0" y="1941658"/>
                </a:cubicBezTo>
                <a:cubicBezTo>
                  <a:pt x="-22735" y="1783699"/>
                  <a:pt x="-16633" y="1726538"/>
                  <a:pt x="0" y="1618048"/>
                </a:cubicBezTo>
                <a:cubicBezTo>
                  <a:pt x="33595" y="1424141"/>
                  <a:pt x="8732" y="1218274"/>
                  <a:pt x="0" y="1132634"/>
                </a:cubicBezTo>
                <a:lnTo>
                  <a:pt x="0" y="1132634"/>
                </a:lnTo>
                <a:cubicBezTo>
                  <a:pt x="15218" y="832585"/>
                  <a:pt x="-99904" y="234959"/>
                  <a:pt x="0" y="0"/>
                </a:cubicBezTo>
                <a:close/>
              </a:path>
              <a:path w="3540158" h="1941658" stroke="0" extrusionOk="0">
                <a:moveTo>
                  <a:pt x="0" y="0"/>
                </a:moveTo>
                <a:cubicBezTo>
                  <a:pt x="827725" y="-5744"/>
                  <a:pt x="1618718" y="-97478"/>
                  <a:pt x="2065092" y="0"/>
                </a:cubicBezTo>
                <a:lnTo>
                  <a:pt x="2065092" y="0"/>
                </a:lnTo>
                <a:cubicBezTo>
                  <a:pt x="2392011" y="-50187"/>
                  <a:pt x="2572526" y="-44218"/>
                  <a:pt x="2950132" y="0"/>
                </a:cubicBezTo>
                <a:cubicBezTo>
                  <a:pt x="3157846" y="-8994"/>
                  <a:pt x="3396235" y="41819"/>
                  <a:pt x="3540158" y="0"/>
                </a:cubicBezTo>
                <a:cubicBezTo>
                  <a:pt x="3496086" y="314653"/>
                  <a:pt x="3557583" y="696841"/>
                  <a:pt x="3540158" y="1132634"/>
                </a:cubicBezTo>
                <a:lnTo>
                  <a:pt x="3540158" y="1132634"/>
                </a:lnTo>
                <a:cubicBezTo>
                  <a:pt x="3572786" y="1206262"/>
                  <a:pt x="3526378" y="1402766"/>
                  <a:pt x="3540158" y="1618048"/>
                </a:cubicBezTo>
                <a:cubicBezTo>
                  <a:pt x="3539403" y="1753659"/>
                  <a:pt x="3566827" y="1812546"/>
                  <a:pt x="3540158" y="1941658"/>
                </a:cubicBezTo>
                <a:cubicBezTo>
                  <a:pt x="3334718" y="1893141"/>
                  <a:pt x="3211579" y="1983320"/>
                  <a:pt x="2950132" y="1941658"/>
                </a:cubicBezTo>
                <a:cubicBezTo>
                  <a:pt x="2899533" y="2015757"/>
                  <a:pt x="2850236" y="2331965"/>
                  <a:pt x="2802637" y="2389191"/>
                </a:cubicBezTo>
                <a:cubicBezTo>
                  <a:pt x="2449221" y="2180671"/>
                  <a:pt x="2233306" y="2031687"/>
                  <a:pt x="2065092" y="1941658"/>
                </a:cubicBezTo>
                <a:cubicBezTo>
                  <a:pt x="1278860" y="1804355"/>
                  <a:pt x="860212" y="1778678"/>
                  <a:pt x="0" y="1941658"/>
                </a:cubicBezTo>
                <a:cubicBezTo>
                  <a:pt x="-12478" y="1805691"/>
                  <a:pt x="9485" y="1652128"/>
                  <a:pt x="0" y="1618048"/>
                </a:cubicBezTo>
                <a:cubicBezTo>
                  <a:pt x="2358" y="1480048"/>
                  <a:pt x="38027" y="1329495"/>
                  <a:pt x="0" y="1132634"/>
                </a:cubicBezTo>
                <a:lnTo>
                  <a:pt x="0" y="1132634"/>
                </a:lnTo>
                <a:cubicBezTo>
                  <a:pt x="-17604" y="744821"/>
                  <a:pt x="92920" y="221707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dirty="0">
                <a:latin typeface="Franklin Gothic Demi Cond" panose="020B0706030402020204" pitchFamily="34" charset="0"/>
              </a:rPr>
              <a:t>Votre implication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67A276C-9832-434F-A529-C4F5735F2122}"/>
              </a:ext>
            </a:extLst>
          </p:cNvPr>
          <p:cNvSpPr/>
          <p:nvPr/>
        </p:nvSpPr>
        <p:spPr>
          <a:xfrm>
            <a:off x="6238016" y="85929"/>
            <a:ext cx="3221970" cy="2725912"/>
          </a:xfrm>
          <a:custGeom>
            <a:avLst/>
            <a:gdLst>
              <a:gd name="connsiteX0" fmla="*/ 0 w 3221970"/>
              <a:gd name="connsiteY0" fmla="*/ 1362956 h 2725912"/>
              <a:gd name="connsiteX1" fmla="*/ 1610985 w 3221970"/>
              <a:gd name="connsiteY1" fmla="*/ 0 h 2725912"/>
              <a:gd name="connsiteX2" fmla="*/ 3221970 w 3221970"/>
              <a:gd name="connsiteY2" fmla="*/ 1362956 h 2725912"/>
              <a:gd name="connsiteX3" fmla="*/ 1610985 w 3221970"/>
              <a:gd name="connsiteY3" fmla="*/ 2725912 h 2725912"/>
              <a:gd name="connsiteX4" fmla="*/ 0 w 3221970"/>
              <a:gd name="connsiteY4" fmla="*/ 1362956 h 272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1970" h="2725912" fill="none" extrusionOk="0">
                <a:moveTo>
                  <a:pt x="0" y="1362956"/>
                </a:moveTo>
                <a:cubicBezTo>
                  <a:pt x="65260" y="616567"/>
                  <a:pt x="718541" y="-20099"/>
                  <a:pt x="1610985" y="0"/>
                </a:cubicBezTo>
                <a:cubicBezTo>
                  <a:pt x="2559729" y="135018"/>
                  <a:pt x="3199694" y="614367"/>
                  <a:pt x="3221970" y="1362956"/>
                </a:cubicBezTo>
                <a:cubicBezTo>
                  <a:pt x="3321736" y="1927468"/>
                  <a:pt x="2373841" y="2676287"/>
                  <a:pt x="1610985" y="2725912"/>
                </a:cubicBezTo>
                <a:cubicBezTo>
                  <a:pt x="554045" y="2794688"/>
                  <a:pt x="-20190" y="1957706"/>
                  <a:pt x="0" y="1362956"/>
                </a:cubicBezTo>
                <a:close/>
              </a:path>
              <a:path w="3221970" h="2725912" stroke="0" extrusionOk="0">
                <a:moveTo>
                  <a:pt x="0" y="1362956"/>
                </a:moveTo>
                <a:cubicBezTo>
                  <a:pt x="78077" y="578867"/>
                  <a:pt x="745137" y="135436"/>
                  <a:pt x="1610985" y="0"/>
                </a:cubicBezTo>
                <a:cubicBezTo>
                  <a:pt x="2513575" y="73423"/>
                  <a:pt x="3293369" y="462443"/>
                  <a:pt x="3221970" y="1362956"/>
                </a:cubicBezTo>
                <a:cubicBezTo>
                  <a:pt x="3308280" y="2071794"/>
                  <a:pt x="2343052" y="2647794"/>
                  <a:pt x="1610985" y="2725912"/>
                </a:cubicBezTo>
                <a:cubicBezTo>
                  <a:pt x="748140" y="2643023"/>
                  <a:pt x="4739" y="2160045"/>
                  <a:pt x="0" y="1362956"/>
                </a:cubicBezTo>
                <a:close/>
              </a:path>
            </a:pathLst>
          </a:custGeom>
          <a:ln w="3810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1961449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CA" sz="40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Nombre de rencontres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B9000675-8F1C-429B-AB8C-34A3C21EB903}"/>
              </a:ext>
            </a:extLst>
          </p:cNvPr>
          <p:cNvSpPr txBox="1"/>
          <p:nvPr/>
        </p:nvSpPr>
        <p:spPr>
          <a:xfrm>
            <a:off x="3970828" y="33723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1960 et 1970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74001D-8E2A-46F6-9DAA-81F877D790EE}"/>
              </a:ext>
            </a:extLst>
          </p:cNvPr>
          <p:cNvSpPr txBox="1"/>
          <p:nvPr/>
        </p:nvSpPr>
        <p:spPr>
          <a:xfrm>
            <a:off x="5881144" y="33475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1970-1980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3F965C1-EF34-4605-B370-6E95F32C86D6}"/>
              </a:ext>
            </a:extLst>
          </p:cNvPr>
          <p:cNvSpPr txBox="1"/>
          <p:nvPr/>
        </p:nvSpPr>
        <p:spPr>
          <a:xfrm>
            <a:off x="7537328" y="3347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1990 et 2000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90B749-5AA6-4FDA-87C3-47A36DE8AAE6}"/>
              </a:ext>
            </a:extLst>
          </p:cNvPr>
          <p:cNvSpPr txBox="1"/>
          <p:nvPr/>
        </p:nvSpPr>
        <p:spPr>
          <a:xfrm>
            <a:off x="9825862" y="3347576"/>
            <a:ext cx="10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2004…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37C5360-268F-A49B-52C0-B1054790EAFF}"/>
              </a:ext>
            </a:extLst>
          </p:cNvPr>
          <p:cNvGrpSpPr/>
          <p:nvPr/>
        </p:nvGrpSpPr>
        <p:grpSpPr>
          <a:xfrm>
            <a:off x="638646" y="2207172"/>
            <a:ext cx="11198740" cy="4119602"/>
            <a:chOff x="638646" y="2207172"/>
            <a:chExt cx="11198740" cy="4119602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C38D7E4-FC26-4D80-A561-4B76546E7769}"/>
                </a:ext>
              </a:extLst>
            </p:cNvPr>
            <p:cNvSpPr txBox="1"/>
            <p:nvPr/>
          </p:nvSpPr>
          <p:spPr>
            <a:xfrm>
              <a:off x="2273967" y="5058990"/>
              <a:ext cx="19509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Rencontre de démarrage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64D522E-9779-4012-8028-DA3D103DCD68}"/>
                </a:ext>
              </a:extLst>
            </p:cNvPr>
            <p:cNvSpPr txBox="1"/>
            <p:nvPr/>
          </p:nvSpPr>
          <p:spPr>
            <a:xfrm>
              <a:off x="4724233" y="5003335"/>
              <a:ext cx="21929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Ateliers de réflexion par groupe (2 groupes au total)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E13544A-7BED-417B-8CD4-26B725668E63}"/>
                </a:ext>
              </a:extLst>
            </p:cNvPr>
            <p:cNvSpPr txBox="1"/>
            <p:nvPr/>
          </p:nvSpPr>
          <p:spPr>
            <a:xfrm>
              <a:off x="7239596" y="4971420"/>
              <a:ext cx="22516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Rencontre de </a:t>
              </a:r>
              <a:r>
                <a:rPr lang="fr-CA" sz="2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mise en commun entre les </a:t>
              </a:r>
              <a:r>
                <a:rPr lang="fr-CA" sz="2000" b="1" dirty="0" err="1">
                  <a:effectLst/>
                  <a:ea typeface="Calibri" panose="020F0502020204030204" pitchFamily="34" charset="0"/>
                </a:rPr>
                <a:t>participant·e</a:t>
              </a:r>
              <a:r>
                <a:rPr lang="fr-CA" sz="2000" b="1" dirty="0" err="1">
                  <a:ea typeface="Calibri" panose="020F0502020204030204" pitchFamily="34" charset="0"/>
                </a:rPr>
                <a:t>·</a:t>
              </a:r>
              <a:r>
                <a:rPr lang="fr-CA" sz="2000" b="1" dirty="0" err="1">
                  <a:effectLst/>
                  <a:ea typeface="Calibri" panose="020F0502020204030204" pitchFamily="34" charset="0"/>
                </a:rPr>
                <a:t>s</a:t>
              </a:r>
              <a:r>
                <a:rPr lang="fr-CA" sz="2000" b="1" dirty="0">
                  <a:effectLst/>
                  <a:ea typeface="Calibri" panose="020F0502020204030204" pitchFamily="34" charset="0"/>
                </a:rPr>
                <a:t> des deux groupes</a:t>
              </a:r>
              <a:endParaRPr lang="fr-CA" sz="2000" b="1" dirty="0"/>
            </a:p>
          </p:txBody>
        </p:sp>
        <p:sp>
          <p:nvSpPr>
            <p:cNvPr id="17" name="Notched Right Arrow 7">
              <a:extLst>
                <a:ext uri="{FF2B5EF4-FFF2-40B4-BE49-F238E27FC236}">
                  <a16:creationId xmlns:a16="http://schemas.microsoft.com/office/drawing/2014/main" id="{22B60708-67D1-47D7-AB58-66F287867017}"/>
                </a:ext>
              </a:extLst>
            </p:cNvPr>
            <p:cNvSpPr/>
            <p:nvPr/>
          </p:nvSpPr>
          <p:spPr>
            <a:xfrm>
              <a:off x="638646" y="2207172"/>
              <a:ext cx="11198740" cy="3422969"/>
            </a:xfrm>
            <a:prstGeom prst="notchedRightArrow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 dirty="0"/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8854BA82-2EC4-4182-B6B4-AB397571FE25}"/>
                </a:ext>
              </a:extLst>
            </p:cNvPr>
            <p:cNvSpPr/>
            <p:nvPr/>
          </p:nvSpPr>
          <p:spPr>
            <a:xfrm>
              <a:off x="2909855" y="3852289"/>
              <a:ext cx="677393" cy="646331"/>
            </a:xfrm>
            <a:prstGeom prst="ellipse">
              <a:avLst/>
            </a:prstGeom>
            <a:solidFill>
              <a:srgbClr val="8FB020"/>
            </a:solidFill>
            <a:ln w="3810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CA" sz="2800" b="1" dirty="0"/>
                <a:t>1</a:t>
              </a: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EC37CD8-7FCE-412C-B87F-F781B2C49AF4}"/>
                </a:ext>
              </a:extLst>
            </p:cNvPr>
            <p:cNvSpPr/>
            <p:nvPr/>
          </p:nvSpPr>
          <p:spPr>
            <a:xfrm>
              <a:off x="5415382" y="3852289"/>
              <a:ext cx="677393" cy="646331"/>
            </a:xfrm>
            <a:prstGeom prst="ellipse">
              <a:avLst/>
            </a:prstGeom>
            <a:solidFill>
              <a:srgbClr val="8FB02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CA" sz="2800" b="1" dirty="0"/>
                <a:t>2</a:t>
              </a:r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69F795C5-E973-416F-8C8A-DE290256B866}"/>
                </a:ext>
              </a:extLst>
            </p:cNvPr>
            <p:cNvSpPr/>
            <p:nvPr/>
          </p:nvSpPr>
          <p:spPr>
            <a:xfrm>
              <a:off x="8026723" y="3818151"/>
              <a:ext cx="677393" cy="646331"/>
            </a:xfrm>
            <a:prstGeom prst="ellipse">
              <a:avLst/>
            </a:prstGeom>
            <a:solidFill>
              <a:srgbClr val="8FB02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CA" sz="2800" b="1" dirty="0"/>
                <a:t>3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BC106A1-BBAF-4B56-8DF5-024B1CB58EF6}"/>
                </a:ext>
              </a:extLst>
            </p:cNvPr>
            <p:cNvSpPr txBox="1"/>
            <p:nvPr/>
          </p:nvSpPr>
          <p:spPr>
            <a:xfrm>
              <a:off x="3433504" y="3041061"/>
              <a:ext cx="6093372" cy="57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2800" b="1" dirty="0">
                  <a:solidFill>
                    <a:schemeClr val="bg1"/>
                  </a:solidFill>
                </a:rPr>
                <a:t>Les étapes de la démarche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5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B9000675-8F1C-429B-AB8C-34A3C21EB903}"/>
              </a:ext>
            </a:extLst>
          </p:cNvPr>
          <p:cNvSpPr txBox="1"/>
          <p:nvPr/>
        </p:nvSpPr>
        <p:spPr>
          <a:xfrm>
            <a:off x="3970828" y="33723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1960 et 1970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274001D-8E2A-46F6-9DAA-81F877D790EE}"/>
              </a:ext>
            </a:extLst>
          </p:cNvPr>
          <p:cNvSpPr txBox="1"/>
          <p:nvPr/>
        </p:nvSpPr>
        <p:spPr>
          <a:xfrm>
            <a:off x="5881144" y="33475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1970-1980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B3F965C1-EF34-4605-B370-6E95F32C86D6}"/>
              </a:ext>
            </a:extLst>
          </p:cNvPr>
          <p:cNvSpPr txBox="1"/>
          <p:nvPr/>
        </p:nvSpPr>
        <p:spPr>
          <a:xfrm>
            <a:off x="7537328" y="334757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1990 et 2000 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90B749-5AA6-4FDA-87C3-47A36DE8AAE6}"/>
              </a:ext>
            </a:extLst>
          </p:cNvPr>
          <p:cNvSpPr txBox="1"/>
          <p:nvPr/>
        </p:nvSpPr>
        <p:spPr>
          <a:xfrm>
            <a:off x="9825862" y="3347576"/>
            <a:ext cx="10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Book Antiqua" pitchFamily="18" charset="0"/>
              </a:rPr>
              <a:t>2004…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C106A1-BBAF-4B56-8DF5-024B1CB58EF6}"/>
              </a:ext>
            </a:extLst>
          </p:cNvPr>
          <p:cNvSpPr txBox="1"/>
          <p:nvPr/>
        </p:nvSpPr>
        <p:spPr>
          <a:xfrm>
            <a:off x="3652363" y="3089066"/>
            <a:ext cx="6093372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chemeClr val="bg1"/>
                </a:solidFill>
              </a:rPr>
              <a:t>Les étapes de la démarche </a:t>
            </a:r>
          </a:p>
        </p:txBody>
      </p:sp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63CC2E8F-EEB3-403C-B18C-7406374F1E92}"/>
              </a:ext>
            </a:extLst>
          </p:cNvPr>
          <p:cNvSpPr/>
          <p:nvPr/>
        </p:nvSpPr>
        <p:spPr>
          <a:xfrm rot="21210002">
            <a:off x="1433666" y="728512"/>
            <a:ext cx="3392910" cy="1948332"/>
          </a:xfrm>
          <a:custGeom>
            <a:avLst/>
            <a:gdLst>
              <a:gd name="connsiteX0" fmla="*/ 0 w 3392910"/>
              <a:gd name="connsiteY0" fmla="*/ 0 h 1948332"/>
              <a:gd name="connsiteX1" fmla="*/ 1979198 w 3392910"/>
              <a:gd name="connsiteY1" fmla="*/ 0 h 1948332"/>
              <a:gd name="connsiteX2" fmla="*/ 1979198 w 3392910"/>
              <a:gd name="connsiteY2" fmla="*/ 0 h 1948332"/>
              <a:gd name="connsiteX3" fmla="*/ 2827425 w 3392910"/>
              <a:gd name="connsiteY3" fmla="*/ 0 h 1948332"/>
              <a:gd name="connsiteX4" fmla="*/ 3392910 w 3392910"/>
              <a:gd name="connsiteY4" fmla="*/ 0 h 1948332"/>
              <a:gd name="connsiteX5" fmla="*/ 3392910 w 3392910"/>
              <a:gd name="connsiteY5" fmla="*/ 1136527 h 1948332"/>
              <a:gd name="connsiteX6" fmla="*/ 3392910 w 3392910"/>
              <a:gd name="connsiteY6" fmla="*/ 1136527 h 1948332"/>
              <a:gd name="connsiteX7" fmla="*/ 3392910 w 3392910"/>
              <a:gd name="connsiteY7" fmla="*/ 1623610 h 1948332"/>
              <a:gd name="connsiteX8" fmla="*/ 3392910 w 3392910"/>
              <a:gd name="connsiteY8" fmla="*/ 1948332 h 1948332"/>
              <a:gd name="connsiteX9" fmla="*/ 2827425 w 3392910"/>
              <a:gd name="connsiteY9" fmla="*/ 1948332 h 1948332"/>
              <a:gd name="connsiteX10" fmla="*/ 2686065 w 3392910"/>
              <a:gd name="connsiteY10" fmla="*/ 2397403 h 1948332"/>
              <a:gd name="connsiteX11" fmla="*/ 1979198 w 3392910"/>
              <a:gd name="connsiteY11" fmla="*/ 1948332 h 1948332"/>
              <a:gd name="connsiteX12" fmla="*/ 0 w 3392910"/>
              <a:gd name="connsiteY12" fmla="*/ 1948332 h 1948332"/>
              <a:gd name="connsiteX13" fmla="*/ 0 w 3392910"/>
              <a:gd name="connsiteY13" fmla="*/ 1623610 h 1948332"/>
              <a:gd name="connsiteX14" fmla="*/ 0 w 3392910"/>
              <a:gd name="connsiteY14" fmla="*/ 1136527 h 1948332"/>
              <a:gd name="connsiteX15" fmla="*/ 0 w 3392910"/>
              <a:gd name="connsiteY15" fmla="*/ 1136527 h 1948332"/>
              <a:gd name="connsiteX16" fmla="*/ 0 w 3392910"/>
              <a:gd name="connsiteY16" fmla="*/ 0 h 19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2910" h="1948332" fill="none" extrusionOk="0">
                <a:moveTo>
                  <a:pt x="0" y="0"/>
                </a:moveTo>
                <a:cubicBezTo>
                  <a:pt x="932868" y="-124927"/>
                  <a:pt x="1028705" y="34880"/>
                  <a:pt x="1979198" y="0"/>
                </a:cubicBezTo>
                <a:lnTo>
                  <a:pt x="1979198" y="0"/>
                </a:lnTo>
                <a:cubicBezTo>
                  <a:pt x="2369323" y="-24024"/>
                  <a:pt x="2701523" y="21272"/>
                  <a:pt x="2827425" y="0"/>
                </a:cubicBezTo>
                <a:cubicBezTo>
                  <a:pt x="3088229" y="50147"/>
                  <a:pt x="3151391" y="-23397"/>
                  <a:pt x="3392910" y="0"/>
                </a:cubicBezTo>
                <a:cubicBezTo>
                  <a:pt x="3386432" y="418170"/>
                  <a:pt x="3437104" y="906519"/>
                  <a:pt x="3392910" y="1136527"/>
                </a:cubicBezTo>
                <a:lnTo>
                  <a:pt x="3392910" y="1136527"/>
                </a:lnTo>
                <a:cubicBezTo>
                  <a:pt x="3370945" y="1265195"/>
                  <a:pt x="3418271" y="1473649"/>
                  <a:pt x="3392910" y="1623610"/>
                </a:cubicBezTo>
                <a:cubicBezTo>
                  <a:pt x="3386456" y="1766980"/>
                  <a:pt x="3400808" y="1904333"/>
                  <a:pt x="3392910" y="1948332"/>
                </a:cubicBezTo>
                <a:cubicBezTo>
                  <a:pt x="3327024" y="1916766"/>
                  <a:pt x="2945601" y="1972750"/>
                  <a:pt x="2827425" y="1948332"/>
                </a:cubicBezTo>
                <a:cubicBezTo>
                  <a:pt x="2777896" y="2149427"/>
                  <a:pt x="2731533" y="2323345"/>
                  <a:pt x="2686065" y="2397403"/>
                </a:cubicBezTo>
                <a:cubicBezTo>
                  <a:pt x="2354835" y="2244310"/>
                  <a:pt x="2261991" y="2123354"/>
                  <a:pt x="1979198" y="1948332"/>
                </a:cubicBezTo>
                <a:cubicBezTo>
                  <a:pt x="1494390" y="1866292"/>
                  <a:pt x="487599" y="2039177"/>
                  <a:pt x="0" y="1948332"/>
                </a:cubicBezTo>
                <a:cubicBezTo>
                  <a:pt x="9495" y="1804399"/>
                  <a:pt x="7181" y="1662898"/>
                  <a:pt x="0" y="1623610"/>
                </a:cubicBezTo>
                <a:cubicBezTo>
                  <a:pt x="-36360" y="1561727"/>
                  <a:pt x="28513" y="1285148"/>
                  <a:pt x="0" y="1136527"/>
                </a:cubicBezTo>
                <a:lnTo>
                  <a:pt x="0" y="1136527"/>
                </a:lnTo>
                <a:cubicBezTo>
                  <a:pt x="-2486" y="935279"/>
                  <a:pt x="98467" y="148779"/>
                  <a:pt x="0" y="0"/>
                </a:cubicBezTo>
                <a:close/>
              </a:path>
              <a:path w="3392910" h="1948332" stroke="0" extrusionOk="0">
                <a:moveTo>
                  <a:pt x="0" y="0"/>
                </a:moveTo>
                <a:cubicBezTo>
                  <a:pt x="219669" y="-5744"/>
                  <a:pt x="1269203" y="-97478"/>
                  <a:pt x="1979198" y="0"/>
                </a:cubicBezTo>
                <a:lnTo>
                  <a:pt x="1979198" y="0"/>
                </a:lnTo>
                <a:cubicBezTo>
                  <a:pt x="2150290" y="-17805"/>
                  <a:pt x="2476188" y="11335"/>
                  <a:pt x="2827425" y="0"/>
                </a:cubicBezTo>
                <a:cubicBezTo>
                  <a:pt x="3008009" y="29499"/>
                  <a:pt x="3136351" y="-14050"/>
                  <a:pt x="3392910" y="0"/>
                </a:cubicBezTo>
                <a:cubicBezTo>
                  <a:pt x="3474786" y="514653"/>
                  <a:pt x="3477667" y="890159"/>
                  <a:pt x="3392910" y="1136527"/>
                </a:cubicBezTo>
                <a:lnTo>
                  <a:pt x="3392910" y="1136527"/>
                </a:lnTo>
                <a:cubicBezTo>
                  <a:pt x="3384569" y="1357952"/>
                  <a:pt x="3431030" y="1500531"/>
                  <a:pt x="3392910" y="1623610"/>
                </a:cubicBezTo>
                <a:cubicBezTo>
                  <a:pt x="3375730" y="1682101"/>
                  <a:pt x="3387577" y="1837442"/>
                  <a:pt x="3392910" y="1948332"/>
                </a:cubicBezTo>
                <a:cubicBezTo>
                  <a:pt x="3330735" y="1988980"/>
                  <a:pt x="2940433" y="1958662"/>
                  <a:pt x="2827425" y="1948332"/>
                </a:cubicBezTo>
                <a:cubicBezTo>
                  <a:pt x="2776164" y="1986404"/>
                  <a:pt x="2703673" y="2229142"/>
                  <a:pt x="2686065" y="2397403"/>
                </a:cubicBezTo>
                <a:cubicBezTo>
                  <a:pt x="2314211" y="2247259"/>
                  <a:pt x="2342070" y="2109423"/>
                  <a:pt x="1979198" y="1948332"/>
                </a:cubicBezTo>
                <a:cubicBezTo>
                  <a:pt x="1208209" y="1811029"/>
                  <a:pt x="474471" y="1785352"/>
                  <a:pt x="0" y="1948332"/>
                </a:cubicBezTo>
                <a:cubicBezTo>
                  <a:pt x="-24219" y="1845312"/>
                  <a:pt x="23981" y="1717792"/>
                  <a:pt x="0" y="1623610"/>
                </a:cubicBezTo>
                <a:cubicBezTo>
                  <a:pt x="43164" y="1512740"/>
                  <a:pt x="34868" y="1201115"/>
                  <a:pt x="0" y="1136527"/>
                </a:cubicBezTo>
                <a:lnTo>
                  <a:pt x="0" y="1136527"/>
                </a:lnTo>
                <a:cubicBezTo>
                  <a:pt x="53356" y="880126"/>
                  <a:pt x="-80554" y="154848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/>
              <a:t>Ateliers de réflexion par groupe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97B921F-4B32-43A3-C1EF-083DEF8AE1C7}"/>
              </a:ext>
            </a:extLst>
          </p:cNvPr>
          <p:cNvGrpSpPr/>
          <p:nvPr/>
        </p:nvGrpSpPr>
        <p:grpSpPr>
          <a:xfrm>
            <a:off x="638646" y="2207172"/>
            <a:ext cx="11198740" cy="4119602"/>
            <a:chOff x="638646" y="2207172"/>
            <a:chExt cx="11198740" cy="4119602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09EE11C-9112-31CE-30BD-00ABFF55BC70}"/>
                </a:ext>
              </a:extLst>
            </p:cNvPr>
            <p:cNvSpPr txBox="1"/>
            <p:nvPr/>
          </p:nvSpPr>
          <p:spPr>
            <a:xfrm>
              <a:off x="4724233" y="5003335"/>
              <a:ext cx="21929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Ateliers de réflexion par groupe (2 groupes au total)</a:t>
              </a:r>
            </a:p>
          </p:txBody>
        </p:sp>
        <p:sp>
          <p:nvSpPr>
            <p:cNvPr id="6" name="Notched Right Arrow 7">
              <a:extLst>
                <a:ext uri="{FF2B5EF4-FFF2-40B4-BE49-F238E27FC236}">
                  <a16:creationId xmlns:a16="http://schemas.microsoft.com/office/drawing/2014/main" id="{ED3FB983-FECE-A8D3-10EB-A562D2A1653E}"/>
                </a:ext>
              </a:extLst>
            </p:cNvPr>
            <p:cNvSpPr/>
            <p:nvPr/>
          </p:nvSpPr>
          <p:spPr>
            <a:xfrm>
              <a:off x="638646" y="2207172"/>
              <a:ext cx="11198740" cy="3422969"/>
            </a:xfrm>
            <a:prstGeom prst="notchedRightArrow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 dirty="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CF8369F0-AEDE-A622-2B13-866597E4C421}"/>
                </a:ext>
              </a:extLst>
            </p:cNvPr>
            <p:cNvSpPr/>
            <p:nvPr/>
          </p:nvSpPr>
          <p:spPr>
            <a:xfrm>
              <a:off x="5415382" y="3852289"/>
              <a:ext cx="677393" cy="646331"/>
            </a:xfrm>
            <a:prstGeom prst="ellipse">
              <a:avLst/>
            </a:prstGeom>
            <a:solidFill>
              <a:srgbClr val="8FB02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CA" sz="2800" b="1" dirty="0"/>
                <a:t>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6A70DA1-E85A-33A5-1960-ED4CB4A9EC50}"/>
                </a:ext>
              </a:extLst>
            </p:cNvPr>
            <p:cNvSpPr txBox="1"/>
            <p:nvPr/>
          </p:nvSpPr>
          <p:spPr>
            <a:xfrm>
              <a:off x="3433504" y="3041061"/>
              <a:ext cx="6093372" cy="574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2800" b="1" dirty="0">
                  <a:solidFill>
                    <a:schemeClr val="bg1"/>
                  </a:solidFill>
                </a:rPr>
                <a:t>Les étapes de la démarche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35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AF9BF3F2-E35C-4BC9-902E-71F9C6ED0642}"/>
              </a:ext>
            </a:extLst>
          </p:cNvPr>
          <p:cNvSpPr/>
          <p:nvPr/>
        </p:nvSpPr>
        <p:spPr>
          <a:xfrm rot="21210002">
            <a:off x="304325" y="320272"/>
            <a:ext cx="3392910" cy="1948332"/>
          </a:xfrm>
          <a:custGeom>
            <a:avLst/>
            <a:gdLst>
              <a:gd name="connsiteX0" fmla="*/ 0 w 3392910"/>
              <a:gd name="connsiteY0" fmla="*/ 0 h 1948332"/>
              <a:gd name="connsiteX1" fmla="*/ 1979198 w 3392910"/>
              <a:gd name="connsiteY1" fmla="*/ 0 h 1948332"/>
              <a:gd name="connsiteX2" fmla="*/ 1979198 w 3392910"/>
              <a:gd name="connsiteY2" fmla="*/ 0 h 1948332"/>
              <a:gd name="connsiteX3" fmla="*/ 2827425 w 3392910"/>
              <a:gd name="connsiteY3" fmla="*/ 0 h 1948332"/>
              <a:gd name="connsiteX4" fmla="*/ 3392910 w 3392910"/>
              <a:gd name="connsiteY4" fmla="*/ 0 h 1948332"/>
              <a:gd name="connsiteX5" fmla="*/ 3392910 w 3392910"/>
              <a:gd name="connsiteY5" fmla="*/ 1136527 h 1948332"/>
              <a:gd name="connsiteX6" fmla="*/ 3392910 w 3392910"/>
              <a:gd name="connsiteY6" fmla="*/ 1136527 h 1948332"/>
              <a:gd name="connsiteX7" fmla="*/ 3392910 w 3392910"/>
              <a:gd name="connsiteY7" fmla="*/ 1623610 h 1948332"/>
              <a:gd name="connsiteX8" fmla="*/ 3392910 w 3392910"/>
              <a:gd name="connsiteY8" fmla="*/ 1948332 h 1948332"/>
              <a:gd name="connsiteX9" fmla="*/ 2827425 w 3392910"/>
              <a:gd name="connsiteY9" fmla="*/ 1948332 h 1948332"/>
              <a:gd name="connsiteX10" fmla="*/ 2686065 w 3392910"/>
              <a:gd name="connsiteY10" fmla="*/ 2397403 h 1948332"/>
              <a:gd name="connsiteX11" fmla="*/ 1979198 w 3392910"/>
              <a:gd name="connsiteY11" fmla="*/ 1948332 h 1948332"/>
              <a:gd name="connsiteX12" fmla="*/ 0 w 3392910"/>
              <a:gd name="connsiteY12" fmla="*/ 1948332 h 1948332"/>
              <a:gd name="connsiteX13" fmla="*/ 0 w 3392910"/>
              <a:gd name="connsiteY13" fmla="*/ 1623610 h 1948332"/>
              <a:gd name="connsiteX14" fmla="*/ 0 w 3392910"/>
              <a:gd name="connsiteY14" fmla="*/ 1136527 h 1948332"/>
              <a:gd name="connsiteX15" fmla="*/ 0 w 3392910"/>
              <a:gd name="connsiteY15" fmla="*/ 1136527 h 1948332"/>
              <a:gd name="connsiteX16" fmla="*/ 0 w 3392910"/>
              <a:gd name="connsiteY16" fmla="*/ 0 h 19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2910" h="1948332" fill="none" extrusionOk="0">
                <a:moveTo>
                  <a:pt x="0" y="0"/>
                </a:moveTo>
                <a:cubicBezTo>
                  <a:pt x="932868" y="-124927"/>
                  <a:pt x="1028705" y="34880"/>
                  <a:pt x="1979198" y="0"/>
                </a:cubicBezTo>
                <a:lnTo>
                  <a:pt x="1979198" y="0"/>
                </a:lnTo>
                <a:cubicBezTo>
                  <a:pt x="2369323" y="-24024"/>
                  <a:pt x="2701523" y="21272"/>
                  <a:pt x="2827425" y="0"/>
                </a:cubicBezTo>
                <a:cubicBezTo>
                  <a:pt x="3088229" y="50147"/>
                  <a:pt x="3151391" y="-23397"/>
                  <a:pt x="3392910" y="0"/>
                </a:cubicBezTo>
                <a:cubicBezTo>
                  <a:pt x="3386432" y="418170"/>
                  <a:pt x="3437104" y="906519"/>
                  <a:pt x="3392910" y="1136527"/>
                </a:cubicBezTo>
                <a:lnTo>
                  <a:pt x="3392910" y="1136527"/>
                </a:lnTo>
                <a:cubicBezTo>
                  <a:pt x="3370945" y="1265195"/>
                  <a:pt x="3418271" y="1473649"/>
                  <a:pt x="3392910" y="1623610"/>
                </a:cubicBezTo>
                <a:cubicBezTo>
                  <a:pt x="3386456" y="1766980"/>
                  <a:pt x="3400808" y="1904333"/>
                  <a:pt x="3392910" y="1948332"/>
                </a:cubicBezTo>
                <a:cubicBezTo>
                  <a:pt x="3327024" y="1916766"/>
                  <a:pt x="2945601" y="1972750"/>
                  <a:pt x="2827425" y="1948332"/>
                </a:cubicBezTo>
                <a:cubicBezTo>
                  <a:pt x="2777896" y="2149427"/>
                  <a:pt x="2731533" y="2323345"/>
                  <a:pt x="2686065" y="2397403"/>
                </a:cubicBezTo>
                <a:cubicBezTo>
                  <a:pt x="2354835" y="2244310"/>
                  <a:pt x="2261991" y="2123354"/>
                  <a:pt x="1979198" y="1948332"/>
                </a:cubicBezTo>
                <a:cubicBezTo>
                  <a:pt x="1494390" y="1866292"/>
                  <a:pt x="487599" y="2039177"/>
                  <a:pt x="0" y="1948332"/>
                </a:cubicBezTo>
                <a:cubicBezTo>
                  <a:pt x="9495" y="1804399"/>
                  <a:pt x="7181" y="1662898"/>
                  <a:pt x="0" y="1623610"/>
                </a:cubicBezTo>
                <a:cubicBezTo>
                  <a:pt x="-36360" y="1561727"/>
                  <a:pt x="28513" y="1285148"/>
                  <a:pt x="0" y="1136527"/>
                </a:cubicBezTo>
                <a:lnTo>
                  <a:pt x="0" y="1136527"/>
                </a:lnTo>
                <a:cubicBezTo>
                  <a:pt x="-2486" y="935279"/>
                  <a:pt x="98467" y="148779"/>
                  <a:pt x="0" y="0"/>
                </a:cubicBezTo>
                <a:close/>
              </a:path>
              <a:path w="3392910" h="1948332" stroke="0" extrusionOk="0">
                <a:moveTo>
                  <a:pt x="0" y="0"/>
                </a:moveTo>
                <a:cubicBezTo>
                  <a:pt x="219669" y="-5744"/>
                  <a:pt x="1269203" y="-97478"/>
                  <a:pt x="1979198" y="0"/>
                </a:cubicBezTo>
                <a:lnTo>
                  <a:pt x="1979198" y="0"/>
                </a:lnTo>
                <a:cubicBezTo>
                  <a:pt x="2150290" y="-17805"/>
                  <a:pt x="2476188" y="11335"/>
                  <a:pt x="2827425" y="0"/>
                </a:cubicBezTo>
                <a:cubicBezTo>
                  <a:pt x="3008009" y="29499"/>
                  <a:pt x="3136351" y="-14050"/>
                  <a:pt x="3392910" y="0"/>
                </a:cubicBezTo>
                <a:cubicBezTo>
                  <a:pt x="3474786" y="514653"/>
                  <a:pt x="3477667" y="890159"/>
                  <a:pt x="3392910" y="1136527"/>
                </a:cubicBezTo>
                <a:lnTo>
                  <a:pt x="3392910" y="1136527"/>
                </a:lnTo>
                <a:cubicBezTo>
                  <a:pt x="3384569" y="1357952"/>
                  <a:pt x="3431030" y="1500531"/>
                  <a:pt x="3392910" y="1623610"/>
                </a:cubicBezTo>
                <a:cubicBezTo>
                  <a:pt x="3375730" y="1682101"/>
                  <a:pt x="3387577" y="1837442"/>
                  <a:pt x="3392910" y="1948332"/>
                </a:cubicBezTo>
                <a:cubicBezTo>
                  <a:pt x="3330735" y="1988980"/>
                  <a:pt x="2940433" y="1958662"/>
                  <a:pt x="2827425" y="1948332"/>
                </a:cubicBezTo>
                <a:cubicBezTo>
                  <a:pt x="2776164" y="1986404"/>
                  <a:pt x="2703673" y="2229142"/>
                  <a:pt x="2686065" y="2397403"/>
                </a:cubicBezTo>
                <a:cubicBezTo>
                  <a:pt x="2314211" y="2247259"/>
                  <a:pt x="2342070" y="2109423"/>
                  <a:pt x="1979198" y="1948332"/>
                </a:cubicBezTo>
                <a:cubicBezTo>
                  <a:pt x="1208209" y="1811029"/>
                  <a:pt x="474471" y="1785352"/>
                  <a:pt x="0" y="1948332"/>
                </a:cubicBezTo>
                <a:cubicBezTo>
                  <a:pt x="-24219" y="1845312"/>
                  <a:pt x="23981" y="1717792"/>
                  <a:pt x="0" y="1623610"/>
                </a:cubicBezTo>
                <a:cubicBezTo>
                  <a:pt x="43164" y="1512740"/>
                  <a:pt x="34868" y="1201115"/>
                  <a:pt x="0" y="1136527"/>
                </a:cubicBezTo>
                <a:lnTo>
                  <a:pt x="0" y="1136527"/>
                </a:lnTo>
                <a:cubicBezTo>
                  <a:pt x="53356" y="880126"/>
                  <a:pt x="-80554" y="154848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97219315">
                  <a:prstGeom prst="wedgeRectCallout">
                    <a:avLst>
                      <a:gd name="adj1" fmla="val 29167"/>
                      <a:gd name="adj2" fmla="val 7304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/>
              <a:t>Ateliers de réflexion par groupe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4AFB8B-4DC4-44CF-9580-9E1CE40C15DD}"/>
              </a:ext>
            </a:extLst>
          </p:cNvPr>
          <p:cNvSpPr txBox="1"/>
          <p:nvPr/>
        </p:nvSpPr>
        <p:spPr>
          <a:xfrm>
            <a:off x="3820435" y="1055768"/>
            <a:ext cx="713566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404040"/>
              </a:solidFill>
            </a:endParaRPr>
          </a:p>
          <a:p>
            <a:r>
              <a:rPr lang="fr-FR" sz="2800" b="1" dirty="0">
                <a:solidFill>
                  <a:srgbClr val="404040"/>
                </a:solidFill>
              </a:rPr>
              <a:t>Durée: 3h</a:t>
            </a:r>
            <a:endParaRPr lang="fr-CA" sz="2800" dirty="0">
              <a:solidFill>
                <a:srgbClr val="404040"/>
              </a:solidFill>
            </a:endParaRPr>
          </a:p>
        </p:txBody>
      </p:sp>
      <p:pic>
        <p:nvPicPr>
          <p:cNvPr id="16" name="Graphique 15" descr="Brainstorming de groupe avec un remplissage uni">
            <a:extLst>
              <a:ext uri="{FF2B5EF4-FFF2-40B4-BE49-F238E27FC236}">
                <a16:creationId xmlns:a16="http://schemas.microsoft.com/office/drawing/2014/main" id="{803165F8-DCDC-46CA-AB03-67A6E17B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0435" y="134490"/>
            <a:ext cx="1566740" cy="1566740"/>
          </a:xfrm>
          <a:prstGeom prst="rect">
            <a:avLst/>
          </a:prstGeom>
        </p:spPr>
      </p:pic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307B458-7BBF-4304-95E2-BFA407A7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26112"/>
              </p:ext>
            </p:extLst>
          </p:nvPr>
        </p:nvGraphicFramePr>
        <p:xfrm>
          <a:off x="2479073" y="2973797"/>
          <a:ext cx="7286550" cy="275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070">
                  <a:extLst>
                    <a:ext uri="{9D8B030D-6E8A-4147-A177-3AD203B41FA5}">
                      <a16:colId xmlns:a16="http://schemas.microsoft.com/office/drawing/2014/main" val="196580447"/>
                    </a:ext>
                  </a:extLst>
                </a:gridCol>
                <a:gridCol w="3534480">
                  <a:extLst>
                    <a:ext uri="{9D8B030D-6E8A-4147-A177-3AD203B41FA5}">
                      <a16:colId xmlns:a16="http://schemas.microsoft.com/office/drawing/2014/main" val="4063130999"/>
                    </a:ext>
                  </a:extLst>
                </a:gridCol>
              </a:tblGrid>
              <a:tr h="911998">
                <a:tc>
                  <a:txBody>
                    <a:bodyPr/>
                    <a:lstStyle/>
                    <a:p>
                      <a:pPr algn="ctr"/>
                      <a:r>
                        <a:rPr lang="fr-CA" sz="4000" dirty="0"/>
                        <a:t>QUI?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dirty="0"/>
                        <a:t>QUAND?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4253309"/>
                  </a:ext>
                </a:extLst>
              </a:tr>
              <a:tr h="922992">
                <a:tc>
                  <a:txBody>
                    <a:bodyPr/>
                    <a:lstStyle/>
                    <a:p>
                      <a:r>
                        <a:rPr lang="fr-CA" sz="2800" b="0" dirty="0" err="1"/>
                        <a:t>Intervenant·e·s</a:t>
                      </a:r>
                      <a:endParaRPr lang="fr-CA" sz="2800" b="0" dirty="0"/>
                    </a:p>
                    <a:p>
                      <a:r>
                        <a:rPr lang="fr-CA" sz="2000" b="0" dirty="0"/>
                        <a:t>Des 2 organismes participant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>
                          <a:solidFill>
                            <a:srgbClr val="FF0000"/>
                          </a:solidFill>
                        </a:rPr>
                        <a:t>INSÉRER LA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1044626"/>
                  </a:ext>
                </a:extLst>
              </a:tr>
              <a:tr h="924665">
                <a:tc>
                  <a:txBody>
                    <a:bodyPr/>
                    <a:lstStyle/>
                    <a:p>
                      <a:r>
                        <a:rPr lang="fr-CA" sz="2800" b="0" dirty="0"/>
                        <a:t>Destinataires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dirty="0"/>
                        <a:t>Des 2 organismes participant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b="0" dirty="0">
                          <a:solidFill>
                            <a:srgbClr val="FF0000"/>
                          </a:solidFill>
                        </a:rPr>
                        <a:t>INSÉRER LA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67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41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d1e05-3619-4b31-b069-25b4a8865b50">
      <Terms xmlns="http://schemas.microsoft.com/office/infopath/2007/PartnerControls"/>
    </lcf76f155ced4ddcb4097134ff3c332f>
    <TaxCatchAll xmlns="5198b5d7-3ce9-432a-87a5-79dd405512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BE9F4D96C24409E490DA79CACB737" ma:contentTypeVersion="15" ma:contentTypeDescription="Crée un document." ma:contentTypeScope="" ma:versionID="fcc0e051f5081cf7be2fd793c6d65ea4">
  <xsd:schema xmlns:xsd="http://www.w3.org/2001/XMLSchema" xmlns:xs="http://www.w3.org/2001/XMLSchema" xmlns:p="http://schemas.microsoft.com/office/2006/metadata/properties" xmlns:ns2="49ad1e05-3619-4b31-b069-25b4a8865b50" xmlns:ns3="5198b5d7-3ce9-432a-87a5-79dd4055125b" targetNamespace="http://schemas.microsoft.com/office/2006/metadata/properties" ma:root="true" ma:fieldsID="d63ee83196891516714bd98eba6ecd38" ns2:_="" ns3:_="">
    <xsd:import namespace="49ad1e05-3619-4b31-b069-25b4a8865b50"/>
    <xsd:import namespace="5198b5d7-3ce9-432a-87a5-79dd40551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d1e05-3619-4b31-b069-25b4a8865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45bba45-d53b-4c34-89e1-5d6d24502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b5d7-3ce9-432a-87a5-79dd40551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b893aa9-3b6d-4de3-8880-c8f05c6668be}" ma:internalName="TaxCatchAll" ma:showField="CatchAllData" ma:web="5198b5d7-3ce9-432a-87a5-79dd40551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04F702-E437-41A5-A606-183563749F2D}">
  <ds:schemaRefs>
    <ds:schemaRef ds:uri="http://schemas.microsoft.com/office/2006/documentManagement/types"/>
    <ds:schemaRef ds:uri="http://purl.org/dc/terms/"/>
    <ds:schemaRef ds:uri="http://purl.org/dc/dcmitype/"/>
    <ds:schemaRef ds:uri="49ad1e05-3619-4b31-b069-25b4a8865b50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198b5d7-3ce9-432a-87a5-79dd4055125b"/>
  </ds:schemaRefs>
</ds:datastoreItem>
</file>

<file path=customXml/itemProps2.xml><?xml version="1.0" encoding="utf-8"?>
<ds:datastoreItem xmlns:ds="http://schemas.openxmlformats.org/officeDocument/2006/customXml" ds:itemID="{6120D549-941A-4C0D-AE61-793C516CA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923A56-7153-45B5-870D-1631C62AA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ad1e05-3619-4b31-b069-25b4a8865b50"/>
    <ds:schemaRef ds:uri="5198b5d7-3ce9-432a-87a5-79dd40551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833</Words>
  <Application>Microsoft Office PowerPoint</Application>
  <PresentationFormat>Grand écran</PresentationFormat>
  <Paragraphs>139</Paragraphs>
  <Slides>17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 Narrow</vt:lpstr>
      <vt:lpstr>Book Antiqua</vt:lpstr>
      <vt:lpstr>Calibri</vt:lpstr>
      <vt:lpstr>Corbel</vt:lpstr>
      <vt:lpstr>Franklin Gothic Demi Cond</vt:lpstr>
      <vt:lpstr>Times New Roman</vt:lpstr>
      <vt:lpstr>Wingdings</vt:lpstr>
      <vt:lpstr>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Bourgault Simard</dc:creator>
  <cp:lastModifiedBy>Flamand, Philippe R.</cp:lastModifiedBy>
  <cp:revision>28</cp:revision>
  <dcterms:created xsi:type="dcterms:W3CDTF">2020-05-19T15:09:32Z</dcterms:created>
  <dcterms:modified xsi:type="dcterms:W3CDTF">2022-12-12T21:56:05Z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0x010100645BE9F4D96C24409E490DA79CACB737</vt:lpwstr>
  </property>
  <property fmtid="{D5CDD505-2E9C-101B-9397-08002B2CF9AE}" pid="3" name="MediaServiceImageTags">
    <vt:lpwstr/>
  </property>
</Properties>
</file>