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4" r:id="rId4"/>
    <p:sldId id="258" r:id="rId5"/>
    <p:sldId id="260" r:id="rId6"/>
    <p:sldId id="265" r:id="rId7"/>
    <p:sldId id="261" r:id="rId8"/>
    <p:sldId id="259" r:id="rId9"/>
    <p:sldId id="263" r:id="rId10"/>
    <p:sldId id="262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>
      <p:cViewPr varScale="1">
        <p:scale>
          <a:sx n="120" d="100"/>
          <a:sy n="120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E5322-DEBF-5848-9FDE-8A9A3FDCC00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D2CF3-E3C1-A040-994D-8F600023C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87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D2CF3-E3C1-A040-994D-8F600023C45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5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6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6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9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8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8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CCD2A-B050-D544-B2ED-0E64DB3D1656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43FBB-C1D5-6B45-8653-71BBC1CE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Rachel.harding@utoronto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6.tiff"/><Relationship Id="rId18" Type="http://schemas.openxmlformats.org/officeDocument/2006/relationships/image" Target="../media/image31.tiff"/><Relationship Id="rId26" Type="http://schemas.openxmlformats.org/officeDocument/2006/relationships/image" Target="../media/image39.tiff"/><Relationship Id="rId3" Type="http://schemas.openxmlformats.org/officeDocument/2006/relationships/image" Target="../media/image16.tiff"/><Relationship Id="rId21" Type="http://schemas.openxmlformats.org/officeDocument/2006/relationships/image" Target="../media/image34.tiff"/><Relationship Id="rId7" Type="http://schemas.openxmlformats.org/officeDocument/2006/relationships/image" Target="../media/image20.tiff"/><Relationship Id="rId12" Type="http://schemas.openxmlformats.org/officeDocument/2006/relationships/image" Target="../media/image25.tiff"/><Relationship Id="rId17" Type="http://schemas.openxmlformats.org/officeDocument/2006/relationships/image" Target="../media/image30.tiff"/><Relationship Id="rId25" Type="http://schemas.openxmlformats.org/officeDocument/2006/relationships/image" Target="../media/image38.tiff"/><Relationship Id="rId2" Type="http://schemas.openxmlformats.org/officeDocument/2006/relationships/image" Target="../media/image15.tiff"/><Relationship Id="rId16" Type="http://schemas.openxmlformats.org/officeDocument/2006/relationships/image" Target="../media/image29.tiff"/><Relationship Id="rId20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11" Type="http://schemas.openxmlformats.org/officeDocument/2006/relationships/image" Target="../media/image24.tiff"/><Relationship Id="rId24" Type="http://schemas.openxmlformats.org/officeDocument/2006/relationships/image" Target="../media/image37.tiff"/><Relationship Id="rId5" Type="http://schemas.openxmlformats.org/officeDocument/2006/relationships/image" Target="../media/image18.tiff"/><Relationship Id="rId15" Type="http://schemas.openxmlformats.org/officeDocument/2006/relationships/image" Target="../media/image28.tiff"/><Relationship Id="rId23" Type="http://schemas.openxmlformats.org/officeDocument/2006/relationships/image" Target="../media/image36.tiff"/><Relationship Id="rId10" Type="http://schemas.openxmlformats.org/officeDocument/2006/relationships/image" Target="../media/image23.tiff"/><Relationship Id="rId19" Type="http://schemas.openxmlformats.org/officeDocument/2006/relationships/image" Target="../media/image32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Relationship Id="rId14" Type="http://schemas.openxmlformats.org/officeDocument/2006/relationships/image" Target="../media/image27.tiff"/><Relationship Id="rId22" Type="http://schemas.openxmlformats.org/officeDocument/2006/relationships/image" Target="../media/image35.tiff"/><Relationship Id="rId27" Type="http://schemas.openxmlformats.org/officeDocument/2006/relationships/image" Target="../media/image40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0577-E7F0-EE49-BF8C-AFD73D7DA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99022"/>
            <a:ext cx="9144000" cy="1790700"/>
          </a:xfrm>
        </p:spPr>
        <p:txBody>
          <a:bodyPr anchor="t">
            <a:noAutofit/>
          </a:bodyPr>
          <a:lstStyle/>
          <a:p>
            <a:r>
              <a:rPr lang="en-US" sz="4800" dirty="0"/>
              <a:t>How to access scientific literature to get the facts you need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B6BB6-4720-104D-864F-E217F46569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HSC National Conference 2018</a:t>
            </a:r>
          </a:p>
          <a:p>
            <a:r>
              <a:rPr lang="en-US" dirty="0"/>
              <a:t>Dr. Rachel Harding</a:t>
            </a:r>
          </a:p>
        </p:txBody>
      </p:sp>
    </p:spTree>
    <p:extLst>
      <p:ext uri="{BB962C8B-B14F-4D97-AF65-F5344CB8AC3E}">
        <p14:creationId xmlns:p14="http://schemas.microsoft.com/office/powerpoint/2010/main" val="348817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BED7-302D-DF44-BFD6-320DF26C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2190968"/>
            <a:ext cx="3390647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Scientists are people too, anyone can be a scientist!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29BE5-F3DF-FB45-8D47-C05E52D06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7488" y="87888"/>
            <a:ext cx="5207656" cy="6739320"/>
          </a:xfrm>
        </p:spPr>
      </p:pic>
    </p:spTree>
    <p:extLst>
      <p:ext uri="{BB962C8B-B14F-4D97-AF65-F5344CB8AC3E}">
        <p14:creationId xmlns:p14="http://schemas.microsoft.com/office/powerpoint/2010/main" val="2629508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EDE5-81BF-D744-8F76-3BD1E644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D9C39-4B9B-024B-AD2C-B0CDD826F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Contact me: </a:t>
            </a:r>
          </a:p>
          <a:p>
            <a:pPr marL="0" indent="0">
              <a:buNone/>
            </a:pPr>
            <a:r>
              <a:rPr lang="en-GB" dirty="0"/>
              <a:t>	Email: </a:t>
            </a:r>
            <a:r>
              <a:rPr lang="en-GB" dirty="0">
                <a:hlinkClick r:id="rId2"/>
              </a:rPr>
              <a:t>Rachel.harding@utoronto.ca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Twitter: @</a:t>
            </a:r>
            <a:r>
              <a:rPr lang="en-GB" dirty="0" err="1"/>
              <a:t>labscribbles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84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6F1E-DFB3-6B42-BFE5-0F336B4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638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There is a lot of cool HD research going on out there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9FDE5-6928-6348-9C04-83D1C89BC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705516"/>
            <a:ext cx="4508204" cy="3251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BUT… lots of the literature is stuck behind paywalls or is embargoed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This means that you might not be able to legally read the scientific paper on the publishers website unless you pay a one-time fee or have a subscription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31D38-BB86-F944-A5D3-7320824B7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5280422"/>
            <a:ext cx="3973261" cy="720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0D91C-6740-5D45-B5E1-C8E071A15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1655865"/>
            <a:ext cx="3973261" cy="3704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F29C63-7D81-5E4C-A8AF-E0FE99113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" y="1764566"/>
            <a:ext cx="571502" cy="5291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8AEFD2-4A75-284C-9796-35F8EC62E7DA}"/>
              </a:ext>
            </a:extLst>
          </p:cNvPr>
          <p:cNvCxnSpPr>
            <a:cxnSpLocks/>
          </p:cNvCxnSpPr>
          <p:nvPr/>
        </p:nvCxnSpPr>
        <p:spPr>
          <a:xfrm flipH="1">
            <a:off x="3611167" y="4661298"/>
            <a:ext cx="707231" cy="91082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3066ED-1D39-FF44-95E6-2E04C21130DD}"/>
              </a:ext>
            </a:extLst>
          </p:cNvPr>
          <p:cNvCxnSpPr>
            <a:cxnSpLocks/>
          </p:cNvCxnSpPr>
          <p:nvPr/>
        </p:nvCxnSpPr>
        <p:spPr>
          <a:xfrm flipH="1">
            <a:off x="3839767" y="5116711"/>
            <a:ext cx="901445" cy="52409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C7EF8F-1D88-D746-9F74-7A3894C71E02}"/>
              </a:ext>
            </a:extLst>
          </p:cNvPr>
          <p:cNvCxnSpPr>
            <a:cxnSpLocks/>
          </p:cNvCxnSpPr>
          <p:nvPr/>
        </p:nvCxnSpPr>
        <p:spPr>
          <a:xfrm flipH="1">
            <a:off x="3839767" y="5800725"/>
            <a:ext cx="1017983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0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F396D-BE55-4E4E-A76F-EA10EF6C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2262823"/>
            <a:ext cx="8401051" cy="30306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E82260-DA4C-E846-B142-6828779D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450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There are legal and free ways to read open access versions of articles</a:t>
            </a:r>
          </a:p>
        </p:txBody>
      </p:sp>
    </p:spTree>
    <p:extLst>
      <p:ext uri="{BB962C8B-B14F-4D97-AF65-F5344CB8AC3E}">
        <p14:creationId xmlns:p14="http://schemas.microsoft.com/office/powerpoint/2010/main" val="323279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692B4-6ECE-AA4F-B885-1217B6DB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488" y="340819"/>
            <a:ext cx="9420445" cy="994172"/>
          </a:xfrm>
        </p:spPr>
        <p:txBody>
          <a:bodyPr>
            <a:noAutofit/>
          </a:bodyPr>
          <a:lstStyle/>
          <a:p>
            <a:pPr algn="ctr"/>
            <a:r>
              <a:rPr lang="en-US" sz="3900" dirty="0"/>
              <a:t>1. Take the article title and then use different search engines: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A99CE6-5936-F24A-98CB-577CCE1C8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3" y="1960528"/>
            <a:ext cx="3897549" cy="284858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E6D31B-8036-7D45-B833-FD207E36E4DE}"/>
              </a:ext>
            </a:extLst>
          </p:cNvPr>
          <p:cNvSpPr/>
          <p:nvPr/>
        </p:nvSpPr>
        <p:spPr>
          <a:xfrm>
            <a:off x="1705035" y="5153128"/>
            <a:ext cx="22879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openaccessbutton.org</a:t>
            </a:r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A3331-A22B-E845-BCD3-B445C04EB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3" y="4879459"/>
            <a:ext cx="1409700" cy="809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FF4FA-A7E2-E14B-84A2-769B1FE85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15"/>
          <a:stretch/>
        </p:blipFill>
        <p:spPr>
          <a:xfrm>
            <a:off x="4577141" y="1844401"/>
            <a:ext cx="4452560" cy="17018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E943DC-8594-A444-AAFB-87D13EB78823}"/>
              </a:ext>
            </a:extLst>
          </p:cNvPr>
          <p:cNvSpPr/>
          <p:nvPr/>
        </p:nvSpPr>
        <p:spPr>
          <a:xfrm>
            <a:off x="5659837" y="3269274"/>
            <a:ext cx="19296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scholar.google.ca</a:t>
            </a:r>
            <a:endParaRPr lang="en-US" sz="13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BB3DC7-F435-0745-B172-73F001E63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843" y="4210733"/>
            <a:ext cx="1476375" cy="771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B5B72-7031-E84A-910E-6BE6D4C30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497" y="1934331"/>
            <a:ext cx="726542" cy="7265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61D84-9B21-5A43-9E25-4A8CAC2C4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7616" y="4210734"/>
            <a:ext cx="3071771" cy="9423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ECE59F-CC87-5F48-A55B-A1A594E2BB53}"/>
              </a:ext>
            </a:extLst>
          </p:cNvPr>
          <p:cNvSpPr/>
          <p:nvPr/>
        </p:nvSpPr>
        <p:spPr>
          <a:xfrm>
            <a:off x="5255655" y="5130571"/>
            <a:ext cx="27380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www.ncbi.nlm.nih.gov</a:t>
            </a:r>
            <a:r>
              <a:rPr lang="en-US" sz="1350" dirty="0"/>
              <a:t>/</a:t>
            </a:r>
            <a:r>
              <a:rPr lang="en-US" sz="1350" dirty="0" err="1"/>
              <a:t>pmc</a:t>
            </a:r>
            <a:r>
              <a:rPr lang="en-US" sz="13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867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9E70-3E64-2D45-A9FE-D3C16FD5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009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2. Browser extensions can alert you to open versions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5A4EBE-F59C-B346-BDBF-3D0E86FA4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229" y="1851422"/>
            <a:ext cx="7258636" cy="40471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2A980F-1981-7849-8D56-6126B741784C}"/>
              </a:ext>
            </a:extLst>
          </p:cNvPr>
          <p:cNvSpPr/>
          <p:nvPr/>
        </p:nvSpPr>
        <p:spPr>
          <a:xfrm>
            <a:off x="6097396" y="5723751"/>
            <a:ext cx="30971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http://</a:t>
            </a:r>
            <a:r>
              <a:rPr lang="en-US" sz="1350" dirty="0" err="1"/>
              <a:t>unpaywall.org</a:t>
            </a:r>
            <a:r>
              <a:rPr lang="en-US" sz="1350" dirty="0"/>
              <a:t>/products/extension</a:t>
            </a:r>
          </a:p>
        </p:txBody>
      </p:sp>
    </p:spTree>
    <p:extLst>
      <p:ext uri="{BB962C8B-B14F-4D97-AF65-F5344CB8AC3E}">
        <p14:creationId xmlns:p14="http://schemas.microsoft.com/office/powerpoint/2010/main" val="50236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F00102-F70D-F94B-93E6-09156853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6645" y="889960"/>
            <a:ext cx="3954095" cy="4351338"/>
          </a:xfr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3C4D3-6EBB-EE4F-B8ED-B4E7485E8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7" y="1116419"/>
            <a:ext cx="4047201" cy="44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6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42C2-38A8-AB4D-B190-A03FF23DF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683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3. Ask a librarian to help you at your local public library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DB1C86-BB17-8B44-BA66-BDDA46170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3" t="5577" r="2416"/>
          <a:stretch/>
        </p:blipFill>
        <p:spPr>
          <a:xfrm>
            <a:off x="409360" y="1671177"/>
            <a:ext cx="8325281" cy="393768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445DF0-701F-5C4C-A3DA-AD0F2F2C8CFA}"/>
              </a:ext>
            </a:extLst>
          </p:cNvPr>
          <p:cNvSpPr/>
          <p:nvPr/>
        </p:nvSpPr>
        <p:spPr>
          <a:xfrm>
            <a:off x="6619126" y="5723750"/>
            <a:ext cx="2572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www.lib-web.org</a:t>
            </a:r>
            <a:r>
              <a:rPr lang="en-US" sz="1350" dirty="0"/>
              <a:t>/</a:t>
            </a:r>
            <a:r>
              <a:rPr lang="en-US" sz="1350" dirty="0" err="1"/>
              <a:t>canada</a:t>
            </a:r>
            <a:r>
              <a:rPr lang="en-US" sz="13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6571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565663B3-FDB1-7D4B-BDF0-9F3E85A0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9" y="2740298"/>
            <a:ext cx="9144000" cy="994172"/>
          </a:xfrm>
        </p:spPr>
        <p:txBody>
          <a:bodyPr/>
          <a:lstStyle/>
          <a:p>
            <a:pPr algn="ctr"/>
            <a:r>
              <a:rPr lang="en-US" dirty="0"/>
              <a:t>…or at your local university library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71C78C-899F-2A43-8877-A81248B9F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464" y="5831424"/>
            <a:ext cx="1701357" cy="905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09971-4D7A-9F47-B352-38486F6CF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287" y="1696443"/>
            <a:ext cx="1228725" cy="93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3417E-2B4C-7A4B-839B-23CCF5556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969" y="1443516"/>
            <a:ext cx="1171575" cy="9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32F884-BF54-3F47-BCBA-F2F39EBD0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939" y="4167292"/>
            <a:ext cx="1666875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8940F-1205-D542-82CE-48F7265C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91" y="5363727"/>
            <a:ext cx="1066800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ADAFE4-2DD0-0A40-B3AA-1FCD415DD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735" y="901115"/>
            <a:ext cx="1323975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597A51-570A-CD4C-8C69-3E2A663A0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648" y="5661574"/>
            <a:ext cx="2026028" cy="781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D13B04-7400-0942-964D-BCC40DED7D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81" t="12148"/>
          <a:stretch/>
        </p:blipFill>
        <p:spPr>
          <a:xfrm>
            <a:off x="1971615" y="4247320"/>
            <a:ext cx="1324841" cy="6861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6873E-2B54-A34D-8144-ABF436F42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0262" y="5099061"/>
            <a:ext cx="2200275" cy="514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6AADA9-BE79-794D-91BB-FABF1277DB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5" y="3993655"/>
            <a:ext cx="1704975" cy="666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56FDAC-195E-2648-A373-DD76AC0B84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646" y="4567687"/>
            <a:ext cx="1220869" cy="12208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484744-7EB4-0047-B585-D871FD716B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698" y="1001806"/>
            <a:ext cx="1381125" cy="819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5CE8BC-8F56-FF4F-8B45-D264F6D6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61883" y="1027222"/>
            <a:ext cx="1952625" cy="58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7722C5-B3FF-6E43-B367-4C263DB445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1450" y="4892372"/>
            <a:ext cx="1981200" cy="571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B64540-CABD-794F-8ACE-4E79099CEF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15" y="5363727"/>
            <a:ext cx="3365627" cy="1116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9B51D7-E98C-104F-9CD5-27ADB47E82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5575" y="325457"/>
            <a:ext cx="1385120" cy="5118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0D9F17-652F-7B40-9936-6515BF36B5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4651" y="1639610"/>
            <a:ext cx="1419225" cy="685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536408-F40D-F04B-8C7E-8B6A019831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2865" y="1036658"/>
            <a:ext cx="1819275" cy="6191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48A399-B7C5-A445-86CD-0848D03C28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2348" y="1726379"/>
            <a:ext cx="1666875" cy="685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680620-47B4-AE45-925D-7F9C1E04666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0254" y="1995338"/>
            <a:ext cx="2352675" cy="4857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77B425-D008-6D48-A1E7-3FDE2E4AF4C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55405" y="4264543"/>
            <a:ext cx="2171700" cy="6381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ABBD18-6821-C344-8CC9-B41443C1EB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75243" y="79117"/>
            <a:ext cx="1473457" cy="9835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0BAFB6-D6F5-B14A-89CD-F32414D92D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91304" y="5966929"/>
            <a:ext cx="600075" cy="6381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C2C4322-7BF1-494D-A3CC-BAC2C01E2D0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88793" y="4290257"/>
            <a:ext cx="1381125" cy="8191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5685937-0D29-5C40-AE43-C64827DA4F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26772" y="4908093"/>
            <a:ext cx="1571625" cy="7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D249A-830A-2149-8D2A-43960FA9C6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51012" y="1039132"/>
            <a:ext cx="21240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5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8A8F-5D6E-494F-B21E-9AB3D44D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623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4. Email the scientist who wrote the article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E75B6BE3-B6BF-9742-A59D-6FBAE5100139}"/>
              </a:ext>
            </a:extLst>
          </p:cNvPr>
          <p:cNvSpPr/>
          <p:nvPr/>
        </p:nvSpPr>
        <p:spPr>
          <a:xfrm>
            <a:off x="4572000" y="1949392"/>
            <a:ext cx="3094265" cy="1227024"/>
          </a:xfrm>
          <a:prstGeom prst="wedgeEllipseCallout">
            <a:avLst>
              <a:gd name="adj1" fmla="val -53610"/>
              <a:gd name="adj2" fmla="val 3322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can send you a copy!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B3581-04D8-7944-A1F6-F1D4D58A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32" y="1851423"/>
            <a:ext cx="2274094" cy="39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01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206</Words>
  <Application>Microsoft Macintosh PowerPoint</Application>
  <PresentationFormat>On-screen Show (4:3)</PresentationFormat>
  <Paragraphs>26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How to access scientific literature to get the facts you need</vt:lpstr>
      <vt:lpstr>There is a lot of cool HD research going on out there</vt:lpstr>
      <vt:lpstr>There are legal and free ways to read open access versions of articles</vt:lpstr>
      <vt:lpstr>1. Take the article title and then use different search engines: </vt:lpstr>
      <vt:lpstr>2. Browser extensions can alert you to open versions</vt:lpstr>
      <vt:lpstr>PowerPoint Presentation</vt:lpstr>
      <vt:lpstr>3. Ask a librarian to help you at your local public library</vt:lpstr>
      <vt:lpstr>…or at your local university library</vt:lpstr>
      <vt:lpstr>4. Email the scientist who wrote the article</vt:lpstr>
      <vt:lpstr>Scientists are people too, anyone can be a scientist!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access scientific literature to get the facts you need </dc:title>
  <dc:creator>Rachel Harding</dc:creator>
  <cp:lastModifiedBy>Rachel Harding</cp:lastModifiedBy>
  <cp:revision>19</cp:revision>
  <dcterms:created xsi:type="dcterms:W3CDTF">2018-09-13T19:31:31Z</dcterms:created>
  <dcterms:modified xsi:type="dcterms:W3CDTF">2018-11-01T17:39:34Z</dcterms:modified>
</cp:coreProperties>
</file>