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62" r:id="rId1"/>
    <p:sldMasterId id="2147483690" r:id="rId2"/>
    <p:sldMasterId id="2147483703" r:id="rId3"/>
    <p:sldMasterId id="2147483738" r:id="rId4"/>
  </p:sldMasterIdLst>
  <p:notesMasterIdLst>
    <p:notesMasterId r:id="rId31"/>
  </p:notesMasterIdLst>
  <p:sldIdLst>
    <p:sldId id="2889" r:id="rId5"/>
    <p:sldId id="2909" r:id="rId6"/>
    <p:sldId id="2724" r:id="rId7"/>
    <p:sldId id="3666" r:id="rId8"/>
    <p:sldId id="3668" r:id="rId9"/>
    <p:sldId id="3669" r:id="rId10"/>
    <p:sldId id="2735" r:id="rId11"/>
    <p:sldId id="3670" r:id="rId12"/>
    <p:sldId id="3686" r:id="rId13"/>
    <p:sldId id="3671" r:id="rId14"/>
    <p:sldId id="3672" r:id="rId15"/>
    <p:sldId id="3673" r:id="rId16"/>
    <p:sldId id="3674" r:id="rId17"/>
    <p:sldId id="3690" r:id="rId18"/>
    <p:sldId id="3676" r:id="rId19"/>
    <p:sldId id="3677" r:id="rId20"/>
    <p:sldId id="3678" r:id="rId21"/>
    <p:sldId id="3680" r:id="rId22"/>
    <p:sldId id="3681" r:id="rId23"/>
    <p:sldId id="3691" r:id="rId24"/>
    <p:sldId id="3682" r:id="rId25"/>
    <p:sldId id="3687" r:id="rId26"/>
    <p:sldId id="3688" r:id="rId27"/>
    <p:sldId id="3689" r:id="rId28"/>
    <p:sldId id="3685" r:id="rId29"/>
    <p:sldId id="3692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3" autoAdjust="0"/>
    <p:restoredTop sz="90836" autoAdjust="0"/>
  </p:normalViewPr>
  <p:slideViewPr>
    <p:cSldViewPr snapToGrid="0">
      <p:cViewPr varScale="1">
        <p:scale>
          <a:sx n="102" d="100"/>
          <a:sy n="102" d="100"/>
        </p:scale>
        <p:origin x="870" y="11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BACE9-4D73-4542-A2C5-95CED872616A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4BCD1-D94A-4EFF-B07C-C49ADE2714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6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Slide de présentation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0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E0DF0-0C21-5146-94C6-4B0BEDB7C9C6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507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684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BCD1-D94A-4EFF-B07C-C49ADE2714A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81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sans_interven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F2C67C-11DC-DA4F-93BC-0B9F8BF6D547}"/>
              </a:ext>
            </a:extLst>
          </p:cNvPr>
          <p:cNvSpPr/>
          <p:nvPr userDrawn="1"/>
        </p:nvSpPr>
        <p:spPr>
          <a:xfrm>
            <a:off x="0" y="0"/>
            <a:ext cx="28808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A4BEA6-C32F-F040-AD94-99CAE104BA9B}"/>
              </a:ext>
            </a:extLst>
          </p:cNvPr>
          <p:cNvSpPr/>
          <p:nvPr userDrawn="1"/>
        </p:nvSpPr>
        <p:spPr>
          <a:xfrm flipH="1">
            <a:off x="2880852" y="0"/>
            <a:ext cx="9311148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D709738-51C7-FB45-BAC9-B845ADE0A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799" y="1529309"/>
            <a:ext cx="8558219" cy="1745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3200">
                <a:solidFill>
                  <a:srgbClr val="16212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B6FF240B-9D29-1948-8941-D17D25DDA01A}"/>
              </a:ext>
            </a:extLst>
          </p:cNvPr>
          <p:cNvSpPr txBox="1">
            <a:spLocks/>
          </p:cNvSpPr>
          <p:nvPr userDrawn="1"/>
        </p:nvSpPr>
        <p:spPr>
          <a:xfrm>
            <a:off x="3352800" y="6213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E64192-38B2-484E-83E9-B886796AD5AE}" type="datetimeFigureOut">
              <a:rPr lang="fr-FR" b="1" i="0" smtClean="0">
                <a:solidFill>
                  <a:srgbClr val="33768C"/>
                </a:solidFill>
                <a:latin typeface="IBM Plex Sans" panose="020B0503050203000203" pitchFamily="34" charset="77"/>
              </a:rPr>
              <a:pPr/>
              <a:t>11/02/2024</a:t>
            </a:fld>
            <a:endParaRPr lang="fr-FR" b="1" i="0" dirty="0">
              <a:solidFill>
                <a:srgbClr val="33768C"/>
              </a:solidFill>
              <a:latin typeface="IBM Plex Sans" panose="020B0503050203000203" pitchFamily="34" charset="77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29667AF-ABC3-AC4B-9B9A-EAB52501B01F}"/>
              </a:ext>
            </a:extLst>
          </p:cNvPr>
          <p:cNvCxnSpPr>
            <a:cxnSpLocks/>
          </p:cNvCxnSpPr>
          <p:nvPr userDrawn="1"/>
        </p:nvCxnSpPr>
        <p:spPr>
          <a:xfrm>
            <a:off x="3451225" y="1529309"/>
            <a:ext cx="5188683" cy="0"/>
          </a:xfrm>
          <a:prstGeom prst="line">
            <a:avLst/>
          </a:prstGeom>
          <a:ln w="38100">
            <a:solidFill>
              <a:srgbClr val="3376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id="{DEB3D7BB-281C-6240-B6FF-CB1C14168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2800" y="3422650"/>
            <a:ext cx="8558213" cy="286396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Sous-titre de la présentation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522DFEA-2847-4D49-861F-A28387EC22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4030" y="3856058"/>
            <a:ext cx="2245835" cy="83024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E365CA-B7F3-45AE-9414-FCB8C25A26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4030" y="5072760"/>
            <a:ext cx="1496779" cy="76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74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lonne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689032-3B95-C842-BDA1-C1F97666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E7D4E4-8024-CB4E-9756-6584ECF5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144C7-BE44-9E4B-B389-3DD15FD23365}"/>
              </a:ext>
            </a:extLst>
          </p:cNvPr>
          <p:cNvSpPr/>
          <p:nvPr userDrawn="1"/>
        </p:nvSpPr>
        <p:spPr>
          <a:xfrm flipH="1">
            <a:off x="0" y="0"/>
            <a:ext cx="6083166" cy="660903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B2CBDA1-8162-4647-9138-DDA220C87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687" y="365126"/>
            <a:ext cx="9336794" cy="801824"/>
          </a:xfrm>
        </p:spPr>
        <p:txBody>
          <a:bodyPr/>
          <a:lstStyle>
            <a:lvl1pPr>
              <a:defRPr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Titre principal d’un slide à double colonnes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FBA84914-45DD-A94E-B0CE-103173F173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88" y="1331913"/>
            <a:ext cx="5246968" cy="644525"/>
          </a:xfrm>
        </p:spPr>
        <p:txBody>
          <a:bodyPr>
            <a:normAutofit/>
          </a:bodyPr>
          <a:lstStyle>
            <a:lvl1pPr marL="0" indent="0">
              <a:buNone/>
              <a:defRPr sz="18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Titre de la colonne A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05942B0E-752C-0A40-90ED-CA6DAE37DC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602" y="4486274"/>
            <a:ext cx="5314345" cy="644525"/>
          </a:xfrm>
        </p:spPr>
        <p:txBody>
          <a:bodyPr>
            <a:normAutofit/>
          </a:bodyPr>
          <a:lstStyle>
            <a:lvl1pPr marL="0" indent="0">
              <a:buNone/>
              <a:defRPr sz="18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Titre de la colonne B</a:t>
            </a:r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CF96F40D-8B3D-A143-BDFC-3BCA50C54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2687" y="2152651"/>
            <a:ext cx="5246969" cy="101406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9AD7D4D1-46B8-3342-A0D1-53E84D6C52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6602" y="5294596"/>
            <a:ext cx="5314345" cy="10395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9416E8-0853-2C44-8E48-B6FF32B8CBE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12750" y="3282950"/>
            <a:ext cx="5246688" cy="3051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r-FR" dirty="0"/>
              <a:t>Insérez un graphe, une image ou une vidéo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A9D812E-F4BE-E44B-9B25-C5FF759E1B4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486291" y="1319397"/>
            <a:ext cx="5304656" cy="3051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r-FR" dirty="0"/>
              <a:t>Insérez un graphe, une image ou une vidéo</a:t>
            </a:r>
          </a:p>
        </p:txBody>
      </p:sp>
      <p:sp>
        <p:nvSpPr>
          <p:cNvPr id="15" name="Espace réservé du pied de page 6">
            <a:extLst>
              <a:ext uri="{FF2B5EF4-FFF2-40B4-BE49-F238E27FC236}">
                <a16:creationId xmlns:a16="http://schemas.microsoft.com/office/drawing/2014/main" id="{4B788F68-72B1-6B40-80CA-82C97D7769E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038600" y="6609030"/>
            <a:ext cx="4114800" cy="248970"/>
          </a:xfrm>
        </p:spPr>
        <p:txBody>
          <a:bodyPr/>
          <a:lstStyle/>
          <a:p>
            <a:r>
              <a:rPr lang="fr-FR" dirty="0"/>
              <a:t>Laboratoire Génie Industriel</a:t>
            </a:r>
          </a:p>
        </p:txBody>
      </p:sp>
    </p:spTree>
    <p:extLst>
      <p:ext uri="{BB962C8B-B14F-4D97-AF65-F5344CB8AC3E}">
        <p14:creationId xmlns:p14="http://schemas.microsoft.com/office/powerpoint/2010/main" val="912070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689032-3B95-C842-BDA1-C1F97666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E7D4E4-8024-CB4E-9756-6584ECF5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B2CBDA1-8162-4647-9138-DDA220C87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687" y="365126"/>
            <a:ext cx="9036113" cy="801824"/>
          </a:xfrm>
        </p:spPr>
        <p:txBody>
          <a:bodyPr/>
          <a:lstStyle>
            <a:lvl1pPr>
              <a:defRPr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Titre principal d’un slide à double colonnes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FBA84914-45DD-A94E-B0CE-103173F173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87" y="1331913"/>
            <a:ext cx="11363301" cy="644525"/>
          </a:xfrm>
        </p:spPr>
        <p:txBody>
          <a:bodyPr>
            <a:normAutofit/>
          </a:bodyPr>
          <a:lstStyle>
            <a:lvl1pPr marL="0" indent="0">
              <a:buNone/>
              <a:defRPr sz="18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Sous titre du slide</a:t>
            </a:r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CF96F40D-8B3D-A143-BDFC-3BCA50C54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2687" y="2152651"/>
            <a:ext cx="11363302" cy="416152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  <a:p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  <a:p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8" name="Espace réservé du pied de page 6">
            <a:extLst>
              <a:ext uri="{FF2B5EF4-FFF2-40B4-BE49-F238E27FC236}">
                <a16:creationId xmlns:a16="http://schemas.microsoft.com/office/drawing/2014/main" id="{1D17F055-6C43-8249-A3B7-EA94963084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609030"/>
            <a:ext cx="4114800" cy="248970"/>
          </a:xfrm>
        </p:spPr>
        <p:txBody>
          <a:bodyPr/>
          <a:lstStyle/>
          <a:p>
            <a:r>
              <a:rPr lang="fr-FR" dirty="0"/>
              <a:t>Laboratoire Génie Industriel</a:t>
            </a:r>
          </a:p>
        </p:txBody>
      </p:sp>
    </p:spTree>
    <p:extLst>
      <p:ext uri="{BB962C8B-B14F-4D97-AF65-F5344CB8AC3E}">
        <p14:creationId xmlns:p14="http://schemas.microsoft.com/office/powerpoint/2010/main" val="1512079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689032-3B95-C842-BDA1-C1F97666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E7D4E4-8024-CB4E-9756-6584ECF5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B2CBDA1-8162-4647-9138-DDA220C87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687" y="365126"/>
            <a:ext cx="9410936" cy="801824"/>
          </a:xfrm>
        </p:spPr>
        <p:txBody>
          <a:bodyPr/>
          <a:lstStyle>
            <a:lvl1pPr>
              <a:defRPr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Titre principal d’un slide à double colonnes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FBA84914-45DD-A94E-B0CE-103173F173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87" y="1331913"/>
            <a:ext cx="11387201" cy="644525"/>
          </a:xfrm>
        </p:spPr>
        <p:txBody>
          <a:bodyPr>
            <a:normAutofit/>
          </a:bodyPr>
          <a:lstStyle>
            <a:lvl1pPr marL="0" indent="0">
              <a:buNone/>
              <a:defRPr sz="18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Sous titre de la partie A</a:t>
            </a:r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CF96F40D-8B3D-A143-BDFC-3BCA50C54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2687" y="2152652"/>
            <a:ext cx="11387201" cy="179431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  <a:p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5629E9-0CD7-544D-B28E-6922B686D5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2750" y="4092575"/>
            <a:ext cx="11387138" cy="2254250"/>
          </a:xfrm>
          <a:solidFill>
            <a:srgbClr val="33768C"/>
          </a:solidFill>
          <a:effectLst/>
        </p:spPr>
        <p:txBody>
          <a:bodyPr lIns="720000" tIns="720000" rIns="720000" bIns="72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 sz="1800" b="1" i="0">
                <a:solidFill>
                  <a:schemeClr val="bg1"/>
                </a:solidFill>
                <a:latin typeface="IBM Plex Sans" panose="020B0503050203000203" pitchFamily="34" charset="77"/>
              </a:defRPr>
            </a:lvl1pPr>
          </a:lstStyle>
          <a:p>
            <a:r>
              <a:rPr lang="fr-FR" dirty="0"/>
              <a:t>Informations importantes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/>
            </a:pPr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</p:txBody>
      </p:sp>
      <p:sp>
        <p:nvSpPr>
          <p:cNvPr id="11" name="Espace réservé du pied de page 6">
            <a:extLst>
              <a:ext uri="{FF2B5EF4-FFF2-40B4-BE49-F238E27FC236}">
                <a16:creationId xmlns:a16="http://schemas.microsoft.com/office/drawing/2014/main" id="{0F9C22F1-CC3E-D647-A01E-88B7FB3E0B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609030"/>
            <a:ext cx="4114800" cy="248970"/>
          </a:xfrm>
        </p:spPr>
        <p:txBody>
          <a:bodyPr/>
          <a:lstStyle/>
          <a:p>
            <a:r>
              <a:rPr lang="fr-FR" dirty="0"/>
              <a:t>Laboratoire Génie Industriel</a:t>
            </a:r>
          </a:p>
        </p:txBody>
      </p:sp>
    </p:spTree>
    <p:extLst>
      <p:ext uri="{BB962C8B-B14F-4D97-AF65-F5344CB8AC3E}">
        <p14:creationId xmlns:p14="http://schemas.microsoft.com/office/powerpoint/2010/main" val="869851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689032-3B95-C842-BDA1-C1F97666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E7D4E4-8024-CB4E-9756-6584ECF5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144C7-BE44-9E4B-B389-3DD15FD23365}"/>
              </a:ext>
            </a:extLst>
          </p:cNvPr>
          <p:cNvSpPr/>
          <p:nvPr userDrawn="1"/>
        </p:nvSpPr>
        <p:spPr>
          <a:xfrm flipH="1">
            <a:off x="4122821" y="0"/>
            <a:ext cx="3946358" cy="660903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B2CBDA1-8162-4647-9138-DDA220C87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687" y="365126"/>
            <a:ext cx="10098100" cy="801824"/>
          </a:xfrm>
        </p:spPr>
        <p:txBody>
          <a:bodyPr/>
          <a:lstStyle>
            <a:lvl1pPr>
              <a:defRPr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Titre principal d’un slide à triple colonnes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FBA84914-45DD-A94E-B0CE-103173F173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88" y="1331913"/>
            <a:ext cx="3177535" cy="644525"/>
          </a:xfrm>
        </p:spPr>
        <p:txBody>
          <a:bodyPr>
            <a:normAutofit/>
          </a:bodyPr>
          <a:lstStyle>
            <a:lvl1pPr marL="0" indent="0">
              <a:buNone/>
              <a:defRPr sz="18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Sous titre de la colonne A</a:t>
            </a:r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CF96F40D-8B3D-A143-BDFC-3BCA50C54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2688" y="2152651"/>
            <a:ext cx="3177536" cy="411339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  <a:p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12CE03FA-D090-194D-A421-499B30FD67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52843" y="1331913"/>
            <a:ext cx="3177535" cy="644525"/>
          </a:xfrm>
        </p:spPr>
        <p:txBody>
          <a:bodyPr>
            <a:normAutofit/>
          </a:bodyPr>
          <a:lstStyle>
            <a:lvl1pPr marL="0" indent="0">
              <a:buNone/>
              <a:defRPr sz="18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Sous titre de la colonne B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33620C88-3002-A245-B1F5-14AE9955DA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52843" y="2152651"/>
            <a:ext cx="3177536" cy="411339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  <a:p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856F84AD-0DFC-8B4F-8A00-22EB664173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71149" y="1331913"/>
            <a:ext cx="3177535" cy="644525"/>
          </a:xfrm>
        </p:spPr>
        <p:txBody>
          <a:bodyPr>
            <a:normAutofit/>
          </a:bodyPr>
          <a:lstStyle>
            <a:lvl1pPr marL="0" indent="0">
              <a:buNone/>
              <a:defRPr sz="18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Sous titre de la colonne C</a:t>
            </a:r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7499CBB4-8673-CF46-AAA4-6C9C38E201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71149" y="2152651"/>
            <a:ext cx="3177536" cy="411339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  <a:p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</a:p>
        </p:txBody>
      </p:sp>
      <p:sp>
        <p:nvSpPr>
          <p:cNvPr id="16" name="Espace réservé du pied de page 6">
            <a:extLst>
              <a:ext uri="{FF2B5EF4-FFF2-40B4-BE49-F238E27FC236}">
                <a16:creationId xmlns:a16="http://schemas.microsoft.com/office/drawing/2014/main" id="{55A7FC7E-E50C-E94B-9F2F-2CA3DD93F5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609030"/>
            <a:ext cx="4114800" cy="248970"/>
          </a:xfrm>
        </p:spPr>
        <p:txBody>
          <a:bodyPr/>
          <a:lstStyle/>
          <a:p>
            <a:r>
              <a:rPr lang="fr-FR" dirty="0"/>
              <a:t>Laboratoire Génie Industriel</a:t>
            </a:r>
          </a:p>
        </p:txBody>
      </p:sp>
    </p:spTree>
    <p:extLst>
      <p:ext uri="{BB962C8B-B14F-4D97-AF65-F5344CB8AC3E}">
        <p14:creationId xmlns:p14="http://schemas.microsoft.com/office/powerpoint/2010/main" val="3890597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colonne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689032-3B95-C842-BDA1-C1F97666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E7D4E4-8024-CB4E-9756-6584ECF5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B2CBDA1-8162-4647-9138-DDA220C87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687" y="365126"/>
            <a:ext cx="10098100" cy="801824"/>
          </a:xfrm>
        </p:spPr>
        <p:txBody>
          <a:bodyPr/>
          <a:lstStyle>
            <a:lvl1pPr>
              <a:defRPr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Titre d’un slide à trois images</a:t>
            </a:r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CF96F40D-8B3D-A143-BDFC-3BCA50C54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2687" y="5322770"/>
            <a:ext cx="3515501" cy="9432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Ce bloc permet d’expliquer l’image correspondante.</a:t>
            </a: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A902328F-F795-2E4E-8B79-019E27706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88" y="4588460"/>
            <a:ext cx="3515500" cy="644525"/>
          </a:xfrm>
        </p:spPr>
        <p:txBody>
          <a:bodyPr>
            <a:normAutofit/>
          </a:bodyPr>
          <a:lstStyle>
            <a:lvl1pPr marL="0" indent="0">
              <a:buNone/>
              <a:defRPr sz="14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Légende image A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59AABB2-1EBB-B245-BD8B-3DD2228A941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2750" y="2118049"/>
            <a:ext cx="3516208" cy="2304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r-FR" dirty="0"/>
              <a:t>Insérez une image</a:t>
            </a:r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5EF3B5F0-177A-294A-ABB5-59F72193FB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0875" y="5322770"/>
            <a:ext cx="3515501" cy="9432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Ce bloc permet d’expliquer l’image correspondante.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87A2CA56-2673-8A47-87A3-A8E19AE39D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0876" y="4588460"/>
            <a:ext cx="3515500" cy="644525"/>
          </a:xfrm>
        </p:spPr>
        <p:txBody>
          <a:bodyPr>
            <a:normAutofit/>
          </a:bodyPr>
          <a:lstStyle>
            <a:lvl1pPr marL="0" indent="0">
              <a:buNone/>
              <a:defRPr sz="14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Légende image A</a:t>
            </a:r>
          </a:p>
        </p:txBody>
      </p:sp>
      <p:sp>
        <p:nvSpPr>
          <p:cNvPr id="19" name="Espace réservé pour une image  2">
            <a:extLst>
              <a:ext uri="{FF2B5EF4-FFF2-40B4-BE49-F238E27FC236}">
                <a16:creationId xmlns:a16="http://schemas.microsoft.com/office/drawing/2014/main" id="{E2AB8337-0052-2A47-80AB-648E5553F6F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40938" y="2118049"/>
            <a:ext cx="3516208" cy="2304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r-FR" dirty="0"/>
              <a:t>Insérez une image</a:t>
            </a:r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1C99ADF4-8D2D-6B4B-9E9D-FEAD1CED5A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356" y="5322770"/>
            <a:ext cx="3515501" cy="94327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Ce bloc permet d’expliquer l’image correspondante.</a:t>
            </a:r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C4716349-3C8A-DF4B-85CB-0C402BF490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357" y="4588460"/>
            <a:ext cx="3515500" cy="644525"/>
          </a:xfrm>
        </p:spPr>
        <p:txBody>
          <a:bodyPr>
            <a:normAutofit/>
          </a:bodyPr>
          <a:lstStyle>
            <a:lvl1pPr marL="0" indent="0">
              <a:buNone/>
              <a:defRPr sz="14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Légende image A</a:t>
            </a:r>
          </a:p>
        </p:txBody>
      </p:sp>
      <p:sp>
        <p:nvSpPr>
          <p:cNvPr id="22" name="Espace réservé pour une image  2">
            <a:extLst>
              <a:ext uri="{FF2B5EF4-FFF2-40B4-BE49-F238E27FC236}">
                <a16:creationId xmlns:a16="http://schemas.microsoft.com/office/drawing/2014/main" id="{59F0B3F0-81E7-644B-BDE7-77CBA122992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68419" y="2118049"/>
            <a:ext cx="3516208" cy="230472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r-FR" dirty="0"/>
              <a:t>Insérez une image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id="{796ACFDC-9222-F447-A5C4-38C9BB1A7D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2687" y="1331913"/>
            <a:ext cx="6075199" cy="644525"/>
          </a:xfrm>
        </p:spPr>
        <p:txBody>
          <a:bodyPr>
            <a:normAutofit/>
          </a:bodyPr>
          <a:lstStyle>
            <a:lvl1pPr marL="0" indent="0">
              <a:buNone/>
              <a:defRPr sz="18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sp>
        <p:nvSpPr>
          <p:cNvPr id="16" name="Espace réservé du pied de page 6">
            <a:extLst>
              <a:ext uri="{FF2B5EF4-FFF2-40B4-BE49-F238E27FC236}">
                <a16:creationId xmlns:a16="http://schemas.microsoft.com/office/drawing/2014/main" id="{0424F549-BDC5-7242-8090-AA63086E42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609030"/>
            <a:ext cx="4114800" cy="248970"/>
          </a:xfrm>
        </p:spPr>
        <p:txBody>
          <a:bodyPr/>
          <a:lstStyle/>
          <a:p>
            <a:r>
              <a:rPr lang="fr-FR" dirty="0"/>
              <a:t>Laboratoire Génie Industriel</a:t>
            </a:r>
          </a:p>
        </p:txBody>
      </p:sp>
    </p:spTree>
    <p:extLst>
      <p:ext uri="{BB962C8B-B14F-4D97-AF65-F5344CB8AC3E}">
        <p14:creationId xmlns:p14="http://schemas.microsoft.com/office/powerpoint/2010/main" val="1819810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U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E1B6A-3090-7841-908D-536839BA31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687" y="365126"/>
            <a:ext cx="6075199" cy="801824"/>
          </a:xfrm>
        </p:spPr>
        <p:txBody>
          <a:bodyPr/>
          <a:lstStyle>
            <a:lvl1pPr>
              <a:defRPr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Modifiez le style de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DD542-F82A-8B48-8DBA-F2850F32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A99EC9-DAB0-E546-8C99-55599522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AC4480E-EA45-5941-84B2-014F584282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0575" y="0"/>
            <a:ext cx="5051425" cy="66090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Insérez ici une image en la glissant ou en cliquant sur l’icône correspondant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FDF3C26-093A-5543-9502-140B78A8A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87" y="1331913"/>
            <a:ext cx="6075199" cy="644525"/>
          </a:xfrm>
        </p:spPr>
        <p:txBody>
          <a:bodyPr>
            <a:normAutofit/>
          </a:bodyPr>
          <a:lstStyle>
            <a:lvl1pPr marL="0" indent="0">
              <a:buNone/>
              <a:defRPr sz="18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6170968-8AA9-7E43-8B87-6699017BE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686" y="2152650"/>
            <a:ext cx="6075199" cy="42973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  <a:p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</p:txBody>
      </p:sp>
      <p:sp>
        <p:nvSpPr>
          <p:cNvPr id="10" name="Espace réservé du pied de page 6">
            <a:extLst>
              <a:ext uri="{FF2B5EF4-FFF2-40B4-BE49-F238E27FC236}">
                <a16:creationId xmlns:a16="http://schemas.microsoft.com/office/drawing/2014/main" id="{C04CC12A-5D1F-E64B-8F9B-75FC87E816D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609030"/>
            <a:ext cx="4114800" cy="248970"/>
          </a:xfrm>
        </p:spPr>
        <p:txBody>
          <a:bodyPr/>
          <a:lstStyle/>
          <a:p>
            <a:r>
              <a:rPr lang="fr-FR" dirty="0"/>
              <a:t>Laboratoire Génie Industriel</a:t>
            </a:r>
          </a:p>
        </p:txBody>
      </p:sp>
    </p:spTree>
    <p:extLst>
      <p:ext uri="{BB962C8B-B14F-4D97-AF65-F5344CB8AC3E}">
        <p14:creationId xmlns:p14="http://schemas.microsoft.com/office/powerpoint/2010/main" val="3432211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E1B6A-3090-7841-908D-536839BA31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687" y="365126"/>
            <a:ext cx="6075199" cy="801824"/>
          </a:xfrm>
        </p:spPr>
        <p:txBody>
          <a:bodyPr/>
          <a:lstStyle/>
          <a:p>
            <a:r>
              <a:rPr lang="fr-FR" dirty="0"/>
              <a:t>Modifiez le style de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DD542-F82A-8B48-8DBA-F2850F32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A99EC9-DAB0-E546-8C99-55599522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AC4480E-EA45-5941-84B2-014F584282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0575" y="1"/>
            <a:ext cx="5051425" cy="324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Insérez ici une image en la glissant ou en cliquant sur l’icône correspondant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6170968-8AA9-7E43-8B87-6699017BE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686" y="2152650"/>
            <a:ext cx="6075199" cy="42973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  <a:p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</p:txBody>
      </p:sp>
      <p:sp>
        <p:nvSpPr>
          <p:cNvPr id="10" name="Espace réservé pour une image  6">
            <a:extLst>
              <a:ext uri="{FF2B5EF4-FFF2-40B4-BE49-F238E27FC236}">
                <a16:creationId xmlns:a16="http://schemas.microsoft.com/office/drawing/2014/main" id="{CAB1DEE2-CC86-5240-BE4F-E44ABCFEC9C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40575" y="3344723"/>
            <a:ext cx="5051425" cy="324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Insérez ici une image en la glissant ou en cliquant sur l’icône correspondant&lt;&lt;&lt;&lt;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763B90D3-88FD-2B46-B070-863317732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87" y="1331913"/>
            <a:ext cx="6075199" cy="644525"/>
          </a:xfrm>
        </p:spPr>
        <p:txBody>
          <a:bodyPr>
            <a:normAutofit/>
          </a:bodyPr>
          <a:lstStyle>
            <a:lvl1pPr marL="0" indent="0">
              <a:buNone/>
              <a:defRPr sz="18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sp>
        <p:nvSpPr>
          <p:cNvPr id="12" name="Espace réservé du pied de page 6">
            <a:extLst>
              <a:ext uri="{FF2B5EF4-FFF2-40B4-BE49-F238E27FC236}">
                <a16:creationId xmlns:a16="http://schemas.microsoft.com/office/drawing/2014/main" id="{64B60499-E28D-CA46-A3DD-8267DB4F97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609030"/>
            <a:ext cx="4114800" cy="248970"/>
          </a:xfrm>
        </p:spPr>
        <p:txBody>
          <a:bodyPr/>
          <a:lstStyle/>
          <a:p>
            <a:r>
              <a:rPr lang="fr-FR" dirty="0"/>
              <a:t>Laboratoire Génie Industriel</a:t>
            </a:r>
          </a:p>
        </p:txBody>
      </p:sp>
    </p:spTree>
    <p:extLst>
      <p:ext uri="{BB962C8B-B14F-4D97-AF65-F5344CB8AC3E}">
        <p14:creationId xmlns:p14="http://schemas.microsoft.com/office/powerpoint/2010/main" val="3525140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E1B6A-3090-7841-908D-536839BA31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687" y="365126"/>
            <a:ext cx="6075199" cy="801824"/>
          </a:xfrm>
        </p:spPr>
        <p:txBody>
          <a:bodyPr/>
          <a:lstStyle/>
          <a:p>
            <a:r>
              <a:rPr lang="fr-FR" dirty="0"/>
              <a:t>Modifiez le style de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DD542-F82A-8B48-8DBA-F2850F32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A99EC9-DAB0-E546-8C99-55599522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AC4480E-EA45-5941-84B2-014F584282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43845" y="1"/>
            <a:ext cx="2619245" cy="324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Insérez ici une image en la glissant ou en cliquant sur l’icône correspondant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6170968-8AA9-7E43-8B87-6699017BE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686" y="2152650"/>
            <a:ext cx="6075199" cy="42973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  <a:p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</p:txBody>
      </p:sp>
      <p:sp>
        <p:nvSpPr>
          <p:cNvPr id="10" name="Espace réservé pour une image  6">
            <a:extLst>
              <a:ext uri="{FF2B5EF4-FFF2-40B4-BE49-F238E27FC236}">
                <a16:creationId xmlns:a16="http://schemas.microsoft.com/office/drawing/2014/main" id="{CAB1DEE2-CC86-5240-BE4F-E44ABCFEC9C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43845" y="3344723"/>
            <a:ext cx="2619245" cy="324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Insérez ici une image en la glissant ou en cliquant sur l’icône correspondant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763B90D3-88FD-2B46-B070-8633177324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87" y="1331913"/>
            <a:ext cx="6075199" cy="644525"/>
          </a:xfrm>
        </p:spPr>
        <p:txBody>
          <a:bodyPr>
            <a:normAutofit/>
          </a:bodyPr>
          <a:lstStyle>
            <a:lvl1pPr marL="0" indent="0">
              <a:buNone/>
              <a:defRPr sz="18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86CC9316-850C-E347-B75B-9F165D535F6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572755" y="1"/>
            <a:ext cx="2619245" cy="324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Insérez ici une image en la glissant ou en cliquant sur l’icône correspondant</a:t>
            </a:r>
          </a:p>
        </p:txBody>
      </p:sp>
      <p:sp>
        <p:nvSpPr>
          <p:cNvPr id="12" name="Espace réservé pour une image  6">
            <a:extLst>
              <a:ext uri="{FF2B5EF4-FFF2-40B4-BE49-F238E27FC236}">
                <a16:creationId xmlns:a16="http://schemas.microsoft.com/office/drawing/2014/main" id="{969395A5-F58E-544E-8EEA-C6C957BB2D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572755" y="3349691"/>
            <a:ext cx="2619245" cy="324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Insérez ici une image en la glissant ou en cliquant sur l’icône correspondant</a:t>
            </a:r>
          </a:p>
        </p:txBody>
      </p:sp>
      <p:sp>
        <p:nvSpPr>
          <p:cNvPr id="13" name="Espace réservé du pied de page 6">
            <a:extLst>
              <a:ext uri="{FF2B5EF4-FFF2-40B4-BE49-F238E27FC236}">
                <a16:creationId xmlns:a16="http://schemas.microsoft.com/office/drawing/2014/main" id="{5C844EDB-2868-3243-9C0B-B9F4E4ED024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038600" y="6609030"/>
            <a:ext cx="4114800" cy="248970"/>
          </a:xfrm>
        </p:spPr>
        <p:txBody>
          <a:bodyPr/>
          <a:lstStyle/>
          <a:p>
            <a:r>
              <a:rPr lang="fr-FR" dirty="0"/>
              <a:t>Laboratoire Génie Industriel</a:t>
            </a:r>
          </a:p>
        </p:txBody>
      </p:sp>
    </p:spTree>
    <p:extLst>
      <p:ext uri="{BB962C8B-B14F-4D97-AF65-F5344CB8AC3E}">
        <p14:creationId xmlns:p14="http://schemas.microsoft.com/office/powerpoint/2010/main" val="3841359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rge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E1B6A-3090-7841-908D-536839BA31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687" y="365126"/>
            <a:ext cx="8439289" cy="801824"/>
          </a:xfrm>
        </p:spPr>
        <p:txBody>
          <a:bodyPr/>
          <a:lstStyle/>
          <a:p>
            <a:r>
              <a:rPr lang="fr-FR" dirty="0"/>
              <a:t>Modifiez le style de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1DD542-F82A-8B48-8DBA-F2850F32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A99EC9-DAB0-E546-8C99-55599522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AC4480E-EA45-5941-84B2-014F584282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2141401"/>
            <a:ext cx="12192000" cy="446762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Insérez ici une image en la glissant ou en cliquant sur l’icône correspondant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43FE5581-8C1D-FD4F-AEFA-815981A742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87" y="1331913"/>
            <a:ext cx="5813743" cy="644525"/>
          </a:xfrm>
        </p:spPr>
        <p:txBody>
          <a:bodyPr>
            <a:normAutofit/>
          </a:bodyPr>
          <a:lstStyle>
            <a:lvl1pPr marL="0" indent="0">
              <a:buNone/>
              <a:defRPr sz="18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66A33347-D13D-0B43-B61E-1B3D25593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2687" y="2141401"/>
            <a:ext cx="5308600" cy="946685"/>
          </a:xfrm>
          <a:solidFill>
            <a:srgbClr val="EBEBEB"/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Utilisez ce bloc pour légender directement sur l’image.</a:t>
            </a:r>
          </a:p>
        </p:txBody>
      </p:sp>
      <p:sp>
        <p:nvSpPr>
          <p:cNvPr id="9" name="Espace réservé du pied de page 6">
            <a:extLst>
              <a:ext uri="{FF2B5EF4-FFF2-40B4-BE49-F238E27FC236}">
                <a16:creationId xmlns:a16="http://schemas.microsoft.com/office/drawing/2014/main" id="{3F229B77-7CF3-7A43-8941-F9DE20CBD47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609030"/>
            <a:ext cx="4114800" cy="248970"/>
          </a:xfrm>
        </p:spPr>
        <p:txBody>
          <a:bodyPr/>
          <a:lstStyle/>
          <a:p>
            <a:r>
              <a:rPr lang="fr-FR" dirty="0"/>
              <a:t>Laboratoire Génie Industriel</a:t>
            </a:r>
          </a:p>
        </p:txBody>
      </p:sp>
    </p:spTree>
    <p:extLst>
      <p:ext uri="{BB962C8B-B14F-4D97-AF65-F5344CB8AC3E}">
        <p14:creationId xmlns:p14="http://schemas.microsoft.com/office/powerpoint/2010/main" val="2223902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41DF3D9-09D2-F547-9DF7-67294FC57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69D3D3-8BC8-6E4D-B26D-AF28DB84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pour une image  6">
            <a:extLst>
              <a:ext uri="{FF2B5EF4-FFF2-40B4-BE49-F238E27FC236}">
                <a16:creationId xmlns:a16="http://schemas.microsoft.com/office/drawing/2014/main" id="{23BB0358-079B-C446-B9EF-A8B951EBC0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12192000" cy="66090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FR" dirty="0"/>
              <a:t>Insérez ici une image en la glissant ou en cliquant sur l’icône correspondant</a:t>
            </a:r>
          </a:p>
        </p:txBody>
      </p:sp>
      <p:sp>
        <p:nvSpPr>
          <p:cNvPr id="6" name="Espace réservé du pied de page 6">
            <a:extLst>
              <a:ext uri="{FF2B5EF4-FFF2-40B4-BE49-F238E27FC236}">
                <a16:creationId xmlns:a16="http://schemas.microsoft.com/office/drawing/2014/main" id="{B9FC33D2-8112-C24D-8642-6827C46125A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609030"/>
            <a:ext cx="4114800" cy="248970"/>
          </a:xfrm>
        </p:spPr>
        <p:txBody>
          <a:bodyPr/>
          <a:lstStyle/>
          <a:p>
            <a:r>
              <a:rPr lang="fr-FR" dirty="0"/>
              <a:t>Laboratoire Génie Industriel</a:t>
            </a:r>
          </a:p>
        </p:txBody>
      </p:sp>
    </p:spTree>
    <p:extLst>
      <p:ext uri="{BB962C8B-B14F-4D97-AF65-F5344CB8AC3E}">
        <p14:creationId xmlns:p14="http://schemas.microsoft.com/office/powerpoint/2010/main" val="332163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F2C67C-11DC-DA4F-93BC-0B9F8BF6D547}"/>
              </a:ext>
            </a:extLst>
          </p:cNvPr>
          <p:cNvSpPr/>
          <p:nvPr userDrawn="1"/>
        </p:nvSpPr>
        <p:spPr>
          <a:xfrm>
            <a:off x="0" y="0"/>
            <a:ext cx="28808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A4BEA6-C32F-F040-AD94-99CAE104BA9B}"/>
              </a:ext>
            </a:extLst>
          </p:cNvPr>
          <p:cNvSpPr/>
          <p:nvPr userDrawn="1"/>
        </p:nvSpPr>
        <p:spPr>
          <a:xfrm flipH="1">
            <a:off x="2880852" y="0"/>
            <a:ext cx="9311148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D709738-51C7-FB45-BAC9-B845ADE0A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799" y="1529309"/>
            <a:ext cx="8558219" cy="1745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3200">
                <a:solidFill>
                  <a:srgbClr val="16212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B6FF240B-9D29-1948-8941-D17D25DDA01A}"/>
              </a:ext>
            </a:extLst>
          </p:cNvPr>
          <p:cNvSpPr txBox="1">
            <a:spLocks/>
          </p:cNvSpPr>
          <p:nvPr userDrawn="1"/>
        </p:nvSpPr>
        <p:spPr>
          <a:xfrm>
            <a:off x="3352800" y="6213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E64192-38B2-484E-83E9-B886796AD5AE}" type="datetimeFigureOut">
              <a:rPr lang="fr-FR" b="1" i="0" smtClean="0">
                <a:solidFill>
                  <a:srgbClr val="33768C"/>
                </a:solidFill>
                <a:latin typeface="IBM Plex Sans" panose="020B0503050203000203" pitchFamily="34" charset="77"/>
              </a:rPr>
              <a:pPr/>
              <a:t>11/02/2024</a:t>
            </a:fld>
            <a:endParaRPr lang="fr-FR" b="1" i="0" dirty="0">
              <a:solidFill>
                <a:srgbClr val="33768C"/>
              </a:solidFill>
              <a:latin typeface="IBM Plex Sans" panose="020B0503050203000203" pitchFamily="34" charset="77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29667AF-ABC3-AC4B-9B9A-EAB52501B01F}"/>
              </a:ext>
            </a:extLst>
          </p:cNvPr>
          <p:cNvCxnSpPr>
            <a:cxnSpLocks/>
          </p:cNvCxnSpPr>
          <p:nvPr userDrawn="1"/>
        </p:nvCxnSpPr>
        <p:spPr>
          <a:xfrm>
            <a:off x="3451225" y="1529309"/>
            <a:ext cx="5188683" cy="0"/>
          </a:xfrm>
          <a:prstGeom prst="line">
            <a:avLst/>
          </a:prstGeom>
          <a:ln w="38100">
            <a:solidFill>
              <a:srgbClr val="3376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49A3100B-212D-2446-BD50-91038AAA6C0A}"/>
              </a:ext>
            </a:extLst>
          </p:cNvPr>
          <p:cNvSpPr txBox="1">
            <a:spLocks/>
          </p:cNvSpPr>
          <p:nvPr userDrawn="1"/>
        </p:nvSpPr>
        <p:spPr>
          <a:xfrm>
            <a:off x="3352800" y="5137915"/>
            <a:ext cx="2987040" cy="390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IBM Plex Sans" panose="020B050305020300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33768C"/>
                </a:solidFill>
                <a:effectLst/>
                <a:uLnTx/>
                <a:uFillTx/>
                <a:latin typeface="IBM Plex Sans" panose="020B0503050203000203" pitchFamily="34" charset="77"/>
                <a:ea typeface="+mn-ea"/>
                <a:cs typeface="+mn-cs"/>
              </a:rPr>
              <a:t>INTERVENANTS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14C7B5E-B810-E44E-8839-1126D0BB42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3684" y="5500590"/>
            <a:ext cx="1862316" cy="207963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Nom Prénom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B1196734-4425-6E42-8948-E62229293D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3684" y="5708553"/>
            <a:ext cx="1862316" cy="35462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 sz="1000">
                <a:solidFill>
                  <a:srgbClr val="16212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Rôle</a:t>
            </a:r>
          </a:p>
        </p:txBody>
      </p:sp>
      <p:sp>
        <p:nvSpPr>
          <p:cNvPr id="19" name="Espace réservé pour une image  18">
            <a:extLst>
              <a:ext uri="{FF2B5EF4-FFF2-40B4-BE49-F238E27FC236}">
                <a16:creationId xmlns:a16="http://schemas.microsoft.com/office/drawing/2014/main" id="{E8800374-4D8D-BE42-B0C4-F9A1FCC4A2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1225" y="5500590"/>
            <a:ext cx="658813" cy="658813"/>
          </a:xfrm>
          <a:ln w="6350">
            <a:solidFill>
              <a:schemeClr val="bg1"/>
            </a:solidFill>
          </a:ln>
          <a:effectLst/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Photo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id="{DEB3D7BB-281C-6240-B6FF-CB1C14168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2800" y="3422650"/>
            <a:ext cx="8558213" cy="13843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Sous-titre de la présentation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13958C1C-596C-804B-9FBC-1BDEBCFD65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3684" y="6093827"/>
            <a:ext cx="1862316" cy="35462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 sz="1000">
                <a:solidFill>
                  <a:srgbClr val="16212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Contact</a:t>
            </a:r>
          </a:p>
        </p:txBody>
      </p:sp>
      <p:sp>
        <p:nvSpPr>
          <p:cNvPr id="39" name="Espace réservé du texte 14">
            <a:extLst>
              <a:ext uri="{FF2B5EF4-FFF2-40B4-BE49-F238E27FC236}">
                <a16:creationId xmlns:a16="http://schemas.microsoft.com/office/drawing/2014/main" id="{5273FE4E-8E2B-464F-B9BD-C60494717D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42587" y="5500590"/>
            <a:ext cx="1862316" cy="207963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Nom Prénom</a:t>
            </a:r>
          </a:p>
        </p:txBody>
      </p:sp>
      <p:sp>
        <p:nvSpPr>
          <p:cNvPr id="40" name="Espace réservé du texte 14">
            <a:extLst>
              <a:ext uri="{FF2B5EF4-FFF2-40B4-BE49-F238E27FC236}">
                <a16:creationId xmlns:a16="http://schemas.microsoft.com/office/drawing/2014/main" id="{D710BE01-0FB3-724D-A038-64242CC075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42587" y="5708553"/>
            <a:ext cx="1862316" cy="35462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 sz="1000">
                <a:solidFill>
                  <a:srgbClr val="16212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Rôle</a:t>
            </a:r>
          </a:p>
        </p:txBody>
      </p:sp>
      <p:sp>
        <p:nvSpPr>
          <p:cNvPr id="41" name="Espace réservé pour une image  18">
            <a:extLst>
              <a:ext uri="{FF2B5EF4-FFF2-40B4-BE49-F238E27FC236}">
                <a16:creationId xmlns:a16="http://schemas.microsoft.com/office/drawing/2014/main" id="{C57B9576-999B-224D-92AA-E164075FE88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60128" y="5500590"/>
            <a:ext cx="658813" cy="658813"/>
          </a:xfrm>
          <a:ln w="6350">
            <a:solidFill>
              <a:schemeClr val="bg1"/>
            </a:solidFill>
          </a:ln>
          <a:effectLst/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Photo</a:t>
            </a:r>
          </a:p>
        </p:txBody>
      </p:sp>
      <p:sp>
        <p:nvSpPr>
          <p:cNvPr id="42" name="Espace réservé du texte 14">
            <a:extLst>
              <a:ext uri="{FF2B5EF4-FFF2-40B4-BE49-F238E27FC236}">
                <a16:creationId xmlns:a16="http://schemas.microsoft.com/office/drawing/2014/main" id="{0FCAB4A5-BE8E-F645-BDD4-EE1A7ECF95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42587" y="6093827"/>
            <a:ext cx="1862316" cy="35462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 sz="1000">
                <a:solidFill>
                  <a:srgbClr val="16212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Contact</a:t>
            </a:r>
          </a:p>
        </p:txBody>
      </p:sp>
      <p:sp>
        <p:nvSpPr>
          <p:cNvPr id="44" name="Espace réservé du texte 14">
            <a:extLst>
              <a:ext uri="{FF2B5EF4-FFF2-40B4-BE49-F238E27FC236}">
                <a16:creationId xmlns:a16="http://schemas.microsoft.com/office/drawing/2014/main" id="{DE3F5E36-7EC5-2A4F-89C5-9C20F638C7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048697" y="5500590"/>
            <a:ext cx="1862316" cy="207963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Nom Prénom</a:t>
            </a:r>
          </a:p>
        </p:txBody>
      </p:sp>
      <p:sp>
        <p:nvSpPr>
          <p:cNvPr id="45" name="Espace réservé du texte 14">
            <a:extLst>
              <a:ext uri="{FF2B5EF4-FFF2-40B4-BE49-F238E27FC236}">
                <a16:creationId xmlns:a16="http://schemas.microsoft.com/office/drawing/2014/main" id="{69531578-AD56-774E-BB09-E06F025AD6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48697" y="5708553"/>
            <a:ext cx="1862316" cy="35462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 sz="1000">
                <a:solidFill>
                  <a:srgbClr val="16212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Rôle</a:t>
            </a:r>
          </a:p>
        </p:txBody>
      </p:sp>
      <p:sp>
        <p:nvSpPr>
          <p:cNvPr id="47" name="Espace réservé pour une image  18">
            <a:extLst>
              <a:ext uri="{FF2B5EF4-FFF2-40B4-BE49-F238E27FC236}">
                <a16:creationId xmlns:a16="http://schemas.microsoft.com/office/drawing/2014/main" id="{F3C8F3E0-00F9-0543-A146-6EA38061780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266238" y="5500590"/>
            <a:ext cx="658813" cy="658813"/>
          </a:xfrm>
          <a:ln w="6350">
            <a:solidFill>
              <a:schemeClr val="bg1"/>
            </a:solidFill>
          </a:ln>
          <a:effectLst/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Photo</a:t>
            </a:r>
          </a:p>
        </p:txBody>
      </p:sp>
      <p:sp>
        <p:nvSpPr>
          <p:cNvPr id="48" name="Espace réservé du texte 14">
            <a:extLst>
              <a:ext uri="{FF2B5EF4-FFF2-40B4-BE49-F238E27FC236}">
                <a16:creationId xmlns:a16="http://schemas.microsoft.com/office/drawing/2014/main" id="{EA806987-A235-8645-8843-FFCD02F04CD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48697" y="6093827"/>
            <a:ext cx="1862316" cy="35462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 sz="1000">
                <a:solidFill>
                  <a:srgbClr val="16212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Contact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EEE1078-0616-D14F-B85A-FFEF6E094276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pPr/>
              <a:t>11/02/2024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3ECFEEA-71F5-6F44-8F24-9B93207C75E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fr-FR"/>
              <a:t>Laboratoire Génie Industriel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DFC927-7D68-2C41-B712-5996A7280DDD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5290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F2C67C-11DC-DA4F-93BC-0B9F8BF6D547}"/>
              </a:ext>
            </a:extLst>
          </p:cNvPr>
          <p:cNvSpPr/>
          <p:nvPr userDrawn="1"/>
        </p:nvSpPr>
        <p:spPr>
          <a:xfrm>
            <a:off x="0" y="0"/>
            <a:ext cx="28808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A4BEA6-C32F-F040-AD94-99CAE104BA9B}"/>
              </a:ext>
            </a:extLst>
          </p:cNvPr>
          <p:cNvSpPr/>
          <p:nvPr userDrawn="1"/>
        </p:nvSpPr>
        <p:spPr>
          <a:xfrm flipH="1">
            <a:off x="2880852" y="0"/>
            <a:ext cx="9311148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D709738-51C7-FB45-BAC9-B845ADE0A6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799" y="1529309"/>
            <a:ext cx="8558219" cy="1745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3200"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Merci de votre attention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B6FF240B-9D29-1948-8941-D17D25DDA01A}"/>
              </a:ext>
            </a:extLst>
          </p:cNvPr>
          <p:cNvSpPr txBox="1">
            <a:spLocks/>
          </p:cNvSpPr>
          <p:nvPr userDrawn="1"/>
        </p:nvSpPr>
        <p:spPr>
          <a:xfrm>
            <a:off x="3352800" y="6213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E64192-38B2-484E-83E9-B886796AD5AE}" type="datetimeFigureOut">
              <a:rPr lang="fr-FR" b="1" i="0" smtClean="0">
                <a:solidFill>
                  <a:srgbClr val="33768C"/>
                </a:solidFill>
                <a:latin typeface="IBM Plex Sans" panose="020B0503050203000203" pitchFamily="34" charset="77"/>
              </a:rPr>
              <a:pPr/>
              <a:t>11/02/2024</a:t>
            </a:fld>
            <a:endParaRPr lang="fr-FR" b="1" i="0" dirty="0">
              <a:solidFill>
                <a:srgbClr val="33768C"/>
              </a:solidFill>
              <a:latin typeface="IBM Plex Sans" panose="020B0503050203000203" pitchFamily="34" charset="77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29667AF-ABC3-AC4B-9B9A-EAB52501B01F}"/>
              </a:ext>
            </a:extLst>
          </p:cNvPr>
          <p:cNvCxnSpPr>
            <a:cxnSpLocks/>
          </p:cNvCxnSpPr>
          <p:nvPr userDrawn="1"/>
        </p:nvCxnSpPr>
        <p:spPr>
          <a:xfrm>
            <a:off x="3451225" y="1529309"/>
            <a:ext cx="5188683" cy="0"/>
          </a:xfrm>
          <a:prstGeom prst="line">
            <a:avLst/>
          </a:prstGeom>
          <a:ln w="38100">
            <a:solidFill>
              <a:srgbClr val="3376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id="{DEB3D7BB-281C-6240-B6FF-CB1C14168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2800" y="3422650"/>
            <a:ext cx="8558213" cy="13843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Des questions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00A9F-4519-0146-9C20-BF14E7EEF41A}"/>
              </a:ext>
            </a:extLst>
          </p:cNvPr>
          <p:cNvSpPr/>
          <p:nvPr userDrawn="1"/>
        </p:nvSpPr>
        <p:spPr>
          <a:xfrm>
            <a:off x="8976852" y="803875"/>
            <a:ext cx="2108269" cy="470898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fr-FR" sz="30000" b="1" i="0" dirty="0">
                <a:solidFill>
                  <a:srgbClr val="33768C">
                    <a:alpha val="17000"/>
                  </a:srgbClr>
                </a:solidFill>
                <a:latin typeface="IBM Plex Sans" panose="020B0503050203000203" pitchFamily="34" charset="77"/>
              </a:rPr>
              <a:t>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E239975-B8C4-E341-8958-240054E668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5546" y="4730941"/>
            <a:ext cx="1261476" cy="64617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1C258F8-5EB0-A04B-986A-710573C474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638" y="5829996"/>
            <a:ext cx="1349829" cy="45662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A4AEEFC-074A-DF40-AC39-B34ADD62B6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5594" y="3368125"/>
            <a:ext cx="1132317" cy="86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22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57AA37EE-387F-F344-8ABB-D8756D5849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91902" y="6489700"/>
            <a:ext cx="1625600" cy="457200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351F50B1-1100-48AB-B022-FFBC30F3FE9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2FC178-1E11-314B-B6F0-A365AA13C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62" y="104870"/>
            <a:ext cx="11478409" cy="968821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F175397-8059-C24C-A4B5-84856EF1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63" y="1613647"/>
            <a:ext cx="11478409" cy="4689226"/>
          </a:xfrm>
          <a:prstGeom prst="rect">
            <a:avLst/>
          </a:prstGeom>
        </p:spPr>
        <p:txBody>
          <a:bodyPr/>
          <a:lstStyle>
            <a:lvl1pPr marL="319088" indent="-319088">
              <a:tabLst/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377" y="0"/>
            <a:ext cx="676623" cy="23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7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ad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3292" y="6480000"/>
            <a:ext cx="7200900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66712" y="357166"/>
            <a:ext cx="10858576" cy="571504"/>
          </a:xfrm>
          <a:prstGeom prst="rect">
            <a:avLst/>
          </a:prstGeom>
        </p:spPr>
        <p:txBody>
          <a:bodyPr anchor="ctr"/>
          <a:lstStyle>
            <a:lvl1pPr>
              <a:defRPr sz="1800" b="1" baseline="0">
                <a:latin typeface="Century Gothic" pitchFamily="34" charset="0"/>
                <a:cs typeface="Arial" pitchFamily="34" charset="0"/>
              </a:defRPr>
            </a:lvl1pPr>
          </a:lstStyle>
          <a:p>
            <a:r>
              <a:rPr lang="fr-FR" dirty="0"/>
              <a:t>Cliquez pour ajouter un message</a:t>
            </a:r>
            <a:br>
              <a:rPr lang="fr-FR" dirty="0"/>
            </a:br>
            <a:r>
              <a:rPr lang="fr-FR" dirty="0"/>
              <a:t>(2 lignes)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6712" y="1357299"/>
            <a:ext cx="10858576" cy="500065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Clr>
                <a:schemeClr val="tx2"/>
              </a:buClr>
              <a:defRPr sz="1600" b="0" baseline="0">
                <a:solidFill>
                  <a:srgbClr val="85999E"/>
                </a:solidFill>
                <a:latin typeface="Helvetica" pitchFamily="34" charset="0"/>
              </a:defRPr>
            </a:lvl1pPr>
            <a:lvl2pPr algn="l">
              <a:buClr>
                <a:schemeClr val="tx2"/>
              </a:buClr>
              <a:defRPr sz="1400" b="0">
                <a:latin typeface="Helvetica" pitchFamily="34" charset="0"/>
              </a:defRPr>
            </a:lvl2pPr>
            <a:lvl3pPr algn="l">
              <a:defRPr sz="1300" b="0">
                <a:latin typeface="Helvetica" pitchFamily="34" charset="0"/>
              </a:defRPr>
            </a:lvl3pPr>
            <a:lvl4pPr algn="l">
              <a:defRPr sz="1200" b="0">
                <a:latin typeface="Helvetica" pitchFamily="34" charset="0"/>
              </a:defRPr>
            </a:lvl4pPr>
            <a:lvl5pPr algn="l">
              <a:defRPr sz="1200" b="0">
                <a:latin typeface="Helvetic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666714" y="0"/>
            <a:ext cx="11525289" cy="214290"/>
          </a:xfrm>
          <a:prstGeom prst="rect">
            <a:avLst/>
          </a:prstGeom>
        </p:spPr>
        <p:txBody>
          <a:bodyPr/>
          <a:lstStyle>
            <a:lvl1pPr algn="r">
              <a:buNone/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Ghost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749" y="1031206"/>
            <a:ext cx="10858539" cy="254654"/>
          </a:xfrm>
          <a:prstGeom prst="rect">
            <a:avLst/>
          </a:prstGeom>
        </p:spPr>
        <p:txBody>
          <a:bodyPr/>
          <a:lstStyle>
            <a:lvl1pPr>
              <a:buNone/>
              <a:defRPr sz="1100" cap="all" baseline="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fr-FR" dirty="0"/>
              <a:t>ILLUSTRATION</a:t>
            </a:r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570000" y="6381328"/>
            <a:ext cx="1105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53265" y="6479999"/>
            <a:ext cx="387351" cy="245846"/>
          </a:xfrm>
          <a:prstGeom prst="rect">
            <a:avLst/>
          </a:prstGeom>
        </p:spPr>
        <p:txBody>
          <a:bodyPr/>
          <a:lstStyle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fr-FR" sz="1200" b="0" kern="1200">
                <a:solidFill>
                  <a:schemeClr val="accent3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6007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178266-A8C7-3840-A847-6E8B5AB2AE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4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28FFEF1-FBFB-5942-AFF2-BD33FC1004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372" y="216568"/>
            <a:ext cx="1372403" cy="697832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64D7BB-54BD-CA4E-9731-0557F010A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D82BB3-DE82-8549-B2B8-C2FFDA93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EDBF-1CDA-1C4A-8FFC-5955268AFA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512031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178266-A8C7-3840-A847-6E8B5AB2AE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4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28FFEF1-FBFB-5942-AFF2-BD33FC1004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372" y="216568"/>
            <a:ext cx="1372403" cy="697832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64D7BB-54BD-CA4E-9731-0557F010A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D82BB3-DE82-8549-B2B8-C2FFDA93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EDBF-1CDA-1C4A-8FFC-5955268AFAA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F49169EA-C3C6-3445-91BE-F8963ACC76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24375" y="1095375"/>
            <a:ext cx="6829425" cy="5124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10" name="Espace réservé du contenu 8">
            <a:extLst>
              <a:ext uri="{FF2B5EF4-FFF2-40B4-BE49-F238E27FC236}">
                <a16:creationId xmlns:a16="http://schemas.microsoft.com/office/drawing/2014/main" id="{557D56C8-2099-B547-A4D7-EE213DC1424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1" y="1095375"/>
            <a:ext cx="3324726" cy="5124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99780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178266-A8C7-3840-A847-6E8B5AB2AE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4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28FFEF1-FBFB-5942-AFF2-BD33FC1004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372" y="216568"/>
            <a:ext cx="1372403" cy="697832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64D7BB-54BD-CA4E-9731-0557F010A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D82BB3-DE82-8549-B2B8-C2FFDA93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EDBF-1CDA-1C4A-8FFC-5955268AFAA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F49169EA-C3C6-3445-91BE-F8963ACC76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4268" y="1095375"/>
            <a:ext cx="5059531" cy="5124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10" name="Espace réservé du contenu 8">
            <a:extLst>
              <a:ext uri="{FF2B5EF4-FFF2-40B4-BE49-F238E27FC236}">
                <a16:creationId xmlns:a16="http://schemas.microsoft.com/office/drawing/2014/main" id="{557D56C8-2099-B547-A4D7-EE213DC1424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1" y="1095375"/>
            <a:ext cx="5059525" cy="5124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43022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838200" y="3068202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3200" cap="all" baseline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fr-FR" dirty="0"/>
              <a:t>TITRE DE LA PRESENTATION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Hyb'rid</a:t>
            </a:r>
            <a:r>
              <a:rPr lang="en-US" dirty="0"/>
              <a:t> – All Rights Reserved </a:t>
            </a:r>
          </a:p>
        </p:txBody>
      </p:sp>
      <p:sp>
        <p:nvSpPr>
          <p:cNvPr id="6" name="Rectangle 5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FC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53265" y="6479999"/>
            <a:ext cx="387351" cy="245846"/>
          </a:xfrm>
          <a:prstGeom prst="rect">
            <a:avLst/>
          </a:prstGeom>
        </p:spPr>
        <p:txBody>
          <a:bodyPr/>
          <a:lstStyle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fr-FR" sz="1200" b="0" kern="1200">
                <a:solidFill>
                  <a:schemeClr val="accent3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D44A39C-A8CB-B942-B068-419AECA51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4663" y="1517550"/>
            <a:ext cx="2062674" cy="104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4026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3200" cap="all" baseline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fr-FR" dirty="0"/>
              <a:t>TITRE DE LA PRESENTATION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Hyb'rid</a:t>
            </a:r>
            <a:r>
              <a:rPr lang="en-US" dirty="0"/>
              <a:t> – All Rights Reserved </a:t>
            </a:r>
          </a:p>
        </p:txBody>
      </p:sp>
      <p:sp>
        <p:nvSpPr>
          <p:cNvPr id="6" name="Rectangle 5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FC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53265" y="6479999"/>
            <a:ext cx="387351" cy="245846"/>
          </a:xfrm>
          <a:prstGeom prst="rect">
            <a:avLst/>
          </a:prstGeom>
        </p:spPr>
        <p:txBody>
          <a:bodyPr/>
          <a:lstStyle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fr-FR" sz="1200" b="0" kern="1200">
                <a:solidFill>
                  <a:schemeClr val="accent3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38603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FC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F890B3-E774-784D-A865-FB9DAD36A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098" y="300975"/>
            <a:ext cx="411861" cy="418842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Hyb'rid</a:t>
            </a:r>
            <a:r>
              <a:rPr lang="en-US" dirty="0"/>
              <a:t> – All Rights Reserved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926056" y="260648"/>
            <a:ext cx="10705252" cy="499496"/>
          </a:xfrm>
          <a:prstGeom prst="rect">
            <a:avLst/>
          </a:prstGeom>
        </p:spPr>
        <p:txBody>
          <a:bodyPr anchor="ctr"/>
          <a:lstStyle>
            <a:lvl1pPr>
              <a:defRPr sz="1800" b="1" baseline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SOMMAIRE</a:t>
            </a:r>
          </a:p>
        </p:txBody>
      </p:sp>
      <p:sp>
        <p:nvSpPr>
          <p:cNvPr id="8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50000"/>
              </a:lnSpc>
              <a:spcBef>
                <a:spcPts val="600"/>
              </a:spcBef>
              <a:buClr>
                <a:srgbClr val="FFC402"/>
              </a:buClr>
              <a:buFont typeface="+mj-lt"/>
              <a:buAutoNum type="arabicParenR"/>
              <a:defRPr sz="1800" b="0" cap="all" baseline="0">
                <a:solidFill>
                  <a:schemeClr val="accent3"/>
                </a:solidFill>
                <a:latin typeface="+mj-lt"/>
              </a:defRPr>
            </a:lvl1pPr>
            <a:lvl2pPr marL="793750" indent="-342900">
              <a:lnSpc>
                <a:spcPts val="2200"/>
              </a:lnSpc>
              <a:buClr>
                <a:srgbClr val="FFC402"/>
              </a:buClr>
              <a:buFont typeface="+mj-lt"/>
              <a:buAutoNum type="arabicPeriod"/>
              <a:defRPr b="0" cap="all" baseline="0">
                <a:solidFill>
                  <a:schemeClr val="accent3"/>
                </a:solidFill>
                <a:latin typeface="+mn-lt"/>
              </a:defRPr>
            </a:lvl2pPr>
            <a:lvl3pPr marL="177800" indent="177800">
              <a:lnSpc>
                <a:spcPts val="2200"/>
              </a:lnSpc>
              <a:buClr>
                <a:schemeClr val="accent3">
                  <a:lumMod val="75000"/>
                </a:schemeClr>
              </a:buClr>
              <a:defRPr baseline="0">
                <a:latin typeface="+mn-lt"/>
              </a:defRPr>
            </a:lvl3pPr>
            <a:lvl4pPr marL="628650" indent="-180975">
              <a:lnSpc>
                <a:spcPts val="2200"/>
              </a:lnSpc>
              <a:defRPr baseline="0">
                <a:latin typeface="+mn-lt"/>
              </a:defRPr>
            </a:lvl4pPr>
            <a:lvl5pPr marL="804863" indent="-176213">
              <a:lnSpc>
                <a:spcPts val="2200"/>
              </a:lnSpc>
              <a:defRPr baseline="0">
                <a:latin typeface="+mn-lt"/>
              </a:defRPr>
            </a:lvl5pPr>
          </a:lstStyle>
          <a:p>
            <a:r>
              <a:rPr lang="fr-FR" dirty="0"/>
              <a:t>Partie 1</a:t>
            </a:r>
          </a:p>
          <a:p>
            <a:pPr lvl="1"/>
            <a:r>
              <a:rPr lang="fr-FR" dirty="0"/>
              <a:t>Sous partie 1</a:t>
            </a:r>
          </a:p>
        </p:txBody>
      </p:sp>
    </p:spTree>
    <p:extLst>
      <p:ext uri="{BB962C8B-B14F-4D97-AF65-F5344CB8AC3E}">
        <p14:creationId xmlns:p14="http://schemas.microsoft.com/office/powerpoint/2010/main" val="332507156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FC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Hyb'rid</a:t>
            </a:r>
            <a:r>
              <a:rPr lang="en-US" dirty="0"/>
              <a:t> – All Rights Reserved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4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FFC402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FFC402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FFC402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FFC402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65B9676-4D9D-704A-98CD-338E37953B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098" y="302275"/>
            <a:ext cx="411861" cy="41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3004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F2C67C-11DC-DA4F-93BC-0B9F8BF6D547}"/>
              </a:ext>
            </a:extLst>
          </p:cNvPr>
          <p:cNvSpPr/>
          <p:nvPr userDrawn="1"/>
        </p:nvSpPr>
        <p:spPr>
          <a:xfrm>
            <a:off x="0" y="0"/>
            <a:ext cx="28808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A4BEA6-C32F-F040-AD94-99CAE104BA9B}"/>
              </a:ext>
            </a:extLst>
          </p:cNvPr>
          <p:cNvSpPr/>
          <p:nvPr userDrawn="1"/>
        </p:nvSpPr>
        <p:spPr>
          <a:xfrm flipH="1">
            <a:off x="2880852" y="0"/>
            <a:ext cx="9311148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1D709738-51C7-FB45-BAC9-B845ADE0A6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2799" y="433137"/>
            <a:ext cx="8558219" cy="741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4400"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B6FF240B-9D29-1948-8941-D17D25DDA01A}"/>
              </a:ext>
            </a:extLst>
          </p:cNvPr>
          <p:cNvSpPr txBox="1">
            <a:spLocks/>
          </p:cNvSpPr>
          <p:nvPr userDrawn="1"/>
        </p:nvSpPr>
        <p:spPr>
          <a:xfrm>
            <a:off x="3352800" y="6213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IBM Plex Sans" panose="020B050305020300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1" i="0" dirty="0">
              <a:solidFill>
                <a:srgbClr val="33768C"/>
              </a:solidFill>
              <a:latin typeface="IBM Plex Sans" panose="020B0503050203000203" pitchFamily="34" charset="77"/>
            </a:endParaRP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id="{DEB3D7BB-281C-6240-B6FF-CB1C14168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2800" y="1382245"/>
            <a:ext cx="8558213" cy="4951178"/>
          </a:xfrm>
        </p:spPr>
        <p:txBody>
          <a:bodyPr>
            <a:normAutofit/>
          </a:bodyPr>
          <a:lstStyle>
            <a:lvl1pPr marL="457200" indent="-457200">
              <a:buClr>
                <a:srgbClr val="33768C"/>
              </a:buClr>
              <a:buSzPct val="100000"/>
              <a:buFont typeface="+mj-lt"/>
              <a:buAutoNum type="arabicPeriod"/>
              <a:defRPr sz="2400" b="1">
                <a:solidFill>
                  <a:srgbClr val="16212B"/>
                </a:solidFill>
                <a:latin typeface="IBM Plex Sans" panose="020B0503050203000203" pitchFamily="34" charset="77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Char char="•"/>
              <a:tabLst/>
              <a:defRPr sz="1800">
                <a:solidFill>
                  <a:schemeClr val="bg2">
                    <a:lumMod val="50000"/>
                  </a:schemeClr>
                </a:solidFill>
                <a:latin typeface="IBM Plex Sans" panose="020B0503050203000203" pitchFamily="34" charset="77"/>
              </a:defRPr>
            </a:lvl2pPr>
          </a:lstStyle>
          <a:p>
            <a:r>
              <a:rPr lang="fr-FR" dirty="0"/>
              <a:t>Première partie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Sous-partie 1</a:t>
            </a:r>
          </a:p>
          <a:p>
            <a:pPr lvl="1"/>
            <a:r>
              <a:rPr lang="fr-FR" dirty="0"/>
              <a:t>Sous-partie 2</a:t>
            </a:r>
          </a:p>
          <a:p>
            <a:pPr lvl="1"/>
            <a:endParaRPr lang="fr-FR" dirty="0"/>
          </a:p>
          <a:p>
            <a:r>
              <a:rPr lang="fr-FR" dirty="0"/>
              <a:t>Deuxième partie</a:t>
            </a:r>
          </a:p>
          <a:p>
            <a:pPr lvl="1"/>
            <a:r>
              <a:rPr lang="fr-FR" dirty="0"/>
              <a:t>Sous-partie 1</a:t>
            </a:r>
          </a:p>
          <a:p>
            <a:pPr lvl="1"/>
            <a:r>
              <a:rPr lang="fr-FR" dirty="0"/>
              <a:t>Sous-partie 2</a:t>
            </a:r>
          </a:p>
          <a:p>
            <a:endParaRPr lang="fr-FR" dirty="0"/>
          </a:p>
          <a:p>
            <a:r>
              <a:rPr lang="fr-FR" dirty="0"/>
              <a:t>Troisième partie</a:t>
            </a:r>
          </a:p>
          <a:p>
            <a:pPr lvl="1"/>
            <a:r>
              <a:rPr lang="fr-FR" dirty="0"/>
              <a:t>Sous-partie 1</a:t>
            </a:r>
          </a:p>
          <a:p>
            <a:pPr lvl="1"/>
            <a:r>
              <a:rPr lang="fr-FR" dirty="0"/>
              <a:t>Sous-partie 2</a:t>
            </a:r>
          </a:p>
          <a:p>
            <a:pPr lvl="1"/>
            <a:r>
              <a:rPr lang="fr-FR" dirty="0"/>
              <a:t>Sous-partie 3</a:t>
            </a:r>
          </a:p>
          <a:p>
            <a:pPr lvl="1"/>
            <a:r>
              <a:rPr lang="fr-FR" dirty="0"/>
              <a:t>Sous-partie 3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263801-175B-F449-AED8-DC03F20636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-1580665" y="2466720"/>
            <a:ext cx="5215293" cy="1148126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6" name="Espace réservé du texte vertical 5">
            <a:extLst>
              <a:ext uri="{FF2B5EF4-FFF2-40B4-BE49-F238E27FC236}">
                <a16:creationId xmlns:a16="http://schemas.microsoft.com/office/drawing/2014/main" id="{F7E71B8B-62AE-494C-BA4F-26D65A2D0208}"/>
              </a:ext>
            </a:extLst>
          </p:cNvPr>
          <p:cNvSpPr>
            <a:spLocks noGrp="1"/>
          </p:cNvSpPr>
          <p:nvPr>
            <p:ph type="body" orient="vert" sz="quarter" idx="24" hasCustomPrompt="1"/>
          </p:nvPr>
        </p:nvSpPr>
        <p:spPr>
          <a:xfrm rot="10800000">
            <a:off x="1727941" y="433388"/>
            <a:ext cx="871924" cy="5215058"/>
          </a:xfrm>
        </p:spPr>
        <p:txBody>
          <a:bodyPr vert="eaVer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/>
              <a:t>Sous-titre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5280722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FC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Hyb'rid</a:t>
            </a:r>
            <a:r>
              <a:rPr lang="en-US" dirty="0"/>
              <a:t> – All Rights Reserved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sp>
        <p:nvSpPr>
          <p:cNvPr id="12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5319284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FFC402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FFC402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FFC402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FFC402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sp>
        <p:nvSpPr>
          <p:cNvPr id="13" name="Espace réservé du contenu 6"/>
          <p:cNvSpPr>
            <a:spLocks noGrp="1"/>
          </p:cNvSpPr>
          <p:nvPr>
            <p:ph idx="15" hasCustomPrompt="1"/>
          </p:nvPr>
        </p:nvSpPr>
        <p:spPr>
          <a:xfrm>
            <a:off x="6249324" y="1142114"/>
            <a:ext cx="5319284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FFC402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FFC402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FFC402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FFC402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E432943-5AE5-9049-8F22-571431C74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098" y="300975"/>
            <a:ext cx="411861" cy="41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1502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VERS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Hyb'rid</a:t>
            </a:r>
            <a:r>
              <a:rPr lang="en-US" dirty="0"/>
              <a:t> – All Rights Reserved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 flipV="1">
            <a:off x="1" y="0"/>
            <a:ext cx="12192000" cy="63813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10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FFC402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FFC402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FFC402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FFC402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7E20294-61F5-6443-977A-4C0A11FEE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098" y="300975"/>
            <a:ext cx="411861" cy="41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411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ESENTATION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838200" y="3068202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3200" cap="all" baseline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fr-FR" dirty="0"/>
              <a:t>TITRE DE LA PRESENTATION CLIENT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Hyb'rid</a:t>
            </a:r>
            <a:r>
              <a:rPr lang="en-US" dirty="0"/>
              <a:t> – All Rights Reserved </a:t>
            </a:r>
          </a:p>
        </p:txBody>
      </p:sp>
      <p:sp>
        <p:nvSpPr>
          <p:cNvPr id="6" name="Rectangle 5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FC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53265" y="6479999"/>
            <a:ext cx="387351" cy="245846"/>
          </a:xfrm>
          <a:prstGeom prst="rect">
            <a:avLst/>
          </a:prstGeom>
        </p:spPr>
        <p:txBody>
          <a:bodyPr/>
          <a:lstStyle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fr-FR" sz="1200" b="0" kern="1200">
                <a:solidFill>
                  <a:schemeClr val="accent3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1" hasCustomPrompt="1"/>
          </p:nvPr>
        </p:nvSpPr>
        <p:spPr>
          <a:xfrm>
            <a:off x="7392144" y="1676519"/>
            <a:ext cx="2232025" cy="6715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fr-FR" b="0"/>
              <a:t>LOGO CLIENT</a:t>
            </a:r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D44A39C-A8CB-B942-B068-419AECA51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7020" y="1500057"/>
            <a:ext cx="1928766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3555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étail ph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FC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GEEGLEE – All Rights Reserved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/>
              <a:t>TITRE DE PARTIE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695400" y="1441832"/>
            <a:ext cx="6912768" cy="1351622"/>
          </a:xfrm>
          <a:prstGeom prst="rect">
            <a:avLst/>
          </a:prstGeom>
          <a:ln>
            <a:solidFill>
              <a:srgbClr val="FFC402"/>
            </a:solidFill>
          </a:ln>
        </p:spPr>
        <p:txBody>
          <a:bodyPr>
            <a:normAutofit/>
          </a:bodyPr>
          <a:lstStyle>
            <a:lvl1pPr>
              <a:buClr>
                <a:srgbClr val="FFC402"/>
              </a:buClr>
              <a:defRPr sz="1400" b="0" baseline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1pPr>
            <a:lvl2pPr>
              <a:buClr>
                <a:srgbClr val="FFC402"/>
              </a:buClr>
              <a:defRPr sz="14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2pPr>
            <a:lvl3pPr>
              <a:buClr>
                <a:srgbClr val="FFC402"/>
              </a:buClr>
              <a:defRPr sz="13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3pPr>
            <a:lvl4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4pPr>
            <a:lvl5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 dirty="0"/>
          </a:p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759676" y="1268760"/>
            <a:ext cx="108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/>
              <a:t>Objectifs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5"/>
          </p:nvPr>
        </p:nvSpPr>
        <p:spPr>
          <a:xfrm>
            <a:off x="695034" y="2996952"/>
            <a:ext cx="6912768" cy="3105908"/>
          </a:xfrm>
          <a:prstGeom prst="rect">
            <a:avLst/>
          </a:prstGeom>
          <a:ln>
            <a:solidFill>
              <a:srgbClr val="FFC402"/>
            </a:solidFill>
          </a:ln>
        </p:spPr>
        <p:txBody>
          <a:bodyPr>
            <a:normAutofit/>
          </a:bodyPr>
          <a:lstStyle>
            <a:lvl1pPr>
              <a:buClr>
                <a:srgbClr val="FFC402"/>
              </a:buClr>
              <a:defRPr sz="1400" b="0" i="0" u="none" baseline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1pPr>
            <a:lvl2pPr>
              <a:buClr>
                <a:srgbClr val="FFC402"/>
              </a:buClr>
              <a:defRPr sz="14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2pPr>
            <a:lvl3pPr>
              <a:buClr>
                <a:srgbClr val="FFC402"/>
              </a:buClr>
              <a:defRPr sz="13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3pPr>
            <a:lvl4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4pPr>
            <a:lvl5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 dirty="0"/>
          </a:p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4"/>
            <a:endParaRPr lang="fr-FR" dirty="0"/>
          </a:p>
          <a:p>
            <a:pPr lvl="0"/>
            <a:r>
              <a:rPr lang="fr-FR" dirty="0"/>
              <a:t>Valeurs ajoutées ANEO :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3"/>
            <a:endParaRPr lang="fr-FR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sz="half" idx="16"/>
          </p:nvPr>
        </p:nvSpPr>
        <p:spPr>
          <a:xfrm>
            <a:off x="7819785" y="2996952"/>
            <a:ext cx="3820832" cy="3105908"/>
          </a:xfrm>
          <a:prstGeom prst="rect">
            <a:avLst/>
          </a:prstGeom>
          <a:ln>
            <a:solidFill>
              <a:srgbClr val="FFC402"/>
            </a:solidFill>
          </a:ln>
        </p:spPr>
        <p:txBody>
          <a:bodyPr>
            <a:normAutofit/>
          </a:bodyPr>
          <a:lstStyle>
            <a:lvl1pPr>
              <a:buClr>
                <a:srgbClr val="FFC402"/>
              </a:buClr>
              <a:defRPr sz="1400" b="0" baseline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1pPr>
            <a:lvl2pPr>
              <a:buClr>
                <a:srgbClr val="FFC402"/>
              </a:buClr>
              <a:defRPr sz="14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2pPr>
            <a:lvl3pPr>
              <a:buClr>
                <a:srgbClr val="FFC402"/>
              </a:buClr>
              <a:defRPr sz="13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3pPr>
            <a:lvl4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4pPr>
            <a:lvl5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/>
          </a:p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896200" y="2839992"/>
            <a:ext cx="108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/>
              <a:t>Livrables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sz="half" idx="17"/>
          </p:nvPr>
        </p:nvSpPr>
        <p:spPr>
          <a:xfrm>
            <a:off x="7819785" y="1461191"/>
            <a:ext cx="3820832" cy="1332263"/>
          </a:xfrm>
          <a:prstGeom prst="rect">
            <a:avLst/>
          </a:prstGeom>
          <a:ln>
            <a:solidFill>
              <a:srgbClr val="FFC402"/>
            </a:solidFill>
          </a:ln>
        </p:spPr>
        <p:txBody>
          <a:bodyPr>
            <a:normAutofit/>
          </a:bodyPr>
          <a:lstStyle>
            <a:lvl1pPr>
              <a:buClr>
                <a:srgbClr val="FFC402"/>
              </a:buClr>
              <a:defRPr sz="1400" b="0" baseline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1pPr>
            <a:lvl2pPr>
              <a:buClr>
                <a:srgbClr val="FFC402"/>
              </a:buClr>
              <a:defRPr sz="14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2pPr>
            <a:lvl3pPr>
              <a:buClr>
                <a:srgbClr val="FFC402"/>
              </a:buClr>
              <a:defRPr sz="13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3pPr>
            <a:lvl4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4pPr>
            <a:lvl5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/>
          </a:p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896200" y="1304231"/>
            <a:ext cx="20896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/>
              <a:t>Contribution client</a:t>
            </a: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59310" y="2839992"/>
            <a:ext cx="44005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Activités et Valeurs</a:t>
            </a:r>
            <a:r>
              <a:rPr lang="fr-FR" sz="1600" baseline="0" dirty="0"/>
              <a:t> ajoutées </a:t>
            </a:r>
            <a:r>
              <a:rPr lang="fr-FR" sz="1600" baseline="0" dirty="0" err="1"/>
              <a:t>Hyb'rid</a:t>
            </a:r>
            <a:endParaRPr lang="fr-FR" sz="16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7B2BDB-5853-5E4F-9AF7-4D4DEC285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098" y="300975"/>
            <a:ext cx="411861" cy="41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2901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INVERS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GEEGLEE – All Rights Reserved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 flipV="1">
            <a:off x="1" y="980728"/>
            <a:ext cx="12192000" cy="5400600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/>
              <a:t>TITRE DE PARTIE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/>
          </a:p>
        </p:txBody>
      </p:sp>
      <p:sp>
        <p:nvSpPr>
          <p:cNvPr id="10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FFC402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FFC402"/>
              </a:buClr>
              <a:buFont typeface="Arial" panose="020B0604020202020204" pitchFamily="34" charset="0"/>
              <a:buChar char="•"/>
              <a:defRPr b="0">
                <a:solidFill>
                  <a:schemeClr val="accent3">
                    <a:lumMod val="75000"/>
                  </a:schemeClr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FFC402"/>
              </a:buClr>
              <a:buFont typeface="Symbol" panose="05050102010706020507" pitchFamily="18" charset="2"/>
              <a:buChar char=""/>
              <a:defRPr baseline="0">
                <a:solidFill>
                  <a:schemeClr val="accent3">
                    <a:lumMod val="75000"/>
                  </a:schemeClr>
                </a:solidFill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FFC402"/>
              </a:buClr>
              <a:buFont typeface="Helvetica" panose="020B0604020202020204" pitchFamily="34" charset="0"/>
              <a:buChar char="&gt;"/>
              <a:defRPr baseline="0">
                <a:solidFill>
                  <a:schemeClr val="accent3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227151" y="-5642"/>
            <a:ext cx="540257" cy="1169499"/>
            <a:chOff x="213630" y="-5642"/>
            <a:chExt cx="540257" cy="1169499"/>
          </a:xfrm>
        </p:grpSpPr>
        <p:sp>
          <p:nvSpPr>
            <p:cNvPr id="11" name="Forme libre 10"/>
            <p:cNvSpPr/>
            <p:nvPr/>
          </p:nvSpPr>
          <p:spPr>
            <a:xfrm rot="16200000">
              <a:off x="-100991" y="308979"/>
              <a:ext cx="1169499" cy="540257"/>
            </a:xfrm>
            <a:custGeom>
              <a:avLst/>
              <a:gdLst>
                <a:gd name="connsiteX0" fmla="*/ 1169499 w 1169499"/>
                <a:gd name="connsiteY0" fmla="*/ 12846 h 386391"/>
                <a:gd name="connsiteX1" fmla="*/ 1169499 w 1169499"/>
                <a:gd name="connsiteY1" fmla="*/ 373545 h 386391"/>
                <a:gd name="connsiteX2" fmla="*/ 1159241 w 1169499"/>
                <a:gd name="connsiteY2" fmla="*/ 386391 h 386391"/>
                <a:gd name="connsiteX3" fmla="*/ 0 w 1169499"/>
                <a:gd name="connsiteY3" fmla="*/ 386391 h 386391"/>
                <a:gd name="connsiteX4" fmla="*/ 154274 w 1169499"/>
                <a:gd name="connsiteY4" fmla="*/ 193196 h 386391"/>
                <a:gd name="connsiteX5" fmla="*/ 0 w 1169499"/>
                <a:gd name="connsiteY5" fmla="*/ 0 h 386391"/>
                <a:gd name="connsiteX6" fmla="*/ 1159241 w 1169499"/>
                <a:gd name="connsiteY6" fmla="*/ 0 h 386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9499" h="386391">
                  <a:moveTo>
                    <a:pt x="1169499" y="12846"/>
                  </a:moveTo>
                  <a:lnTo>
                    <a:pt x="1169499" y="373545"/>
                  </a:lnTo>
                  <a:lnTo>
                    <a:pt x="1159241" y="386391"/>
                  </a:lnTo>
                  <a:lnTo>
                    <a:pt x="0" y="386391"/>
                  </a:lnTo>
                  <a:lnTo>
                    <a:pt x="154274" y="193196"/>
                  </a:lnTo>
                  <a:lnTo>
                    <a:pt x="0" y="0"/>
                  </a:lnTo>
                  <a:lnTo>
                    <a:pt x="1159241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0" err="1">
                <a:solidFill>
                  <a:srgbClr val="FFC40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itre 3"/>
            <p:cNvSpPr txBox="1">
              <a:spLocks/>
            </p:cNvSpPr>
            <p:nvPr/>
          </p:nvSpPr>
          <p:spPr>
            <a:xfrm rot="16200000">
              <a:off x="65565" y="239831"/>
              <a:ext cx="836386" cy="369096"/>
            </a:xfrm>
            <a:prstGeom prst="rect">
              <a:avLst/>
            </a:prstGeom>
          </p:spPr>
          <p:txBody>
            <a:bodyPr anchor="ctr"/>
            <a:lstStyle>
              <a:lvl1pPr marL="0" indent="0" algn="r" rtl="0" eaLnBrk="1" fontAlgn="base" hangingPunct="1">
                <a:spcBef>
                  <a:spcPct val="0"/>
                </a:spcBef>
                <a:spcAft>
                  <a:spcPct val="0"/>
                </a:spcAft>
                <a:defRPr lang="fr-FR" sz="1000" b="1" kern="1200" cap="all" baseline="0" dirty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+mn-ea"/>
                  <a:cs typeface="Arial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9pPr>
            </a:lstStyle>
            <a:p>
              <a:pPr algn="ctr"/>
              <a:r>
                <a:rPr lang="fr-FR">
                  <a:solidFill>
                    <a:srgbClr val="FFC402"/>
                  </a:solidFill>
                </a:rPr>
                <a:t>Méthode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76997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926056" y="260648"/>
            <a:ext cx="10705252" cy="499496"/>
          </a:xfrm>
          <a:prstGeom prst="rect">
            <a:avLst/>
          </a:prstGeom>
        </p:spPr>
        <p:txBody>
          <a:bodyPr anchor="ctr"/>
          <a:lstStyle>
            <a:lvl1pPr>
              <a:defRPr sz="1800" b="1" baseline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Sommaire</a:t>
            </a:r>
          </a:p>
        </p:txBody>
      </p:sp>
      <p:sp>
        <p:nvSpPr>
          <p:cNvPr id="8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50000"/>
              </a:lnSpc>
              <a:spcBef>
                <a:spcPts val="600"/>
              </a:spcBef>
              <a:buClr>
                <a:srgbClr val="C00000"/>
              </a:buClr>
              <a:buFont typeface="+mj-lt"/>
              <a:buAutoNum type="arabicPeriod"/>
              <a:defRPr sz="1800" b="0" cap="none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3750" indent="-342900">
              <a:lnSpc>
                <a:spcPts val="2200"/>
              </a:lnSpc>
              <a:buClr>
                <a:srgbClr val="C00000"/>
              </a:buClr>
              <a:buFont typeface="+mj-lt"/>
              <a:buAutoNum type="arabicPeriod"/>
              <a:defRPr b="0" cap="none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7800" indent="177800">
              <a:lnSpc>
                <a:spcPts val="2200"/>
              </a:lnSpc>
              <a:buClr>
                <a:schemeClr val="accent3">
                  <a:lumMod val="75000"/>
                </a:schemeClr>
              </a:buClr>
              <a:defRPr baseline="0">
                <a:latin typeface="+mn-lt"/>
              </a:defRPr>
            </a:lvl3pPr>
            <a:lvl4pPr marL="628650" indent="-180975">
              <a:lnSpc>
                <a:spcPts val="2200"/>
              </a:lnSpc>
              <a:defRPr baseline="0">
                <a:latin typeface="+mn-lt"/>
              </a:defRPr>
            </a:lvl4pPr>
            <a:lvl5pPr marL="804863" indent="-176213">
              <a:lnSpc>
                <a:spcPts val="2200"/>
              </a:lnSpc>
              <a:defRPr baseline="0">
                <a:latin typeface="+mn-lt"/>
              </a:defRPr>
            </a:lvl5pPr>
          </a:lstStyle>
          <a:p>
            <a:r>
              <a:rPr lang="fr-FR" dirty="0"/>
              <a:t>Partie 1</a:t>
            </a:r>
          </a:p>
          <a:p>
            <a:pPr lvl="1"/>
            <a:r>
              <a:rPr lang="fr-FR" dirty="0"/>
              <a:t>Sous partie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E755CAE-38B7-9345-B71C-96C05280E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17" y="292922"/>
            <a:ext cx="443014" cy="44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00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4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 b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defRPr>
            </a:lvl2pPr>
            <a:lvl3pPr marL="361950" indent="177800">
              <a:lnSpc>
                <a:spcPts val="2200"/>
              </a:lnSpc>
              <a:buClr>
                <a:srgbClr val="C00000"/>
              </a:buClr>
              <a:buFont typeface="Symbol" panose="05050102010706020507" pitchFamily="18" charset="2"/>
              <a:buChar char=""/>
              <a:defRPr baseline="0">
                <a:solidFill>
                  <a:srgbClr val="889CA0"/>
                </a:solidFill>
                <a:latin typeface="Arial" panose="020B0604020202020204" pitchFamily="34" charset="0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C00000"/>
              </a:buClr>
              <a:buFont typeface="Helvetica" panose="020B0604020202020204" pitchFamily="34" charset="0"/>
              <a:buChar char="&gt;"/>
              <a:defRPr baseline="0">
                <a:solidFill>
                  <a:srgbClr val="889CA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 noProof="0" dirty="0" err="1"/>
              <a:t>Cliquez</a:t>
            </a:r>
            <a:r>
              <a:rPr lang="en-GB" noProof="0" dirty="0"/>
              <a:t> </a:t>
            </a:r>
            <a:r>
              <a:rPr lang="en-GB" noProof="0" dirty="0" err="1"/>
              <a:t>ici</a:t>
            </a:r>
            <a:r>
              <a:rPr lang="en-GB" noProof="0" dirty="0"/>
              <a:t> pour taper du </a:t>
            </a:r>
            <a:r>
              <a:rPr lang="en-GB" noProof="0" dirty="0" err="1"/>
              <a:t>texte</a:t>
            </a:r>
            <a:endParaRPr lang="en-GB" noProof="0" dirty="0"/>
          </a:p>
          <a:p>
            <a:pPr lvl="1"/>
            <a:r>
              <a:rPr lang="en-GB" noProof="0" dirty="0"/>
              <a:t>Puce de </a:t>
            </a:r>
            <a:r>
              <a:rPr lang="en-GB" noProof="0" dirty="0" err="1"/>
              <a:t>niveau</a:t>
            </a:r>
            <a:r>
              <a:rPr lang="en-GB" noProof="0" dirty="0"/>
              <a:t> 2</a:t>
            </a:r>
          </a:p>
          <a:p>
            <a:pPr lvl="2"/>
            <a:r>
              <a:rPr lang="en-GB" noProof="0" dirty="0"/>
              <a:t>Puce de </a:t>
            </a:r>
            <a:r>
              <a:rPr lang="en-GB" noProof="0" dirty="0" err="1"/>
              <a:t>niveau</a:t>
            </a:r>
            <a:r>
              <a:rPr lang="en-GB" noProof="0" dirty="0"/>
              <a:t> 3</a:t>
            </a:r>
          </a:p>
          <a:p>
            <a:pPr lvl="4"/>
            <a:r>
              <a:rPr lang="en-GB" noProof="0" dirty="0"/>
              <a:t>Puce de </a:t>
            </a:r>
            <a:r>
              <a:rPr lang="en-GB" noProof="0" dirty="0" err="1"/>
              <a:t>niveau</a:t>
            </a:r>
            <a:r>
              <a:rPr lang="en-GB" noProof="0" dirty="0"/>
              <a:t> 4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non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D8F217B-75EB-A74A-955C-02D906B3F7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17" y="292922"/>
            <a:ext cx="443014" cy="44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11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sp>
        <p:nvSpPr>
          <p:cNvPr id="12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5319284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C00000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C00000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sp>
        <p:nvSpPr>
          <p:cNvPr id="13" name="Espace réservé du contenu 6"/>
          <p:cNvSpPr>
            <a:spLocks noGrp="1"/>
          </p:cNvSpPr>
          <p:nvPr>
            <p:ph idx="15" hasCustomPrompt="1"/>
          </p:nvPr>
        </p:nvSpPr>
        <p:spPr>
          <a:xfrm>
            <a:off x="6249324" y="1142114"/>
            <a:ext cx="5319284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C00000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C00000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C3FB195-C789-CC44-B1BD-2E5AA9143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17" y="292922"/>
            <a:ext cx="443014" cy="44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68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tail ph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695400" y="1441832"/>
            <a:ext cx="6912768" cy="135162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/>
          </a:bodyPr>
          <a:lstStyle>
            <a:lvl1pPr>
              <a:buClr>
                <a:srgbClr val="C00000"/>
              </a:buClr>
              <a:defRPr sz="1400" b="0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>
                <a:srgbClr val="C00000"/>
              </a:buClr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>
                <a:srgbClr val="C00000"/>
              </a:buClr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>
                <a:srgbClr val="C000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>
                <a:srgbClr val="C000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759676" y="1268760"/>
            <a:ext cx="108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Objectifs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5"/>
          </p:nvPr>
        </p:nvSpPr>
        <p:spPr>
          <a:xfrm>
            <a:off x="695034" y="2996952"/>
            <a:ext cx="6912768" cy="310590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/>
          </a:bodyPr>
          <a:lstStyle>
            <a:lvl1pPr>
              <a:buClr>
                <a:srgbClr val="C00000"/>
              </a:buClr>
              <a:defRPr sz="1400" b="0" i="0" u="none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>
                <a:srgbClr val="C00000"/>
              </a:buClr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>
                <a:srgbClr val="C00000"/>
              </a:buClr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>
                <a:srgbClr val="C000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>
                <a:srgbClr val="C000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sz="half" idx="16"/>
          </p:nvPr>
        </p:nvSpPr>
        <p:spPr>
          <a:xfrm>
            <a:off x="7819785" y="2996952"/>
            <a:ext cx="3820832" cy="310590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/>
          </a:bodyPr>
          <a:lstStyle>
            <a:lvl1pPr>
              <a:buClr>
                <a:srgbClr val="C00000"/>
              </a:buClr>
              <a:defRPr sz="1400" b="0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>
                <a:srgbClr val="C00000"/>
              </a:buClr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>
                <a:srgbClr val="C00000"/>
              </a:buClr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>
                <a:srgbClr val="C000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>
                <a:srgbClr val="C000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896200" y="2839992"/>
            <a:ext cx="108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Livrables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sz="half" idx="17"/>
          </p:nvPr>
        </p:nvSpPr>
        <p:spPr>
          <a:xfrm>
            <a:off x="7819785" y="1461191"/>
            <a:ext cx="3820832" cy="13322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rmAutofit/>
          </a:bodyPr>
          <a:lstStyle>
            <a:lvl1pPr>
              <a:buClr>
                <a:srgbClr val="C00000"/>
              </a:buClr>
              <a:defRPr sz="1400" b="0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>
                <a:srgbClr val="C00000"/>
              </a:buClr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>
                <a:srgbClr val="C00000"/>
              </a:buClr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>
                <a:srgbClr val="C000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>
                <a:srgbClr val="C000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896200" y="1304231"/>
            <a:ext cx="20896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Contribution client</a:t>
            </a: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59310" y="2839992"/>
            <a:ext cx="44005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Activités et Valeurs</a:t>
            </a:r>
            <a:r>
              <a:rPr lang="fr-FR" sz="1600" baseline="0" dirty="0"/>
              <a:t> ajoutées </a:t>
            </a:r>
            <a:r>
              <a:rPr lang="fr-FR" sz="1600" baseline="0" dirty="0" err="1"/>
              <a:t>Hyb'RID</a:t>
            </a:r>
            <a:endParaRPr lang="fr-FR" sz="16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56CAB4F-306F-E14C-B77C-661BE9C21B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17" y="292922"/>
            <a:ext cx="443014" cy="44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33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VERS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 flipV="1">
            <a:off x="1" y="980728"/>
            <a:ext cx="12192000" cy="5400600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10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C00000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C00000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227151" y="-5642"/>
            <a:ext cx="540257" cy="1169499"/>
            <a:chOff x="213630" y="-5642"/>
            <a:chExt cx="540257" cy="1169499"/>
          </a:xfrm>
        </p:grpSpPr>
        <p:sp>
          <p:nvSpPr>
            <p:cNvPr id="13" name="Forme libre 12"/>
            <p:cNvSpPr/>
            <p:nvPr/>
          </p:nvSpPr>
          <p:spPr>
            <a:xfrm rot="16200000">
              <a:off x="-100991" y="308979"/>
              <a:ext cx="1169499" cy="540257"/>
            </a:xfrm>
            <a:custGeom>
              <a:avLst/>
              <a:gdLst>
                <a:gd name="connsiteX0" fmla="*/ 1169499 w 1169499"/>
                <a:gd name="connsiteY0" fmla="*/ 12846 h 386391"/>
                <a:gd name="connsiteX1" fmla="*/ 1169499 w 1169499"/>
                <a:gd name="connsiteY1" fmla="*/ 373545 h 386391"/>
                <a:gd name="connsiteX2" fmla="*/ 1159241 w 1169499"/>
                <a:gd name="connsiteY2" fmla="*/ 386391 h 386391"/>
                <a:gd name="connsiteX3" fmla="*/ 0 w 1169499"/>
                <a:gd name="connsiteY3" fmla="*/ 386391 h 386391"/>
                <a:gd name="connsiteX4" fmla="*/ 154274 w 1169499"/>
                <a:gd name="connsiteY4" fmla="*/ 193196 h 386391"/>
                <a:gd name="connsiteX5" fmla="*/ 0 w 1169499"/>
                <a:gd name="connsiteY5" fmla="*/ 0 h 386391"/>
                <a:gd name="connsiteX6" fmla="*/ 1159241 w 1169499"/>
                <a:gd name="connsiteY6" fmla="*/ 0 h 386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9499" h="386391">
                  <a:moveTo>
                    <a:pt x="1169499" y="12846"/>
                  </a:moveTo>
                  <a:lnTo>
                    <a:pt x="1169499" y="373545"/>
                  </a:lnTo>
                  <a:lnTo>
                    <a:pt x="1159241" y="386391"/>
                  </a:lnTo>
                  <a:lnTo>
                    <a:pt x="0" y="386391"/>
                  </a:lnTo>
                  <a:lnTo>
                    <a:pt x="154274" y="193196"/>
                  </a:lnTo>
                  <a:lnTo>
                    <a:pt x="0" y="0"/>
                  </a:lnTo>
                  <a:lnTo>
                    <a:pt x="1159241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itre 3"/>
            <p:cNvSpPr txBox="1">
              <a:spLocks/>
            </p:cNvSpPr>
            <p:nvPr/>
          </p:nvSpPr>
          <p:spPr>
            <a:xfrm rot="16200000">
              <a:off x="65565" y="239831"/>
              <a:ext cx="836386" cy="369096"/>
            </a:xfrm>
            <a:prstGeom prst="rect">
              <a:avLst/>
            </a:prstGeom>
          </p:spPr>
          <p:txBody>
            <a:bodyPr anchor="ctr"/>
            <a:lstStyle>
              <a:lvl1pPr marL="0" indent="0" algn="r" rtl="0" eaLnBrk="1" fontAlgn="base" hangingPunct="1">
                <a:spcBef>
                  <a:spcPct val="0"/>
                </a:spcBef>
                <a:spcAft>
                  <a:spcPct val="0"/>
                </a:spcAft>
                <a:defRPr lang="fr-FR" sz="1000" b="1" kern="1200" cap="all" baseline="0" dirty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+mn-ea"/>
                  <a:cs typeface="Arial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9pPr>
            </a:lstStyle>
            <a:p>
              <a:pPr algn="ctr"/>
              <a:r>
                <a:rPr lang="en-US" noProof="0" dirty="0">
                  <a:solidFill>
                    <a:srgbClr val="FFC000"/>
                  </a:solidFill>
                </a:rPr>
                <a:t>Method</a:t>
              </a:r>
            </a:p>
          </p:txBody>
        </p:sp>
      </p:grp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347BA552-0179-0F41-94FE-7099482B5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292" y="6499178"/>
            <a:ext cx="3832471" cy="215900"/>
          </a:xfrm>
          <a:prstGeom prst="roundRect">
            <a:avLst/>
          </a:prstGeom>
          <a:ln w="3175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lang="fr-FR" sz="9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FR" dirty="0"/>
              <a:t>© Groupe </a:t>
            </a:r>
            <a:r>
              <a:rPr lang="fr-FR" dirty="0" err="1"/>
              <a:t>Karlton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/ </a:t>
            </a:r>
            <a:r>
              <a:rPr lang="fr-FR" dirty="0" err="1"/>
              <a:t>HyB’RID</a:t>
            </a:r>
            <a:r>
              <a:rPr lang="fr-FR" dirty="0"/>
              <a:t> – Tous droits réservés</a:t>
            </a:r>
          </a:p>
        </p:txBody>
      </p:sp>
    </p:spTree>
    <p:extLst>
      <p:ext uri="{BB962C8B-B14F-4D97-AF65-F5344CB8AC3E}">
        <p14:creationId xmlns:p14="http://schemas.microsoft.com/office/powerpoint/2010/main" val="1582535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arti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8B2C44F-EC34-324F-B2F8-B1A43F62766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40015" y="-1"/>
            <a:ext cx="9051984" cy="658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Insérez une image de fond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211DD1EE-23FF-1241-BDF7-5A62B1918FD9}"/>
              </a:ext>
            </a:extLst>
          </p:cNvPr>
          <p:cNvSpPr txBox="1">
            <a:spLocks/>
          </p:cNvSpPr>
          <p:nvPr userDrawn="1"/>
        </p:nvSpPr>
        <p:spPr>
          <a:xfrm>
            <a:off x="412688" y="260955"/>
            <a:ext cx="2504132" cy="954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16212B"/>
                </a:solidFill>
                <a:latin typeface="IBM Plex Sans" panose="020B0503050203000203" pitchFamily="34" charset="77"/>
                <a:ea typeface="+mj-ea"/>
                <a:cs typeface="+mj-cs"/>
              </a:defRPr>
            </a:lvl1pPr>
          </a:lstStyle>
          <a:p>
            <a:r>
              <a:rPr lang="fr-FR" sz="7200" dirty="0">
                <a:solidFill>
                  <a:srgbClr val="33768C"/>
                </a:solidFill>
              </a:rPr>
              <a:t>01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121A846D-15B8-BA44-BBFE-1B302C7C2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" y="1419208"/>
            <a:ext cx="5590576" cy="3955810"/>
          </a:xfrm>
          <a:solidFill>
            <a:srgbClr val="EBEBEB"/>
          </a:solidFill>
        </p:spPr>
        <p:txBody>
          <a:bodyPr lIns="540000" tIns="360000" rIns="540000" bIns="360000" anchor="t"/>
          <a:lstStyle>
            <a:lvl1pPr>
              <a:defRPr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Titre d’une des parties principale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743EB1-0FE3-D54B-9698-4EADCAA0DCC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pPr/>
              <a:t>11/02/2024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A4619D6-B616-3F4F-A58F-A78C59D9BA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609030"/>
            <a:ext cx="4114800" cy="24897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Laboratoire Génie Industriel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29E6DBF-C3B5-8146-B053-94407D2DDD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69906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136561" y="6479998"/>
            <a:ext cx="504056" cy="333377"/>
          </a:xfrm>
          <a:prstGeom prst="rect">
            <a:avLst/>
          </a:prstGeom>
        </p:spPr>
        <p:txBody>
          <a:bodyPr/>
          <a:lstStyle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fr-FR" sz="1200" b="0" kern="1200">
                <a:solidFill>
                  <a:schemeClr val="accent3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3200" cap="all" baseline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68790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Hyb'RID</a:t>
            </a:r>
            <a:r>
              <a:rPr lang="en-US" dirty="0"/>
              <a:t> – All rights reserved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4F9"/>
          </a:solidFill>
          <a:ln w="19050">
            <a:solidFill>
              <a:srgbClr val="F3F4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re 9"/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3200" cap="all" baseline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fr-FR" dirty="0"/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97737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926056" y="260648"/>
            <a:ext cx="10705252" cy="499496"/>
          </a:xfrm>
          <a:prstGeom prst="rect">
            <a:avLst/>
          </a:prstGeom>
        </p:spPr>
        <p:txBody>
          <a:bodyPr anchor="ctr"/>
          <a:lstStyle>
            <a:lvl1pPr>
              <a:defRPr sz="1800" b="1" baseline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SOMMAIRE</a:t>
            </a:r>
          </a:p>
        </p:txBody>
      </p:sp>
      <p:sp>
        <p:nvSpPr>
          <p:cNvPr id="8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50000"/>
              </a:lnSpc>
              <a:spcBef>
                <a:spcPts val="600"/>
              </a:spcBef>
              <a:buClr>
                <a:srgbClr val="0070C0"/>
              </a:buClr>
              <a:buFont typeface="+mj-lt"/>
              <a:buAutoNum type="arabicParenR"/>
              <a:defRPr sz="1800" b="0" cap="all" baseline="0">
                <a:solidFill>
                  <a:schemeClr val="accent3"/>
                </a:solidFill>
                <a:latin typeface="+mj-lt"/>
              </a:defRPr>
            </a:lvl1pPr>
            <a:lvl2pPr marL="793750" indent="-342900">
              <a:lnSpc>
                <a:spcPts val="2200"/>
              </a:lnSpc>
              <a:buClr>
                <a:srgbClr val="0070C0"/>
              </a:buClr>
              <a:buFont typeface="+mj-lt"/>
              <a:buAutoNum type="arabicPeriod"/>
              <a:defRPr b="0" cap="all" baseline="0">
                <a:solidFill>
                  <a:schemeClr val="accent3"/>
                </a:solidFill>
                <a:latin typeface="+mn-lt"/>
              </a:defRPr>
            </a:lvl2pPr>
            <a:lvl3pPr marL="177800" indent="177800">
              <a:lnSpc>
                <a:spcPts val="2200"/>
              </a:lnSpc>
              <a:buClr>
                <a:schemeClr val="accent3">
                  <a:lumMod val="75000"/>
                </a:schemeClr>
              </a:buClr>
              <a:defRPr baseline="0">
                <a:latin typeface="+mn-lt"/>
              </a:defRPr>
            </a:lvl3pPr>
            <a:lvl4pPr marL="628650" indent="-180975">
              <a:lnSpc>
                <a:spcPts val="2200"/>
              </a:lnSpc>
              <a:defRPr baseline="0">
                <a:latin typeface="+mn-lt"/>
              </a:defRPr>
            </a:lvl4pPr>
            <a:lvl5pPr marL="804863" indent="-176213">
              <a:lnSpc>
                <a:spcPts val="2200"/>
              </a:lnSpc>
              <a:defRPr baseline="0">
                <a:latin typeface="+mn-lt"/>
              </a:defRPr>
            </a:lvl5pPr>
          </a:lstStyle>
          <a:p>
            <a:r>
              <a:rPr lang="fr-FR" dirty="0"/>
              <a:t>Partie 1</a:t>
            </a:r>
          </a:p>
          <a:p>
            <a:pPr lvl="1"/>
            <a:r>
              <a:rPr lang="fr-FR" dirty="0"/>
              <a:t>Sous partie 1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49" y="312416"/>
            <a:ext cx="395959" cy="39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84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4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0070C0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0070C0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0070C0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49" y="312416"/>
            <a:ext cx="395959" cy="39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87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sp>
        <p:nvSpPr>
          <p:cNvPr id="12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5319284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0070C0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0070C0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0070C0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sp>
        <p:nvSpPr>
          <p:cNvPr id="13" name="Espace réservé du contenu 6"/>
          <p:cNvSpPr>
            <a:spLocks noGrp="1"/>
          </p:cNvSpPr>
          <p:nvPr>
            <p:ph idx="15" hasCustomPrompt="1"/>
          </p:nvPr>
        </p:nvSpPr>
        <p:spPr>
          <a:xfrm>
            <a:off x="6249324" y="1142114"/>
            <a:ext cx="5319284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0070C0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0070C0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0070C0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49" y="312416"/>
            <a:ext cx="395959" cy="39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8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étail ph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695400" y="1441832"/>
            <a:ext cx="6912768" cy="135162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>
            <a:normAutofit/>
          </a:bodyPr>
          <a:lstStyle>
            <a:lvl1pPr>
              <a:buClr>
                <a:srgbClr val="0070C0"/>
              </a:buClr>
              <a:defRPr sz="1400" b="0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>
                <a:srgbClr val="0070C0"/>
              </a:buClr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>
                <a:srgbClr val="0070C0"/>
              </a:buClr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>
                <a:srgbClr val="0070C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>
                <a:srgbClr val="0070C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759676" y="1268760"/>
            <a:ext cx="108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Objectifs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5"/>
          </p:nvPr>
        </p:nvSpPr>
        <p:spPr>
          <a:xfrm>
            <a:off x="695034" y="2996952"/>
            <a:ext cx="6912768" cy="310590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>
            <a:normAutofit/>
          </a:bodyPr>
          <a:lstStyle>
            <a:lvl1pPr>
              <a:buClr>
                <a:srgbClr val="0070C0"/>
              </a:buClr>
              <a:defRPr sz="1400" b="0" i="0" u="none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>
                <a:srgbClr val="0070C0"/>
              </a:buClr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>
                <a:srgbClr val="0070C0"/>
              </a:buClr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>
                <a:srgbClr val="0070C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>
                <a:srgbClr val="0070C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sz="half" idx="16"/>
          </p:nvPr>
        </p:nvSpPr>
        <p:spPr>
          <a:xfrm>
            <a:off x="7819785" y="2996952"/>
            <a:ext cx="3820832" cy="310590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>
            <a:normAutofit/>
          </a:bodyPr>
          <a:lstStyle>
            <a:lvl1pPr>
              <a:buClr>
                <a:srgbClr val="0070C0"/>
              </a:buClr>
              <a:defRPr sz="1400" b="0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>
                <a:srgbClr val="0070C0"/>
              </a:buClr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>
                <a:srgbClr val="0070C0"/>
              </a:buClr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>
                <a:srgbClr val="0070C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>
                <a:srgbClr val="0070C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896200" y="2839992"/>
            <a:ext cx="108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Livrables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sz="half" idx="17"/>
          </p:nvPr>
        </p:nvSpPr>
        <p:spPr>
          <a:xfrm>
            <a:off x="7819785" y="1461191"/>
            <a:ext cx="3820832" cy="133226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>
            <a:normAutofit/>
          </a:bodyPr>
          <a:lstStyle>
            <a:lvl1pPr>
              <a:buClr>
                <a:srgbClr val="0070C0"/>
              </a:buClr>
              <a:defRPr sz="1400" b="0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>
                <a:srgbClr val="0070C0"/>
              </a:buClr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>
                <a:srgbClr val="0070C0"/>
              </a:buClr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>
                <a:srgbClr val="0070C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>
                <a:srgbClr val="0070C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896200" y="1304231"/>
            <a:ext cx="20896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Contribution client</a:t>
            </a: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59310" y="2839992"/>
            <a:ext cx="44005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Activités et Valeurs</a:t>
            </a:r>
            <a:r>
              <a:rPr lang="fr-FR" sz="1600" baseline="0" dirty="0"/>
              <a:t> ajoutées </a:t>
            </a:r>
            <a:r>
              <a:rPr lang="fr-FR" sz="1600" baseline="0" dirty="0" err="1"/>
              <a:t>Hyb'RID</a:t>
            </a:r>
            <a:endParaRPr lang="fr-FR" sz="1600" dirty="0"/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49" y="312416"/>
            <a:ext cx="395959" cy="39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043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INVERS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 flipV="1">
            <a:off x="1" y="980728"/>
            <a:ext cx="12192000" cy="5400600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10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FFC000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FFC000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FFC000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227151" y="-5642"/>
            <a:ext cx="540257" cy="1169499"/>
            <a:chOff x="213630" y="-5642"/>
            <a:chExt cx="540257" cy="1169499"/>
          </a:xfrm>
        </p:grpSpPr>
        <p:sp>
          <p:nvSpPr>
            <p:cNvPr id="11" name="Forme libre 10"/>
            <p:cNvSpPr/>
            <p:nvPr/>
          </p:nvSpPr>
          <p:spPr>
            <a:xfrm rot="16200000">
              <a:off x="-100991" y="308979"/>
              <a:ext cx="1169499" cy="540257"/>
            </a:xfrm>
            <a:custGeom>
              <a:avLst/>
              <a:gdLst>
                <a:gd name="connsiteX0" fmla="*/ 1169499 w 1169499"/>
                <a:gd name="connsiteY0" fmla="*/ 12846 h 386391"/>
                <a:gd name="connsiteX1" fmla="*/ 1169499 w 1169499"/>
                <a:gd name="connsiteY1" fmla="*/ 373545 h 386391"/>
                <a:gd name="connsiteX2" fmla="*/ 1159241 w 1169499"/>
                <a:gd name="connsiteY2" fmla="*/ 386391 h 386391"/>
                <a:gd name="connsiteX3" fmla="*/ 0 w 1169499"/>
                <a:gd name="connsiteY3" fmla="*/ 386391 h 386391"/>
                <a:gd name="connsiteX4" fmla="*/ 154274 w 1169499"/>
                <a:gd name="connsiteY4" fmla="*/ 193196 h 386391"/>
                <a:gd name="connsiteX5" fmla="*/ 0 w 1169499"/>
                <a:gd name="connsiteY5" fmla="*/ 0 h 386391"/>
                <a:gd name="connsiteX6" fmla="*/ 1159241 w 1169499"/>
                <a:gd name="connsiteY6" fmla="*/ 0 h 386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9499" h="386391">
                  <a:moveTo>
                    <a:pt x="1169499" y="12846"/>
                  </a:moveTo>
                  <a:lnTo>
                    <a:pt x="1169499" y="373545"/>
                  </a:lnTo>
                  <a:lnTo>
                    <a:pt x="1159241" y="386391"/>
                  </a:lnTo>
                  <a:lnTo>
                    <a:pt x="0" y="386391"/>
                  </a:lnTo>
                  <a:lnTo>
                    <a:pt x="154274" y="193196"/>
                  </a:lnTo>
                  <a:lnTo>
                    <a:pt x="0" y="0"/>
                  </a:lnTo>
                  <a:lnTo>
                    <a:pt x="1159241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itre 3"/>
            <p:cNvSpPr txBox="1">
              <a:spLocks/>
            </p:cNvSpPr>
            <p:nvPr/>
          </p:nvSpPr>
          <p:spPr>
            <a:xfrm rot="16200000">
              <a:off x="65565" y="239831"/>
              <a:ext cx="836386" cy="369096"/>
            </a:xfrm>
            <a:prstGeom prst="rect">
              <a:avLst/>
            </a:prstGeom>
          </p:spPr>
          <p:txBody>
            <a:bodyPr anchor="ctr"/>
            <a:lstStyle>
              <a:lvl1pPr marL="0" indent="0" algn="r" rtl="0" eaLnBrk="1" fontAlgn="base" hangingPunct="1">
                <a:spcBef>
                  <a:spcPct val="0"/>
                </a:spcBef>
                <a:spcAft>
                  <a:spcPct val="0"/>
                </a:spcAft>
                <a:defRPr lang="fr-FR" sz="1000" b="1" kern="1200" cap="all" baseline="0" dirty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+mn-ea"/>
                  <a:cs typeface="Arial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9pPr>
            </a:lstStyle>
            <a:p>
              <a:pPr algn="ctr"/>
              <a:r>
                <a:rPr lang="fr-FR" dirty="0" err="1">
                  <a:solidFill>
                    <a:srgbClr val="FFC000"/>
                  </a:solidFill>
                </a:rPr>
                <a:t>MÉthode</a:t>
              </a:r>
              <a:endParaRPr lang="fr-FR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9349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D97C941-D732-B14A-A336-48B480CD32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orme libre 10">
            <a:extLst>
              <a:ext uri="{FF2B5EF4-FFF2-40B4-BE49-F238E27FC236}">
                <a16:creationId xmlns:a16="http://schemas.microsoft.com/office/drawing/2014/main" id="{6F832FB2-F361-554B-B258-259BD94BFB28}"/>
              </a:ext>
            </a:extLst>
          </p:cNvPr>
          <p:cNvSpPr/>
          <p:nvPr userDrawn="1"/>
        </p:nvSpPr>
        <p:spPr>
          <a:xfrm>
            <a:off x="1948070" y="-139148"/>
            <a:ext cx="10525539" cy="7126357"/>
          </a:xfrm>
          <a:custGeom>
            <a:avLst/>
            <a:gdLst>
              <a:gd name="connsiteX0" fmla="*/ 7464287 w 10525539"/>
              <a:gd name="connsiteY0" fmla="*/ 119270 h 7126357"/>
              <a:gd name="connsiteX1" fmla="*/ 0 w 10525539"/>
              <a:gd name="connsiteY1" fmla="*/ 7126357 h 7126357"/>
              <a:gd name="connsiteX2" fmla="*/ 10525539 w 10525539"/>
              <a:gd name="connsiteY2" fmla="*/ 7126357 h 7126357"/>
              <a:gd name="connsiteX3" fmla="*/ 10525539 w 10525539"/>
              <a:gd name="connsiteY3" fmla="*/ 0 h 7126357"/>
              <a:gd name="connsiteX4" fmla="*/ 7494104 w 10525539"/>
              <a:gd name="connsiteY4" fmla="*/ 0 h 7126357"/>
              <a:gd name="connsiteX5" fmla="*/ 7464287 w 10525539"/>
              <a:gd name="connsiteY5" fmla="*/ 119270 h 712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25539" h="7126357">
                <a:moveTo>
                  <a:pt x="7464287" y="119270"/>
                </a:moveTo>
                <a:lnTo>
                  <a:pt x="0" y="7126357"/>
                </a:lnTo>
                <a:lnTo>
                  <a:pt x="10525539" y="7126357"/>
                </a:lnTo>
                <a:lnTo>
                  <a:pt x="10525539" y="0"/>
                </a:lnTo>
                <a:lnTo>
                  <a:pt x="7494104" y="0"/>
                </a:lnTo>
                <a:lnTo>
                  <a:pt x="7464287" y="11927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D08043-E1B4-D545-872F-23D6F3410935}"/>
              </a:ext>
            </a:extLst>
          </p:cNvPr>
          <p:cNvSpPr/>
          <p:nvPr userDrawn="1"/>
        </p:nvSpPr>
        <p:spPr>
          <a:xfrm>
            <a:off x="0" y="6214820"/>
            <a:ext cx="12192000" cy="6431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 1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ABA1423-C17E-9F4F-898F-6EC270E1D3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2544" y="119852"/>
            <a:ext cx="1152153" cy="4288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7F5FDF6-E39E-5446-BE6E-60A095B9AB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7301" y="6332230"/>
            <a:ext cx="1100270" cy="4067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C8CC72-8250-4449-9773-2A6D05AA5CEF}"/>
              </a:ext>
            </a:extLst>
          </p:cNvPr>
          <p:cNvSpPr/>
          <p:nvPr userDrawn="1"/>
        </p:nvSpPr>
        <p:spPr>
          <a:xfrm>
            <a:off x="4960915" y="6491712"/>
            <a:ext cx="22701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n-ea"/>
                <a:cs typeface="Arial" charset="0"/>
                <a:sym typeface="Helvetica"/>
              </a:rPr>
              <a:t>Référence du document : </a:t>
            </a:r>
            <a:r>
              <a:rPr lang="en-US" sz="900" b="0" kern="12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n-ea"/>
                <a:cs typeface="Arial" charset="0"/>
              </a:rPr>
              <a:t>OP-210087</a:t>
            </a:r>
          </a:p>
        </p:txBody>
      </p:sp>
      <p:pic>
        <p:nvPicPr>
          <p:cNvPr id="13" name="Picture 2" descr="En savoir plus sur Enchanted Tools, adhérent Coboteam Auvergne-Rhône-Alpes  (@jeromemonceaux) – Coboteam Auvergne Rhône-Alpes – Cluster Régional  Robotique et Cobotique">
            <a:extLst>
              <a:ext uri="{FF2B5EF4-FFF2-40B4-BE49-F238E27FC236}">
                <a16:creationId xmlns:a16="http://schemas.microsoft.com/office/drawing/2014/main" id="{D20C582D-97AB-EA9C-858F-6CE33AFC27C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1" t="40868" r="25232" b="36866"/>
          <a:stretch/>
        </p:blipFill>
        <p:spPr bwMode="auto">
          <a:xfrm>
            <a:off x="220403" y="6332230"/>
            <a:ext cx="1507265" cy="4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968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320D57F-EA1A-3446-828A-037C23BD2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4" b="7064"/>
          <a:stretch/>
        </p:blipFill>
        <p:spPr>
          <a:xfrm>
            <a:off x="-1" y="0"/>
            <a:ext cx="12192000" cy="6987209"/>
          </a:xfrm>
          <a:prstGeom prst="rect">
            <a:avLst/>
          </a:prstGeom>
        </p:spPr>
      </p:pic>
      <p:sp>
        <p:nvSpPr>
          <p:cNvPr id="11" name="Forme libre 10">
            <a:extLst>
              <a:ext uri="{FF2B5EF4-FFF2-40B4-BE49-F238E27FC236}">
                <a16:creationId xmlns:a16="http://schemas.microsoft.com/office/drawing/2014/main" id="{6F832FB2-F361-554B-B258-259BD94BFB28}"/>
              </a:ext>
            </a:extLst>
          </p:cNvPr>
          <p:cNvSpPr/>
          <p:nvPr userDrawn="1"/>
        </p:nvSpPr>
        <p:spPr>
          <a:xfrm>
            <a:off x="1948070" y="-139148"/>
            <a:ext cx="10525539" cy="7126357"/>
          </a:xfrm>
          <a:custGeom>
            <a:avLst/>
            <a:gdLst>
              <a:gd name="connsiteX0" fmla="*/ 7464287 w 10525539"/>
              <a:gd name="connsiteY0" fmla="*/ 119270 h 7126357"/>
              <a:gd name="connsiteX1" fmla="*/ 0 w 10525539"/>
              <a:gd name="connsiteY1" fmla="*/ 7126357 h 7126357"/>
              <a:gd name="connsiteX2" fmla="*/ 10525539 w 10525539"/>
              <a:gd name="connsiteY2" fmla="*/ 7126357 h 7126357"/>
              <a:gd name="connsiteX3" fmla="*/ 10525539 w 10525539"/>
              <a:gd name="connsiteY3" fmla="*/ 0 h 7126357"/>
              <a:gd name="connsiteX4" fmla="*/ 7494104 w 10525539"/>
              <a:gd name="connsiteY4" fmla="*/ 0 h 7126357"/>
              <a:gd name="connsiteX5" fmla="*/ 7464287 w 10525539"/>
              <a:gd name="connsiteY5" fmla="*/ 119270 h 7126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25539" h="7126357">
                <a:moveTo>
                  <a:pt x="7464287" y="119270"/>
                </a:moveTo>
                <a:lnTo>
                  <a:pt x="0" y="7126357"/>
                </a:lnTo>
                <a:lnTo>
                  <a:pt x="10525539" y="7126357"/>
                </a:lnTo>
                <a:lnTo>
                  <a:pt x="10525539" y="0"/>
                </a:lnTo>
                <a:lnTo>
                  <a:pt x="7494104" y="0"/>
                </a:lnTo>
                <a:lnTo>
                  <a:pt x="7464287" y="11927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D08043-E1B4-D545-872F-23D6F3410935}"/>
              </a:ext>
            </a:extLst>
          </p:cNvPr>
          <p:cNvSpPr/>
          <p:nvPr userDrawn="1"/>
        </p:nvSpPr>
        <p:spPr>
          <a:xfrm>
            <a:off x="0" y="6214820"/>
            <a:ext cx="12192000" cy="6431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 1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ABA1423-C17E-9F4F-898F-6EC270E1D3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2544" y="119852"/>
            <a:ext cx="1152153" cy="4288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7F5FDF6-E39E-5446-BE6E-60A095B9AB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7301" y="6332230"/>
            <a:ext cx="1100270" cy="4067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C8CC72-8250-4449-9773-2A6D05AA5CEF}"/>
              </a:ext>
            </a:extLst>
          </p:cNvPr>
          <p:cNvSpPr/>
          <p:nvPr userDrawn="1"/>
        </p:nvSpPr>
        <p:spPr>
          <a:xfrm>
            <a:off x="4960915" y="6491712"/>
            <a:ext cx="22701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n-ea"/>
                <a:cs typeface="Arial" charset="0"/>
                <a:sym typeface="Helvetica"/>
              </a:rPr>
              <a:t>Référence du document : </a:t>
            </a:r>
            <a:r>
              <a:rPr lang="en-US" sz="900" b="0" kern="12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n-ea"/>
                <a:cs typeface="Arial" charset="0"/>
              </a:rPr>
              <a:t>OP-210087</a:t>
            </a:r>
          </a:p>
        </p:txBody>
      </p:sp>
      <p:pic>
        <p:nvPicPr>
          <p:cNvPr id="10" name="Picture 2" descr="En savoir plus sur Enchanted Tools, adhérent Coboteam Auvergne-Rhône-Alpes  (@jeromemonceaux) – Coboteam Auvergne Rhône-Alpes – Cluster Régional  Robotique et Cobotique">
            <a:extLst>
              <a:ext uri="{FF2B5EF4-FFF2-40B4-BE49-F238E27FC236}">
                <a16:creationId xmlns:a16="http://schemas.microsoft.com/office/drawing/2014/main" id="{BFD5C881-2EEF-2FB2-20AE-67E96BC2B72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1" t="40868" r="25232" b="36866"/>
          <a:stretch/>
        </p:blipFill>
        <p:spPr bwMode="auto">
          <a:xfrm>
            <a:off x="220403" y="6332230"/>
            <a:ext cx="1507265" cy="4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553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DB7A59-0DBE-4F44-96DD-B6900165C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17" y="292922"/>
            <a:ext cx="443014" cy="447727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926056" y="260648"/>
            <a:ext cx="10705252" cy="499496"/>
          </a:xfrm>
          <a:prstGeom prst="rect">
            <a:avLst/>
          </a:prstGeom>
        </p:spPr>
        <p:txBody>
          <a:bodyPr anchor="ctr"/>
          <a:lstStyle>
            <a:lvl1pPr>
              <a:defRPr sz="1800" b="1" baseline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SOMMAIRE</a:t>
            </a:r>
          </a:p>
        </p:txBody>
      </p:sp>
      <p:sp>
        <p:nvSpPr>
          <p:cNvPr id="8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2773680"/>
            <a:ext cx="11070616" cy="3213970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50000"/>
              </a:lnSpc>
              <a:spcBef>
                <a:spcPts val="600"/>
              </a:spcBef>
              <a:buClr>
                <a:srgbClr val="FFCB00"/>
              </a:buClr>
              <a:buFont typeface="+mj-lt"/>
              <a:buAutoNum type="arabicParenR"/>
              <a:defRPr sz="1800" b="0" cap="all" baseline="0">
                <a:solidFill>
                  <a:schemeClr val="accent3"/>
                </a:solidFill>
                <a:latin typeface="+mj-lt"/>
              </a:defRPr>
            </a:lvl1pPr>
            <a:lvl2pPr marL="793750" indent="-342900">
              <a:lnSpc>
                <a:spcPts val="2200"/>
              </a:lnSpc>
              <a:buClr>
                <a:srgbClr val="FFCB00"/>
              </a:buClr>
              <a:buFont typeface="+mj-lt"/>
              <a:buAutoNum type="arabicPeriod"/>
              <a:defRPr b="0" cap="all" baseline="0">
                <a:solidFill>
                  <a:schemeClr val="accent3"/>
                </a:solidFill>
                <a:latin typeface="+mn-lt"/>
              </a:defRPr>
            </a:lvl2pPr>
            <a:lvl3pPr marL="177800" indent="177800">
              <a:lnSpc>
                <a:spcPts val="2200"/>
              </a:lnSpc>
              <a:buClr>
                <a:schemeClr val="accent3">
                  <a:lumMod val="75000"/>
                </a:schemeClr>
              </a:buClr>
              <a:defRPr baseline="0">
                <a:latin typeface="+mn-lt"/>
              </a:defRPr>
            </a:lvl3pPr>
            <a:lvl4pPr marL="628650" indent="-180975">
              <a:lnSpc>
                <a:spcPts val="2200"/>
              </a:lnSpc>
              <a:defRPr baseline="0">
                <a:latin typeface="+mn-lt"/>
              </a:defRPr>
            </a:lvl4pPr>
            <a:lvl5pPr marL="804863" indent="-176213">
              <a:lnSpc>
                <a:spcPts val="2200"/>
              </a:lnSpc>
              <a:defRPr baseline="0">
                <a:latin typeface="+mn-lt"/>
              </a:defRPr>
            </a:lvl5pPr>
          </a:lstStyle>
          <a:p>
            <a:r>
              <a:rPr lang="fr-FR" dirty="0"/>
              <a:t>Partie 1</a:t>
            </a:r>
          </a:p>
          <a:p>
            <a:pPr lvl="1"/>
            <a:r>
              <a:rPr lang="fr-FR" dirty="0"/>
              <a:t>Sous partie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EA22421-F7DA-1443-894B-62F3D192C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4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5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artie sa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059C78-47C5-4A47-BBB2-F4D8A8FEAF3F}"/>
              </a:ext>
            </a:extLst>
          </p:cNvPr>
          <p:cNvSpPr/>
          <p:nvPr userDrawn="1"/>
        </p:nvSpPr>
        <p:spPr>
          <a:xfrm flipH="1">
            <a:off x="-5" y="1419208"/>
            <a:ext cx="8646293" cy="395581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25FE191-D821-4845-A3E9-89C5CA654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687" y="1717516"/>
            <a:ext cx="7828487" cy="2981806"/>
          </a:xfrm>
        </p:spPr>
        <p:txBody>
          <a:bodyPr anchor="t">
            <a:normAutofit/>
          </a:bodyPr>
          <a:lstStyle>
            <a:lvl1pPr>
              <a:defRPr sz="4800"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Titre d’une des parties principale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211DD1EE-23FF-1241-BDF7-5A62B1918FD9}"/>
              </a:ext>
            </a:extLst>
          </p:cNvPr>
          <p:cNvSpPr txBox="1">
            <a:spLocks/>
          </p:cNvSpPr>
          <p:nvPr userDrawn="1"/>
        </p:nvSpPr>
        <p:spPr>
          <a:xfrm>
            <a:off x="412688" y="260955"/>
            <a:ext cx="2504132" cy="954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16212B"/>
                </a:solidFill>
                <a:latin typeface="IBM Plex Sans" panose="020B0503050203000203" pitchFamily="34" charset="77"/>
                <a:ea typeface="+mj-ea"/>
                <a:cs typeface="+mj-cs"/>
              </a:defRPr>
            </a:lvl1pPr>
          </a:lstStyle>
          <a:p>
            <a:r>
              <a:rPr lang="fr-FR" sz="7200" dirty="0">
                <a:solidFill>
                  <a:srgbClr val="33768C"/>
                </a:solidFill>
              </a:rPr>
              <a:t>01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7D1860-0407-F64D-BB95-2868E9484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pPr/>
              <a:t>11/02/2024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26EE62-2E32-624A-AF39-1EEF3FF30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Laboratoire Génie Industriel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AE1BF0-24EA-944E-B3CF-E165A406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72585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4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FFCB00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FFCB00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FFCB00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FFCB00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66227F6-696F-7144-AD0E-0F9E475CC1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17" y="292922"/>
            <a:ext cx="443014" cy="44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78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sp>
        <p:nvSpPr>
          <p:cNvPr id="12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5319284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FFCB00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FFCB00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FFCB00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FFCB00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sp>
        <p:nvSpPr>
          <p:cNvPr id="13" name="Espace réservé du contenu 6"/>
          <p:cNvSpPr>
            <a:spLocks noGrp="1"/>
          </p:cNvSpPr>
          <p:nvPr>
            <p:ph idx="15" hasCustomPrompt="1"/>
          </p:nvPr>
        </p:nvSpPr>
        <p:spPr>
          <a:xfrm>
            <a:off x="6249324" y="1142114"/>
            <a:ext cx="5319284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FFCB00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FFCB00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FFCB00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FFCB00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4C01467-543C-614B-9BAE-6C27E42CF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17" y="292922"/>
            <a:ext cx="443014" cy="44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553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étail ph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695400" y="1441832"/>
            <a:ext cx="6912768" cy="1351622"/>
          </a:xfrm>
          <a:prstGeom prst="rect">
            <a:avLst/>
          </a:prstGeom>
          <a:ln>
            <a:solidFill>
              <a:srgbClr val="FFCB00"/>
            </a:solidFill>
          </a:ln>
        </p:spPr>
        <p:txBody>
          <a:bodyPr>
            <a:normAutofit/>
          </a:bodyPr>
          <a:lstStyle>
            <a:lvl1pPr>
              <a:buClr>
                <a:srgbClr val="FFCB00"/>
              </a:buClr>
              <a:defRPr sz="1400" b="0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>
                <a:srgbClr val="FFCB00"/>
              </a:buClr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>
                <a:srgbClr val="FFCB00"/>
              </a:buClr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>
                <a:srgbClr val="FFCB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>
                <a:srgbClr val="FFCB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5"/>
          </p:nvPr>
        </p:nvSpPr>
        <p:spPr>
          <a:xfrm>
            <a:off x="695034" y="2996952"/>
            <a:ext cx="6912768" cy="3105908"/>
          </a:xfrm>
          <a:prstGeom prst="rect">
            <a:avLst/>
          </a:prstGeom>
          <a:ln>
            <a:solidFill>
              <a:srgbClr val="FFCB00"/>
            </a:solidFill>
          </a:ln>
        </p:spPr>
        <p:txBody>
          <a:bodyPr>
            <a:normAutofit/>
          </a:bodyPr>
          <a:lstStyle>
            <a:lvl1pPr>
              <a:buClr>
                <a:srgbClr val="FFCB00"/>
              </a:buClr>
              <a:defRPr sz="1400" b="0" i="0" u="none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>
                <a:srgbClr val="FFCB00"/>
              </a:buClr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>
                <a:srgbClr val="FFCB00"/>
              </a:buClr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>
                <a:srgbClr val="FFCB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>
                <a:srgbClr val="FFCB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sz="half" idx="16"/>
          </p:nvPr>
        </p:nvSpPr>
        <p:spPr>
          <a:xfrm>
            <a:off x="7819785" y="2996952"/>
            <a:ext cx="3820832" cy="3105908"/>
          </a:xfrm>
          <a:prstGeom prst="rect">
            <a:avLst/>
          </a:prstGeom>
          <a:ln>
            <a:solidFill>
              <a:srgbClr val="FFCB00"/>
            </a:solidFill>
          </a:ln>
        </p:spPr>
        <p:txBody>
          <a:bodyPr>
            <a:normAutofit/>
          </a:bodyPr>
          <a:lstStyle>
            <a:lvl1pPr>
              <a:buClr>
                <a:srgbClr val="FFCB00"/>
              </a:buClr>
              <a:defRPr sz="1400" b="0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>
                <a:srgbClr val="FFCB00"/>
              </a:buClr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>
                <a:srgbClr val="FFCB00"/>
              </a:buClr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>
                <a:srgbClr val="FFCB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>
                <a:srgbClr val="FFCB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7" name="Espace réservé du contenu 2"/>
          <p:cNvSpPr>
            <a:spLocks noGrp="1"/>
          </p:cNvSpPr>
          <p:nvPr>
            <p:ph sz="half" idx="17"/>
          </p:nvPr>
        </p:nvSpPr>
        <p:spPr>
          <a:xfrm>
            <a:off x="7819785" y="1461191"/>
            <a:ext cx="3820832" cy="1332263"/>
          </a:xfrm>
          <a:prstGeom prst="rect">
            <a:avLst/>
          </a:prstGeom>
          <a:ln>
            <a:solidFill>
              <a:srgbClr val="FFCB00"/>
            </a:solidFill>
          </a:ln>
        </p:spPr>
        <p:txBody>
          <a:bodyPr>
            <a:normAutofit/>
          </a:bodyPr>
          <a:lstStyle>
            <a:lvl1pPr>
              <a:buClr>
                <a:srgbClr val="FFCB00"/>
              </a:buClr>
              <a:defRPr sz="1400" b="0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>
                <a:srgbClr val="FFCB00"/>
              </a:buClr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>
                <a:srgbClr val="FFCB00"/>
              </a:buClr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>
                <a:srgbClr val="FFCB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>
                <a:srgbClr val="FFCB00"/>
              </a:buClr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382AE5F-473E-B54D-A0B0-B8A55CAC93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17" y="292922"/>
            <a:ext cx="443014" cy="447727"/>
          </a:xfrm>
          <a:prstGeom prst="rect">
            <a:avLst/>
          </a:prstGeom>
        </p:spPr>
      </p:pic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DB83117E-951F-184D-A194-F3D2B43D7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292" y="6499178"/>
            <a:ext cx="3832471" cy="215900"/>
          </a:xfrm>
          <a:prstGeom prst="roundRect">
            <a:avLst/>
          </a:prstGeom>
          <a:ln w="3175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lang="fr-FR" sz="9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FR" dirty="0"/>
              <a:t>© Groupe </a:t>
            </a:r>
            <a:r>
              <a:rPr lang="fr-FR" dirty="0" err="1"/>
              <a:t>Karlton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/ </a:t>
            </a:r>
            <a:r>
              <a:rPr lang="fr-FR" dirty="0" err="1"/>
              <a:t>HyB’RID</a:t>
            </a:r>
            <a:r>
              <a:rPr lang="fr-FR" dirty="0"/>
              <a:t> – Tous droits réservés</a:t>
            </a:r>
          </a:p>
        </p:txBody>
      </p:sp>
      <p:sp>
        <p:nvSpPr>
          <p:cNvPr id="22" name="Espace réservé du numéro de diapositive 5">
            <a:extLst>
              <a:ext uri="{FF2B5EF4-FFF2-40B4-BE49-F238E27FC236}">
                <a16:creationId xmlns:a16="http://schemas.microsoft.com/office/drawing/2014/main" id="{A3DEF2F2-013B-0645-9DB8-4E5D6F06C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4553" y="6499178"/>
            <a:ext cx="576064" cy="215901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fr-FR" sz="9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1789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INVERS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 flipV="1">
            <a:off x="1" y="980728"/>
            <a:ext cx="12192000" cy="5400600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10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FFCB00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FFCB00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FFCB00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FFCB00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227151" y="-5642"/>
            <a:ext cx="540257" cy="1169499"/>
            <a:chOff x="213630" y="-5642"/>
            <a:chExt cx="540257" cy="1169499"/>
          </a:xfrm>
        </p:grpSpPr>
        <p:sp>
          <p:nvSpPr>
            <p:cNvPr id="11" name="Forme libre 10"/>
            <p:cNvSpPr/>
            <p:nvPr/>
          </p:nvSpPr>
          <p:spPr>
            <a:xfrm rot="16200000">
              <a:off x="-100991" y="308979"/>
              <a:ext cx="1169499" cy="540257"/>
            </a:xfrm>
            <a:custGeom>
              <a:avLst/>
              <a:gdLst>
                <a:gd name="connsiteX0" fmla="*/ 1169499 w 1169499"/>
                <a:gd name="connsiteY0" fmla="*/ 12846 h 386391"/>
                <a:gd name="connsiteX1" fmla="*/ 1169499 w 1169499"/>
                <a:gd name="connsiteY1" fmla="*/ 373545 h 386391"/>
                <a:gd name="connsiteX2" fmla="*/ 1159241 w 1169499"/>
                <a:gd name="connsiteY2" fmla="*/ 386391 h 386391"/>
                <a:gd name="connsiteX3" fmla="*/ 0 w 1169499"/>
                <a:gd name="connsiteY3" fmla="*/ 386391 h 386391"/>
                <a:gd name="connsiteX4" fmla="*/ 154274 w 1169499"/>
                <a:gd name="connsiteY4" fmla="*/ 193196 h 386391"/>
                <a:gd name="connsiteX5" fmla="*/ 0 w 1169499"/>
                <a:gd name="connsiteY5" fmla="*/ 0 h 386391"/>
                <a:gd name="connsiteX6" fmla="*/ 1159241 w 1169499"/>
                <a:gd name="connsiteY6" fmla="*/ 0 h 386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9499" h="386391">
                  <a:moveTo>
                    <a:pt x="1169499" y="12846"/>
                  </a:moveTo>
                  <a:lnTo>
                    <a:pt x="1169499" y="373545"/>
                  </a:lnTo>
                  <a:lnTo>
                    <a:pt x="1159241" y="386391"/>
                  </a:lnTo>
                  <a:lnTo>
                    <a:pt x="0" y="386391"/>
                  </a:lnTo>
                  <a:lnTo>
                    <a:pt x="154274" y="193196"/>
                  </a:lnTo>
                  <a:lnTo>
                    <a:pt x="0" y="0"/>
                  </a:lnTo>
                  <a:lnTo>
                    <a:pt x="1159241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itre 3"/>
            <p:cNvSpPr txBox="1">
              <a:spLocks/>
            </p:cNvSpPr>
            <p:nvPr/>
          </p:nvSpPr>
          <p:spPr>
            <a:xfrm rot="16200000">
              <a:off x="65565" y="239831"/>
              <a:ext cx="836386" cy="369096"/>
            </a:xfrm>
            <a:prstGeom prst="rect">
              <a:avLst/>
            </a:prstGeom>
          </p:spPr>
          <p:txBody>
            <a:bodyPr anchor="ctr"/>
            <a:lstStyle>
              <a:lvl1pPr marL="0" indent="0" algn="r" rtl="0" eaLnBrk="1" fontAlgn="base" hangingPunct="1">
                <a:spcBef>
                  <a:spcPct val="0"/>
                </a:spcBef>
                <a:spcAft>
                  <a:spcPct val="0"/>
                </a:spcAft>
                <a:defRPr lang="fr-FR" sz="1000" b="1" kern="1200" cap="all" baseline="0" dirty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+mn-ea"/>
                  <a:cs typeface="Arial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9pPr>
            </a:lstStyle>
            <a:p>
              <a:pPr algn="ctr"/>
              <a:r>
                <a:rPr lang="fr-FR" dirty="0">
                  <a:solidFill>
                    <a:srgbClr val="FFCB00"/>
                  </a:solidFill>
                </a:rPr>
                <a:t>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2520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6D98B4-7550-1249-8651-5BEB48887D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98" y="320939"/>
            <a:ext cx="414772" cy="41971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926056" y="260648"/>
            <a:ext cx="10705252" cy="499496"/>
          </a:xfrm>
          <a:prstGeom prst="rect">
            <a:avLst/>
          </a:prstGeom>
        </p:spPr>
        <p:txBody>
          <a:bodyPr anchor="ctr"/>
          <a:lstStyle>
            <a:lvl1pPr>
              <a:defRPr sz="1800" b="1" baseline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SOMMAIRE</a:t>
            </a:r>
          </a:p>
        </p:txBody>
      </p:sp>
      <p:sp>
        <p:nvSpPr>
          <p:cNvPr id="8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50000"/>
              </a:lnSpc>
              <a:spcBef>
                <a:spcPts val="600"/>
              </a:spcBef>
              <a:buClrTx/>
              <a:buFont typeface="+mj-lt"/>
              <a:buAutoNum type="arabicParenR"/>
              <a:defRPr sz="1800" b="0" cap="all" baseline="0">
                <a:solidFill>
                  <a:schemeClr val="accent3"/>
                </a:solidFill>
                <a:latin typeface="+mj-lt"/>
              </a:defRPr>
            </a:lvl1pPr>
            <a:lvl2pPr marL="793750" indent="-342900">
              <a:lnSpc>
                <a:spcPts val="2200"/>
              </a:lnSpc>
              <a:buClrTx/>
              <a:buFont typeface="+mj-lt"/>
              <a:buAutoNum type="arabicPeriod"/>
              <a:defRPr b="0" cap="all" baseline="0">
                <a:solidFill>
                  <a:schemeClr val="accent3"/>
                </a:solidFill>
                <a:latin typeface="+mn-lt"/>
              </a:defRPr>
            </a:lvl2pPr>
            <a:lvl3pPr marL="177800" indent="177800">
              <a:lnSpc>
                <a:spcPts val="2200"/>
              </a:lnSpc>
              <a:buClr>
                <a:schemeClr val="accent3">
                  <a:lumMod val="75000"/>
                </a:schemeClr>
              </a:buClr>
              <a:defRPr baseline="0">
                <a:latin typeface="+mn-lt"/>
              </a:defRPr>
            </a:lvl3pPr>
            <a:lvl4pPr marL="628650" indent="-180975">
              <a:lnSpc>
                <a:spcPts val="2200"/>
              </a:lnSpc>
              <a:defRPr baseline="0">
                <a:latin typeface="+mn-lt"/>
              </a:defRPr>
            </a:lvl4pPr>
            <a:lvl5pPr marL="804863" indent="-176213">
              <a:lnSpc>
                <a:spcPts val="2200"/>
              </a:lnSpc>
              <a:defRPr baseline="0">
                <a:latin typeface="+mn-lt"/>
              </a:defRPr>
            </a:lvl5pPr>
          </a:lstStyle>
          <a:p>
            <a:r>
              <a:rPr lang="fr-FR" dirty="0"/>
              <a:t>Partie 1</a:t>
            </a:r>
          </a:p>
          <a:p>
            <a:pPr lvl="1"/>
            <a:r>
              <a:rPr lang="fr-FR" dirty="0"/>
              <a:t>Sous partie 1</a:t>
            </a:r>
          </a:p>
        </p:txBody>
      </p:sp>
    </p:spTree>
    <p:extLst>
      <p:ext uri="{BB962C8B-B14F-4D97-AF65-F5344CB8AC3E}">
        <p14:creationId xmlns:p14="http://schemas.microsoft.com/office/powerpoint/2010/main" val="935815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4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Tx/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Tx/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Tx/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Tx/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959D19E-5725-324E-98B4-9CEC0C2B5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98" y="320939"/>
            <a:ext cx="414772" cy="41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291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sp>
        <p:nvSpPr>
          <p:cNvPr id="12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5319284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Tx/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Tx/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Tx/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Tx/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sp>
        <p:nvSpPr>
          <p:cNvPr id="13" name="Espace réservé du contenu 6"/>
          <p:cNvSpPr>
            <a:spLocks noGrp="1"/>
          </p:cNvSpPr>
          <p:nvPr>
            <p:ph idx="15" hasCustomPrompt="1"/>
          </p:nvPr>
        </p:nvSpPr>
        <p:spPr>
          <a:xfrm>
            <a:off x="6249324" y="1142114"/>
            <a:ext cx="5319284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Tx/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Tx/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Tx/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Tx/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5C251A2-646E-F44C-AB72-8BA12BC7A2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98" y="320939"/>
            <a:ext cx="414772" cy="41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38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étail ph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695400" y="1441832"/>
            <a:ext cx="6912768" cy="13516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buClrTx/>
              <a:defRPr sz="1400" b="0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Tx/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Tx/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Tx/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Tx/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759676" y="1268760"/>
            <a:ext cx="108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Objectifs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5"/>
          </p:nvPr>
        </p:nvSpPr>
        <p:spPr>
          <a:xfrm>
            <a:off x="695034" y="2996952"/>
            <a:ext cx="6912768" cy="31059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buClrTx/>
              <a:defRPr sz="1400" b="0" i="0" u="none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Tx/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Tx/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Tx/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Tx/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sz="half" idx="16"/>
          </p:nvPr>
        </p:nvSpPr>
        <p:spPr>
          <a:xfrm>
            <a:off x="7819785" y="2996952"/>
            <a:ext cx="3820832" cy="31059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buClrTx/>
              <a:defRPr sz="1400" b="0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Tx/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Tx/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Tx/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Tx/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896200" y="2839992"/>
            <a:ext cx="108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Livrables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sz="half" idx="17"/>
          </p:nvPr>
        </p:nvSpPr>
        <p:spPr>
          <a:xfrm>
            <a:off x="7819785" y="1461191"/>
            <a:ext cx="3820832" cy="13322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>
              <a:buClrTx/>
              <a:defRPr sz="1400" b="0" baseline="0">
                <a:solidFill>
                  <a:srgbClr val="85999E"/>
                </a:solidFill>
                <a:latin typeface="Helvetica" pitchFamily="34" charset="0"/>
              </a:defRPr>
            </a:lvl1pPr>
            <a:lvl2pPr>
              <a:buClrTx/>
              <a:defRPr sz="1400" b="0">
                <a:solidFill>
                  <a:srgbClr val="85999E"/>
                </a:solidFill>
                <a:latin typeface="Helvetica" pitchFamily="34" charset="0"/>
              </a:defRPr>
            </a:lvl2pPr>
            <a:lvl3pPr>
              <a:buClrTx/>
              <a:defRPr sz="1300" b="0">
                <a:solidFill>
                  <a:srgbClr val="85999E"/>
                </a:solidFill>
                <a:latin typeface="Helvetica" pitchFamily="34" charset="0"/>
              </a:defRPr>
            </a:lvl3pPr>
            <a:lvl4pPr>
              <a:buClrTx/>
              <a:defRPr sz="1200" b="0">
                <a:solidFill>
                  <a:srgbClr val="85999E"/>
                </a:solidFill>
                <a:latin typeface="Helvetica" pitchFamily="34" charset="0"/>
              </a:defRPr>
            </a:lvl4pPr>
            <a:lvl5pPr>
              <a:buClrTx/>
              <a:defRPr sz="1200" b="0">
                <a:solidFill>
                  <a:srgbClr val="85999E"/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896200" y="1304231"/>
            <a:ext cx="20896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Contribution client</a:t>
            </a: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59310" y="2839992"/>
            <a:ext cx="44005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Activités et Valeurs</a:t>
            </a:r>
            <a:r>
              <a:rPr lang="fr-FR" sz="1600" baseline="0" dirty="0"/>
              <a:t> ajoutées </a:t>
            </a:r>
            <a:r>
              <a:rPr lang="fr-FR" sz="1600" baseline="0" dirty="0" err="1"/>
              <a:t>Hyb'RID</a:t>
            </a:r>
            <a:endParaRPr lang="fr-FR" sz="16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DA88286-68FB-AC45-A37A-9F5D9C3CC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98" y="320939"/>
            <a:ext cx="414772" cy="41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87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INVERS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 flipV="1">
            <a:off x="1" y="980728"/>
            <a:ext cx="12192000" cy="5400600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10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Tx/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Tx/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Tx/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Tx/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227151" y="-5642"/>
            <a:ext cx="540257" cy="1169499"/>
            <a:chOff x="213630" y="-5642"/>
            <a:chExt cx="540257" cy="1169499"/>
          </a:xfrm>
        </p:grpSpPr>
        <p:sp>
          <p:nvSpPr>
            <p:cNvPr id="11" name="Forme libre 10"/>
            <p:cNvSpPr/>
            <p:nvPr/>
          </p:nvSpPr>
          <p:spPr>
            <a:xfrm rot="16200000">
              <a:off x="-100991" y="308979"/>
              <a:ext cx="1169499" cy="540257"/>
            </a:xfrm>
            <a:custGeom>
              <a:avLst/>
              <a:gdLst>
                <a:gd name="connsiteX0" fmla="*/ 1169499 w 1169499"/>
                <a:gd name="connsiteY0" fmla="*/ 12846 h 386391"/>
                <a:gd name="connsiteX1" fmla="*/ 1169499 w 1169499"/>
                <a:gd name="connsiteY1" fmla="*/ 373545 h 386391"/>
                <a:gd name="connsiteX2" fmla="*/ 1159241 w 1169499"/>
                <a:gd name="connsiteY2" fmla="*/ 386391 h 386391"/>
                <a:gd name="connsiteX3" fmla="*/ 0 w 1169499"/>
                <a:gd name="connsiteY3" fmla="*/ 386391 h 386391"/>
                <a:gd name="connsiteX4" fmla="*/ 154274 w 1169499"/>
                <a:gd name="connsiteY4" fmla="*/ 193196 h 386391"/>
                <a:gd name="connsiteX5" fmla="*/ 0 w 1169499"/>
                <a:gd name="connsiteY5" fmla="*/ 0 h 386391"/>
                <a:gd name="connsiteX6" fmla="*/ 1159241 w 1169499"/>
                <a:gd name="connsiteY6" fmla="*/ 0 h 386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9499" h="386391">
                  <a:moveTo>
                    <a:pt x="1169499" y="12846"/>
                  </a:moveTo>
                  <a:lnTo>
                    <a:pt x="1169499" y="373545"/>
                  </a:lnTo>
                  <a:lnTo>
                    <a:pt x="1159241" y="386391"/>
                  </a:lnTo>
                  <a:lnTo>
                    <a:pt x="0" y="386391"/>
                  </a:lnTo>
                  <a:lnTo>
                    <a:pt x="154274" y="193196"/>
                  </a:lnTo>
                  <a:lnTo>
                    <a:pt x="0" y="0"/>
                  </a:lnTo>
                  <a:lnTo>
                    <a:pt x="1159241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itre 3"/>
            <p:cNvSpPr txBox="1">
              <a:spLocks/>
            </p:cNvSpPr>
            <p:nvPr/>
          </p:nvSpPr>
          <p:spPr>
            <a:xfrm rot="16200000">
              <a:off x="65565" y="239831"/>
              <a:ext cx="836386" cy="369096"/>
            </a:xfrm>
            <a:prstGeom prst="rect">
              <a:avLst/>
            </a:prstGeom>
          </p:spPr>
          <p:txBody>
            <a:bodyPr anchor="ctr"/>
            <a:lstStyle>
              <a:lvl1pPr marL="0" indent="0" algn="r" rtl="0" eaLnBrk="1" fontAlgn="base" hangingPunct="1">
                <a:spcBef>
                  <a:spcPct val="0"/>
                </a:spcBef>
                <a:spcAft>
                  <a:spcPct val="0"/>
                </a:spcAft>
                <a:defRPr lang="fr-FR" sz="1000" b="1" kern="1200" cap="all" baseline="0" dirty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+mn-ea"/>
                  <a:cs typeface="Arial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9pPr>
            </a:lstStyle>
            <a:p>
              <a:pPr algn="ctr"/>
              <a:r>
                <a:rPr lang="fr-FR" dirty="0">
                  <a:solidFill>
                    <a:schemeClr val="bg1"/>
                  </a:solidFill>
                </a:rPr>
                <a:t>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447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4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C00000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C00000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C00000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 dirty="0"/>
              <a:t>Cliquez ici pour taper du texte</a:t>
            </a:r>
          </a:p>
          <a:p>
            <a:pPr lvl="1"/>
            <a:r>
              <a:rPr lang="fr-FR" dirty="0"/>
              <a:t>Puce de niveau 2</a:t>
            </a:r>
          </a:p>
          <a:p>
            <a:pPr lvl="2"/>
            <a:r>
              <a:rPr lang="fr-FR" dirty="0"/>
              <a:t>Puce de niveau 3</a:t>
            </a:r>
          </a:p>
          <a:p>
            <a:pPr lvl="4"/>
            <a:r>
              <a:rPr lang="fr-FR" dirty="0"/>
              <a:t>Puce de niveau 4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 dirty="0"/>
              <a:t>TITRE DE PARTIE</a:t>
            </a:r>
          </a:p>
        </p:txBody>
      </p:sp>
      <p:pic>
        <p:nvPicPr>
          <p:cNvPr id="10" name="Picture 2" descr="E:\Logos Geeglee\logo compact def\PNG\RVB\logo compact Geeglee-VfondBleu-RVB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68" y="332656"/>
            <a:ext cx="360040" cy="36004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B76E67-0977-A648-A44F-B1E7FAFB097A}"/>
              </a:ext>
            </a:extLst>
          </p:cNvPr>
          <p:cNvSpPr/>
          <p:nvPr userDrawn="1"/>
        </p:nvSpPr>
        <p:spPr>
          <a:xfrm>
            <a:off x="4176246" y="2967335"/>
            <a:ext cx="3839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Not for use</a:t>
            </a:r>
          </a:p>
        </p:txBody>
      </p:sp>
    </p:spTree>
    <p:extLst>
      <p:ext uri="{BB962C8B-B14F-4D97-AF65-F5344CB8AC3E}">
        <p14:creationId xmlns:p14="http://schemas.microsoft.com/office/powerpoint/2010/main" val="1124145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F7007D-B22C-744B-99B6-44F01AA9F33E}"/>
              </a:ext>
            </a:extLst>
          </p:cNvPr>
          <p:cNvSpPr/>
          <p:nvPr userDrawn="1"/>
        </p:nvSpPr>
        <p:spPr>
          <a:xfrm flipH="1">
            <a:off x="-2" y="0"/>
            <a:ext cx="8008219" cy="5719313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A544C3-5605-BA49-BDDB-915A9B23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09F633-8B38-DE48-B853-0AC83BA9B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FC19C99-543C-9748-885B-AA998476699C}"/>
              </a:ext>
            </a:extLst>
          </p:cNvPr>
          <p:cNvSpPr txBox="1"/>
          <p:nvPr userDrawn="1"/>
        </p:nvSpPr>
        <p:spPr>
          <a:xfrm>
            <a:off x="1822243" y="516999"/>
            <a:ext cx="9832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0" dirty="0">
                <a:solidFill>
                  <a:srgbClr val="33768C"/>
                </a:solidFill>
              </a:rPr>
              <a:t>“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B6F92D0-AE0A-1845-B877-DC7FB03B02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8730" y="1608881"/>
            <a:ext cx="7274540" cy="207821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r-FR" sz="2800" b="0" i="1" dirty="0">
                <a:latin typeface="IBM Plex Sans Medium" panose="020B0503050203000203" pitchFamily="34" charset="77"/>
              </a:rPr>
              <a:t>Il est une bonne chose de lire des livres de citations, car les citations lorsqu’elles sont gravées dans la mémoire vous donnent de bonnes pensées.</a:t>
            </a:r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F6612F39-C667-4E4F-B8A0-67EFEBDD1D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59038" y="3936999"/>
            <a:ext cx="4231129" cy="139892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r-FR" dirty="0"/>
              <a:t>– W. Churchill</a:t>
            </a:r>
          </a:p>
        </p:txBody>
      </p:sp>
      <p:sp>
        <p:nvSpPr>
          <p:cNvPr id="9" name="Espace réservé du pied de page 6">
            <a:extLst>
              <a:ext uri="{FF2B5EF4-FFF2-40B4-BE49-F238E27FC236}">
                <a16:creationId xmlns:a16="http://schemas.microsoft.com/office/drawing/2014/main" id="{3895B632-FFD9-8F4D-9FDC-8C5D1644A2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609030"/>
            <a:ext cx="4114800" cy="24897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Laboratoire Génie Industriel</a:t>
            </a:r>
          </a:p>
        </p:txBody>
      </p:sp>
    </p:spTree>
    <p:extLst>
      <p:ext uri="{BB962C8B-B14F-4D97-AF65-F5344CB8AC3E}">
        <p14:creationId xmlns:p14="http://schemas.microsoft.com/office/powerpoint/2010/main" val="3140166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178266-A8C7-3840-A847-6E8B5AB2AE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4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28FFEF1-FBFB-5942-AFF2-BD33FC100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72" y="216568"/>
            <a:ext cx="1372403" cy="697832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64D7BB-54BD-CA4E-9731-0557F010A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292" y="6480000"/>
            <a:ext cx="7200900" cy="215900"/>
          </a:xfrm>
          <a:prstGeom prst="round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D82BB3-DE82-8549-B2B8-C2FFDA93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EDBF-1CDA-1C4A-8FFC-5955268AFA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608628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178266-A8C7-3840-A847-6E8B5AB2AE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4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28FFEF1-FBFB-5942-AFF2-BD33FC100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72" y="216568"/>
            <a:ext cx="1372403" cy="697832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64D7BB-54BD-CA4E-9731-0557F010A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292" y="6480000"/>
            <a:ext cx="7200900" cy="215900"/>
          </a:xfrm>
          <a:prstGeom prst="round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D82BB3-DE82-8549-B2B8-C2FFDA93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EDBF-1CDA-1C4A-8FFC-5955268AFAA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F49169EA-C3C6-3445-91BE-F8963ACC76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24375" y="1095375"/>
            <a:ext cx="6829425" cy="5124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10" name="Espace réservé du contenu 8">
            <a:extLst>
              <a:ext uri="{FF2B5EF4-FFF2-40B4-BE49-F238E27FC236}">
                <a16:creationId xmlns:a16="http://schemas.microsoft.com/office/drawing/2014/main" id="{557D56C8-2099-B547-A4D7-EE213DC1424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1" y="1095375"/>
            <a:ext cx="3324726" cy="5124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4535472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178266-A8C7-3840-A847-6E8B5AB2AE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4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28FFEF1-FBFB-5942-AFF2-BD33FC100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72" y="216568"/>
            <a:ext cx="1372403" cy="697832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64D7BB-54BD-CA4E-9731-0557F010A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292" y="6480000"/>
            <a:ext cx="7200900" cy="215900"/>
          </a:xfrm>
          <a:prstGeom prst="round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D82BB3-DE82-8549-B2B8-C2FFDA93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EDBF-1CDA-1C4A-8FFC-5955268AFAAA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F49169EA-C3C6-3445-91BE-F8963ACC76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4268" y="1095375"/>
            <a:ext cx="5059531" cy="5124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10" name="Espace réservé du contenu 8">
            <a:extLst>
              <a:ext uri="{FF2B5EF4-FFF2-40B4-BE49-F238E27FC236}">
                <a16:creationId xmlns:a16="http://schemas.microsoft.com/office/drawing/2014/main" id="{557D56C8-2099-B547-A4D7-EE213DC1424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1" y="1095375"/>
            <a:ext cx="5059525" cy="5124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762455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838200" y="3068202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3200" cap="all" baseline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fr-FR"/>
              <a:t>TITRE DE LA PRESENTATION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623292" y="6480000"/>
            <a:ext cx="7200900" cy="215900"/>
          </a:xfrm>
          <a:prstGeom prst="round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© </a:t>
            </a:r>
            <a:r>
              <a:rPr lang="en-US" err="1"/>
              <a:t>Hyb'rid</a:t>
            </a:r>
            <a:r>
              <a:rPr lang="en-US"/>
              <a:t> – All Rights Reserved </a:t>
            </a:r>
          </a:p>
        </p:txBody>
      </p:sp>
      <p:sp>
        <p:nvSpPr>
          <p:cNvPr id="6" name="Rectangle 5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FC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53265" y="6479999"/>
            <a:ext cx="387351" cy="245846"/>
          </a:xfrm>
          <a:prstGeom prst="rect">
            <a:avLst/>
          </a:prstGeom>
        </p:spPr>
        <p:txBody>
          <a:bodyPr/>
          <a:lstStyle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fr-FR" sz="1200" b="0" kern="1200">
                <a:solidFill>
                  <a:schemeClr val="accent3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D44A39C-A8CB-B942-B068-419AECA517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663" y="1517550"/>
            <a:ext cx="2062674" cy="104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2985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3200" cap="all" baseline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fr-FR"/>
              <a:t>TITRE DE LA PRESENTATION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623292" y="6480000"/>
            <a:ext cx="7200900" cy="215900"/>
          </a:xfrm>
          <a:prstGeom prst="round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© </a:t>
            </a:r>
            <a:r>
              <a:rPr lang="en-US" err="1"/>
              <a:t>Hyb'rid</a:t>
            </a:r>
            <a:r>
              <a:rPr lang="en-US"/>
              <a:t> – All Rights Reserved </a:t>
            </a:r>
          </a:p>
        </p:txBody>
      </p:sp>
      <p:sp>
        <p:nvSpPr>
          <p:cNvPr id="6" name="Rectangle 5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FC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53265" y="6479999"/>
            <a:ext cx="387351" cy="245846"/>
          </a:xfrm>
          <a:prstGeom prst="rect">
            <a:avLst/>
          </a:prstGeom>
        </p:spPr>
        <p:txBody>
          <a:bodyPr/>
          <a:lstStyle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fr-FR" sz="1200" b="0" kern="1200">
                <a:solidFill>
                  <a:schemeClr val="accent3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657497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FC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F890B3-E774-784D-A865-FB9DAD36A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098" y="300975"/>
            <a:ext cx="411861" cy="418842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623292" y="6480000"/>
            <a:ext cx="7200900" cy="215900"/>
          </a:xfrm>
          <a:prstGeom prst="round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© </a:t>
            </a:r>
            <a:r>
              <a:rPr lang="en-US" err="1"/>
              <a:t>Hyb'rid</a:t>
            </a:r>
            <a:r>
              <a:rPr lang="en-US"/>
              <a:t> – All Rights Reserved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926056" y="260648"/>
            <a:ext cx="10705252" cy="499496"/>
          </a:xfrm>
          <a:prstGeom prst="rect">
            <a:avLst/>
          </a:prstGeom>
        </p:spPr>
        <p:txBody>
          <a:bodyPr anchor="ctr"/>
          <a:lstStyle>
            <a:lvl1pPr>
              <a:defRPr sz="1800" b="1" baseline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SOMMAIRE</a:t>
            </a:r>
          </a:p>
        </p:txBody>
      </p:sp>
      <p:sp>
        <p:nvSpPr>
          <p:cNvPr id="8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50000"/>
              </a:lnSpc>
              <a:spcBef>
                <a:spcPts val="600"/>
              </a:spcBef>
              <a:buClr>
                <a:srgbClr val="FFC402"/>
              </a:buClr>
              <a:buFont typeface="+mj-lt"/>
              <a:buAutoNum type="arabicParenR"/>
              <a:defRPr sz="1800" b="0" cap="all" baseline="0">
                <a:solidFill>
                  <a:schemeClr val="accent3"/>
                </a:solidFill>
                <a:latin typeface="+mj-lt"/>
              </a:defRPr>
            </a:lvl1pPr>
            <a:lvl2pPr marL="793750" indent="-342900">
              <a:lnSpc>
                <a:spcPts val="2200"/>
              </a:lnSpc>
              <a:buClr>
                <a:srgbClr val="FFC402"/>
              </a:buClr>
              <a:buFont typeface="+mj-lt"/>
              <a:buAutoNum type="arabicPeriod"/>
              <a:defRPr b="0" cap="all" baseline="0">
                <a:solidFill>
                  <a:schemeClr val="accent3"/>
                </a:solidFill>
                <a:latin typeface="+mn-lt"/>
              </a:defRPr>
            </a:lvl2pPr>
            <a:lvl3pPr marL="177800" indent="177800">
              <a:lnSpc>
                <a:spcPts val="2200"/>
              </a:lnSpc>
              <a:buClr>
                <a:schemeClr val="accent3">
                  <a:lumMod val="75000"/>
                </a:schemeClr>
              </a:buClr>
              <a:defRPr baseline="0">
                <a:latin typeface="+mn-lt"/>
              </a:defRPr>
            </a:lvl3pPr>
            <a:lvl4pPr marL="628650" indent="-180975">
              <a:lnSpc>
                <a:spcPts val="2200"/>
              </a:lnSpc>
              <a:defRPr baseline="0">
                <a:latin typeface="+mn-lt"/>
              </a:defRPr>
            </a:lvl4pPr>
            <a:lvl5pPr marL="804863" indent="-176213">
              <a:lnSpc>
                <a:spcPts val="2200"/>
              </a:lnSpc>
              <a:defRPr baseline="0">
                <a:latin typeface="+mn-lt"/>
              </a:defRPr>
            </a:lvl5pPr>
          </a:lstStyle>
          <a:p>
            <a:r>
              <a:rPr lang="fr-FR"/>
              <a:t>Partie 1</a:t>
            </a:r>
          </a:p>
          <a:p>
            <a:pPr lvl="1"/>
            <a:r>
              <a:rPr lang="fr-FR"/>
              <a:t>Sous partie 1</a:t>
            </a:r>
          </a:p>
        </p:txBody>
      </p:sp>
    </p:spTree>
    <p:extLst>
      <p:ext uri="{BB962C8B-B14F-4D97-AF65-F5344CB8AC3E}">
        <p14:creationId xmlns:p14="http://schemas.microsoft.com/office/powerpoint/2010/main" val="1861913898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FC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4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FFC402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FFC402"/>
              </a:buClr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  <a:latin typeface="+mj-lt"/>
              </a:defRPr>
            </a:lvl2pPr>
            <a:lvl3pPr marL="361950" indent="177800">
              <a:lnSpc>
                <a:spcPts val="2200"/>
              </a:lnSpc>
              <a:buClr>
                <a:srgbClr val="FFC402"/>
              </a:buClr>
              <a:buFont typeface="Symbol" panose="05050102010706020507" pitchFamily="18" charset="2"/>
              <a:buChar char=""/>
              <a:defRPr baseline="0">
                <a:solidFill>
                  <a:schemeClr val="tx1"/>
                </a:solidFill>
                <a:latin typeface="+mj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FFC402"/>
              </a:buClr>
              <a:buFont typeface="Helvetica" panose="020B0604020202020204" pitchFamily="34" charset="0"/>
              <a:buChar char="&gt;"/>
              <a:defRPr baseline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fr-FR"/>
              <a:t>Cliquez ici pour taper du texte</a:t>
            </a:r>
          </a:p>
          <a:p>
            <a:pPr lvl="1"/>
            <a:r>
              <a:rPr lang="fr-FR"/>
              <a:t>Puce de niveau 2</a:t>
            </a:r>
          </a:p>
          <a:p>
            <a:pPr lvl="2"/>
            <a:r>
              <a:rPr lang="fr-FR"/>
              <a:t>Puce de niveau 3</a:t>
            </a:r>
          </a:p>
          <a:p>
            <a:pPr lvl="4"/>
            <a:r>
              <a:rPr lang="fr-FR"/>
              <a:t>Puce de niveau 4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/>
              <a:t>TITRE DE PARTIE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65B9676-4D9D-704A-98CD-338E37953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098" y="300975"/>
            <a:ext cx="411861" cy="41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51237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FC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623292" y="6480000"/>
            <a:ext cx="7200900" cy="215900"/>
          </a:xfrm>
          <a:prstGeom prst="round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© </a:t>
            </a:r>
            <a:r>
              <a:rPr lang="en-US" err="1"/>
              <a:t>Hyb'rid</a:t>
            </a:r>
            <a:r>
              <a:rPr lang="en-US"/>
              <a:t> – All Rights Reserved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/>
              <a:t>TITRE DE PARTIE</a:t>
            </a:r>
          </a:p>
        </p:txBody>
      </p:sp>
      <p:sp>
        <p:nvSpPr>
          <p:cNvPr id="12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5319284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FFC402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FFC402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FFC402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FFC402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/>
              <a:t>Cliquez ici pour taper du texte</a:t>
            </a:r>
          </a:p>
          <a:p>
            <a:pPr lvl="1"/>
            <a:r>
              <a:rPr lang="fr-FR"/>
              <a:t>Puce de niveau 2</a:t>
            </a:r>
          </a:p>
          <a:p>
            <a:pPr lvl="2"/>
            <a:r>
              <a:rPr lang="fr-FR"/>
              <a:t>Puce de niveau 3</a:t>
            </a:r>
          </a:p>
          <a:p>
            <a:pPr lvl="4"/>
            <a:r>
              <a:rPr lang="fr-FR"/>
              <a:t>Puce de niveau 4</a:t>
            </a:r>
          </a:p>
        </p:txBody>
      </p:sp>
      <p:sp>
        <p:nvSpPr>
          <p:cNvPr id="13" name="Espace réservé du contenu 6"/>
          <p:cNvSpPr>
            <a:spLocks noGrp="1"/>
          </p:cNvSpPr>
          <p:nvPr>
            <p:ph idx="15" hasCustomPrompt="1"/>
          </p:nvPr>
        </p:nvSpPr>
        <p:spPr>
          <a:xfrm>
            <a:off x="6249324" y="1142114"/>
            <a:ext cx="5319284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FFC402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FFC402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FFC402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FFC402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/>
              <a:t>Cliquez ici pour taper du texte</a:t>
            </a:r>
          </a:p>
          <a:p>
            <a:pPr lvl="1"/>
            <a:r>
              <a:rPr lang="fr-FR"/>
              <a:t>Puce de niveau 2</a:t>
            </a:r>
          </a:p>
          <a:p>
            <a:pPr lvl="2"/>
            <a:r>
              <a:rPr lang="fr-FR"/>
              <a:t>Puce de niveau 3</a:t>
            </a:r>
          </a:p>
          <a:p>
            <a:pPr lvl="4"/>
            <a:r>
              <a:rPr lang="fr-FR"/>
              <a:t>Puce de niveau 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E432943-5AE5-9049-8F22-571431C74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098" y="300975"/>
            <a:ext cx="411861" cy="41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87399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VERS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623292" y="6480000"/>
            <a:ext cx="7200900" cy="215900"/>
          </a:xfrm>
          <a:prstGeom prst="round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© </a:t>
            </a:r>
            <a:r>
              <a:rPr lang="en-US" err="1"/>
              <a:t>Hyb'rid</a:t>
            </a:r>
            <a:r>
              <a:rPr lang="en-US"/>
              <a:t> – All Rights Reserved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 flipV="1">
            <a:off x="1" y="0"/>
            <a:ext cx="12192000" cy="63813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/>
              <a:t>TITRE DE PARTIE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/>
          </a:p>
        </p:txBody>
      </p:sp>
      <p:sp>
        <p:nvSpPr>
          <p:cNvPr id="10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FFC402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/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FFC402"/>
              </a:buClr>
              <a:buFont typeface="Arial" panose="020B0604020202020204" pitchFamily="34" charset="0"/>
              <a:buChar char="•"/>
              <a:defRPr b="0">
                <a:solidFill>
                  <a:schemeClr val="accent3"/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FFC402"/>
              </a:buClr>
              <a:buFont typeface="Symbol" panose="05050102010706020507" pitchFamily="18" charset="2"/>
              <a:buChar char=""/>
              <a:defRPr baseline="0"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FFC402"/>
              </a:buClr>
              <a:buFont typeface="Helvetica" panose="020B0604020202020204" pitchFamily="34" charset="0"/>
              <a:buChar char="&gt;"/>
              <a:defRPr baseline="0">
                <a:latin typeface="+mn-lt"/>
              </a:defRPr>
            </a:lvl5pPr>
          </a:lstStyle>
          <a:p>
            <a:pPr lvl="0"/>
            <a:r>
              <a:rPr lang="fr-FR"/>
              <a:t>Cliquez ici pour taper du texte</a:t>
            </a:r>
          </a:p>
          <a:p>
            <a:pPr lvl="1"/>
            <a:r>
              <a:rPr lang="fr-FR"/>
              <a:t>Puce de niveau 2</a:t>
            </a:r>
          </a:p>
          <a:p>
            <a:pPr lvl="2"/>
            <a:r>
              <a:rPr lang="fr-FR"/>
              <a:t>Puce de niveau 3</a:t>
            </a:r>
          </a:p>
          <a:p>
            <a:pPr lvl="4"/>
            <a:r>
              <a:rPr lang="fr-FR"/>
              <a:t>Puce de niveau 4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7E20294-61F5-6443-977A-4C0A11FEE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098" y="300975"/>
            <a:ext cx="411861" cy="41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36518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ESENTATION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838200" y="3068202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3200" cap="all" baseline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fr-FR"/>
              <a:t>TITRE DE LA PRESENTATION CLIENT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623292" y="6480000"/>
            <a:ext cx="7200900" cy="215900"/>
          </a:xfrm>
          <a:prstGeom prst="round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© </a:t>
            </a:r>
            <a:r>
              <a:rPr lang="en-US" err="1"/>
              <a:t>Hyb'rid</a:t>
            </a:r>
            <a:r>
              <a:rPr lang="en-US"/>
              <a:t> – All Rights Reserved </a:t>
            </a:r>
          </a:p>
        </p:txBody>
      </p:sp>
      <p:sp>
        <p:nvSpPr>
          <p:cNvPr id="6" name="Rectangle 5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FC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53265" y="6479999"/>
            <a:ext cx="387351" cy="245846"/>
          </a:xfrm>
          <a:prstGeom prst="rect">
            <a:avLst/>
          </a:prstGeom>
        </p:spPr>
        <p:txBody>
          <a:bodyPr/>
          <a:lstStyle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fr-FR" sz="1200" b="0" kern="1200">
                <a:solidFill>
                  <a:schemeClr val="accent3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1" hasCustomPrompt="1"/>
          </p:nvPr>
        </p:nvSpPr>
        <p:spPr>
          <a:xfrm>
            <a:off x="7392144" y="1676519"/>
            <a:ext cx="2232025" cy="6715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fr-FR" b="0"/>
              <a:t>LOGO CLIENT</a:t>
            </a:r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D44A39C-A8CB-B942-B068-419AECA517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020" y="1500057"/>
            <a:ext cx="1928766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01697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81045B7-A813-AC4A-9755-385E5E295B2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6975" y="0"/>
            <a:ext cx="5915025" cy="6608763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Insérez une image de fond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A544C3-5605-BA49-BDDB-915A9B23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09F633-8B38-DE48-B853-0AC83BA9B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FC19C99-543C-9748-885B-AA998476699C}"/>
              </a:ext>
            </a:extLst>
          </p:cNvPr>
          <p:cNvSpPr txBox="1"/>
          <p:nvPr userDrawn="1"/>
        </p:nvSpPr>
        <p:spPr>
          <a:xfrm>
            <a:off x="733677" y="516999"/>
            <a:ext cx="9832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0" dirty="0">
                <a:solidFill>
                  <a:srgbClr val="33768C"/>
                </a:solidFill>
              </a:rPr>
              <a:t>“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B6F92D0-AE0A-1845-B877-DC7FB03B02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4775" y="1608881"/>
            <a:ext cx="6422911" cy="2078217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r-FR" sz="2800" b="0" i="1" dirty="0">
                <a:latin typeface="IBM Plex Sans Medium" panose="020B0503050203000203" pitchFamily="34" charset="77"/>
              </a:rPr>
              <a:t>Il est une bonne chose de lire des livres de citations, car les citations lorsqu’elles sont gravées dans la mémoire vous donnent de bonnes pensées.</a:t>
            </a:r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F6612F39-C667-4E4F-B8A0-67EFEBDD1D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4775" y="4204097"/>
            <a:ext cx="4231129" cy="139892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r-FR" dirty="0"/>
              <a:t>– W. Churchill</a:t>
            </a:r>
          </a:p>
        </p:txBody>
      </p:sp>
      <p:sp>
        <p:nvSpPr>
          <p:cNvPr id="9" name="Espace réservé du pied de page 6">
            <a:extLst>
              <a:ext uri="{FF2B5EF4-FFF2-40B4-BE49-F238E27FC236}">
                <a16:creationId xmlns:a16="http://schemas.microsoft.com/office/drawing/2014/main" id="{3D8E0134-0E34-3D48-ACB3-8306276092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609030"/>
            <a:ext cx="4114800" cy="248970"/>
          </a:xfrm>
        </p:spPr>
        <p:txBody>
          <a:bodyPr/>
          <a:lstStyle/>
          <a:p>
            <a:r>
              <a:rPr lang="fr-FR" dirty="0"/>
              <a:t>Laboratoire Génie Industriel</a:t>
            </a:r>
          </a:p>
        </p:txBody>
      </p:sp>
    </p:spTree>
    <p:extLst>
      <p:ext uri="{BB962C8B-B14F-4D97-AF65-F5344CB8AC3E}">
        <p14:creationId xmlns:p14="http://schemas.microsoft.com/office/powerpoint/2010/main" val="33803589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étail ph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FC4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623292" y="6480000"/>
            <a:ext cx="7200900" cy="215900"/>
          </a:xfrm>
          <a:prstGeom prst="round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© GEEGLEE – All Rights Reserved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/>
              <a:t>TITRE DE PARTIE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695400" y="1441832"/>
            <a:ext cx="6912768" cy="1351622"/>
          </a:xfrm>
          <a:prstGeom prst="rect">
            <a:avLst/>
          </a:prstGeom>
          <a:ln>
            <a:solidFill>
              <a:srgbClr val="FFC402"/>
            </a:solidFill>
          </a:ln>
        </p:spPr>
        <p:txBody>
          <a:bodyPr>
            <a:normAutofit/>
          </a:bodyPr>
          <a:lstStyle>
            <a:lvl1pPr>
              <a:buClr>
                <a:srgbClr val="FFC402"/>
              </a:buClr>
              <a:defRPr sz="1400" b="0" baseline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1pPr>
            <a:lvl2pPr>
              <a:buClr>
                <a:srgbClr val="FFC402"/>
              </a:buClr>
              <a:defRPr sz="14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2pPr>
            <a:lvl3pPr>
              <a:buClr>
                <a:srgbClr val="FFC402"/>
              </a:buClr>
              <a:defRPr sz="13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3pPr>
            <a:lvl4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4pPr>
            <a:lvl5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/>
          </a:p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759676" y="1268760"/>
            <a:ext cx="108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/>
              <a:t>Objectifs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sz="half" idx="15"/>
          </p:nvPr>
        </p:nvSpPr>
        <p:spPr>
          <a:xfrm>
            <a:off x="695034" y="2996952"/>
            <a:ext cx="6912768" cy="3105908"/>
          </a:xfrm>
          <a:prstGeom prst="rect">
            <a:avLst/>
          </a:prstGeom>
          <a:ln>
            <a:solidFill>
              <a:srgbClr val="FFC402"/>
            </a:solidFill>
          </a:ln>
        </p:spPr>
        <p:txBody>
          <a:bodyPr>
            <a:normAutofit/>
          </a:bodyPr>
          <a:lstStyle>
            <a:lvl1pPr>
              <a:buClr>
                <a:srgbClr val="FFC402"/>
              </a:buClr>
              <a:defRPr sz="1400" b="0" i="0" u="none" baseline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1pPr>
            <a:lvl2pPr>
              <a:buClr>
                <a:srgbClr val="FFC402"/>
              </a:buClr>
              <a:defRPr sz="14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2pPr>
            <a:lvl3pPr>
              <a:buClr>
                <a:srgbClr val="FFC402"/>
              </a:buClr>
              <a:defRPr sz="13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3pPr>
            <a:lvl4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4pPr>
            <a:lvl5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/>
          </a:p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4"/>
            <a:endParaRPr lang="fr-FR"/>
          </a:p>
          <a:p>
            <a:pPr lvl="0"/>
            <a:r>
              <a:rPr lang="fr-FR"/>
              <a:t>Valeurs ajoutées ANEO :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3"/>
            <a:endParaRPr lang="fr-FR"/>
          </a:p>
        </p:txBody>
      </p:sp>
      <p:sp>
        <p:nvSpPr>
          <p:cNvPr id="15" name="Espace réservé du contenu 2"/>
          <p:cNvSpPr>
            <a:spLocks noGrp="1"/>
          </p:cNvSpPr>
          <p:nvPr>
            <p:ph sz="half" idx="16"/>
          </p:nvPr>
        </p:nvSpPr>
        <p:spPr>
          <a:xfrm>
            <a:off x="7819785" y="2996952"/>
            <a:ext cx="3820832" cy="3105908"/>
          </a:xfrm>
          <a:prstGeom prst="rect">
            <a:avLst/>
          </a:prstGeom>
          <a:ln>
            <a:solidFill>
              <a:srgbClr val="FFC402"/>
            </a:solidFill>
          </a:ln>
        </p:spPr>
        <p:txBody>
          <a:bodyPr>
            <a:normAutofit/>
          </a:bodyPr>
          <a:lstStyle>
            <a:lvl1pPr>
              <a:buClr>
                <a:srgbClr val="FFC402"/>
              </a:buClr>
              <a:defRPr sz="1400" b="0" baseline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1pPr>
            <a:lvl2pPr>
              <a:buClr>
                <a:srgbClr val="FFC402"/>
              </a:buClr>
              <a:defRPr sz="14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2pPr>
            <a:lvl3pPr>
              <a:buClr>
                <a:srgbClr val="FFC402"/>
              </a:buClr>
              <a:defRPr sz="13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3pPr>
            <a:lvl4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4pPr>
            <a:lvl5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/>
          </a:p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ZoneTexte 15"/>
          <p:cNvSpPr txBox="1"/>
          <p:nvPr userDrawn="1"/>
        </p:nvSpPr>
        <p:spPr>
          <a:xfrm>
            <a:off x="7896200" y="2839992"/>
            <a:ext cx="108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/>
              <a:t>Livrables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sz="half" idx="17"/>
          </p:nvPr>
        </p:nvSpPr>
        <p:spPr>
          <a:xfrm>
            <a:off x="7819785" y="1461191"/>
            <a:ext cx="3820832" cy="1332263"/>
          </a:xfrm>
          <a:prstGeom prst="rect">
            <a:avLst/>
          </a:prstGeom>
          <a:ln>
            <a:solidFill>
              <a:srgbClr val="FFC402"/>
            </a:solidFill>
          </a:ln>
        </p:spPr>
        <p:txBody>
          <a:bodyPr>
            <a:normAutofit/>
          </a:bodyPr>
          <a:lstStyle>
            <a:lvl1pPr>
              <a:buClr>
                <a:srgbClr val="FFC402"/>
              </a:buClr>
              <a:defRPr sz="1400" b="0" baseline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1pPr>
            <a:lvl2pPr>
              <a:buClr>
                <a:srgbClr val="FFC402"/>
              </a:buClr>
              <a:defRPr sz="14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2pPr>
            <a:lvl3pPr>
              <a:buClr>
                <a:srgbClr val="FFC402"/>
              </a:buClr>
              <a:defRPr sz="13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3pPr>
            <a:lvl4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4pPr>
            <a:lvl5pPr>
              <a:buClr>
                <a:srgbClr val="FFC402"/>
              </a:buClr>
              <a:defRPr sz="1200" b="0">
                <a:solidFill>
                  <a:schemeClr val="accent3">
                    <a:lumMod val="75000"/>
                  </a:schemeClr>
                </a:solidFill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fr-FR"/>
          </a:p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7896200" y="1304231"/>
            <a:ext cx="20896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/>
              <a:t>Contribution client</a:t>
            </a:r>
          </a:p>
        </p:txBody>
      </p:sp>
      <p:sp>
        <p:nvSpPr>
          <p:cNvPr id="19" name="ZoneTexte 18"/>
          <p:cNvSpPr txBox="1"/>
          <p:nvPr userDrawn="1"/>
        </p:nvSpPr>
        <p:spPr>
          <a:xfrm>
            <a:off x="759310" y="2839992"/>
            <a:ext cx="44005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/>
              <a:t>Activités et Valeurs</a:t>
            </a:r>
            <a:r>
              <a:rPr lang="fr-FR" sz="1600" baseline="0"/>
              <a:t> ajoutées </a:t>
            </a:r>
            <a:r>
              <a:rPr lang="fr-FR" sz="1600" baseline="0" err="1"/>
              <a:t>Hyb'rid</a:t>
            </a:r>
            <a:endParaRPr lang="fr-FR" sz="160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7B2BDB-5853-5E4F-9AF7-4D4DEC285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098" y="300975"/>
            <a:ext cx="411861" cy="41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34684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INVERS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623292" y="6480000"/>
            <a:ext cx="7200900" cy="215900"/>
          </a:xfrm>
          <a:prstGeom prst="round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© GEEGLEE – All Rights Reserved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4"/>
          <p:cNvSpPr/>
          <p:nvPr userDrawn="1"/>
        </p:nvSpPr>
        <p:spPr>
          <a:xfrm flipV="1">
            <a:off x="1" y="980728"/>
            <a:ext cx="12192000" cy="5400600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5"/>
          <p:cNvSpPr>
            <a:spLocks noGrp="1"/>
          </p:cNvSpPr>
          <p:nvPr>
            <p:ph type="title" hasCustomPrompt="1"/>
          </p:nvPr>
        </p:nvSpPr>
        <p:spPr>
          <a:xfrm>
            <a:off x="8134751" y="-5642"/>
            <a:ext cx="4054219" cy="246821"/>
          </a:xfrm>
          <a:prstGeom prst="rect">
            <a:avLst/>
          </a:prstGeom>
        </p:spPr>
        <p:txBody>
          <a:bodyPr/>
          <a:lstStyle>
            <a:lvl1pPr marL="0" indent="0" algn="r">
              <a:defRPr lang="fr-FR" sz="1000" b="1" kern="1200" cap="all" baseline="0" dirty="0">
                <a:solidFill>
                  <a:schemeClr val="accent3">
                    <a:lumMod val="50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182563" lvl="0" indent="-182563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</a:pPr>
            <a:r>
              <a:rPr lang="fr-FR"/>
              <a:t>TITRE DE PARTIE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880502" y="258335"/>
            <a:ext cx="10729913" cy="50636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MESSAGE VALEUR</a:t>
            </a:r>
            <a:endParaRPr lang="fr-FR"/>
          </a:p>
        </p:txBody>
      </p:sp>
      <p:sp>
        <p:nvSpPr>
          <p:cNvPr id="10" name="Espace réservé du contenu 6"/>
          <p:cNvSpPr>
            <a:spLocks noGrp="1"/>
          </p:cNvSpPr>
          <p:nvPr>
            <p:ph idx="1" hasCustomPrompt="1"/>
          </p:nvPr>
        </p:nvSpPr>
        <p:spPr>
          <a:xfrm>
            <a:off x="560692" y="1142114"/>
            <a:ext cx="11070616" cy="5117301"/>
          </a:xfrm>
          <a:prstGeom prst="rect">
            <a:avLst/>
          </a:prstGeom>
        </p:spPr>
        <p:txBody>
          <a:bodyPr/>
          <a:lstStyle>
            <a:lvl1pPr marL="180000" indent="-180000" algn="just">
              <a:lnSpc>
                <a:spcPts val="2200"/>
              </a:lnSpc>
              <a:spcBef>
                <a:spcPts val="600"/>
              </a:spcBef>
              <a:buClr>
                <a:srgbClr val="FFC402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360000" indent="-180000" algn="just">
              <a:lnSpc>
                <a:spcPts val="2200"/>
              </a:lnSpc>
              <a:buClr>
                <a:srgbClr val="FFC402"/>
              </a:buClr>
              <a:buFont typeface="Arial" panose="020B0604020202020204" pitchFamily="34" charset="0"/>
              <a:buChar char="•"/>
              <a:defRPr b="0">
                <a:solidFill>
                  <a:schemeClr val="accent3">
                    <a:lumMod val="75000"/>
                  </a:schemeClr>
                </a:solidFill>
                <a:latin typeface="+mn-lt"/>
              </a:defRPr>
            </a:lvl2pPr>
            <a:lvl3pPr marL="361950" indent="177800">
              <a:lnSpc>
                <a:spcPts val="2200"/>
              </a:lnSpc>
              <a:buClr>
                <a:srgbClr val="FFC402"/>
              </a:buClr>
              <a:buFont typeface="Symbol" panose="05050102010706020507" pitchFamily="18" charset="2"/>
              <a:buChar char=""/>
              <a:defRPr baseline="0">
                <a:solidFill>
                  <a:schemeClr val="accent3">
                    <a:lumMod val="75000"/>
                  </a:schemeClr>
                </a:solidFill>
                <a:latin typeface="+mn-lt"/>
              </a:defRPr>
            </a:lvl3pPr>
            <a:lvl4pPr marL="717550" indent="-177800" algn="just">
              <a:lnSpc>
                <a:spcPts val="2200"/>
              </a:lnSpc>
              <a:defRPr baseline="0">
                <a:latin typeface="+mn-lt"/>
              </a:defRPr>
            </a:lvl4pPr>
            <a:lvl5pPr marL="720000" indent="-180000" algn="just">
              <a:lnSpc>
                <a:spcPts val="2200"/>
              </a:lnSpc>
              <a:buClr>
                <a:srgbClr val="FFC402"/>
              </a:buClr>
              <a:buFont typeface="Helvetica" panose="020B0604020202020204" pitchFamily="34" charset="0"/>
              <a:buChar char="&gt;"/>
              <a:defRPr baseline="0">
                <a:solidFill>
                  <a:schemeClr val="accent3">
                    <a:lumMod val="7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fr-FR"/>
              <a:t>Cliquez ici pour taper du texte</a:t>
            </a:r>
          </a:p>
          <a:p>
            <a:pPr lvl="1"/>
            <a:r>
              <a:rPr lang="fr-FR"/>
              <a:t>Puce de niveau 2</a:t>
            </a:r>
          </a:p>
          <a:p>
            <a:pPr lvl="2"/>
            <a:r>
              <a:rPr lang="fr-FR"/>
              <a:t>Puce de niveau 3</a:t>
            </a:r>
          </a:p>
          <a:p>
            <a:pPr lvl="4"/>
            <a:r>
              <a:rPr lang="fr-FR"/>
              <a:t>Puce de niveau 4</a:t>
            </a:r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227151" y="-5642"/>
            <a:ext cx="540257" cy="1169499"/>
            <a:chOff x="213630" y="-5642"/>
            <a:chExt cx="540257" cy="1169499"/>
          </a:xfrm>
        </p:grpSpPr>
        <p:sp>
          <p:nvSpPr>
            <p:cNvPr id="11" name="Forme libre 10"/>
            <p:cNvSpPr/>
            <p:nvPr/>
          </p:nvSpPr>
          <p:spPr>
            <a:xfrm rot="16200000">
              <a:off x="-100991" y="308979"/>
              <a:ext cx="1169499" cy="540257"/>
            </a:xfrm>
            <a:custGeom>
              <a:avLst/>
              <a:gdLst>
                <a:gd name="connsiteX0" fmla="*/ 1169499 w 1169499"/>
                <a:gd name="connsiteY0" fmla="*/ 12846 h 386391"/>
                <a:gd name="connsiteX1" fmla="*/ 1169499 w 1169499"/>
                <a:gd name="connsiteY1" fmla="*/ 373545 h 386391"/>
                <a:gd name="connsiteX2" fmla="*/ 1159241 w 1169499"/>
                <a:gd name="connsiteY2" fmla="*/ 386391 h 386391"/>
                <a:gd name="connsiteX3" fmla="*/ 0 w 1169499"/>
                <a:gd name="connsiteY3" fmla="*/ 386391 h 386391"/>
                <a:gd name="connsiteX4" fmla="*/ 154274 w 1169499"/>
                <a:gd name="connsiteY4" fmla="*/ 193196 h 386391"/>
                <a:gd name="connsiteX5" fmla="*/ 0 w 1169499"/>
                <a:gd name="connsiteY5" fmla="*/ 0 h 386391"/>
                <a:gd name="connsiteX6" fmla="*/ 1159241 w 1169499"/>
                <a:gd name="connsiteY6" fmla="*/ 0 h 386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9499" h="386391">
                  <a:moveTo>
                    <a:pt x="1169499" y="12846"/>
                  </a:moveTo>
                  <a:lnTo>
                    <a:pt x="1169499" y="373545"/>
                  </a:lnTo>
                  <a:lnTo>
                    <a:pt x="1159241" y="386391"/>
                  </a:lnTo>
                  <a:lnTo>
                    <a:pt x="0" y="386391"/>
                  </a:lnTo>
                  <a:lnTo>
                    <a:pt x="154274" y="193196"/>
                  </a:lnTo>
                  <a:lnTo>
                    <a:pt x="0" y="0"/>
                  </a:lnTo>
                  <a:lnTo>
                    <a:pt x="1159241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0" err="1">
                <a:solidFill>
                  <a:srgbClr val="FFC40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itre 3"/>
            <p:cNvSpPr txBox="1">
              <a:spLocks/>
            </p:cNvSpPr>
            <p:nvPr/>
          </p:nvSpPr>
          <p:spPr>
            <a:xfrm rot="16200000">
              <a:off x="65565" y="239831"/>
              <a:ext cx="836386" cy="369096"/>
            </a:xfrm>
            <a:prstGeom prst="rect">
              <a:avLst/>
            </a:prstGeom>
          </p:spPr>
          <p:txBody>
            <a:bodyPr anchor="ctr"/>
            <a:lstStyle>
              <a:lvl1pPr marL="0" indent="0" algn="r" rtl="0" eaLnBrk="1" fontAlgn="base" hangingPunct="1">
                <a:spcBef>
                  <a:spcPct val="0"/>
                </a:spcBef>
                <a:spcAft>
                  <a:spcPct val="0"/>
                </a:spcAft>
                <a:defRPr lang="fr-FR" sz="1000" b="1" kern="1200" cap="all" baseline="0" dirty="0">
                  <a:solidFill>
                    <a:schemeClr val="accent3">
                      <a:lumMod val="50000"/>
                    </a:schemeClr>
                  </a:solidFill>
                  <a:latin typeface="+mj-lt"/>
                  <a:ea typeface="+mn-ea"/>
                  <a:cs typeface="Arial" pitchFamily="34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itchFamily="34" charset="0"/>
                  <a:cs typeface="Arial" charset="0"/>
                </a:defRPr>
              </a:lvl9pPr>
            </a:lstStyle>
            <a:p>
              <a:pPr algn="ctr"/>
              <a:r>
                <a:rPr lang="fr-FR">
                  <a:solidFill>
                    <a:srgbClr val="FFC402"/>
                  </a:solidFill>
                </a:rPr>
                <a:t>Méthode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345974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57AA37EE-387F-F344-8ABB-D8756D5849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91902" y="6489700"/>
            <a:ext cx="1625600" cy="457200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</a:defRPr>
            </a:lvl1pPr>
          </a:lstStyle>
          <a:p>
            <a:pPr>
              <a:defRPr/>
            </a:pPr>
            <a:fld id="{351F50B1-1100-48AB-B022-FFBC30F3FE92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2FC178-1E11-314B-B6F0-A365AA13C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62" y="104870"/>
            <a:ext cx="11478409" cy="968821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F175397-8059-C24C-A4B5-84856EF11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63" y="1613647"/>
            <a:ext cx="11478409" cy="4689226"/>
          </a:xfrm>
          <a:prstGeom prst="rect">
            <a:avLst/>
          </a:prstGeom>
        </p:spPr>
        <p:txBody>
          <a:bodyPr/>
          <a:lstStyle>
            <a:lvl1pPr marL="319088" indent="-319088">
              <a:tabLst/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037368" y="-20245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Roboto" panose="02000000000000000000" pitchFamily="2" charset="0"/>
              </a:rPr>
              <a:t>© All rights Bernard Yannou, CentraleSupélec and </a:t>
            </a:r>
            <a:r>
              <a:rPr lang="en-US" sz="1000" err="1">
                <a:solidFill>
                  <a:srgbClr val="000000"/>
                </a:solidFill>
                <a:latin typeface="Roboto" panose="02000000000000000000" pitchFamily="2" charset="0"/>
              </a:rPr>
              <a:t>HyB’RID</a:t>
            </a:r>
            <a:endParaRPr lang="fr-FR" sz="1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082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ad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3292" y="6480000"/>
            <a:ext cx="7200900" cy="215900"/>
          </a:xfrm>
          <a:prstGeom prst="round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" dirty="0"/>
              <a:t>© </a:t>
            </a:r>
            <a:r>
              <a:rPr lang="fr-FR" dirty="0" err="1"/>
              <a:t>Hyb'RID</a:t>
            </a:r>
            <a:r>
              <a:rPr lang="en" dirty="0"/>
              <a:t> – All rights reserved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flipV="1">
            <a:off x="1" y="0"/>
            <a:ext cx="12192002" cy="980728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66712" y="357166"/>
            <a:ext cx="10858576" cy="571504"/>
          </a:xfrm>
          <a:prstGeom prst="rect">
            <a:avLst/>
          </a:prstGeom>
        </p:spPr>
        <p:txBody>
          <a:bodyPr anchor="ctr"/>
          <a:lstStyle>
            <a:lvl1pPr>
              <a:defRPr sz="1800" b="1" baseline="0">
                <a:latin typeface="Century Gothic" pitchFamily="34" charset="0"/>
                <a:cs typeface="Arial" pitchFamily="34" charset="0"/>
              </a:defRPr>
            </a:lvl1pPr>
          </a:lstStyle>
          <a:p>
            <a:r>
              <a:rPr lang="fr-FR" dirty="0"/>
              <a:t>Cliquez pour ajouter un message</a:t>
            </a:r>
            <a:br>
              <a:rPr lang="fr-FR" dirty="0"/>
            </a:br>
            <a:r>
              <a:rPr lang="fr-FR" dirty="0"/>
              <a:t>(2 lignes)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6712" y="1357299"/>
            <a:ext cx="10858576" cy="500065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buClr>
                <a:schemeClr val="tx2"/>
              </a:buClr>
              <a:defRPr sz="1600" b="0" baseline="0">
                <a:solidFill>
                  <a:srgbClr val="85999E"/>
                </a:solidFill>
                <a:latin typeface="Helvetica" pitchFamily="34" charset="0"/>
              </a:defRPr>
            </a:lvl1pPr>
            <a:lvl2pPr algn="l">
              <a:buClr>
                <a:schemeClr val="tx2"/>
              </a:buClr>
              <a:defRPr sz="1400" b="0">
                <a:latin typeface="Helvetica" pitchFamily="34" charset="0"/>
              </a:defRPr>
            </a:lvl2pPr>
            <a:lvl3pPr algn="l">
              <a:defRPr sz="1300" b="0">
                <a:latin typeface="Helvetica" pitchFamily="34" charset="0"/>
              </a:defRPr>
            </a:lvl3pPr>
            <a:lvl4pPr algn="l">
              <a:defRPr sz="1200" b="0">
                <a:latin typeface="Helvetica" pitchFamily="34" charset="0"/>
              </a:defRPr>
            </a:lvl4pPr>
            <a:lvl5pPr algn="l">
              <a:defRPr sz="1200" b="0">
                <a:latin typeface="Helvetica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666714" y="0"/>
            <a:ext cx="11525289" cy="214290"/>
          </a:xfrm>
          <a:prstGeom prst="rect">
            <a:avLst/>
          </a:prstGeom>
        </p:spPr>
        <p:txBody>
          <a:bodyPr/>
          <a:lstStyle>
            <a:lvl1pPr algn="r">
              <a:buNone/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 err="1"/>
              <a:t>Ghost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749" y="1031206"/>
            <a:ext cx="10858539" cy="254654"/>
          </a:xfrm>
          <a:prstGeom prst="rect">
            <a:avLst/>
          </a:prstGeom>
        </p:spPr>
        <p:txBody>
          <a:bodyPr/>
          <a:lstStyle>
            <a:lvl1pPr>
              <a:buNone/>
              <a:defRPr sz="1100" cap="all" baseline="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fr-FR" dirty="0"/>
              <a:t>ILLUSTRATION</a:t>
            </a:r>
          </a:p>
        </p:txBody>
      </p:sp>
      <p:cxnSp>
        <p:nvCxnSpPr>
          <p:cNvPr id="13" name="Connecteur droit 12"/>
          <p:cNvCxnSpPr/>
          <p:nvPr userDrawn="1"/>
        </p:nvCxnSpPr>
        <p:spPr>
          <a:xfrm>
            <a:off x="570000" y="6381328"/>
            <a:ext cx="1105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53265" y="6479999"/>
            <a:ext cx="387351" cy="245846"/>
          </a:xfrm>
          <a:prstGeom prst="rect">
            <a:avLst/>
          </a:prstGeom>
        </p:spPr>
        <p:txBody>
          <a:bodyPr/>
          <a:lstStyle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fr-FR" sz="1200" b="0" kern="1200">
                <a:solidFill>
                  <a:schemeClr val="accent3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951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689032-3B95-C842-BDA1-C1F97666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E7D4E4-8024-CB4E-9756-6584ECF5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1144C7-BE44-9E4B-B389-3DD15FD23365}"/>
              </a:ext>
            </a:extLst>
          </p:cNvPr>
          <p:cNvSpPr/>
          <p:nvPr userDrawn="1"/>
        </p:nvSpPr>
        <p:spPr>
          <a:xfrm flipH="1">
            <a:off x="0" y="0"/>
            <a:ext cx="6083166" cy="658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B2CBDA1-8162-4647-9138-DDA220C87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687" y="365126"/>
            <a:ext cx="9349151" cy="801824"/>
          </a:xfrm>
        </p:spPr>
        <p:txBody>
          <a:bodyPr/>
          <a:lstStyle>
            <a:lvl1pPr>
              <a:defRPr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Titre principal d’un slide à double colonnes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FBA84914-45DD-A94E-B0CE-103173F173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88" y="1331913"/>
            <a:ext cx="5246968" cy="644525"/>
          </a:xfrm>
        </p:spPr>
        <p:txBody>
          <a:bodyPr>
            <a:normAutofit/>
          </a:bodyPr>
          <a:lstStyle>
            <a:lvl1pPr marL="0" indent="0">
              <a:buNone/>
              <a:defRPr sz="18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Titre de la colonne A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05942B0E-752C-0A40-90ED-CA6DAE37DC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602" y="1331913"/>
            <a:ext cx="5314345" cy="644525"/>
          </a:xfrm>
        </p:spPr>
        <p:txBody>
          <a:bodyPr>
            <a:normAutofit/>
          </a:bodyPr>
          <a:lstStyle>
            <a:lvl1pPr marL="0" indent="0">
              <a:buNone/>
              <a:defRPr sz="18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Titre de la colonne b</a:t>
            </a:r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CF96F40D-8B3D-A143-BDFC-3BCA50C54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2687" y="2152651"/>
            <a:ext cx="5246969" cy="40363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  <a:p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9AD7D4D1-46B8-3342-A0D1-53E84D6C52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6602" y="2152651"/>
            <a:ext cx="5314345" cy="40363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  <a:p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</p:txBody>
      </p:sp>
      <p:sp>
        <p:nvSpPr>
          <p:cNvPr id="14" name="Espace réservé du pied de page 6">
            <a:extLst>
              <a:ext uri="{FF2B5EF4-FFF2-40B4-BE49-F238E27FC236}">
                <a16:creationId xmlns:a16="http://schemas.microsoft.com/office/drawing/2014/main" id="{BF187363-A436-3F4E-81FC-ADBA8A95A0D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038600" y="6609030"/>
            <a:ext cx="4114800" cy="248970"/>
          </a:xfrm>
        </p:spPr>
        <p:txBody>
          <a:bodyPr/>
          <a:lstStyle/>
          <a:p>
            <a:r>
              <a:rPr lang="fr-FR" dirty="0"/>
              <a:t>Laboratoire Génie Industriel</a:t>
            </a:r>
          </a:p>
        </p:txBody>
      </p:sp>
    </p:spTree>
    <p:extLst>
      <p:ext uri="{BB962C8B-B14F-4D97-AF65-F5344CB8AC3E}">
        <p14:creationId xmlns:p14="http://schemas.microsoft.com/office/powerpoint/2010/main" val="143738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donn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91144C7-BE44-9E4B-B389-3DD15FD23365}"/>
              </a:ext>
            </a:extLst>
          </p:cNvPr>
          <p:cNvSpPr/>
          <p:nvPr userDrawn="1"/>
        </p:nvSpPr>
        <p:spPr>
          <a:xfrm flipH="1">
            <a:off x="6108834" y="0"/>
            <a:ext cx="6083999" cy="658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689032-3B95-C842-BDA1-C1F976666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C59BD-610B-5640-8020-C8AFE44797C7}" type="datetimeFigureOut">
              <a:rPr lang="fr-FR" smtClean="0"/>
              <a:t>11/02/2024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E7D4E4-8024-CB4E-9756-6584ECF5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BD0E-416C-FE45-873B-CA5AC2F55768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B2CBDA1-8162-4647-9138-DDA220C87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687" y="365126"/>
            <a:ext cx="11407838" cy="801824"/>
          </a:xfrm>
        </p:spPr>
        <p:txBody>
          <a:bodyPr/>
          <a:lstStyle>
            <a:lvl1pPr>
              <a:defRPr>
                <a:solidFill>
                  <a:srgbClr val="16212B"/>
                </a:solidFill>
              </a:defRPr>
            </a:lvl1pPr>
          </a:lstStyle>
          <a:p>
            <a:r>
              <a:rPr lang="fr-FR" dirty="0"/>
              <a:t>Insérez le titre du slide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FBA84914-45DD-A94E-B0CE-103173F173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88" y="1331913"/>
            <a:ext cx="5246968" cy="644525"/>
          </a:xfrm>
        </p:spPr>
        <p:txBody>
          <a:bodyPr>
            <a:normAutofit/>
          </a:bodyPr>
          <a:lstStyle>
            <a:lvl1pPr marL="0" indent="0">
              <a:buNone/>
              <a:defRPr sz="1800" cap="all" spc="100" baseline="0">
                <a:solidFill>
                  <a:srgbClr val="33768C"/>
                </a:solidFill>
              </a:defRPr>
            </a:lvl1pPr>
          </a:lstStyle>
          <a:p>
            <a:r>
              <a:rPr lang="fr-FR" dirty="0"/>
              <a:t>Sous titre du slide</a:t>
            </a:r>
          </a:p>
        </p:txBody>
      </p:sp>
      <p:sp>
        <p:nvSpPr>
          <p:cNvPr id="12" name="Espace réservé du texte 13">
            <a:extLst>
              <a:ext uri="{FF2B5EF4-FFF2-40B4-BE49-F238E27FC236}">
                <a16:creationId xmlns:a16="http://schemas.microsoft.com/office/drawing/2014/main" id="{CF96F40D-8B3D-A143-BDFC-3BCA50C54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2687" y="2152651"/>
            <a:ext cx="5246969" cy="403639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 lang="fr-FR" sz="1800" smtClean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adipisicing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magna </a:t>
            </a:r>
            <a:r>
              <a:rPr lang="fr-FR" dirty="0" err="1"/>
              <a:t>aliqua</a:t>
            </a:r>
            <a:r>
              <a:rPr lang="fr-FR" dirty="0"/>
              <a:t>. Ut </a:t>
            </a:r>
            <a:r>
              <a:rPr lang="fr-FR" dirty="0" err="1"/>
              <a:t>enim</a:t>
            </a:r>
            <a:r>
              <a:rPr lang="fr-FR" dirty="0"/>
              <a:t> ad </a:t>
            </a:r>
            <a:r>
              <a:rPr lang="fr-FR" dirty="0" err="1"/>
              <a:t>minim</a:t>
            </a:r>
            <a:r>
              <a:rPr lang="fr-FR" dirty="0"/>
              <a:t>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nostrud</a:t>
            </a:r>
            <a:r>
              <a:rPr lang="fr-FR" dirty="0"/>
              <a:t> </a:t>
            </a:r>
            <a:r>
              <a:rPr lang="fr-FR" dirty="0" err="1"/>
              <a:t>exercitation</a:t>
            </a:r>
            <a:r>
              <a:rPr lang="fr-FR" dirty="0"/>
              <a:t> </a:t>
            </a:r>
            <a:r>
              <a:rPr lang="fr-FR" dirty="0" err="1"/>
              <a:t>ullamco</a:t>
            </a:r>
            <a:r>
              <a:rPr lang="fr-FR" dirty="0"/>
              <a:t> </a:t>
            </a:r>
            <a:r>
              <a:rPr lang="fr-FR" dirty="0" err="1"/>
              <a:t>laboris</a:t>
            </a:r>
            <a:r>
              <a:rPr lang="fr-FR" dirty="0"/>
              <a:t>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aliquip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commodo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.</a:t>
            </a:r>
          </a:p>
          <a:p>
            <a:r>
              <a:rPr lang="fr-FR" dirty="0"/>
              <a:t>Duis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irure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in </a:t>
            </a:r>
            <a:r>
              <a:rPr lang="fr-FR" dirty="0" err="1"/>
              <a:t>reprehenderit</a:t>
            </a:r>
            <a:r>
              <a:rPr lang="fr-FR" dirty="0"/>
              <a:t> in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cillum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eu </a:t>
            </a:r>
            <a:r>
              <a:rPr lang="fr-FR" dirty="0" err="1"/>
              <a:t>fugiat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. </a:t>
            </a:r>
            <a:r>
              <a:rPr lang="fr-FR" dirty="0" err="1"/>
              <a:t>Excepteur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</a:t>
            </a:r>
            <a:r>
              <a:rPr lang="fr-FR" dirty="0"/>
              <a:t> </a:t>
            </a:r>
            <a:r>
              <a:rPr lang="fr-FR" dirty="0" err="1"/>
              <a:t>cupidatat</a:t>
            </a:r>
            <a:r>
              <a:rPr lang="fr-FR" dirty="0"/>
              <a:t> non </a:t>
            </a:r>
            <a:r>
              <a:rPr lang="fr-FR" dirty="0" err="1"/>
              <a:t>proident</a:t>
            </a:r>
            <a:r>
              <a:rPr lang="fr-FR" dirty="0"/>
              <a:t>, </a:t>
            </a:r>
            <a:r>
              <a:rPr lang="fr-FR" dirty="0" err="1"/>
              <a:t>sunt</a:t>
            </a:r>
            <a:r>
              <a:rPr lang="fr-FR" dirty="0"/>
              <a:t> in culpa qui officia </a:t>
            </a:r>
            <a:r>
              <a:rPr lang="fr-FR" dirty="0" err="1"/>
              <a:t>deserunt</a:t>
            </a:r>
            <a:r>
              <a:rPr lang="fr-FR" dirty="0"/>
              <a:t> mollit </a:t>
            </a:r>
            <a:r>
              <a:rPr lang="fr-FR" dirty="0" err="1"/>
              <a:t>anim</a:t>
            </a:r>
            <a:r>
              <a:rPr lang="fr-FR" dirty="0"/>
              <a:t> id est </a:t>
            </a:r>
            <a:r>
              <a:rPr lang="fr-FR" dirty="0" err="1"/>
              <a:t>laborum</a:t>
            </a:r>
            <a:r>
              <a:rPr lang="fr-FR" dirty="0"/>
              <a:t>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EFEB77-89F4-B243-A8D0-B47E2B712D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02931" y="1552292"/>
            <a:ext cx="5217594" cy="1611313"/>
          </a:xfrm>
        </p:spPr>
        <p:txBody>
          <a:bodyPr anchor="b">
            <a:normAutofit/>
          </a:bodyPr>
          <a:lstStyle>
            <a:lvl1pPr marL="0" indent="0">
              <a:buNone/>
              <a:defRPr sz="7200" b="1" i="0">
                <a:solidFill>
                  <a:srgbClr val="33768C"/>
                </a:solidFill>
                <a:latin typeface="IBM Plex Sans" panose="020B0503050203000203" pitchFamily="34" charset="77"/>
              </a:defRPr>
            </a:lvl1pPr>
          </a:lstStyle>
          <a:p>
            <a:r>
              <a:rPr lang="fr-FR" dirty="0"/>
              <a:t>12.3456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C556FF4-4595-024A-AF25-DCADDF03E5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02931" y="3163605"/>
            <a:ext cx="5217594" cy="612758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r-FR" dirty="0"/>
              <a:t>Nombre de quelque chose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3100BC7-80AD-B14D-8343-5E0E02B2E6A8}"/>
              </a:ext>
            </a:extLst>
          </p:cNvPr>
          <p:cNvCxnSpPr>
            <a:cxnSpLocks/>
          </p:cNvCxnSpPr>
          <p:nvPr userDrawn="1"/>
        </p:nvCxnSpPr>
        <p:spPr>
          <a:xfrm>
            <a:off x="6602931" y="3964974"/>
            <a:ext cx="5217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A5DA719A-3A3A-E34E-B9CE-C3EA297E03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2931" y="3964974"/>
            <a:ext cx="5217594" cy="1611313"/>
          </a:xfrm>
        </p:spPr>
        <p:txBody>
          <a:bodyPr anchor="b">
            <a:normAutofit/>
          </a:bodyPr>
          <a:lstStyle>
            <a:lvl1pPr marL="0" indent="0">
              <a:buNone/>
              <a:defRPr sz="7200" b="1" i="0">
                <a:solidFill>
                  <a:srgbClr val="33768C"/>
                </a:solidFill>
                <a:latin typeface="IBM Plex Sans" panose="020B0503050203000203" pitchFamily="34" charset="77"/>
              </a:defRPr>
            </a:lvl1pPr>
          </a:lstStyle>
          <a:p>
            <a:r>
              <a:rPr lang="fr-FR" dirty="0"/>
              <a:t>12.3456</a:t>
            </a:r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3F87AF73-7761-E24D-B4E3-FC28A8B26F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2931" y="5576287"/>
            <a:ext cx="5217594" cy="612758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r-FR" dirty="0"/>
              <a:t>Nombre de quelque chose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7AE9BF7-0597-164B-A0CE-48BC861B5DCC}"/>
              </a:ext>
            </a:extLst>
          </p:cNvPr>
          <p:cNvCxnSpPr>
            <a:cxnSpLocks/>
          </p:cNvCxnSpPr>
          <p:nvPr userDrawn="1"/>
        </p:nvCxnSpPr>
        <p:spPr>
          <a:xfrm>
            <a:off x="6602931" y="3776363"/>
            <a:ext cx="5217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Espace réservé du pied de page 6">
            <a:extLst>
              <a:ext uri="{FF2B5EF4-FFF2-40B4-BE49-F238E27FC236}">
                <a16:creationId xmlns:a16="http://schemas.microsoft.com/office/drawing/2014/main" id="{FEDA907F-34B8-A148-B519-C36363B814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609030"/>
            <a:ext cx="4114800" cy="248970"/>
          </a:xfrm>
        </p:spPr>
        <p:txBody>
          <a:bodyPr/>
          <a:lstStyle/>
          <a:p>
            <a:r>
              <a:rPr lang="fr-FR" dirty="0"/>
              <a:t>Laboratoire Génie Industriel</a:t>
            </a:r>
          </a:p>
        </p:txBody>
      </p:sp>
    </p:spTree>
    <p:extLst>
      <p:ext uri="{BB962C8B-B14F-4D97-AF65-F5344CB8AC3E}">
        <p14:creationId xmlns:p14="http://schemas.microsoft.com/office/powerpoint/2010/main" val="102819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217A40D-C9C7-4540-AC78-736F8F38FF14}"/>
              </a:ext>
            </a:extLst>
          </p:cNvPr>
          <p:cNvSpPr/>
          <p:nvPr userDrawn="1"/>
        </p:nvSpPr>
        <p:spPr>
          <a:xfrm>
            <a:off x="0" y="6609030"/>
            <a:ext cx="12192000" cy="2489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EB5E074-41BB-7140-AF09-EE19627D3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87" y="365126"/>
            <a:ext cx="8568753" cy="8018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Modifiez le style de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1551F6-AADD-D840-A47A-0D377DF0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687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 dirty="0"/>
              <a:t>Premier niveau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89DA29-59E3-9540-B801-4FF13AE3E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609030"/>
            <a:ext cx="2743200" cy="2489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16212B"/>
                </a:solidFill>
                <a:latin typeface="IBM Plex Sans" panose="020B0503050203000203" pitchFamily="34" charset="77"/>
              </a:defRPr>
            </a:lvl1pPr>
          </a:lstStyle>
          <a:p>
            <a:fld id="{1E0C59BD-610B-5640-8020-C8AFE44797C7}" type="datetimeFigureOut">
              <a:rPr lang="fr-FR" smtClean="0"/>
              <a:pPr/>
              <a:t>11/02/2024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58BBB3-BFD6-7D4B-BFB5-8A522C6B1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609030"/>
            <a:ext cx="2743200" cy="2505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16212B"/>
                </a:solidFill>
                <a:latin typeface="IBM Plex Sans" panose="020B0503050203000203" pitchFamily="34" charset="77"/>
              </a:defRPr>
            </a:lvl1pPr>
          </a:lstStyle>
          <a:p>
            <a:fld id="{21B0BD0E-416C-FE45-873B-CA5AC2F55768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B47FDFD-0972-0F4F-BEF2-DC439BC259AD}"/>
              </a:ext>
            </a:extLst>
          </p:cNvPr>
          <p:cNvCxnSpPr>
            <a:cxnSpLocks/>
          </p:cNvCxnSpPr>
          <p:nvPr userDrawn="1"/>
        </p:nvCxnSpPr>
        <p:spPr>
          <a:xfrm>
            <a:off x="0" y="6595698"/>
            <a:ext cx="12192000" cy="0"/>
          </a:xfrm>
          <a:prstGeom prst="line">
            <a:avLst/>
          </a:prstGeom>
          <a:ln w="12700">
            <a:solidFill>
              <a:srgbClr val="16212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481E95-ACFD-BF42-89F3-A89EFA490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09030"/>
            <a:ext cx="4114800" cy="2489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IBM Plex Sans" panose="020B0503050203000203" pitchFamily="34" charset="77"/>
              </a:defRPr>
            </a:lvl1pPr>
          </a:lstStyle>
          <a:p>
            <a:r>
              <a:rPr lang="fr-FR" dirty="0"/>
              <a:t>Laboratoire Génie Industriel</a:t>
            </a:r>
          </a:p>
        </p:txBody>
      </p:sp>
    </p:spTree>
    <p:extLst>
      <p:ext uri="{BB962C8B-B14F-4D97-AF65-F5344CB8AC3E}">
        <p14:creationId xmlns:p14="http://schemas.microsoft.com/office/powerpoint/2010/main" val="124614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73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IBM Plex Sans" panose="020B050305020300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5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IBM Plex Sans" panose="020B050305020300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23292" y="6480000"/>
            <a:ext cx="7200900" cy="215900"/>
          </a:xfrm>
          <a:prstGeom prst="roundRect">
            <a:avLst/>
          </a:prstGeom>
          <a:ln w="3175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lang="fr-FR" sz="1200" b="0" kern="1200" dirty="0" smtClean="0">
                <a:solidFill>
                  <a:schemeClr val="accent3"/>
                </a:solidFill>
                <a:latin typeface="Century Gothi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© </a:t>
            </a:r>
            <a:r>
              <a:rPr lang="en-US" dirty="0" err="1"/>
              <a:t>Hyb'rid</a:t>
            </a:r>
            <a:r>
              <a:rPr lang="en-US" dirty="0"/>
              <a:t> – All Rights Reserved </a:t>
            </a:r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570000" y="6381328"/>
            <a:ext cx="1105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53265" y="6479999"/>
            <a:ext cx="387351" cy="245846"/>
          </a:xfrm>
          <a:prstGeom prst="rect">
            <a:avLst/>
          </a:prstGeom>
        </p:spPr>
        <p:txBody>
          <a:bodyPr/>
          <a:lstStyle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fr-FR" sz="1200" b="0" kern="1200">
                <a:solidFill>
                  <a:schemeClr val="accent3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78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ransition spd="slow">
    <p:push dir="u"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fr-FR" sz="2000" kern="1200" dirty="0">
          <a:solidFill>
            <a:schemeClr val="tx1"/>
          </a:solidFill>
          <a:latin typeface="Arial Black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  <a:cs typeface="Arial" charset="0"/>
        </a:defRPr>
      </a:lvl9pPr>
    </p:titleStyle>
    <p:bodyStyle>
      <a:lvl1pPr marL="182563" indent="-182563" algn="l" rtl="0" eaLnBrk="1" fontAlgn="base" hangingPunct="1">
        <a:spcBef>
          <a:spcPct val="20000"/>
        </a:spcBef>
        <a:spcAft>
          <a:spcPct val="0"/>
        </a:spcAft>
        <a:buClr>
          <a:srgbClr val="FF5700"/>
        </a:buClr>
        <a:buFont typeface="Symbol" pitchFamily="18" charset="2"/>
        <a:buChar char="·"/>
        <a:defRPr sz="1700" b="1" kern="1200" baseline="0">
          <a:solidFill>
            <a:srgbClr val="85999E"/>
          </a:solidFill>
          <a:latin typeface="Arial" charset="0"/>
          <a:ea typeface="+mn-ea"/>
          <a:cs typeface="Arial" pitchFamily="34" charset="0"/>
        </a:defRPr>
      </a:lvl1pPr>
      <a:lvl2pPr marL="541338" indent="-179388" algn="l" rtl="0" eaLnBrk="1" fontAlgn="base" hangingPunct="1">
        <a:spcBef>
          <a:spcPct val="20000"/>
        </a:spcBef>
        <a:spcAft>
          <a:spcPct val="0"/>
        </a:spcAft>
        <a:buClr>
          <a:srgbClr val="FF5700"/>
        </a:buClr>
        <a:buFont typeface="Symbol" pitchFamily="18" charset="2"/>
        <a:buChar char="·"/>
        <a:defRPr sz="15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01700" indent="-180975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·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57313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Arial" charset="0"/>
        <a:buChar char="–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7653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Arial" charset="0"/>
        <a:buChar char="»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23292" y="6499178"/>
            <a:ext cx="3832471" cy="215900"/>
          </a:xfrm>
          <a:prstGeom prst="roundRect">
            <a:avLst/>
          </a:prstGeom>
          <a:ln w="3175"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lang="fr-FR" sz="9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FR" dirty="0"/>
              <a:t>© Groupe </a:t>
            </a:r>
            <a:r>
              <a:rPr lang="fr-FR" dirty="0" err="1"/>
              <a:t>Karlton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 / </a:t>
            </a:r>
            <a:r>
              <a:rPr lang="fr-FR" dirty="0" err="1"/>
              <a:t>HyB’RID</a:t>
            </a:r>
            <a:r>
              <a:rPr lang="fr-FR" dirty="0"/>
              <a:t> – Tous droits réservés</a:t>
            </a:r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570000" y="6381328"/>
            <a:ext cx="1105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64553" y="6499178"/>
            <a:ext cx="576064" cy="215901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fr-FR" sz="9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F4B39C-0ECE-4169-8117-004429F10220}"/>
              </a:ext>
            </a:extLst>
          </p:cNvPr>
          <p:cNvSpPr/>
          <p:nvPr userDrawn="1"/>
        </p:nvSpPr>
        <p:spPr>
          <a:xfrm>
            <a:off x="4960915" y="6491712"/>
            <a:ext cx="22701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n-ea"/>
                <a:cs typeface="Arial" charset="0"/>
                <a:sym typeface="Helvetica"/>
              </a:rPr>
              <a:t>Référence du document : </a:t>
            </a:r>
            <a:r>
              <a:rPr lang="en-US" sz="900" b="0" kern="12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n-ea"/>
                <a:cs typeface="Arial" charset="0"/>
              </a:rPr>
              <a:t>OP-210087</a:t>
            </a:r>
          </a:p>
        </p:txBody>
      </p:sp>
    </p:spTree>
    <p:extLst>
      <p:ext uri="{BB962C8B-B14F-4D97-AF65-F5344CB8AC3E}">
        <p14:creationId xmlns:p14="http://schemas.microsoft.com/office/powerpoint/2010/main" val="378767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fr-FR" sz="2000" kern="1200" dirty="0">
          <a:solidFill>
            <a:schemeClr val="tx1"/>
          </a:solidFill>
          <a:latin typeface="Arial Black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  <a:cs typeface="Arial" charset="0"/>
        </a:defRPr>
      </a:lvl9pPr>
    </p:titleStyle>
    <p:bodyStyle>
      <a:lvl1pPr marL="182563" indent="-182563" algn="l" rtl="0" eaLnBrk="1" fontAlgn="base" hangingPunct="1">
        <a:spcBef>
          <a:spcPct val="20000"/>
        </a:spcBef>
        <a:spcAft>
          <a:spcPct val="0"/>
        </a:spcAft>
        <a:buClr>
          <a:srgbClr val="FF5700"/>
        </a:buClr>
        <a:buFont typeface="Symbol" pitchFamily="18" charset="2"/>
        <a:buChar char="·"/>
        <a:defRPr sz="1700" b="1" kern="1200" baseline="0">
          <a:solidFill>
            <a:srgbClr val="85999E"/>
          </a:solidFill>
          <a:latin typeface="Arial" charset="0"/>
          <a:ea typeface="+mn-ea"/>
          <a:cs typeface="Arial" pitchFamily="34" charset="0"/>
        </a:defRPr>
      </a:lvl1pPr>
      <a:lvl2pPr marL="541338" indent="-179388" algn="l" rtl="0" eaLnBrk="1" fontAlgn="base" hangingPunct="1">
        <a:spcBef>
          <a:spcPct val="20000"/>
        </a:spcBef>
        <a:spcAft>
          <a:spcPct val="0"/>
        </a:spcAft>
        <a:buClr>
          <a:srgbClr val="FF5700"/>
        </a:buClr>
        <a:buFont typeface="Symbol" pitchFamily="18" charset="2"/>
        <a:buChar char="·"/>
        <a:defRPr sz="15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01700" indent="-180975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·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57313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Arial" charset="0"/>
        <a:buChar char="–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7653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Arial" charset="0"/>
        <a:buChar char="»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53265" y="6479999"/>
            <a:ext cx="387351" cy="245846"/>
          </a:xfrm>
          <a:prstGeom prst="rect">
            <a:avLst/>
          </a:prstGeom>
        </p:spPr>
        <p:txBody>
          <a:bodyPr/>
          <a:lstStyle>
            <a:lvl1pPr mar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fr-FR" sz="1200" b="0" kern="1200">
                <a:solidFill>
                  <a:schemeClr val="accent3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3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66" r:id="rId14"/>
  </p:sldLayoutIdLst>
  <p:transition spd="slow">
    <p:push dir="u"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fr-FR" sz="2000" kern="1200" dirty="0">
          <a:solidFill>
            <a:schemeClr val="tx1"/>
          </a:solidFill>
          <a:latin typeface="Arial Black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  <a:cs typeface="Arial" charset="0"/>
        </a:defRPr>
      </a:lvl9pPr>
    </p:titleStyle>
    <p:bodyStyle>
      <a:lvl1pPr marL="182563" indent="-182563" algn="l" rtl="0" eaLnBrk="1" fontAlgn="base" hangingPunct="1">
        <a:spcBef>
          <a:spcPct val="20000"/>
        </a:spcBef>
        <a:spcAft>
          <a:spcPct val="0"/>
        </a:spcAft>
        <a:buClr>
          <a:srgbClr val="FF5700"/>
        </a:buClr>
        <a:buFont typeface="Symbol" pitchFamily="18" charset="2"/>
        <a:buChar char="·"/>
        <a:defRPr sz="1700" b="1" kern="1200" baseline="0">
          <a:solidFill>
            <a:srgbClr val="85999E"/>
          </a:solidFill>
          <a:latin typeface="Arial" charset="0"/>
          <a:ea typeface="+mn-ea"/>
          <a:cs typeface="Arial" pitchFamily="34" charset="0"/>
        </a:defRPr>
      </a:lvl1pPr>
      <a:lvl2pPr marL="541338" indent="-179388" algn="l" rtl="0" eaLnBrk="1" fontAlgn="base" hangingPunct="1">
        <a:spcBef>
          <a:spcPct val="20000"/>
        </a:spcBef>
        <a:spcAft>
          <a:spcPct val="0"/>
        </a:spcAft>
        <a:buClr>
          <a:srgbClr val="FF5700"/>
        </a:buClr>
        <a:buFont typeface="Symbol" pitchFamily="18" charset="2"/>
        <a:buChar char="·"/>
        <a:defRPr sz="15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01700" indent="-180975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·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57313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Arial" charset="0"/>
        <a:buChar char="–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765300" indent="-228600" algn="l" rtl="0" eaLnBrk="1" fontAlgn="base" hangingPunct="1">
        <a:spcBef>
          <a:spcPct val="20000"/>
        </a:spcBef>
        <a:spcAft>
          <a:spcPct val="0"/>
        </a:spcAft>
        <a:buSzPct val="120000"/>
        <a:buFont typeface="Arial" charset="0"/>
        <a:buChar char="»"/>
        <a:defRPr sz="1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4.jpeg"/><Relationship Id="rId4" Type="http://schemas.openxmlformats.org/officeDocument/2006/relationships/image" Target="../media/image6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2.png"/><Relationship Id="rId11" Type="http://schemas.openxmlformats.org/officeDocument/2006/relationships/image" Target="../media/image73.png"/><Relationship Id="rId5" Type="http://schemas.openxmlformats.org/officeDocument/2006/relationships/image" Target="../media/image61.emf"/><Relationship Id="rId10" Type="http://schemas.openxmlformats.org/officeDocument/2006/relationships/image" Target="../media/image72.emf"/><Relationship Id="rId4" Type="http://schemas.openxmlformats.org/officeDocument/2006/relationships/image" Target="../media/image60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7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78.png"/><Relationship Id="rId7" Type="http://schemas.openxmlformats.org/officeDocument/2006/relationships/image" Target="../media/image6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8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hal.science/hal-04212818v1" TargetMode="Externa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7.png"/><Relationship Id="rId3" Type="http://schemas.openxmlformats.org/officeDocument/2006/relationships/image" Target="../media/image81.tmp"/><Relationship Id="rId7" Type="http://schemas.openxmlformats.org/officeDocument/2006/relationships/image" Target="../media/image85.png"/><Relationship Id="rId12" Type="http://schemas.openxmlformats.org/officeDocument/2006/relationships/image" Target="../media/image7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4.png"/><Relationship Id="rId11" Type="http://schemas.openxmlformats.org/officeDocument/2006/relationships/image" Target="../media/image76.emf"/><Relationship Id="rId5" Type="http://schemas.openxmlformats.org/officeDocument/2006/relationships/image" Target="../media/image83.png"/><Relationship Id="rId10" Type="http://schemas.openxmlformats.org/officeDocument/2006/relationships/image" Target="../media/image75.emf"/><Relationship Id="rId4" Type="http://schemas.openxmlformats.org/officeDocument/2006/relationships/image" Target="../media/image82.png"/><Relationship Id="rId9" Type="http://schemas.openxmlformats.org/officeDocument/2006/relationships/image" Target="../media/image86.png"/><Relationship Id="rId1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6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3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flavorsofparis.com/blog/2021/4/13/how-to-navigate-paris-here-are-7-apps-to-help-you" TargetMode="External"/><Relationship Id="rId7" Type="http://schemas.openxmlformats.org/officeDocument/2006/relationships/hyperlink" Target="https://www.flickr.com/photos/jfgornet/4067266583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2.jpg"/><Relationship Id="rId5" Type="http://schemas.openxmlformats.org/officeDocument/2006/relationships/hyperlink" Target="https://fr.freepik.com/photos-gratuite/arc-triomphe-vue-rue-paris_29453419.htm#query=traffic%20in%20paris&amp;position=4&amp;from_view=search&amp;track=ais&amp;uuid=9f820fb8-34fe-46d6-a483-e8419e883097" TargetMode="External"/><Relationship Id="rId4" Type="http://schemas.openxmlformats.org/officeDocument/2006/relationships/image" Target="../media/image31.jpe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350" y="0"/>
            <a:ext cx="6858000" cy="6858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07203" y="1095103"/>
            <a:ext cx="514866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6212B"/>
                </a:solidFill>
                <a:effectLst/>
                <a:uLnTx/>
                <a:uFillTx/>
                <a:latin typeface="IBM Plex Sans" panose="020B0503050203000203" pitchFamily="34" charset="77"/>
                <a:ea typeface="+mn-ea"/>
                <a:cs typeface="+mn-cs"/>
              </a:rPr>
              <a:t>RID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6212B"/>
                </a:solidFill>
                <a:effectLst/>
                <a:uLnTx/>
                <a:uFillTx/>
                <a:latin typeface="IBM Plex Sans" panose="020B0503050203000203" pitchFamily="34" charset="77"/>
                <a:ea typeface="+mn-ea"/>
                <a:cs typeface="+mn-cs"/>
              </a:rPr>
              <a:t>Serious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6212B"/>
                </a:solidFill>
                <a:effectLst/>
                <a:uLnTx/>
                <a:uFillTx/>
                <a:latin typeface="IBM Plex Sans" panose="020B0503050203000203" pitchFamily="34" charset="77"/>
                <a:ea typeface="+mn-ea"/>
                <a:cs typeface="+mn-cs"/>
              </a:rPr>
              <a:t> Game </a:t>
            </a:r>
            <a:b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6212B"/>
                </a:solidFill>
                <a:effectLst/>
                <a:uLnTx/>
                <a:uFillTx/>
                <a:latin typeface="IBM Plex Sans" panose="020B0503050203000203" pitchFamily="34" charset="77"/>
                <a:ea typeface="+mn-ea"/>
                <a:cs typeface="+mn-cs"/>
              </a:rPr>
            </a:b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6212B"/>
                </a:solidFill>
                <a:effectLst/>
                <a:uLnTx/>
                <a:uFillTx/>
                <a:latin typeface="IBM Plex Sans" panose="020B0503050203000203" pitchFamily="34" charset="77"/>
                <a:ea typeface="+mn-ea"/>
                <a:cs typeface="+mn-cs"/>
              </a:rPr>
              <a:t>instructions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400" b="1" dirty="0">
              <a:solidFill>
                <a:srgbClr val="16212B"/>
              </a:solidFill>
              <a:latin typeface="IBM Plex Sans" panose="020B0503050203000203" pitchFamily="34" charset="7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6212B"/>
                </a:solidFill>
                <a:effectLst/>
                <a:uLnTx/>
                <a:uFillTx/>
                <a:latin typeface="IBM Plex Sans" panose="020B0503050203000203" pitchFamily="34" charset="77"/>
                <a:ea typeface="+mn-ea"/>
                <a:cs typeface="+mn-cs"/>
              </a:rPr>
              <a:t>Radical Innovation Design®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6212B"/>
                </a:solidFill>
                <a:effectLst/>
                <a:uLnTx/>
                <a:uFillTx/>
                <a:latin typeface="IBM Plex Sans" panose="020B0503050203000203" pitchFamily="34" charset="77"/>
                <a:ea typeface="+mn-ea"/>
                <a:cs typeface="+mn-cs"/>
              </a:rPr>
              <a:t>methodology</a:t>
            </a:r>
            <a:endParaRPr kumimoji="0" lang="fr-FR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134" y="143387"/>
            <a:ext cx="1183906" cy="60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634DF12-B186-C63B-2833-836954825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3263365"/>
            <a:ext cx="3066967" cy="3066967"/>
          </a:xfrm>
          <a:prstGeom prst="rect">
            <a:avLst/>
          </a:prstGeom>
        </p:spPr>
      </p:pic>
      <p:pic>
        <p:nvPicPr>
          <p:cNvPr id="5" name="Image 4" descr="Une image contenant Police, symbole, capture d’écran, Graphique&#10;&#10;Description générée automatiquement">
            <a:extLst>
              <a:ext uri="{FF2B5EF4-FFF2-40B4-BE49-F238E27FC236}">
                <a16:creationId xmlns:a16="http://schemas.microsoft.com/office/drawing/2014/main" id="{446921C7-BB8A-E382-C41A-84974BF0E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862" y="6292713"/>
            <a:ext cx="1534491" cy="53688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5E28BD-A877-B1DF-221B-982E40FF58E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353" y="197816"/>
            <a:ext cx="1435217" cy="483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586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7CA41A9-44E0-6489-DDF7-320D64569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0936EF-5125-26D1-2151-7FDEB7B355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2800" dirty="0" err="1"/>
              <a:t>Step</a:t>
            </a:r>
            <a:r>
              <a:rPr lang="fr-FR" sz="2800" dirty="0"/>
              <a:t> 1 - Initiation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32755EA-EBF2-4245-1C05-0BCBBC69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685E90B4-953E-9EA8-14A3-BD3B8036B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590" y="1550822"/>
            <a:ext cx="7272808" cy="3319017"/>
          </a:xfrm>
        </p:spPr>
        <p:txBody>
          <a:bodyPr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DD0AB66B-AAB2-AC18-A50F-B6DED94BD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30580"/>
            <a:ext cx="9342210" cy="3788322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41FB1CDE-6F7F-ABCC-1FE9-9051EC52BF5A}"/>
              </a:ext>
            </a:extLst>
          </p:cNvPr>
          <p:cNvGrpSpPr/>
          <p:nvPr/>
        </p:nvGrpSpPr>
        <p:grpSpPr>
          <a:xfrm>
            <a:off x="1676533" y="3546121"/>
            <a:ext cx="8033876" cy="1872596"/>
            <a:chOff x="354548" y="3270904"/>
            <a:chExt cx="8033876" cy="187259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D45CBF1-C6A3-63CE-DED9-93EE1C8204A0}"/>
                </a:ext>
              </a:extLst>
            </p:cNvPr>
            <p:cNvSpPr/>
            <p:nvPr/>
          </p:nvSpPr>
          <p:spPr>
            <a:xfrm>
              <a:off x="1583682" y="4353000"/>
              <a:ext cx="6804742" cy="7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358454F9-0C4E-CDCF-D617-E37585317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48" y="3270904"/>
              <a:ext cx="1293488" cy="94655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AD8B250D-8ACB-FD26-D784-203239B4A6F2}"/>
                </a:ext>
              </a:extLst>
            </p:cNvPr>
            <p:cNvSpPr/>
            <p:nvPr/>
          </p:nvSpPr>
          <p:spPr>
            <a:xfrm>
              <a:off x="2750523" y="4480271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b="1" dirty="0"/>
                <a:t>1</a:t>
              </a:r>
              <a:endParaRPr lang="fr-FR" b="1" dirty="0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773D075E-A8CF-948F-ED79-247C075591AA}"/>
                </a:ext>
              </a:extLst>
            </p:cNvPr>
            <p:cNvSpPr txBox="1"/>
            <p:nvPr/>
          </p:nvSpPr>
          <p:spPr>
            <a:xfrm>
              <a:off x="3205620" y="4475168"/>
              <a:ext cx="2304256" cy="4308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A" sz="1100" dirty="0">
                  <a:latin typeface="+mj-lt"/>
                </a:rPr>
                <a:t>You must </a:t>
              </a:r>
              <a:r>
                <a:rPr lang="fr-CA" sz="1100" dirty="0" err="1">
                  <a:latin typeface="+mj-lt"/>
                </a:rPr>
                <a:t>choose</a:t>
              </a:r>
              <a:r>
                <a:rPr lang="fr-CA" sz="1100" dirty="0">
                  <a:latin typeface="+mj-lt"/>
                </a:rPr>
                <a:t> a </a:t>
              </a:r>
              <a:r>
                <a:rPr lang="fr-CA" sz="1100" dirty="0" err="1">
                  <a:latin typeface="+mj-lt"/>
                </a:rPr>
                <a:t>company</a:t>
              </a:r>
              <a:endParaRPr lang="fr-CA" sz="1100" dirty="0">
                <a:latin typeface="+mj-lt"/>
              </a:endParaRPr>
            </a:p>
            <a:p>
              <a:r>
                <a:rPr lang="fr-CA" sz="1100" b="1" dirty="0">
                  <a:latin typeface="+mj-lt"/>
                </a:rPr>
                <a:t>You </a:t>
              </a:r>
              <a:r>
                <a:rPr lang="fr-CA" sz="1100" b="1" dirty="0" err="1">
                  <a:latin typeface="+mj-lt"/>
                </a:rPr>
                <a:t>access</a:t>
              </a:r>
              <a:r>
                <a:rPr lang="fr-CA" sz="1100" b="1" dirty="0">
                  <a:latin typeface="+mj-lt"/>
                </a:rPr>
                <a:t>: 2IS + 2DK </a:t>
              </a:r>
              <a:endParaRPr lang="fr-FR" sz="1100" b="1" dirty="0">
                <a:latin typeface="+mj-lt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CC885E9-186C-AA64-F8E1-E50CFCE91EEB}"/>
              </a:ext>
            </a:extLst>
          </p:cNvPr>
          <p:cNvSpPr/>
          <p:nvPr/>
        </p:nvSpPr>
        <p:spPr>
          <a:xfrm>
            <a:off x="3279674" y="4684278"/>
            <a:ext cx="737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Game</a:t>
            </a:r>
          </a:p>
          <a:p>
            <a:pPr algn="r"/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step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8456471-9033-76A7-7A74-FFF444249DD2}"/>
              </a:ext>
            </a:extLst>
          </p:cNvPr>
          <p:cNvSpPr/>
          <p:nvPr/>
        </p:nvSpPr>
        <p:spPr>
          <a:xfrm>
            <a:off x="2781337" y="3025021"/>
            <a:ext cx="131061" cy="13106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E19B012-2E6B-3357-7BC9-F56F5DD17E5A}"/>
              </a:ext>
            </a:extLst>
          </p:cNvPr>
          <p:cNvSpPr/>
          <p:nvPr/>
        </p:nvSpPr>
        <p:spPr>
          <a:xfrm>
            <a:off x="2774606" y="3330410"/>
            <a:ext cx="131061" cy="13106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9135484-EEF3-1A63-9102-54F5F31A7823}"/>
              </a:ext>
            </a:extLst>
          </p:cNvPr>
          <p:cNvSpPr/>
          <p:nvPr/>
        </p:nvSpPr>
        <p:spPr>
          <a:xfrm>
            <a:off x="3008767" y="1457329"/>
            <a:ext cx="7476444" cy="3153486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9A68BCF-B56B-86D9-865C-ACE08B9387EA}"/>
              </a:ext>
            </a:extLst>
          </p:cNvPr>
          <p:cNvSpPr txBox="1"/>
          <p:nvPr/>
        </p:nvSpPr>
        <p:spPr>
          <a:xfrm>
            <a:off x="8766689" y="3605383"/>
            <a:ext cx="1745991" cy="10618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A" sz="900" b="1" dirty="0" err="1">
                <a:latin typeface="+mj-lt"/>
              </a:rPr>
              <a:t>Legend</a:t>
            </a:r>
            <a:endParaRPr lang="fr-CA" sz="900" b="1" dirty="0">
              <a:latin typeface="+mj-lt"/>
            </a:endParaRPr>
          </a:p>
          <a:p>
            <a:pPr defTabSz="358775">
              <a:tabLst>
                <a:tab pos="358775" algn="l"/>
              </a:tabLst>
            </a:pPr>
            <a:r>
              <a:rPr lang="fr-CA" sz="900" dirty="0">
                <a:latin typeface="+mj-lt"/>
              </a:rPr>
              <a:t>DK:	</a:t>
            </a:r>
            <a:r>
              <a:rPr lang="fr-CA" sz="900" dirty="0" err="1">
                <a:latin typeface="+mj-lt"/>
              </a:rPr>
              <a:t>Deep</a:t>
            </a:r>
            <a:r>
              <a:rPr lang="fr-CA" sz="900" dirty="0">
                <a:latin typeface="+mj-lt"/>
              </a:rPr>
              <a:t> </a:t>
            </a:r>
            <a:r>
              <a:rPr lang="fr-CA" sz="900" dirty="0" err="1">
                <a:latin typeface="+mj-lt"/>
              </a:rPr>
              <a:t>Knowledge</a:t>
            </a:r>
            <a:endParaRPr lang="fr-CA" sz="900" dirty="0">
              <a:latin typeface="+mj-lt"/>
            </a:endParaRPr>
          </a:p>
          <a:p>
            <a:pPr>
              <a:tabLst>
                <a:tab pos="358775" algn="l"/>
              </a:tabLst>
            </a:pPr>
            <a:r>
              <a:rPr lang="fr-CA" sz="900" dirty="0">
                <a:latin typeface="+mj-lt"/>
              </a:rPr>
              <a:t>IS: 	Investigation </a:t>
            </a:r>
            <a:r>
              <a:rPr lang="fr-CA" sz="900" dirty="0" err="1">
                <a:latin typeface="+mj-lt"/>
              </a:rPr>
              <a:t>Strategy</a:t>
            </a:r>
            <a:endParaRPr lang="fr-CA" sz="900" dirty="0">
              <a:latin typeface="+mj-lt"/>
            </a:endParaRPr>
          </a:p>
          <a:p>
            <a:pPr>
              <a:tabLst>
                <a:tab pos="358775" algn="l"/>
              </a:tabLst>
            </a:pPr>
            <a:r>
              <a:rPr lang="fr-CA" sz="900" dirty="0">
                <a:latin typeface="+mj-lt"/>
              </a:rPr>
              <a:t>P : 	</a:t>
            </a:r>
            <a:r>
              <a:rPr lang="fr-CA" sz="900" dirty="0" err="1">
                <a:latin typeface="+mj-lt"/>
              </a:rPr>
              <a:t>Problems</a:t>
            </a:r>
            <a:endParaRPr lang="fr-CA" sz="900" dirty="0">
              <a:latin typeface="+mj-lt"/>
            </a:endParaRPr>
          </a:p>
          <a:p>
            <a:pPr>
              <a:tabLst>
                <a:tab pos="358775" algn="l"/>
              </a:tabLst>
            </a:pPr>
            <a:r>
              <a:rPr lang="fr-CA" sz="900" dirty="0">
                <a:latin typeface="+mj-lt"/>
              </a:rPr>
              <a:t>Up: 	User profiles</a:t>
            </a:r>
          </a:p>
          <a:p>
            <a:pPr>
              <a:tabLst>
                <a:tab pos="358775" algn="l"/>
              </a:tabLst>
            </a:pPr>
            <a:r>
              <a:rPr lang="fr-CA" sz="900" dirty="0">
                <a:latin typeface="+mj-lt"/>
              </a:rPr>
              <a:t>Us: 	Usage situations</a:t>
            </a:r>
          </a:p>
          <a:p>
            <a:pPr>
              <a:tabLst>
                <a:tab pos="358775" algn="l"/>
              </a:tabLst>
            </a:pPr>
            <a:r>
              <a:rPr lang="fr-CA" sz="900" dirty="0">
                <a:latin typeface="+mj-lt"/>
              </a:rPr>
              <a:t>Es: 	</a:t>
            </a:r>
            <a:r>
              <a:rPr lang="fr-CA" sz="900" dirty="0" err="1">
                <a:latin typeface="+mj-lt"/>
              </a:rPr>
              <a:t>Existing</a:t>
            </a:r>
            <a:r>
              <a:rPr lang="fr-CA" sz="900" dirty="0">
                <a:latin typeface="+mj-lt"/>
              </a:rPr>
              <a:t> solutions</a:t>
            </a:r>
            <a:endParaRPr lang="fr-FR" sz="900" dirty="0">
              <a:latin typeface="+mj-lt"/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45EA48DD-7CE2-B799-8FA0-33927CB07E97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2630590" y="2358017"/>
            <a:ext cx="1494645" cy="2450198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>
            <a:extLst>
              <a:ext uri="{FF2B5EF4-FFF2-40B4-BE49-F238E27FC236}">
                <a16:creationId xmlns:a16="http://schemas.microsoft.com/office/drawing/2014/main" id="{CAA9C123-EA2D-B2C4-003C-82E370AB5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8" y="4433864"/>
            <a:ext cx="2978970" cy="21904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Espace réservé du texte 4">
            <a:extLst>
              <a:ext uri="{FF2B5EF4-FFF2-40B4-BE49-F238E27FC236}">
                <a16:creationId xmlns:a16="http://schemas.microsoft.com/office/drawing/2014/main" id="{8D8BB391-24CB-6082-29D2-2E41FF4978B6}"/>
              </a:ext>
            </a:extLst>
          </p:cNvPr>
          <p:cNvSpPr txBox="1">
            <a:spLocks/>
          </p:cNvSpPr>
          <p:nvPr/>
        </p:nvSpPr>
        <p:spPr>
          <a:xfrm>
            <a:off x="5122612" y="5498922"/>
            <a:ext cx="6538010" cy="112542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182563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700" b="1" kern="1200" baseline="0">
                <a:solidFill>
                  <a:srgbClr val="85999E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54133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5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1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573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–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765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»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When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you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are in a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company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you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are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already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accustomed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to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some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i="1" dirty="0">
                <a:solidFill>
                  <a:schemeClr val="tx1"/>
                </a:solidFill>
                <a:latin typeface="+mj-lt"/>
              </a:rPr>
              <a:t>Investigation </a:t>
            </a:r>
            <a:r>
              <a:rPr lang="fr-FR" sz="1400" i="1" dirty="0" err="1">
                <a:solidFill>
                  <a:schemeClr val="tx1"/>
                </a:solidFill>
                <a:latin typeface="+mj-lt"/>
              </a:rPr>
              <a:t>Strategies</a:t>
            </a:r>
            <a:r>
              <a:rPr lang="fr-FR" sz="14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and have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some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pre-existing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i="1" dirty="0">
                <a:solidFill>
                  <a:schemeClr val="tx1"/>
                </a:solidFill>
                <a:latin typeface="+mj-lt"/>
              </a:rPr>
              <a:t>Deep </a:t>
            </a:r>
            <a:r>
              <a:rPr lang="fr-FR" sz="1400" i="1" dirty="0" err="1">
                <a:solidFill>
                  <a:schemeClr val="tx1"/>
                </a:solidFill>
                <a:latin typeface="+mj-lt"/>
              </a:rPr>
              <a:t>Knowledge</a:t>
            </a:r>
            <a:r>
              <a:rPr lang="fr-FR" sz="14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on Urban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Mobility</a:t>
            </a:r>
            <a:endParaRPr lang="fr-FR" sz="1400" b="0" dirty="0">
              <a:solidFill>
                <a:schemeClr val="tx1"/>
              </a:solidFill>
              <a:latin typeface="+mj-lt"/>
            </a:endParaRPr>
          </a:p>
          <a:p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Transform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immediately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your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2 IS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cards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in DK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cards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;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it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costs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nothing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at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this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point.</a:t>
            </a:r>
          </a:p>
          <a:p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Pay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attention to the business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features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of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you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company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as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you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will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have to compromise </a:t>
            </a:r>
            <a:r>
              <a:rPr lang="fr-FR" sz="1400" i="1" dirty="0" err="1">
                <a:solidFill>
                  <a:schemeClr val="tx1"/>
                </a:solidFill>
                <a:latin typeface="+mj-lt"/>
              </a:rPr>
              <a:t>usefulness</a:t>
            </a:r>
            <a:r>
              <a:rPr lang="fr-FR" sz="14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+mj-lt"/>
              </a:rPr>
              <a:t>for </a:t>
            </a:r>
            <a:r>
              <a:rPr lang="fr-FR" sz="1400" dirty="0" err="1">
                <a:solidFill>
                  <a:schemeClr val="tx1"/>
                </a:solidFill>
                <a:latin typeface="+mj-lt"/>
              </a:rPr>
              <a:t>users</a:t>
            </a:r>
            <a:r>
              <a:rPr lang="fr-FR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b="0" dirty="0" err="1">
                <a:solidFill>
                  <a:schemeClr val="tx1"/>
                </a:solidFill>
                <a:latin typeface="+mj-lt"/>
              </a:rPr>
              <a:t>with</a:t>
            </a:r>
            <a:r>
              <a:rPr lang="fr-FR" sz="1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i="1" dirty="0" err="1">
                <a:solidFill>
                  <a:schemeClr val="tx1"/>
                </a:solidFill>
                <a:latin typeface="+mj-lt"/>
              </a:rPr>
              <a:t>opportunities</a:t>
            </a:r>
            <a:r>
              <a:rPr lang="fr-FR" sz="14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400" dirty="0">
                <a:solidFill>
                  <a:schemeClr val="tx1"/>
                </a:solidFill>
                <a:latin typeface="+mj-lt"/>
              </a:rPr>
              <a:t>for </a:t>
            </a:r>
            <a:r>
              <a:rPr lang="fr-FR" sz="1400" dirty="0" err="1">
                <a:solidFill>
                  <a:schemeClr val="tx1"/>
                </a:solidFill>
                <a:latin typeface="+mj-lt"/>
              </a:rPr>
              <a:t>your</a:t>
            </a:r>
            <a:r>
              <a:rPr lang="fr-FR" sz="1400" dirty="0">
                <a:solidFill>
                  <a:schemeClr val="tx1"/>
                </a:solidFill>
                <a:latin typeface="+mj-lt"/>
              </a:rPr>
              <a:t> business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7531A13-0CF1-8020-B457-B12549C05F5E}"/>
              </a:ext>
            </a:extLst>
          </p:cNvPr>
          <p:cNvSpPr/>
          <p:nvPr/>
        </p:nvSpPr>
        <p:spPr>
          <a:xfrm rot="19386843">
            <a:off x="2318986" y="5954213"/>
            <a:ext cx="807671" cy="853609"/>
          </a:xfrm>
          <a:prstGeom prst="ellipse">
            <a:avLst/>
          </a:prstGeom>
          <a:solidFill>
            <a:srgbClr val="FF0000">
              <a:alpha val="1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8" name="Forme libre : forme 57">
            <a:extLst>
              <a:ext uri="{FF2B5EF4-FFF2-40B4-BE49-F238E27FC236}">
                <a16:creationId xmlns:a16="http://schemas.microsoft.com/office/drawing/2014/main" id="{6BABD188-89EF-AC19-F633-3257D93CE778}"/>
              </a:ext>
            </a:extLst>
          </p:cNvPr>
          <p:cNvSpPr/>
          <p:nvPr/>
        </p:nvSpPr>
        <p:spPr>
          <a:xfrm>
            <a:off x="3136900" y="5498922"/>
            <a:ext cx="2109803" cy="1083808"/>
          </a:xfrm>
          <a:custGeom>
            <a:avLst/>
            <a:gdLst>
              <a:gd name="connsiteX0" fmla="*/ 2159000 w 2159000"/>
              <a:gd name="connsiteY0" fmla="*/ 106040 h 935670"/>
              <a:gd name="connsiteX1" fmla="*/ 1549400 w 2159000"/>
              <a:gd name="connsiteY1" fmla="*/ 67940 h 935670"/>
              <a:gd name="connsiteX2" fmla="*/ 850900 w 2159000"/>
              <a:gd name="connsiteY2" fmla="*/ 893440 h 935670"/>
              <a:gd name="connsiteX3" fmla="*/ 0 w 2159000"/>
              <a:gd name="connsiteY3" fmla="*/ 741040 h 93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9000" h="935670">
                <a:moveTo>
                  <a:pt x="2159000" y="106040"/>
                </a:moveTo>
                <a:cubicBezTo>
                  <a:pt x="1963208" y="21373"/>
                  <a:pt x="1767417" y="-63293"/>
                  <a:pt x="1549400" y="67940"/>
                </a:cubicBezTo>
                <a:cubicBezTo>
                  <a:pt x="1331383" y="199173"/>
                  <a:pt x="1109133" y="781257"/>
                  <a:pt x="850900" y="893440"/>
                </a:cubicBezTo>
                <a:cubicBezTo>
                  <a:pt x="592667" y="1005623"/>
                  <a:pt x="296333" y="873331"/>
                  <a:pt x="0" y="74104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oval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8430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4CB521B-0086-74B8-DBD5-8B65669CB1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924B4E-2286-1A02-F3F9-3776DA047E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800"/>
              <a:t>Step 2: Investigation - Buy your Investigation Strategies cards</a:t>
            </a:r>
            <a:endParaRPr lang="fr-FR" sz="280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67C14E0-6055-5335-A22A-C32B07A1B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23F85D2-736C-AFA8-6424-59A73D47D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767" y="1500147"/>
            <a:ext cx="7272808" cy="3319017"/>
          </a:xfrm>
        </p:spPr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04FFE7-B506-60FC-3556-44054A942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77" y="979905"/>
            <a:ext cx="9342210" cy="3788322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684C6909-2EC3-D499-3D1D-8D709E74A384}"/>
              </a:ext>
            </a:extLst>
          </p:cNvPr>
          <p:cNvGrpSpPr/>
          <p:nvPr/>
        </p:nvGrpSpPr>
        <p:grpSpPr>
          <a:xfrm>
            <a:off x="2197498" y="3380955"/>
            <a:ext cx="6920497" cy="1953910"/>
            <a:chOff x="1498435" y="3368930"/>
            <a:chExt cx="6920497" cy="214659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680192-DDEF-22F9-1E4B-8CBF098ABA87}"/>
                </a:ext>
              </a:extLst>
            </p:cNvPr>
            <p:cNvSpPr/>
            <p:nvPr/>
          </p:nvSpPr>
          <p:spPr>
            <a:xfrm>
              <a:off x="1614190" y="4316551"/>
              <a:ext cx="6804742" cy="11989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B3E8256-98E6-A4CF-47A8-44A2C9A6D5B8}"/>
                </a:ext>
              </a:extLst>
            </p:cNvPr>
            <p:cNvSpPr/>
            <p:nvPr/>
          </p:nvSpPr>
          <p:spPr>
            <a:xfrm>
              <a:off x="3509589" y="4479778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b="1" dirty="0"/>
                <a:t>2</a:t>
              </a:r>
              <a:endParaRPr lang="fr-FR" b="1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D1BA5FA-AFF7-0766-931A-5E9DEFA4E62F}"/>
                </a:ext>
              </a:extLst>
            </p:cNvPr>
            <p:cNvSpPr txBox="1"/>
            <p:nvPr/>
          </p:nvSpPr>
          <p:spPr>
            <a:xfrm>
              <a:off x="3939832" y="4456723"/>
              <a:ext cx="2411238" cy="8960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CA" sz="1100" dirty="0" err="1">
                  <a:latin typeface="+mj-lt"/>
                </a:rPr>
                <a:t>Your</a:t>
              </a:r>
              <a:r>
                <a:rPr lang="fr-CA" sz="1100" dirty="0">
                  <a:latin typeface="+mj-lt"/>
                </a:rPr>
                <a:t> initial budget </a:t>
              </a:r>
              <a:r>
                <a:rPr lang="fr-CA" sz="1100" dirty="0" err="1">
                  <a:latin typeface="+mj-lt"/>
                </a:rPr>
                <a:t>is</a:t>
              </a:r>
              <a:r>
                <a:rPr lang="fr-CA" sz="1100" dirty="0">
                  <a:latin typeface="+mj-lt"/>
                </a:rPr>
                <a:t>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A" sz="1100" dirty="0">
                  <a:latin typeface="+mj-lt"/>
                </a:rPr>
                <a:t>50 RID coins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A" sz="1100" dirty="0">
                  <a:latin typeface="+mj-lt"/>
                </a:rPr>
                <a:t>50 RID </a:t>
              </a:r>
              <a:r>
                <a:rPr lang="fr-CA" sz="1100" dirty="0" err="1">
                  <a:latin typeface="+mj-lt"/>
                </a:rPr>
                <a:t>clocks</a:t>
              </a:r>
              <a:endParaRPr lang="fr-FR" sz="1100" dirty="0">
                <a:latin typeface="+mj-lt"/>
              </a:endParaRPr>
            </a:p>
            <a:p>
              <a:r>
                <a:rPr lang="fr-CA" sz="1400" b="1" dirty="0">
                  <a:latin typeface="+mj-lt"/>
                </a:rPr>
                <a:t>You can </a:t>
              </a:r>
              <a:r>
                <a:rPr lang="fr-CA" sz="1400" b="1" dirty="0" err="1">
                  <a:latin typeface="+mj-lt"/>
                </a:rPr>
                <a:t>buy</a:t>
              </a:r>
              <a:r>
                <a:rPr lang="fr-CA" sz="1400" b="1" dirty="0">
                  <a:latin typeface="+mj-lt"/>
                </a:rPr>
                <a:t> approx. 6 IS 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95062AC-3BDD-4C43-57BF-38645CDF5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435" y="3368930"/>
              <a:ext cx="1178501" cy="13493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37E4-3C4C-129F-11AA-A4FF8878EE77}"/>
              </a:ext>
            </a:extLst>
          </p:cNvPr>
          <p:cNvSpPr/>
          <p:nvPr/>
        </p:nvSpPr>
        <p:spPr>
          <a:xfrm>
            <a:off x="3530161" y="4292185"/>
            <a:ext cx="737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Game</a:t>
            </a:r>
          </a:p>
          <a:p>
            <a:pPr algn="r"/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step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AC50C36-58F7-C35D-66AA-8D18ADDF52FE}"/>
              </a:ext>
            </a:extLst>
          </p:cNvPr>
          <p:cNvGrpSpPr/>
          <p:nvPr/>
        </p:nvGrpSpPr>
        <p:grpSpPr>
          <a:xfrm>
            <a:off x="2140396" y="2972837"/>
            <a:ext cx="131062" cy="417469"/>
            <a:chOff x="1515269" y="2768452"/>
            <a:chExt cx="131062" cy="417469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060400B2-D287-1046-1161-F2DE964F702F}"/>
                </a:ext>
              </a:extLst>
            </p:cNvPr>
            <p:cNvSpPr/>
            <p:nvPr/>
          </p:nvSpPr>
          <p:spPr>
            <a:xfrm>
              <a:off x="1515269" y="2768452"/>
              <a:ext cx="131061" cy="13106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3C9B6749-7E5D-5D56-0440-EC853FEE9A68}"/>
                </a:ext>
              </a:extLst>
            </p:cNvPr>
            <p:cNvSpPr/>
            <p:nvPr/>
          </p:nvSpPr>
          <p:spPr>
            <a:xfrm>
              <a:off x="1515270" y="3054860"/>
              <a:ext cx="131061" cy="13106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A8BD8F55-1633-594B-A5F2-EA9622A08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42" y="3464070"/>
            <a:ext cx="1415316" cy="10357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B24FA7-DA2C-EEFD-51B9-400BF0AC052C}"/>
              </a:ext>
            </a:extLst>
          </p:cNvPr>
          <p:cNvSpPr/>
          <p:nvPr/>
        </p:nvSpPr>
        <p:spPr>
          <a:xfrm>
            <a:off x="3372083" y="1401862"/>
            <a:ext cx="6397044" cy="2924065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5592B18-6058-CD8E-1C9D-4FCA1CB178AB}"/>
              </a:ext>
            </a:extLst>
          </p:cNvPr>
          <p:cNvGrpSpPr/>
          <p:nvPr/>
        </p:nvGrpSpPr>
        <p:grpSpPr>
          <a:xfrm>
            <a:off x="3146940" y="2972837"/>
            <a:ext cx="131062" cy="417469"/>
            <a:chOff x="1515269" y="2768452"/>
            <a:chExt cx="131062" cy="417469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6BD3A26-6F63-1B66-E531-7A208DCC0C1C}"/>
                </a:ext>
              </a:extLst>
            </p:cNvPr>
            <p:cNvSpPr/>
            <p:nvPr/>
          </p:nvSpPr>
          <p:spPr>
            <a:xfrm>
              <a:off x="1515269" y="2768452"/>
              <a:ext cx="131061" cy="13106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961FB713-1ADB-9A86-6053-502851F6858C}"/>
                </a:ext>
              </a:extLst>
            </p:cNvPr>
            <p:cNvSpPr/>
            <p:nvPr/>
          </p:nvSpPr>
          <p:spPr>
            <a:xfrm>
              <a:off x="1515270" y="3054860"/>
              <a:ext cx="131061" cy="131061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2C27EAF-B9E6-83D4-8737-8220121E1C07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671511" y="1860984"/>
            <a:ext cx="1589868" cy="2579101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17197FE1-406B-A95B-C8B4-1A59BE5FF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65" y="3496365"/>
            <a:ext cx="2668834" cy="2875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30D28018-EC02-AA04-8A32-FD0CA9382CC3}"/>
              </a:ext>
            </a:extLst>
          </p:cNvPr>
          <p:cNvSpPr txBox="1">
            <a:spLocks/>
          </p:cNvSpPr>
          <p:nvPr/>
        </p:nvSpPr>
        <p:spPr>
          <a:xfrm>
            <a:off x="469177" y="5160694"/>
            <a:ext cx="8438455" cy="2086463"/>
          </a:xfrm>
          <a:prstGeom prst="rect">
            <a:avLst/>
          </a:prstGeom>
        </p:spPr>
        <p:txBody>
          <a:bodyPr>
            <a:normAutofit/>
          </a:bodyPr>
          <a:lstStyle>
            <a:lvl1pPr marL="182563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700" b="1" kern="1200" baseline="0">
                <a:solidFill>
                  <a:srgbClr val="85999E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54133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5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1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573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–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765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»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0" dirty="0">
                <a:solidFill>
                  <a:schemeClr val="tx1"/>
                </a:solidFill>
                <a:latin typeface="+mj-lt"/>
              </a:rPr>
              <a:t>You have 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14 </a:t>
            </a:r>
            <a:r>
              <a:rPr lang="fr-FR" sz="1200" i="1" dirty="0">
                <a:solidFill>
                  <a:schemeClr val="tx1"/>
                </a:solidFill>
                <a:latin typeface="+mj-lt"/>
              </a:rPr>
              <a:t>Investigation </a:t>
            </a:r>
            <a:r>
              <a:rPr lang="fr-FR" sz="1200" i="1" dirty="0" err="1">
                <a:solidFill>
                  <a:schemeClr val="tx1"/>
                </a:solidFill>
                <a:latin typeface="+mj-lt"/>
              </a:rPr>
              <a:t>Strategies</a:t>
            </a:r>
            <a:r>
              <a:rPr lang="fr-FR" sz="12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cards</a:t>
            </a:r>
            <a:r>
              <a:rPr lang="fr-FR" sz="12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at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disposal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fr-FR" sz="1200" b="0" dirty="0">
                <a:solidFill>
                  <a:schemeClr val="tx1"/>
                </a:solidFill>
                <a:latin typeface="+mj-lt"/>
              </a:rPr>
              <a:t>There are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two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rounds of </a:t>
            </a:r>
            <a:r>
              <a:rPr lang="fr-FR" sz="1200" i="1" dirty="0">
                <a:solidFill>
                  <a:schemeClr val="tx1"/>
                </a:solidFill>
                <a:latin typeface="+mj-lt"/>
              </a:rPr>
              <a:t>Investigation </a:t>
            </a:r>
            <a:r>
              <a:rPr lang="fr-FR" sz="1200" i="1" dirty="0" err="1">
                <a:solidFill>
                  <a:schemeClr val="tx1"/>
                </a:solidFill>
                <a:latin typeface="+mj-lt"/>
              </a:rPr>
              <a:t>Strategy</a:t>
            </a:r>
            <a:r>
              <a:rPr lang="fr-FR" sz="12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i="1" dirty="0" err="1">
                <a:solidFill>
                  <a:schemeClr val="tx1"/>
                </a:solidFill>
                <a:latin typeface="+mj-lt"/>
              </a:rPr>
              <a:t>Cards</a:t>
            </a:r>
            <a:r>
              <a:rPr lang="fr-FR" sz="12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purchasing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.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After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each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round,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take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and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read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the </a:t>
            </a:r>
            <a:r>
              <a:rPr lang="fr-FR" sz="1200" b="0" i="1" dirty="0">
                <a:solidFill>
                  <a:schemeClr val="tx1"/>
                </a:solidFill>
                <a:latin typeface="+mj-lt"/>
              </a:rPr>
              <a:t>Deep </a:t>
            </a:r>
            <a:r>
              <a:rPr lang="fr-FR" sz="1200" b="0" i="1" dirty="0" err="1">
                <a:solidFill>
                  <a:schemeClr val="tx1"/>
                </a:solidFill>
                <a:latin typeface="+mj-lt"/>
              </a:rPr>
              <a:t>Knowledge</a:t>
            </a:r>
            <a:r>
              <a:rPr lang="fr-FR" sz="1200" b="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err="1">
                <a:solidFill>
                  <a:schemeClr val="tx1"/>
                </a:solidFill>
                <a:latin typeface="+mj-lt"/>
              </a:rPr>
              <a:t>cards</a:t>
            </a:r>
            <a:r>
              <a:rPr lang="fr-FR" sz="1200" b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1200" b="0">
                <a:solidFill>
                  <a:schemeClr val="tx1"/>
                </a:solidFill>
                <a:latin typeface="+mj-lt"/>
              </a:rPr>
              <a:t>At the end of the two rounds, try to have spent all your money (RID coins) and time (RID time).</a:t>
            </a:r>
            <a:endParaRPr lang="fr-FR" sz="1200" b="0" dirty="0">
              <a:solidFill>
                <a:schemeClr val="tx1"/>
              </a:solidFill>
              <a:latin typeface="+mj-lt"/>
            </a:endParaRPr>
          </a:p>
          <a:p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Buy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those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IS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cards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you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can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afford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and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you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think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important /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complementary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for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your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RID  investigation.</a:t>
            </a:r>
          </a:p>
          <a:p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Each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IS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card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allows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you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further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to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choose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randomly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a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number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of </a:t>
            </a:r>
            <a:r>
              <a:rPr lang="fr-FR" sz="1200" i="1" dirty="0">
                <a:solidFill>
                  <a:schemeClr val="tx1"/>
                </a:solidFill>
                <a:latin typeface="+mj-lt"/>
              </a:rPr>
              <a:t>DK (Deep </a:t>
            </a:r>
            <a:r>
              <a:rPr lang="fr-FR" sz="1200" i="1" dirty="0" err="1">
                <a:solidFill>
                  <a:schemeClr val="tx1"/>
                </a:solidFill>
                <a:latin typeface="+mj-lt"/>
              </a:rPr>
              <a:t>Knowledge</a:t>
            </a:r>
            <a:r>
              <a:rPr lang="fr-FR" sz="1200" i="1" dirty="0">
                <a:solidFill>
                  <a:schemeClr val="tx1"/>
                </a:solidFill>
                <a:latin typeface="+mj-lt"/>
              </a:rPr>
              <a:t>) </a:t>
            </a:r>
            <a:r>
              <a:rPr lang="fr-FR" sz="1200" i="1" dirty="0" err="1">
                <a:solidFill>
                  <a:schemeClr val="tx1"/>
                </a:solidFill>
                <a:latin typeface="+mj-lt"/>
              </a:rPr>
              <a:t>cards</a:t>
            </a:r>
            <a:r>
              <a:rPr lang="fr-FR" sz="12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of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different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colors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1200" b="0" dirty="0">
                <a:solidFill>
                  <a:schemeClr val="tx1"/>
                </a:solidFill>
                <a:latin typeface="+mj-lt"/>
              </a:rPr>
              <a:t>It's possible that all DK cards of a certain color have been used up. This is probably due to the fact that you haven't sufficiently diversified your Investigation Strategies.</a:t>
            </a:r>
            <a:endParaRPr lang="fr-FR" sz="1200" b="0" dirty="0">
              <a:solidFill>
                <a:schemeClr val="tx1"/>
              </a:solidFill>
              <a:latin typeface="+mj-lt"/>
            </a:endParaRPr>
          </a:p>
          <a:p>
            <a:endParaRPr lang="fr-FR" sz="12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033B75E8-D38B-BDF9-4A4F-37DDE6745223}"/>
              </a:ext>
            </a:extLst>
          </p:cNvPr>
          <p:cNvSpPr/>
          <p:nvPr/>
        </p:nvSpPr>
        <p:spPr>
          <a:xfrm>
            <a:off x="8522563" y="6072326"/>
            <a:ext cx="2982897" cy="609080"/>
          </a:xfrm>
          <a:custGeom>
            <a:avLst/>
            <a:gdLst>
              <a:gd name="connsiteX0" fmla="*/ 0 w 2982897"/>
              <a:gd name="connsiteY0" fmla="*/ 248575 h 609080"/>
              <a:gd name="connsiteX1" fmla="*/ 923278 w 2982897"/>
              <a:gd name="connsiteY1" fmla="*/ 559293 h 609080"/>
              <a:gd name="connsiteX2" fmla="*/ 2601157 w 2982897"/>
              <a:gd name="connsiteY2" fmla="*/ 550416 h 609080"/>
              <a:gd name="connsiteX3" fmla="*/ 2982897 w 2982897"/>
              <a:gd name="connsiteY3" fmla="*/ 0 h 60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2897" h="609080">
                <a:moveTo>
                  <a:pt x="0" y="248575"/>
                </a:moveTo>
                <a:cubicBezTo>
                  <a:pt x="244876" y="378780"/>
                  <a:pt x="489752" y="508986"/>
                  <a:pt x="923278" y="559293"/>
                </a:cubicBezTo>
                <a:cubicBezTo>
                  <a:pt x="1356804" y="609600"/>
                  <a:pt x="2257887" y="643632"/>
                  <a:pt x="2601157" y="550416"/>
                </a:cubicBezTo>
                <a:cubicBezTo>
                  <a:pt x="2944427" y="457201"/>
                  <a:pt x="2963662" y="228600"/>
                  <a:pt x="2982897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oval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D826A53-FA9A-8967-1DE6-520C06B5104D}"/>
              </a:ext>
            </a:extLst>
          </p:cNvPr>
          <p:cNvSpPr/>
          <p:nvPr/>
        </p:nvSpPr>
        <p:spPr>
          <a:xfrm>
            <a:off x="11300033" y="5581951"/>
            <a:ext cx="463985" cy="490375"/>
          </a:xfrm>
          <a:prstGeom prst="ellipse">
            <a:avLst/>
          </a:prstGeom>
          <a:solidFill>
            <a:srgbClr val="FF0000">
              <a:alpha val="1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9D87F03-722A-8211-5956-88491968DB62}"/>
              </a:ext>
            </a:extLst>
          </p:cNvPr>
          <p:cNvSpPr/>
          <p:nvPr/>
        </p:nvSpPr>
        <p:spPr>
          <a:xfrm>
            <a:off x="1977849" y="2787602"/>
            <a:ext cx="463985" cy="718453"/>
          </a:xfrm>
          <a:prstGeom prst="ellipse">
            <a:avLst/>
          </a:prstGeom>
          <a:solidFill>
            <a:srgbClr val="FF0000">
              <a:alpha val="1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F1E283E-AE33-DB04-1741-FED5A079BBFF}"/>
              </a:ext>
            </a:extLst>
          </p:cNvPr>
          <p:cNvSpPr/>
          <p:nvPr/>
        </p:nvSpPr>
        <p:spPr>
          <a:xfrm>
            <a:off x="9703294" y="5612993"/>
            <a:ext cx="774022" cy="609080"/>
          </a:xfrm>
          <a:prstGeom prst="ellipse">
            <a:avLst/>
          </a:prstGeom>
          <a:solidFill>
            <a:srgbClr val="FF0000">
              <a:alpha val="1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7C66380-36CE-4A36-2C78-9A0AF0758589}"/>
              </a:ext>
            </a:extLst>
          </p:cNvPr>
          <p:cNvSpPr txBox="1"/>
          <p:nvPr/>
        </p:nvSpPr>
        <p:spPr>
          <a:xfrm>
            <a:off x="8050495" y="3492194"/>
            <a:ext cx="143853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800" b="1" dirty="0" err="1">
                <a:latin typeface="+mj-lt"/>
              </a:rPr>
              <a:t>Legend</a:t>
            </a:r>
            <a:endParaRPr lang="fr-CA" sz="800" b="1" dirty="0">
              <a:latin typeface="+mj-lt"/>
            </a:endParaRPr>
          </a:p>
          <a:p>
            <a:pPr defTabSz="358775">
              <a:tabLst>
                <a:tab pos="358775" algn="l"/>
              </a:tabLst>
            </a:pPr>
            <a:r>
              <a:rPr lang="fr-CA" sz="800" dirty="0">
                <a:latin typeface="+mj-lt"/>
              </a:rPr>
              <a:t>DK:	</a:t>
            </a:r>
            <a:r>
              <a:rPr lang="fr-CA" sz="800" dirty="0" err="1">
                <a:latin typeface="+mj-lt"/>
              </a:rPr>
              <a:t>Deep</a:t>
            </a:r>
            <a:r>
              <a:rPr lang="fr-CA" sz="800" dirty="0">
                <a:latin typeface="+mj-lt"/>
              </a:rPr>
              <a:t> </a:t>
            </a:r>
            <a:r>
              <a:rPr lang="fr-CA" sz="800" dirty="0" err="1">
                <a:latin typeface="+mj-lt"/>
              </a:rPr>
              <a:t>Knowledge</a:t>
            </a:r>
            <a:endParaRPr lang="fr-CA" sz="800" dirty="0">
              <a:latin typeface="+mj-lt"/>
            </a:endParaRPr>
          </a:p>
          <a:p>
            <a:pPr>
              <a:tabLst>
                <a:tab pos="358775" algn="l"/>
              </a:tabLst>
            </a:pPr>
            <a:r>
              <a:rPr lang="fr-CA" sz="800" dirty="0">
                <a:latin typeface="+mj-lt"/>
              </a:rPr>
              <a:t>IS: 	Investigation </a:t>
            </a:r>
            <a:br>
              <a:rPr lang="fr-CA" sz="800" dirty="0">
                <a:latin typeface="+mj-lt"/>
              </a:rPr>
            </a:br>
            <a:r>
              <a:rPr lang="fr-CA" sz="800" dirty="0">
                <a:latin typeface="+mj-lt"/>
              </a:rPr>
              <a:t>	</a:t>
            </a:r>
            <a:r>
              <a:rPr lang="fr-CA" sz="800" dirty="0" err="1">
                <a:latin typeface="+mj-lt"/>
              </a:rPr>
              <a:t>Strategy</a:t>
            </a:r>
            <a:endParaRPr lang="fr-CA" sz="800" dirty="0">
              <a:latin typeface="+mj-lt"/>
            </a:endParaRPr>
          </a:p>
          <a:p>
            <a:pPr>
              <a:tabLst>
                <a:tab pos="358775" algn="l"/>
              </a:tabLst>
            </a:pPr>
            <a:r>
              <a:rPr lang="fr-CA" sz="800" dirty="0">
                <a:latin typeface="+mj-lt"/>
              </a:rPr>
              <a:t>P : 	</a:t>
            </a:r>
            <a:r>
              <a:rPr lang="fr-CA" sz="800" dirty="0" err="1">
                <a:latin typeface="+mj-lt"/>
              </a:rPr>
              <a:t>Problems</a:t>
            </a:r>
            <a:endParaRPr lang="fr-CA" sz="800" dirty="0">
              <a:latin typeface="+mj-lt"/>
            </a:endParaRPr>
          </a:p>
          <a:p>
            <a:pPr>
              <a:tabLst>
                <a:tab pos="358775" algn="l"/>
              </a:tabLst>
            </a:pPr>
            <a:r>
              <a:rPr lang="fr-CA" sz="800" dirty="0">
                <a:latin typeface="+mj-lt"/>
              </a:rPr>
              <a:t>Up: 	User profiles</a:t>
            </a:r>
          </a:p>
          <a:p>
            <a:pPr>
              <a:tabLst>
                <a:tab pos="358775" algn="l"/>
              </a:tabLst>
            </a:pPr>
            <a:r>
              <a:rPr lang="fr-CA" sz="800" dirty="0">
                <a:latin typeface="+mj-lt"/>
              </a:rPr>
              <a:t>Us: 	Usage situations</a:t>
            </a:r>
          </a:p>
          <a:p>
            <a:pPr>
              <a:tabLst>
                <a:tab pos="358775" algn="l"/>
              </a:tabLst>
            </a:pPr>
            <a:r>
              <a:rPr lang="fr-CA" sz="800" dirty="0">
                <a:latin typeface="+mj-lt"/>
              </a:rPr>
              <a:t>Es: 	</a:t>
            </a:r>
            <a:r>
              <a:rPr lang="fr-CA" sz="800" dirty="0" err="1">
                <a:latin typeface="+mj-lt"/>
              </a:rPr>
              <a:t>Existing</a:t>
            </a:r>
            <a:r>
              <a:rPr lang="fr-CA" sz="800" dirty="0">
                <a:latin typeface="+mj-lt"/>
              </a:rPr>
              <a:t> solutions</a:t>
            </a:r>
            <a:endParaRPr lang="fr-FR" sz="800" dirty="0">
              <a:latin typeface="+mj-lt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67FA907E-7019-3413-46F7-54362308D2D4}"/>
              </a:ext>
            </a:extLst>
          </p:cNvPr>
          <p:cNvSpPr/>
          <p:nvPr/>
        </p:nvSpPr>
        <p:spPr>
          <a:xfrm>
            <a:off x="2388093" y="3400148"/>
            <a:ext cx="7386222" cy="2352582"/>
          </a:xfrm>
          <a:custGeom>
            <a:avLst/>
            <a:gdLst>
              <a:gd name="connsiteX0" fmla="*/ 7386222 w 7386222"/>
              <a:gd name="connsiteY0" fmla="*/ 2352582 h 2352582"/>
              <a:gd name="connsiteX1" fmla="*/ 5175682 w 7386222"/>
              <a:gd name="connsiteY1" fmla="*/ 523782 h 2352582"/>
              <a:gd name="connsiteX2" fmla="*/ 1562470 w 7386222"/>
              <a:gd name="connsiteY2" fmla="*/ 204186 h 2352582"/>
              <a:gd name="connsiteX3" fmla="*/ 0 w 7386222"/>
              <a:gd name="connsiteY3" fmla="*/ 0 h 235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86222" h="2352582">
                <a:moveTo>
                  <a:pt x="7386222" y="2352582"/>
                </a:moveTo>
                <a:cubicBezTo>
                  <a:pt x="6766264" y="1617215"/>
                  <a:pt x="6146307" y="881848"/>
                  <a:pt x="5175682" y="523782"/>
                </a:cubicBezTo>
                <a:cubicBezTo>
                  <a:pt x="4205057" y="165716"/>
                  <a:pt x="2425084" y="291483"/>
                  <a:pt x="1562470" y="204186"/>
                </a:cubicBezTo>
                <a:cubicBezTo>
                  <a:pt x="699856" y="116889"/>
                  <a:pt x="349928" y="58444"/>
                  <a:pt x="0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oval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DA4A3C3-E6A4-EC6A-9716-66A997CA40A9}"/>
              </a:ext>
            </a:extLst>
          </p:cNvPr>
          <p:cNvSpPr txBox="1"/>
          <p:nvPr/>
        </p:nvSpPr>
        <p:spPr>
          <a:xfrm>
            <a:off x="-114859" y="2938483"/>
            <a:ext cx="22129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Move your tokens as soon as you've bought a card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018192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37DAC30-820C-A1C1-FFF6-66018E02E3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E33BF1-D7D8-3B93-9752-2C8F2401A6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2800" dirty="0"/>
              <a:t>Drive </a:t>
            </a:r>
            <a:r>
              <a:rPr lang="fr-FR" sz="2800" dirty="0" err="1"/>
              <a:t>your</a:t>
            </a:r>
            <a:r>
              <a:rPr lang="fr-FR" sz="2800" dirty="0"/>
              <a:t> </a:t>
            </a:r>
            <a:r>
              <a:rPr lang="fr-FR" sz="2800" dirty="0" err="1"/>
              <a:t>Knowledge</a:t>
            </a:r>
            <a:r>
              <a:rPr lang="fr-FR" sz="2800" dirty="0"/>
              <a:t> design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0AE6AE3-B5FE-7132-7EB2-F1721F634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8E77852-B88B-31AF-286E-05FE343C0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852" y="1371706"/>
            <a:ext cx="3019726" cy="32979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685EE2-AC07-454C-E5B8-2FACCE157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046" y="1329537"/>
            <a:ext cx="3111987" cy="3352398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D102D54-89FF-58E6-19E1-27F684E7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876" y="1390188"/>
            <a:ext cx="2451581" cy="3212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4A6B923-6A56-F5C3-320A-FABE25587BCA}"/>
              </a:ext>
            </a:extLst>
          </p:cNvPr>
          <p:cNvSpPr/>
          <p:nvPr/>
        </p:nvSpPr>
        <p:spPr>
          <a:xfrm>
            <a:off x="1214897" y="3959441"/>
            <a:ext cx="890777" cy="643219"/>
          </a:xfrm>
          <a:prstGeom prst="ellipse">
            <a:avLst/>
          </a:prstGeom>
          <a:solidFill>
            <a:srgbClr val="FF0000">
              <a:alpha val="1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1FBE17C-4051-9F71-9F52-E3A9D2D6016E}"/>
              </a:ext>
            </a:extLst>
          </p:cNvPr>
          <p:cNvSpPr/>
          <p:nvPr/>
        </p:nvSpPr>
        <p:spPr>
          <a:xfrm>
            <a:off x="4119374" y="3923928"/>
            <a:ext cx="890777" cy="643219"/>
          </a:xfrm>
          <a:prstGeom prst="ellipse">
            <a:avLst/>
          </a:prstGeom>
          <a:solidFill>
            <a:srgbClr val="FF0000">
              <a:alpha val="1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E5D11348-30CA-5393-BB52-AF7124E81B72}"/>
              </a:ext>
            </a:extLst>
          </p:cNvPr>
          <p:cNvSpPr txBox="1">
            <a:spLocks/>
          </p:cNvSpPr>
          <p:nvPr/>
        </p:nvSpPr>
        <p:spPr>
          <a:xfrm>
            <a:off x="1537644" y="5711111"/>
            <a:ext cx="3511162" cy="554200"/>
          </a:xfrm>
          <a:prstGeom prst="rect">
            <a:avLst/>
          </a:prstGeom>
        </p:spPr>
        <p:txBody>
          <a:bodyPr>
            <a:normAutofit/>
          </a:bodyPr>
          <a:lstStyle>
            <a:lvl1pPr marL="182563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700" b="1" kern="1200" baseline="0">
                <a:solidFill>
                  <a:srgbClr val="85999E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54133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5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1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573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–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765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»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0" dirty="0">
                <a:solidFill>
                  <a:schemeClr val="tx1"/>
                </a:solidFill>
                <a:latin typeface="+mj-lt"/>
              </a:rPr>
              <a:t>An investigation strategy has a variable cost and may require more or less time.</a:t>
            </a:r>
            <a:endParaRPr lang="fr-FR" sz="1200" b="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F841546-4F51-2B5D-021C-CE7AB2FE1FA7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3595457" y="4567147"/>
            <a:ext cx="969306" cy="1079051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157917F-9CFC-9AC4-07D2-1E64AC69A4E9}"/>
              </a:ext>
            </a:extLst>
          </p:cNvPr>
          <p:cNvCxnSpPr>
            <a:cxnSpLocks/>
            <a:endCxn id="9" idx="4"/>
          </p:cNvCxnSpPr>
          <p:nvPr/>
        </p:nvCxnSpPr>
        <p:spPr>
          <a:xfrm flipH="1" flipV="1">
            <a:off x="1660286" y="4602660"/>
            <a:ext cx="1091792" cy="1043538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F340D6F9-FD5E-BE63-7D7F-20074DA6B3CC}"/>
              </a:ext>
            </a:extLst>
          </p:cNvPr>
          <p:cNvSpPr txBox="1">
            <a:spLocks/>
          </p:cNvSpPr>
          <p:nvPr/>
        </p:nvSpPr>
        <p:spPr>
          <a:xfrm>
            <a:off x="6876578" y="5646198"/>
            <a:ext cx="3511162" cy="554200"/>
          </a:xfrm>
          <a:prstGeom prst="rect">
            <a:avLst/>
          </a:prstGeom>
        </p:spPr>
        <p:txBody>
          <a:bodyPr>
            <a:normAutofit/>
          </a:bodyPr>
          <a:lstStyle>
            <a:lvl1pPr marL="182563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700" b="1" kern="1200" baseline="0">
                <a:solidFill>
                  <a:srgbClr val="85999E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54133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5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1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573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–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765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»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0" dirty="0">
                <a:solidFill>
                  <a:schemeClr val="tx1"/>
                </a:solidFill>
                <a:latin typeface="+mj-lt"/>
              </a:rPr>
              <a:t>An investigation strategy leads to specific deep knowledge acquisitions.</a:t>
            </a:r>
            <a:endParaRPr lang="fr-FR" sz="1200" b="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C767F9A6-F26A-6DA5-1CA1-A428D7D07F6E}"/>
              </a:ext>
            </a:extLst>
          </p:cNvPr>
          <p:cNvCxnSpPr>
            <a:cxnSpLocks/>
          </p:cNvCxnSpPr>
          <p:nvPr/>
        </p:nvCxnSpPr>
        <p:spPr>
          <a:xfrm flipV="1">
            <a:off x="8416032" y="4466652"/>
            <a:ext cx="648069" cy="1064758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C14F9849-9730-5C03-2178-27E0919F3C4C}"/>
              </a:ext>
            </a:extLst>
          </p:cNvPr>
          <p:cNvSpPr/>
          <p:nvPr/>
        </p:nvSpPr>
        <p:spPr>
          <a:xfrm>
            <a:off x="5335573" y="3863030"/>
            <a:ext cx="1091792" cy="643219"/>
          </a:xfrm>
          <a:prstGeom prst="ellipse">
            <a:avLst/>
          </a:prstGeom>
          <a:solidFill>
            <a:srgbClr val="FF0000">
              <a:alpha val="1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7C57D73-A14A-A8AC-4FE2-7C7B6D84C15A}"/>
              </a:ext>
            </a:extLst>
          </p:cNvPr>
          <p:cNvSpPr/>
          <p:nvPr/>
        </p:nvSpPr>
        <p:spPr>
          <a:xfrm>
            <a:off x="8416032" y="3823433"/>
            <a:ext cx="1322772" cy="643219"/>
          </a:xfrm>
          <a:prstGeom prst="ellipse">
            <a:avLst/>
          </a:prstGeom>
          <a:solidFill>
            <a:srgbClr val="FF0000">
              <a:alpha val="1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3D66D3B-3725-A829-D88E-05487838B3E0}"/>
              </a:ext>
            </a:extLst>
          </p:cNvPr>
          <p:cNvCxnSpPr>
            <a:cxnSpLocks/>
            <a:endCxn id="22" idx="5"/>
          </p:cNvCxnSpPr>
          <p:nvPr/>
        </p:nvCxnSpPr>
        <p:spPr>
          <a:xfrm flipH="1" flipV="1">
            <a:off x="6267476" y="4412052"/>
            <a:ext cx="1385158" cy="1137735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235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DA52DFA-7EB6-8904-87F2-3536D502E4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034BE5-1A29-674B-7F16-477261E20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/>
              <a:t>Step 2</a:t>
            </a:r>
            <a:r>
              <a:rPr lang="en-US" sz="2400"/>
              <a:t>: Acquisition of Knowledge – Access Deep Knowledge</a:t>
            </a:r>
            <a:endParaRPr lang="fr-FR" sz="240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B6F6E85-31E9-89DA-E11E-F0D364537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F5649CD-37DC-55BF-9B8C-BAAA6D269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374" y="1506753"/>
            <a:ext cx="7272808" cy="3319017"/>
          </a:xfrm>
        </p:spPr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7DDEC5-F405-D7AE-3600-D2C24BDDB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16" y="986511"/>
            <a:ext cx="9342210" cy="3788322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57F1F1-4D42-81A4-2D1E-8936750BF4E3}"/>
              </a:ext>
            </a:extLst>
          </p:cNvPr>
          <p:cNvSpPr/>
          <p:nvPr/>
        </p:nvSpPr>
        <p:spPr>
          <a:xfrm>
            <a:off x="1578008" y="4584148"/>
            <a:ext cx="6804742" cy="798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D832788-E00A-AD42-6F55-18C59DD7CA86}"/>
              </a:ext>
            </a:extLst>
          </p:cNvPr>
          <p:cNvSpPr txBox="1"/>
          <p:nvPr/>
        </p:nvSpPr>
        <p:spPr>
          <a:xfrm>
            <a:off x="3347985" y="4629818"/>
            <a:ext cx="2226892" cy="93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A" sz="1100" dirty="0" err="1">
                <a:latin typeface="+mj-lt"/>
              </a:rPr>
              <a:t>Each</a:t>
            </a:r>
            <a:r>
              <a:rPr lang="fr-CA" sz="1100" dirty="0">
                <a:latin typeface="+mj-lt"/>
              </a:rPr>
              <a:t> IS </a:t>
            </a:r>
            <a:r>
              <a:rPr lang="fr-CA" sz="1100" dirty="0" err="1">
                <a:latin typeface="+mj-lt"/>
              </a:rPr>
              <a:t>gives</a:t>
            </a:r>
            <a:r>
              <a:rPr lang="fr-CA" sz="1100" dirty="0">
                <a:latin typeface="+mj-lt"/>
              </a:rPr>
              <a:t> </a:t>
            </a:r>
            <a:r>
              <a:rPr lang="fr-CA" sz="1100" dirty="0" err="1">
                <a:latin typeface="+mj-lt"/>
              </a:rPr>
              <a:t>access</a:t>
            </a:r>
            <a:r>
              <a:rPr lang="fr-CA" sz="1100" dirty="0">
                <a:latin typeface="+mj-lt"/>
              </a:rPr>
              <a:t> to</a:t>
            </a:r>
          </a:p>
          <a:p>
            <a:r>
              <a:rPr lang="fr-CA" sz="1100" dirty="0">
                <a:latin typeface="+mj-lt"/>
              </a:rPr>
              <a:t>3 DK </a:t>
            </a:r>
            <a:r>
              <a:rPr lang="fr-CA" sz="1100" dirty="0" err="1">
                <a:latin typeface="+mj-lt"/>
              </a:rPr>
              <a:t>cards</a:t>
            </a:r>
            <a:r>
              <a:rPr lang="fr-CA" sz="1100" dirty="0">
                <a:latin typeface="+mj-lt"/>
              </a:rPr>
              <a:t> in </a:t>
            </a:r>
            <a:r>
              <a:rPr lang="fr-CA" sz="1100" dirty="0" err="1">
                <a:latin typeface="+mj-lt"/>
              </a:rPr>
              <a:t>average</a:t>
            </a:r>
            <a:r>
              <a:rPr lang="fr-CA" sz="1100" dirty="0">
                <a:latin typeface="+mj-lt"/>
              </a:rPr>
              <a:t> </a:t>
            </a:r>
          </a:p>
          <a:p>
            <a:r>
              <a:rPr lang="fr-CA" sz="1100" b="1" dirty="0">
                <a:latin typeface="+mj-lt"/>
              </a:rPr>
              <a:t>You </a:t>
            </a:r>
            <a:r>
              <a:rPr lang="fr-CA" sz="1100" b="1" dirty="0" err="1">
                <a:latin typeface="+mj-lt"/>
              </a:rPr>
              <a:t>finally</a:t>
            </a:r>
            <a:r>
              <a:rPr lang="fr-CA" sz="1100" b="1" dirty="0">
                <a:latin typeface="+mj-lt"/>
              </a:rPr>
              <a:t> </a:t>
            </a:r>
            <a:r>
              <a:rPr lang="fr-CA" sz="1100" b="1" dirty="0" err="1">
                <a:latin typeface="+mj-lt"/>
              </a:rPr>
              <a:t>hold</a:t>
            </a:r>
            <a:r>
              <a:rPr lang="fr-CA" sz="1100" b="1" dirty="0">
                <a:latin typeface="+mj-lt"/>
              </a:rPr>
              <a:t> approx. 20 DK</a:t>
            </a:r>
          </a:p>
          <a:p>
            <a:r>
              <a:rPr lang="fr-CA" sz="1100" b="1" dirty="0">
                <a:latin typeface="+mj-lt"/>
              </a:rPr>
              <a:t>You </a:t>
            </a:r>
            <a:r>
              <a:rPr lang="fr-CA" sz="1100" b="1" dirty="0" err="1">
                <a:latin typeface="+mj-lt"/>
              </a:rPr>
              <a:t>receive</a:t>
            </a:r>
            <a:r>
              <a:rPr lang="fr-CA" sz="1100" b="1" dirty="0">
                <a:latin typeface="+mj-lt"/>
              </a:rPr>
              <a:t> </a:t>
            </a:r>
            <a:r>
              <a:rPr lang="fr-CA" sz="1100" b="1" dirty="0" err="1">
                <a:latin typeface="+mj-lt"/>
              </a:rPr>
              <a:t>reward</a:t>
            </a:r>
            <a:r>
              <a:rPr lang="fr-CA" sz="1100" b="1" dirty="0">
                <a:latin typeface="+mj-lt"/>
              </a:rPr>
              <a:t> points</a:t>
            </a:r>
          </a:p>
          <a:p>
            <a:r>
              <a:rPr lang="fr-CA" sz="1100" b="1" dirty="0">
                <a:latin typeface="+mj-lt"/>
              </a:rPr>
              <a:t>for Up, Us and 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A3FB9B7-E3E8-C801-22A4-DF4FF6D3A7F5}"/>
              </a:ext>
            </a:extLst>
          </p:cNvPr>
          <p:cNvSpPr/>
          <p:nvPr/>
        </p:nvSpPr>
        <p:spPr>
          <a:xfrm>
            <a:off x="2941697" y="4805148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/>
              <a:t>3</a:t>
            </a:r>
            <a:endParaRPr lang="fr-FR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37E7AF1-DDEA-D4D8-56DD-C11F1C768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7" y="3405340"/>
            <a:ext cx="1536571" cy="1121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7393504-EF67-AF19-1751-EF37BFF82F6A}"/>
              </a:ext>
            </a:extLst>
          </p:cNvPr>
          <p:cNvSpPr/>
          <p:nvPr/>
        </p:nvSpPr>
        <p:spPr>
          <a:xfrm>
            <a:off x="2156404" y="4727846"/>
            <a:ext cx="737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Game</a:t>
            </a:r>
          </a:p>
          <a:p>
            <a:pPr algn="r"/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step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C895509-8FC0-8E1D-8287-B6C430F73D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3" y="3473192"/>
            <a:ext cx="1415316" cy="10357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D64395B-D3E9-F608-AB5B-8C368FFC2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36" y="3501692"/>
            <a:ext cx="978170" cy="10194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85423C7A-E5E1-911E-DD30-D6C45EC01ED7}"/>
              </a:ext>
            </a:extLst>
          </p:cNvPr>
          <p:cNvSpPr/>
          <p:nvPr/>
        </p:nvSpPr>
        <p:spPr>
          <a:xfrm>
            <a:off x="2472167" y="2999600"/>
            <a:ext cx="131061" cy="13106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265EECE-8019-8029-F5DC-C277D755C020}"/>
              </a:ext>
            </a:extLst>
          </p:cNvPr>
          <p:cNvSpPr/>
          <p:nvPr/>
        </p:nvSpPr>
        <p:spPr>
          <a:xfrm>
            <a:off x="2472168" y="3286008"/>
            <a:ext cx="131061" cy="13106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E2B8DE8-080A-40C7-B69E-0322EC44F551}"/>
              </a:ext>
            </a:extLst>
          </p:cNvPr>
          <p:cNvSpPr txBox="1"/>
          <p:nvPr/>
        </p:nvSpPr>
        <p:spPr>
          <a:xfrm>
            <a:off x="7200982" y="3543083"/>
            <a:ext cx="1619354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A" sz="800" b="1" dirty="0" err="1">
                <a:latin typeface="+mj-lt"/>
              </a:rPr>
              <a:t>Legend</a:t>
            </a:r>
            <a:endParaRPr lang="fr-CA" sz="800" b="1" dirty="0">
              <a:latin typeface="+mj-lt"/>
            </a:endParaRPr>
          </a:p>
          <a:p>
            <a:pPr defTabSz="358775">
              <a:tabLst>
                <a:tab pos="358775" algn="l"/>
              </a:tabLst>
            </a:pPr>
            <a:r>
              <a:rPr lang="fr-CA" sz="800" dirty="0">
                <a:latin typeface="+mj-lt"/>
              </a:rPr>
              <a:t>DK:	</a:t>
            </a:r>
            <a:r>
              <a:rPr lang="fr-CA" sz="800" dirty="0" err="1">
                <a:latin typeface="+mj-lt"/>
              </a:rPr>
              <a:t>Deep</a:t>
            </a:r>
            <a:r>
              <a:rPr lang="fr-CA" sz="800" dirty="0">
                <a:latin typeface="+mj-lt"/>
              </a:rPr>
              <a:t> </a:t>
            </a:r>
            <a:r>
              <a:rPr lang="fr-CA" sz="800" dirty="0" err="1">
                <a:latin typeface="+mj-lt"/>
              </a:rPr>
              <a:t>Knowledge</a:t>
            </a:r>
            <a:endParaRPr lang="fr-CA" sz="800" dirty="0">
              <a:latin typeface="+mj-lt"/>
            </a:endParaRPr>
          </a:p>
          <a:p>
            <a:pPr>
              <a:tabLst>
                <a:tab pos="358775" algn="l"/>
              </a:tabLst>
            </a:pPr>
            <a:r>
              <a:rPr lang="fr-CA" sz="800" dirty="0">
                <a:latin typeface="+mj-lt"/>
              </a:rPr>
              <a:t>IS: 	Investigation </a:t>
            </a:r>
            <a:r>
              <a:rPr lang="fr-CA" sz="800" dirty="0" err="1">
                <a:latin typeface="+mj-lt"/>
              </a:rPr>
              <a:t>Strategy</a:t>
            </a:r>
            <a:endParaRPr lang="fr-CA" sz="800" dirty="0">
              <a:latin typeface="+mj-lt"/>
            </a:endParaRPr>
          </a:p>
          <a:p>
            <a:pPr>
              <a:tabLst>
                <a:tab pos="358775" algn="l"/>
              </a:tabLst>
            </a:pPr>
            <a:r>
              <a:rPr lang="fr-CA" sz="800" dirty="0">
                <a:latin typeface="+mj-lt"/>
              </a:rPr>
              <a:t>P : 	</a:t>
            </a:r>
            <a:r>
              <a:rPr lang="fr-CA" sz="800" dirty="0" err="1">
                <a:latin typeface="+mj-lt"/>
              </a:rPr>
              <a:t>Problems</a:t>
            </a:r>
            <a:endParaRPr lang="fr-CA" sz="800" dirty="0">
              <a:latin typeface="+mj-lt"/>
            </a:endParaRPr>
          </a:p>
          <a:p>
            <a:pPr>
              <a:tabLst>
                <a:tab pos="358775" algn="l"/>
              </a:tabLst>
            </a:pPr>
            <a:r>
              <a:rPr lang="fr-CA" sz="800" dirty="0">
                <a:latin typeface="+mj-lt"/>
              </a:rPr>
              <a:t>Up: 	User profiles</a:t>
            </a:r>
          </a:p>
          <a:p>
            <a:pPr>
              <a:tabLst>
                <a:tab pos="358775" algn="l"/>
              </a:tabLst>
            </a:pPr>
            <a:r>
              <a:rPr lang="fr-CA" sz="800" dirty="0">
                <a:latin typeface="+mj-lt"/>
              </a:rPr>
              <a:t>Us: 	Usage situations</a:t>
            </a:r>
          </a:p>
          <a:p>
            <a:pPr>
              <a:tabLst>
                <a:tab pos="358775" algn="l"/>
              </a:tabLst>
            </a:pPr>
            <a:r>
              <a:rPr lang="fr-CA" sz="800" dirty="0">
                <a:latin typeface="+mj-lt"/>
              </a:rPr>
              <a:t>Es: 	</a:t>
            </a:r>
            <a:r>
              <a:rPr lang="fr-CA" sz="800" dirty="0" err="1">
                <a:latin typeface="+mj-lt"/>
              </a:rPr>
              <a:t>Existing</a:t>
            </a:r>
            <a:r>
              <a:rPr lang="fr-CA" sz="800" dirty="0">
                <a:latin typeface="+mj-lt"/>
              </a:rPr>
              <a:t> solutions</a:t>
            </a:r>
            <a:endParaRPr lang="fr-FR" sz="800" dirty="0">
              <a:latin typeface="+mj-lt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0701079-C075-0456-C483-4D55D37FA09C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3121717" y="1885336"/>
            <a:ext cx="39733" cy="2919812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8C2BBB3A-5FEC-7818-FDE7-10D78B50C032}"/>
              </a:ext>
            </a:extLst>
          </p:cNvPr>
          <p:cNvSpPr/>
          <p:nvPr/>
        </p:nvSpPr>
        <p:spPr>
          <a:xfrm>
            <a:off x="4110361" y="1393794"/>
            <a:ext cx="4572000" cy="3195961"/>
          </a:xfrm>
          <a:custGeom>
            <a:avLst/>
            <a:gdLst>
              <a:gd name="connsiteX0" fmla="*/ 301841 w 4572000"/>
              <a:gd name="connsiteY0" fmla="*/ 0 h 3195961"/>
              <a:gd name="connsiteX1" fmla="*/ 301841 w 4572000"/>
              <a:gd name="connsiteY1" fmla="*/ 1429305 h 3195961"/>
              <a:gd name="connsiteX2" fmla="*/ 2290439 w 4572000"/>
              <a:gd name="connsiteY2" fmla="*/ 1429305 h 3195961"/>
              <a:gd name="connsiteX3" fmla="*/ 2290439 w 4572000"/>
              <a:gd name="connsiteY3" fmla="*/ 2192785 h 3195961"/>
              <a:gd name="connsiteX4" fmla="*/ 0 w 4572000"/>
              <a:gd name="connsiteY4" fmla="*/ 2192785 h 3195961"/>
              <a:gd name="connsiteX5" fmla="*/ 0 w 4572000"/>
              <a:gd name="connsiteY5" fmla="*/ 3195961 h 3195961"/>
              <a:gd name="connsiteX6" fmla="*/ 4572000 w 4572000"/>
              <a:gd name="connsiteY6" fmla="*/ 3195961 h 3195961"/>
              <a:gd name="connsiteX7" fmla="*/ 4572000 w 4572000"/>
              <a:gd name="connsiteY7" fmla="*/ 35511 h 3195961"/>
              <a:gd name="connsiteX8" fmla="*/ 301841 w 4572000"/>
              <a:gd name="connsiteY8" fmla="*/ 0 h 319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3195961">
                <a:moveTo>
                  <a:pt x="301841" y="0"/>
                </a:moveTo>
                <a:lnTo>
                  <a:pt x="301841" y="1429305"/>
                </a:lnTo>
                <a:lnTo>
                  <a:pt x="2290439" y="1429305"/>
                </a:lnTo>
                <a:lnTo>
                  <a:pt x="2290439" y="2192785"/>
                </a:lnTo>
                <a:lnTo>
                  <a:pt x="0" y="2192785"/>
                </a:lnTo>
                <a:lnTo>
                  <a:pt x="0" y="3195961"/>
                </a:lnTo>
                <a:lnTo>
                  <a:pt x="4572000" y="3195961"/>
                </a:lnTo>
                <a:lnTo>
                  <a:pt x="4572000" y="35511"/>
                </a:lnTo>
                <a:lnTo>
                  <a:pt x="301841" y="0"/>
                </a:lnTo>
                <a:close/>
              </a:path>
            </a:pathLst>
          </a:cu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err="1"/>
          </a:p>
        </p:txBody>
      </p:sp>
      <p:pic>
        <p:nvPicPr>
          <p:cNvPr id="34" name="图片 253">
            <a:extLst>
              <a:ext uri="{FF2B5EF4-FFF2-40B4-BE49-F238E27FC236}">
                <a16:creationId xmlns:a16="http://schemas.microsoft.com/office/drawing/2014/main" id="{0793C357-2D48-BA00-C3A1-FE3C3AD61B2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81" y="4026010"/>
            <a:ext cx="3861514" cy="2831989"/>
          </a:xfrm>
          <a:prstGeom prst="rect">
            <a:avLst/>
          </a:prstGeom>
          <a:noFill/>
        </p:spPr>
      </p:pic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E4A8B40C-80F2-489C-619F-183C1AE5BBE1}"/>
              </a:ext>
            </a:extLst>
          </p:cNvPr>
          <p:cNvCxnSpPr>
            <a:cxnSpLocks/>
            <a:endCxn id="40" idx="5"/>
          </p:cNvCxnSpPr>
          <p:nvPr/>
        </p:nvCxnSpPr>
        <p:spPr>
          <a:xfrm flipH="1" flipV="1">
            <a:off x="4546471" y="3426510"/>
            <a:ext cx="4458591" cy="3107010"/>
          </a:xfrm>
          <a:prstGeom prst="line">
            <a:avLst/>
          </a:prstGeom>
          <a:noFill/>
          <a:ln w="12700">
            <a:solidFill>
              <a:srgbClr val="FF0000"/>
            </a:solidFill>
            <a:headEnd type="oval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5E3CDB58-84E8-7DBD-2627-0932A0C71651}"/>
              </a:ext>
            </a:extLst>
          </p:cNvPr>
          <p:cNvSpPr/>
          <p:nvPr/>
        </p:nvSpPr>
        <p:spPr>
          <a:xfrm>
            <a:off x="8872649" y="6427223"/>
            <a:ext cx="2767967" cy="453765"/>
          </a:xfrm>
          <a:prstGeom prst="ellipse">
            <a:avLst/>
          </a:prstGeom>
          <a:solidFill>
            <a:srgbClr val="FF0000">
              <a:alpha val="1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E6142BE-728B-F5B0-530D-F95EF55953F4}"/>
              </a:ext>
            </a:extLst>
          </p:cNvPr>
          <p:cNvSpPr/>
          <p:nvPr/>
        </p:nvSpPr>
        <p:spPr>
          <a:xfrm>
            <a:off x="3997125" y="2758528"/>
            <a:ext cx="643599" cy="782590"/>
          </a:xfrm>
          <a:prstGeom prst="ellipse">
            <a:avLst/>
          </a:prstGeom>
          <a:solidFill>
            <a:srgbClr val="FF0000">
              <a:alpha val="1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F55B073-F02B-9ADB-C4ED-80E7A9FED34E}"/>
              </a:ext>
            </a:extLst>
          </p:cNvPr>
          <p:cNvSpPr txBox="1"/>
          <p:nvPr/>
        </p:nvSpPr>
        <p:spPr>
          <a:xfrm>
            <a:off x="5935919" y="4891406"/>
            <a:ext cx="2212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Report here the reward points on Up, Us, P categories earned by each DK cards</a:t>
            </a:r>
            <a:endParaRPr lang="fr-FR" sz="1200" b="1" dirty="0"/>
          </a:p>
        </p:txBody>
      </p:sp>
      <p:sp>
        <p:nvSpPr>
          <p:cNvPr id="44" name="Espace réservé du texte 4">
            <a:extLst>
              <a:ext uri="{FF2B5EF4-FFF2-40B4-BE49-F238E27FC236}">
                <a16:creationId xmlns:a16="http://schemas.microsoft.com/office/drawing/2014/main" id="{14080DF1-21BE-C53B-FD22-02C5587E418B}"/>
              </a:ext>
            </a:extLst>
          </p:cNvPr>
          <p:cNvSpPr txBox="1">
            <a:spLocks/>
          </p:cNvSpPr>
          <p:nvPr/>
        </p:nvSpPr>
        <p:spPr>
          <a:xfrm>
            <a:off x="343651" y="5659411"/>
            <a:ext cx="7573954" cy="1162159"/>
          </a:xfrm>
          <a:prstGeom prst="rect">
            <a:avLst/>
          </a:prstGeom>
        </p:spPr>
        <p:txBody>
          <a:bodyPr>
            <a:normAutofit/>
          </a:bodyPr>
          <a:lstStyle>
            <a:lvl1pPr marL="182563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700" b="1" kern="1200" baseline="0">
                <a:solidFill>
                  <a:srgbClr val="85999E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54133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5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1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573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–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765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»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0" dirty="0">
                <a:solidFill>
                  <a:schemeClr val="tx1"/>
                </a:solidFill>
                <a:latin typeface="+mj-lt"/>
              </a:rPr>
              <a:t>You have 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30 </a:t>
            </a:r>
            <a:r>
              <a:rPr lang="fr-FR" sz="1200" i="1" dirty="0">
                <a:solidFill>
                  <a:schemeClr val="tx1"/>
                </a:solidFill>
                <a:latin typeface="+mj-lt"/>
              </a:rPr>
              <a:t>Deep </a:t>
            </a:r>
            <a:r>
              <a:rPr lang="fr-FR" sz="1200" i="1" dirty="0" err="1">
                <a:solidFill>
                  <a:schemeClr val="tx1"/>
                </a:solidFill>
                <a:latin typeface="+mj-lt"/>
              </a:rPr>
              <a:t>Knowledge</a:t>
            </a:r>
            <a:r>
              <a:rPr lang="fr-FR" sz="12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cards</a:t>
            </a:r>
            <a:r>
              <a:rPr lang="fr-FR" sz="12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at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disposal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fr-FR" sz="1200" dirty="0">
                <a:solidFill>
                  <a:schemeClr val="tx1"/>
                </a:solidFill>
                <a:latin typeface="+mj-lt"/>
              </a:rPr>
              <a:t>Read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them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carefully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as the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contained</a:t>
            </a:r>
            <a:r>
              <a:rPr lang="fr-FR" sz="1200" b="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information</a:t>
            </a:r>
            <a:r>
              <a:rPr lang="fr-FR" sz="1200" b="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will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allow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you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to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unlock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some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Up / Us / P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categories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Each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DK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card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allow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you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to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cumulate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a certain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number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of points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under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Up / Us / P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categories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. Count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these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points and report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them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on the score graph.</a:t>
            </a:r>
          </a:p>
        </p:txBody>
      </p:sp>
    </p:spTree>
    <p:extLst>
      <p:ext uri="{BB962C8B-B14F-4D97-AF65-F5344CB8AC3E}">
        <p14:creationId xmlns:p14="http://schemas.microsoft.com/office/powerpoint/2010/main" val="267509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F1B0174-749A-433B-FFA4-E7A3730CA6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E8C999-C6C3-42A1-3B6D-EF9FC5A536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2800" dirty="0"/>
              <a:t>Capture relevant information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4239172-B449-185B-1387-FA8FE4236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图片 41">
            <a:extLst>
              <a:ext uri="{FF2B5EF4-FFF2-40B4-BE49-F238E27FC236}">
                <a16:creationId xmlns:a16="http://schemas.microsoft.com/office/drawing/2014/main" id="{AC43AE4A-0617-82E9-86EF-89735A7976D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85" y="3293186"/>
            <a:ext cx="2699385" cy="3059430"/>
          </a:xfrm>
          <a:prstGeom prst="rect">
            <a:avLst/>
          </a:prstGeom>
          <a:noFill/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3A38A0D2-4DBC-FA2E-7D85-494AE453960D}"/>
              </a:ext>
            </a:extLst>
          </p:cNvPr>
          <p:cNvGrpSpPr/>
          <p:nvPr/>
        </p:nvGrpSpPr>
        <p:grpSpPr>
          <a:xfrm>
            <a:off x="6461334" y="1269020"/>
            <a:ext cx="2699385" cy="3059430"/>
            <a:chOff x="6372105" y="1382142"/>
            <a:chExt cx="2699385" cy="3059430"/>
          </a:xfrm>
        </p:grpSpPr>
        <p:pic>
          <p:nvPicPr>
            <p:cNvPr id="12" name="图片 62">
              <a:extLst>
                <a:ext uri="{FF2B5EF4-FFF2-40B4-BE49-F238E27FC236}">
                  <a16:creationId xmlns:a16="http://schemas.microsoft.com/office/drawing/2014/main" id="{E534E96E-350D-6EDD-DBD4-B805A6C22E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8" t="33381" r="23912" b="55153"/>
            <a:stretch/>
          </p:blipFill>
          <p:spPr bwMode="auto">
            <a:xfrm>
              <a:off x="6606222" y="3314286"/>
              <a:ext cx="2240280" cy="3105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图片 63">
              <a:extLst>
                <a:ext uri="{FF2B5EF4-FFF2-40B4-BE49-F238E27FC236}">
                  <a16:creationId xmlns:a16="http://schemas.microsoft.com/office/drawing/2014/main" id="{366AAF9F-E461-AB2A-D87A-7C0A8B3FE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54" t="22826" r="23775" b="16583"/>
            <a:stretch/>
          </p:blipFill>
          <p:spPr bwMode="auto">
            <a:xfrm>
              <a:off x="6611302" y="1801081"/>
              <a:ext cx="2235835" cy="15392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图片 61">
              <a:extLst>
                <a:ext uri="{FF2B5EF4-FFF2-40B4-BE49-F238E27FC236}">
                  <a16:creationId xmlns:a16="http://schemas.microsoft.com/office/drawing/2014/main" id="{A7F37BCE-FCC7-AC3B-DED5-EFB900143592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105" y="1382142"/>
              <a:ext cx="2699385" cy="3059430"/>
            </a:xfrm>
            <a:prstGeom prst="rect">
              <a:avLst/>
            </a:prstGeom>
            <a:noFill/>
          </p:spPr>
        </p:pic>
      </p:grpSp>
      <p:pic>
        <p:nvPicPr>
          <p:cNvPr id="16" name="图片 71">
            <a:extLst>
              <a:ext uri="{FF2B5EF4-FFF2-40B4-BE49-F238E27FC236}">
                <a16:creationId xmlns:a16="http://schemas.microsoft.com/office/drawing/2014/main" id="{59944D6F-E657-D9AB-16B1-C2B5AC8CDBD5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683" y="3356421"/>
            <a:ext cx="2699385" cy="3059430"/>
          </a:xfrm>
          <a:prstGeom prst="rect">
            <a:avLst/>
          </a:prstGeom>
          <a:noFill/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id="{1D8A00F8-85CA-7C87-E465-5460108BE18C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72" y="1343407"/>
            <a:ext cx="2699385" cy="3059430"/>
          </a:xfrm>
          <a:prstGeom prst="rect">
            <a:avLst/>
          </a:prstGeom>
          <a:noFill/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04D6489-B092-DC44-99E5-5B8E1FE37E84}"/>
              </a:ext>
            </a:extLst>
          </p:cNvPr>
          <p:cNvSpPr txBox="1"/>
          <p:nvPr/>
        </p:nvSpPr>
        <p:spPr>
          <a:xfrm>
            <a:off x="3654544" y="1343407"/>
            <a:ext cx="23653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Try to understand the information contained in DK cards, qualitative, as well as quantitative.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+mj-lt"/>
              </a:rPr>
              <a:t>Read them carefully to further unlock some Up / Us / P categories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4D0F85E-5A52-0105-A8C3-1CDFE9F87F84}"/>
              </a:ext>
            </a:extLst>
          </p:cNvPr>
          <p:cNvSpPr txBox="1"/>
          <p:nvPr/>
        </p:nvSpPr>
        <p:spPr>
          <a:xfrm>
            <a:off x="6543121" y="5281070"/>
            <a:ext cx="2535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Is there something interesting I can learn on users, situations, problems or existing transportation modes?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159345501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B8CCF-BCE6-2C04-59C0-043BE7E5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4ACF0FC-6742-08A6-79F6-87BDACEC6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FCB9F5-53F2-4F88-BD38-690EC5994E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2400" dirty="0" err="1"/>
              <a:t>Step</a:t>
            </a:r>
            <a:r>
              <a:rPr lang="fr-FR" sz="2400" dirty="0"/>
              <a:t> 4: Exploration of User profiles, Usage situations and </a:t>
            </a:r>
            <a:r>
              <a:rPr lang="fr-FR" sz="2400" dirty="0" err="1"/>
              <a:t>Problems</a:t>
            </a:r>
            <a:endParaRPr lang="fr-FR" sz="2400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A7D776B-2AEF-8A1D-3E80-D8BFEBA4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8F0E6A-ADC2-8F69-4A93-189EEC7D2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359" y="1530038"/>
            <a:ext cx="7272808" cy="3319017"/>
          </a:xfrm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8E8BAF-C2C9-9F97-57A3-E5C1137E9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31" y="1009796"/>
            <a:ext cx="9342210" cy="3788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9490E4-706A-6DD9-0E20-42376EB03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1" y="3519206"/>
            <a:ext cx="1370080" cy="10026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758C3E-4213-88F9-F1F7-8425CD747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696" y="3561685"/>
            <a:ext cx="1076424" cy="1232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3AADAD2-3B80-C79A-F90B-8DC48391F2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25" y="3437228"/>
            <a:ext cx="1443100" cy="10534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F9312A02-DA5B-6D62-F7B0-3D7A4966E3A1}"/>
              </a:ext>
            </a:extLst>
          </p:cNvPr>
          <p:cNvSpPr/>
          <p:nvPr/>
        </p:nvSpPr>
        <p:spPr>
          <a:xfrm>
            <a:off x="4503363" y="4764852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/>
              <a:t>4</a:t>
            </a:r>
            <a:endParaRPr lang="fr-FR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C01117F-BAC9-D999-4FB9-77FB589B9A83}"/>
              </a:ext>
            </a:extLst>
          </p:cNvPr>
          <p:cNvSpPr txBox="1"/>
          <p:nvPr/>
        </p:nvSpPr>
        <p:spPr>
          <a:xfrm>
            <a:off x="4913697" y="4615946"/>
            <a:ext cx="2964341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A" sz="1100" b="1" dirty="0" err="1">
                <a:latin typeface="+mj-lt"/>
              </a:rPr>
              <a:t>Given</a:t>
            </a:r>
            <a:r>
              <a:rPr lang="fr-CA" sz="1100" b="1" dirty="0">
                <a:latin typeface="+mj-lt"/>
              </a:rPr>
              <a:t> the </a:t>
            </a:r>
            <a:r>
              <a:rPr lang="fr-CA" sz="1100" b="1" dirty="0" err="1">
                <a:latin typeface="+mj-lt"/>
              </a:rPr>
              <a:t>reward</a:t>
            </a:r>
            <a:r>
              <a:rPr lang="fr-CA" sz="1100" b="1" dirty="0">
                <a:latin typeface="+mj-lt"/>
              </a:rPr>
              <a:t> points </a:t>
            </a:r>
            <a:r>
              <a:rPr lang="fr-CA" sz="1100" b="1" dirty="0" err="1">
                <a:latin typeface="+mj-lt"/>
              </a:rPr>
              <a:t>collected</a:t>
            </a:r>
            <a:r>
              <a:rPr lang="fr-CA" sz="1100" b="1" dirty="0">
                <a:latin typeface="+mj-lt"/>
              </a:rPr>
              <a:t> for Up, Us, P </a:t>
            </a:r>
            <a:r>
              <a:rPr lang="fr-CA" sz="1100" b="1" dirty="0" err="1">
                <a:latin typeface="+mj-lt"/>
              </a:rPr>
              <a:t>categories</a:t>
            </a:r>
            <a:r>
              <a:rPr lang="fr-CA" sz="1100" b="1" dirty="0">
                <a:latin typeface="+mj-lt"/>
              </a:rPr>
              <a:t>, </a:t>
            </a:r>
            <a:r>
              <a:rPr lang="fr-CA" sz="1100" b="1" dirty="0" err="1">
                <a:latin typeface="+mj-lt"/>
              </a:rPr>
              <a:t>try</a:t>
            </a:r>
            <a:r>
              <a:rPr lang="fr-CA" sz="1100" b="1" dirty="0">
                <a:latin typeface="+mj-lt"/>
              </a:rPr>
              <a:t> to </a:t>
            </a:r>
            <a:r>
              <a:rPr lang="fr-CA" sz="1100" b="1" dirty="0" err="1">
                <a:latin typeface="+mj-lt"/>
              </a:rPr>
              <a:t>unlock</a:t>
            </a:r>
            <a:r>
              <a:rPr lang="fr-CA" sz="1100" b="1" dirty="0">
                <a:latin typeface="+mj-lt"/>
              </a:rPr>
              <a:t> </a:t>
            </a:r>
            <a:r>
              <a:rPr lang="fr-CA" sz="1100" b="1" dirty="0" err="1">
                <a:latin typeface="+mj-lt"/>
              </a:rPr>
              <a:t>selected</a:t>
            </a:r>
            <a:r>
              <a:rPr lang="fr-CA" sz="1100" b="1" dirty="0">
                <a:latin typeface="+mj-lt"/>
              </a:rPr>
              <a:t> </a:t>
            </a:r>
            <a:r>
              <a:rPr lang="fr-CA" sz="1100" b="1" dirty="0" err="1">
                <a:latin typeface="+mj-lt"/>
              </a:rPr>
              <a:t>some</a:t>
            </a:r>
            <a:r>
              <a:rPr lang="fr-CA" sz="1100" b="1" dirty="0">
                <a:latin typeface="+mj-lt"/>
              </a:rPr>
              <a:t> </a:t>
            </a:r>
            <a:r>
              <a:rPr lang="fr-CA" sz="1100" b="1" dirty="0" err="1">
                <a:latin typeface="+mj-lt"/>
              </a:rPr>
              <a:t>targeted</a:t>
            </a:r>
            <a:r>
              <a:rPr lang="fr-CA" sz="1100" b="1" dirty="0">
                <a:latin typeface="+mj-lt"/>
              </a:rPr>
              <a:t> Up, Us, P </a:t>
            </a:r>
            <a:r>
              <a:rPr lang="fr-CA" sz="1100" b="1" dirty="0" err="1">
                <a:latin typeface="+mj-lt"/>
              </a:rPr>
              <a:t>cards</a:t>
            </a:r>
            <a:r>
              <a:rPr lang="fr-CA" sz="1100" b="1" dirty="0">
                <a:latin typeface="+mj-lt"/>
              </a:rPr>
              <a:t>, by </a:t>
            </a:r>
            <a:r>
              <a:rPr lang="fr-CA" sz="1100" b="1" dirty="0" err="1">
                <a:latin typeface="+mj-lt"/>
              </a:rPr>
              <a:t>answering</a:t>
            </a:r>
            <a:r>
              <a:rPr lang="fr-CA" sz="1100" b="1" dirty="0">
                <a:latin typeface="+mj-lt"/>
              </a:rPr>
              <a:t> </a:t>
            </a:r>
            <a:r>
              <a:rPr lang="fr-CA" sz="1100" b="1" dirty="0" err="1">
                <a:latin typeface="+mj-lt"/>
              </a:rPr>
              <a:t>unlocking</a:t>
            </a:r>
            <a:r>
              <a:rPr lang="fr-CA" sz="1100" b="1" dirty="0">
                <a:latin typeface="+mj-lt"/>
              </a:rPr>
              <a:t> questions.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38E8FE1-AD38-F777-EC1F-5B600DC67392}"/>
              </a:ext>
            </a:extLst>
          </p:cNvPr>
          <p:cNvSpPr txBox="1"/>
          <p:nvPr/>
        </p:nvSpPr>
        <p:spPr>
          <a:xfrm>
            <a:off x="7433256" y="3432787"/>
            <a:ext cx="174599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b="1" dirty="0" err="1">
                <a:latin typeface="+mj-lt"/>
              </a:rPr>
              <a:t>Legend</a:t>
            </a:r>
            <a:endParaRPr lang="fr-CA" sz="900" b="1" dirty="0">
              <a:latin typeface="+mj-lt"/>
            </a:endParaRPr>
          </a:p>
          <a:p>
            <a:pPr defTabSz="358775">
              <a:tabLst>
                <a:tab pos="358775" algn="l"/>
              </a:tabLst>
            </a:pPr>
            <a:r>
              <a:rPr lang="fr-CA" sz="900" dirty="0">
                <a:latin typeface="+mj-lt"/>
              </a:rPr>
              <a:t>DK:	</a:t>
            </a:r>
            <a:r>
              <a:rPr lang="fr-CA" sz="900" dirty="0" err="1">
                <a:latin typeface="+mj-lt"/>
              </a:rPr>
              <a:t>Deep</a:t>
            </a:r>
            <a:r>
              <a:rPr lang="fr-CA" sz="900" dirty="0">
                <a:latin typeface="+mj-lt"/>
              </a:rPr>
              <a:t> </a:t>
            </a:r>
            <a:r>
              <a:rPr lang="fr-CA" sz="900" dirty="0" err="1">
                <a:latin typeface="+mj-lt"/>
              </a:rPr>
              <a:t>Knowledge</a:t>
            </a:r>
            <a:endParaRPr lang="fr-CA" sz="900" dirty="0">
              <a:latin typeface="+mj-lt"/>
            </a:endParaRPr>
          </a:p>
          <a:p>
            <a:pPr>
              <a:tabLst>
                <a:tab pos="358775" algn="l"/>
              </a:tabLst>
            </a:pPr>
            <a:r>
              <a:rPr lang="fr-CA" sz="900" dirty="0">
                <a:latin typeface="+mj-lt"/>
              </a:rPr>
              <a:t>IS: 	Investigation </a:t>
            </a:r>
            <a:r>
              <a:rPr lang="fr-CA" sz="900" dirty="0" err="1">
                <a:latin typeface="+mj-lt"/>
              </a:rPr>
              <a:t>Strategy</a:t>
            </a:r>
            <a:endParaRPr lang="fr-CA" sz="900" dirty="0">
              <a:latin typeface="+mj-lt"/>
            </a:endParaRPr>
          </a:p>
          <a:p>
            <a:pPr>
              <a:tabLst>
                <a:tab pos="358775" algn="l"/>
              </a:tabLst>
            </a:pPr>
            <a:r>
              <a:rPr lang="fr-CA" sz="900" dirty="0">
                <a:latin typeface="+mj-lt"/>
              </a:rPr>
              <a:t>P : 	</a:t>
            </a:r>
            <a:r>
              <a:rPr lang="fr-CA" sz="900" dirty="0" err="1">
                <a:latin typeface="+mj-lt"/>
              </a:rPr>
              <a:t>Problems</a:t>
            </a:r>
            <a:endParaRPr lang="fr-CA" sz="900" dirty="0">
              <a:latin typeface="+mj-lt"/>
            </a:endParaRPr>
          </a:p>
          <a:p>
            <a:pPr>
              <a:tabLst>
                <a:tab pos="358775" algn="l"/>
              </a:tabLst>
            </a:pPr>
            <a:r>
              <a:rPr lang="fr-CA" sz="900" dirty="0">
                <a:latin typeface="+mj-lt"/>
              </a:rPr>
              <a:t>Up: 	User profiles</a:t>
            </a:r>
          </a:p>
          <a:p>
            <a:pPr>
              <a:tabLst>
                <a:tab pos="358775" algn="l"/>
              </a:tabLst>
            </a:pPr>
            <a:r>
              <a:rPr lang="fr-CA" sz="900" dirty="0">
                <a:latin typeface="+mj-lt"/>
              </a:rPr>
              <a:t>Us: 	Usage situations</a:t>
            </a:r>
          </a:p>
          <a:p>
            <a:pPr>
              <a:tabLst>
                <a:tab pos="358775" algn="l"/>
              </a:tabLst>
            </a:pPr>
            <a:r>
              <a:rPr lang="fr-CA" sz="900" dirty="0">
                <a:latin typeface="+mj-lt"/>
              </a:rPr>
              <a:t>Es: 	</a:t>
            </a:r>
            <a:r>
              <a:rPr lang="fr-CA" sz="900" dirty="0" err="1">
                <a:latin typeface="+mj-lt"/>
              </a:rPr>
              <a:t>Existing</a:t>
            </a:r>
            <a:r>
              <a:rPr lang="fr-CA" sz="900" dirty="0">
                <a:latin typeface="+mj-lt"/>
              </a:rPr>
              <a:t> solutions</a:t>
            </a:r>
            <a:endParaRPr lang="fr-FR" sz="900" dirty="0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FF0AFF-79B9-55DA-4E36-C7D0CC6C2207}"/>
              </a:ext>
            </a:extLst>
          </p:cNvPr>
          <p:cNvSpPr/>
          <p:nvPr/>
        </p:nvSpPr>
        <p:spPr>
          <a:xfrm>
            <a:off x="3395915" y="4679226"/>
            <a:ext cx="1069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Game</a:t>
            </a:r>
          </a:p>
          <a:p>
            <a:pPr algn="r"/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challenge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D856E9A-CC57-45E0-E5BA-27DEF93489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099" t="37799" r="31489" b="16001"/>
          <a:stretch/>
        </p:blipFill>
        <p:spPr>
          <a:xfrm>
            <a:off x="3912691" y="3620150"/>
            <a:ext cx="981478" cy="104479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43A392-ACEE-F188-FD60-A6146116D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5388" y="3639281"/>
            <a:ext cx="905792" cy="96815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1C9267C-DAAA-B178-512B-BBF50BCBDF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0645" y="3667014"/>
            <a:ext cx="787767" cy="899579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CD23ABCA-9BE9-D19A-6592-8645EB4EBAD5}"/>
              </a:ext>
            </a:extLst>
          </p:cNvPr>
          <p:cNvSpPr/>
          <p:nvPr/>
        </p:nvSpPr>
        <p:spPr>
          <a:xfrm>
            <a:off x="2497152" y="3022885"/>
            <a:ext cx="131061" cy="13106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C26932A-099F-0FBA-87D2-992B68AE17F8}"/>
              </a:ext>
            </a:extLst>
          </p:cNvPr>
          <p:cNvSpPr/>
          <p:nvPr/>
        </p:nvSpPr>
        <p:spPr>
          <a:xfrm>
            <a:off x="2497153" y="3309293"/>
            <a:ext cx="131061" cy="13106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A8C7CC-F000-5F31-B09D-D56A2AE1B85C}"/>
              </a:ext>
            </a:extLst>
          </p:cNvPr>
          <p:cNvSpPr/>
          <p:nvPr/>
        </p:nvSpPr>
        <p:spPr>
          <a:xfrm>
            <a:off x="6403143" y="1446980"/>
            <a:ext cx="2706627" cy="2997713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9BE704D-FC54-DC47-303B-9D3C061191BE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4683383" y="2810520"/>
            <a:ext cx="403396" cy="1954332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DC0D6606-080E-CE8C-9426-F8F1C558BE00}"/>
              </a:ext>
            </a:extLst>
          </p:cNvPr>
          <p:cNvSpPr/>
          <p:nvPr/>
        </p:nvSpPr>
        <p:spPr>
          <a:xfrm>
            <a:off x="5725779" y="2883315"/>
            <a:ext cx="82852" cy="8285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A836F13-628C-58B4-F618-37D60AEF4A35}"/>
              </a:ext>
            </a:extLst>
          </p:cNvPr>
          <p:cNvSpPr/>
          <p:nvPr/>
        </p:nvSpPr>
        <p:spPr>
          <a:xfrm>
            <a:off x="6017990" y="3211355"/>
            <a:ext cx="82852" cy="8285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4BA1CEA-96A1-920F-63D0-43EAD5BBA5BE}"/>
              </a:ext>
            </a:extLst>
          </p:cNvPr>
          <p:cNvSpPr/>
          <p:nvPr/>
        </p:nvSpPr>
        <p:spPr>
          <a:xfrm>
            <a:off x="5445908" y="3061110"/>
            <a:ext cx="82852" cy="8285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D2FF2FA-D058-0437-4371-C33BB93EC363}"/>
              </a:ext>
            </a:extLst>
          </p:cNvPr>
          <p:cNvSpPr/>
          <p:nvPr/>
        </p:nvSpPr>
        <p:spPr>
          <a:xfrm>
            <a:off x="5342427" y="2810520"/>
            <a:ext cx="905792" cy="580658"/>
          </a:xfrm>
          <a:prstGeom prst="ellipse">
            <a:avLst/>
          </a:prstGeom>
          <a:solidFill>
            <a:srgbClr val="FF0000">
              <a:alpha val="1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7932FBE1-11CA-3D65-5F75-115BCF259187}"/>
              </a:ext>
            </a:extLst>
          </p:cNvPr>
          <p:cNvGrpSpPr/>
          <p:nvPr/>
        </p:nvGrpSpPr>
        <p:grpSpPr>
          <a:xfrm>
            <a:off x="9215587" y="1719667"/>
            <a:ext cx="2890431" cy="3684035"/>
            <a:chOff x="9215587" y="2648694"/>
            <a:chExt cx="2890431" cy="3684035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305A76E4-8DC5-30B8-03F0-76BC1F2B3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15587" y="2648694"/>
              <a:ext cx="2890431" cy="36840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D61A0D2A-6FAB-DB28-0E57-092BDE1875E0}"/>
                </a:ext>
              </a:extLst>
            </p:cNvPr>
            <p:cNvSpPr txBox="1"/>
            <p:nvPr/>
          </p:nvSpPr>
          <p:spPr>
            <a:xfrm>
              <a:off x="10349929" y="4963156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>
                  <a:solidFill>
                    <a:srgbClr val="FF0000"/>
                  </a:solidFill>
                  <a:latin typeface="+mj-lt"/>
                </a:rPr>
                <a:t>22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DD0FF2A8-BA8C-28E1-66B0-80875B83E45C}"/>
                </a:ext>
              </a:extLst>
            </p:cNvPr>
            <p:cNvSpPr txBox="1"/>
            <p:nvPr/>
          </p:nvSpPr>
          <p:spPr>
            <a:xfrm>
              <a:off x="10968473" y="4963156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>
                  <a:solidFill>
                    <a:srgbClr val="FF0000"/>
                  </a:solidFill>
                  <a:latin typeface="+mj-lt"/>
                </a:rPr>
                <a:t>18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576DFFDF-9923-6F0F-B736-B379A4E019EB}"/>
                </a:ext>
              </a:extLst>
            </p:cNvPr>
            <p:cNvSpPr txBox="1"/>
            <p:nvPr/>
          </p:nvSpPr>
          <p:spPr>
            <a:xfrm>
              <a:off x="11587017" y="4963156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>
                  <a:solidFill>
                    <a:srgbClr val="FF0000"/>
                  </a:solidFill>
                  <a:latin typeface="+mj-lt"/>
                </a:rPr>
                <a:t>26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62EAD792-7D21-0B14-387F-39F6E46F4FDB}"/>
                </a:ext>
              </a:extLst>
            </p:cNvPr>
            <p:cNvSpPr txBox="1"/>
            <p:nvPr/>
          </p:nvSpPr>
          <p:spPr>
            <a:xfrm>
              <a:off x="10193476" y="5095143"/>
              <a:ext cx="5886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solidFill>
                    <a:srgbClr val="FF0000"/>
                  </a:solidFill>
                  <a:latin typeface="+mj-lt"/>
                </a:rPr>
                <a:t>2, 4, 5, 8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2CD13A82-01EF-EF3C-9669-8E40F0B31C2D}"/>
                </a:ext>
              </a:extLst>
            </p:cNvPr>
            <p:cNvSpPr txBox="1"/>
            <p:nvPr/>
          </p:nvSpPr>
          <p:spPr>
            <a:xfrm>
              <a:off x="10859038" y="5095143"/>
              <a:ext cx="4732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solidFill>
                    <a:srgbClr val="FF0000"/>
                  </a:solidFill>
                  <a:latin typeface="+mj-lt"/>
                </a:rPr>
                <a:t>3, 5, 9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2B92D025-0F46-2E4D-2BF1-6A5EA2AF52D2}"/>
                </a:ext>
              </a:extLst>
            </p:cNvPr>
            <p:cNvSpPr txBox="1"/>
            <p:nvPr/>
          </p:nvSpPr>
          <p:spPr>
            <a:xfrm>
              <a:off x="11334913" y="5095143"/>
              <a:ext cx="70403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b="1" dirty="0">
                  <a:solidFill>
                    <a:srgbClr val="FF0000"/>
                  </a:solidFill>
                  <a:latin typeface="+mj-lt"/>
                </a:rPr>
                <a:t>1, 3, 6, 7, 9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70A48F5C-473F-F46D-D6DA-51040999BC03}"/>
                </a:ext>
              </a:extLst>
            </p:cNvPr>
            <p:cNvSpPr txBox="1"/>
            <p:nvPr/>
          </p:nvSpPr>
          <p:spPr>
            <a:xfrm>
              <a:off x="10270415" y="3294207"/>
              <a:ext cx="111120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rgbClr val="FF0000"/>
                  </a:solidFill>
                  <a:latin typeface="+mj-lt"/>
                </a:rPr>
                <a:t>MOBICOMPANION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7B3C8087-743A-968F-FE64-4DC6E5205860}"/>
                </a:ext>
              </a:extLst>
            </p:cNvPr>
            <p:cNvSpPr txBox="1"/>
            <p:nvPr/>
          </p:nvSpPr>
          <p:spPr>
            <a:xfrm>
              <a:off x="10567742" y="3525671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>
                  <a:solidFill>
                    <a:srgbClr val="FF0000"/>
                  </a:solidFill>
                  <a:latin typeface="+mj-lt"/>
                </a:rPr>
                <a:t>50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CE7DF08D-E5B8-1F10-11F6-658CB428D24F}"/>
                </a:ext>
              </a:extLst>
            </p:cNvPr>
            <p:cNvSpPr txBox="1"/>
            <p:nvPr/>
          </p:nvSpPr>
          <p:spPr>
            <a:xfrm>
              <a:off x="11454686" y="3528121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>
                  <a:solidFill>
                    <a:srgbClr val="FF0000"/>
                  </a:solidFill>
                  <a:latin typeface="+mj-lt"/>
                </a:rPr>
                <a:t>50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0D6C5729-60D5-0521-FB26-813D1B430A4E}"/>
                </a:ext>
              </a:extLst>
            </p:cNvPr>
            <p:cNvSpPr txBox="1"/>
            <p:nvPr/>
          </p:nvSpPr>
          <p:spPr>
            <a:xfrm>
              <a:off x="10607749" y="4154640"/>
              <a:ext cx="2487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>
                  <a:solidFill>
                    <a:srgbClr val="FF0000"/>
                  </a:solidFill>
                  <a:latin typeface="+mj-lt"/>
                </a:rPr>
                <a:t>5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068FDD79-9733-C3DA-70F0-FD9F5729F159}"/>
                </a:ext>
              </a:extLst>
            </p:cNvPr>
            <p:cNvSpPr txBox="1"/>
            <p:nvPr/>
          </p:nvSpPr>
          <p:spPr>
            <a:xfrm>
              <a:off x="11505735" y="4142549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>
                  <a:solidFill>
                    <a:srgbClr val="FF0000"/>
                  </a:solidFill>
                  <a:latin typeface="+mj-lt"/>
                </a:rPr>
                <a:t>10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D0DE48E8-96F6-22CC-E653-E9D16F770C96}"/>
                </a:ext>
              </a:extLst>
            </p:cNvPr>
            <p:cNvSpPr txBox="1"/>
            <p:nvPr/>
          </p:nvSpPr>
          <p:spPr>
            <a:xfrm>
              <a:off x="10332713" y="3902530"/>
              <a:ext cx="4090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err="1">
                  <a:solidFill>
                    <a:srgbClr val="FF0000"/>
                  </a:solidFill>
                  <a:latin typeface="+mj-lt"/>
                </a:rPr>
                <a:t>xxxx</a:t>
              </a:r>
              <a:endParaRPr lang="fr-FR" sz="9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B527EEFC-3266-370E-BD78-2DF19665014E}"/>
                </a:ext>
              </a:extLst>
            </p:cNvPr>
            <p:cNvSpPr txBox="1"/>
            <p:nvPr/>
          </p:nvSpPr>
          <p:spPr>
            <a:xfrm>
              <a:off x="10359383" y="4516534"/>
              <a:ext cx="4090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err="1">
                  <a:solidFill>
                    <a:srgbClr val="FF0000"/>
                  </a:solidFill>
                  <a:latin typeface="+mj-lt"/>
                </a:rPr>
                <a:t>xxxx</a:t>
              </a:r>
              <a:endParaRPr lang="fr-FR" sz="900" dirty="0">
                <a:solidFill>
                  <a:srgbClr val="FF0000"/>
                </a:solidFill>
                <a:latin typeface="+mj-lt"/>
              </a:endParaRPr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056ABB97-4FB2-9D98-C26D-937214522B32}"/>
              </a:ext>
            </a:extLst>
          </p:cNvPr>
          <p:cNvCxnSpPr>
            <a:cxnSpLocks/>
            <a:stCxn id="32" idx="6"/>
            <a:endCxn id="38" idx="1"/>
          </p:cNvCxnSpPr>
          <p:nvPr/>
        </p:nvCxnSpPr>
        <p:spPr>
          <a:xfrm>
            <a:off x="6248219" y="3100849"/>
            <a:ext cx="4101710" cy="1048696"/>
          </a:xfrm>
          <a:prstGeom prst="line">
            <a:avLst/>
          </a:prstGeom>
          <a:noFill/>
          <a:ln w="12700">
            <a:solidFill>
              <a:srgbClr val="FF0000"/>
            </a:solidFill>
            <a:headEnd type="oval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5" name="Espace réservé du texte 4">
            <a:extLst>
              <a:ext uri="{FF2B5EF4-FFF2-40B4-BE49-F238E27FC236}">
                <a16:creationId xmlns:a16="http://schemas.microsoft.com/office/drawing/2014/main" id="{2F066C2B-4181-9B17-099F-2D1D590E8F73}"/>
              </a:ext>
            </a:extLst>
          </p:cNvPr>
          <p:cNvSpPr txBox="1">
            <a:spLocks/>
          </p:cNvSpPr>
          <p:nvPr/>
        </p:nvSpPr>
        <p:spPr>
          <a:xfrm>
            <a:off x="1168073" y="5490091"/>
            <a:ext cx="8011173" cy="138218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82563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700" b="1" kern="1200" baseline="0">
                <a:solidFill>
                  <a:srgbClr val="85999E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54133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5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1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573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–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765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»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0" dirty="0">
                <a:solidFill>
                  <a:schemeClr val="tx1"/>
                </a:solidFill>
                <a:latin typeface="+mj-lt"/>
              </a:rPr>
              <a:t>Start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filling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your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Scoring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sheet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.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Especially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report the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number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of </a:t>
            </a:r>
            <a:r>
              <a:rPr lang="fr-FR" sz="1200" b="0" dirty="0" err="1">
                <a:solidFill>
                  <a:schemeClr val="tx1"/>
                </a:solidFill>
                <a:latin typeface="+mj-lt"/>
              </a:rPr>
              <a:t>reward</a:t>
            </a:r>
            <a:r>
              <a:rPr lang="fr-FR" sz="1200" b="0" dirty="0">
                <a:solidFill>
                  <a:schemeClr val="tx1"/>
                </a:solidFill>
                <a:latin typeface="+mj-lt"/>
              </a:rPr>
              <a:t> points for Up / Us / P.</a:t>
            </a:r>
          </a:p>
          <a:p>
            <a:r>
              <a:rPr lang="en-US" sz="1200" dirty="0">
                <a:solidFill>
                  <a:schemeClr val="tx1"/>
                </a:solidFill>
                <a:latin typeface="+mj-lt"/>
              </a:rPr>
              <a:t>You can claim to unlock as many Up / Us / P category cards as you have 5-point groups.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r>
              <a:rPr lang="en-US" sz="1200" b="0" dirty="0">
                <a:solidFill>
                  <a:schemeClr val="tx1"/>
                </a:solidFill>
                <a:latin typeface="+mj-lt"/>
              </a:rPr>
              <a:t>Place the cards of your choice on the corresponding area of the game board; and report them on the sheet.</a:t>
            </a:r>
          </a:p>
          <a:p>
            <a:r>
              <a:rPr lang="en-US" sz="1200" b="0" dirty="0">
                <a:solidFill>
                  <a:schemeClr val="tx1"/>
                </a:solidFill>
                <a:latin typeface="+mj-lt"/>
              </a:rPr>
              <a:t>Try now to unlock them in 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answering the unlocking questions </a:t>
            </a:r>
            <a:r>
              <a:rPr lang="en-US" sz="1200" b="0" dirty="0">
                <a:solidFill>
                  <a:schemeClr val="tx1"/>
                </a:solidFill>
                <a:latin typeface="+mj-lt"/>
              </a:rPr>
              <a:t>formulated by the trainer.</a:t>
            </a:r>
          </a:p>
          <a:p>
            <a:pPr lvl="1"/>
            <a:r>
              <a:rPr lang="en-US" sz="1000" b="0" dirty="0">
                <a:solidFill>
                  <a:schemeClr val="tx1"/>
                </a:solidFill>
                <a:latin typeface="+mj-lt"/>
              </a:rPr>
              <a:t>Among the two questions, choose to answer a question and give the correct answer;</a:t>
            </a:r>
          </a:p>
          <a:p>
            <a:pPr lvl="1"/>
            <a:r>
              <a:rPr lang="en-US" sz="1000" b="0" dirty="0">
                <a:solidFill>
                  <a:schemeClr val="tx1"/>
                </a:solidFill>
                <a:latin typeface="+mj-lt"/>
              </a:rPr>
              <a:t>If you give the wrong answer, you will not only lose the relevant reward points but also fail to unlock the card</a:t>
            </a:r>
          </a:p>
          <a:p>
            <a:r>
              <a:rPr lang="en-US" sz="1200" b="0" dirty="0">
                <a:solidFill>
                  <a:schemeClr val="tx1"/>
                </a:solidFill>
                <a:latin typeface="+mj-lt"/>
              </a:rPr>
              <a:t>Place the unlock cards on the corresponding area of the game board.</a:t>
            </a: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888F1F13-A26C-F760-C241-AF3C5554CC0B}"/>
              </a:ext>
            </a:extLst>
          </p:cNvPr>
          <p:cNvCxnSpPr>
            <a:cxnSpLocks/>
          </p:cNvCxnSpPr>
          <p:nvPr/>
        </p:nvCxnSpPr>
        <p:spPr>
          <a:xfrm flipV="1">
            <a:off x="7523722" y="4158059"/>
            <a:ext cx="2669754" cy="1514973"/>
          </a:xfrm>
          <a:prstGeom prst="line">
            <a:avLst/>
          </a:prstGeom>
          <a:noFill/>
          <a:ln w="12700">
            <a:solidFill>
              <a:srgbClr val="FF0000"/>
            </a:solidFill>
            <a:headEnd type="oval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A4F06EF1-FB37-AF16-B0B5-744E02E29897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8905739" y="4273838"/>
            <a:ext cx="1287737" cy="783156"/>
          </a:xfrm>
          <a:prstGeom prst="line">
            <a:avLst/>
          </a:prstGeom>
          <a:noFill/>
          <a:ln w="12700">
            <a:solidFill>
              <a:srgbClr val="FF0000"/>
            </a:solidFill>
            <a:headEnd type="oval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7" name="Image 66">
            <a:extLst>
              <a:ext uri="{FF2B5EF4-FFF2-40B4-BE49-F238E27FC236}">
                <a16:creationId xmlns:a16="http://schemas.microsoft.com/office/drawing/2014/main" id="{F4B23D8C-54B8-7C36-3CBB-FF01C4037A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9580" y="5596847"/>
            <a:ext cx="3133603" cy="867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BCF7FE75-D0F5-F277-29FF-68883665A503}"/>
              </a:ext>
            </a:extLst>
          </p:cNvPr>
          <p:cNvCxnSpPr>
            <a:cxnSpLocks/>
          </p:cNvCxnSpPr>
          <p:nvPr/>
        </p:nvCxnSpPr>
        <p:spPr>
          <a:xfrm>
            <a:off x="7325867" y="6210062"/>
            <a:ext cx="1613713" cy="0"/>
          </a:xfrm>
          <a:prstGeom prst="line">
            <a:avLst/>
          </a:prstGeom>
          <a:noFill/>
          <a:ln w="12700">
            <a:solidFill>
              <a:srgbClr val="FF0000"/>
            </a:solidFill>
            <a:headEnd type="oval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702282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1D81E-48AC-BA31-707D-F27727684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6F7BFE6-BA06-ACCC-8D7A-E5D1E789BC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DC193A-31D2-B66B-39F7-01D352CAEA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2800" dirty="0" err="1"/>
              <a:t>Which</a:t>
            </a:r>
            <a:r>
              <a:rPr lang="fr-FR" sz="2800" dirty="0"/>
              <a:t> Up / Us / P </a:t>
            </a:r>
            <a:r>
              <a:rPr lang="fr-FR" sz="2800" dirty="0" err="1"/>
              <a:t>cards</a:t>
            </a:r>
            <a:r>
              <a:rPr lang="fr-FR" sz="2800" dirty="0"/>
              <a:t> </a:t>
            </a:r>
            <a:r>
              <a:rPr lang="fr-FR" sz="2800" dirty="0" err="1"/>
              <a:t>should</a:t>
            </a:r>
            <a:r>
              <a:rPr lang="fr-FR" sz="2800" dirty="0"/>
              <a:t> </a:t>
            </a:r>
            <a:r>
              <a:rPr lang="fr-FR" sz="2800" dirty="0" err="1"/>
              <a:t>you</a:t>
            </a:r>
            <a:r>
              <a:rPr lang="fr-FR" sz="2800" dirty="0"/>
              <a:t> </a:t>
            </a:r>
            <a:r>
              <a:rPr lang="fr-FR" sz="2800" dirty="0" err="1"/>
              <a:t>choose</a:t>
            </a:r>
            <a:r>
              <a:rPr lang="fr-FR" sz="2800" dirty="0"/>
              <a:t> to </a:t>
            </a:r>
            <a:r>
              <a:rPr lang="fr-FR" sz="2800" dirty="0" err="1"/>
              <a:t>unlock</a:t>
            </a:r>
            <a:r>
              <a:rPr lang="fr-FR" sz="2800" dirty="0"/>
              <a:t>?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3029BE6-D42D-198E-1FBE-E6745986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图片 104">
            <a:extLst>
              <a:ext uri="{FF2B5EF4-FFF2-40B4-BE49-F238E27FC236}">
                <a16:creationId xmlns:a16="http://schemas.microsoft.com/office/drawing/2014/main" id="{7F9D7897-1922-62E8-E7F1-7D4DC185DAB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55" y="1275606"/>
            <a:ext cx="2986090" cy="3384376"/>
          </a:xfrm>
          <a:prstGeom prst="rect">
            <a:avLst/>
          </a:prstGeom>
          <a:noFill/>
        </p:spPr>
      </p:pic>
      <p:pic>
        <p:nvPicPr>
          <p:cNvPr id="6" name="图片 68">
            <a:extLst>
              <a:ext uri="{FF2B5EF4-FFF2-40B4-BE49-F238E27FC236}">
                <a16:creationId xmlns:a16="http://schemas.microsoft.com/office/drawing/2014/main" id="{E158E421-D7B4-4D42-6DEF-5892520C6CF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35" y="1275606"/>
            <a:ext cx="2986091" cy="3384376"/>
          </a:xfrm>
          <a:prstGeom prst="rect">
            <a:avLst/>
          </a:prstGeom>
          <a:noFill/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562064C4-07B4-DE6F-20D4-1C87BBA8BEB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263880" y="1275606"/>
            <a:ext cx="2989385" cy="338811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5A65A13-CA51-8BC5-F637-A0885B58FC98}"/>
              </a:ext>
            </a:extLst>
          </p:cNvPr>
          <p:cNvSpPr txBox="1"/>
          <p:nvPr/>
        </p:nvSpPr>
        <p:spPr>
          <a:xfrm>
            <a:off x="551384" y="5095004"/>
            <a:ext cx="8880049" cy="1606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fr-FR" sz="1400" b="1" dirty="0" err="1">
                <a:latin typeface="+mj-lt"/>
              </a:rPr>
              <a:t>Choose</a:t>
            </a:r>
            <a:r>
              <a:rPr lang="fr-FR" sz="1400" b="1" dirty="0">
                <a:latin typeface="+mj-lt"/>
              </a:rPr>
              <a:t> the </a:t>
            </a:r>
            <a:r>
              <a:rPr lang="fr-FR" sz="1400" b="1" dirty="0" err="1">
                <a:latin typeface="+mj-lt"/>
              </a:rPr>
              <a:t>most</a:t>
            </a:r>
            <a:r>
              <a:rPr lang="fr-FR" sz="1400" b="1" dirty="0">
                <a:latin typeface="+mj-lt"/>
              </a:rPr>
              <a:t> </a:t>
            </a:r>
            <a:r>
              <a:rPr lang="fr-FR" sz="1400" b="1" dirty="0" err="1">
                <a:latin typeface="+mj-lt"/>
              </a:rPr>
              <a:t>appropriate</a:t>
            </a:r>
            <a:r>
              <a:rPr lang="fr-FR" sz="1400" b="1" dirty="0">
                <a:latin typeface="+mj-lt"/>
              </a:rPr>
              <a:t> Up / Us / P </a:t>
            </a:r>
            <a:r>
              <a:rPr lang="fr-FR" sz="1400" b="1" dirty="0" err="1">
                <a:latin typeface="+mj-lt"/>
              </a:rPr>
              <a:t>categories</a:t>
            </a:r>
            <a:r>
              <a:rPr lang="fr-FR" sz="1400" b="1" dirty="0">
                <a:latin typeface="+mj-lt"/>
              </a:rPr>
              <a:t>  for </a:t>
            </a:r>
            <a:r>
              <a:rPr lang="fr-FR" sz="1400" b="1" dirty="0" err="1">
                <a:latin typeface="+mj-lt"/>
              </a:rPr>
              <a:t>both</a:t>
            </a:r>
            <a:r>
              <a:rPr lang="fr-FR" sz="1400" b="1" dirty="0">
                <a:latin typeface="+mj-lt"/>
              </a:rPr>
              <a:t> </a:t>
            </a:r>
            <a:r>
              <a:rPr lang="fr-FR" sz="1400" b="1" dirty="0" err="1">
                <a:latin typeface="+mj-lt"/>
              </a:rPr>
              <a:t>usefulness</a:t>
            </a:r>
            <a:r>
              <a:rPr lang="fr-FR" sz="1400" b="1" dirty="0">
                <a:latin typeface="+mj-lt"/>
              </a:rPr>
              <a:t> and </a:t>
            </a:r>
            <a:r>
              <a:rPr lang="fr-FR" sz="1400" b="1" dirty="0" err="1">
                <a:latin typeface="+mj-lt"/>
              </a:rPr>
              <a:t>opportunity</a:t>
            </a:r>
            <a:r>
              <a:rPr lang="fr-FR" sz="1400" b="1" dirty="0">
                <a:latin typeface="+mj-lt"/>
              </a:rPr>
              <a:t> </a:t>
            </a:r>
            <a:r>
              <a:rPr lang="fr-FR" sz="1400" b="1" dirty="0" err="1">
                <a:latin typeface="+mj-lt"/>
              </a:rPr>
              <a:t>reasons</a:t>
            </a:r>
            <a:r>
              <a:rPr lang="fr-FR" sz="1400" dirty="0">
                <a:latin typeface="+mj-lt"/>
              </a:rPr>
              <a:t>:</a:t>
            </a:r>
          </a:p>
          <a:p>
            <a:pPr marL="342900" indent="-342900">
              <a:lnSpc>
                <a:spcPts val="2000"/>
              </a:lnSpc>
              <a:buFont typeface="+mj-lt"/>
              <a:buAutoNum type="arabicPeriod"/>
            </a:pPr>
            <a:r>
              <a:rPr lang="fr-FR" sz="1400" b="1" dirty="0" err="1">
                <a:latin typeface="+mj-lt"/>
              </a:rPr>
              <a:t>Usefulness</a:t>
            </a:r>
            <a:r>
              <a:rPr lang="fr-FR" sz="1400" dirty="0">
                <a:latin typeface="+mj-lt"/>
              </a:rPr>
              <a:t>: </a:t>
            </a:r>
            <a:r>
              <a:rPr lang="fr-FR" sz="1400" dirty="0" err="1">
                <a:latin typeface="+mj-lt"/>
              </a:rPr>
              <a:t>there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is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probably</a:t>
            </a:r>
            <a:r>
              <a:rPr lang="fr-FR" sz="1400" dirty="0">
                <a:latin typeface="+mj-lt"/>
              </a:rPr>
              <a:t> important </a:t>
            </a:r>
            <a:r>
              <a:rPr lang="fr-FR" sz="1400" dirty="0" err="1">
                <a:latin typeface="+mj-lt"/>
              </a:rPr>
              <a:t>quantities</a:t>
            </a:r>
            <a:r>
              <a:rPr lang="fr-FR" sz="1400" dirty="0">
                <a:latin typeface="+mj-lt"/>
              </a:rPr>
              <a:t> of pains to </a:t>
            </a:r>
            <a:r>
              <a:rPr lang="fr-FR" sz="1400" dirty="0" err="1">
                <a:latin typeface="+mj-lt"/>
              </a:rPr>
              <a:t>address</a:t>
            </a:r>
            <a:r>
              <a:rPr lang="fr-FR" sz="1400" dirty="0">
                <a:latin typeface="+mj-lt"/>
              </a:rPr>
              <a:t> for </a:t>
            </a:r>
            <a:r>
              <a:rPr lang="fr-FR" sz="1400" dirty="0" err="1">
                <a:latin typeface="+mj-lt"/>
              </a:rPr>
              <a:t>any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category</a:t>
            </a:r>
            <a:r>
              <a:rPr lang="fr-FR" sz="1400" dirty="0">
                <a:latin typeface="+mj-lt"/>
              </a:rPr>
              <a:t> of </a:t>
            </a:r>
            <a:r>
              <a:rPr lang="fr-FR" sz="1400" dirty="0" err="1">
                <a:latin typeface="+mj-lt"/>
              </a:rPr>
              <a:t>users</a:t>
            </a:r>
            <a:r>
              <a:rPr lang="fr-FR" sz="1400" dirty="0">
                <a:latin typeface="+mj-lt"/>
              </a:rPr>
              <a:t>, but </a:t>
            </a:r>
            <a:r>
              <a:rPr lang="fr-FR" sz="1400" dirty="0" err="1">
                <a:latin typeface="+mj-lt"/>
              </a:rPr>
              <a:t>remember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that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you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will</a:t>
            </a:r>
            <a:r>
              <a:rPr lang="fr-FR" sz="1400" dirty="0">
                <a:latin typeface="+mj-lt"/>
              </a:rPr>
              <a:t> have to express relevant Value </a:t>
            </a:r>
            <a:r>
              <a:rPr lang="fr-FR" sz="1400" dirty="0" err="1">
                <a:latin typeface="+mj-lt"/>
              </a:rPr>
              <a:t>Buckets</a:t>
            </a:r>
            <a:r>
              <a:rPr lang="fr-FR" sz="1400" dirty="0">
                <a:latin typeface="+mj-lt"/>
              </a:rPr>
              <a:t> made of triplets (Up, Us, P)</a:t>
            </a:r>
          </a:p>
          <a:p>
            <a:pPr marL="342900" indent="-342900">
              <a:lnSpc>
                <a:spcPts val="2000"/>
              </a:lnSpc>
              <a:buFont typeface="+mj-lt"/>
              <a:buAutoNum type="arabicPeriod"/>
            </a:pPr>
            <a:r>
              <a:rPr lang="fr-FR" sz="1400" b="1" dirty="0" err="1">
                <a:latin typeface="+mj-lt"/>
              </a:rPr>
              <a:t>Profitability</a:t>
            </a:r>
            <a:r>
              <a:rPr lang="fr-FR" sz="1400" dirty="0">
                <a:latin typeface="+mj-lt"/>
              </a:rPr>
              <a:t>: </a:t>
            </a:r>
            <a:r>
              <a:rPr lang="fr-FR" sz="1400" dirty="0" err="1">
                <a:latin typeface="+mj-lt"/>
              </a:rPr>
              <a:t>remember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which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company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you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work</a:t>
            </a:r>
            <a:r>
              <a:rPr lang="fr-FR" sz="1400" dirty="0">
                <a:latin typeface="+mj-lt"/>
              </a:rPr>
              <a:t> for and </a:t>
            </a:r>
            <a:r>
              <a:rPr lang="fr-FR" sz="1400" dirty="0" err="1">
                <a:latin typeface="+mj-lt"/>
              </a:rPr>
              <a:t>there</a:t>
            </a:r>
            <a:r>
              <a:rPr lang="fr-FR" sz="1400" dirty="0">
                <a:latin typeface="+mj-lt"/>
              </a:rPr>
              <a:t> are </a:t>
            </a:r>
            <a:r>
              <a:rPr lang="fr-FR" sz="1400" dirty="0" err="1">
                <a:latin typeface="+mj-lt"/>
              </a:rPr>
              <a:t>probably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some</a:t>
            </a:r>
            <a:r>
              <a:rPr lang="fr-FR" sz="1400" dirty="0">
                <a:latin typeface="+mj-lt"/>
              </a:rPr>
              <a:t> DNA </a:t>
            </a:r>
            <a:r>
              <a:rPr lang="fr-FR" sz="1400" dirty="0" err="1">
                <a:latin typeface="+mj-lt"/>
              </a:rPr>
              <a:t>reasons</a:t>
            </a:r>
            <a:r>
              <a:rPr lang="fr-FR" sz="1400" dirty="0">
                <a:latin typeface="+mj-lt"/>
              </a:rPr>
              <a:t> for </a:t>
            </a:r>
            <a:r>
              <a:rPr lang="fr-FR" sz="1400" dirty="0" err="1">
                <a:latin typeface="+mj-lt"/>
              </a:rPr>
              <a:t>preferring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some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users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who</a:t>
            </a:r>
            <a:r>
              <a:rPr lang="fr-FR" sz="1400" dirty="0">
                <a:latin typeface="+mj-lt"/>
              </a:rPr>
              <a:t> are </a:t>
            </a:r>
            <a:r>
              <a:rPr lang="fr-FR" sz="1400" dirty="0" err="1">
                <a:latin typeface="+mj-lt"/>
              </a:rPr>
              <a:t>already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customers</a:t>
            </a:r>
            <a:r>
              <a:rPr lang="fr-FR" sz="1400" dirty="0">
                <a:latin typeface="+mj-lt"/>
              </a:rPr>
              <a:t> or </a:t>
            </a:r>
            <a:r>
              <a:rPr lang="fr-FR" sz="1400" dirty="0" err="1">
                <a:latin typeface="+mj-lt"/>
              </a:rPr>
              <a:t>familiar</a:t>
            </a:r>
            <a:r>
              <a:rPr lang="fr-FR" sz="1400" dirty="0">
                <a:latin typeface="+mj-lt"/>
              </a:rPr>
              <a:t> to </a:t>
            </a:r>
            <a:r>
              <a:rPr lang="fr-FR" sz="1400" dirty="0" err="1">
                <a:latin typeface="+mj-lt"/>
              </a:rPr>
              <a:t>you</a:t>
            </a:r>
            <a:r>
              <a:rPr lang="fr-FR" sz="1400" dirty="0">
                <a:latin typeface="+mj-lt"/>
              </a:rPr>
              <a:t>, </a:t>
            </a:r>
            <a:r>
              <a:rPr lang="fr-FR" sz="1400" dirty="0" err="1">
                <a:latin typeface="+mj-lt"/>
              </a:rPr>
              <a:t>some</a:t>
            </a:r>
            <a:r>
              <a:rPr lang="fr-FR" sz="1400" dirty="0">
                <a:latin typeface="+mj-lt"/>
              </a:rPr>
              <a:t> situations </a:t>
            </a:r>
            <a:r>
              <a:rPr lang="fr-FR" sz="1400" dirty="0" err="1">
                <a:latin typeface="+mj-lt"/>
              </a:rPr>
              <a:t>already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linked</a:t>
            </a:r>
            <a:r>
              <a:rPr lang="fr-FR" sz="1400" dirty="0">
                <a:latin typeface="+mj-lt"/>
              </a:rPr>
              <a:t> to </a:t>
            </a:r>
            <a:r>
              <a:rPr lang="fr-FR" sz="1400" dirty="0" err="1">
                <a:latin typeface="+mj-lt"/>
              </a:rPr>
              <a:t>your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market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shares</a:t>
            </a:r>
            <a:r>
              <a:rPr lang="fr-FR" sz="1400" dirty="0">
                <a:latin typeface="+mj-lt"/>
              </a:rPr>
              <a:t>, and </a:t>
            </a:r>
            <a:r>
              <a:rPr lang="fr-FR" sz="1400" dirty="0" err="1">
                <a:latin typeface="+mj-lt"/>
              </a:rPr>
              <a:t>some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problems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you</a:t>
            </a:r>
            <a:r>
              <a:rPr lang="fr-FR" sz="1400" dirty="0">
                <a:latin typeface="+mj-lt"/>
              </a:rPr>
              <a:t> know how to solve </a:t>
            </a:r>
            <a:r>
              <a:rPr lang="fr-FR" sz="1400" dirty="0" err="1">
                <a:latin typeface="+mj-lt"/>
              </a:rPr>
              <a:t>with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your</a:t>
            </a:r>
            <a:r>
              <a:rPr lang="fr-FR" sz="1400" dirty="0">
                <a:latin typeface="+mj-lt"/>
              </a:rPr>
              <a:t> solutions…</a:t>
            </a:r>
          </a:p>
        </p:txBody>
      </p:sp>
      <p:pic>
        <p:nvPicPr>
          <p:cNvPr id="10" name="Picture 8" descr="“target cartoon”的图片搜索结果">
            <a:extLst>
              <a:ext uri="{FF2B5EF4-FFF2-40B4-BE49-F238E27FC236}">
                <a16:creationId xmlns:a16="http://schemas.microsoft.com/office/drawing/2014/main" id="{5AA9D195-94E4-CD59-DC13-C67DEAEA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910" y="5464266"/>
            <a:ext cx="1621900" cy="13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90637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BEFDA-1D37-C40C-E421-4D7967AE4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8E1FDD2-7196-BFC3-3D25-EFBD1344A0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B164C6-6DA3-D616-4AFD-3CC4E5D93D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2800" dirty="0" err="1"/>
              <a:t>Step</a:t>
            </a:r>
            <a:r>
              <a:rPr lang="fr-FR" sz="2800" dirty="0"/>
              <a:t> 5: Proposition of Value </a:t>
            </a:r>
            <a:r>
              <a:rPr lang="fr-FR" sz="2800" dirty="0" err="1"/>
              <a:t>Buckets</a:t>
            </a:r>
            <a:endParaRPr lang="fr-FR" sz="2800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DE484D6-3D47-7E35-C542-9BCBB8558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1295E3-CA4B-F648-45C3-4708A15C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774" y="1602227"/>
            <a:ext cx="7272808" cy="3319017"/>
          </a:xfrm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507A0E-135B-4C60-2E34-3D2D5FB63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16" y="1081985"/>
            <a:ext cx="9342210" cy="37883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849101-63C0-9F39-A12B-6FCD6DAE9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88" t="31800" r="31887" b="20600"/>
          <a:stretch/>
        </p:blipFill>
        <p:spPr>
          <a:xfrm>
            <a:off x="6471964" y="3194317"/>
            <a:ext cx="835180" cy="9465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3CB0D09-AA4A-9E6F-2FBA-F45848C784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99" t="37799" r="31489" b="16001"/>
          <a:stretch/>
        </p:blipFill>
        <p:spPr>
          <a:xfrm>
            <a:off x="3902034" y="3716108"/>
            <a:ext cx="993567" cy="10576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2D7CC6-7B4A-7D7F-AD17-BEA8563BE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583" y="3744294"/>
            <a:ext cx="905792" cy="9681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E05C3C-6C9E-DB03-9193-03DC7D361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066" y="3756106"/>
            <a:ext cx="787767" cy="899579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906359A-CB42-760B-7C27-3D119AC01F36}"/>
              </a:ext>
            </a:extLst>
          </p:cNvPr>
          <p:cNvSpPr/>
          <p:nvPr/>
        </p:nvSpPr>
        <p:spPr>
          <a:xfrm>
            <a:off x="2572567" y="3095074"/>
            <a:ext cx="131061" cy="13106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1E8ADAC-23E4-D671-DFDB-C202C8779189}"/>
              </a:ext>
            </a:extLst>
          </p:cNvPr>
          <p:cNvSpPr/>
          <p:nvPr/>
        </p:nvSpPr>
        <p:spPr>
          <a:xfrm>
            <a:off x="2572568" y="3381482"/>
            <a:ext cx="131061" cy="13106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116CA0-C8ED-D3C9-9D19-1E784246540A}"/>
              </a:ext>
            </a:extLst>
          </p:cNvPr>
          <p:cNvSpPr/>
          <p:nvPr/>
        </p:nvSpPr>
        <p:spPr>
          <a:xfrm>
            <a:off x="7230211" y="1519170"/>
            <a:ext cx="1972763" cy="2881777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C7370D3-0B50-F72C-6B91-1D74CE9824EE}"/>
              </a:ext>
            </a:extLst>
          </p:cNvPr>
          <p:cNvGrpSpPr/>
          <p:nvPr/>
        </p:nvGrpSpPr>
        <p:grpSpPr>
          <a:xfrm>
            <a:off x="272772" y="3525060"/>
            <a:ext cx="8917433" cy="1529265"/>
            <a:chOff x="225638" y="3198438"/>
            <a:chExt cx="8917433" cy="15292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1DD64F-B7FA-E112-CD7D-7F8FD1F5703A}"/>
                </a:ext>
              </a:extLst>
            </p:cNvPr>
            <p:cNvSpPr/>
            <p:nvPr/>
          </p:nvSpPr>
          <p:spPr>
            <a:xfrm>
              <a:off x="1565673" y="4360965"/>
              <a:ext cx="6804742" cy="214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5798176-075B-2028-B198-3F42486F8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38" y="3198438"/>
              <a:ext cx="1557273" cy="113958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FE38AA3-CC3B-A9D9-FA32-1495BE57B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384" y="3279959"/>
              <a:ext cx="1037859" cy="11883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C1F2432-3314-30B2-6DF4-195590429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567" y="3198438"/>
              <a:ext cx="1613725" cy="117804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F343C4E-71AD-1ADB-6A50-41B5B896D143}"/>
                </a:ext>
              </a:extLst>
            </p:cNvPr>
            <p:cNvSpPr txBox="1"/>
            <p:nvPr/>
          </p:nvSpPr>
          <p:spPr>
            <a:xfrm>
              <a:off x="4703047" y="4127539"/>
              <a:ext cx="4440024" cy="60016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A" sz="1100" dirty="0">
                  <a:latin typeface="+mj-lt"/>
                </a:rPr>
                <a:t>You </a:t>
              </a:r>
              <a:r>
                <a:rPr lang="fr-CA" sz="1100" dirty="0" err="1">
                  <a:latin typeface="+mj-lt"/>
                </a:rPr>
                <a:t>discover</a:t>
              </a:r>
              <a:r>
                <a:rPr lang="fr-CA" sz="1100" dirty="0">
                  <a:latin typeface="+mj-lt"/>
                </a:rPr>
                <a:t> the 9 solution </a:t>
              </a:r>
              <a:r>
                <a:rPr lang="fr-CA" sz="1100" dirty="0" err="1">
                  <a:latin typeface="+mj-lt"/>
                </a:rPr>
                <a:t>cards</a:t>
              </a:r>
              <a:r>
                <a:rPr lang="fr-CA" sz="1100" dirty="0">
                  <a:latin typeface="+mj-lt"/>
                </a:rPr>
                <a:t> Es and </a:t>
              </a:r>
              <a:r>
                <a:rPr lang="fr-CA" sz="1100" dirty="0" err="1">
                  <a:latin typeface="+mj-lt"/>
                </a:rPr>
                <a:t>effectiveness</a:t>
              </a:r>
              <a:r>
                <a:rPr lang="fr-CA" sz="1100" dirty="0">
                  <a:latin typeface="+mj-lt"/>
                </a:rPr>
                <a:t> profiles</a:t>
              </a:r>
            </a:p>
            <a:p>
              <a:r>
                <a:rPr lang="fr-CA" sz="1100" b="1" dirty="0">
                  <a:latin typeface="+mj-lt"/>
                </a:rPr>
                <a:t>You propose 5 value </a:t>
              </a:r>
              <a:r>
                <a:rPr lang="fr-CA" sz="1100" b="1" dirty="0" err="1">
                  <a:latin typeface="+mj-lt"/>
                </a:rPr>
                <a:t>buckets</a:t>
              </a:r>
              <a:r>
                <a:rPr lang="fr-CA" sz="1100" b="1" dirty="0">
                  <a:latin typeface="+mj-lt"/>
                </a:rPr>
                <a:t> for </a:t>
              </a:r>
              <a:r>
                <a:rPr lang="fr-CA" sz="1100" b="1" dirty="0" err="1">
                  <a:latin typeface="+mj-lt"/>
                </a:rPr>
                <a:t>maximizing</a:t>
              </a:r>
              <a:r>
                <a:rPr lang="fr-CA" sz="1100" b="1" dirty="0">
                  <a:latin typeface="+mj-lt"/>
                </a:rPr>
                <a:t> </a:t>
              </a:r>
              <a:r>
                <a:rPr lang="fr-CA" sz="1100" b="1" dirty="0" err="1">
                  <a:latin typeface="+mj-lt"/>
                </a:rPr>
                <a:t>usefulness</a:t>
              </a:r>
              <a:r>
                <a:rPr lang="fr-CA" sz="1100" b="1" dirty="0">
                  <a:latin typeface="+mj-lt"/>
                </a:rPr>
                <a:t> for </a:t>
              </a:r>
              <a:r>
                <a:rPr lang="fr-CA" sz="1100" b="1" dirty="0" err="1">
                  <a:latin typeface="+mj-lt"/>
                </a:rPr>
                <a:t>users</a:t>
              </a:r>
              <a:r>
                <a:rPr lang="fr-CA" sz="1100" b="1" dirty="0">
                  <a:latin typeface="+mj-lt"/>
                </a:rPr>
                <a:t> and </a:t>
              </a:r>
              <a:r>
                <a:rPr lang="fr-CA" sz="1100" b="1" dirty="0" err="1">
                  <a:latin typeface="+mj-lt"/>
                </a:rPr>
                <a:t>profitability</a:t>
              </a:r>
              <a:r>
                <a:rPr lang="fr-CA" sz="1100" b="1" dirty="0">
                  <a:latin typeface="+mj-lt"/>
                </a:rPr>
                <a:t> for </a:t>
              </a:r>
              <a:r>
                <a:rPr lang="fr-CA" sz="1100" b="1" dirty="0" err="1">
                  <a:latin typeface="+mj-lt"/>
                </a:rPr>
                <a:t>your</a:t>
              </a:r>
              <a:r>
                <a:rPr lang="fr-CA" sz="1100" b="1" dirty="0">
                  <a:latin typeface="+mj-lt"/>
                </a:rPr>
                <a:t> </a:t>
              </a:r>
              <a:r>
                <a:rPr lang="fr-CA" sz="1100" b="1" dirty="0" err="1">
                  <a:latin typeface="+mj-lt"/>
                </a:rPr>
                <a:t>company</a:t>
              </a:r>
              <a:endParaRPr lang="fr-CA" sz="1100" b="1" dirty="0">
                <a:latin typeface="+mj-lt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4DD0107-B1F3-48A5-E8F5-97838C3857CC}"/>
                </a:ext>
              </a:extLst>
            </p:cNvPr>
            <p:cNvSpPr/>
            <p:nvPr/>
          </p:nvSpPr>
          <p:spPr>
            <a:xfrm>
              <a:off x="7543596" y="3664182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b="1" dirty="0"/>
                <a:t>5</a:t>
              </a:r>
              <a:endParaRPr lang="fr-FR" b="1" dirty="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085305B-80CE-D783-FFD2-CA405F4BC789}"/>
              </a:ext>
            </a:extLst>
          </p:cNvPr>
          <p:cNvSpPr/>
          <p:nvPr/>
        </p:nvSpPr>
        <p:spPr>
          <a:xfrm>
            <a:off x="7933879" y="3932273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Game</a:t>
            </a:r>
          </a:p>
          <a:p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step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0497FC85-0431-2DF1-8E53-AE9E61CADBD0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6909573" y="2819438"/>
            <a:ext cx="733884" cy="1224093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1A4C321B-3FEE-DC5D-8EE0-FDE463131DA3}"/>
              </a:ext>
            </a:extLst>
          </p:cNvPr>
          <p:cNvSpPr txBox="1">
            <a:spLocks/>
          </p:cNvSpPr>
          <p:nvPr/>
        </p:nvSpPr>
        <p:spPr>
          <a:xfrm>
            <a:off x="5454472" y="5353740"/>
            <a:ext cx="6838081" cy="14603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82563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700" b="1" kern="1200" baseline="0">
                <a:solidFill>
                  <a:srgbClr val="85999E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54133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5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1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573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–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765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»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tx1"/>
                </a:solidFill>
                <a:latin typeface="+mj-lt"/>
              </a:rPr>
              <a:t>Discover the 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9 solution cards Es </a:t>
            </a:r>
          </a:p>
          <a:p>
            <a:r>
              <a:rPr lang="en-US" sz="1200" b="0" dirty="0">
                <a:solidFill>
                  <a:schemeClr val="tx1"/>
                </a:solidFill>
                <a:latin typeface="+mj-lt"/>
              </a:rPr>
              <a:t>Discover the 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effectiveness profiles </a:t>
            </a:r>
            <a:r>
              <a:rPr lang="en-US" sz="1200" b="0" dirty="0">
                <a:solidFill>
                  <a:schemeClr val="tx1"/>
                </a:solidFill>
                <a:latin typeface="+mj-lt"/>
              </a:rPr>
              <a:t>of existing solutions</a:t>
            </a:r>
          </a:p>
          <a:p>
            <a:pPr lvl="1"/>
            <a:r>
              <a:rPr lang="en-US" sz="1000" b="0" dirty="0">
                <a:solidFill>
                  <a:schemeClr val="tx1"/>
                </a:solidFill>
                <a:latin typeface="+mj-lt"/>
              </a:rPr>
              <a:t>Effectiveness = % of eradication of Quantities of Pains for the considered user, situation or problem</a:t>
            </a:r>
          </a:p>
          <a:p>
            <a:r>
              <a:rPr lang="en-US" sz="1200" dirty="0">
                <a:solidFill>
                  <a:schemeClr val="tx1"/>
                </a:solidFill>
                <a:latin typeface="+mj-lt"/>
              </a:rPr>
              <a:t>Propose 5 Value Buckets</a:t>
            </a:r>
            <a:r>
              <a:rPr lang="en-US" sz="1200" b="0" dirty="0">
                <a:solidFill>
                  <a:schemeClr val="tx1"/>
                </a:solidFill>
                <a:latin typeface="+mj-lt"/>
              </a:rPr>
              <a:t>, i.e. triplets Up X Us X P, while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 filling the Form for VBs</a:t>
            </a:r>
          </a:p>
          <a:p>
            <a:r>
              <a:rPr lang="en-US" sz="1200" b="0" dirty="0">
                <a:solidFill>
                  <a:schemeClr val="tx1"/>
                </a:solidFill>
                <a:latin typeface="+mj-lt"/>
              </a:rPr>
              <a:t>Pitch loudly the reasons to choose these VBs with your teammates and remember the rationale</a:t>
            </a:r>
          </a:p>
          <a:p>
            <a:r>
              <a:rPr lang="en-US" sz="1200" b="0" dirty="0">
                <a:solidFill>
                  <a:schemeClr val="tx1"/>
                </a:solidFill>
                <a:latin typeface="+mj-lt"/>
              </a:rPr>
              <a:t>Ask the trainer to score your Usefulness / Opportunity</a:t>
            </a:r>
          </a:p>
        </p:txBody>
      </p:sp>
      <p:pic>
        <p:nvPicPr>
          <p:cNvPr id="28" name="图片 20">
            <a:extLst>
              <a:ext uri="{FF2B5EF4-FFF2-40B4-BE49-F238E27FC236}">
                <a16:creationId xmlns:a16="http://schemas.microsoft.com/office/drawing/2014/main" id="{256B0970-DE9C-C8CC-4B84-20B257EC75C4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55132" y="4870368"/>
            <a:ext cx="1915349" cy="217081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8AE0F7E-71AC-C1C0-2332-B00A19D9EF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8082" y="5384511"/>
            <a:ext cx="2367903" cy="1419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F0B5210-759D-EC43-2613-15A2F5BFFE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2752" y="2976146"/>
            <a:ext cx="2556463" cy="1983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D6EC78EF-B1E2-F30F-A6D5-F609D32AFF30}"/>
              </a:ext>
            </a:extLst>
          </p:cNvPr>
          <p:cNvCxnSpPr>
            <a:cxnSpLocks/>
          </p:cNvCxnSpPr>
          <p:nvPr/>
        </p:nvCxnSpPr>
        <p:spPr>
          <a:xfrm flipH="1" flipV="1">
            <a:off x="2570481" y="5128181"/>
            <a:ext cx="3010187" cy="367646"/>
          </a:xfrm>
          <a:prstGeom prst="line">
            <a:avLst/>
          </a:prstGeom>
          <a:noFill/>
          <a:ln w="12700">
            <a:solidFill>
              <a:srgbClr val="FF0000"/>
            </a:solidFill>
            <a:headEnd type="oval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F8BB9248-4CB0-F381-F5A5-66E6C7DE2295}"/>
              </a:ext>
            </a:extLst>
          </p:cNvPr>
          <p:cNvCxnSpPr>
            <a:cxnSpLocks/>
          </p:cNvCxnSpPr>
          <p:nvPr/>
        </p:nvCxnSpPr>
        <p:spPr>
          <a:xfrm flipH="1">
            <a:off x="5085985" y="5665509"/>
            <a:ext cx="494683" cy="110506"/>
          </a:xfrm>
          <a:prstGeom prst="line">
            <a:avLst/>
          </a:prstGeom>
          <a:noFill/>
          <a:ln w="12700">
            <a:solidFill>
              <a:srgbClr val="FF0000"/>
            </a:solidFill>
            <a:headEnd type="oval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0C209DD-8732-1661-AE39-58B085B86F63}"/>
              </a:ext>
            </a:extLst>
          </p:cNvPr>
          <p:cNvCxnSpPr>
            <a:cxnSpLocks/>
          </p:cNvCxnSpPr>
          <p:nvPr/>
        </p:nvCxnSpPr>
        <p:spPr>
          <a:xfrm flipV="1">
            <a:off x="11359299" y="4960141"/>
            <a:ext cx="0" cy="1112185"/>
          </a:xfrm>
          <a:prstGeom prst="line">
            <a:avLst/>
          </a:prstGeom>
          <a:noFill/>
          <a:ln w="12700">
            <a:solidFill>
              <a:srgbClr val="FF0000"/>
            </a:solidFill>
            <a:headEnd type="oval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38811449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E4798-CA8C-EFB8-6E1A-C3925762F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3C6E7B9-2228-783C-0621-A1A599669D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38EABE-A626-73A3-8555-CC910D1472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800" dirty="0"/>
              <a:t>Example of a Value Bucket</a:t>
            </a:r>
            <a:endParaRPr lang="fr-FR" sz="2800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9CEB335-17E3-5856-2666-D7D6A3B3C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25F2F50-48B7-C03A-F267-5148450C4BEF}"/>
              </a:ext>
            </a:extLst>
          </p:cNvPr>
          <p:cNvGrpSpPr/>
          <p:nvPr/>
        </p:nvGrpSpPr>
        <p:grpSpPr>
          <a:xfrm>
            <a:off x="1090190" y="1899285"/>
            <a:ext cx="10011619" cy="3059430"/>
            <a:chOff x="1090190" y="1899285"/>
            <a:chExt cx="10011619" cy="3059430"/>
          </a:xfrm>
        </p:grpSpPr>
        <p:pic>
          <p:nvPicPr>
            <p:cNvPr id="6" name="图片 1">
              <a:extLst>
                <a:ext uri="{FF2B5EF4-FFF2-40B4-BE49-F238E27FC236}">
                  <a16:creationId xmlns:a16="http://schemas.microsoft.com/office/drawing/2014/main" id="{7B729B45-DD51-33CF-F47D-B9528E073B8B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02424" y="1899285"/>
              <a:ext cx="2699385" cy="3059430"/>
            </a:xfrm>
            <a:prstGeom prst="rect">
              <a:avLst/>
            </a:prstGeom>
          </p:spPr>
        </p:pic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C4242005-2DBD-BA6D-72DA-C511FE3FCF3F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190" y="1899285"/>
              <a:ext cx="2699385" cy="3059430"/>
            </a:xfrm>
            <a:prstGeom prst="rect">
              <a:avLst/>
            </a:prstGeom>
          </p:spPr>
        </p:pic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C1FBADC0-B281-7DED-36A6-BD7D7C4637A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6307" y="1899285"/>
              <a:ext cx="2699385" cy="3059430"/>
            </a:xfrm>
            <a:prstGeom prst="rect">
              <a:avLst/>
            </a:prstGeom>
          </p:spPr>
        </p:pic>
        <p:sp>
          <p:nvSpPr>
            <p:cNvPr id="9" name="Signe de multiplication 8">
              <a:extLst>
                <a:ext uri="{FF2B5EF4-FFF2-40B4-BE49-F238E27FC236}">
                  <a16:creationId xmlns:a16="http://schemas.microsoft.com/office/drawing/2014/main" id="{72D95171-804B-467D-AA74-F9688F367F7D}"/>
                </a:ext>
              </a:extLst>
            </p:cNvPr>
            <p:cNvSpPr/>
            <p:nvPr/>
          </p:nvSpPr>
          <p:spPr>
            <a:xfrm>
              <a:off x="3968505" y="3051927"/>
              <a:ext cx="669303" cy="754145"/>
            </a:xfrm>
            <a:prstGeom prst="mathMultiply">
              <a:avLst>
                <a:gd name="adj1" fmla="val 17886"/>
              </a:avLst>
            </a:prstGeom>
            <a:solidFill>
              <a:schemeClr val="tx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Signe de multiplication 9">
              <a:extLst>
                <a:ext uri="{FF2B5EF4-FFF2-40B4-BE49-F238E27FC236}">
                  <a16:creationId xmlns:a16="http://schemas.microsoft.com/office/drawing/2014/main" id="{F0F49FA0-8543-D951-ECB0-96BA25FB2C09}"/>
                </a:ext>
              </a:extLst>
            </p:cNvPr>
            <p:cNvSpPr/>
            <p:nvPr/>
          </p:nvSpPr>
          <p:spPr>
            <a:xfrm>
              <a:off x="7589406" y="3051927"/>
              <a:ext cx="669303" cy="754145"/>
            </a:xfrm>
            <a:prstGeom prst="mathMultiply">
              <a:avLst>
                <a:gd name="adj1" fmla="val 17886"/>
              </a:avLst>
            </a:prstGeom>
            <a:solidFill>
              <a:schemeClr val="tx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53583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AAE03-9D68-0082-FB55-0BF0C3F25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7DDF2E-8305-35EE-2B11-37DD6A7BE3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173489-83DA-6652-2510-D008206B26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800"/>
              <a:t>Step 6: Now what is your final score ?</a:t>
            </a:r>
            <a:endParaRPr lang="fr-FR" sz="280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F0E0944-FEA2-AE0E-7E4C-9B65E7972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BBE463-EF34-1208-9533-A60C63187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831" y="2055081"/>
            <a:ext cx="7272808" cy="3319017"/>
          </a:xfrm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EFE23A6-36FA-E9EF-AC8B-CB369D008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41" y="1534839"/>
            <a:ext cx="9342210" cy="378832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4DDAFAD-3B7A-BD97-D5ED-6F1CBACF0925}"/>
              </a:ext>
            </a:extLst>
          </p:cNvPr>
          <p:cNvGrpSpPr/>
          <p:nvPr/>
        </p:nvGrpSpPr>
        <p:grpSpPr>
          <a:xfrm>
            <a:off x="1526485" y="3983502"/>
            <a:ext cx="8435461" cy="1906985"/>
            <a:chOff x="263294" y="3204026"/>
            <a:chExt cx="8435461" cy="190698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8D8D0C-C95C-4941-387E-BF38A8F68AE4}"/>
                </a:ext>
              </a:extLst>
            </p:cNvPr>
            <p:cNvSpPr/>
            <p:nvPr/>
          </p:nvSpPr>
          <p:spPr>
            <a:xfrm>
              <a:off x="1583682" y="4353000"/>
              <a:ext cx="6804742" cy="758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6846554-DFF7-24FF-DE9E-B91E2608B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94" y="3209309"/>
              <a:ext cx="1502749" cy="109968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738E2-E9EF-42AA-1360-9FDEBDFE3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880" y="3268799"/>
              <a:ext cx="1049247" cy="120135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BD3F913-2E28-3411-A063-EBFF5BB03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8442" y="3204026"/>
              <a:ext cx="1438367" cy="10500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E9A88053-79FF-DBC8-A3AF-53A097C3E40F}"/>
                </a:ext>
              </a:extLst>
            </p:cNvPr>
            <p:cNvSpPr/>
            <p:nvPr/>
          </p:nvSpPr>
          <p:spPr>
            <a:xfrm>
              <a:off x="8338715" y="4342555"/>
              <a:ext cx="360040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b="1" dirty="0"/>
                <a:t>6</a:t>
              </a:r>
              <a:endParaRPr lang="fr-FR" b="1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0AE1E89-9002-8AF4-1871-D71783D5A8BC}"/>
              </a:ext>
            </a:extLst>
          </p:cNvPr>
          <p:cNvSpPr/>
          <p:nvPr/>
        </p:nvSpPr>
        <p:spPr>
          <a:xfrm>
            <a:off x="8856902" y="4939307"/>
            <a:ext cx="73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Game</a:t>
            </a:r>
          </a:p>
          <a:p>
            <a:pPr algn="r"/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step</a:t>
            </a:r>
            <a:endParaRPr lang="fr-FR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35EC532-B2ED-AA94-6801-175E2C7B88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488" t="31800" r="31887" b="20600"/>
          <a:stretch/>
        </p:blipFill>
        <p:spPr>
          <a:xfrm>
            <a:off x="7641980" y="3590170"/>
            <a:ext cx="885214" cy="10032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8728111-208D-07BB-A249-38AF844565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099" t="37799" r="31489" b="16001"/>
          <a:stretch/>
        </p:blipFill>
        <p:spPr>
          <a:xfrm>
            <a:off x="5358203" y="4274220"/>
            <a:ext cx="717124" cy="76339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2A11EA-CDBE-6F3B-E9F3-CD0E4C5DCB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5327" y="4180066"/>
            <a:ext cx="905792" cy="96815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7D1662D-137E-61A8-E21B-F6DD52EFE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0584" y="4207799"/>
            <a:ext cx="787767" cy="899579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40AAD3AE-3062-5E00-B9A5-A0A9B5E028B0}"/>
              </a:ext>
            </a:extLst>
          </p:cNvPr>
          <p:cNvSpPr/>
          <p:nvPr/>
        </p:nvSpPr>
        <p:spPr>
          <a:xfrm>
            <a:off x="3788624" y="3547928"/>
            <a:ext cx="131061" cy="13106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1116B12-05D9-F78D-6EF2-4343C846E536}"/>
              </a:ext>
            </a:extLst>
          </p:cNvPr>
          <p:cNvSpPr/>
          <p:nvPr/>
        </p:nvSpPr>
        <p:spPr>
          <a:xfrm>
            <a:off x="3788625" y="3834336"/>
            <a:ext cx="131061" cy="13106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E716D2E-3A06-7F3F-F0BC-FE1E0B186D9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8696114" y="3310258"/>
            <a:ext cx="958519" cy="1864500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4AB6D89F-9CE5-E72E-33BA-F445BCFF6BEB}"/>
              </a:ext>
            </a:extLst>
          </p:cNvPr>
          <p:cNvSpPr txBox="1"/>
          <p:nvPr/>
        </p:nvSpPr>
        <p:spPr>
          <a:xfrm>
            <a:off x="7220233" y="5462527"/>
            <a:ext cx="3196709" cy="93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A" sz="1100" dirty="0" err="1">
                <a:latin typeface="+mj-lt"/>
              </a:rPr>
              <a:t>Your</a:t>
            </a:r>
            <a:r>
              <a:rPr lang="fr-CA" sz="1100" dirty="0">
                <a:latin typeface="+mj-lt"/>
              </a:rPr>
              <a:t> propositions are </a:t>
            </a:r>
            <a:r>
              <a:rPr lang="fr-CA" sz="1100" dirty="0" err="1">
                <a:latin typeface="+mj-lt"/>
              </a:rPr>
              <a:t>evaluated</a:t>
            </a:r>
            <a:endParaRPr lang="fr-CA" sz="1100" dirty="0">
              <a:latin typeface="+mj-lt"/>
            </a:endParaRPr>
          </a:p>
          <a:p>
            <a:r>
              <a:rPr lang="fr-CA" sz="1100" dirty="0">
                <a:latin typeface="+mj-lt"/>
              </a:rPr>
              <a:t>by the trainer </a:t>
            </a:r>
            <a:r>
              <a:rPr lang="fr-CA" sz="1100" dirty="0" err="1">
                <a:latin typeface="+mj-lt"/>
              </a:rPr>
              <a:t>thanks</a:t>
            </a:r>
            <a:r>
              <a:rPr lang="fr-CA" sz="1100" dirty="0">
                <a:latin typeface="+mj-lt"/>
              </a:rPr>
              <a:t> to a set of </a:t>
            </a:r>
            <a:r>
              <a:rPr lang="fr-CA" sz="1100" dirty="0" err="1">
                <a:latin typeface="+mj-lt"/>
              </a:rPr>
              <a:t>hidden</a:t>
            </a:r>
            <a:r>
              <a:rPr lang="fr-CA" sz="1100" dirty="0">
                <a:latin typeface="+mj-lt"/>
              </a:rPr>
              <a:t> data</a:t>
            </a:r>
          </a:p>
          <a:p>
            <a:r>
              <a:rPr lang="fr-CA" sz="1100" b="1" dirty="0">
                <a:latin typeface="+mj-lt"/>
              </a:rPr>
              <a:t>You are </a:t>
            </a:r>
            <a:r>
              <a:rPr lang="fr-CA" sz="1100" b="1" dirty="0" err="1">
                <a:latin typeface="+mj-lt"/>
              </a:rPr>
              <a:t>granted</a:t>
            </a:r>
            <a:r>
              <a:rPr lang="fr-CA" sz="1100" b="1" dirty="0">
                <a:latin typeface="+mj-lt"/>
              </a:rPr>
              <a:t> </a:t>
            </a:r>
            <a:r>
              <a:rPr lang="fr-CA" sz="1100" b="1" dirty="0" err="1">
                <a:latin typeface="+mj-lt"/>
              </a:rPr>
              <a:t>with</a:t>
            </a:r>
            <a:r>
              <a:rPr lang="fr-CA" sz="1100" b="1" dirty="0">
                <a:latin typeface="+mj-lt"/>
              </a:rPr>
              <a:t> a double score: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100" b="1" dirty="0" err="1">
                <a:latin typeface="+mj-lt"/>
              </a:rPr>
              <a:t>Opportunity</a:t>
            </a:r>
            <a:endParaRPr lang="fr-CA" sz="1100" b="1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100" b="1" dirty="0" err="1">
                <a:latin typeface="+mj-lt"/>
              </a:rPr>
              <a:t>Usefulness</a:t>
            </a:r>
            <a:endParaRPr lang="fr-CA" sz="11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05005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BE835F-859B-23C4-7F2A-2051390B5E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6B912-F6A7-FCD7-8F37-360921BC9A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8AA313-908F-D65B-1BEE-E4D2871258E3}"/>
              </a:ext>
            </a:extLst>
          </p:cNvPr>
          <p:cNvSpPr txBox="1"/>
          <p:nvPr/>
        </p:nvSpPr>
        <p:spPr>
          <a:xfrm>
            <a:off x="4907280" y="2539365"/>
            <a:ext cx="65908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RID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serious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game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800" b="1" dirty="0">
              <a:solidFill>
                <a:srgbClr val="000000">
                  <a:lumMod val="75000"/>
                  <a:lumOff val="25000"/>
                </a:srgbClr>
              </a:solidFill>
              <a:latin typeface="Century Gothic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rgbClr val="000000">
                  <a:lumMod val="75000"/>
                  <a:lumOff val="25000"/>
                </a:srgbClr>
              </a:solidFill>
              <a:latin typeface="Century Gothic"/>
            </a:endParaRPr>
          </a:p>
          <a:p>
            <a:pPr algn="r">
              <a:defRPr/>
            </a:pPr>
            <a:r>
              <a:rPr lang="fr-FR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Yiming</a:t>
            </a:r>
            <a:r>
              <a:rPr lang="fr-FR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 Ma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Flore Vallet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Bernard Yannou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François Cluzel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Introducing</a:t>
            </a:r>
            <a:r>
              <a:rPr lang="fr-FR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 the </a:t>
            </a:r>
            <a:r>
              <a:rPr lang="fr-FR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game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95BE06C-7BD3-3CED-9FCA-2E7764A4E5FF}"/>
              </a:ext>
            </a:extLst>
          </p:cNvPr>
          <p:cNvSpPr txBox="1"/>
          <p:nvPr/>
        </p:nvSpPr>
        <p:spPr>
          <a:xfrm>
            <a:off x="666714" y="4938871"/>
            <a:ext cx="6287979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entury Gothic" panose="020B0502020202020204" pitchFamily="34" charset="0"/>
              </a:rPr>
              <a:t>You </a:t>
            </a:r>
            <a:r>
              <a:rPr lang="en-US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can also read:</a:t>
            </a:r>
            <a:endParaRPr lang="fr-FR" sz="1200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en-US" sz="1100" b="0" i="0" u="none" strike="noStrike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Ma Y., Vallet F., Yannou B., </a:t>
            </a:r>
            <a:r>
              <a:rPr lang="en-US" sz="1100" b="0" i="0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Cluzel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F., 2023. Tools to help teachers and designers complete individual tasks when co-designing industrial engineering games - Application to the design of an innovation management game. European Journal of Engineering Education. doi:10.1080/03043797.2023.2212248,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hlinkClick r:id="rId2"/>
              </a:rPr>
              <a:t>https://hal.science/hal-04212818v1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1100" dirty="0">
                <a:latin typeface="Century Gothic" panose="020B0502020202020204" pitchFamily="34" charset="0"/>
              </a:rPr>
              <a:t> </a:t>
            </a:r>
            <a:endParaRPr lang="fr-FR" sz="11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99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8ADAD48-30EE-FF10-CB82-F612A8943D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670BFF-313E-47B9-7515-DAA83F1084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800"/>
              <a:t>The game mechanics of hidden data and scoring</a:t>
            </a:r>
            <a:endParaRPr lang="fr-FR" sz="280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53DA4C6-D87D-2728-244A-EAE6BBE6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2" name="图片 4" descr="屏幕剪辑">
            <a:extLst>
              <a:ext uri="{FF2B5EF4-FFF2-40B4-BE49-F238E27FC236}">
                <a16:creationId xmlns:a16="http://schemas.microsoft.com/office/drawing/2014/main" id="{FFAF0753-7602-7948-4198-5EFA9A7DDE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47" r="1303" b="273"/>
          <a:stretch/>
        </p:blipFill>
        <p:spPr>
          <a:xfrm>
            <a:off x="7747894" y="5365311"/>
            <a:ext cx="4384738" cy="1017121"/>
          </a:xfrm>
          <a:prstGeom prst="rect">
            <a:avLst/>
          </a:prstGeom>
        </p:spPr>
      </p:pic>
      <p:sp>
        <p:nvSpPr>
          <p:cNvPr id="53" name="Triangle isocèle 52">
            <a:extLst>
              <a:ext uri="{FF2B5EF4-FFF2-40B4-BE49-F238E27FC236}">
                <a16:creationId xmlns:a16="http://schemas.microsoft.com/office/drawing/2014/main" id="{791C7B0A-DA3D-227D-638A-8303B3CB3871}"/>
              </a:ext>
            </a:extLst>
          </p:cNvPr>
          <p:cNvSpPr/>
          <p:nvPr/>
        </p:nvSpPr>
        <p:spPr>
          <a:xfrm>
            <a:off x="6530074" y="4989694"/>
            <a:ext cx="423511" cy="670026"/>
          </a:xfrm>
          <a:prstGeom prst="triangle">
            <a:avLst>
              <a:gd name="adj" fmla="val 48454"/>
            </a:avLst>
          </a:prstGeom>
          <a:solidFill>
            <a:srgbClr val="267C9C"/>
          </a:solidFill>
          <a:ln w="12700" cap="flat" cmpd="sng" algn="ctr">
            <a:solidFill>
              <a:srgbClr val="267C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E1588D0-52E9-29F4-D397-C138B0C8C1A7}"/>
              </a:ext>
            </a:extLst>
          </p:cNvPr>
          <p:cNvSpPr/>
          <p:nvPr/>
        </p:nvSpPr>
        <p:spPr>
          <a:xfrm rot="21232837">
            <a:off x="3527463" y="4917234"/>
            <a:ext cx="6359091" cy="87595"/>
          </a:xfrm>
          <a:prstGeom prst="rect">
            <a:avLst/>
          </a:prstGeom>
          <a:solidFill>
            <a:srgbClr val="267C9C"/>
          </a:solidFill>
          <a:ln w="12700" cap="flat" cmpd="sng" algn="ctr">
            <a:solidFill>
              <a:srgbClr val="267C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6465BDFB-1D20-3A54-D29A-2D756ACADA84}"/>
              </a:ext>
            </a:extLst>
          </p:cNvPr>
          <p:cNvSpPr txBox="1"/>
          <p:nvPr/>
        </p:nvSpPr>
        <p:spPr>
          <a:xfrm>
            <a:off x="2727066" y="4371848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FF0000"/>
                </a:solidFill>
                <a:latin typeface="+mj-lt"/>
              </a:rPr>
              <a:t>Quantities</a:t>
            </a:r>
            <a:r>
              <a:rPr lang="fr-FR" sz="1400" b="1" dirty="0">
                <a:solidFill>
                  <a:srgbClr val="FF0000"/>
                </a:solidFill>
                <a:latin typeface="+mj-lt"/>
              </a:rPr>
              <a:t> of pains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24D15A2-E1C0-825A-1965-CB7E68B55253}"/>
              </a:ext>
            </a:extLst>
          </p:cNvPr>
          <p:cNvSpPr/>
          <p:nvPr/>
        </p:nvSpPr>
        <p:spPr>
          <a:xfrm>
            <a:off x="3608068" y="4791283"/>
            <a:ext cx="80417" cy="519322"/>
          </a:xfrm>
          <a:prstGeom prst="rect">
            <a:avLst/>
          </a:prstGeom>
          <a:solidFill>
            <a:srgbClr val="267C9C"/>
          </a:solidFill>
          <a:ln w="12700" cap="flat" cmpd="sng" algn="ctr">
            <a:solidFill>
              <a:srgbClr val="267C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604CCF6-BDE4-486A-48FC-0C06B72E3C3B}"/>
              </a:ext>
            </a:extLst>
          </p:cNvPr>
          <p:cNvSpPr/>
          <p:nvPr/>
        </p:nvSpPr>
        <p:spPr>
          <a:xfrm rot="5400000">
            <a:off x="3606983" y="2673065"/>
            <a:ext cx="77685" cy="4233023"/>
          </a:xfrm>
          <a:prstGeom prst="rect">
            <a:avLst/>
          </a:prstGeom>
          <a:solidFill>
            <a:srgbClr val="267C9C"/>
          </a:solidFill>
          <a:ln w="12700" cap="flat" cmpd="sng" algn="ctr">
            <a:solidFill>
              <a:srgbClr val="267C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C9FBE0A9-127B-5A73-BD87-0F6DF10EA50E}"/>
              </a:ext>
            </a:extLst>
          </p:cNvPr>
          <p:cNvSpPr/>
          <p:nvPr/>
        </p:nvSpPr>
        <p:spPr>
          <a:xfrm>
            <a:off x="3549326" y="4684329"/>
            <a:ext cx="196533" cy="198778"/>
          </a:xfrm>
          <a:prstGeom prst="ellipse">
            <a:avLst/>
          </a:prstGeom>
          <a:solidFill>
            <a:srgbClr val="267C9C"/>
          </a:solidFill>
          <a:ln w="12700" cap="flat" cmpd="sng" algn="ctr">
            <a:solidFill>
              <a:srgbClr val="267C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B65F3CB5-26A2-A662-8747-74BBD52FE163}"/>
              </a:ext>
            </a:extLst>
          </p:cNvPr>
          <p:cNvSpPr/>
          <p:nvPr/>
        </p:nvSpPr>
        <p:spPr>
          <a:xfrm>
            <a:off x="3550881" y="5166533"/>
            <a:ext cx="196533" cy="198778"/>
          </a:xfrm>
          <a:prstGeom prst="ellipse">
            <a:avLst/>
          </a:prstGeom>
          <a:solidFill>
            <a:srgbClr val="267C9C"/>
          </a:solidFill>
          <a:ln w="12700" cap="flat" cmpd="sng" algn="ctr">
            <a:solidFill>
              <a:srgbClr val="267C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47060B86-622D-F0E7-9F2A-A77D0DA6C092}"/>
              </a:ext>
            </a:extLst>
          </p:cNvPr>
          <p:cNvSpPr txBox="1"/>
          <p:nvPr/>
        </p:nvSpPr>
        <p:spPr>
          <a:xfrm>
            <a:off x="6931871" y="6324599"/>
            <a:ext cx="525709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+mj-lt"/>
              </a:rPr>
              <a:t>Scoring tables of usefulness</a:t>
            </a:r>
            <a:r>
              <a:rPr lang="en-US" sz="1050" dirty="0">
                <a:latin typeface="+mj-lt"/>
              </a:rPr>
              <a:t>, computed from </a:t>
            </a:r>
            <a:r>
              <a:rPr lang="en-US" sz="1050" i="1" dirty="0">
                <a:latin typeface="+mj-lt"/>
              </a:rPr>
              <a:t>RID compass algorithms </a:t>
            </a:r>
            <a:endParaRPr lang="fr-FR" sz="1050" dirty="0">
              <a:latin typeface="+mj-lt"/>
            </a:endParaRPr>
          </a:p>
        </p:txBody>
      </p: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63ACFB53-912F-1F4D-3E2C-87FCFACFC21C}"/>
              </a:ext>
            </a:extLst>
          </p:cNvPr>
          <p:cNvGrpSpPr/>
          <p:nvPr/>
        </p:nvGrpSpPr>
        <p:grpSpPr>
          <a:xfrm>
            <a:off x="8524782" y="1016322"/>
            <a:ext cx="3277854" cy="2951380"/>
            <a:chOff x="8320253" y="2131093"/>
            <a:chExt cx="3392090" cy="3054247"/>
          </a:xfrm>
        </p:grpSpPr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B702B141-E05C-43BB-8973-6703D8053118}"/>
                </a:ext>
              </a:extLst>
            </p:cNvPr>
            <p:cNvGrpSpPr/>
            <p:nvPr/>
          </p:nvGrpSpPr>
          <p:grpSpPr>
            <a:xfrm>
              <a:off x="8406882" y="2131093"/>
              <a:ext cx="3305461" cy="1108860"/>
              <a:chOff x="5869283" y="1359847"/>
              <a:chExt cx="6037723" cy="2025440"/>
            </a:xfrm>
          </p:grpSpPr>
          <p:pic>
            <p:nvPicPr>
              <p:cNvPr id="74" name="图片 5">
                <a:extLst>
                  <a:ext uri="{FF2B5EF4-FFF2-40B4-BE49-F238E27FC236}">
                    <a16:creationId xmlns:a16="http://schemas.microsoft.com/office/drawing/2014/main" id="{F3E74A92-976C-AA10-2CA6-7295A54CDFC6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9283" y="1369618"/>
                <a:ext cx="1778458" cy="20156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harsh" dir="t">
                  <a:rot lat="0" lon="0" rev="3000000"/>
                </a:lightRig>
              </a:scene3d>
              <a:sp3d extrusionH="254000" contourW="19050">
                <a:bevelB w="82550" h="44450" prst="angle"/>
                <a:contourClr>
                  <a:srgbClr val="FFFFFF"/>
                </a:contourClr>
              </a:sp3d>
            </p:spPr>
          </p:pic>
          <p:pic>
            <p:nvPicPr>
              <p:cNvPr id="75" name="图片 6">
                <a:extLst>
                  <a:ext uri="{FF2B5EF4-FFF2-40B4-BE49-F238E27FC236}">
                    <a16:creationId xmlns:a16="http://schemas.microsoft.com/office/drawing/2014/main" id="{4AD1A6D7-F9FA-3D6E-15D7-C2390F67EA02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1917" y="1359847"/>
                <a:ext cx="1787077" cy="202543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harsh" dir="t">
                  <a:rot lat="0" lon="0" rev="3000000"/>
                </a:lightRig>
              </a:scene3d>
              <a:sp3d extrusionH="254000" contourW="19050">
                <a:bevelB w="82550" h="44450" prst="angle"/>
                <a:contourClr>
                  <a:srgbClr val="FFFFFF"/>
                </a:contourClr>
              </a:sp3d>
            </p:spPr>
          </p:pic>
          <p:pic>
            <p:nvPicPr>
              <p:cNvPr id="76" name="图片 8">
                <a:extLst>
                  <a:ext uri="{FF2B5EF4-FFF2-40B4-BE49-F238E27FC236}">
                    <a16:creationId xmlns:a16="http://schemas.microsoft.com/office/drawing/2014/main" id="{3F406711-9969-AE11-9E73-5820A25D0F12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19929" y="1359852"/>
                <a:ext cx="1787077" cy="202543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scene3d>
                <a:camera prst="orthographicFront"/>
                <a:lightRig rig="harsh" dir="t">
                  <a:rot lat="0" lon="0" rev="3000000"/>
                </a:lightRig>
              </a:scene3d>
              <a:sp3d extrusionH="254000" contourW="19050">
                <a:bevelB w="82550" h="44450" prst="angle"/>
                <a:contourClr>
                  <a:srgbClr val="FFFFFF"/>
                </a:contourClr>
              </a:sp3d>
            </p:spPr>
          </p:pic>
        </p:grpSp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465FCA9F-A5C7-D256-1782-291F141044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77"/>
            <a:stretch/>
          </p:blipFill>
          <p:spPr bwMode="auto">
            <a:xfrm>
              <a:off x="8320253" y="3429000"/>
              <a:ext cx="3352633" cy="175634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EEEDE8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761482E8-8CB0-0477-A2CA-3F256ACE819C}"/>
                </a:ext>
              </a:extLst>
            </p:cNvPr>
            <p:cNvSpPr/>
            <p:nvPr/>
          </p:nvSpPr>
          <p:spPr>
            <a:xfrm>
              <a:off x="8820150" y="3256634"/>
              <a:ext cx="347418" cy="991516"/>
            </a:xfrm>
            <a:custGeom>
              <a:avLst/>
              <a:gdLst>
                <a:gd name="connsiteX0" fmla="*/ 219075 w 347418"/>
                <a:gd name="connsiteY0" fmla="*/ 0 h 1428750"/>
                <a:gd name="connsiteX1" fmla="*/ 338138 w 347418"/>
                <a:gd name="connsiteY1" fmla="*/ 1009650 h 1428750"/>
                <a:gd name="connsiteX2" fmla="*/ 0 w 347418"/>
                <a:gd name="connsiteY2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418" h="1428750">
                  <a:moveTo>
                    <a:pt x="219075" y="0"/>
                  </a:moveTo>
                  <a:cubicBezTo>
                    <a:pt x="296862" y="385762"/>
                    <a:pt x="374650" y="771525"/>
                    <a:pt x="338138" y="1009650"/>
                  </a:cubicBezTo>
                  <a:cubicBezTo>
                    <a:pt x="301626" y="1247775"/>
                    <a:pt x="150813" y="1338262"/>
                    <a:pt x="0" y="1428750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headEnd type="oval" w="med" len="med"/>
              <a:tailEnd type="stealth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A7A201B5-A811-D8BD-DFA4-1AD7E95AE8B6}"/>
                </a:ext>
              </a:extLst>
            </p:cNvPr>
            <p:cNvSpPr/>
            <p:nvPr/>
          </p:nvSpPr>
          <p:spPr>
            <a:xfrm>
              <a:off x="9258300" y="3239951"/>
              <a:ext cx="895350" cy="1179650"/>
            </a:xfrm>
            <a:custGeom>
              <a:avLst/>
              <a:gdLst>
                <a:gd name="connsiteX0" fmla="*/ 895350 w 895350"/>
                <a:gd name="connsiteY0" fmla="*/ 0 h 1585912"/>
                <a:gd name="connsiteX1" fmla="*/ 276225 w 895350"/>
                <a:gd name="connsiteY1" fmla="*/ 357187 h 1585912"/>
                <a:gd name="connsiteX2" fmla="*/ 442913 w 895350"/>
                <a:gd name="connsiteY2" fmla="*/ 847725 h 1585912"/>
                <a:gd name="connsiteX3" fmla="*/ 0 w 895350"/>
                <a:gd name="connsiteY3" fmla="*/ 1585912 h 1585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350" h="1585912">
                  <a:moveTo>
                    <a:pt x="895350" y="0"/>
                  </a:moveTo>
                  <a:cubicBezTo>
                    <a:pt x="623490" y="107950"/>
                    <a:pt x="351631" y="215900"/>
                    <a:pt x="276225" y="357187"/>
                  </a:cubicBezTo>
                  <a:cubicBezTo>
                    <a:pt x="200819" y="498474"/>
                    <a:pt x="488950" y="642938"/>
                    <a:pt x="442913" y="847725"/>
                  </a:cubicBezTo>
                  <a:cubicBezTo>
                    <a:pt x="396875" y="1052513"/>
                    <a:pt x="198437" y="1319212"/>
                    <a:pt x="0" y="1585912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headEnd type="oval" w="med" len="med"/>
              <a:tailEnd type="stealth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FB5DBA19-2B87-6BB9-162F-8BAEB3A62DA5}"/>
                </a:ext>
              </a:extLst>
            </p:cNvPr>
            <p:cNvSpPr/>
            <p:nvPr/>
          </p:nvSpPr>
          <p:spPr>
            <a:xfrm>
              <a:off x="10743347" y="3239950"/>
              <a:ext cx="591403" cy="484323"/>
            </a:xfrm>
            <a:custGeom>
              <a:avLst/>
              <a:gdLst>
                <a:gd name="connsiteX0" fmla="*/ 591403 w 591403"/>
                <a:gd name="connsiteY0" fmla="*/ 0 h 885825"/>
                <a:gd name="connsiteX1" fmla="*/ 29428 w 591403"/>
                <a:gd name="connsiteY1" fmla="*/ 352425 h 885825"/>
                <a:gd name="connsiteX2" fmla="*/ 129441 w 591403"/>
                <a:gd name="connsiteY2" fmla="*/ 885825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1403" h="885825">
                  <a:moveTo>
                    <a:pt x="591403" y="0"/>
                  </a:moveTo>
                  <a:cubicBezTo>
                    <a:pt x="348912" y="102394"/>
                    <a:pt x="106422" y="204788"/>
                    <a:pt x="29428" y="352425"/>
                  </a:cubicBezTo>
                  <a:cubicBezTo>
                    <a:pt x="-47566" y="500062"/>
                    <a:pt x="40937" y="692943"/>
                    <a:pt x="129441" y="885825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headEnd type="oval" w="med" len="med"/>
              <a:tailEnd type="stealth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ZoneTexte 76">
            <a:extLst>
              <a:ext uri="{FF2B5EF4-FFF2-40B4-BE49-F238E27FC236}">
                <a16:creationId xmlns:a16="http://schemas.microsoft.com/office/drawing/2014/main" id="{2F6D953C-DCF1-E043-D641-847E429EF042}"/>
              </a:ext>
            </a:extLst>
          </p:cNvPr>
          <p:cNvSpPr txBox="1"/>
          <p:nvPr/>
        </p:nvSpPr>
        <p:spPr>
          <a:xfrm>
            <a:off x="9905811" y="4232787"/>
            <a:ext cx="22140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+mj-lt"/>
              </a:rPr>
              <a:t>Effectiveness indicators</a:t>
            </a:r>
            <a:br>
              <a:rPr lang="en-US" sz="1400" b="1" dirty="0">
                <a:solidFill>
                  <a:srgbClr val="FF0000"/>
                </a:solidFill>
                <a:latin typeface="+mj-lt"/>
              </a:rPr>
            </a:br>
            <a:r>
              <a:rPr lang="en-US" sz="1050" dirty="0">
                <a:solidFill>
                  <a:srgbClr val="FF0000"/>
                </a:solidFill>
                <a:latin typeface="+mj-lt"/>
              </a:rPr>
              <a:t>(% of </a:t>
            </a:r>
            <a:r>
              <a:rPr lang="en-US" sz="1050" i="1" dirty="0">
                <a:solidFill>
                  <a:srgbClr val="FF0000"/>
                </a:solidFill>
                <a:latin typeface="+mj-lt"/>
              </a:rPr>
              <a:t>Quantities of Pains</a:t>
            </a:r>
            <a:r>
              <a:rPr lang="en-US" sz="1050" dirty="0">
                <a:solidFill>
                  <a:srgbClr val="FF0000"/>
                </a:solidFill>
                <a:latin typeface="+mj-lt"/>
              </a:rPr>
              <a:t> eradicated by a given Existing Solution, computed from </a:t>
            </a:r>
            <a:r>
              <a:rPr lang="en-US" sz="1050" i="1" dirty="0">
                <a:solidFill>
                  <a:srgbClr val="FF0000"/>
                </a:solidFill>
                <a:latin typeface="+mj-lt"/>
              </a:rPr>
              <a:t>RID comparator algorithms </a:t>
            </a:r>
            <a:endParaRPr lang="fr-FR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8" name="Espace réservé du texte 3">
            <a:extLst>
              <a:ext uri="{FF2B5EF4-FFF2-40B4-BE49-F238E27FC236}">
                <a16:creationId xmlns:a16="http://schemas.microsoft.com/office/drawing/2014/main" id="{E6278B2A-5A13-0991-1664-52681D6E1B0D}"/>
              </a:ext>
            </a:extLst>
          </p:cNvPr>
          <p:cNvSpPr txBox="1">
            <a:spLocks/>
          </p:cNvSpPr>
          <p:nvPr/>
        </p:nvSpPr>
        <p:spPr>
          <a:xfrm>
            <a:off x="1282677" y="1241864"/>
            <a:ext cx="4953074" cy="1125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IBM Plex Sans" panose="020B050305020300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Within an activity field, an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important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Value Bucket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is a major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problem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(i.e., with serious consequences) for a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user profile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that arises during a frequent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usage situation…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1E84B882-6D5B-10C4-8DD7-7D5B3868793A}"/>
              </a:ext>
            </a:extLst>
          </p:cNvPr>
          <p:cNvSpPr txBox="1"/>
          <p:nvPr/>
        </p:nvSpPr>
        <p:spPr>
          <a:xfrm>
            <a:off x="6706873" y="1215224"/>
            <a:ext cx="1825331" cy="127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  <a:lvl1pPr indent="0">
              <a:lnSpc>
                <a:spcPct val="90000"/>
              </a:lnSpc>
              <a:spcBef>
                <a:spcPts val="1000"/>
              </a:spcBef>
              <a:buSzPct val="50000"/>
              <a:buFont typeface="Arial" panose="020B0604020202020204" pitchFamily="34" charset="0"/>
              <a:buNone/>
              <a:defRPr>
                <a:solidFill>
                  <a:schemeClr val="bg2">
                    <a:lumMod val="50000"/>
                  </a:schemeClr>
                </a:solidFill>
                <a:latin typeface="IBM Plex Sans" panose="020B0503050203000203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…and for which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existing solutions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provide too little or no relief. 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1A1105F-D35A-99AF-1C34-22A532ABA5FE}"/>
              </a:ext>
            </a:extLst>
          </p:cNvPr>
          <p:cNvSpPr/>
          <p:nvPr/>
        </p:nvSpPr>
        <p:spPr>
          <a:xfrm>
            <a:off x="9786630" y="4098084"/>
            <a:ext cx="80417" cy="519322"/>
          </a:xfrm>
          <a:prstGeom prst="rect">
            <a:avLst/>
          </a:prstGeom>
          <a:solidFill>
            <a:srgbClr val="267C9C"/>
          </a:solidFill>
          <a:ln w="12700" cap="flat" cmpd="sng" algn="ctr">
            <a:solidFill>
              <a:srgbClr val="267C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2299DA4-2DB1-2C9D-9F10-EC756727674C}"/>
              </a:ext>
            </a:extLst>
          </p:cNvPr>
          <p:cNvSpPr/>
          <p:nvPr/>
        </p:nvSpPr>
        <p:spPr>
          <a:xfrm rot="5400000">
            <a:off x="9785545" y="1979866"/>
            <a:ext cx="77685" cy="4233023"/>
          </a:xfrm>
          <a:prstGeom prst="rect">
            <a:avLst/>
          </a:prstGeom>
          <a:solidFill>
            <a:srgbClr val="267C9C"/>
          </a:solidFill>
          <a:ln w="12700" cap="flat" cmpd="sng" algn="ctr">
            <a:solidFill>
              <a:srgbClr val="267C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993F447B-6A76-60E9-E650-26886B3A2E30}"/>
              </a:ext>
            </a:extLst>
          </p:cNvPr>
          <p:cNvSpPr/>
          <p:nvPr/>
        </p:nvSpPr>
        <p:spPr>
          <a:xfrm>
            <a:off x="9727888" y="3991130"/>
            <a:ext cx="196533" cy="198778"/>
          </a:xfrm>
          <a:prstGeom prst="ellipse">
            <a:avLst/>
          </a:prstGeom>
          <a:solidFill>
            <a:srgbClr val="267C9C"/>
          </a:solidFill>
          <a:ln w="12700" cap="flat" cmpd="sng" algn="ctr">
            <a:solidFill>
              <a:srgbClr val="267C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91CC4F3F-5516-6750-0E62-2490C9482263}"/>
              </a:ext>
            </a:extLst>
          </p:cNvPr>
          <p:cNvSpPr/>
          <p:nvPr/>
        </p:nvSpPr>
        <p:spPr>
          <a:xfrm>
            <a:off x="9731433" y="4509349"/>
            <a:ext cx="196533" cy="198778"/>
          </a:xfrm>
          <a:prstGeom prst="ellipse">
            <a:avLst/>
          </a:prstGeom>
          <a:solidFill>
            <a:srgbClr val="267C9C"/>
          </a:solidFill>
          <a:ln w="12700" cap="flat" cmpd="sng" algn="ctr">
            <a:solidFill>
              <a:srgbClr val="267C9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21734D58-0956-9113-942A-3BAB679887E2}"/>
              </a:ext>
            </a:extLst>
          </p:cNvPr>
          <p:cNvCxnSpPr>
            <a:cxnSpLocks/>
          </p:cNvCxnSpPr>
          <p:nvPr/>
        </p:nvCxnSpPr>
        <p:spPr>
          <a:xfrm flipV="1">
            <a:off x="3652223" y="5242519"/>
            <a:ext cx="2621651" cy="2274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A65ABB43-BC5A-BF28-3DDD-5F10C302ECA6}"/>
              </a:ext>
            </a:extLst>
          </p:cNvPr>
          <p:cNvCxnSpPr>
            <a:cxnSpLocks/>
          </p:cNvCxnSpPr>
          <p:nvPr/>
        </p:nvCxnSpPr>
        <p:spPr>
          <a:xfrm flipV="1">
            <a:off x="5862970" y="4594663"/>
            <a:ext cx="3972637" cy="45397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C7E44368-B745-2A3A-BF96-B0573186DFC2}"/>
              </a:ext>
            </a:extLst>
          </p:cNvPr>
          <p:cNvCxnSpPr/>
          <p:nvPr/>
        </p:nvCxnSpPr>
        <p:spPr>
          <a:xfrm flipV="1">
            <a:off x="6089907" y="4654920"/>
            <a:ext cx="0" cy="58759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stealth" w="med" len="med"/>
            <a:tailEnd type="stealth" w="med" len="med"/>
          </a:ln>
          <a:effectLst/>
        </p:spPr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D4767B79-FA50-5151-2EA5-4F44E9CD5571}"/>
              </a:ext>
            </a:extLst>
          </p:cNvPr>
          <p:cNvCxnSpPr>
            <a:cxnSpLocks/>
            <a:endCxn id="113" idx="1"/>
          </p:cNvCxnSpPr>
          <p:nvPr/>
        </p:nvCxnSpPr>
        <p:spPr>
          <a:xfrm>
            <a:off x="6093745" y="5976918"/>
            <a:ext cx="864092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EB4487B9-3307-CDD9-733A-513CC4DFBEBD}"/>
              </a:ext>
            </a:extLst>
          </p:cNvPr>
          <p:cNvCxnSpPr>
            <a:cxnSpLocks/>
          </p:cNvCxnSpPr>
          <p:nvPr/>
        </p:nvCxnSpPr>
        <p:spPr>
          <a:xfrm flipV="1">
            <a:off x="6089907" y="5265263"/>
            <a:ext cx="0" cy="72116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89" name="Forme libre : forme 88">
            <a:extLst>
              <a:ext uri="{FF2B5EF4-FFF2-40B4-BE49-F238E27FC236}">
                <a16:creationId xmlns:a16="http://schemas.microsoft.com/office/drawing/2014/main" id="{E820D2D5-204B-9026-4C11-E61913BE4B09}"/>
              </a:ext>
            </a:extLst>
          </p:cNvPr>
          <p:cNvSpPr/>
          <p:nvPr/>
        </p:nvSpPr>
        <p:spPr>
          <a:xfrm>
            <a:off x="7990665" y="5783186"/>
            <a:ext cx="551248" cy="901400"/>
          </a:xfrm>
          <a:custGeom>
            <a:avLst/>
            <a:gdLst>
              <a:gd name="connsiteX0" fmla="*/ 1257300 w 1257300"/>
              <a:gd name="connsiteY0" fmla="*/ 0 h 933450"/>
              <a:gd name="connsiteX1" fmla="*/ 695325 w 1257300"/>
              <a:gd name="connsiteY1" fmla="*/ 771525 h 933450"/>
              <a:gd name="connsiteX2" fmla="*/ 0 w 1257300"/>
              <a:gd name="connsiteY2" fmla="*/ 93345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933450">
                <a:moveTo>
                  <a:pt x="1257300" y="0"/>
                </a:moveTo>
                <a:cubicBezTo>
                  <a:pt x="1081087" y="307975"/>
                  <a:pt x="904875" y="615950"/>
                  <a:pt x="695325" y="771525"/>
                </a:cubicBezTo>
                <a:cubicBezTo>
                  <a:pt x="485775" y="927100"/>
                  <a:pt x="242887" y="930275"/>
                  <a:pt x="0" y="93345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oval" w="med" len="med"/>
            <a:tailEnd type="stealth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7DDEA18B-E156-B41F-0525-ED5302E04F01}"/>
              </a:ext>
            </a:extLst>
          </p:cNvPr>
          <p:cNvSpPr txBox="1"/>
          <p:nvPr/>
        </p:nvSpPr>
        <p:spPr>
          <a:xfrm>
            <a:off x="6454900" y="6529718"/>
            <a:ext cx="161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FF0000"/>
                </a:solidFill>
                <a:latin typeface="+mj-lt"/>
              </a:rPr>
              <a:t>Usefulness</a:t>
            </a:r>
            <a:r>
              <a:rPr lang="fr-FR" sz="1400" b="1" dirty="0">
                <a:solidFill>
                  <a:srgbClr val="FF0000"/>
                </a:solidFill>
                <a:latin typeface="+mj-lt"/>
              </a:rPr>
              <a:t> score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BCDBD567-E8FC-A2CE-230E-5E87320F8172}"/>
              </a:ext>
            </a:extLst>
          </p:cNvPr>
          <p:cNvSpPr txBox="1"/>
          <p:nvPr/>
        </p:nvSpPr>
        <p:spPr>
          <a:xfrm>
            <a:off x="4531551" y="6539772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+mj-lt"/>
              </a:rPr>
              <a:t>Opportunity score</a:t>
            </a:r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838785FE-B583-765D-F2BE-E80C4CA9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22" y="5045960"/>
            <a:ext cx="1886007" cy="13868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93" name="ZoneTexte 92">
            <a:extLst>
              <a:ext uri="{FF2B5EF4-FFF2-40B4-BE49-F238E27FC236}">
                <a16:creationId xmlns:a16="http://schemas.microsoft.com/office/drawing/2014/main" id="{001679E9-AD41-8C0E-7385-29816305C0B0}"/>
              </a:ext>
            </a:extLst>
          </p:cNvPr>
          <p:cNvSpPr txBox="1"/>
          <p:nvPr/>
        </p:nvSpPr>
        <p:spPr>
          <a:xfrm>
            <a:off x="17791" y="6479999"/>
            <a:ext cx="2237094" cy="307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fr-FR"/>
            </a:defPPr>
            <a:lvl1pPr indent="0">
              <a:lnSpc>
                <a:spcPct val="90000"/>
              </a:lnSpc>
              <a:spcBef>
                <a:spcPts val="1000"/>
              </a:spcBef>
              <a:buSzPct val="50000"/>
              <a:buFont typeface="Arial" panose="020B0604020202020204" pitchFamily="34" charset="0"/>
              <a:buNone/>
              <a:defRPr>
                <a:solidFill>
                  <a:schemeClr val="bg2">
                    <a:lumMod val="50000"/>
                  </a:schemeClr>
                </a:solidFill>
                <a:latin typeface="IBM Plex Sans" panose="020B0503050203000203" pitchFamily="34" charset="77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50000"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Company profile 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94" name="Image 93">
            <a:extLst>
              <a:ext uri="{FF2B5EF4-FFF2-40B4-BE49-F238E27FC236}">
                <a16:creationId xmlns:a16="http://schemas.microsoft.com/office/drawing/2014/main" id="{18115E3D-2B8F-AEF1-70DC-4F8E62FE6E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37" r="609" b="3888"/>
          <a:stretch/>
        </p:blipFill>
        <p:spPr>
          <a:xfrm>
            <a:off x="2168596" y="5441445"/>
            <a:ext cx="3737346" cy="882494"/>
          </a:xfrm>
          <a:prstGeom prst="rect">
            <a:avLst/>
          </a:prstGeom>
        </p:spPr>
      </p:pic>
      <p:sp>
        <p:nvSpPr>
          <p:cNvPr id="95" name="ZoneTexte 94">
            <a:extLst>
              <a:ext uri="{FF2B5EF4-FFF2-40B4-BE49-F238E27FC236}">
                <a16:creationId xmlns:a16="http://schemas.microsoft.com/office/drawing/2014/main" id="{50108FA9-E143-AC27-CD6A-EEB43407D363}"/>
              </a:ext>
            </a:extLst>
          </p:cNvPr>
          <p:cNvSpPr txBox="1"/>
          <p:nvPr/>
        </p:nvSpPr>
        <p:spPr>
          <a:xfrm>
            <a:off x="2100208" y="6305813"/>
            <a:ext cx="435823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+mj-lt"/>
              </a:rPr>
              <a:t>Scoring tables of opportunity </a:t>
            </a:r>
            <a:r>
              <a:rPr lang="en-US" sz="1050" dirty="0">
                <a:latin typeface="+mj-lt"/>
              </a:rPr>
              <a:t>computed from company profiles</a:t>
            </a:r>
            <a:endParaRPr lang="fr-FR" sz="1050" dirty="0">
              <a:latin typeface="+mj-lt"/>
            </a:endParaRPr>
          </a:p>
        </p:txBody>
      </p:sp>
      <p:sp>
        <p:nvSpPr>
          <p:cNvPr id="97" name="Forme libre : forme 96">
            <a:extLst>
              <a:ext uri="{FF2B5EF4-FFF2-40B4-BE49-F238E27FC236}">
                <a16:creationId xmlns:a16="http://schemas.microsoft.com/office/drawing/2014/main" id="{E0E1B2A6-2AF6-9D7C-ADE6-98DDDFAED8D7}"/>
              </a:ext>
            </a:extLst>
          </p:cNvPr>
          <p:cNvSpPr/>
          <p:nvPr/>
        </p:nvSpPr>
        <p:spPr>
          <a:xfrm flipH="1">
            <a:off x="2936938" y="5897296"/>
            <a:ext cx="1657696" cy="810232"/>
          </a:xfrm>
          <a:custGeom>
            <a:avLst/>
            <a:gdLst>
              <a:gd name="connsiteX0" fmla="*/ 1257300 w 1257300"/>
              <a:gd name="connsiteY0" fmla="*/ 0 h 933450"/>
              <a:gd name="connsiteX1" fmla="*/ 695325 w 1257300"/>
              <a:gd name="connsiteY1" fmla="*/ 771525 h 933450"/>
              <a:gd name="connsiteX2" fmla="*/ 0 w 1257300"/>
              <a:gd name="connsiteY2" fmla="*/ 93345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933450">
                <a:moveTo>
                  <a:pt x="1257300" y="0"/>
                </a:moveTo>
                <a:cubicBezTo>
                  <a:pt x="1081087" y="307975"/>
                  <a:pt x="904875" y="615950"/>
                  <a:pt x="695325" y="771525"/>
                </a:cubicBezTo>
                <a:cubicBezTo>
                  <a:pt x="485775" y="927100"/>
                  <a:pt x="242887" y="930275"/>
                  <a:pt x="0" y="93345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oval" w="med" len="med"/>
            <a:tailEnd type="stealth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3B6ED4CF-9102-1075-D5AE-156C2270FC5A}"/>
              </a:ext>
            </a:extLst>
          </p:cNvPr>
          <p:cNvGrpSpPr/>
          <p:nvPr/>
        </p:nvGrpSpPr>
        <p:grpSpPr>
          <a:xfrm>
            <a:off x="682669" y="2522846"/>
            <a:ext cx="5926311" cy="1811009"/>
            <a:chOff x="1090190" y="1899285"/>
            <a:chExt cx="10011619" cy="3059430"/>
          </a:xfrm>
        </p:grpSpPr>
        <p:pic>
          <p:nvPicPr>
            <p:cNvPr id="99" name="图片 1">
              <a:extLst>
                <a:ext uri="{FF2B5EF4-FFF2-40B4-BE49-F238E27FC236}">
                  <a16:creationId xmlns:a16="http://schemas.microsoft.com/office/drawing/2014/main" id="{397CA65B-DFA3-677B-92D7-A7D0278A730A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02424" y="1899285"/>
              <a:ext cx="2699385" cy="3059430"/>
            </a:xfrm>
            <a:prstGeom prst="rect">
              <a:avLst/>
            </a:prstGeom>
          </p:spPr>
        </p:pic>
        <p:pic>
          <p:nvPicPr>
            <p:cNvPr id="100" name="图片 2">
              <a:extLst>
                <a:ext uri="{FF2B5EF4-FFF2-40B4-BE49-F238E27FC236}">
                  <a16:creationId xmlns:a16="http://schemas.microsoft.com/office/drawing/2014/main" id="{9F2C2921-D15F-B7E1-D5FE-900E8C66A292}"/>
                </a:ext>
              </a:extLst>
            </p:cNvPr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90190" y="1899285"/>
              <a:ext cx="2699385" cy="3059430"/>
            </a:xfrm>
            <a:prstGeom prst="rect">
              <a:avLst/>
            </a:prstGeom>
          </p:spPr>
        </p:pic>
        <p:pic>
          <p:nvPicPr>
            <p:cNvPr id="101" name="图片 1">
              <a:extLst>
                <a:ext uri="{FF2B5EF4-FFF2-40B4-BE49-F238E27FC236}">
                  <a16:creationId xmlns:a16="http://schemas.microsoft.com/office/drawing/2014/main" id="{257B080E-2800-131B-96E2-CB88072F1B04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46307" y="1899285"/>
              <a:ext cx="2699385" cy="3059430"/>
            </a:xfrm>
            <a:prstGeom prst="rect">
              <a:avLst/>
            </a:prstGeom>
          </p:spPr>
        </p:pic>
        <p:sp>
          <p:nvSpPr>
            <p:cNvPr id="102" name="Signe de multiplication 101">
              <a:extLst>
                <a:ext uri="{FF2B5EF4-FFF2-40B4-BE49-F238E27FC236}">
                  <a16:creationId xmlns:a16="http://schemas.microsoft.com/office/drawing/2014/main" id="{C45B8800-4D6D-B0B9-7170-C7802DC182F9}"/>
                </a:ext>
              </a:extLst>
            </p:cNvPr>
            <p:cNvSpPr/>
            <p:nvPr/>
          </p:nvSpPr>
          <p:spPr>
            <a:xfrm>
              <a:off x="3968505" y="3051927"/>
              <a:ext cx="669303" cy="754145"/>
            </a:xfrm>
            <a:prstGeom prst="mathMultiply">
              <a:avLst>
                <a:gd name="adj1" fmla="val 17886"/>
              </a:avLst>
            </a:prstGeom>
            <a:solidFill>
              <a:schemeClr val="tx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Signe de multiplication 102">
              <a:extLst>
                <a:ext uri="{FF2B5EF4-FFF2-40B4-BE49-F238E27FC236}">
                  <a16:creationId xmlns:a16="http://schemas.microsoft.com/office/drawing/2014/main" id="{D935B0C1-8778-9D3E-A4B1-09820DB1E891}"/>
                </a:ext>
              </a:extLst>
            </p:cNvPr>
            <p:cNvSpPr/>
            <p:nvPr/>
          </p:nvSpPr>
          <p:spPr>
            <a:xfrm>
              <a:off x="7589406" y="3051927"/>
              <a:ext cx="669303" cy="754145"/>
            </a:xfrm>
            <a:prstGeom prst="mathMultiply">
              <a:avLst>
                <a:gd name="adj1" fmla="val 17886"/>
              </a:avLst>
            </a:prstGeom>
            <a:solidFill>
              <a:schemeClr val="tx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6DE1D545-4FA8-C8D5-0299-6A3FD124A818}"/>
              </a:ext>
            </a:extLst>
          </p:cNvPr>
          <p:cNvGrpSpPr/>
          <p:nvPr/>
        </p:nvGrpSpPr>
        <p:grpSpPr>
          <a:xfrm>
            <a:off x="6957837" y="2214321"/>
            <a:ext cx="1536307" cy="4111356"/>
            <a:chOff x="7617076" y="1747954"/>
            <a:chExt cx="2323012" cy="6216675"/>
          </a:xfrm>
        </p:grpSpPr>
        <p:pic>
          <p:nvPicPr>
            <p:cNvPr id="113" name="Image 112">
              <a:extLst>
                <a:ext uri="{FF2B5EF4-FFF2-40B4-BE49-F238E27FC236}">
                  <a16:creationId xmlns:a16="http://schemas.microsoft.com/office/drawing/2014/main" id="{E271982C-DC44-8BCF-662C-6779CDE83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17076" y="6909930"/>
              <a:ext cx="1188824" cy="1054699"/>
            </a:xfrm>
            <a:prstGeom prst="rect">
              <a:avLst/>
            </a:prstGeom>
          </p:spPr>
        </p:pic>
        <p:pic>
          <p:nvPicPr>
            <p:cNvPr id="114" name="Image 113">
              <a:extLst>
                <a:ext uri="{FF2B5EF4-FFF2-40B4-BE49-F238E27FC236}">
                  <a16:creationId xmlns:a16="http://schemas.microsoft.com/office/drawing/2014/main" id="{A8654C56-099A-0B9A-C47C-5408F793F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757361" y="1747954"/>
              <a:ext cx="1182727" cy="1048602"/>
            </a:xfrm>
            <a:prstGeom prst="rect">
              <a:avLst/>
            </a:prstGeom>
          </p:spPr>
        </p:pic>
      </p:grpSp>
      <p:sp>
        <p:nvSpPr>
          <p:cNvPr id="116" name="Rectangle : coins arrondis 115">
            <a:extLst>
              <a:ext uri="{FF2B5EF4-FFF2-40B4-BE49-F238E27FC236}">
                <a16:creationId xmlns:a16="http://schemas.microsoft.com/office/drawing/2014/main" id="{8BCCDEDD-07DF-C33A-A277-31D47B209518}"/>
              </a:ext>
            </a:extLst>
          </p:cNvPr>
          <p:cNvSpPr/>
          <p:nvPr/>
        </p:nvSpPr>
        <p:spPr>
          <a:xfrm>
            <a:off x="8518446" y="5667465"/>
            <a:ext cx="384254" cy="115722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Rectangle : coins arrondis 116">
            <a:extLst>
              <a:ext uri="{FF2B5EF4-FFF2-40B4-BE49-F238E27FC236}">
                <a16:creationId xmlns:a16="http://schemas.microsoft.com/office/drawing/2014/main" id="{865C5D34-16BC-854A-3A5E-AC496E6AFEF6}"/>
              </a:ext>
            </a:extLst>
          </p:cNvPr>
          <p:cNvSpPr/>
          <p:nvPr/>
        </p:nvSpPr>
        <p:spPr>
          <a:xfrm>
            <a:off x="2565401" y="5790711"/>
            <a:ext cx="371538" cy="10658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29C531E5-5F6A-65EA-182D-571E5D97535A}"/>
              </a:ext>
            </a:extLst>
          </p:cNvPr>
          <p:cNvSpPr txBox="1"/>
          <p:nvPr/>
        </p:nvSpPr>
        <p:spPr>
          <a:xfrm>
            <a:off x="2860572" y="2168598"/>
            <a:ext cx="14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+mj-lt"/>
              </a:rPr>
              <a:t>Value </a:t>
            </a:r>
            <a:r>
              <a:rPr lang="fr-FR" sz="1400" b="1" dirty="0" err="1">
                <a:solidFill>
                  <a:srgbClr val="FF0000"/>
                </a:solidFill>
                <a:latin typeface="+mj-lt"/>
              </a:rPr>
              <a:t>Buckets</a:t>
            </a:r>
            <a:endParaRPr lang="fr-FR" sz="1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696503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7912F-0696-03CD-A6BE-ADB889863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BC6201-CEA7-0588-D9B9-06D35AE23B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AB6B8C-5AA3-7FF4-15BA-D0FE4FAD2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2800" dirty="0" err="1"/>
              <a:t>Did</a:t>
            </a:r>
            <a:r>
              <a:rPr lang="fr-FR" sz="2800" dirty="0"/>
              <a:t> </a:t>
            </a:r>
            <a:r>
              <a:rPr lang="fr-FR" sz="2800" dirty="0" err="1"/>
              <a:t>you</a:t>
            </a:r>
            <a:r>
              <a:rPr lang="fr-FR" sz="2800" dirty="0"/>
              <a:t> </a:t>
            </a:r>
            <a:r>
              <a:rPr lang="fr-FR" sz="2800" dirty="0" err="1"/>
              <a:t>win</a:t>
            </a:r>
            <a:r>
              <a:rPr lang="fr-FR" sz="2800" dirty="0"/>
              <a:t>?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9071324-B380-6C47-0387-30A1B0D90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65523B-89BE-91DA-9EFC-C69C928C8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" t="6944" r="1783"/>
          <a:stretch/>
        </p:blipFill>
        <p:spPr>
          <a:xfrm>
            <a:off x="1554930" y="1961997"/>
            <a:ext cx="8850533" cy="19442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193DE0-A76E-529E-7FDA-653F8FF39B58}"/>
              </a:ext>
            </a:extLst>
          </p:cNvPr>
          <p:cNvSpPr/>
          <p:nvPr/>
        </p:nvSpPr>
        <p:spPr>
          <a:xfrm>
            <a:off x="3355130" y="3402157"/>
            <a:ext cx="5289362" cy="36004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74C91A5-43DB-48AE-E614-96AC26A0C855}"/>
              </a:ext>
            </a:extLst>
          </p:cNvPr>
          <p:cNvSpPr txBox="1"/>
          <p:nvPr/>
        </p:nvSpPr>
        <p:spPr bwMode="auto">
          <a:xfrm>
            <a:off x="3931194" y="1592665"/>
            <a:ext cx="850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45720" rIns="3600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r>
              <a:rPr lang="fr-CA" dirty="0">
                <a:latin typeface="+mj-lt"/>
              </a:rPr>
              <a:t>Team 1</a:t>
            </a:r>
            <a:endParaRPr lang="fr-FR" dirty="0"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1FEE79A-1D7A-5B5C-80F4-69A6BB103E21}"/>
              </a:ext>
            </a:extLst>
          </p:cNvPr>
          <p:cNvSpPr txBox="1"/>
          <p:nvPr/>
        </p:nvSpPr>
        <p:spPr bwMode="auto">
          <a:xfrm>
            <a:off x="5583679" y="1592665"/>
            <a:ext cx="850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45720" rIns="3600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r>
              <a:rPr lang="fr-CA" dirty="0">
                <a:latin typeface="+mj-lt"/>
              </a:rPr>
              <a:t>Team 2</a:t>
            </a:r>
            <a:endParaRPr lang="fr-FR" dirty="0">
              <a:latin typeface="+mj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1DDEE6C-D65B-F54D-0424-B39DF7202633}"/>
              </a:ext>
            </a:extLst>
          </p:cNvPr>
          <p:cNvSpPr txBox="1"/>
          <p:nvPr/>
        </p:nvSpPr>
        <p:spPr bwMode="auto">
          <a:xfrm>
            <a:off x="7236164" y="1592665"/>
            <a:ext cx="850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45720" rIns="3600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r>
              <a:rPr lang="fr-CA" dirty="0">
                <a:latin typeface="+mj-lt"/>
              </a:rPr>
              <a:t>Team 3</a:t>
            </a:r>
            <a:endParaRPr lang="fr-FR" dirty="0">
              <a:latin typeface="+mj-lt"/>
            </a:endParaRPr>
          </a:p>
        </p:txBody>
      </p:sp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E858947A-C3D1-EDD4-021F-2A071B15F5BE}"/>
              </a:ext>
            </a:extLst>
          </p:cNvPr>
          <p:cNvSpPr/>
          <p:nvPr/>
        </p:nvSpPr>
        <p:spPr>
          <a:xfrm rot="5400000">
            <a:off x="4966018" y="298199"/>
            <a:ext cx="306616" cy="2376264"/>
          </a:xfrm>
          <a:prstGeom prst="leftBrace">
            <a:avLst>
              <a:gd name="adj1" fmla="val 8333"/>
              <a:gd name="adj2" fmla="val 5070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F086641-04D6-9CE4-01D2-8D310A19955D}"/>
              </a:ext>
            </a:extLst>
          </p:cNvPr>
          <p:cNvSpPr txBox="1"/>
          <p:nvPr/>
        </p:nvSpPr>
        <p:spPr bwMode="auto">
          <a:xfrm>
            <a:off x="4558112" y="1109419"/>
            <a:ext cx="129470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45720" rIns="3600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r>
              <a:rPr lang="fr-CA" sz="1100" dirty="0">
                <a:latin typeface="+mj-lt"/>
              </a:rPr>
              <a:t>Innovation experts</a:t>
            </a:r>
            <a:endParaRPr lang="fr-FR" sz="1100" dirty="0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9C20B9-57F8-0872-6FA1-939CAE86171E}"/>
              </a:ext>
            </a:extLst>
          </p:cNvPr>
          <p:cNvSpPr txBox="1"/>
          <p:nvPr/>
        </p:nvSpPr>
        <p:spPr bwMode="auto">
          <a:xfrm>
            <a:off x="7124787" y="1146389"/>
            <a:ext cx="10943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45720" rIns="36000" bIns="45720" numCol="1" rtlCol="0" anchor="b" anchorCtr="0" compatLnSpc="1">
            <a:prstTxWarp prst="textNoShape">
              <a:avLst/>
            </a:prstTxWarp>
            <a:spAutoFit/>
          </a:bodyPr>
          <a:lstStyle/>
          <a:p>
            <a:r>
              <a:rPr lang="fr-CA" sz="1100" dirty="0" err="1">
                <a:latin typeface="+mj-lt"/>
              </a:rPr>
              <a:t>Mobility</a:t>
            </a:r>
            <a:r>
              <a:rPr lang="fr-CA" sz="1100" dirty="0">
                <a:latin typeface="+mj-lt"/>
              </a:rPr>
              <a:t> experts</a:t>
            </a:r>
            <a:endParaRPr lang="fr-FR" sz="1100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4B988F-3081-4F47-5C71-4A367A38D26B}"/>
              </a:ext>
            </a:extLst>
          </p:cNvPr>
          <p:cNvSpPr/>
          <p:nvPr/>
        </p:nvSpPr>
        <p:spPr>
          <a:xfrm>
            <a:off x="1622505" y="4128417"/>
            <a:ext cx="2675591" cy="243591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52ED591-6AB2-E18F-16CF-3804E1EC2D6E}"/>
              </a:ext>
            </a:extLst>
          </p:cNvPr>
          <p:cNvGrpSpPr/>
          <p:nvPr/>
        </p:nvGrpSpPr>
        <p:grpSpPr>
          <a:xfrm>
            <a:off x="1276600" y="4186857"/>
            <a:ext cx="3345555" cy="2269375"/>
            <a:chOff x="3016787" y="1458489"/>
            <a:chExt cx="6434856" cy="4364922"/>
          </a:xfrm>
          <a:effectLst/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42EB2936-3FDF-A60B-368A-3A58EEB09313}"/>
                </a:ext>
              </a:extLst>
            </p:cNvPr>
            <p:cNvGrpSpPr/>
            <p:nvPr/>
          </p:nvGrpSpPr>
          <p:grpSpPr>
            <a:xfrm>
              <a:off x="4008396" y="2813794"/>
              <a:ext cx="4148052" cy="2141317"/>
              <a:chOff x="4008395" y="2813794"/>
              <a:chExt cx="4337707" cy="2141317"/>
            </a:xfrm>
          </p:grpSpPr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D7E692C2-3E71-D658-7467-8CE043036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8395" y="4955111"/>
                <a:ext cx="433770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F15A1FE8-D501-1447-5E6A-D207D0ADD5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8395" y="4237480"/>
                <a:ext cx="433770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3314D0A1-F4F8-BA29-0D2F-DF27F5D14A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8395" y="3519850"/>
                <a:ext cx="433770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CCEDFD75-BF6C-E1CA-4940-6ECF246A2E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08395" y="2813794"/>
                <a:ext cx="4337707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E185C0A1-164C-3FE9-503A-D96CF4A815A8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17" y="2186240"/>
              <a:ext cx="0" cy="348805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AE593B3E-A567-0BD6-20BB-8B19AF93C620}"/>
                </a:ext>
              </a:extLst>
            </p:cNvPr>
            <p:cNvCxnSpPr>
              <a:cxnSpLocks/>
            </p:cNvCxnSpPr>
            <p:nvPr/>
          </p:nvCxnSpPr>
          <p:spPr>
            <a:xfrm>
              <a:off x="5699069" y="2186240"/>
              <a:ext cx="0" cy="348805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EA094C7B-1620-A4FF-9293-BA3FCCFB111E}"/>
                </a:ext>
              </a:extLst>
            </p:cNvPr>
            <p:cNvCxnSpPr>
              <a:cxnSpLocks/>
            </p:cNvCxnSpPr>
            <p:nvPr/>
          </p:nvCxnSpPr>
          <p:spPr>
            <a:xfrm>
              <a:off x="6532447" y="2186240"/>
              <a:ext cx="0" cy="348805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71CF6DA2-7FD1-AEED-61A7-7482B4047F3C}"/>
                </a:ext>
              </a:extLst>
            </p:cNvPr>
            <p:cNvCxnSpPr>
              <a:cxnSpLocks/>
            </p:cNvCxnSpPr>
            <p:nvPr/>
          </p:nvCxnSpPr>
          <p:spPr>
            <a:xfrm>
              <a:off x="7377399" y="2186240"/>
              <a:ext cx="0" cy="348805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EF99C423-5851-B01F-0308-C054C4300DB7}"/>
                </a:ext>
              </a:extLst>
            </p:cNvPr>
            <p:cNvCxnSpPr/>
            <p:nvPr/>
          </p:nvCxnSpPr>
          <p:spPr>
            <a:xfrm>
              <a:off x="4012869" y="5674295"/>
              <a:ext cx="4333234" cy="0"/>
            </a:xfrm>
            <a:prstGeom prst="straightConnector1">
              <a:avLst/>
            </a:prstGeom>
            <a:ln w="444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E3C7EE69-6643-2296-80AE-0E94511C4C62}"/>
                </a:ext>
              </a:extLst>
            </p:cNvPr>
            <p:cNvCxnSpPr/>
            <p:nvPr/>
          </p:nvCxnSpPr>
          <p:spPr>
            <a:xfrm flipV="1">
              <a:off x="4012869" y="2009486"/>
              <a:ext cx="0" cy="3664809"/>
            </a:xfrm>
            <a:prstGeom prst="straightConnector1">
              <a:avLst/>
            </a:prstGeom>
            <a:ln w="444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F2AF4D2-4204-4BB9-820F-FCF10A28EC9F}"/>
                </a:ext>
              </a:extLst>
            </p:cNvPr>
            <p:cNvSpPr txBox="1"/>
            <p:nvPr/>
          </p:nvSpPr>
          <p:spPr>
            <a:xfrm>
              <a:off x="3016787" y="1458489"/>
              <a:ext cx="3515660" cy="767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cap="all" spc="0" normalizeH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highlight>
                    <a:srgbClr val="F6CE46"/>
                  </a:highlight>
                  <a:uLnTx/>
                  <a:uFillTx/>
                  <a:ea typeface="Roboto" panose="02000000000000000000" pitchFamily="2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all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highlight>
                    <a:srgbClr val="F6CE46"/>
                  </a:highlight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PROFITABILITy</a:t>
              </a:r>
              <a:endParaRPr kumimoji="0" lang="fr-FR" sz="11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highlight>
                  <a:srgbClr val="F6CE46"/>
                </a:highlight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0F0F0919-DC1C-B901-ACA3-F176A9FC72D1}"/>
                </a:ext>
              </a:extLst>
            </p:cNvPr>
            <p:cNvSpPr txBox="1"/>
            <p:nvPr/>
          </p:nvSpPr>
          <p:spPr>
            <a:xfrm>
              <a:off x="6688655" y="5055508"/>
              <a:ext cx="2762988" cy="767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1" i="0" u="none" strike="noStrike" cap="all" spc="0" normalizeH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highlight>
                    <a:srgbClr val="F6CE46"/>
                  </a:highlight>
                  <a:uLnTx/>
                  <a:uFillTx/>
                  <a:ea typeface="Roboto" panose="02000000000000000000" pitchFamily="2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all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highlight>
                    <a:srgbClr val="F6CE46"/>
                  </a:highlight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usefulness</a:t>
              </a:r>
              <a:endParaRPr kumimoji="0" lang="fr-FR" sz="11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highlight>
                  <a:srgbClr val="F6CE46"/>
                </a:highlight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endParaRPr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5571D81-3394-924A-740A-A856BA0D095F}"/>
                </a:ext>
              </a:extLst>
            </p:cNvPr>
            <p:cNvGrpSpPr/>
            <p:nvPr/>
          </p:nvGrpSpPr>
          <p:grpSpPr>
            <a:xfrm>
              <a:off x="5563619" y="2434534"/>
              <a:ext cx="1024248" cy="637738"/>
              <a:chOff x="9936275" y="1499550"/>
              <a:chExt cx="1024248" cy="637738"/>
            </a:xfrm>
          </p:grpSpPr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id="{A7D3B7B5-FF2F-E597-6D29-A5A40E0544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63138" y="199328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444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5E78C178-2568-DA14-C6B4-489F7A424AF0}"/>
                  </a:ext>
                </a:extLst>
              </p:cNvPr>
              <p:cNvSpPr txBox="1"/>
              <p:nvPr/>
            </p:nvSpPr>
            <p:spPr>
              <a:xfrm>
                <a:off x="9936275" y="1499550"/>
                <a:ext cx="1024248" cy="503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Team 5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(</a:t>
                </a:r>
                <a:r>
                  <a:rPr kumimoji="0" lang="fr-FR" sz="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MobiShuttle</a:t>
                </a:r>
                <a:r>
                  <a:rPr kumimoji="0" lang="fr-FR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)</a:t>
                </a:r>
              </a:p>
            </p:txBody>
          </p:sp>
        </p:grp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CF9C9194-AFDB-855F-D3F7-B3BEEB815161}"/>
                </a:ext>
              </a:extLst>
            </p:cNvPr>
            <p:cNvCxnSpPr>
              <a:cxnSpLocks/>
            </p:cNvCxnSpPr>
            <p:nvPr/>
          </p:nvCxnSpPr>
          <p:spPr>
            <a:xfrm>
              <a:off x="5695365" y="5589651"/>
              <a:ext cx="0" cy="18532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EA07EA46-448B-1B10-68E4-69E6651BD20E}"/>
                </a:ext>
              </a:extLst>
            </p:cNvPr>
            <p:cNvCxnSpPr>
              <a:cxnSpLocks/>
            </p:cNvCxnSpPr>
            <p:nvPr/>
          </p:nvCxnSpPr>
          <p:spPr>
            <a:xfrm>
              <a:off x="4854117" y="5589651"/>
              <a:ext cx="0" cy="18532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DE96B6EC-809A-634E-61DF-F07EAC064FD5}"/>
                </a:ext>
              </a:extLst>
            </p:cNvPr>
            <p:cNvCxnSpPr>
              <a:cxnSpLocks/>
            </p:cNvCxnSpPr>
            <p:nvPr/>
          </p:nvCxnSpPr>
          <p:spPr>
            <a:xfrm>
              <a:off x="6536613" y="5589651"/>
              <a:ext cx="0" cy="18532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6E7B28D4-24DC-586E-4DEE-2A10EC049AAC}"/>
                </a:ext>
              </a:extLst>
            </p:cNvPr>
            <p:cNvCxnSpPr>
              <a:cxnSpLocks/>
            </p:cNvCxnSpPr>
            <p:nvPr/>
          </p:nvCxnSpPr>
          <p:spPr>
            <a:xfrm>
              <a:off x="7377861" y="5589651"/>
              <a:ext cx="0" cy="18532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98CD8C86-D096-019E-660F-6B24574219E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008395" y="4145557"/>
              <a:ext cx="0" cy="18532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D8C9AE6C-10F4-FB7B-E59A-C962D6BC095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008395" y="4862447"/>
              <a:ext cx="0" cy="18532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5467B45A-20D4-8761-70BE-33F5333AF7F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008395" y="3428667"/>
              <a:ext cx="0" cy="18532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703BF42B-F545-BB96-C109-E69530E5204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008395" y="2711777"/>
              <a:ext cx="0" cy="18532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2B18FB92-2655-C81D-5D8D-87EFA1DC773F}"/>
                </a:ext>
              </a:extLst>
            </p:cNvPr>
            <p:cNvGrpSpPr/>
            <p:nvPr/>
          </p:nvGrpSpPr>
          <p:grpSpPr>
            <a:xfrm>
              <a:off x="6319823" y="3626375"/>
              <a:ext cx="1024247" cy="648341"/>
              <a:chOff x="9936269" y="2513075"/>
              <a:chExt cx="1024247" cy="648341"/>
            </a:xfrm>
          </p:grpSpPr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A416F676-86BD-839A-2FDE-05EB3EA489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63138" y="3017416"/>
                <a:ext cx="144000" cy="144000"/>
              </a:xfrm>
              <a:prstGeom prst="ellipse">
                <a:avLst/>
              </a:prstGeom>
              <a:solidFill>
                <a:srgbClr val="7030A0"/>
              </a:solidFill>
              <a:ln w="444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B3696562-8F1C-044F-F82A-3AAF387A548A}"/>
                  </a:ext>
                </a:extLst>
              </p:cNvPr>
              <p:cNvSpPr txBox="1"/>
              <p:nvPr/>
            </p:nvSpPr>
            <p:spPr>
              <a:xfrm>
                <a:off x="9936269" y="2513075"/>
                <a:ext cx="1024247" cy="503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Team 6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(</a:t>
                </a:r>
                <a:r>
                  <a:rPr kumimoji="0" lang="fr-FR" sz="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MobiCompanion</a:t>
                </a:r>
                <a:r>
                  <a:rPr kumimoji="0" lang="fr-FR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)</a:t>
                </a:r>
              </a:p>
            </p:txBody>
          </p: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1810D1DD-FBEF-733B-1B42-75206BEEB1C5}"/>
                </a:ext>
              </a:extLst>
            </p:cNvPr>
            <p:cNvGrpSpPr/>
            <p:nvPr/>
          </p:nvGrpSpPr>
          <p:grpSpPr>
            <a:xfrm>
              <a:off x="4855912" y="1983121"/>
              <a:ext cx="1024247" cy="648338"/>
              <a:chOff x="9936270" y="4515614"/>
              <a:chExt cx="1024247" cy="648338"/>
            </a:xfrm>
          </p:grpSpPr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896466BA-B5A1-5481-78B8-03819E4876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63138" y="5019952"/>
                <a:ext cx="144000" cy="144000"/>
              </a:xfrm>
              <a:prstGeom prst="ellipse">
                <a:avLst/>
              </a:prstGeom>
              <a:solidFill>
                <a:srgbClr val="FF2F92"/>
              </a:solidFill>
              <a:ln w="444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F3224F62-88D2-7C5A-1011-175674A3E751}"/>
                  </a:ext>
                </a:extLst>
              </p:cNvPr>
              <p:cNvSpPr txBox="1"/>
              <p:nvPr/>
            </p:nvSpPr>
            <p:spPr>
              <a:xfrm>
                <a:off x="9936270" y="4515614"/>
                <a:ext cx="1024247" cy="503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2F9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Team 4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2F9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(</a:t>
                </a:r>
                <a:r>
                  <a:rPr kumimoji="0" lang="fr-FR" sz="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2F9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MobiShuttle</a:t>
                </a:r>
                <a:r>
                  <a:rPr kumimoji="0" lang="fr-FR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2F9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)</a:t>
                </a:r>
              </a:p>
            </p:txBody>
          </p: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5D15B5A9-CD50-E2FF-763E-CF281EDC23B2}"/>
                </a:ext>
              </a:extLst>
            </p:cNvPr>
            <p:cNvGrpSpPr/>
            <p:nvPr/>
          </p:nvGrpSpPr>
          <p:grpSpPr>
            <a:xfrm>
              <a:off x="4491648" y="3835385"/>
              <a:ext cx="1024245" cy="627905"/>
              <a:chOff x="9418073" y="2497144"/>
              <a:chExt cx="1024245" cy="627905"/>
            </a:xfrm>
          </p:grpSpPr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6D6961F7-63BD-B495-1A3A-77C7F41B90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58198" y="2981049"/>
                <a:ext cx="143999" cy="144000"/>
              </a:xfrm>
              <a:prstGeom prst="ellipse">
                <a:avLst/>
              </a:prstGeom>
              <a:solidFill>
                <a:srgbClr val="92D050"/>
              </a:solidFill>
              <a:ln w="444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87572EC5-6FE6-7EFD-68BF-6F1727CA4441}"/>
                  </a:ext>
                </a:extLst>
              </p:cNvPr>
              <p:cNvSpPr txBox="1"/>
              <p:nvPr/>
            </p:nvSpPr>
            <p:spPr>
              <a:xfrm>
                <a:off x="9418073" y="2497144"/>
                <a:ext cx="1024245" cy="503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Team 1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(</a:t>
                </a:r>
                <a:r>
                  <a:rPr kumimoji="0" lang="fr-FR" sz="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MobiCompanion</a:t>
                </a:r>
                <a:r>
                  <a:rPr kumimoji="0" lang="fr-FR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)</a:t>
                </a:r>
              </a:p>
            </p:txBody>
          </p:sp>
        </p:grp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B4BAFE1A-B2AB-A3AC-6555-7F48421B45F2}"/>
                </a:ext>
              </a:extLst>
            </p:cNvPr>
            <p:cNvGrpSpPr/>
            <p:nvPr/>
          </p:nvGrpSpPr>
          <p:grpSpPr>
            <a:xfrm>
              <a:off x="5188150" y="4250539"/>
              <a:ext cx="1024248" cy="604176"/>
              <a:chOff x="9914831" y="4032869"/>
              <a:chExt cx="1024248" cy="604176"/>
            </a:xfrm>
          </p:grpSpPr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8BC16EC1-13E8-AF32-4A1B-1C7A83EBBE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58668" y="4493046"/>
                <a:ext cx="143999" cy="143999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444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36AD8CB0-B7E5-A0FC-A409-0C06B3AF1172}"/>
                  </a:ext>
                </a:extLst>
              </p:cNvPr>
              <p:cNvSpPr txBox="1"/>
              <p:nvPr/>
            </p:nvSpPr>
            <p:spPr>
              <a:xfrm>
                <a:off x="9914831" y="4032869"/>
                <a:ext cx="1024248" cy="503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Team 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(</a:t>
                </a:r>
                <a:r>
                  <a:rPr kumimoji="0" lang="fr-FR" sz="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79646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MobiShuttle</a:t>
                </a:r>
                <a:r>
                  <a:rPr kumimoji="0" lang="fr-FR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50000"/>
                      </a:srgbClr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)</a:t>
                </a:r>
              </a:p>
            </p:txBody>
          </p:sp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2869B601-565A-9E95-0B67-97F4F98AE732}"/>
                </a:ext>
              </a:extLst>
            </p:cNvPr>
            <p:cNvGrpSpPr/>
            <p:nvPr/>
          </p:nvGrpSpPr>
          <p:grpSpPr>
            <a:xfrm>
              <a:off x="5345053" y="3225671"/>
              <a:ext cx="1024248" cy="620389"/>
              <a:chOff x="10381327" y="3616497"/>
              <a:chExt cx="1024248" cy="620389"/>
            </a:xfrm>
          </p:grpSpPr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03BB37FE-DC0A-B50C-EA77-EAC495F8BF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24822" y="4092887"/>
                <a:ext cx="143999" cy="143999"/>
              </a:xfrm>
              <a:prstGeom prst="ellipse">
                <a:avLst/>
              </a:prstGeom>
              <a:solidFill>
                <a:srgbClr val="009193"/>
              </a:solidFill>
              <a:ln w="444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802C587C-8706-8EAF-006F-0653D8617F4F}"/>
                  </a:ext>
                </a:extLst>
              </p:cNvPr>
              <p:cNvSpPr txBox="1"/>
              <p:nvPr/>
            </p:nvSpPr>
            <p:spPr>
              <a:xfrm>
                <a:off x="10381327" y="3616497"/>
                <a:ext cx="1024248" cy="503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193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Team 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193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(</a:t>
                </a:r>
                <a:r>
                  <a:rPr kumimoji="0" lang="fr-FR" sz="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9193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Mobi</a:t>
                </a:r>
                <a:r>
                  <a:rPr kumimoji="0" lang="fr-FR" sz="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193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 &amp; Park)</a:t>
                </a:r>
              </a:p>
            </p:txBody>
          </p:sp>
        </p:grpSp>
      </p:grp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C86D02A7-2D75-A618-390E-136A7AFFC1F0}"/>
              </a:ext>
            </a:extLst>
          </p:cNvPr>
          <p:cNvCxnSpPr>
            <a:cxnSpLocks/>
            <a:stCxn id="45" idx="5"/>
            <a:endCxn id="49" idx="1"/>
          </p:cNvCxnSpPr>
          <p:nvPr/>
        </p:nvCxnSpPr>
        <p:spPr>
          <a:xfrm>
            <a:off x="2518619" y="4785734"/>
            <a:ext cx="315003" cy="1762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7C3526F6-47B2-3EE5-0D95-2B701FD7A3F4}"/>
              </a:ext>
            </a:extLst>
          </p:cNvPr>
          <p:cNvCxnSpPr>
            <a:cxnSpLocks/>
            <a:stCxn id="49" idx="5"/>
            <a:endCxn id="47" idx="1"/>
          </p:cNvCxnSpPr>
          <p:nvPr/>
        </p:nvCxnSpPr>
        <p:spPr>
          <a:xfrm>
            <a:off x="2886561" y="5014918"/>
            <a:ext cx="340223" cy="5722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>
            <a:extLst>
              <a:ext uri="{FF2B5EF4-FFF2-40B4-BE49-F238E27FC236}">
                <a16:creationId xmlns:a16="http://schemas.microsoft.com/office/drawing/2014/main" id="{04207144-3D37-6F3A-2290-9F64B0DDF9F6}"/>
              </a:ext>
            </a:extLst>
          </p:cNvPr>
          <p:cNvSpPr txBox="1"/>
          <p:nvPr/>
        </p:nvSpPr>
        <p:spPr>
          <a:xfrm>
            <a:off x="5902324" y="4434880"/>
            <a:ext cx="5544616" cy="1863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1400" b="1" dirty="0">
                <a:latin typeface="+mj-lt"/>
              </a:rPr>
              <a:t>Several teams can win at the same time. All teams can even win at the same time. </a:t>
            </a:r>
            <a:r>
              <a:rPr lang="en-US" sz="1400" dirty="0">
                <a:latin typeface="+mj-lt"/>
              </a:rPr>
              <a:t>In fact, there are two performances of your innovative project to compare. </a:t>
            </a:r>
          </a:p>
          <a:p>
            <a:pPr>
              <a:lnSpc>
                <a:spcPts val="2000"/>
              </a:lnSpc>
            </a:pPr>
            <a:r>
              <a:rPr lang="en-US" sz="1400" dirty="0">
                <a:latin typeface="+mj-lt"/>
              </a:rPr>
              <a:t>The question is: </a:t>
            </a:r>
            <a:r>
              <a:rPr lang="en-US" sz="1400" b="1" dirty="0">
                <a:latin typeface="+mj-lt"/>
              </a:rPr>
              <a:t>are you on the Pareto front? </a:t>
            </a:r>
            <a:r>
              <a:rPr lang="en-US" sz="1400" dirty="0">
                <a:latin typeface="+mj-lt"/>
              </a:rPr>
              <a:t>If you are (teams #4, #5 and #6), you win. If you are not (teams #1, #2 and #3), you lose, because you have been dominated on both performances by at least one other winning team.</a:t>
            </a:r>
            <a:endParaRPr lang="fr-FR" sz="1400" dirty="0">
              <a:latin typeface="+mj-lt"/>
            </a:endParaRPr>
          </a:p>
        </p:txBody>
      </p:sp>
      <p:sp>
        <p:nvSpPr>
          <p:cNvPr id="69" name="Forme libre : forme 68">
            <a:extLst>
              <a:ext uri="{FF2B5EF4-FFF2-40B4-BE49-F238E27FC236}">
                <a16:creationId xmlns:a16="http://schemas.microsoft.com/office/drawing/2014/main" id="{0BB876B0-7CCC-AEA4-CB5D-6E0E4B7A11F1}"/>
              </a:ext>
            </a:extLst>
          </p:cNvPr>
          <p:cNvSpPr/>
          <p:nvPr/>
        </p:nvSpPr>
        <p:spPr>
          <a:xfrm>
            <a:off x="2988297" y="4887532"/>
            <a:ext cx="2941163" cy="659733"/>
          </a:xfrm>
          <a:custGeom>
            <a:avLst/>
            <a:gdLst>
              <a:gd name="connsiteX0" fmla="*/ 2941163 w 2941163"/>
              <a:gd name="connsiteY0" fmla="*/ 466893 h 659733"/>
              <a:gd name="connsiteX1" fmla="*/ 2111604 w 2941163"/>
              <a:gd name="connsiteY1" fmla="*/ 636575 h 659733"/>
              <a:gd name="connsiteX2" fmla="*/ 631596 w 2941163"/>
              <a:gd name="connsiteY2" fmla="*/ 14406 h 659733"/>
              <a:gd name="connsiteX3" fmla="*/ 0 w 2941163"/>
              <a:gd name="connsiteY3" fmla="*/ 259503 h 6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1163" h="659733">
                <a:moveTo>
                  <a:pt x="2941163" y="466893"/>
                </a:moveTo>
                <a:cubicBezTo>
                  <a:pt x="2718847" y="589441"/>
                  <a:pt x="2496532" y="711989"/>
                  <a:pt x="2111604" y="636575"/>
                </a:cubicBezTo>
                <a:cubicBezTo>
                  <a:pt x="1726676" y="561161"/>
                  <a:pt x="983530" y="77251"/>
                  <a:pt x="631596" y="14406"/>
                </a:cubicBezTo>
                <a:cubicBezTo>
                  <a:pt x="279662" y="-48439"/>
                  <a:pt x="139831" y="105532"/>
                  <a:pt x="0" y="259503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oval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250494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DD33D-88A6-1444-B496-39E24BD70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F2A386-414A-EF5E-CFC4-4510CE5F20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47FC84-43DD-0978-975B-3B38DFEB90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21C764-59FE-921C-3C7C-BED36A50DCD8}"/>
              </a:ext>
            </a:extLst>
          </p:cNvPr>
          <p:cNvSpPr txBox="1"/>
          <p:nvPr/>
        </p:nvSpPr>
        <p:spPr>
          <a:xfrm>
            <a:off x="4907280" y="4377790"/>
            <a:ext cx="6590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Information for the </a:t>
            </a:r>
            <a:r>
              <a:rPr lang="fr-FR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players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7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37CD5-287B-FF38-503E-EE6492D48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AEF036F-5586-CAAC-BB4F-BBA2AC69E4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8E0664-C365-0AF7-EAF0-22D38FD766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FE61BE5-5FF9-30B9-0C41-458227295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D5AD66-26F2-01C9-6081-013688961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74" y="507640"/>
            <a:ext cx="4594815" cy="258458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95C4B31-303D-7E09-EC74-4BB89F6D27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1" r="7792"/>
          <a:stretch/>
        </p:blipFill>
        <p:spPr>
          <a:xfrm>
            <a:off x="7199403" y="1120509"/>
            <a:ext cx="4411012" cy="294795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B9273B-8DFA-9D7F-17B2-56687F57AC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9" r="6095"/>
          <a:stretch/>
        </p:blipFill>
        <p:spPr>
          <a:xfrm>
            <a:off x="381539" y="4054713"/>
            <a:ext cx="4123104" cy="267113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EF76D55-F92B-032F-AC60-7266B70CD480}"/>
              </a:ext>
            </a:extLst>
          </p:cNvPr>
          <p:cNvSpPr txBox="1"/>
          <p:nvPr/>
        </p:nvSpPr>
        <p:spPr>
          <a:xfrm>
            <a:off x="5797259" y="4629399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chemeClr val="tx1"/>
                </a:solidFill>
                <a:latin typeface="+mj-lt"/>
              </a:rPr>
              <a:t>Understand</a:t>
            </a:r>
            <a:r>
              <a:rPr lang="fr-FR" b="1" dirty="0">
                <a:solidFill>
                  <a:schemeClr val="tx1"/>
                </a:solidFill>
                <a:latin typeface="+mj-lt"/>
              </a:rPr>
              <a:t> the </a:t>
            </a:r>
            <a:r>
              <a:rPr lang="fr-FR" b="1" dirty="0" err="1">
                <a:solidFill>
                  <a:schemeClr val="tx1"/>
                </a:solidFill>
                <a:latin typeface="+mj-lt"/>
              </a:rPr>
              <a:t>cards</a:t>
            </a:r>
            <a:r>
              <a:rPr lang="fr-FR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+mj-lt"/>
              </a:rPr>
              <a:t>layout</a:t>
            </a:r>
            <a:endParaRPr lang="fr-FR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841AFAC-29A6-3351-734C-26CA2337248D}"/>
              </a:ext>
            </a:extLst>
          </p:cNvPr>
          <p:cNvSpPr txBox="1"/>
          <p:nvPr/>
        </p:nvSpPr>
        <p:spPr>
          <a:xfrm>
            <a:off x="7199403" y="5420973"/>
            <a:ext cx="431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</a:rPr>
              <a:t>Remember the definition of concepts</a:t>
            </a:r>
            <a:endParaRPr lang="fr-FR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F07270C-C44A-EB42-C815-96E674655588}"/>
              </a:ext>
            </a:extLst>
          </p:cNvPr>
          <p:cNvSpPr txBox="1"/>
          <p:nvPr/>
        </p:nvSpPr>
        <p:spPr>
          <a:xfrm>
            <a:off x="5448605" y="6077448"/>
            <a:ext cx="447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</a:rPr>
              <a:t>Keep in mind the 6 stages of the game</a:t>
            </a:r>
            <a:endParaRPr lang="fr-FR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E7D3E3F-1BB6-C9B1-E87A-6C322EC96315}"/>
              </a:ext>
            </a:extLst>
          </p:cNvPr>
          <p:cNvCxnSpPr>
            <a:cxnSpLocks/>
          </p:cNvCxnSpPr>
          <p:nvPr/>
        </p:nvCxnSpPr>
        <p:spPr>
          <a:xfrm>
            <a:off x="4657725" y="3181350"/>
            <a:ext cx="1150792" cy="1448049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3C7D348-E75B-DA33-B171-5DDE83095274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4657725" y="5524500"/>
            <a:ext cx="790880" cy="737614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DC051CA-80D1-1811-01EA-EAB9AE57366C}"/>
              </a:ext>
            </a:extLst>
          </p:cNvPr>
          <p:cNvCxnSpPr>
            <a:cxnSpLocks/>
          </p:cNvCxnSpPr>
          <p:nvPr/>
        </p:nvCxnSpPr>
        <p:spPr>
          <a:xfrm>
            <a:off x="9544050" y="4143225"/>
            <a:ext cx="71290" cy="1192346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22640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B3A40-8CDE-303B-DC8E-71A0F406B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9FDA29-7965-BEAD-BD5E-99E901A0F8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B32F88-A712-445C-173B-40AAC3B338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8367E4-D092-64B3-3649-8FCE5292E9C0}"/>
              </a:ext>
            </a:extLst>
          </p:cNvPr>
          <p:cNvSpPr txBox="1"/>
          <p:nvPr/>
        </p:nvSpPr>
        <p:spPr>
          <a:xfrm>
            <a:off x="4907280" y="4377790"/>
            <a:ext cx="6590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Material</a:t>
            </a:r>
            <a:r>
              <a:rPr lang="fr-FR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 for the trainer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FFB99-646F-94E9-E2DD-C19B654CE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8F6C0C6-DE65-3D90-3D2E-F6A5C977AB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5DCF17-DF04-C55A-1569-18871E3B5F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2800" dirty="0" err="1"/>
              <a:t>Serious</a:t>
            </a:r>
            <a:r>
              <a:rPr lang="fr-FR" sz="2800" dirty="0"/>
              <a:t> </a:t>
            </a:r>
            <a:r>
              <a:rPr lang="fr-FR" sz="2800" dirty="0" err="1"/>
              <a:t>game</a:t>
            </a:r>
            <a:r>
              <a:rPr lang="fr-FR" sz="2800" dirty="0"/>
              <a:t> </a:t>
            </a:r>
            <a:r>
              <a:rPr lang="fr-FR" sz="2800" dirty="0" err="1"/>
              <a:t>props</a:t>
            </a:r>
            <a:r>
              <a:rPr lang="fr-FR" sz="2800" dirty="0"/>
              <a:t> the trainer must use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E30D046B-F3AE-C915-05A1-8840B6D9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3B4DF2-ADAB-89EA-A4B2-4B7034B1F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04" y="1304448"/>
            <a:ext cx="3022172" cy="1811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E43F22-F38E-FAF9-C369-59B396B72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068" y="1275045"/>
            <a:ext cx="2556463" cy="1983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F828B9C-60AD-EAD3-32F3-C795557C5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23" y="4086377"/>
            <a:ext cx="3557645" cy="998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31DE0CC-F308-5246-AAA4-71A6948C7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04" y="5221006"/>
            <a:ext cx="3563764" cy="1004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646D930-87D6-6FEC-796B-698AB07E4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3684" y="1119736"/>
            <a:ext cx="2518833" cy="32104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0F6A05F-834E-52F7-024F-896828BF3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535" y="5201735"/>
            <a:ext cx="3698399" cy="1023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8" name="Groupe 57">
            <a:extLst>
              <a:ext uri="{FF2B5EF4-FFF2-40B4-BE49-F238E27FC236}">
                <a16:creationId xmlns:a16="http://schemas.microsoft.com/office/drawing/2014/main" id="{9DE91B07-D140-CDE8-58D7-2EFB8D9122E3}"/>
              </a:ext>
            </a:extLst>
          </p:cNvPr>
          <p:cNvGrpSpPr/>
          <p:nvPr/>
        </p:nvGrpSpPr>
        <p:grpSpPr>
          <a:xfrm>
            <a:off x="9085046" y="4086377"/>
            <a:ext cx="2935607" cy="2435912"/>
            <a:chOff x="9330142" y="3922555"/>
            <a:chExt cx="2935607" cy="243591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BF87869-7DDC-C7B0-4152-61E114DC131B}"/>
                </a:ext>
              </a:extLst>
            </p:cNvPr>
            <p:cNvSpPr/>
            <p:nvPr/>
          </p:nvSpPr>
          <p:spPr>
            <a:xfrm>
              <a:off x="9330142" y="3922555"/>
              <a:ext cx="2675591" cy="243591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42C9276-DF8B-FE12-95E7-2A63B384C7CA}"/>
                </a:ext>
              </a:extLst>
            </p:cNvPr>
            <p:cNvGrpSpPr/>
            <p:nvPr/>
          </p:nvGrpSpPr>
          <p:grpSpPr>
            <a:xfrm>
              <a:off x="9330142" y="3922555"/>
              <a:ext cx="2935607" cy="2302635"/>
              <a:chOff x="3682102" y="1346085"/>
              <a:chExt cx="5646360" cy="4428895"/>
            </a:xfrm>
            <a:effectLst/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CE8DE504-4399-B659-5168-3B63F341E8EB}"/>
                  </a:ext>
                </a:extLst>
              </p:cNvPr>
              <p:cNvGrpSpPr/>
              <p:nvPr/>
            </p:nvGrpSpPr>
            <p:grpSpPr>
              <a:xfrm>
                <a:off x="4008396" y="2813794"/>
                <a:ext cx="4148052" cy="2141317"/>
                <a:chOff x="4008395" y="2813794"/>
                <a:chExt cx="4337707" cy="2141317"/>
              </a:xfrm>
            </p:grpSpPr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03D190E4-6236-2255-A847-23469B9A77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8395" y="4955111"/>
                  <a:ext cx="4337707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eur droit 53">
                  <a:extLst>
                    <a:ext uri="{FF2B5EF4-FFF2-40B4-BE49-F238E27FC236}">
                      <a16:creationId xmlns:a16="http://schemas.microsoft.com/office/drawing/2014/main" id="{D578B9A2-59F1-48D3-108A-667269C51B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8395" y="4237480"/>
                  <a:ext cx="4337707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>
                  <a:extLst>
                    <a:ext uri="{FF2B5EF4-FFF2-40B4-BE49-F238E27FC236}">
                      <a16:creationId xmlns:a16="http://schemas.microsoft.com/office/drawing/2014/main" id="{B410E3F7-60BB-0185-E1A6-67739D80DF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8395" y="3519850"/>
                  <a:ext cx="4337707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55">
                  <a:extLst>
                    <a:ext uri="{FF2B5EF4-FFF2-40B4-BE49-F238E27FC236}">
                      <a16:creationId xmlns:a16="http://schemas.microsoft.com/office/drawing/2014/main" id="{85372364-4FEE-DF23-2D22-2458EC2D5F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8395" y="2813794"/>
                  <a:ext cx="4337707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0DA84F75-B824-9572-A91E-575125103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117" y="2186240"/>
                <a:ext cx="0" cy="348805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0C169FDB-E5EC-7658-9878-3E70AD5D2D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9069" y="2186240"/>
                <a:ext cx="0" cy="348805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BC5CC23E-A3F3-8D54-7199-31C084D03B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2447" y="2186240"/>
                <a:ext cx="0" cy="348805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4C146039-1C68-1339-DCDA-31130DEF78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7399" y="2186240"/>
                <a:ext cx="0" cy="348805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avec flèche 22">
                <a:extLst>
                  <a:ext uri="{FF2B5EF4-FFF2-40B4-BE49-F238E27FC236}">
                    <a16:creationId xmlns:a16="http://schemas.microsoft.com/office/drawing/2014/main" id="{B62F6A6A-0008-AC29-FE1B-2221B02418DA}"/>
                  </a:ext>
                </a:extLst>
              </p:cNvPr>
              <p:cNvCxnSpPr/>
              <p:nvPr/>
            </p:nvCxnSpPr>
            <p:spPr>
              <a:xfrm>
                <a:off x="4012869" y="5674295"/>
                <a:ext cx="4333234" cy="0"/>
              </a:xfrm>
              <a:prstGeom prst="straightConnector1">
                <a:avLst/>
              </a:prstGeom>
              <a:ln w="4445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237A0898-AB29-D12A-FD68-89640C302464}"/>
                  </a:ext>
                </a:extLst>
              </p:cNvPr>
              <p:cNvCxnSpPr/>
              <p:nvPr/>
            </p:nvCxnSpPr>
            <p:spPr>
              <a:xfrm flipV="1">
                <a:off x="4012869" y="2009486"/>
                <a:ext cx="0" cy="3664809"/>
              </a:xfrm>
              <a:prstGeom prst="straightConnector1">
                <a:avLst/>
              </a:prstGeom>
              <a:ln w="4445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44557B6A-D576-2CCD-A5F6-66256D518865}"/>
                  </a:ext>
                </a:extLst>
              </p:cNvPr>
              <p:cNvSpPr txBox="1"/>
              <p:nvPr/>
            </p:nvSpPr>
            <p:spPr>
              <a:xfrm>
                <a:off x="3682102" y="1346085"/>
                <a:ext cx="3515661" cy="767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i="0" u="none" strike="noStrike" cap="all" spc="0" normalizeH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highlight>
                      <a:srgbClr val="F6CE46"/>
                    </a:highlight>
                    <a:uLnTx/>
                    <a:uFillTx/>
                    <a:ea typeface="Roboto" panose="02000000000000000000" pitchFamily="2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highlight>
                      <a:srgbClr val="F6CE46"/>
                    </a:highlight>
                    <a:uLnTx/>
                    <a:uFillTx/>
                    <a:latin typeface="Calibri" panose="020F0502020204030204"/>
                    <a:ea typeface="Roboto" panose="02000000000000000000" pitchFamily="2" charset="0"/>
                    <a:cs typeface="+mn-cs"/>
                  </a:rPr>
                  <a:t>PROFITABILITy</a:t>
                </a:r>
                <a:endParaRPr kumimoji="0" lang="fr-FR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highlight>
                    <a:srgbClr val="F6CE46"/>
                  </a:highlight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D48E17F-9AC4-6DF5-7750-09390611E642}"/>
                  </a:ext>
                </a:extLst>
              </p:cNvPr>
              <p:cNvSpPr txBox="1"/>
              <p:nvPr/>
            </p:nvSpPr>
            <p:spPr>
              <a:xfrm>
                <a:off x="6565475" y="4821022"/>
                <a:ext cx="2762987" cy="767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600" b="1" i="0" u="none" strike="noStrike" cap="all" spc="0" normalizeH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highlight>
                      <a:srgbClr val="F6CE46"/>
                    </a:highlight>
                    <a:uLnTx/>
                    <a:uFillTx/>
                    <a:ea typeface="Roboto" panose="02000000000000000000" pitchFamily="2" charset="0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1" i="0" u="none" strike="noStrike" kern="1200" cap="all" spc="0" normalizeH="0" baseline="0" noProof="0" dirty="0" err="1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highlight>
                      <a:srgbClr val="F6CE46"/>
                    </a:highlight>
                    <a:uLnTx/>
                    <a:uFillTx/>
                    <a:latin typeface="Calibri" panose="020F0502020204030204"/>
                    <a:ea typeface="Roboto" panose="02000000000000000000" pitchFamily="2" charset="0"/>
                    <a:cs typeface="+mn-cs"/>
                  </a:rPr>
                  <a:t>usefulness</a:t>
                </a:r>
                <a:endParaRPr kumimoji="0" lang="fr-FR" sz="1100" b="1" i="0" u="none" strike="noStrike" kern="1200" cap="all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highlight>
                    <a:srgbClr val="F6CE46"/>
                  </a:highlight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endParaRPr>
              </a:p>
            </p:txBody>
          </p:sp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342EADDA-FEF6-9C7F-9D28-1B0E128A6F34}"/>
                  </a:ext>
                </a:extLst>
              </p:cNvPr>
              <p:cNvGrpSpPr/>
              <p:nvPr/>
            </p:nvGrpSpPr>
            <p:grpSpPr>
              <a:xfrm>
                <a:off x="5463583" y="2434534"/>
                <a:ext cx="1224321" cy="637738"/>
                <a:chOff x="9836239" y="1499550"/>
                <a:chExt cx="1224321" cy="637738"/>
              </a:xfrm>
            </p:grpSpPr>
            <p:sp>
              <p:nvSpPr>
                <p:cNvPr id="51" name="Ellipse 50">
                  <a:extLst>
                    <a:ext uri="{FF2B5EF4-FFF2-40B4-BE49-F238E27FC236}">
                      <a16:creationId xmlns:a16="http://schemas.microsoft.com/office/drawing/2014/main" id="{AFD572E7-3D5F-0060-AD30-DAE47AF556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3138" y="1993288"/>
                  <a:ext cx="144000" cy="144000"/>
                </a:xfrm>
                <a:prstGeom prst="ellipse">
                  <a:avLst/>
                </a:prstGeom>
                <a:solidFill>
                  <a:srgbClr val="00B0F0"/>
                </a:solidFill>
                <a:ln w="444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2" name="ZoneTexte 51">
                  <a:extLst>
                    <a:ext uri="{FF2B5EF4-FFF2-40B4-BE49-F238E27FC236}">
                      <a16:creationId xmlns:a16="http://schemas.microsoft.com/office/drawing/2014/main" id="{B6E0C79B-C575-6A53-4CC6-62248AD10C1E}"/>
                    </a:ext>
                  </a:extLst>
                </p:cNvPr>
                <p:cNvSpPr txBox="1"/>
                <p:nvPr/>
              </p:nvSpPr>
              <p:spPr>
                <a:xfrm>
                  <a:off x="9836239" y="1499550"/>
                  <a:ext cx="1224321" cy="6323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Carole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(</a:t>
                  </a:r>
                  <a:r>
                    <a:rPr kumimoji="0" lang="fr-FR" sz="3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MobiShuttle</a:t>
                  </a:r>
                  <a:r>
                    <a:rPr kumimoji="0" lang="fr-FR" sz="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)</a:t>
                  </a:r>
                </a:p>
              </p:txBody>
            </p:sp>
          </p:grp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C073BA3D-6621-2A2A-35CF-B1A3F9242A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5365" y="5589651"/>
                <a:ext cx="0" cy="185329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B40EF2E0-5548-C772-44EF-4C03EFD0B3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4117" y="5589651"/>
                <a:ext cx="0" cy="185329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F9049280-0389-00B6-85CD-C2F6CD53B0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6613" y="5589651"/>
                <a:ext cx="0" cy="185329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D0628A60-E87F-7371-06BE-BE99C6DB9A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7861" y="5589651"/>
                <a:ext cx="0" cy="185329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9C10A95C-ADAC-71AB-9B1F-FFA617DF8F3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008395" y="4145557"/>
                <a:ext cx="0" cy="185329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2260E145-CBCC-A30C-5219-B2D7F48FD21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008395" y="4862447"/>
                <a:ext cx="0" cy="185329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77BC7AE0-BACE-507E-D39C-9E263DABAB3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008395" y="3428667"/>
                <a:ext cx="0" cy="185329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0C4EB63E-09B4-A73C-C228-31F0E998995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008395" y="2711777"/>
                <a:ext cx="0" cy="185329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6E31C4D8-78D3-DF86-4BA1-3C10D63A64E4}"/>
                  </a:ext>
                </a:extLst>
              </p:cNvPr>
              <p:cNvGrpSpPr/>
              <p:nvPr/>
            </p:nvGrpSpPr>
            <p:grpSpPr>
              <a:xfrm>
                <a:off x="6106860" y="3626375"/>
                <a:ext cx="1450174" cy="648341"/>
                <a:chOff x="9723306" y="2513075"/>
                <a:chExt cx="1450174" cy="648341"/>
              </a:xfrm>
            </p:grpSpPr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20328317-6A54-8A0D-CCCD-C2CA0E79FB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3138" y="3017416"/>
                  <a:ext cx="144000" cy="144000"/>
                </a:xfrm>
                <a:prstGeom prst="ellipse">
                  <a:avLst/>
                </a:prstGeom>
                <a:solidFill>
                  <a:srgbClr val="7030A0"/>
                </a:solidFill>
                <a:ln w="444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78BA7C35-F5DD-4E20-DE5B-DC3C24E0C8BF}"/>
                    </a:ext>
                  </a:extLst>
                </p:cNvPr>
                <p:cNvSpPr txBox="1"/>
                <p:nvPr/>
              </p:nvSpPr>
              <p:spPr>
                <a:xfrm>
                  <a:off x="9723306" y="2513075"/>
                  <a:ext cx="1450174" cy="6323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Équipe 1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(</a:t>
                  </a:r>
                  <a:r>
                    <a:rPr kumimoji="0" lang="fr-FR" sz="3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MobiCompanion</a:t>
                  </a:r>
                  <a:r>
                    <a:rPr kumimoji="0" lang="fr-FR" sz="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)</a:t>
                  </a:r>
                </a:p>
              </p:txBody>
            </p:sp>
          </p:grpSp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15DE3268-0694-E973-1E71-E9965CA2A597}"/>
                  </a:ext>
                </a:extLst>
              </p:cNvPr>
              <p:cNvGrpSpPr/>
              <p:nvPr/>
            </p:nvGrpSpPr>
            <p:grpSpPr>
              <a:xfrm>
                <a:off x="4727645" y="1983121"/>
                <a:ext cx="1280783" cy="648338"/>
                <a:chOff x="9808003" y="4515614"/>
                <a:chExt cx="1280783" cy="648338"/>
              </a:xfrm>
            </p:grpSpPr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26F3804E-A16D-E726-1BD9-F2A22CE785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3138" y="5019952"/>
                  <a:ext cx="144000" cy="144000"/>
                </a:xfrm>
                <a:prstGeom prst="ellipse">
                  <a:avLst/>
                </a:prstGeom>
                <a:solidFill>
                  <a:srgbClr val="FF2F92"/>
                </a:solidFill>
                <a:ln w="444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id="{6ADF8757-CDE3-62EA-5E07-53D5F884652A}"/>
                    </a:ext>
                  </a:extLst>
                </p:cNvPr>
                <p:cNvSpPr txBox="1"/>
                <p:nvPr/>
              </p:nvSpPr>
              <p:spPr>
                <a:xfrm>
                  <a:off x="9808003" y="4515614"/>
                  <a:ext cx="1280783" cy="6323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2F92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Équipe 4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2F92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(</a:t>
                  </a:r>
                  <a:r>
                    <a:rPr kumimoji="0" lang="fr-FR" sz="3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2F92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Mobishuttle</a:t>
                  </a:r>
                  <a:r>
                    <a:rPr kumimoji="0" lang="fr-FR" sz="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2F92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)</a:t>
                  </a:r>
                </a:p>
              </p:txBody>
            </p:sp>
          </p:grpSp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701F5474-9A08-2E12-7017-F2A7C6990E83}"/>
                  </a:ext>
                </a:extLst>
              </p:cNvPr>
              <p:cNvGrpSpPr/>
              <p:nvPr/>
            </p:nvGrpSpPr>
            <p:grpSpPr>
              <a:xfrm>
                <a:off x="4881580" y="3851316"/>
                <a:ext cx="1280781" cy="648341"/>
                <a:chOff x="9808005" y="2513075"/>
                <a:chExt cx="1280781" cy="648341"/>
              </a:xfrm>
            </p:grpSpPr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F13B62CA-554D-0DD3-3DAF-D976E327A4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3138" y="3017416"/>
                  <a:ext cx="144000" cy="144000"/>
                </a:xfrm>
                <a:prstGeom prst="ellipse">
                  <a:avLst/>
                </a:prstGeom>
                <a:solidFill>
                  <a:srgbClr val="92D050"/>
                </a:solidFill>
                <a:ln w="444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49911A30-C4E6-0F06-80C1-D3CBF9042D3B}"/>
                    </a:ext>
                  </a:extLst>
                </p:cNvPr>
                <p:cNvSpPr txBox="1"/>
                <p:nvPr/>
              </p:nvSpPr>
              <p:spPr>
                <a:xfrm>
                  <a:off x="9808005" y="2513075"/>
                  <a:ext cx="1280781" cy="6323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2D05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Équipe 2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2D05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(</a:t>
                  </a:r>
                  <a:r>
                    <a:rPr kumimoji="0" lang="fr-FR" sz="3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92D05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Mobishuttle</a:t>
                  </a:r>
                  <a:r>
                    <a:rPr kumimoji="0" lang="fr-FR" sz="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2D050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)</a:t>
                  </a:r>
                </a:p>
              </p:txBody>
            </p:sp>
          </p:grpSp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2306E1CE-22D6-012D-1E9C-4CDE7438C412}"/>
                  </a:ext>
                </a:extLst>
              </p:cNvPr>
              <p:cNvGrpSpPr/>
              <p:nvPr/>
            </p:nvGrpSpPr>
            <p:grpSpPr>
              <a:xfrm>
                <a:off x="5081324" y="2730745"/>
                <a:ext cx="1280781" cy="648341"/>
                <a:chOff x="9808005" y="2513075"/>
                <a:chExt cx="1280781" cy="648341"/>
              </a:xfrm>
            </p:grpSpPr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49938ACD-69E5-24D4-2266-4BA1E69890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3138" y="3017416"/>
                  <a:ext cx="144000" cy="14400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 w="444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59323BB5-2018-2A4E-B79C-DB44EB6E6ADC}"/>
                    </a:ext>
                  </a:extLst>
                </p:cNvPr>
                <p:cNvSpPr txBox="1"/>
                <p:nvPr/>
              </p:nvSpPr>
              <p:spPr>
                <a:xfrm>
                  <a:off x="9808005" y="2513075"/>
                  <a:ext cx="1280781" cy="6323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79646">
                          <a:lumMod val="50000"/>
                        </a:srgbClr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Équipe 3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79646">
                          <a:lumMod val="50000"/>
                        </a:srgbClr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(</a:t>
                  </a:r>
                  <a:r>
                    <a:rPr kumimoji="0" lang="fr-FR" sz="3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79646">
                          <a:lumMod val="50000"/>
                        </a:srgbClr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Mobishuttle</a:t>
                  </a:r>
                  <a:r>
                    <a:rPr kumimoji="0" lang="fr-FR" sz="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79646">
                          <a:lumMod val="50000"/>
                        </a:srgbClr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)</a:t>
                  </a:r>
                </a:p>
              </p:txBody>
            </p:sp>
          </p:grpSp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B3BA7637-C823-D031-B9D5-50E05610DB59}"/>
                  </a:ext>
                </a:extLst>
              </p:cNvPr>
              <p:cNvGrpSpPr/>
              <p:nvPr/>
            </p:nvGrpSpPr>
            <p:grpSpPr>
              <a:xfrm>
                <a:off x="4687033" y="3128993"/>
                <a:ext cx="1450174" cy="638293"/>
                <a:chOff x="9723307" y="3519819"/>
                <a:chExt cx="1450174" cy="638293"/>
              </a:xfrm>
            </p:grpSpPr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9349EF89-DD22-87C0-4E53-B4C34EFEFD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3138" y="4014112"/>
                  <a:ext cx="144000" cy="144000"/>
                </a:xfrm>
                <a:prstGeom prst="ellipse">
                  <a:avLst/>
                </a:prstGeom>
                <a:solidFill>
                  <a:srgbClr val="009193"/>
                </a:solidFill>
                <a:ln w="444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9566CD42-2DFB-2B29-76E5-0814B2F8DD1F}"/>
                    </a:ext>
                  </a:extLst>
                </p:cNvPr>
                <p:cNvSpPr txBox="1"/>
                <p:nvPr/>
              </p:nvSpPr>
              <p:spPr>
                <a:xfrm>
                  <a:off x="9723307" y="3519819"/>
                  <a:ext cx="1450174" cy="6323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9193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Équipe 8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9193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(</a:t>
                  </a:r>
                  <a:r>
                    <a:rPr kumimoji="0" lang="fr-FR" sz="3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9193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MobiCompanion</a:t>
                  </a:r>
                  <a:r>
                    <a:rPr kumimoji="0" lang="fr-FR" sz="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9193"/>
                      </a:solidFill>
                      <a:effectLst/>
                      <a:uLnTx/>
                      <a:uFillTx/>
                      <a:latin typeface="Roboto" panose="02000000000000000000" pitchFamily="2" charset="0"/>
                      <a:ea typeface="Roboto" panose="02000000000000000000" pitchFamily="2" charset="0"/>
                      <a:cs typeface="+mn-cs"/>
                    </a:rPr>
                    <a:t>)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4447477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87C547-0A38-AF0A-CAA6-27B0866E30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451C66-20A9-5688-2252-AE413819C7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800"/>
              <a:t>Considering opportunity, what are good choices?</a:t>
            </a:r>
            <a:endParaRPr lang="fr-FR" sz="280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A82524-BD35-F2DF-C811-7B9FD47DE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8C3FA966-95F3-C866-AE06-81B1CF665BDB}"/>
              </a:ext>
            </a:extLst>
          </p:cNvPr>
          <p:cNvSpPr txBox="1">
            <a:spLocks/>
          </p:cNvSpPr>
          <p:nvPr/>
        </p:nvSpPr>
        <p:spPr>
          <a:xfrm>
            <a:off x="401054" y="1268497"/>
            <a:ext cx="5246968" cy="41822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  <a:defRPr lang="fr-FR" sz="18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  <a:lvl2pPr marL="54133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5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1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573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–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765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»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MOBICOMPANION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2BD1DD68-F54E-0FE0-B04E-417765E14E98}"/>
              </a:ext>
            </a:extLst>
          </p:cNvPr>
          <p:cNvSpPr txBox="1">
            <a:spLocks/>
          </p:cNvSpPr>
          <p:nvPr/>
        </p:nvSpPr>
        <p:spPr>
          <a:xfrm>
            <a:off x="456796" y="1686726"/>
            <a:ext cx="5246969" cy="2055555"/>
          </a:xfrm>
          <a:prstGeom prst="rect">
            <a:avLst/>
          </a:prstGeom>
        </p:spPr>
        <p:txBody>
          <a:bodyPr>
            <a:normAutofit/>
          </a:bodyPr>
          <a:lstStyle>
            <a:lvl1pPr marL="182563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700" b="1" kern="1200" baseline="0">
                <a:solidFill>
                  <a:srgbClr val="85999E"/>
                </a:solidFill>
                <a:latin typeface="Arial" charset="0"/>
                <a:ea typeface="+mn-ea"/>
                <a:cs typeface="Arial" pitchFamily="34" charset="0"/>
              </a:defRPr>
            </a:lvl1pPr>
            <a:lvl2pPr marL="54133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5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1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573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–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765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»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>
                <a:solidFill>
                  <a:schemeClr val="tx1"/>
                </a:solidFill>
                <a:latin typeface="+mj-lt"/>
              </a:rPr>
              <a:t>For user profiles: Non-transportation workers, Students, Elderly travelers, Disabled travelers, Tourists, Short-term visitors, and Passing travelers</a:t>
            </a:r>
          </a:p>
          <a:p>
            <a:r>
              <a:rPr lang="en-US" sz="1400" b="0">
                <a:solidFill>
                  <a:schemeClr val="tx1"/>
                </a:solidFill>
                <a:latin typeface="+mj-lt"/>
              </a:rPr>
              <a:t>For usage situations: Commuting to work or education, Commuting from work or education, Business travel, Leisure, and Travel in poorly-served area</a:t>
            </a:r>
          </a:p>
          <a:p>
            <a:r>
              <a:rPr lang="en-US" sz="1400" b="0">
                <a:solidFill>
                  <a:schemeClr val="tx1"/>
                </a:solidFill>
                <a:latin typeface="+mj-lt"/>
              </a:rPr>
              <a:t>For problems: Waste of time, Lack of comfort, Increasing the tiredness, Bad air quality, and CO2 emissions</a:t>
            </a:r>
          </a:p>
          <a:p>
            <a:endParaRPr lang="fr-FR" sz="14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2421504F-966B-58B8-3A54-707457637F4A}"/>
              </a:ext>
            </a:extLst>
          </p:cNvPr>
          <p:cNvSpPr txBox="1">
            <a:spLocks/>
          </p:cNvSpPr>
          <p:nvPr/>
        </p:nvSpPr>
        <p:spPr>
          <a:xfrm>
            <a:off x="401053" y="4000395"/>
            <a:ext cx="5246968" cy="418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2"/>
                </a:solidFill>
                <a:latin typeface="IBM Plex Sans" panose="020B050305020300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  <a:latin typeface="+mj-lt"/>
              </a:rPr>
              <a:t>MOB&amp;PARK</a:t>
            </a:r>
          </a:p>
          <a:p>
            <a:endParaRPr lang="fr-FR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FDB80C9A-E633-7A8F-03C7-DDB7164784DD}"/>
              </a:ext>
            </a:extLst>
          </p:cNvPr>
          <p:cNvSpPr txBox="1">
            <a:spLocks/>
          </p:cNvSpPr>
          <p:nvPr/>
        </p:nvSpPr>
        <p:spPr>
          <a:xfrm>
            <a:off x="456795" y="4418624"/>
            <a:ext cx="5246969" cy="2055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IBM Plex Sans" panose="020B050305020300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For user profiles: Transportation workers, Non-transportation workers, Elderly travelers, Disabled travelers, Tourists, Short-term visitors, and Passing travelers</a:t>
            </a: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For usage situations: Business travel, Leisure, Shopping, Accompanying others, and Carry heavy weight</a:t>
            </a: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For problems: Waste of time, Lack of safety, Loss of public space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8A887A6D-4D37-9F34-0F75-A5BCC262A050}"/>
              </a:ext>
            </a:extLst>
          </p:cNvPr>
          <p:cNvSpPr txBox="1">
            <a:spLocks/>
          </p:cNvSpPr>
          <p:nvPr/>
        </p:nvSpPr>
        <p:spPr>
          <a:xfrm>
            <a:off x="6569615" y="1240350"/>
            <a:ext cx="5246968" cy="418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2"/>
                </a:solidFill>
                <a:latin typeface="IBM Plex Sans" panose="020B050305020300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  <a:latin typeface="+mj-lt"/>
              </a:rPr>
              <a:t>MOBISHUTTLE</a:t>
            </a:r>
            <a:endParaRPr lang="fr-FR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1FEA3B53-6448-7BA1-59E6-D969EA63F07C}"/>
              </a:ext>
            </a:extLst>
          </p:cNvPr>
          <p:cNvSpPr txBox="1">
            <a:spLocks/>
          </p:cNvSpPr>
          <p:nvPr/>
        </p:nvSpPr>
        <p:spPr>
          <a:xfrm>
            <a:off x="6625357" y="1658579"/>
            <a:ext cx="5246969" cy="2055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IBM Plex Sans" panose="020B050305020300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For user profiles: Non-transportation workers, Students, Children and young travelers, Elderly travelers, Disabled travelers, Tourists, and Short-term visitors</a:t>
            </a: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For usage situations: Commuting to work or education, Commuting from work or education, Business travel, Leisure, Shopping, and Accompanying others</a:t>
            </a: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For problems: Waste of time, Lack of comfort, Increasing the tiredness, Lack of safety, Bad air quality, Noise, and CO2 emissions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29886D7-C541-E3A8-3099-2CB6792EA7A8}"/>
              </a:ext>
            </a:extLst>
          </p:cNvPr>
          <p:cNvSpPr txBox="1">
            <a:spLocks/>
          </p:cNvSpPr>
          <p:nvPr/>
        </p:nvSpPr>
        <p:spPr>
          <a:xfrm>
            <a:off x="6569615" y="4000395"/>
            <a:ext cx="5246968" cy="418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2"/>
                </a:solidFill>
                <a:latin typeface="IBM Plex Sans" panose="020B050305020300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  <a:latin typeface="+mj-lt"/>
              </a:rPr>
              <a:t>MOBINSURANCE</a:t>
            </a:r>
            <a:endParaRPr lang="fr-FR" sz="1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325DFBA0-81CF-320F-8B74-D4E9C03E0EF4}"/>
              </a:ext>
            </a:extLst>
          </p:cNvPr>
          <p:cNvSpPr txBox="1">
            <a:spLocks/>
          </p:cNvSpPr>
          <p:nvPr/>
        </p:nvSpPr>
        <p:spPr>
          <a:xfrm>
            <a:off x="6625357" y="4418624"/>
            <a:ext cx="5246969" cy="2055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50000"/>
                  </a:schemeClr>
                </a:solidFill>
                <a:latin typeface="IBM Plex Sans" panose="020B050305020300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For user profiles: Transportation workers, Non-transportation workers, Students, Children and young travelers, Elderly travelers, Disabled travelers, and Tourists</a:t>
            </a: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For usage situations: Commuting to work or education, Commuting from work or education, Business travel, Leisure, Shopping, Accompanying others, and Emergency</a:t>
            </a:r>
          </a:p>
          <a:p>
            <a:r>
              <a:rPr lang="en-US" sz="1400" dirty="0">
                <a:solidFill>
                  <a:schemeClr val="tx1"/>
                </a:solidFill>
                <a:latin typeface="+mj-lt"/>
              </a:rPr>
              <a:t>For problems: Lack of safety, Bad air quality, Noise, and CO2 emissions</a:t>
            </a:r>
          </a:p>
        </p:txBody>
      </p:sp>
    </p:spTree>
    <p:extLst>
      <p:ext uri="{BB962C8B-B14F-4D97-AF65-F5344CB8AC3E}">
        <p14:creationId xmlns:p14="http://schemas.microsoft.com/office/powerpoint/2010/main" val="154591569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plein air, ciel, nuage, Zone urbaine&#10;&#10;Description générée automatiquement">
            <a:extLst>
              <a:ext uri="{FF2B5EF4-FFF2-40B4-BE49-F238E27FC236}">
                <a16:creationId xmlns:a16="http://schemas.microsoft.com/office/drawing/2014/main" id="{21D71690-8439-E39A-6BD6-F8A1058DC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9" b="10654"/>
          <a:stretch/>
        </p:blipFill>
        <p:spPr>
          <a:xfrm>
            <a:off x="0" y="990600"/>
            <a:ext cx="12188970" cy="58674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D50D2AB-38C3-4065-B552-47859D1AC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6" t="21852" r="13860" b="20926"/>
          <a:stretch/>
        </p:blipFill>
        <p:spPr>
          <a:xfrm>
            <a:off x="6460400" y="1978578"/>
            <a:ext cx="1464806" cy="129262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661579A-7A97-48B7-8833-F1A31EA96B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E4CD6B-1724-4F4E-B149-69CC9AD1FC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pPr>
              <a:lnSpc>
                <a:spcPct val="90000"/>
              </a:lnSpc>
              <a:buFont typeface="Arial" panose="020B0604020202020204" pitchFamily="34" charset="0"/>
            </a:pPr>
            <a:r>
              <a:rPr lang="fr-FR" sz="2800" cap="none" dirty="0">
                <a:solidFill>
                  <a:prstClr val="black"/>
                </a:solidFill>
                <a:latin typeface="Montserrat" pitchFamily="2" charset="77"/>
                <a:cs typeface="+mj-cs"/>
              </a:rPr>
              <a:t>Activity and </a:t>
            </a:r>
            <a:r>
              <a:rPr lang="fr-FR" sz="2800" cap="none" dirty="0" err="1">
                <a:solidFill>
                  <a:prstClr val="black"/>
                </a:solidFill>
                <a:latin typeface="Montserrat" pitchFamily="2" charset="77"/>
                <a:cs typeface="+mj-cs"/>
              </a:rPr>
              <a:t>ideal</a:t>
            </a:r>
            <a:r>
              <a:rPr lang="fr-FR" sz="2800" cap="none" dirty="0">
                <a:solidFill>
                  <a:prstClr val="black"/>
                </a:solidFill>
                <a:latin typeface="Montserrat" pitchFamily="2" charset="77"/>
                <a:cs typeface="+mj-cs"/>
              </a:rPr>
              <a:t> goal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E0C34C0-0BF9-4622-BAAE-BDAB6976A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D5B00E2-C7EE-4304-BBC2-50415A45886A}"/>
              </a:ext>
            </a:extLst>
          </p:cNvPr>
          <p:cNvSpPr txBox="1"/>
          <p:nvPr/>
        </p:nvSpPr>
        <p:spPr>
          <a:xfrm>
            <a:off x="855622" y="2813894"/>
            <a:ext cx="4615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/>
                <a:latin typeface="+mj-lt"/>
                <a:ea typeface="SimSun" panose="02010600030101010101" pitchFamily="2" charset="-122"/>
              </a:rPr>
              <a:t>GETTING AROUND IN GRAND PARIS AREA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0FA0EBA-618D-4F1C-B225-2239A9E36C27}"/>
              </a:ext>
            </a:extLst>
          </p:cNvPr>
          <p:cNvSpPr txBox="1"/>
          <p:nvPr/>
        </p:nvSpPr>
        <p:spPr>
          <a:xfrm>
            <a:off x="7973521" y="1947767"/>
            <a:ext cx="3636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effectLst/>
                <a:latin typeface="+mj-lt"/>
                <a:ea typeface="SimSun" panose="02010600030101010101" pitchFamily="2" charset="-122"/>
              </a:defRPr>
            </a:lvl1pPr>
          </a:lstStyle>
          <a:p>
            <a:pPr algn="ctr"/>
            <a:r>
              <a:rPr lang="en-US" sz="1600" dirty="0"/>
              <a:t>The ideal goal of people who travel in Grand Paris is to do so quickly, safely, comfortably and cheaply with little or no environmental impact</a:t>
            </a:r>
            <a:endParaRPr lang="fr-FR" sz="1600" b="1" dirty="0" err="1"/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54F02C6F-28D2-44F6-8087-C902F8226158}"/>
              </a:ext>
            </a:extLst>
          </p:cNvPr>
          <p:cNvSpPr/>
          <p:nvPr/>
        </p:nvSpPr>
        <p:spPr>
          <a:xfrm>
            <a:off x="5471546" y="2425643"/>
            <a:ext cx="866542" cy="388251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0" dirty="0" err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3FC8C6-27FF-CDA6-29E4-DB279E3B5F7A}"/>
              </a:ext>
            </a:extLst>
          </p:cNvPr>
          <p:cNvSpPr txBox="1"/>
          <p:nvPr/>
        </p:nvSpPr>
        <p:spPr>
          <a:xfrm>
            <a:off x="2006647" y="2019604"/>
            <a:ext cx="1775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/>
                <a:latin typeface="+mj-lt"/>
                <a:ea typeface="SimSun" panose="02010600030101010101" pitchFamily="2" charset="-122"/>
              </a:rPr>
              <a:t>Activity</a:t>
            </a:r>
            <a:endParaRPr lang="fr-FR" sz="2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B27ABD-5E2E-89FE-0A2B-A287AD302E4B}"/>
              </a:ext>
            </a:extLst>
          </p:cNvPr>
          <p:cNvSpPr txBox="1"/>
          <p:nvPr/>
        </p:nvSpPr>
        <p:spPr>
          <a:xfrm>
            <a:off x="8904163" y="1424242"/>
            <a:ext cx="1775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/>
                <a:latin typeface="+mj-lt"/>
                <a:ea typeface="SimSun" panose="02010600030101010101" pitchFamily="2" charset="-122"/>
              </a:rPr>
              <a:t>Ideal goal</a:t>
            </a:r>
            <a:endParaRPr lang="fr-FR" sz="2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0FEC7AA-3243-6098-2B5A-576004795A02}"/>
              </a:ext>
            </a:extLst>
          </p:cNvPr>
          <p:cNvSpPr txBox="1"/>
          <p:nvPr/>
        </p:nvSpPr>
        <p:spPr>
          <a:xfrm>
            <a:off x="3765676" y="3854757"/>
            <a:ext cx="46576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/>
                <a:latin typeface="+mj-lt"/>
                <a:ea typeface="SimSun" panose="02010600030101010101" pitchFamily="2" charset="-122"/>
              </a:rPr>
              <a:t>The RID serious game challenge</a:t>
            </a:r>
            <a:endParaRPr lang="fr-FR" sz="2000" dirty="0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F2D66F0A-35CA-1282-40D3-87BB69CCC00D}"/>
              </a:ext>
            </a:extLst>
          </p:cNvPr>
          <p:cNvSpPr txBox="1">
            <a:spLocks/>
          </p:cNvSpPr>
          <p:nvPr/>
        </p:nvSpPr>
        <p:spPr>
          <a:xfrm>
            <a:off x="2588685" y="4706249"/>
            <a:ext cx="7200901" cy="171265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None/>
              <a:defRPr lang="fr-FR" sz="1800" b="1" kern="1200" cap="all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  <a:lvl2pPr marL="54133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5700"/>
              </a:buClr>
              <a:buFont typeface="Symbol" pitchFamily="18" charset="2"/>
              <a:buChar char="·"/>
              <a:defRPr sz="15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0170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·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573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–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765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»"/>
              <a:defRPr sz="1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5700"/>
              </a:buClr>
              <a:buSzTx/>
              <a:buFont typeface="Symbol" pitchFamily="18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C402"/>
                </a:highlight>
                <a:uLnTx/>
                <a:uFillTx/>
                <a:ea typeface="Roboto" panose="02000000000000000000" pitchFamily="2" charset="0"/>
                <a:cs typeface="Arial" pitchFamily="34" charset="0"/>
              </a:rPr>
              <a:t>We are in 2026, getting around in Grand Paris remains a major problem, so new investments are being made to deploy new solutions to continue de-cluttering the metropolis and significantly improve people's travel.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5700"/>
              </a:buClr>
              <a:buSzTx/>
              <a:buFont typeface="Symbol" pitchFamily="18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C402"/>
                </a:highlight>
                <a:uLnTx/>
                <a:uFillTx/>
                <a:ea typeface="Roboto" panose="02000000000000000000" pitchFamily="2" charset="0"/>
                <a:cs typeface="Arial" pitchFamily="34" charset="0"/>
              </a:rPr>
              <a:t>The mayor of Paris decides to launch a call for projects to drastically solve problems of, and generated by, mobility in Grand Paris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FFC402"/>
              </a:highlight>
              <a:uLnTx/>
              <a:uFillTx/>
              <a:ea typeface="Roboto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34136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78A81DA-F795-0380-9CCC-340083D2D5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53265" y="6479999"/>
            <a:ext cx="387351" cy="245846"/>
          </a:xfrm>
        </p:spPr>
        <p:txBody>
          <a:bodyPr/>
          <a:lstStyle/>
          <a:p>
            <a:fld id="{D814D094-87B0-46EB-94AF-490CB83A5F0C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7" name="Espace réservé du contenu 6" descr="Une image contenant plein air, nuage, ciel, arbre&#10;&#10;Description générée automatiquement">
            <a:extLst>
              <a:ext uri="{FF2B5EF4-FFF2-40B4-BE49-F238E27FC236}">
                <a16:creationId xmlns:a16="http://schemas.microsoft.com/office/drawing/2014/main" id="{E845DA93-DFC3-DA35-BBC5-194ACDD77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42"/>
            <a:ext cx="5862120" cy="3664998"/>
          </a:xfrm>
        </p:spPr>
      </p:pic>
      <p:sp>
        <p:nvSpPr>
          <p:cNvPr id="23" name="Titre 22">
            <a:extLst>
              <a:ext uri="{FF2B5EF4-FFF2-40B4-BE49-F238E27FC236}">
                <a16:creationId xmlns:a16="http://schemas.microsoft.com/office/drawing/2014/main" id="{6B1EF716-E326-632C-8B84-FBBDA12A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803798-CB0D-A905-C4CD-4641486CE6D7}"/>
              </a:ext>
            </a:extLst>
          </p:cNvPr>
          <p:cNvSpPr txBox="1"/>
          <p:nvPr/>
        </p:nvSpPr>
        <p:spPr>
          <a:xfrm>
            <a:off x="95012" y="17278"/>
            <a:ext cx="553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latin typeface="Century Gothic" panose="020B0502020202020204" pitchFamily="34" charset="0"/>
              </a:rPr>
              <a:t>CC BY-SA 2.0 </a:t>
            </a:r>
            <a:r>
              <a:rPr lang="fr-FR" sz="900" dirty="0" err="1">
                <a:latin typeface="Century Gothic" panose="020B0502020202020204" pitchFamily="34" charset="0"/>
              </a:rPr>
              <a:t>Deed</a:t>
            </a:r>
            <a:r>
              <a:rPr lang="fr-FR" sz="900" dirty="0">
                <a:latin typeface="Century Gothic" panose="020B0502020202020204" pitchFamily="34" charset="0"/>
              </a:rPr>
              <a:t> Yann Caradec, </a:t>
            </a:r>
            <a:r>
              <a:rPr lang="fr-FR" sz="900" dirty="0">
                <a:latin typeface="Century Gothic" panose="020B0502020202020204" pitchFamily="34" charset="0"/>
                <a:hlinkClick r:id="rId3"/>
              </a:rPr>
              <a:t>https://www.flavorsofparis.com/blog/2021/4/13/how-to-navigate-paris-here-are-7-apps-to-help-you</a:t>
            </a:r>
            <a:r>
              <a:rPr lang="fr-FR" sz="9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1" name="Image 10" descr="Une image contenant plein air, Véhicule terrestre, ciel, voiture&#10;&#10;Description générée automatiquement">
            <a:extLst>
              <a:ext uri="{FF2B5EF4-FFF2-40B4-BE49-F238E27FC236}">
                <a16:creationId xmlns:a16="http://schemas.microsoft.com/office/drawing/2014/main" id="{7C5F9F5D-5797-DFA0-5D02-C63ACDF9B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59" y="-34388"/>
            <a:ext cx="6326511" cy="422264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1A3E851-CE42-782E-3330-FD350B33D004}"/>
              </a:ext>
            </a:extLst>
          </p:cNvPr>
          <p:cNvSpPr txBox="1"/>
          <p:nvPr/>
        </p:nvSpPr>
        <p:spPr>
          <a:xfrm>
            <a:off x="8589724" y="17738"/>
            <a:ext cx="118388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dirty="0" err="1">
                <a:latin typeface="Century Gothic" panose="020B0502020202020204" pitchFamily="34" charset="0"/>
              </a:rPr>
              <a:t>Freepik</a:t>
            </a:r>
            <a:r>
              <a:rPr lang="fr-FR" sz="900" dirty="0">
                <a:latin typeface="Century Gothic" panose="020B0502020202020204" pitchFamily="34" charset="0"/>
              </a:rPr>
              <a:t> </a:t>
            </a:r>
            <a:r>
              <a:rPr lang="fr-FR" sz="900" dirty="0" err="1">
                <a:latin typeface="Century Gothic" panose="020B0502020202020204" pitchFamily="34" charset="0"/>
                <a:hlinkClick r:id="rId5"/>
              </a:rPr>
              <a:t>picture</a:t>
            </a:r>
            <a:r>
              <a:rPr lang="fr-FR" sz="900" dirty="0">
                <a:latin typeface="Century Gothic" panose="020B0502020202020204" pitchFamily="34" charset="0"/>
                <a:hlinkClick r:id="rId5"/>
              </a:rPr>
              <a:t> </a:t>
            </a:r>
            <a:endParaRPr lang="fr-FR" sz="900" dirty="0">
              <a:latin typeface="Century Gothic" panose="020B0502020202020204" pitchFamily="34" charset="0"/>
            </a:endParaRPr>
          </a:p>
        </p:txBody>
      </p:sp>
      <p:pic>
        <p:nvPicPr>
          <p:cNvPr id="15" name="Image 14" descr="Une image contenant plein air, Véhicule terrestre, voiture, arbre&#10;&#10;Description générée automatiquement">
            <a:extLst>
              <a:ext uri="{FF2B5EF4-FFF2-40B4-BE49-F238E27FC236}">
                <a16:creationId xmlns:a16="http://schemas.microsoft.com/office/drawing/2014/main" id="{2EC742B6-0A95-AC70-F253-06ED9D689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9" y="4167187"/>
            <a:ext cx="4646530" cy="269081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DD8B7D9-5D3C-7A61-FED0-F9EF9FFF6A0B}"/>
              </a:ext>
            </a:extLst>
          </p:cNvPr>
          <p:cNvSpPr txBox="1"/>
          <p:nvPr/>
        </p:nvSpPr>
        <p:spPr>
          <a:xfrm>
            <a:off x="-119321" y="3930937"/>
            <a:ext cx="61007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latin typeface="Century Gothic" panose="020B0502020202020204" pitchFamily="34" charset="0"/>
              </a:rPr>
              <a:t>Jean-François </a:t>
            </a:r>
            <a:r>
              <a:rPr lang="fr-FR" sz="900" dirty="0" err="1">
                <a:latin typeface="Century Gothic" panose="020B0502020202020204" pitchFamily="34" charset="0"/>
              </a:rPr>
              <a:t>Gornet</a:t>
            </a:r>
            <a:r>
              <a:rPr lang="fr-FR" sz="900" dirty="0">
                <a:latin typeface="Century Gothic" panose="020B0502020202020204" pitchFamily="34" charset="0"/>
              </a:rPr>
              <a:t>, CC BY-SA 2.0 </a:t>
            </a:r>
            <a:r>
              <a:rPr lang="fr-FR" sz="900" dirty="0" err="1">
                <a:latin typeface="Century Gothic" panose="020B0502020202020204" pitchFamily="34" charset="0"/>
              </a:rPr>
              <a:t>Deed</a:t>
            </a:r>
            <a:r>
              <a:rPr lang="fr-FR" sz="900" dirty="0">
                <a:latin typeface="Century Gothic" panose="020B0502020202020204" pitchFamily="34" charset="0"/>
              </a:rPr>
              <a:t>, </a:t>
            </a:r>
            <a:r>
              <a:rPr lang="fr-FR" sz="900" dirty="0">
                <a:latin typeface="Century Gothic" panose="020B0502020202020204" pitchFamily="34" charset="0"/>
                <a:hlinkClick r:id="rId7"/>
              </a:rPr>
              <a:t>https://www.flickr.com/photos/jfgornet/4067266583</a:t>
            </a:r>
            <a:r>
              <a:rPr lang="fr-FR" sz="9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8" name="Image 17" descr="Une image contenant route, extérieur, passage, trottoir&#10;&#10;Description générée automatiquement">
            <a:extLst>
              <a:ext uri="{FF2B5EF4-FFF2-40B4-BE49-F238E27FC236}">
                <a16:creationId xmlns:a16="http://schemas.microsoft.com/office/drawing/2014/main" id="{21EF3B59-7F5C-22BC-C0E3-ACF51E2024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41" y="4188256"/>
            <a:ext cx="4004617" cy="2669744"/>
          </a:xfrm>
          <a:prstGeom prst="rect">
            <a:avLst/>
          </a:prstGeom>
        </p:spPr>
      </p:pic>
      <p:pic>
        <p:nvPicPr>
          <p:cNvPr id="20" name="Image 19" descr="Une image contenant plein air, ciel, nuage, Zone urbaine&#10;&#10;Description générée automatiquement">
            <a:extLst>
              <a:ext uri="{FF2B5EF4-FFF2-40B4-BE49-F238E27FC236}">
                <a16:creationId xmlns:a16="http://schemas.microsoft.com/office/drawing/2014/main" id="{889580D2-9CAD-0418-6146-FEF80DE082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2"/>
          <a:stretch/>
        </p:blipFill>
        <p:spPr>
          <a:xfrm>
            <a:off x="8640959" y="4884723"/>
            <a:ext cx="3551042" cy="19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9118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04793D4-0B2D-E98E-6054-A90AC05C0E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DF0DF5-138B-41C5-093F-A5DF8BC12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92" y="2342508"/>
            <a:ext cx="5233933" cy="3916907"/>
          </a:xfrm>
        </p:spPr>
        <p:txBody>
          <a:bodyPr/>
          <a:lstStyle/>
          <a:p>
            <a:pPr algn="l"/>
            <a:r>
              <a:rPr lang="en-US" dirty="0"/>
              <a:t>You are </a:t>
            </a:r>
            <a:r>
              <a:rPr lang="en-US" b="1" dirty="0"/>
              <a:t>companies belonging to the urban mobility ecosystem</a:t>
            </a:r>
            <a:r>
              <a:rPr lang="en-US" dirty="0"/>
              <a:t>. </a:t>
            </a:r>
          </a:p>
          <a:p>
            <a:pPr algn="l"/>
            <a:r>
              <a:rPr lang="en-US" dirty="0"/>
              <a:t>Each of you </a:t>
            </a:r>
            <a:r>
              <a:rPr lang="en-US"/>
              <a:t>has a different </a:t>
            </a:r>
            <a:r>
              <a:rPr lang="en-US" b="1" dirty="0"/>
              <a:t>business experience / knowledge</a:t>
            </a:r>
            <a:r>
              <a:rPr lang="en-US" dirty="0"/>
              <a:t> for addressing the urban mobility issue from a given angle. </a:t>
            </a:r>
          </a:p>
          <a:p>
            <a:pPr algn="l"/>
            <a:r>
              <a:rPr lang="en-US" dirty="0"/>
              <a:t>You will follow the Radical Innovation Design® methodology, gather information, </a:t>
            </a:r>
            <a:r>
              <a:rPr lang="en-US" b="1" dirty="0"/>
              <a:t>address the appropriate problem</a:t>
            </a:r>
            <a:r>
              <a:rPr lang="en-US" dirty="0"/>
              <a:t> and </a:t>
            </a:r>
            <a:r>
              <a:rPr lang="en-US" b="1" dirty="0"/>
              <a:t>generate innovative solution(s)</a:t>
            </a:r>
            <a:r>
              <a:rPr lang="en-US" dirty="0"/>
              <a:t> to convince the mayor! </a:t>
            </a:r>
          </a:p>
          <a:p>
            <a:pPr algn="l"/>
            <a:r>
              <a:rPr lang="en-US" dirty="0"/>
              <a:t>The different companies are of similar business size. Each team must complete the project within a </a:t>
            </a:r>
            <a:r>
              <a:rPr lang="en-US" b="1" dirty="0"/>
              <a:t>limited time </a:t>
            </a:r>
            <a:r>
              <a:rPr lang="en-US" dirty="0"/>
              <a:t>and with a </a:t>
            </a:r>
            <a:r>
              <a:rPr lang="en-US" b="1" dirty="0"/>
              <a:t>limited budget</a:t>
            </a:r>
            <a:r>
              <a:rPr lang="en-US" dirty="0"/>
              <a:t>. </a:t>
            </a:r>
          </a:p>
          <a:p>
            <a:pPr algn="l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2B4088-EC89-9373-7AC1-B7BB9CB25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2800" dirty="0"/>
              <a:t>The gameplay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EF52AB9-51F6-7B9A-60EF-7BB1D9801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C36B87-097A-9408-2760-97AC80ADDAA0}"/>
              </a:ext>
            </a:extLst>
          </p:cNvPr>
          <p:cNvSpPr txBox="1"/>
          <p:nvPr/>
        </p:nvSpPr>
        <p:spPr>
          <a:xfrm>
            <a:off x="1928705" y="1674687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+mj-lt"/>
              </a:rPr>
              <a:t>The </a:t>
            </a:r>
            <a:r>
              <a:rPr lang="fr-FR" sz="2400" b="1" dirty="0" err="1">
                <a:solidFill>
                  <a:schemeClr val="tx1"/>
                </a:solidFill>
                <a:latin typeface="+mj-lt"/>
              </a:rPr>
              <a:t>context</a:t>
            </a:r>
            <a:endParaRPr lang="fr-FR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942405-5483-A520-DD1A-D63AADE42305}"/>
              </a:ext>
            </a:extLst>
          </p:cNvPr>
          <p:cNvSpPr txBox="1"/>
          <p:nvPr/>
        </p:nvSpPr>
        <p:spPr>
          <a:xfrm>
            <a:off x="8200571" y="1674687"/>
            <a:ext cx="202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tx1"/>
                </a:solidFill>
                <a:latin typeface="+mj-lt"/>
              </a:rPr>
              <a:t>Your</a:t>
            </a:r>
            <a:r>
              <a:rPr lang="fr-FR" sz="2400" b="1" dirty="0">
                <a:solidFill>
                  <a:schemeClr val="tx1"/>
                </a:solidFill>
                <a:latin typeface="+mj-lt"/>
              </a:rPr>
              <a:t> mission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38F38DF-7B84-39B1-9D6A-031328BB8D8F}"/>
              </a:ext>
            </a:extLst>
          </p:cNvPr>
          <p:cNvSpPr txBox="1">
            <a:spLocks/>
          </p:cNvSpPr>
          <p:nvPr/>
        </p:nvSpPr>
        <p:spPr>
          <a:xfrm>
            <a:off x="6517991" y="2342507"/>
            <a:ext cx="5233933" cy="3916907"/>
          </a:xfrm>
          <a:prstGeom prst="rect">
            <a:avLst/>
          </a:prstGeom>
        </p:spPr>
        <p:txBody>
          <a:bodyPr/>
          <a:lstStyle>
            <a:lvl1pPr marL="180000" indent="-180000" algn="just" rtl="0" eaLnBrk="1" fontAlgn="base" hangingPunct="1">
              <a:lnSpc>
                <a:spcPts val="2200"/>
              </a:lnSpc>
              <a:spcBef>
                <a:spcPts val="600"/>
              </a:spcBef>
              <a:spcAft>
                <a:spcPct val="0"/>
              </a:spcAft>
              <a:buClr>
                <a:srgbClr val="FFC402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360000" indent="-180000" algn="just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FFC402"/>
              </a:buClr>
              <a:buFont typeface="Arial" panose="020B0604020202020204" pitchFamily="34" charset="0"/>
              <a:buChar char="•"/>
              <a:defRPr sz="15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361950" indent="177800" algn="l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FFC402"/>
              </a:buClr>
              <a:buFont typeface="Symbol" panose="05050102010706020507" pitchFamily="18" charset="2"/>
              <a:buChar char=""/>
              <a:defRPr sz="140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717550" indent="-177800" algn="just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–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000" indent="-180000" algn="just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FFC402"/>
              </a:buClr>
              <a:buSzPct val="120000"/>
              <a:buFont typeface="Helvetica" panose="020B0604020202020204" pitchFamily="34" charset="0"/>
              <a:buChar char="&gt;"/>
              <a:defRPr sz="130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Your first mission is to identify </a:t>
            </a:r>
            <a:r>
              <a:rPr lang="en-US" sz="1800" b="1" i="1" dirty="0"/>
              <a:t>problems</a:t>
            </a:r>
            <a:r>
              <a:rPr lang="en-US" sz="1800" dirty="0"/>
              <a:t> encountered by </a:t>
            </a:r>
            <a:r>
              <a:rPr lang="en-US" sz="1800" b="1" i="1" dirty="0"/>
              <a:t>users </a:t>
            </a:r>
            <a:r>
              <a:rPr lang="en-US" sz="1800" dirty="0"/>
              <a:t>in </a:t>
            </a:r>
            <a:r>
              <a:rPr lang="en-US" sz="1800" b="1" i="1" dirty="0"/>
              <a:t>situations </a:t>
            </a:r>
            <a:r>
              <a:rPr lang="en-US" sz="1800" dirty="0"/>
              <a:t>of moving in Grand Paris, and for which </a:t>
            </a:r>
            <a:r>
              <a:rPr lang="en-US" sz="1800" b="1" i="1" dirty="0"/>
              <a:t>existing transportation modes </a:t>
            </a:r>
            <a:r>
              <a:rPr lang="en-US" sz="1800" dirty="0"/>
              <a:t>provide too little relief. 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Then </a:t>
            </a:r>
            <a:r>
              <a:rPr lang="en-US" sz="1800" b="1" dirty="0">
                <a:solidFill>
                  <a:srgbClr val="FF0000"/>
                </a:solidFill>
              </a:rPr>
              <a:t>you must compromise </a:t>
            </a:r>
            <a:r>
              <a:rPr lang="en-US" sz="1800" dirty="0"/>
              <a:t>in selecting appropriate</a:t>
            </a:r>
            <a:r>
              <a:rPr lang="en-US" sz="1800" i="1" dirty="0"/>
              <a:t> Value Buckets </a:t>
            </a:r>
            <a:r>
              <a:rPr lang="en-US" sz="1800" dirty="0"/>
              <a:t>which:</a:t>
            </a:r>
          </a:p>
          <a:p>
            <a:pPr marL="800100" lvl="1" indent="-342900" algn="l">
              <a:buFont typeface="+mj-lt"/>
              <a:buAutoNum type="arabicPeriod"/>
            </a:pPr>
            <a:r>
              <a:rPr lang="en-US" sz="1800" dirty="0"/>
              <a:t>represent a significant </a:t>
            </a:r>
            <a:r>
              <a:rPr lang="en-US" sz="1800" b="1" dirty="0"/>
              <a:t>quantity of pain</a:t>
            </a:r>
            <a:r>
              <a:rPr lang="en-US" sz="1800" dirty="0"/>
              <a:t>, i.e. are of </a:t>
            </a:r>
            <a:r>
              <a:rPr lang="en-US" sz="1800" b="1" dirty="0">
                <a:solidFill>
                  <a:srgbClr val="FF0000"/>
                </a:solidFill>
              </a:rPr>
              <a:t>high usefulness</a:t>
            </a:r>
          </a:p>
          <a:p>
            <a:pPr marL="800100" lvl="1" indent="-342900" algn="l">
              <a:buFont typeface="+mj-lt"/>
              <a:buAutoNum type="arabicPeriod"/>
            </a:pPr>
            <a:r>
              <a:rPr lang="en-US" sz="1800" dirty="0"/>
              <a:t>are adapted to your activity, i.e. offer a </a:t>
            </a:r>
            <a:r>
              <a:rPr lang="en-US" sz="1800" b="1" dirty="0">
                <a:solidFill>
                  <a:srgbClr val="FF0000"/>
                </a:solidFill>
              </a:rPr>
              <a:t>high level of opportunity</a:t>
            </a:r>
            <a:endParaRPr lang="fr-FR" sz="1800" b="1" dirty="0">
              <a:solidFill>
                <a:srgbClr val="FF0000"/>
              </a:solidFill>
            </a:endParaRPr>
          </a:p>
          <a:p>
            <a:pPr algn="l"/>
            <a:endParaRPr lang="fr-FR" dirty="0"/>
          </a:p>
        </p:txBody>
      </p:sp>
      <p:pic>
        <p:nvPicPr>
          <p:cNvPr id="9" name="Picture 8" descr="“target cartoon”的图片搜索结果">
            <a:extLst>
              <a:ext uri="{FF2B5EF4-FFF2-40B4-BE49-F238E27FC236}">
                <a16:creationId xmlns:a16="http://schemas.microsoft.com/office/drawing/2014/main" id="{F15714C4-795C-FE40-B180-264AA4CCA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08" y="5464266"/>
            <a:ext cx="1621900" cy="13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10727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ABFB76A-24BA-6453-C9D2-6C06767BD4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A17137-851D-DB42-7657-93F5CF933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72" y="1715253"/>
            <a:ext cx="4249165" cy="2290299"/>
          </a:xfrm>
        </p:spPr>
        <p:txBody>
          <a:bodyPr/>
          <a:lstStyle/>
          <a:p>
            <a:pPr algn="l">
              <a:lnSpc>
                <a:spcPts val="2000"/>
              </a:lnSpc>
              <a:spcBef>
                <a:spcPts val="300"/>
              </a:spcBef>
            </a:pPr>
            <a:r>
              <a:rPr lang="en-US" sz="1400" dirty="0"/>
              <a:t>The ideal number of players per team is 4, but you can actually be between 2 and 5.</a:t>
            </a:r>
          </a:p>
          <a:p>
            <a:pPr algn="l">
              <a:lnSpc>
                <a:spcPts val="2000"/>
              </a:lnSpc>
              <a:spcBef>
                <a:spcPts val="300"/>
              </a:spcBef>
            </a:pPr>
            <a:r>
              <a:rPr lang="en-US" sz="1400" dirty="0"/>
              <a:t>There is no assigned role, but it's a good idea to divide up your roles to win.</a:t>
            </a:r>
          </a:p>
          <a:p>
            <a:pPr algn="l">
              <a:lnSpc>
                <a:spcPts val="2000"/>
              </a:lnSpc>
              <a:spcBef>
                <a:spcPts val="300"/>
              </a:spcBef>
            </a:pPr>
            <a:r>
              <a:rPr lang="en-US" sz="1400" dirty="0"/>
              <a:t>Choose the company you feel most at home with and fight for it.</a:t>
            </a:r>
            <a:endParaRPr lang="fr-FR" sz="14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6FBD5B-74B6-6D18-43C4-28C091B050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502" y="258335"/>
            <a:ext cx="11308468" cy="506369"/>
          </a:xfrm>
        </p:spPr>
        <p:txBody>
          <a:bodyPr/>
          <a:lstStyle/>
          <a:p>
            <a:r>
              <a:rPr lang="en-US" sz="2800" dirty="0"/>
              <a:t>Put together your team and fight for one of 4 companies</a:t>
            </a:r>
            <a:endParaRPr lang="fr-FR" sz="2800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885A572-C042-5168-2A10-5983B7906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FE6BEF8-1A07-CC81-77D4-63682F6CBDFB}"/>
              </a:ext>
            </a:extLst>
          </p:cNvPr>
          <p:cNvGrpSpPr/>
          <p:nvPr/>
        </p:nvGrpSpPr>
        <p:grpSpPr>
          <a:xfrm>
            <a:off x="4586837" y="1276479"/>
            <a:ext cx="6987596" cy="5203520"/>
            <a:chOff x="6055663" y="1838565"/>
            <a:chExt cx="5688775" cy="423631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75C0EDA-F8E6-4B5A-8F30-959DDFB4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55663" y="1838565"/>
              <a:ext cx="2740276" cy="19514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EF33B53-D580-ABAE-79CD-53D64C2D5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4074829"/>
              <a:ext cx="2699939" cy="20000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A4776EE-544D-C11B-6972-48F8B64E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4162" y="1840551"/>
              <a:ext cx="2740276" cy="19708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BD1C6B3-998F-A011-802F-7D02149A5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04162" y="4060371"/>
              <a:ext cx="2740276" cy="19950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B4E05C7C-9566-AA4E-765F-93BEC57D7B9F}"/>
              </a:ext>
            </a:extLst>
          </p:cNvPr>
          <p:cNvSpPr txBox="1"/>
          <p:nvPr/>
        </p:nvSpPr>
        <p:spPr>
          <a:xfrm>
            <a:off x="1523243" y="1197887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+mj-lt"/>
              </a:rPr>
              <a:t>For </a:t>
            </a:r>
            <a:r>
              <a:rPr lang="fr-FR" sz="2400" b="1" dirty="0" err="1">
                <a:solidFill>
                  <a:schemeClr val="tx1"/>
                </a:solidFill>
                <a:latin typeface="+mj-lt"/>
              </a:rPr>
              <a:t>players</a:t>
            </a:r>
            <a:endParaRPr lang="fr-FR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6590CC-1249-EBA6-726B-51D6EB03A0BB}"/>
              </a:ext>
            </a:extLst>
          </p:cNvPr>
          <p:cNvSpPr txBox="1"/>
          <p:nvPr/>
        </p:nvSpPr>
        <p:spPr>
          <a:xfrm>
            <a:off x="1523243" y="4061253"/>
            <a:ext cx="166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+mj-lt"/>
              </a:rPr>
              <a:t>For trainer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E6E21C9-F196-0D9C-F5C8-67FA46C417A8}"/>
              </a:ext>
            </a:extLst>
          </p:cNvPr>
          <p:cNvSpPr txBox="1">
            <a:spLocks/>
          </p:cNvSpPr>
          <p:nvPr/>
        </p:nvSpPr>
        <p:spPr>
          <a:xfrm>
            <a:off x="472454" y="4522919"/>
            <a:ext cx="4057205" cy="1621028"/>
          </a:xfrm>
          <a:prstGeom prst="rect">
            <a:avLst/>
          </a:prstGeom>
        </p:spPr>
        <p:txBody>
          <a:bodyPr/>
          <a:lstStyle>
            <a:lvl1pPr marL="180000" indent="-180000" algn="just" rtl="0" eaLnBrk="1" fontAlgn="base" hangingPunct="1">
              <a:lnSpc>
                <a:spcPts val="2200"/>
              </a:lnSpc>
              <a:spcBef>
                <a:spcPts val="600"/>
              </a:spcBef>
              <a:spcAft>
                <a:spcPct val="0"/>
              </a:spcAft>
              <a:buClr>
                <a:srgbClr val="FFC402"/>
              </a:buClr>
              <a:buSzPct val="100000"/>
              <a:buFont typeface="Arial" panose="020B0604020202020204" pitchFamily="34" charset="0"/>
              <a:buChar char="•"/>
              <a:defRPr lang="fr-FR" sz="1600" b="0" kern="1200" baseline="0" dirty="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360000" indent="-180000" algn="just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FFC402"/>
              </a:buClr>
              <a:buFont typeface="Arial" panose="020B0604020202020204" pitchFamily="34" charset="0"/>
              <a:buChar char="•"/>
              <a:defRPr sz="15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361950" indent="177800" algn="l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FFC402"/>
              </a:buClr>
              <a:buFont typeface="Symbol" panose="05050102010706020507" pitchFamily="18" charset="2"/>
              <a:buChar char=""/>
              <a:defRPr sz="140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717550" indent="-177800" algn="just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SzPct val="120000"/>
              <a:buFont typeface="Arial" charset="0"/>
              <a:buChar char="–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000" indent="-180000" algn="just" rtl="0" eaLnBrk="1" fontAlgn="base" hangingPunct="1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Clr>
                <a:srgbClr val="FFC402"/>
              </a:buClr>
              <a:buSzPct val="120000"/>
              <a:buFont typeface="Helvetica" panose="020B0604020202020204" pitchFamily="34" charset="0"/>
              <a:buChar char="&gt;"/>
              <a:defRPr sz="130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300"/>
              </a:spcBef>
            </a:pPr>
            <a:r>
              <a:rPr lang="en-US" sz="1400" dirty="0"/>
              <a:t>It's possible to have several teams choose the same company, although it's more educational to show that companies of different natures all have the legitimacy to solve part of the problem.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40394410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lein air, ciel, nuage, Zone urbaine&#10;&#10;Description générée automatiquement">
            <a:extLst>
              <a:ext uri="{FF2B5EF4-FFF2-40B4-BE49-F238E27FC236}">
                <a16:creationId xmlns:a16="http://schemas.microsoft.com/office/drawing/2014/main" id="{5A48755F-7D93-3901-63AE-A20D685EC2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9" b="10654"/>
          <a:stretch/>
        </p:blipFill>
        <p:spPr>
          <a:xfrm>
            <a:off x="0" y="990600"/>
            <a:ext cx="12188970" cy="58674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7D30932-5260-46C7-866A-454866C4D5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20779C-6E6E-4375-AAA5-F22C5756E6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pPr>
              <a:lnSpc>
                <a:spcPct val="90000"/>
              </a:lnSpc>
              <a:buFont typeface="Arial" panose="020B0604020202020204" pitchFamily="34" charset="0"/>
            </a:pPr>
            <a:r>
              <a:rPr lang="en-US" sz="2800" cap="none" dirty="0">
                <a:solidFill>
                  <a:prstClr val="black"/>
                </a:solidFill>
                <a:latin typeface="Montserrat" pitchFamily="2" charset="77"/>
                <a:cs typeface="+mj-cs"/>
              </a:rPr>
              <a:t>Initial representation of the world of Urban Mobility</a:t>
            </a:r>
            <a:endParaRPr lang="fr-FR" sz="2800" cap="none" dirty="0">
              <a:solidFill>
                <a:prstClr val="black"/>
              </a:solidFill>
              <a:latin typeface="Montserrat" pitchFamily="2" charset="77"/>
              <a:cs typeface="+mj-cs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2812414-1C3C-4B06-9DFA-04F3B300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E011A7-AD7E-44EF-814E-DC91E0671A5D}"/>
              </a:ext>
            </a:extLst>
          </p:cNvPr>
          <p:cNvSpPr/>
          <p:nvPr/>
        </p:nvSpPr>
        <p:spPr>
          <a:xfrm>
            <a:off x="560692" y="1734531"/>
            <a:ext cx="11159968" cy="4392891"/>
          </a:xfrm>
          <a:prstGeom prst="rect">
            <a:avLst/>
          </a:prstGeom>
          <a:solidFill>
            <a:srgbClr val="DDDDDD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A5520BA8-7253-4E13-A03C-474699E1F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465330"/>
              </p:ext>
            </p:extLst>
          </p:nvPr>
        </p:nvGraphicFramePr>
        <p:xfrm>
          <a:off x="774762" y="2580146"/>
          <a:ext cx="1897313" cy="2880360"/>
        </p:xfrm>
        <a:graphic>
          <a:graphicData uri="http://schemas.openxmlformats.org/drawingml/2006/table">
            <a:tbl>
              <a:tblPr firstRow="1" firstCol="1" bandRow="1"/>
              <a:tblGrid>
                <a:gridCol w="1006345">
                  <a:extLst>
                    <a:ext uri="{9D8B030D-6E8A-4147-A177-3AD203B41FA5}">
                      <a16:colId xmlns:a16="http://schemas.microsoft.com/office/drawing/2014/main" val="1050351853"/>
                    </a:ext>
                  </a:extLst>
                </a:gridCol>
                <a:gridCol w="890968">
                  <a:extLst>
                    <a:ext uri="{9D8B030D-6E8A-4147-A177-3AD203B41FA5}">
                      <a16:colId xmlns:a16="http://schemas.microsoft.com/office/drawing/2014/main" val="3586134916"/>
                    </a:ext>
                  </a:extLst>
                </a:gridCol>
              </a:tblGrid>
              <a:tr h="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>
                          <a:effectLst/>
                          <a:latin typeface="+mj-lt"/>
                        </a:rPr>
                        <a:t>Full-time workers/students</a:t>
                      </a:r>
                      <a:endParaRPr lang="fr-FR" sz="105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142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Transportation workers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14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75878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Non-transportation workers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142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759146"/>
                  </a:ext>
                </a:extLst>
              </a:tr>
              <a:tr h="1422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Students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142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32813"/>
                  </a:ext>
                </a:extLst>
              </a:tr>
              <a:tr h="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Non-workers</a:t>
                      </a:r>
                      <a:endParaRPr lang="fr-FR" sz="10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142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Children and young travelers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142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52531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Elderly travelers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142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0632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Disabled travelers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142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111994"/>
                  </a:ext>
                </a:extLst>
              </a:tr>
              <a:tr h="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>
                          <a:effectLst/>
                          <a:latin typeface="+mj-lt"/>
                        </a:rPr>
                        <a:t>Tourists and unfamiliar travelers</a:t>
                      </a:r>
                      <a:endParaRPr lang="fr-FR" sz="105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142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Tourists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142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91393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Short-term visitors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142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44888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Passing travelers</a:t>
                      </a:r>
                      <a:endParaRPr lang="fr-FR" sz="10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142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412213"/>
                  </a:ext>
                </a:extLst>
              </a:tr>
            </a:tbl>
          </a:graphicData>
        </a:graphic>
      </p:graphicFrame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C4436612-6EC4-476E-9C04-708EC5809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966066"/>
              </p:ext>
            </p:extLst>
          </p:nvPr>
        </p:nvGraphicFramePr>
        <p:xfrm>
          <a:off x="3562415" y="2580146"/>
          <a:ext cx="1964690" cy="2880360"/>
        </p:xfrm>
        <a:graphic>
          <a:graphicData uri="http://schemas.openxmlformats.org/drawingml/2006/table">
            <a:tbl>
              <a:tblPr firstRow="1" firstCol="1" bandRow="1"/>
              <a:tblGrid>
                <a:gridCol w="982345">
                  <a:extLst>
                    <a:ext uri="{9D8B030D-6E8A-4147-A177-3AD203B41FA5}">
                      <a16:colId xmlns:a16="http://schemas.microsoft.com/office/drawing/2014/main" val="3666740775"/>
                    </a:ext>
                  </a:extLst>
                </a:gridCol>
                <a:gridCol w="982345">
                  <a:extLst>
                    <a:ext uri="{9D8B030D-6E8A-4147-A177-3AD203B41FA5}">
                      <a16:colId xmlns:a16="http://schemas.microsoft.com/office/drawing/2014/main" val="862904029"/>
                    </a:ext>
                  </a:extLst>
                </a:gridCol>
              </a:tblGrid>
              <a:tr h="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Travel for work or education</a:t>
                      </a:r>
                      <a:endParaRPr lang="fr-FR" sz="10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Commuting to work or education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71472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Commuting from work or education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547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GB" sz="1050" dirty="0">
                          <a:effectLst/>
                          <a:latin typeface="+mj-lt"/>
                        </a:rPr>
                        <a:t>Business travel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487636"/>
                  </a:ext>
                </a:extLst>
              </a:tr>
              <a:tr h="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Travel for other purposes</a:t>
                      </a:r>
                      <a:endParaRPr lang="fr-FR" sz="10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Leisure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08093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Shopping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0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Accompanying others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297556"/>
                  </a:ext>
                </a:extLst>
              </a:tr>
              <a:tr h="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>
                          <a:effectLst/>
                          <a:latin typeface="+mj-lt"/>
                        </a:rPr>
                        <a:t>Special usage situations</a:t>
                      </a:r>
                      <a:endParaRPr lang="fr-FR" sz="105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GB" sz="1050" dirty="0">
                          <a:effectLst/>
                          <a:latin typeface="+mj-lt"/>
                        </a:rPr>
                        <a:t>Emergency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9975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Travel in a poorly-served area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0601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GB" sz="1050" dirty="0">
                          <a:effectLst/>
                          <a:latin typeface="+mj-lt"/>
                        </a:rPr>
                        <a:t>Carry heavy weight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501088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B0E84541-0E0E-4F1C-AEF7-27FFE2482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675298"/>
              </p:ext>
            </p:extLst>
          </p:nvPr>
        </p:nvGraphicFramePr>
        <p:xfrm>
          <a:off x="6377235" y="2580146"/>
          <a:ext cx="2214947" cy="2720340"/>
        </p:xfrm>
        <a:graphic>
          <a:graphicData uri="http://schemas.openxmlformats.org/drawingml/2006/table">
            <a:tbl>
              <a:tblPr firstRow="1" firstCol="1" bandRow="1"/>
              <a:tblGrid>
                <a:gridCol w="1154133">
                  <a:extLst>
                    <a:ext uri="{9D8B030D-6E8A-4147-A177-3AD203B41FA5}">
                      <a16:colId xmlns:a16="http://schemas.microsoft.com/office/drawing/2014/main" val="522823196"/>
                    </a:ext>
                  </a:extLst>
                </a:gridCol>
                <a:gridCol w="1060814">
                  <a:extLst>
                    <a:ext uri="{9D8B030D-6E8A-4147-A177-3AD203B41FA5}">
                      <a16:colId xmlns:a16="http://schemas.microsoft.com/office/drawing/2014/main" val="2656235442"/>
                    </a:ext>
                  </a:extLst>
                </a:gridCol>
              </a:tblGrid>
              <a:tr h="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Personal problems</a:t>
                      </a:r>
                      <a:endParaRPr lang="fr-FR" sz="10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Waste of time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05944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Lack of comfort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7549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Risk of increasing the tiredness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612472"/>
                  </a:ext>
                </a:extLst>
              </a:tr>
              <a:tr h="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>
                          <a:effectLst/>
                          <a:latin typeface="+mj-lt"/>
                        </a:rPr>
                        <a:t>Social Problems</a:t>
                      </a:r>
                      <a:endParaRPr lang="fr-FR" sz="105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Lack of safety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6782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GB" sz="1050" dirty="0">
                          <a:effectLst/>
                          <a:latin typeface="+mj-lt"/>
                        </a:rPr>
                        <a:t>Loss of public space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65093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High infrastructure maintenance costs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683684"/>
                  </a:ext>
                </a:extLst>
              </a:tr>
              <a:tr h="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GB" sz="1050">
                          <a:effectLst/>
                          <a:latin typeface="+mj-lt"/>
                        </a:rPr>
                        <a:t>Environmental Problems</a:t>
                      </a:r>
                      <a:endParaRPr lang="fr-FR" sz="105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Bad air quality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19869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GB" sz="1050" dirty="0">
                          <a:effectLst/>
                          <a:latin typeface="+mj-lt"/>
                        </a:rPr>
                        <a:t>Noise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51824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CO2 emissions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32689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E2511E83-A0E4-4CCF-B0CA-9E87B4F9E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829613"/>
              </p:ext>
            </p:extLst>
          </p:nvPr>
        </p:nvGraphicFramePr>
        <p:xfrm>
          <a:off x="9456149" y="2609355"/>
          <a:ext cx="2109069" cy="1920240"/>
        </p:xfrm>
        <a:graphic>
          <a:graphicData uri="http://schemas.openxmlformats.org/drawingml/2006/table">
            <a:tbl>
              <a:tblPr firstRow="1" firstCol="1" bandRow="1"/>
              <a:tblGrid>
                <a:gridCol w="1171983">
                  <a:extLst>
                    <a:ext uri="{9D8B030D-6E8A-4147-A177-3AD203B41FA5}">
                      <a16:colId xmlns:a16="http://schemas.microsoft.com/office/drawing/2014/main" val="3883424907"/>
                    </a:ext>
                  </a:extLst>
                </a:gridCol>
                <a:gridCol w="937086">
                  <a:extLst>
                    <a:ext uri="{9D8B030D-6E8A-4147-A177-3AD203B41FA5}">
                      <a16:colId xmlns:a16="http://schemas.microsoft.com/office/drawing/2014/main" val="4125653610"/>
                    </a:ext>
                  </a:extLst>
                </a:gridCol>
              </a:tblGrid>
              <a:tr h="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Public transport</a:t>
                      </a:r>
                      <a:endParaRPr lang="fr-FR" sz="105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Subway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6953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Bus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6526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GB" sz="1050" dirty="0">
                          <a:effectLst/>
                          <a:latin typeface="+mj-lt"/>
                        </a:rPr>
                        <a:t>Suburban express train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381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621181"/>
                  </a:ext>
                </a:extLst>
              </a:tr>
              <a:tr h="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>
                          <a:effectLst/>
                          <a:latin typeface="+mj-lt"/>
                        </a:rPr>
                        <a:t>Private transport</a:t>
                      </a:r>
                      <a:endParaRPr lang="fr-FR" sz="105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Private car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9788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Private bicycles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0033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Walk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47907"/>
                  </a:ext>
                </a:extLst>
              </a:tr>
              <a:tr h="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>
                          <a:effectLst/>
                          <a:latin typeface="+mj-lt"/>
                        </a:rPr>
                        <a:t>Greener modes</a:t>
                      </a:r>
                      <a:endParaRPr lang="fr-FR" sz="105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Electric car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1071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Self-service scooters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28806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tabLst>
                          <a:tab pos="288290" algn="l"/>
                        </a:tabLst>
                      </a:pPr>
                      <a:r>
                        <a:rPr lang="en-US" sz="1050" dirty="0">
                          <a:effectLst/>
                          <a:latin typeface="+mj-lt"/>
                        </a:rPr>
                        <a:t>Car-sharing</a:t>
                      </a:r>
                      <a:endParaRPr lang="fr-FR" sz="1050" dirty="0">
                        <a:effectLst/>
                        <a:latin typeface="+mj-lt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802553"/>
                  </a:ext>
                </a:extLst>
              </a:tr>
            </a:tbl>
          </a:graphicData>
        </a:graphic>
      </p:graphicFrame>
      <p:sp>
        <p:nvSpPr>
          <p:cNvPr id="23" name="Multiplier 72">
            <a:extLst>
              <a:ext uri="{FF2B5EF4-FFF2-40B4-BE49-F238E27FC236}">
                <a16:creationId xmlns:a16="http://schemas.microsoft.com/office/drawing/2014/main" id="{9E5EC904-CFDF-42A2-95DB-D0643D5EDBC3}"/>
              </a:ext>
            </a:extLst>
          </p:cNvPr>
          <p:cNvSpPr/>
          <p:nvPr/>
        </p:nvSpPr>
        <p:spPr bwMode="auto">
          <a:xfrm>
            <a:off x="5761402" y="3802052"/>
            <a:ext cx="367700" cy="390011"/>
          </a:xfrm>
          <a:prstGeom prst="mathMultiply">
            <a:avLst/>
          </a:prstGeom>
          <a:solidFill>
            <a:sysClr val="window" lastClr="FFFFFF">
              <a:lumMod val="75000"/>
            </a:sys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80147" tIns="40074" rIns="80147" bIns="40074" numCol="1" rtlCol="0" anchor="ctr" anchorCtr="0" compatLnSpc="1">
            <a:prstTxWarp prst="textNoShape">
              <a:avLst/>
            </a:prstTxWarp>
          </a:bodyPr>
          <a:lstStyle/>
          <a:p>
            <a:pPr marL="232372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Multiplier 72">
            <a:extLst>
              <a:ext uri="{FF2B5EF4-FFF2-40B4-BE49-F238E27FC236}">
                <a16:creationId xmlns:a16="http://schemas.microsoft.com/office/drawing/2014/main" id="{7B76525C-3609-4D80-B2C3-A5E32F9C5734}"/>
              </a:ext>
            </a:extLst>
          </p:cNvPr>
          <p:cNvSpPr/>
          <p:nvPr/>
        </p:nvSpPr>
        <p:spPr bwMode="auto">
          <a:xfrm>
            <a:off x="8840315" y="3802052"/>
            <a:ext cx="367700" cy="390011"/>
          </a:xfrm>
          <a:prstGeom prst="mathMultiply">
            <a:avLst/>
          </a:prstGeom>
          <a:solidFill>
            <a:sysClr val="window" lastClr="FFFFFF">
              <a:lumMod val="75000"/>
            </a:sys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80147" tIns="40074" rIns="80147" bIns="40074" numCol="1" rtlCol="0" anchor="ctr" anchorCtr="0" compatLnSpc="1">
            <a:prstTxWarp prst="textNoShape">
              <a:avLst/>
            </a:prstTxWarp>
          </a:bodyPr>
          <a:lstStyle/>
          <a:p>
            <a:pPr marL="232372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Multiplier 72">
            <a:extLst>
              <a:ext uri="{FF2B5EF4-FFF2-40B4-BE49-F238E27FC236}">
                <a16:creationId xmlns:a16="http://schemas.microsoft.com/office/drawing/2014/main" id="{5911EE47-D99E-4AD9-9E4B-248201201758}"/>
              </a:ext>
            </a:extLst>
          </p:cNvPr>
          <p:cNvSpPr/>
          <p:nvPr/>
        </p:nvSpPr>
        <p:spPr bwMode="auto">
          <a:xfrm>
            <a:off x="2933395" y="3802051"/>
            <a:ext cx="367700" cy="390011"/>
          </a:xfrm>
          <a:prstGeom prst="mathMultiply">
            <a:avLst/>
          </a:prstGeom>
          <a:solidFill>
            <a:sysClr val="window" lastClr="FFFFFF">
              <a:lumMod val="75000"/>
            </a:sys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80147" tIns="40074" rIns="80147" bIns="40074" numCol="1" rtlCol="0" anchor="ctr" anchorCtr="0" compatLnSpc="1">
            <a:prstTxWarp prst="textNoShape">
              <a:avLst/>
            </a:prstTxWarp>
          </a:bodyPr>
          <a:lstStyle/>
          <a:p>
            <a:pPr marL="232372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902EB54-D193-4894-92E6-411B6D53E5E1}"/>
              </a:ext>
            </a:extLst>
          </p:cNvPr>
          <p:cNvSpPr txBox="1"/>
          <p:nvPr/>
        </p:nvSpPr>
        <p:spPr>
          <a:xfrm>
            <a:off x="888093" y="1782338"/>
            <a:ext cx="1670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b="1" dirty="0" err="1">
                <a:latin typeface="+mj-lt"/>
              </a:rPr>
              <a:t>Beneficiaries</a:t>
            </a:r>
            <a:r>
              <a:rPr lang="fr-FR" b="1" dirty="0">
                <a:latin typeface="+mj-lt"/>
              </a:rPr>
              <a:t> </a:t>
            </a:r>
          </a:p>
          <a:p>
            <a:pPr algn="ctr">
              <a:defRPr/>
            </a:pPr>
            <a:r>
              <a:rPr lang="fr-FR" b="1" dirty="0">
                <a:latin typeface="+mj-lt"/>
              </a:rPr>
              <a:t>(User Profiles)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5EEBC8D-2255-4267-8615-B29061517017}"/>
              </a:ext>
            </a:extLst>
          </p:cNvPr>
          <p:cNvSpPr txBox="1"/>
          <p:nvPr/>
        </p:nvSpPr>
        <p:spPr>
          <a:xfrm>
            <a:off x="3441835" y="1767067"/>
            <a:ext cx="2201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b="1" dirty="0" err="1">
                <a:latin typeface="+mj-lt"/>
              </a:rPr>
              <a:t>Activities</a:t>
            </a:r>
            <a:endParaRPr lang="fr-FR" b="1" dirty="0">
              <a:latin typeface="+mj-lt"/>
            </a:endParaRPr>
          </a:p>
          <a:p>
            <a:pPr algn="ctr">
              <a:defRPr/>
            </a:pPr>
            <a:r>
              <a:rPr lang="fr-FR" b="1" dirty="0">
                <a:latin typeface="+mj-lt"/>
              </a:rPr>
              <a:t>(Usage Situations)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62D68C0-3973-44E7-99E0-E20985909A59}"/>
              </a:ext>
            </a:extLst>
          </p:cNvPr>
          <p:cNvSpPr txBox="1"/>
          <p:nvPr/>
        </p:nvSpPr>
        <p:spPr>
          <a:xfrm>
            <a:off x="9387498" y="206728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 dirty="0" err="1">
                <a:latin typeface="+mj-lt"/>
              </a:rPr>
              <a:t>Existing</a:t>
            </a:r>
            <a:r>
              <a:rPr lang="fr-FR" b="1" dirty="0">
                <a:latin typeface="+mj-lt"/>
              </a:rPr>
              <a:t> Solutions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C46ACC2-E29C-4E86-8D96-755B6724A1D9}"/>
              </a:ext>
            </a:extLst>
          </p:cNvPr>
          <p:cNvSpPr txBox="1"/>
          <p:nvPr/>
        </p:nvSpPr>
        <p:spPr>
          <a:xfrm>
            <a:off x="6141452" y="1809690"/>
            <a:ext cx="2747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fr-FR" b="1" dirty="0" err="1">
                <a:latin typeface="+mj-lt"/>
              </a:rPr>
              <a:t>Failures</a:t>
            </a:r>
            <a:r>
              <a:rPr lang="fr-FR" b="1" dirty="0">
                <a:latin typeface="+mj-lt"/>
              </a:rPr>
              <a:t> &amp; expectations</a:t>
            </a:r>
          </a:p>
          <a:p>
            <a:pPr algn="ctr">
              <a:defRPr/>
            </a:pPr>
            <a:r>
              <a:rPr lang="fr-FR" b="1" dirty="0">
                <a:latin typeface="+mj-lt"/>
              </a:rPr>
              <a:t>(</a:t>
            </a:r>
            <a:r>
              <a:rPr lang="fr-FR" b="1" dirty="0" err="1">
                <a:latin typeface="+mj-lt"/>
              </a:rPr>
              <a:t>Problems</a:t>
            </a:r>
            <a:r>
              <a:rPr lang="fr-FR" b="1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738526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F225924-11B1-1A6C-85C6-C905C7C6D7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14D094-87B0-46EB-94AF-490CB83A5F0C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E53D46-3CDF-BDDA-C6E6-AAEA6E8022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2800" dirty="0"/>
              <a:t>The </a:t>
            </a:r>
            <a:r>
              <a:rPr lang="fr-FR" sz="2800" dirty="0" err="1"/>
              <a:t>game</a:t>
            </a:r>
            <a:r>
              <a:rPr lang="fr-FR" sz="2800" dirty="0"/>
              <a:t> </a:t>
            </a:r>
            <a:r>
              <a:rPr lang="fr-FR" sz="2800" dirty="0" err="1"/>
              <a:t>board</a:t>
            </a:r>
            <a:endParaRPr lang="fr-FR" sz="2800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C476FB5-45A5-3C28-B708-483C564E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88A53452-B161-3AEE-5050-233B56F68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502" y="5109855"/>
            <a:ext cx="11070616" cy="846619"/>
          </a:xfrm>
        </p:spPr>
        <p:txBody>
          <a:bodyPr/>
          <a:lstStyle/>
          <a:p>
            <a:pPr>
              <a:lnSpc>
                <a:spcPts val="2000"/>
              </a:lnSpc>
              <a:spcBef>
                <a:spcPts val="300"/>
              </a:spcBef>
            </a:pPr>
            <a:r>
              <a:rPr lang="en-US" sz="1400" dirty="0"/>
              <a:t>Lay out your cards (7 decks)</a:t>
            </a:r>
          </a:p>
          <a:p>
            <a:pPr>
              <a:lnSpc>
                <a:spcPts val="2000"/>
              </a:lnSpc>
              <a:spcBef>
                <a:spcPts val="300"/>
              </a:spcBef>
            </a:pPr>
            <a:r>
              <a:rPr lang="en-US" sz="1400" dirty="0"/>
              <a:t>You must complete </a:t>
            </a:r>
            <a:r>
              <a:rPr lang="en-US" sz="1400" b="1" dirty="0"/>
              <a:t>6 stages</a:t>
            </a:r>
            <a:r>
              <a:rPr lang="en-US" sz="1400" dirty="0"/>
              <a:t>, the estimated time of the game is </a:t>
            </a:r>
            <a:r>
              <a:rPr lang="en-US" sz="1400" b="1" dirty="0"/>
              <a:t>2 hours </a:t>
            </a:r>
            <a:r>
              <a:rPr lang="en-US" sz="1400" dirty="0"/>
              <a:t>and the </a:t>
            </a:r>
            <a:r>
              <a:rPr lang="en-US" sz="1400" b="1" dirty="0"/>
              <a:t>debriefing 30 minutes</a:t>
            </a:r>
            <a:r>
              <a:rPr lang="en-US" sz="1400" dirty="0"/>
              <a:t>.</a:t>
            </a:r>
          </a:p>
          <a:p>
            <a:pPr>
              <a:lnSpc>
                <a:spcPts val="2000"/>
              </a:lnSpc>
              <a:spcBef>
                <a:spcPts val="300"/>
              </a:spcBef>
            </a:pPr>
            <a:r>
              <a:rPr lang="en-US" sz="1400" dirty="0"/>
              <a:t>Note that the RID serious game only covers the </a:t>
            </a:r>
            <a:r>
              <a:rPr lang="en-US" sz="1400" b="1" dirty="0"/>
              <a:t>Knowledge design and Problem design stages </a:t>
            </a:r>
            <a:r>
              <a:rPr lang="en-US" sz="1400" dirty="0"/>
              <a:t>and do not cover the Solution design and Business design stages.</a:t>
            </a:r>
          </a:p>
          <a:p>
            <a:pPr>
              <a:lnSpc>
                <a:spcPts val="2000"/>
              </a:lnSpc>
              <a:spcBef>
                <a:spcPts val="300"/>
              </a:spcBef>
            </a:pPr>
            <a:r>
              <a:rPr lang="en-US" sz="1400" dirty="0"/>
              <a:t>Try to </a:t>
            </a:r>
            <a:r>
              <a:rPr lang="en-US" sz="1400" b="1" dirty="0"/>
              <a:t>adopt the principles of Radical Innovation Design</a:t>
            </a:r>
            <a:r>
              <a:rPr lang="en-US" sz="1400" dirty="0"/>
              <a:t>: gain knowledge by exploring, and gain your life and the recognition of Parisians by making the most of this knowledge!</a:t>
            </a:r>
            <a:endParaRPr lang="fr-FR" sz="14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89FED69-94BD-B4AA-25AC-2F39F91C4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315" y="1040491"/>
            <a:ext cx="9945950" cy="398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3988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F87A5-9D1B-3BE4-22B6-513271F26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7BBF2B-AF45-2475-3F08-04634C95E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B5045C-9822-BF42-BCEC-5080E70F85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E7F057-0CC9-B574-9D5F-2529115CAE2D}"/>
              </a:ext>
            </a:extLst>
          </p:cNvPr>
          <p:cNvSpPr txBox="1"/>
          <p:nvPr/>
        </p:nvSpPr>
        <p:spPr>
          <a:xfrm>
            <a:off x="4907280" y="4377790"/>
            <a:ext cx="6590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A quick </a:t>
            </a:r>
            <a:r>
              <a:rPr lang="fr-FR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guided</a:t>
            </a:r>
            <a:r>
              <a:rPr lang="fr-FR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entury Gothic"/>
              </a:rPr>
              <a:t> tour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2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LGI">
  <a:themeElements>
    <a:clrScheme name="Personnalisé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11425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-Presentation-LGI (1)" id="{74A60EC6-FB8C-44F4-8645-A2F769D3C2C1}" vid="{9A8264F6-0728-4882-9DE3-05AAC3FC4402}"/>
    </a:ext>
  </a:extLst>
</a:theme>
</file>

<file path=ppt/theme/theme2.xml><?xml version="1.0" encoding="utf-8"?>
<a:theme xmlns:a="http://schemas.openxmlformats.org/drawingml/2006/main" name="6_blank">
  <a:themeElements>
    <a:clrScheme name="Personnalisé 1">
      <a:dk1>
        <a:srgbClr val="000000"/>
      </a:dk1>
      <a:lt1>
        <a:sysClr val="window" lastClr="FFFFFF"/>
      </a:lt1>
      <a:dk2>
        <a:srgbClr val="FF5700"/>
      </a:dk2>
      <a:lt2>
        <a:srgbClr val="FF7733"/>
      </a:lt2>
      <a:accent1>
        <a:srgbClr val="E46C0A"/>
      </a:accent1>
      <a:accent2>
        <a:srgbClr val="F8A662"/>
      </a:accent2>
      <a:accent3>
        <a:srgbClr val="85999E"/>
      </a:accent3>
      <a:accent4>
        <a:srgbClr val="ABBABD"/>
      </a:accent4>
      <a:accent5>
        <a:srgbClr val="D4DCDE"/>
      </a:accent5>
      <a:accent6>
        <a:srgbClr val="F79646"/>
      </a:accent6>
      <a:hlink>
        <a:srgbClr val="0000FF"/>
      </a:hlink>
      <a:folHlink>
        <a:srgbClr val="800080"/>
      </a:folHlink>
    </a:clrScheme>
    <a:fontScheme name="Police du thème ANEO">
      <a:majorFont>
        <a:latin typeface="Century Gothic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 sz="1200" b="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chemeClr val="tx1"/>
            </a:solidFill>
            <a:latin typeface="+mj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blank">
  <a:themeElements>
    <a:clrScheme name="Personnalisé 1">
      <a:dk1>
        <a:srgbClr val="000000"/>
      </a:dk1>
      <a:lt1>
        <a:sysClr val="window" lastClr="FFFFFF"/>
      </a:lt1>
      <a:dk2>
        <a:srgbClr val="FF5700"/>
      </a:dk2>
      <a:lt2>
        <a:srgbClr val="FF7733"/>
      </a:lt2>
      <a:accent1>
        <a:srgbClr val="E46C0A"/>
      </a:accent1>
      <a:accent2>
        <a:srgbClr val="F8A662"/>
      </a:accent2>
      <a:accent3>
        <a:srgbClr val="85999E"/>
      </a:accent3>
      <a:accent4>
        <a:srgbClr val="ABBABD"/>
      </a:accent4>
      <a:accent5>
        <a:srgbClr val="D4DCDE"/>
      </a:accent5>
      <a:accent6>
        <a:srgbClr val="F79646"/>
      </a:accent6>
      <a:hlink>
        <a:srgbClr val="0000FF"/>
      </a:hlink>
      <a:folHlink>
        <a:srgbClr val="800080"/>
      </a:folHlink>
    </a:clrScheme>
    <a:fontScheme name="Police du thème ANEO">
      <a:majorFont>
        <a:latin typeface="Century Gothic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 sz="1200" b="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chemeClr val="tx1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53294E6-5288-4FAA-9048-61D89174A53E}" vid="{7305C443-85C5-4D9B-B2AA-E82B4518E5AC}"/>
    </a:ext>
  </a:extLst>
</a:theme>
</file>

<file path=ppt/theme/theme4.xml><?xml version="1.0" encoding="utf-8"?>
<a:theme xmlns:a="http://schemas.openxmlformats.org/drawingml/2006/main" name="2_blank">
  <a:themeElements>
    <a:clrScheme name="Personnalisé 1">
      <a:dk1>
        <a:srgbClr val="000000"/>
      </a:dk1>
      <a:lt1>
        <a:sysClr val="window" lastClr="FFFFFF"/>
      </a:lt1>
      <a:dk2>
        <a:srgbClr val="FF5700"/>
      </a:dk2>
      <a:lt2>
        <a:srgbClr val="FF7733"/>
      </a:lt2>
      <a:accent1>
        <a:srgbClr val="E46C0A"/>
      </a:accent1>
      <a:accent2>
        <a:srgbClr val="F8A662"/>
      </a:accent2>
      <a:accent3>
        <a:srgbClr val="85999E"/>
      </a:accent3>
      <a:accent4>
        <a:srgbClr val="ABBABD"/>
      </a:accent4>
      <a:accent5>
        <a:srgbClr val="D4DCDE"/>
      </a:accent5>
      <a:accent6>
        <a:srgbClr val="F79646"/>
      </a:accent6>
      <a:hlink>
        <a:srgbClr val="0000FF"/>
      </a:hlink>
      <a:folHlink>
        <a:srgbClr val="800080"/>
      </a:folHlink>
    </a:clrScheme>
    <a:fontScheme name="Police du thème ANEO">
      <a:majorFont>
        <a:latin typeface="Century Gothic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 sz="1200" b="0" dirty="0" err="1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b="0" dirty="0" err="1" smtClean="0">
            <a:solidFill>
              <a:schemeClr val="tx1"/>
            </a:solidFill>
            <a:latin typeface="+mj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7652</TotalTime>
  <Words>2408</Words>
  <Application>Microsoft Office PowerPoint</Application>
  <PresentationFormat>Grand écran</PresentationFormat>
  <Paragraphs>329</Paragraphs>
  <Slides>26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26</vt:i4>
      </vt:variant>
    </vt:vector>
  </HeadingPairs>
  <TitlesOfParts>
    <vt:vector size="40" baseType="lpstr">
      <vt:lpstr>Arial</vt:lpstr>
      <vt:lpstr>Arial Black</vt:lpstr>
      <vt:lpstr>Calibri</vt:lpstr>
      <vt:lpstr>Century Gothic</vt:lpstr>
      <vt:lpstr>Helvetica</vt:lpstr>
      <vt:lpstr>IBM Plex Sans</vt:lpstr>
      <vt:lpstr>IBM Plex Sans Medium</vt:lpstr>
      <vt:lpstr>Montserrat</vt:lpstr>
      <vt:lpstr>Roboto</vt:lpstr>
      <vt:lpstr>Symbol</vt:lpstr>
      <vt:lpstr>1_LGI</vt:lpstr>
      <vt:lpstr>6_blank</vt:lpstr>
      <vt:lpstr>1_blank</vt:lpstr>
      <vt:lpstr>2_blank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Bernard Yannou</dc:creator>
  <cp:lastModifiedBy>Bernard</cp:lastModifiedBy>
  <cp:revision>85</cp:revision>
  <dcterms:created xsi:type="dcterms:W3CDTF">2022-09-30T08:00:23Z</dcterms:created>
  <dcterms:modified xsi:type="dcterms:W3CDTF">2024-02-11T15:57:14Z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d1c0902-ed92-4fed-896d-2e7725de02d4_Enabled">
    <vt:lpwstr>true</vt:lpwstr>
  </property>
  <property fmtid="{D5CDD505-2E9C-101B-9397-08002B2CF9AE}" pid="3" name="MSIP_Label_fd1c0902-ed92-4fed-896d-2e7725de02d4_SetDate">
    <vt:lpwstr>2022-10-03T15:18:37Z</vt:lpwstr>
  </property>
  <property fmtid="{D5CDD505-2E9C-101B-9397-08002B2CF9AE}" pid="4" name="MSIP_Label_fd1c0902-ed92-4fed-896d-2e7725de02d4_Method">
    <vt:lpwstr>Standard</vt:lpwstr>
  </property>
  <property fmtid="{D5CDD505-2E9C-101B-9397-08002B2CF9AE}" pid="5" name="MSIP_Label_fd1c0902-ed92-4fed-896d-2e7725de02d4_Name">
    <vt:lpwstr>Anyone (not protected)</vt:lpwstr>
  </property>
  <property fmtid="{D5CDD505-2E9C-101B-9397-08002B2CF9AE}" pid="6" name="MSIP_Label_fd1c0902-ed92-4fed-896d-2e7725de02d4_SiteId">
    <vt:lpwstr>d6b0bbee-7cd9-4d60-bce6-4a67b543e2ae</vt:lpwstr>
  </property>
  <property fmtid="{D5CDD505-2E9C-101B-9397-08002B2CF9AE}" pid="7" name="MSIP_Label_fd1c0902-ed92-4fed-896d-2e7725de02d4_ActionId">
    <vt:lpwstr>da0af95f-aadc-49a5-9bf0-3d0eb383e802</vt:lpwstr>
  </property>
  <property fmtid="{D5CDD505-2E9C-101B-9397-08002B2CF9AE}" pid="8" name="MSIP_Label_fd1c0902-ed92-4fed-896d-2e7725de02d4_ContentBits">
    <vt:lpwstr>2</vt:lpwstr>
  </property>
</Properties>
</file>