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58" r:id="rId5"/>
    <p:sldId id="261" r:id="rId6"/>
    <p:sldId id="265" r:id="rId7"/>
    <p:sldId id="263" r:id="rId8"/>
    <p:sldId id="262" r:id="rId9"/>
    <p:sldId id="25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/>
    <p:restoredTop sz="94679"/>
  </p:normalViewPr>
  <p:slideViewPr>
    <p:cSldViewPr snapToObjects="1" showGuides="1">
      <p:cViewPr varScale="1">
        <p:scale>
          <a:sx n="104" d="100"/>
          <a:sy n="104" d="100"/>
        </p:scale>
        <p:origin x="9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rgbClr val="FBB1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AFB-5C46-B752-277527DCE02E}"/>
              </c:ext>
            </c:extLst>
          </c:dPt>
          <c:dPt>
            <c:idx val="1"/>
            <c:bubble3D val="0"/>
            <c:spPr>
              <a:solidFill>
                <a:srgbClr val="07ADE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AFB-5C46-B752-277527DCE02E}"/>
              </c:ext>
            </c:extLst>
          </c:dPt>
          <c:dLbls>
            <c:dLbl>
              <c:idx val="0"/>
              <c:layout>
                <c:manualLayout>
                  <c:x val="1.3491084742943263E-2"/>
                  <c:y val="0.120067001028806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B0F0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fld id="{0B73078A-206D-2343-9917-F59A3E8A4D99}" type="CATEGORYNAME">
                      <a:rPr lang="en-US" sz="1600" smtClean="0">
                        <a:solidFill>
                          <a:srgbClr val="00B0F0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rPr>
                      <a:pPr>
                        <a:defRPr sz="1600">
                          <a:solidFill>
                            <a:srgbClr val="00B0F0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F0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2066154937859"/>
                      <c:h val="0.411271219135802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FB-5C46-B752-277527DCE02E}"/>
                </c:ext>
              </c:extLst>
            </c:dLbl>
            <c:dLbl>
              <c:idx val="1"/>
              <c:layout>
                <c:manualLayout>
                  <c:x val="3.492400584033134E-3"/>
                  <c:y val="-9.9185956790123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00B0F0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fld id="{18AD7F94-3504-C54F-BFC7-B04ED5D489FB}" type="CATEGORYNAME">
                      <a:rPr lang="en-US" sz="1600" smtClean="0">
                        <a:solidFill>
                          <a:srgbClr val="00B0F0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rPr>
                      <a:pPr>
                        <a:defRPr sz="1600">
                          <a:solidFill>
                            <a:srgbClr val="00B0F0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F0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FB-5C46-B752-277527DCE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Energy loss/Waste heat</c:v>
                </c:pt>
                <c:pt idx="1">
                  <c:v>Energy used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B-5C46-B752-277527DCE02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C70F-BA2E-0A4D-991F-A337A9703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199D1-63BB-5E4A-B102-5BC416CD7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8CAE2-4E97-CC43-B125-E4B5D8A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F82F5-6DC4-F64B-B8A4-5F85BAC8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4FB85-CEB8-4E46-9F66-A07F1F01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048F-9D60-544A-BCE1-67239208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881CE-465C-954C-B419-AD4232B18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BE2B-0596-814C-AF8C-A818C43A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1AE5-970B-6A42-8489-FA5F4396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AD52-BB93-CC47-A5DD-1F1BD79F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35CB9-8451-1447-BC36-C104FB34F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A3D6E-764A-274E-86F1-3D4F8B8A6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16AAD-053B-1B4F-A33B-B35DF8A3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8C649-9949-B849-930F-BF032C27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EC56E-D976-F447-BD77-E6A7522F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5EA3-E14F-6F42-9166-82246C8D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0C6B-BD53-EC43-A311-950D72B9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CB2A-D9FC-2349-A8A5-98F4BA33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12A20-D775-CE46-9858-BAEA2FF3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5558F-F014-A14D-A6E4-3D8B0AE0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75FC-F3A8-2744-90A0-3E75C75F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F6616-6816-8244-86C8-197602E8E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F534-0626-A24A-A668-3FA2316D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F732-C480-C44E-B2FE-CC31C9FB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7E31-626F-E947-9818-2A37FBC3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AE30-B744-0548-B4FD-5977FE86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9B54-59A7-6B4C-BCAD-738D883DF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302E8-6F3F-0A48-8E75-505124A2E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F8F91-1A3A-2C47-A137-D017BFE7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21274-83D9-304E-928C-C7743A3B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4398C-7985-1942-BE6B-2FE2641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9E22-E6A4-4A42-82FF-C8AD4D9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8A6D1-AC48-7140-80F9-1C1C34B4B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B44EE-3E44-9A4D-A00F-AAE190F64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E4F92-3285-B642-9EF1-EBEF12B1C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59691-C73B-F149-9C99-E3751E571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DDFBF-5FD3-E140-9F63-26DEA3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4854-4CC2-6247-BEB2-87613CD1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F1584-0EFF-8D4D-A1DA-57C587DA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6A20-A9EC-7E46-9772-1AFF99C9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A4BD6-9E8B-A142-865A-BEEB1B35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3E137-A1DF-6B4E-94E0-74216121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9868-75F0-F74F-90F2-45354998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71BFC-1AEA-DB4D-83E5-77BE2CAF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7F4FE-06A0-824B-BE3A-E9B231F5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BB006-754D-244F-A5EA-4BD2EB24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38BB-BB6D-3944-9BA8-9BE88E33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DEEB-1156-BC42-8687-7E9CBE70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BCE5A-0FBF-204E-A6A7-28D4E5C68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AF742-5AFB-9349-A84A-D9175C9F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C3847-7C7B-5042-91F9-18D93573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9593D-DBFD-A044-8C57-68615CD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4ADE-9862-F044-A13C-36789A8F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8C17A-05CC-634B-83C6-F14BDA505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F4A00-06CD-0D46-B9E2-C382F9CF4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70041-EE22-2C43-9EF1-1664305F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F2BF9-2DC3-AF4F-9EE4-49353DF1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E0B06-6880-1247-870F-D18A2FA7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5000"/>
              </a:srgbClr>
            </a:gs>
            <a:gs pos="40000">
              <a:schemeClr val="bg1">
                <a:alpha val="35000"/>
              </a:schemeClr>
            </a:gs>
            <a:gs pos="60000">
              <a:schemeClr val="bg1">
                <a:alpha val="35000"/>
              </a:schemeClr>
            </a:gs>
            <a:gs pos="100000">
              <a:srgbClr val="FFC000">
                <a:alpha val="5000"/>
              </a:srgb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2B57B-81C1-D348-8D99-EF8FF64D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3F8-2221-D04F-B6EB-A1313F59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CFEC-291E-7945-BC01-0A3E4E045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23DA-89D1-E240-8219-721A727874A7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95F5-ABDD-7048-AD76-07C7B4DD0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08A35-2284-0B45-9153-0075A941F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29A3-6F62-EB43-9C60-DEF628F0C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2CA55-BD5F-934E-8A83-CBA622BE7EAD}"/>
              </a:ext>
            </a:extLst>
          </p:cNvPr>
          <p:cNvSpPr/>
          <p:nvPr/>
        </p:nvSpPr>
        <p:spPr>
          <a:xfrm>
            <a:off x="695400" y="3303712"/>
            <a:ext cx="10801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Recycling of Waste Heat through the Application of Nanofluidic Channels 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altLang="en-US" dirty="0">
              <a:solidFill>
                <a:schemeClr val="accent2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altLang="en-US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December 11, 2023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altLang="en-US" dirty="0">
              <a:solidFill>
                <a:schemeClr val="accent2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Ievgen Nedrygailov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71D2B-D9CE-5547-98D6-C3F889BC2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86" y="620688"/>
            <a:ext cx="235582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6943878D-CB1F-944A-900F-C98A1B38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46" y="2939578"/>
            <a:ext cx="5616624" cy="184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00B0F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Thank you for your attention!</a:t>
            </a:r>
            <a:endParaRPr lang="en-US" altLang="en-US" sz="40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BA8CB-2905-094E-AA98-A3AA4A7D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1750390"/>
            <a:ext cx="1943040" cy="165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593F5-E37F-B941-94D4-5B4EF3027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750390"/>
            <a:ext cx="1943040" cy="165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C1A18-B16E-6744-9FE3-79E32890DB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44" y="417646"/>
            <a:ext cx="2355828" cy="21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84F62-5F95-4A41-8FD7-052F53F127A9}"/>
              </a:ext>
            </a:extLst>
          </p:cNvPr>
          <p:cNvSpPr txBox="1"/>
          <p:nvPr/>
        </p:nvSpPr>
        <p:spPr>
          <a:xfrm>
            <a:off x="6856232" y="3861048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Contact us: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96ACA-7C9F-BF4A-A5F3-FAE9594F3397}"/>
              </a:ext>
            </a:extLst>
          </p:cNvPr>
          <p:cNvSpPr txBox="1"/>
          <p:nvPr/>
        </p:nvSpPr>
        <p:spPr>
          <a:xfrm>
            <a:off x="6864943" y="4261158"/>
            <a:ext cx="348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Email: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rebecca.buckley@ucc.ie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      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inedrygailov@ucc.ie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4DFCF-79DD-9B41-833F-3736D45DCC5C}"/>
              </a:ext>
            </a:extLst>
          </p:cNvPr>
          <p:cNvSpPr txBox="1"/>
          <p:nvPr/>
        </p:nvSpPr>
        <p:spPr>
          <a:xfrm>
            <a:off x="6889684" y="5461487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Web: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translate-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energy.eu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694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4FB18-C611-3A4F-BB7D-2F9B604FF516}"/>
              </a:ext>
            </a:extLst>
          </p:cNvPr>
          <p:cNvSpPr txBox="1"/>
          <p:nvPr/>
        </p:nvSpPr>
        <p:spPr>
          <a:xfrm>
            <a:off x="584639" y="383986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society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A2269-DAD0-1448-B8CC-C97FAE5A2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1439" b="12303"/>
          <a:stretch/>
        </p:blipFill>
        <p:spPr>
          <a:xfrm>
            <a:off x="616655" y="2594789"/>
            <a:ext cx="4484743" cy="34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457F96-FEC7-8C4B-B4A7-DD756AC60E9F}"/>
              </a:ext>
            </a:extLst>
          </p:cNvPr>
          <p:cNvSpPr txBox="1"/>
          <p:nvPr/>
        </p:nvSpPr>
        <p:spPr>
          <a:xfrm>
            <a:off x="1271464" y="1550941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different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F39D4-EE3D-104E-8043-E29D6AFBED6C}"/>
              </a:ext>
            </a:extLst>
          </p:cNvPr>
          <p:cNvSpPr txBox="1"/>
          <p:nvPr/>
        </p:nvSpPr>
        <p:spPr>
          <a:xfrm>
            <a:off x="6926111" y="1550942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all need energy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D58139-8B99-C442-9972-F04FF961DF56}"/>
              </a:ext>
            </a:extLst>
          </p:cNvPr>
          <p:cNvGrpSpPr>
            <a:grpSpLocks noChangeAspect="1"/>
          </p:cNvGrpSpPr>
          <p:nvPr/>
        </p:nvGrpSpPr>
        <p:grpSpPr>
          <a:xfrm>
            <a:off x="6312024" y="2348880"/>
            <a:ext cx="5583721" cy="3060000"/>
            <a:chOff x="5674513" y="2544864"/>
            <a:chExt cx="6190191" cy="3392358"/>
          </a:xfrm>
        </p:grpSpPr>
        <p:sp>
          <p:nvSpPr>
            <p:cNvPr id="12" name="Right Arrow 13">
              <a:extLst>
                <a:ext uri="{FF2B5EF4-FFF2-40B4-BE49-F238E27FC236}">
                  <a16:creationId xmlns:a16="http://schemas.microsoft.com/office/drawing/2014/main" id="{01E41C96-955E-EE4A-A5C5-62D780B4A73A}"/>
                </a:ext>
              </a:extLst>
            </p:cNvPr>
            <p:cNvSpPr/>
            <p:nvPr/>
          </p:nvSpPr>
          <p:spPr>
            <a:xfrm rot="4212189">
              <a:off x="8065315" y="3326558"/>
              <a:ext cx="1881719" cy="346322"/>
            </a:xfrm>
            <a:custGeom>
              <a:avLst/>
              <a:gdLst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30629 h 174172"/>
                <a:gd name="connsiteX7" fmla="*/ 0 w 931334"/>
                <a:gd name="connsiteY7" fmla="*/ 43543 h 174172"/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0 w 931334"/>
                <a:gd name="connsiteY7" fmla="*/ 43543 h 174172"/>
                <a:gd name="connsiteX0" fmla="*/ 3175 w 931334"/>
                <a:gd name="connsiteY0" fmla="*/ 8799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3175 w 931334"/>
                <a:gd name="connsiteY7" fmla="*/ 87993 h 174172"/>
                <a:gd name="connsiteX0" fmla="*/ 0 w 928159"/>
                <a:gd name="connsiteY0" fmla="*/ 87993 h 174172"/>
                <a:gd name="connsiteX1" fmla="*/ 841073 w 928159"/>
                <a:gd name="connsiteY1" fmla="*/ 43543 h 174172"/>
                <a:gd name="connsiteX2" fmla="*/ 841073 w 928159"/>
                <a:gd name="connsiteY2" fmla="*/ 0 h 174172"/>
                <a:gd name="connsiteX3" fmla="*/ 928159 w 928159"/>
                <a:gd name="connsiteY3" fmla="*/ 87086 h 174172"/>
                <a:gd name="connsiteX4" fmla="*/ 841073 w 928159"/>
                <a:gd name="connsiteY4" fmla="*/ 174172 h 174172"/>
                <a:gd name="connsiteX5" fmla="*/ 841073 w 928159"/>
                <a:gd name="connsiteY5" fmla="*/ 130629 h 174172"/>
                <a:gd name="connsiteX6" fmla="*/ 6350 w 928159"/>
                <a:gd name="connsiteY6" fmla="*/ 86179 h 174172"/>
                <a:gd name="connsiteX7" fmla="*/ 0 w 928159"/>
                <a:gd name="connsiteY7" fmla="*/ 87993 h 174172"/>
                <a:gd name="connsiteX0" fmla="*/ 0 w 928159"/>
                <a:gd name="connsiteY0" fmla="*/ 87993 h 199572"/>
                <a:gd name="connsiteX1" fmla="*/ 841073 w 928159"/>
                <a:gd name="connsiteY1" fmla="*/ 43543 h 199572"/>
                <a:gd name="connsiteX2" fmla="*/ 841073 w 928159"/>
                <a:gd name="connsiteY2" fmla="*/ 0 h 199572"/>
                <a:gd name="connsiteX3" fmla="*/ 928159 w 928159"/>
                <a:gd name="connsiteY3" fmla="*/ 87086 h 199572"/>
                <a:gd name="connsiteX4" fmla="*/ 831548 w 928159"/>
                <a:gd name="connsiteY4" fmla="*/ 199572 h 199572"/>
                <a:gd name="connsiteX5" fmla="*/ 841073 w 928159"/>
                <a:gd name="connsiteY5" fmla="*/ 130629 h 199572"/>
                <a:gd name="connsiteX6" fmla="*/ 6350 w 928159"/>
                <a:gd name="connsiteY6" fmla="*/ 86179 h 199572"/>
                <a:gd name="connsiteX7" fmla="*/ 0 w 928159"/>
                <a:gd name="connsiteY7" fmla="*/ 87993 h 199572"/>
                <a:gd name="connsiteX0" fmla="*/ 0 w 928159"/>
                <a:gd name="connsiteY0" fmla="*/ 100693 h 212272"/>
                <a:gd name="connsiteX1" fmla="*/ 841073 w 928159"/>
                <a:gd name="connsiteY1" fmla="*/ 56243 h 212272"/>
                <a:gd name="connsiteX2" fmla="*/ 822023 w 928159"/>
                <a:gd name="connsiteY2" fmla="*/ 0 h 212272"/>
                <a:gd name="connsiteX3" fmla="*/ 928159 w 928159"/>
                <a:gd name="connsiteY3" fmla="*/ 99786 h 212272"/>
                <a:gd name="connsiteX4" fmla="*/ 831548 w 928159"/>
                <a:gd name="connsiteY4" fmla="*/ 212272 h 212272"/>
                <a:gd name="connsiteX5" fmla="*/ 841073 w 928159"/>
                <a:gd name="connsiteY5" fmla="*/ 143329 h 212272"/>
                <a:gd name="connsiteX6" fmla="*/ 6350 w 928159"/>
                <a:gd name="connsiteY6" fmla="*/ 98879 h 212272"/>
                <a:gd name="connsiteX7" fmla="*/ 0 w 928159"/>
                <a:gd name="connsiteY7" fmla="*/ 100693 h 212272"/>
                <a:gd name="connsiteX0" fmla="*/ 0 w 1003697"/>
                <a:gd name="connsiteY0" fmla="*/ 100693 h 212272"/>
                <a:gd name="connsiteX1" fmla="*/ 841073 w 1003697"/>
                <a:gd name="connsiteY1" fmla="*/ 56243 h 212272"/>
                <a:gd name="connsiteX2" fmla="*/ 822023 w 1003697"/>
                <a:gd name="connsiteY2" fmla="*/ 0 h 212272"/>
                <a:gd name="connsiteX3" fmla="*/ 1003697 w 1003697"/>
                <a:gd name="connsiteY3" fmla="*/ 103762 h 212272"/>
                <a:gd name="connsiteX4" fmla="*/ 831548 w 1003697"/>
                <a:gd name="connsiteY4" fmla="*/ 212272 h 212272"/>
                <a:gd name="connsiteX5" fmla="*/ 841073 w 1003697"/>
                <a:gd name="connsiteY5" fmla="*/ 143329 h 212272"/>
                <a:gd name="connsiteX6" fmla="*/ 6350 w 1003697"/>
                <a:gd name="connsiteY6" fmla="*/ 98879 h 212272"/>
                <a:gd name="connsiteX7" fmla="*/ 0 w 1003697"/>
                <a:gd name="connsiteY7" fmla="*/ 100693 h 212272"/>
                <a:gd name="connsiteX0" fmla="*/ 204360 w 997347"/>
                <a:gd name="connsiteY0" fmla="*/ 104669 h 212272"/>
                <a:gd name="connsiteX1" fmla="*/ 834723 w 997347"/>
                <a:gd name="connsiteY1" fmla="*/ 56243 h 212272"/>
                <a:gd name="connsiteX2" fmla="*/ 815673 w 997347"/>
                <a:gd name="connsiteY2" fmla="*/ 0 h 212272"/>
                <a:gd name="connsiteX3" fmla="*/ 997347 w 997347"/>
                <a:gd name="connsiteY3" fmla="*/ 103762 h 212272"/>
                <a:gd name="connsiteX4" fmla="*/ 825198 w 997347"/>
                <a:gd name="connsiteY4" fmla="*/ 212272 h 212272"/>
                <a:gd name="connsiteX5" fmla="*/ 834723 w 997347"/>
                <a:gd name="connsiteY5" fmla="*/ 143329 h 212272"/>
                <a:gd name="connsiteX6" fmla="*/ 0 w 997347"/>
                <a:gd name="connsiteY6" fmla="*/ 98879 h 212272"/>
                <a:gd name="connsiteX7" fmla="*/ 204360 w 997347"/>
                <a:gd name="connsiteY7" fmla="*/ 104669 h 212272"/>
                <a:gd name="connsiteX0" fmla="*/ 1602 w 794589"/>
                <a:gd name="connsiteY0" fmla="*/ 104669 h 212272"/>
                <a:gd name="connsiteX1" fmla="*/ 631965 w 794589"/>
                <a:gd name="connsiteY1" fmla="*/ 56243 h 212272"/>
                <a:gd name="connsiteX2" fmla="*/ 612915 w 794589"/>
                <a:gd name="connsiteY2" fmla="*/ 0 h 212272"/>
                <a:gd name="connsiteX3" fmla="*/ 794589 w 794589"/>
                <a:gd name="connsiteY3" fmla="*/ 103762 h 212272"/>
                <a:gd name="connsiteX4" fmla="*/ 622440 w 794589"/>
                <a:gd name="connsiteY4" fmla="*/ 212272 h 212272"/>
                <a:gd name="connsiteX5" fmla="*/ 631965 w 794589"/>
                <a:gd name="connsiteY5" fmla="*/ 143329 h 212272"/>
                <a:gd name="connsiteX6" fmla="*/ 0 w 794589"/>
                <a:gd name="connsiteY6" fmla="*/ 106830 h 212272"/>
                <a:gd name="connsiteX7" fmla="*/ 1602 w 794589"/>
                <a:gd name="connsiteY7" fmla="*/ 104669 h 212272"/>
                <a:gd name="connsiteX0" fmla="*/ 1602 w 794589"/>
                <a:gd name="connsiteY0" fmla="*/ 136419 h 244022"/>
                <a:gd name="connsiteX1" fmla="*/ 631965 w 794589"/>
                <a:gd name="connsiteY1" fmla="*/ 87993 h 244022"/>
                <a:gd name="connsiteX2" fmla="*/ 612915 w 794589"/>
                <a:gd name="connsiteY2" fmla="*/ 0 h 244022"/>
                <a:gd name="connsiteX3" fmla="*/ 794589 w 794589"/>
                <a:gd name="connsiteY3" fmla="*/ 135512 h 244022"/>
                <a:gd name="connsiteX4" fmla="*/ 622440 w 794589"/>
                <a:gd name="connsiteY4" fmla="*/ 244022 h 244022"/>
                <a:gd name="connsiteX5" fmla="*/ 631965 w 794589"/>
                <a:gd name="connsiteY5" fmla="*/ 175079 h 244022"/>
                <a:gd name="connsiteX6" fmla="*/ 0 w 794589"/>
                <a:gd name="connsiteY6" fmla="*/ 138580 h 244022"/>
                <a:gd name="connsiteX7" fmla="*/ 1602 w 794589"/>
                <a:gd name="connsiteY7" fmla="*/ 136419 h 244022"/>
                <a:gd name="connsiteX0" fmla="*/ 1602 w 794589"/>
                <a:gd name="connsiteY0" fmla="*/ 136419 h 263072"/>
                <a:gd name="connsiteX1" fmla="*/ 631965 w 794589"/>
                <a:gd name="connsiteY1" fmla="*/ 87993 h 263072"/>
                <a:gd name="connsiteX2" fmla="*/ 612915 w 794589"/>
                <a:gd name="connsiteY2" fmla="*/ 0 h 263072"/>
                <a:gd name="connsiteX3" fmla="*/ 794589 w 794589"/>
                <a:gd name="connsiteY3" fmla="*/ 135512 h 263072"/>
                <a:gd name="connsiteX4" fmla="*/ 622440 w 794589"/>
                <a:gd name="connsiteY4" fmla="*/ 263072 h 263072"/>
                <a:gd name="connsiteX5" fmla="*/ 631965 w 794589"/>
                <a:gd name="connsiteY5" fmla="*/ 175079 h 263072"/>
                <a:gd name="connsiteX6" fmla="*/ 0 w 794589"/>
                <a:gd name="connsiteY6" fmla="*/ 138580 h 263072"/>
                <a:gd name="connsiteX7" fmla="*/ 1602 w 794589"/>
                <a:gd name="connsiteY7" fmla="*/ 136419 h 263072"/>
                <a:gd name="connsiteX0" fmla="*/ 1602 w 797764"/>
                <a:gd name="connsiteY0" fmla="*/ 136419 h 263072"/>
                <a:gd name="connsiteX1" fmla="*/ 631965 w 797764"/>
                <a:gd name="connsiteY1" fmla="*/ 87993 h 263072"/>
                <a:gd name="connsiteX2" fmla="*/ 612915 w 797764"/>
                <a:gd name="connsiteY2" fmla="*/ 0 h 263072"/>
                <a:gd name="connsiteX3" fmla="*/ 797764 w 797764"/>
                <a:gd name="connsiteY3" fmla="*/ 119637 h 263072"/>
                <a:gd name="connsiteX4" fmla="*/ 622440 w 797764"/>
                <a:gd name="connsiteY4" fmla="*/ 263072 h 263072"/>
                <a:gd name="connsiteX5" fmla="*/ 631965 w 797764"/>
                <a:gd name="connsiteY5" fmla="*/ 175079 h 263072"/>
                <a:gd name="connsiteX6" fmla="*/ 0 w 797764"/>
                <a:gd name="connsiteY6" fmla="*/ 138580 h 263072"/>
                <a:gd name="connsiteX7" fmla="*/ 1602 w 797764"/>
                <a:gd name="connsiteY7" fmla="*/ 136419 h 26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764" h="263072">
                  <a:moveTo>
                    <a:pt x="1602" y="136419"/>
                  </a:moveTo>
                  <a:lnTo>
                    <a:pt x="631965" y="87993"/>
                  </a:lnTo>
                  <a:lnTo>
                    <a:pt x="612915" y="0"/>
                  </a:lnTo>
                  <a:lnTo>
                    <a:pt x="797764" y="119637"/>
                  </a:lnTo>
                  <a:lnTo>
                    <a:pt x="622440" y="263072"/>
                  </a:lnTo>
                  <a:lnTo>
                    <a:pt x="631965" y="175079"/>
                  </a:lnTo>
                  <a:lnTo>
                    <a:pt x="0" y="138580"/>
                  </a:lnTo>
                  <a:lnTo>
                    <a:pt x="1602" y="1364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F9272B-9EC2-F247-88D6-DE0F0D468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4398" y="3703068"/>
              <a:ext cx="828000" cy="82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C7ABBB-BD65-8D45-8ACD-FA21F66D6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2718" y="4570116"/>
              <a:ext cx="1094698" cy="82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D0E3A42-A524-EC4D-B6D6-D28AB06CC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09" t="9685" r="2846" b="14287"/>
            <a:stretch/>
          </p:blipFill>
          <p:spPr>
            <a:xfrm>
              <a:off x="10322079" y="3704409"/>
              <a:ext cx="1128656" cy="900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4EE495-DF20-2E47-8161-A698B14C9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129" r="10401"/>
            <a:stretch/>
          </p:blipFill>
          <p:spPr>
            <a:xfrm>
              <a:off x="6962685" y="4472366"/>
              <a:ext cx="1263743" cy="936000"/>
            </a:xfrm>
            <a:prstGeom prst="rect">
              <a:avLst/>
            </a:prstGeom>
          </p:spPr>
        </p:pic>
        <p:sp>
          <p:nvSpPr>
            <p:cNvPr id="26" name="Right Arrow 13">
              <a:extLst>
                <a:ext uri="{FF2B5EF4-FFF2-40B4-BE49-F238E27FC236}">
                  <a16:creationId xmlns:a16="http://schemas.microsoft.com/office/drawing/2014/main" id="{F4B213BF-10CF-E646-840D-EA1157D7C892}"/>
                </a:ext>
              </a:extLst>
            </p:cNvPr>
            <p:cNvSpPr/>
            <p:nvPr/>
          </p:nvSpPr>
          <p:spPr>
            <a:xfrm rot="17387811" flipH="1">
              <a:off x="7227133" y="3312563"/>
              <a:ext cx="1881719" cy="346322"/>
            </a:xfrm>
            <a:custGeom>
              <a:avLst/>
              <a:gdLst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30629 h 174172"/>
                <a:gd name="connsiteX7" fmla="*/ 0 w 931334"/>
                <a:gd name="connsiteY7" fmla="*/ 43543 h 174172"/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0 w 931334"/>
                <a:gd name="connsiteY7" fmla="*/ 43543 h 174172"/>
                <a:gd name="connsiteX0" fmla="*/ 3175 w 931334"/>
                <a:gd name="connsiteY0" fmla="*/ 8799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3175 w 931334"/>
                <a:gd name="connsiteY7" fmla="*/ 87993 h 174172"/>
                <a:gd name="connsiteX0" fmla="*/ 0 w 928159"/>
                <a:gd name="connsiteY0" fmla="*/ 87993 h 174172"/>
                <a:gd name="connsiteX1" fmla="*/ 841073 w 928159"/>
                <a:gd name="connsiteY1" fmla="*/ 43543 h 174172"/>
                <a:gd name="connsiteX2" fmla="*/ 841073 w 928159"/>
                <a:gd name="connsiteY2" fmla="*/ 0 h 174172"/>
                <a:gd name="connsiteX3" fmla="*/ 928159 w 928159"/>
                <a:gd name="connsiteY3" fmla="*/ 87086 h 174172"/>
                <a:gd name="connsiteX4" fmla="*/ 841073 w 928159"/>
                <a:gd name="connsiteY4" fmla="*/ 174172 h 174172"/>
                <a:gd name="connsiteX5" fmla="*/ 841073 w 928159"/>
                <a:gd name="connsiteY5" fmla="*/ 130629 h 174172"/>
                <a:gd name="connsiteX6" fmla="*/ 6350 w 928159"/>
                <a:gd name="connsiteY6" fmla="*/ 86179 h 174172"/>
                <a:gd name="connsiteX7" fmla="*/ 0 w 928159"/>
                <a:gd name="connsiteY7" fmla="*/ 87993 h 174172"/>
                <a:gd name="connsiteX0" fmla="*/ 0 w 928159"/>
                <a:gd name="connsiteY0" fmla="*/ 87993 h 199572"/>
                <a:gd name="connsiteX1" fmla="*/ 841073 w 928159"/>
                <a:gd name="connsiteY1" fmla="*/ 43543 h 199572"/>
                <a:gd name="connsiteX2" fmla="*/ 841073 w 928159"/>
                <a:gd name="connsiteY2" fmla="*/ 0 h 199572"/>
                <a:gd name="connsiteX3" fmla="*/ 928159 w 928159"/>
                <a:gd name="connsiteY3" fmla="*/ 87086 h 199572"/>
                <a:gd name="connsiteX4" fmla="*/ 831548 w 928159"/>
                <a:gd name="connsiteY4" fmla="*/ 199572 h 199572"/>
                <a:gd name="connsiteX5" fmla="*/ 841073 w 928159"/>
                <a:gd name="connsiteY5" fmla="*/ 130629 h 199572"/>
                <a:gd name="connsiteX6" fmla="*/ 6350 w 928159"/>
                <a:gd name="connsiteY6" fmla="*/ 86179 h 199572"/>
                <a:gd name="connsiteX7" fmla="*/ 0 w 928159"/>
                <a:gd name="connsiteY7" fmla="*/ 87993 h 199572"/>
                <a:gd name="connsiteX0" fmla="*/ 0 w 928159"/>
                <a:gd name="connsiteY0" fmla="*/ 100693 h 212272"/>
                <a:gd name="connsiteX1" fmla="*/ 841073 w 928159"/>
                <a:gd name="connsiteY1" fmla="*/ 56243 h 212272"/>
                <a:gd name="connsiteX2" fmla="*/ 822023 w 928159"/>
                <a:gd name="connsiteY2" fmla="*/ 0 h 212272"/>
                <a:gd name="connsiteX3" fmla="*/ 928159 w 928159"/>
                <a:gd name="connsiteY3" fmla="*/ 99786 h 212272"/>
                <a:gd name="connsiteX4" fmla="*/ 831548 w 928159"/>
                <a:gd name="connsiteY4" fmla="*/ 212272 h 212272"/>
                <a:gd name="connsiteX5" fmla="*/ 841073 w 928159"/>
                <a:gd name="connsiteY5" fmla="*/ 143329 h 212272"/>
                <a:gd name="connsiteX6" fmla="*/ 6350 w 928159"/>
                <a:gd name="connsiteY6" fmla="*/ 98879 h 212272"/>
                <a:gd name="connsiteX7" fmla="*/ 0 w 928159"/>
                <a:gd name="connsiteY7" fmla="*/ 100693 h 212272"/>
                <a:gd name="connsiteX0" fmla="*/ 0 w 1003697"/>
                <a:gd name="connsiteY0" fmla="*/ 100693 h 212272"/>
                <a:gd name="connsiteX1" fmla="*/ 841073 w 1003697"/>
                <a:gd name="connsiteY1" fmla="*/ 56243 h 212272"/>
                <a:gd name="connsiteX2" fmla="*/ 822023 w 1003697"/>
                <a:gd name="connsiteY2" fmla="*/ 0 h 212272"/>
                <a:gd name="connsiteX3" fmla="*/ 1003697 w 1003697"/>
                <a:gd name="connsiteY3" fmla="*/ 103762 h 212272"/>
                <a:gd name="connsiteX4" fmla="*/ 831548 w 1003697"/>
                <a:gd name="connsiteY4" fmla="*/ 212272 h 212272"/>
                <a:gd name="connsiteX5" fmla="*/ 841073 w 1003697"/>
                <a:gd name="connsiteY5" fmla="*/ 143329 h 212272"/>
                <a:gd name="connsiteX6" fmla="*/ 6350 w 1003697"/>
                <a:gd name="connsiteY6" fmla="*/ 98879 h 212272"/>
                <a:gd name="connsiteX7" fmla="*/ 0 w 1003697"/>
                <a:gd name="connsiteY7" fmla="*/ 100693 h 212272"/>
                <a:gd name="connsiteX0" fmla="*/ 204360 w 997347"/>
                <a:gd name="connsiteY0" fmla="*/ 104669 h 212272"/>
                <a:gd name="connsiteX1" fmla="*/ 834723 w 997347"/>
                <a:gd name="connsiteY1" fmla="*/ 56243 h 212272"/>
                <a:gd name="connsiteX2" fmla="*/ 815673 w 997347"/>
                <a:gd name="connsiteY2" fmla="*/ 0 h 212272"/>
                <a:gd name="connsiteX3" fmla="*/ 997347 w 997347"/>
                <a:gd name="connsiteY3" fmla="*/ 103762 h 212272"/>
                <a:gd name="connsiteX4" fmla="*/ 825198 w 997347"/>
                <a:gd name="connsiteY4" fmla="*/ 212272 h 212272"/>
                <a:gd name="connsiteX5" fmla="*/ 834723 w 997347"/>
                <a:gd name="connsiteY5" fmla="*/ 143329 h 212272"/>
                <a:gd name="connsiteX6" fmla="*/ 0 w 997347"/>
                <a:gd name="connsiteY6" fmla="*/ 98879 h 212272"/>
                <a:gd name="connsiteX7" fmla="*/ 204360 w 997347"/>
                <a:gd name="connsiteY7" fmla="*/ 104669 h 212272"/>
                <a:gd name="connsiteX0" fmla="*/ 1602 w 794589"/>
                <a:gd name="connsiteY0" fmla="*/ 104669 h 212272"/>
                <a:gd name="connsiteX1" fmla="*/ 631965 w 794589"/>
                <a:gd name="connsiteY1" fmla="*/ 56243 h 212272"/>
                <a:gd name="connsiteX2" fmla="*/ 612915 w 794589"/>
                <a:gd name="connsiteY2" fmla="*/ 0 h 212272"/>
                <a:gd name="connsiteX3" fmla="*/ 794589 w 794589"/>
                <a:gd name="connsiteY3" fmla="*/ 103762 h 212272"/>
                <a:gd name="connsiteX4" fmla="*/ 622440 w 794589"/>
                <a:gd name="connsiteY4" fmla="*/ 212272 h 212272"/>
                <a:gd name="connsiteX5" fmla="*/ 631965 w 794589"/>
                <a:gd name="connsiteY5" fmla="*/ 143329 h 212272"/>
                <a:gd name="connsiteX6" fmla="*/ 0 w 794589"/>
                <a:gd name="connsiteY6" fmla="*/ 106830 h 212272"/>
                <a:gd name="connsiteX7" fmla="*/ 1602 w 794589"/>
                <a:gd name="connsiteY7" fmla="*/ 104669 h 212272"/>
                <a:gd name="connsiteX0" fmla="*/ 1602 w 794589"/>
                <a:gd name="connsiteY0" fmla="*/ 136419 h 244022"/>
                <a:gd name="connsiteX1" fmla="*/ 631965 w 794589"/>
                <a:gd name="connsiteY1" fmla="*/ 87993 h 244022"/>
                <a:gd name="connsiteX2" fmla="*/ 612915 w 794589"/>
                <a:gd name="connsiteY2" fmla="*/ 0 h 244022"/>
                <a:gd name="connsiteX3" fmla="*/ 794589 w 794589"/>
                <a:gd name="connsiteY3" fmla="*/ 135512 h 244022"/>
                <a:gd name="connsiteX4" fmla="*/ 622440 w 794589"/>
                <a:gd name="connsiteY4" fmla="*/ 244022 h 244022"/>
                <a:gd name="connsiteX5" fmla="*/ 631965 w 794589"/>
                <a:gd name="connsiteY5" fmla="*/ 175079 h 244022"/>
                <a:gd name="connsiteX6" fmla="*/ 0 w 794589"/>
                <a:gd name="connsiteY6" fmla="*/ 138580 h 244022"/>
                <a:gd name="connsiteX7" fmla="*/ 1602 w 794589"/>
                <a:gd name="connsiteY7" fmla="*/ 136419 h 244022"/>
                <a:gd name="connsiteX0" fmla="*/ 1602 w 794589"/>
                <a:gd name="connsiteY0" fmla="*/ 136419 h 263072"/>
                <a:gd name="connsiteX1" fmla="*/ 631965 w 794589"/>
                <a:gd name="connsiteY1" fmla="*/ 87993 h 263072"/>
                <a:gd name="connsiteX2" fmla="*/ 612915 w 794589"/>
                <a:gd name="connsiteY2" fmla="*/ 0 h 263072"/>
                <a:gd name="connsiteX3" fmla="*/ 794589 w 794589"/>
                <a:gd name="connsiteY3" fmla="*/ 135512 h 263072"/>
                <a:gd name="connsiteX4" fmla="*/ 622440 w 794589"/>
                <a:gd name="connsiteY4" fmla="*/ 263072 h 263072"/>
                <a:gd name="connsiteX5" fmla="*/ 631965 w 794589"/>
                <a:gd name="connsiteY5" fmla="*/ 175079 h 263072"/>
                <a:gd name="connsiteX6" fmla="*/ 0 w 794589"/>
                <a:gd name="connsiteY6" fmla="*/ 138580 h 263072"/>
                <a:gd name="connsiteX7" fmla="*/ 1602 w 794589"/>
                <a:gd name="connsiteY7" fmla="*/ 136419 h 263072"/>
                <a:gd name="connsiteX0" fmla="*/ 1602 w 797764"/>
                <a:gd name="connsiteY0" fmla="*/ 136419 h 263072"/>
                <a:gd name="connsiteX1" fmla="*/ 631965 w 797764"/>
                <a:gd name="connsiteY1" fmla="*/ 87993 h 263072"/>
                <a:gd name="connsiteX2" fmla="*/ 612915 w 797764"/>
                <a:gd name="connsiteY2" fmla="*/ 0 h 263072"/>
                <a:gd name="connsiteX3" fmla="*/ 797764 w 797764"/>
                <a:gd name="connsiteY3" fmla="*/ 119637 h 263072"/>
                <a:gd name="connsiteX4" fmla="*/ 622440 w 797764"/>
                <a:gd name="connsiteY4" fmla="*/ 263072 h 263072"/>
                <a:gd name="connsiteX5" fmla="*/ 631965 w 797764"/>
                <a:gd name="connsiteY5" fmla="*/ 175079 h 263072"/>
                <a:gd name="connsiteX6" fmla="*/ 0 w 797764"/>
                <a:gd name="connsiteY6" fmla="*/ 138580 h 263072"/>
                <a:gd name="connsiteX7" fmla="*/ 1602 w 797764"/>
                <a:gd name="connsiteY7" fmla="*/ 136419 h 26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764" h="263072">
                  <a:moveTo>
                    <a:pt x="1602" y="136419"/>
                  </a:moveTo>
                  <a:lnTo>
                    <a:pt x="631965" y="87993"/>
                  </a:lnTo>
                  <a:lnTo>
                    <a:pt x="612915" y="0"/>
                  </a:lnTo>
                  <a:lnTo>
                    <a:pt x="797764" y="119637"/>
                  </a:lnTo>
                  <a:lnTo>
                    <a:pt x="622440" y="263072"/>
                  </a:lnTo>
                  <a:lnTo>
                    <a:pt x="631965" y="175079"/>
                  </a:lnTo>
                  <a:lnTo>
                    <a:pt x="0" y="138580"/>
                  </a:lnTo>
                  <a:lnTo>
                    <a:pt x="1602" y="1364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ight Arrow 13">
              <a:extLst>
                <a:ext uri="{FF2B5EF4-FFF2-40B4-BE49-F238E27FC236}">
                  <a16:creationId xmlns:a16="http://schemas.microsoft.com/office/drawing/2014/main" id="{CA09D799-6735-104E-B8AA-E17579B4E6A2}"/>
                </a:ext>
              </a:extLst>
            </p:cNvPr>
            <p:cNvSpPr/>
            <p:nvPr/>
          </p:nvSpPr>
          <p:spPr>
            <a:xfrm rot="18990455" flipH="1">
              <a:off x="6654462" y="2979018"/>
              <a:ext cx="1881719" cy="346322"/>
            </a:xfrm>
            <a:custGeom>
              <a:avLst/>
              <a:gdLst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30629 h 174172"/>
                <a:gd name="connsiteX7" fmla="*/ 0 w 931334"/>
                <a:gd name="connsiteY7" fmla="*/ 43543 h 174172"/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0 w 931334"/>
                <a:gd name="connsiteY7" fmla="*/ 43543 h 174172"/>
                <a:gd name="connsiteX0" fmla="*/ 3175 w 931334"/>
                <a:gd name="connsiteY0" fmla="*/ 8799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3175 w 931334"/>
                <a:gd name="connsiteY7" fmla="*/ 87993 h 174172"/>
                <a:gd name="connsiteX0" fmla="*/ 0 w 928159"/>
                <a:gd name="connsiteY0" fmla="*/ 87993 h 174172"/>
                <a:gd name="connsiteX1" fmla="*/ 841073 w 928159"/>
                <a:gd name="connsiteY1" fmla="*/ 43543 h 174172"/>
                <a:gd name="connsiteX2" fmla="*/ 841073 w 928159"/>
                <a:gd name="connsiteY2" fmla="*/ 0 h 174172"/>
                <a:gd name="connsiteX3" fmla="*/ 928159 w 928159"/>
                <a:gd name="connsiteY3" fmla="*/ 87086 h 174172"/>
                <a:gd name="connsiteX4" fmla="*/ 841073 w 928159"/>
                <a:gd name="connsiteY4" fmla="*/ 174172 h 174172"/>
                <a:gd name="connsiteX5" fmla="*/ 841073 w 928159"/>
                <a:gd name="connsiteY5" fmla="*/ 130629 h 174172"/>
                <a:gd name="connsiteX6" fmla="*/ 6350 w 928159"/>
                <a:gd name="connsiteY6" fmla="*/ 86179 h 174172"/>
                <a:gd name="connsiteX7" fmla="*/ 0 w 928159"/>
                <a:gd name="connsiteY7" fmla="*/ 87993 h 174172"/>
                <a:gd name="connsiteX0" fmla="*/ 0 w 928159"/>
                <a:gd name="connsiteY0" fmla="*/ 87993 h 199572"/>
                <a:gd name="connsiteX1" fmla="*/ 841073 w 928159"/>
                <a:gd name="connsiteY1" fmla="*/ 43543 h 199572"/>
                <a:gd name="connsiteX2" fmla="*/ 841073 w 928159"/>
                <a:gd name="connsiteY2" fmla="*/ 0 h 199572"/>
                <a:gd name="connsiteX3" fmla="*/ 928159 w 928159"/>
                <a:gd name="connsiteY3" fmla="*/ 87086 h 199572"/>
                <a:gd name="connsiteX4" fmla="*/ 831548 w 928159"/>
                <a:gd name="connsiteY4" fmla="*/ 199572 h 199572"/>
                <a:gd name="connsiteX5" fmla="*/ 841073 w 928159"/>
                <a:gd name="connsiteY5" fmla="*/ 130629 h 199572"/>
                <a:gd name="connsiteX6" fmla="*/ 6350 w 928159"/>
                <a:gd name="connsiteY6" fmla="*/ 86179 h 199572"/>
                <a:gd name="connsiteX7" fmla="*/ 0 w 928159"/>
                <a:gd name="connsiteY7" fmla="*/ 87993 h 199572"/>
                <a:gd name="connsiteX0" fmla="*/ 0 w 928159"/>
                <a:gd name="connsiteY0" fmla="*/ 100693 h 212272"/>
                <a:gd name="connsiteX1" fmla="*/ 841073 w 928159"/>
                <a:gd name="connsiteY1" fmla="*/ 56243 h 212272"/>
                <a:gd name="connsiteX2" fmla="*/ 822023 w 928159"/>
                <a:gd name="connsiteY2" fmla="*/ 0 h 212272"/>
                <a:gd name="connsiteX3" fmla="*/ 928159 w 928159"/>
                <a:gd name="connsiteY3" fmla="*/ 99786 h 212272"/>
                <a:gd name="connsiteX4" fmla="*/ 831548 w 928159"/>
                <a:gd name="connsiteY4" fmla="*/ 212272 h 212272"/>
                <a:gd name="connsiteX5" fmla="*/ 841073 w 928159"/>
                <a:gd name="connsiteY5" fmla="*/ 143329 h 212272"/>
                <a:gd name="connsiteX6" fmla="*/ 6350 w 928159"/>
                <a:gd name="connsiteY6" fmla="*/ 98879 h 212272"/>
                <a:gd name="connsiteX7" fmla="*/ 0 w 928159"/>
                <a:gd name="connsiteY7" fmla="*/ 100693 h 212272"/>
                <a:gd name="connsiteX0" fmla="*/ 0 w 1003697"/>
                <a:gd name="connsiteY0" fmla="*/ 100693 h 212272"/>
                <a:gd name="connsiteX1" fmla="*/ 841073 w 1003697"/>
                <a:gd name="connsiteY1" fmla="*/ 56243 h 212272"/>
                <a:gd name="connsiteX2" fmla="*/ 822023 w 1003697"/>
                <a:gd name="connsiteY2" fmla="*/ 0 h 212272"/>
                <a:gd name="connsiteX3" fmla="*/ 1003697 w 1003697"/>
                <a:gd name="connsiteY3" fmla="*/ 103762 h 212272"/>
                <a:gd name="connsiteX4" fmla="*/ 831548 w 1003697"/>
                <a:gd name="connsiteY4" fmla="*/ 212272 h 212272"/>
                <a:gd name="connsiteX5" fmla="*/ 841073 w 1003697"/>
                <a:gd name="connsiteY5" fmla="*/ 143329 h 212272"/>
                <a:gd name="connsiteX6" fmla="*/ 6350 w 1003697"/>
                <a:gd name="connsiteY6" fmla="*/ 98879 h 212272"/>
                <a:gd name="connsiteX7" fmla="*/ 0 w 1003697"/>
                <a:gd name="connsiteY7" fmla="*/ 100693 h 212272"/>
                <a:gd name="connsiteX0" fmla="*/ 204360 w 997347"/>
                <a:gd name="connsiteY0" fmla="*/ 104669 h 212272"/>
                <a:gd name="connsiteX1" fmla="*/ 834723 w 997347"/>
                <a:gd name="connsiteY1" fmla="*/ 56243 h 212272"/>
                <a:gd name="connsiteX2" fmla="*/ 815673 w 997347"/>
                <a:gd name="connsiteY2" fmla="*/ 0 h 212272"/>
                <a:gd name="connsiteX3" fmla="*/ 997347 w 997347"/>
                <a:gd name="connsiteY3" fmla="*/ 103762 h 212272"/>
                <a:gd name="connsiteX4" fmla="*/ 825198 w 997347"/>
                <a:gd name="connsiteY4" fmla="*/ 212272 h 212272"/>
                <a:gd name="connsiteX5" fmla="*/ 834723 w 997347"/>
                <a:gd name="connsiteY5" fmla="*/ 143329 h 212272"/>
                <a:gd name="connsiteX6" fmla="*/ 0 w 997347"/>
                <a:gd name="connsiteY6" fmla="*/ 98879 h 212272"/>
                <a:gd name="connsiteX7" fmla="*/ 204360 w 997347"/>
                <a:gd name="connsiteY7" fmla="*/ 104669 h 212272"/>
                <a:gd name="connsiteX0" fmla="*/ 1602 w 794589"/>
                <a:gd name="connsiteY0" fmla="*/ 104669 h 212272"/>
                <a:gd name="connsiteX1" fmla="*/ 631965 w 794589"/>
                <a:gd name="connsiteY1" fmla="*/ 56243 h 212272"/>
                <a:gd name="connsiteX2" fmla="*/ 612915 w 794589"/>
                <a:gd name="connsiteY2" fmla="*/ 0 h 212272"/>
                <a:gd name="connsiteX3" fmla="*/ 794589 w 794589"/>
                <a:gd name="connsiteY3" fmla="*/ 103762 h 212272"/>
                <a:gd name="connsiteX4" fmla="*/ 622440 w 794589"/>
                <a:gd name="connsiteY4" fmla="*/ 212272 h 212272"/>
                <a:gd name="connsiteX5" fmla="*/ 631965 w 794589"/>
                <a:gd name="connsiteY5" fmla="*/ 143329 h 212272"/>
                <a:gd name="connsiteX6" fmla="*/ 0 w 794589"/>
                <a:gd name="connsiteY6" fmla="*/ 106830 h 212272"/>
                <a:gd name="connsiteX7" fmla="*/ 1602 w 794589"/>
                <a:gd name="connsiteY7" fmla="*/ 104669 h 212272"/>
                <a:gd name="connsiteX0" fmla="*/ 1602 w 794589"/>
                <a:gd name="connsiteY0" fmla="*/ 136419 h 244022"/>
                <a:gd name="connsiteX1" fmla="*/ 631965 w 794589"/>
                <a:gd name="connsiteY1" fmla="*/ 87993 h 244022"/>
                <a:gd name="connsiteX2" fmla="*/ 612915 w 794589"/>
                <a:gd name="connsiteY2" fmla="*/ 0 h 244022"/>
                <a:gd name="connsiteX3" fmla="*/ 794589 w 794589"/>
                <a:gd name="connsiteY3" fmla="*/ 135512 h 244022"/>
                <a:gd name="connsiteX4" fmla="*/ 622440 w 794589"/>
                <a:gd name="connsiteY4" fmla="*/ 244022 h 244022"/>
                <a:gd name="connsiteX5" fmla="*/ 631965 w 794589"/>
                <a:gd name="connsiteY5" fmla="*/ 175079 h 244022"/>
                <a:gd name="connsiteX6" fmla="*/ 0 w 794589"/>
                <a:gd name="connsiteY6" fmla="*/ 138580 h 244022"/>
                <a:gd name="connsiteX7" fmla="*/ 1602 w 794589"/>
                <a:gd name="connsiteY7" fmla="*/ 136419 h 244022"/>
                <a:gd name="connsiteX0" fmla="*/ 1602 w 794589"/>
                <a:gd name="connsiteY0" fmla="*/ 136419 h 263072"/>
                <a:gd name="connsiteX1" fmla="*/ 631965 w 794589"/>
                <a:gd name="connsiteY1" fmla="*/ 87993 h 263072"/>
                <a:gd name="connsiteX2" fmla="*/ 612915 w 794589"/>
                <a:gd name="connsiteY2" fmla="*/ 0 h 263072"/>
                <a:gd name="connsiteX3" fmla="*/ 794589 w 794589"/>
                <a:gd name="connsiteY3" fmla="*/ 135512 h 263072"/>
                <a:gd name="connsiteX4" fmla="*/ 622440 w 794589"/>
                <a:gd name="connsiteY4" fmla="*/ 263072 h 263072"/>
                <a:gd name="connsiteX5" fmla="*/ 631965 w 794589"/>
                <a:gd name="connsiteY5" fmla="*/ 175079 h 263072"/>
                <a:gd name="connsiteX6" fmla="*/ 0 w 794589"/>
                <a:gd name="connsiteY6" fmla="*/ 138580 h 263072"/>
                <a:gd name="connsiteX7" fmla="*/ 1602 w 794589"/>
                <a:gd name="connsiteY7" fmla="*/ 136419 h 263072"/>
                <a:gd name="connsiteX0" fmla="*/ 1602 w 797764"/>
                <a:gd name="connsiteY0" fmla="*/ 136419 h 263072"/>
                <a:gd name="connsiteX1" fmla="*/ 631965 w 797764"/>
                <a:gd name="connsiteY1" fmla="*/ 87993 h 263072"/>
                <a:gd name="connsiteX2" fmla="*/ 612915 w 797764"/>
                <a:gd name="connsiteY2" fmla="*/ 0 h 263072"/>
                <a:gd name="connsiteX3" fmla="*/ 797764 w 797764"/>
                <a:gd name="connsiteY3" fmla="*/ 119637 h 263072"/>
                <a:gd name="connsiteX4" fmla="*/ 622440 w 797764"/>
                <a:gd name="connsiteY4" fmla="*/ 263072 h 263072"/>
                <a:gd name="connsiteX5" fmla="*/ 631965 w 797764"/>
                <a:gd name="connsiteY5" fmla="*/ 175079 h 263072"/>
                <a:gd name="connsiteX6" fmla="*/ 0 w 797764"/>
                <a:gd name="connsiteY6" fmla="*/ 138580 h 263072"/>
                <a:gd name="connsiteX7" fmla="*/ 1602 w 797764"/>
                <a:gd name="connsiteY7" fmla="*/ 136419 h 26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764" h="263072">
                  <a:moveTo>
                    <a:pt x="1602" y="136419"/>
                  </a:moveTo>
                  <a:lnTo>
                    <a:pt x="631965" y="87993"/>
                  </a:lnTo>
                  <a:lnTo>
                    <a:pt x="612915" y="0"/>
                  </a:lnTo>
                  <a:lnTo>
                    <a:pt x="797764" y="119637"/>
                  </a:lnTo>
                  <a:lnTo>
                    <a:pt x="622440" y="263072"/>
                  </a:lnTo>
                  <a:lnTo>
                    <a:pt x="631965" y="175079"/>
                  </a:lnTo>
                  <a:lnTo>
                    <a:pt x="0" y="138580"/>
                  </a:lnTo>
                  <a:lnTo>
                    <a:pt x="1602" y="1364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ight Arrow 13">
              <a:extLst>
                <a:ext uri="{FF2B5EF4-FFF2-40B4-BE49-F238E27FC236}">
                  <a16:creationId xmlns:a16="http://schemas.microsoft.com/office/drawing/2014/main" id="{1B8743AB-5AC2-0842-A172-52E669EE433E}"/>
                </a:ext>
              </a:extLst>
            </p:cNvPr>
            <p:cNvSpPr/>
            <p:nvPr/>
          </p:nvSpPr>
          <p:spPr>
            <a:xfrm rot="2609545">
              <a:off x="8700891" y="2979018"/>
              <a:ext cx="1881719" cy="346322"/>
            </a:xfrm>
            <a:custGeom>
              <a:avLst/>
              <a:gdLst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30629 h 174172"/>
                <a:gd name="connsiteX7" fmla="*/ 0 w 931334"/>
                <a:gd name="connsiteY7" fmla="*/ 43543 h 174172"/>
                <a:gd name="connsiteX0" fmla="*/ 0 w 931334"/>
                <a:gd name="connsiteY0" fmla="*/ 4354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0 w 931334"/>
                <a:gd name="connsiteY7" fmla="*/ 43543 h 174172"/>
                <a:gd name="connsiteX0" fmla="*/ 3175 w 931334"/>
                <a:gd name="connsiteY0" fmla="*/ 87993 h 174172"/>
                <a:gd name="connsiteX1" fmla="*/ 844248 w 931334"/>
                <a:gd name="connsiteY1" fmla="*/ 43543 h 174172"/>
                <a:gd name="connsiteX2" fmla="*/ 844248 w 931334"/>
                <a:gd name="connsiteY2" fmla="*/ 0 h 174172"/>
                <a:gd name="connsiteX3" fmla="*/ 931334 w 931334"/>
                <a:gd name="connsiteY3" fmla="*/ 87086 h 174172"/>
                <a:gd name="connsiteX4" fmla="*/ 844248 w 931334"/>
                <a:gd name="connsiteY4" fmla="*/ 174172 h 174172"/>
                <a:gd name="connsiteX5" fmla="*/ 844248 w 931334"/>
                <a:gd name="connsiteY5" fmla="*/ 130629 h 174172"/>
                <a:gd name="connsiteX6" fmla="*/ 0 w 931334"/>
                <a:gd name="connsiteY6" fmla="*/ 105229 h 174172"/>
                <a:gd name="connsiteX7" fmla="*/ 3175 w 931334"/>
                <a:gd name="connsiteY7" fmla="*/ 87993 h 174172"/>
                <a:gd name="connsiteX0" fmla="*/ 0 w 928159"/>
                <a:gd name="connsiteY0" fmla="*/ 87993 h 174172"/>
                <a:gd name="connsiteX1" fmla="*/ 841073 w 928159"/>
                <a:gd name="connsiteY1" fmla="*/ 43543 h 174172"/>
                <a:gd name="connsiteX2" fmla="*/ 841073 w 928159"/>
                <a:gd name="connsiteY2" fmla="*/ 0 h 174172"/>
                <a:gd name="connsiteX3" fmla="*/ 928159 w 928159"/>
                <a:gd name="connsiteY3" fmla="*/ 87086 h 174172"/>
                <a:gd name="connsiteX4" fmla="*/ 841073 w 928159"/>
                <a:gd name="connsiteY4" fmla="*/ 174172 h 174172"/>
                <a:gd name="connsiteX5" fmla="*/ 841073 w 928159"/>
                <a:gd name="connsiteY5" fmla="*/ 130629 h 174172"/>
                <a:gd name="connsiteX6" fmla="*/ 6350 w 928159"/>
                <a:gd name="connsiteY6" fmla="*/ 86179 h 174172"/>
                <a:gd name="connsiteX7" fmla="*/ 0 w 928159"/>
                <a:gd name="connsiteY7" fmla="*/ 87993 h 174172"/>
                <a:gd name="connsiteX0" fmla="*/ 0 w 928159"/>
                <a:gd name="connsiteY0" fmla="*/ 87993 h 199572"/>
                <a:gd name="connsiteX1" fmla="*/ 841073 w 928159"/>
                <a:gd name="connsiteY1" fmla="*/ 43543 h 199572"/>
                <a:gd name="connsiteX2" fmla="*/ 841073 w 928159"/>
                <a:gd name="connsiteY2" fmla="*/ 0 h 199572"/>
                <a:gd name="connsiteX3" fmla="*/ 928159 w 928159"/>
                <a:gd name="connsiteY3" fmla="*/ 87086 h 199572"/>
                <a:gd name="connsiteX4" fmla="*/ 831548 w 928159"/>
                <a:gd name="connsiteY4" fmla="*/ 199572 h 199572"/>
                <a:gd name="connsiteX5" fmla="*/ 841073 w 928159"/>
                <a:gd name="connsiteY5" fmla="*/ 130629 h 199572"/>
                <a:gd name="connsiteX6" fmla="*/ 6350 w 928159"/>
                <a:gd name="connsiteY6" fmla="*/ 86179 h 199572"/>
                <a:gd name="connsiteX7" fmla="*/ 0 w 928159"/>
                <a:gd name="connsiteY7" fmla="*/ 87993 h 199572"/>
                <a:gd name="connsiteX0" fmla="*/ 0 w 928159"/>
                <a:gd name="connsiteY0" fmla="*/ 100693 h 212272"/>
                <a:gd name="connsiteX1" fmla="*/ 841073 w 928159"/>
                <a:gd name="connsiteY1" fmla="*/ 56243 h 212272"/>
                <a:gd name="connsiteX2" fmla="*/ 822023 w 928159"/>
                <a:gd name="connsiteY2" fmla="*/ 0 h 212272"/>
                <a:gd name="connsiteX3" fmla="*/ 928159 w 928159"/>
                <a:gd name="connsiteY3" fmla="*/ 99786 h 212272"/>
                <a:gd name="connsiteX4" fmla="*/ 831548 w 928159"/>
                <a:gd name="connsiteY4" fmla="*/ 212272 h 212272"/>
                <a:gd name="connsiteX5" fmla="*/ 841073 w 928159"/>
                <a:gd name="connsiteY5" fmla="*/ 143329 h 212272"/>
                <a:gd name="connsiteX6" fmla="*/ 6350 w 928159"/>
                <a:gd name="connsiteY6" fmla="*/ 98879 h 212272"/>
                <a:gd name="connsiteX7" fmla="*/ 0 w 928159"/>
                <a:gd name="connsiteY7" fmla="*/ 100693 h 212272"/>
                <a:gd name="connsiteX0" fmla="*/ 0 w 1003697"/>
                <a:gd name="connsiteY0" fmla="*/ 100693 h 212272"/>
                <a:gd name="connsiteX1" fmla="*/ 841073 w 1003697"/>
                <a:gd name="connsiteY1" fmla="*/ 56243 h 212272"/>
                <a:gd name="connsiteX2" fmla="*/ 822023 w 1003697"/>
                <a:gd name="connsiteY2" fmla="*/ 0 h 212272"/>
                <a:gd name="connsiteX3" fmla="*/ 1003697 w 1003697"/>
                <a:gd name="connsiteY3" fmla="*/ 103762 h 212272"/>
                <a:gd name="connsiteX4" fmla="*/ 831548 w 1003697"/>
                <a:gd name="connsiteY4" fmla="*/ 212272 h 212272"/>
                <a:gd name="connsiteX5" fmla="*/ 841073 w 1003697"/>
                <a:gd name="connsiteY5" fmla="*/ 143329 h 212272"/>
                <a:gd name="connsiteX6" fmla="*/ 6350 w 1003697"/>
                <a:gd name="connsiteY6" fmla="*/ 98879 h 212272"/>
                <a:gd name="connsiteX7" fmla="*/ 0 w 1003697"/>
                <a:gd name="connsiteY7" fmla="*/ 100693 h 212272"/>
                <a:gd name="connsiteX0" fmla="*/ 204360 w 997347"/>
                <a:gd name="connsiteY0" fmla="*/ 104669 h 212272"/>
                <a:gd name="connsiteX1" fmla="*/ 834723 w 997347"/>
                <a:gd name="connsiteY1" fmla="*/ 56243 h 212272"/>
                <a:gd name="connsiteX2" fmla="*/ 815673 w 997347"/>
                <a:gd name="connsiteY2" fmla="*/ 0 h 212272"/>
                <a:gd name="connsiteX3" fmla="*/ 997347 w 997347"/>
                <a:gd name="connsiteY3" fmla="*/ 103762 h 212272"/>
                <a:gd name="connsiteX4" fmla="*/ 825198 w 997347"/>
                <a:gd name="connsiteY4" fmla="*/ 212272 h 212272"/>
                <a:gd name="connsiteX5" fmla="*/ 834723 w 997347"/>
                <a:gd name="connsiteY5" fmla="*/ 143329 h 212272"/>
                <a:gd name="connsiteX6" fmla="*/ 0 w 997347"/>
                <a:gd name="connsiteY6" fmla="*/ 98879 h 212272"/>
                <a:gd name="connsiteX7" fmla="*/ 204360 w 997347"/>
                <a:gd name="connsiteY7" fmla="*/ 104669 h 212272"/>
                <a:gd name="connsiteX0" fmla="*/ 1602 w 794589"/>
                <a:gd name="connsiteY0" fmla="*/ 104669 h 212272"/>
                <a:gd name="connsiteX1" fmla="*/ 631965 w 794589"/>
                <a:gd name="connsiteY1" fmla="*/ 56243 h 212272"/>
                <a:gd name="connsiteX2" fmla="*/ 612915 w 794589"/>
                <a:gd name="connsiteY2" fmla="*/ 0 h 212272"/>
                <a:gd name="connsiteX3" fmla="*/ 794589 w 794589"/>
                <a:gd name="connsiteY3" fmla="*/ 103762 h 212272"/>
                <a:gd name="connsiteX4" fmla="*/ 622440 w 794589"/>
                <a:gd name="connsiteY4" fmla="*/ 212272 h 212272"/>
                <a:gd name="connsiteX5" fmla="*/ 631965 w 794589"/>
                <a:gd name="connsiteY5" fmla="*/ 143329 h 212272"/>
                <a:gd name="connsiteX6" fmla="*/ 0 w 794589"/>
                <a:gd name="connsiteY6" fmla="*/ 106830 h 212272"/>
                <a:gd name="connsiteX7" fmla="*/ 1602 w 794589"/>
                <a:gd name="connsiteY7" fmla="*/ 104669 h 212272"/>
                <a:gd name="connsiteX0" fmla="*/ 1602 w 794589"/>
                <a:gd name="connsiteY0" fmla="*/ 136419 h 244022"/>
                <a:gd name="connsiteX1" fmla="*/ 631965 w 794589"/>
                <a:gd name="connsiteY1" fmla="*/ 87993 h 244022"/>
                <a:gd name="connsiteX2" fmla="*/ 612915 w 794589"/>
                <a:gd name="connsiteY2" fmla="*/ 0 h 244022"/>
                <a:gd name="connsiteX3" fmla="*/ 794589 w 794589"/>
                <a:gd name="connsiteY3" fmla="*/ 135512 h 244022"/>
                <a:gd name="connsiteX4" fmla="*/ 622440 w 794589"/>
                <a:gd name="connsiteY4" fmla="*/ 244022 h 244022"/>
                <a:gd name="connsiteX5" fmla="*/ 631965 w 794589"/>
                <a:gd name="connsiteY5" fmla="*/ 175079 h 244022"/>
                <a:gd name="connsiteX6" fmla="*/ 0 w 794589"/>
                <a:gd name="connsiteY6" fmla="*/ 138580 h 244022"/>
                <a:gd name="connsiteX7" fmla="*/ 1602 w 794589"/>
                <a:gd name="connsiteY7" fmla="*/ 136419 h 244022"/>
                <a:gd name="connsiteX0" fmla="*/ 1602 w 794589"/>
                <a:gd name="connsiteY0" fmla="*/ 136419 h 263072"/>
                <a:gd name="connsiteX1" fmla="*/ 631965 w 794589"/>
                <a:gd name="connsiteY1" fmla="*/ 87993 h 263072"/>
                <a:gd name="connsiteX2" fmla="*/ 612915 w 794589"/>
                <a:gd name="connsiteY2" fmla="*/ 0 h 263072"/>
                <a:gd name="connsiteX3" fmla="*/ 794589 w 794589"/>
                <a:gd name="connsiteY3" fmla="*/ 135512 h 263072"/>
                <a:gd name="connsiteX4" fmla="*/ 622440 w 794589"/>
                <a:gd name="connsiteY4" fmla="*/ 263072 h 263072"/>
                <a:gd name="connsiteX5" fmla="*/ 631965 w 794589"/>
                <a:gd name="connsiteY5" fmla="*/ 175079 h 263072"/>
                <a:gd name="connsiteX6" fmla="*/ 0 w 794589"/>
                <a:gd name="connsiteY6" fmla="*/ 138580 h 263072"/>
                <a:gd name="connsiteX7" fmla="*/ 1602 w 794589"/>
                <a:gd name="connsiteY7" fmla="*/ 136419 h 263072"/>
                <a:gd name="connsiteX0" fmla="*/ 1602 w 797764"/>
                <a:gd name="connsiteY0" fmla="*/ 136419 h 263072"/>
                <a:gd name="connsiteX1" fmla="*/ 631965 w 797764"/>
                <a:gd name="connsiteY1" fmla="*/ 87993 h 263072"/>
                <a:gd name="connsiteX2" fmla="*/ 612915 w 797764"/>
                <a:gd name="connsiteY2" fmla="*/ 0 h 263072"/>
                <a:gd name="connsiteX3" fmla="*/ 797764 w 797764"/>
                <a:gd name="connsiteY3" fmla="*/ 119637 h 263072"/>
                <a:gd name="connsiteX4" fmla="*/ 622440 w 797764"/>
                <a:gd name="connsiteY4" fmla="*/ 263072 h 263072"/>
                <a:gd name="connsiteX5" fmla="*/ 631965 w 797764"/>
                <a:gd name="connsiteY5" fmla="*/ 175079 h 263072"/>
                <a:gd name="connsiteX6" fmla="*/ 0 w 797764"/>
                <a:gd name="connsiteY6" fmla="*/ 138580 h 263072"/>
                <a:gd name="connsiteX7" fmla="*/ 1602 w 797764"/>
                <a:gd name="connsiteY7" fmla="*/ 136419 h 26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764" h="263072">
                  <a:moveTo>
                    <a:pt x="1602" y="136419"/>
                  </a:moveTo>
                  <a:lnTo>
                    <a:pt x="631965" y="87993"/>
                  </a:lnTo>
                  <a:lnTo>
                    <a:pt x="612915" y="0"/>
                  </a:lnTo>
                  <a:lnTo>
                    <a:pt x="797764" y="119637"/>
                  </a:lnTo>
                  <a:lnTo>
                    <a:pt x="622440" y="263072"/>
                  </a:lnTo>
                  <a:lnTo>
                    <a:pt x="631965" y="175079"/>
                  </a:lnTo>
                  <a:lnTo>
                    <a:pt x="0" y="138580"/>
                  </a:lnTo>
                  <a:lnTo>
                    <a:pt x="1602" y="1364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75988B-61F1-7E46-83FE-264DE1A25261}"/>
                </a:ext>
              </a:extLst>
            </p:cNvPr>
            <p:cNvSpPr txBox="1"/>
            <p:nvPr/>
          </p:nvSpPr>
          <p:spPr>
            <a:xfrm>
              <a:off x="5674513" y="4881597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Industry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7A84A6-8124-BD42-8B5D-598DD63B5FDD}"/>
                </a:ext>
              </a:extLst>
            </p:cNvPr>
            <p:cNvSpPr txBox="1"/>
            <p:nvPr/>
          </p:nvSpPr>
          <p:spPr>
            <a:xfrm>
              <a:off x="6962360" y="5598668"/>
              <a:ext cx="1196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Transport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C67249-6CC0-C448-AA17-7C125F3B3E08}"/>
                </a:ext>
              </a:extLst>
            </p:cNvPr>
            <p:cNvSpPr txBox="1"/>
            <p:nvPr/>
          </p:nvSpPr>
          <p:spPr>
            <a:xfrm>
              <a:off x="9057590" y="5596611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Housing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19723B-376F-2147-97FC-BAB4A86FE925}"/>
                </a:ext>
              </a:extLst>
            </p:cNvPr>
            <p:cNvSpPr txBox="1"/>
            <p:nvPr/>
          </p:nvSpPr>
          <p:spPr>
            <a:xfrm>
              <a:off x="10043372" y="4788860"/>
              <a:ext cx="1821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3CDF2-E786-FD4C-A754-5F5C4848A3E2}"/>
              </a:ext>
            </a:extLst>
          </p:cNvPr>
          <p:cNvSpPr txBox="1"/>
          <p:nvPr/>
        </p:nvSpPr>
        <p:spPr>
          <a:xfrm>
            <a:off x="584639" y="383986"/>
            <a:ext cx="341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53B6F-0479-F24B-AC0B-DDA3017F5844}"/>
              </a:ext>
            </a:extLst>
          </p:cNvPr>
          <p:cNvSpPr txBox="1"/>
          <p:nvPr/>
        </p:nvSpPr>
        <p:spPr>
          <a:xfrm>
            <a:off x="4551747" y="4160039"/>
            <a:ext cx="1524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OurWorldInData.org</a:t>
            </a:r>
            <a:r>
              <a:rPr lang="en-US" sz="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/energy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44F3B-A353-ED49-9715-AE6E582E5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" t="18500" r="1083" b="9050"/>
          <a:stretch/>
        </p:blipFill>
        <p:spPr>
          <a:xfrm>
            <a:off x="568019" y="1196752"/>
            <a:ext cx="5509560" cy="288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021DC1A-7E51-5A4C-92F9-22E8432BA3DB}"/>
              </a:ext>
            </a:extLst>
          </p:cNvPr>
          <p:cNvGrpSpPr>
            <a:grpSpLocks/>
          </p:cNvGrpSpPr>
          <p:nvPr/>
        </p:nvGrpSpPr>
        <p:grpSpPr>
          <a:xfrm>
            <a:off x="6539411" y="3079483"/>
            <a:ext cx="5177482" cy="2592000"/>
            <a:chOff x="6668904" y="2948279"/>
            <a:chExt cx="4427570" cy="33000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3BEFACEC-9559-D14A-8877-60DEC2D39F4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8155586"/>
                </p:ext>
              </p:extLst>
            </p:nvPr>
          </p:nvGraphicFramePr>
          <p:xfrm>
            <a:off x="6668904" y="2948279"/>
            <a:ext cx="4427570" cy="33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477CB6-6BFE-794A-A14C-048DA9B3D182}"/>
                </a:ext>
              </a:extLst>
            </p:cNvPr>
            <p:cNvSpPr txBox="1"/>
            <p:nvPr/>
          </p:nvSpPr>
          <p:spPr>
            <a:xfrm>
              <a:off x="7996088" y="4221776"/>
              <a:ext cx="730354" cy="509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66 %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53E7C4-97E2-394F-82AF-E32C42AEA128}"/>
                </a:ext>
              </a:extLst>
            </p:cNvPr>
            <p:cNvSpPr txBox="1"/>
            <p:nvPr/>
          </p:nvSpPr>
          <p:spPr>
            <a:xfrm>
              <a:off x="9181104" y="3712377"/>
              <a:ext cx="730354" cy="509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34 %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601DD7-2859-1141-91F1-38349AED2DE6}"/>
              </a:ext>
            </a:extLst>
          </p:cNvPr>
          <p:cNvSpPr txBox="1"/>
          <p:nvPr/>
        </p:nvSpPr>
        <p:spPr>
          <a:xfrm>
            <a:off x="6660701" y="2364278"/>
            <a:ext cx="505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Are we using energy efficiently?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E10CB-9D66-B941-A30F-13E8F8BBF5E7}"/>
              </a:ext>
            </a:extLst>
          </p:cNvPr>
          <p:cNvSpPr txBox="1"/>
          <p:nvPr/>
        </p:nvSpPr>
        <p:spPr>
          <a:xfrm>
            <a:off x="870044" y="4827172"/>
            <a:ext cx="4905510" cy="87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Depleting our resources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Making an impact on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1481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4FB18-C611-3A4F-BB7D-2F9B604FF516}"/>
              </a:ext>
            </a:extLst>
          </p:cNvPr>
          <p:cNvSpPr txBox="1"/>
          <p:nvPr/>
        </p:nvSpPr>
        <p:spPr>
          <a:xfrm>
            <a:off x="584639" y="383986"/>
            <a:ext cx="3381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C1FC0-9053-8D4B-8A79-E504AC69E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9" y="2204864"/>
            <a:ext cx="5720000" cy="396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2CC452-C2E5-BF49-A2E3-B8DDF42C0DED}"/>
              </a:ext>
            </a:extLst>
          </p:cNvPr>
          <p:cNvGrpSpPr/>
          <p:nvPr/>
        </p:nvGrpSpPr>
        <p:grpSpPr>
          <a:xfrm flipV="1">
            <a:off x="1718163" y="1501287"/>
            <a:ext cx="3820834" cy="681418"/>
            <a:chOff x="7197120" y="4918141"/>
            <a:chExt cx="2916195" cy="6814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5ADD0E-E8FE-5A47-9ABC-E39D60EEF895}"/>
                </a:ext>
              </a:extLst>
            </p:cNvPr>
            <p:cNvSpPr txBox="1"/>
            <p:nvPr/>
          </p:nvSpPr>
          <p:spPr>
            <a:xfrm flipV="1">
              <a:off x="7787091" y="5137894"/>
              <a:ext cx="1786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Heat recovery</a:t>
              </a:r>
            </a:p>
          </p:txBody>
        </p:sp>
        <p:sp>
          <p:nvSpPr>
            <p:cNvPr id="7" name="Bent Arrow 6">
              <a:extLst>
                <a:ext uri="{FF2B5EF4-FFF2-40B4-BE49-F238E27FC236}">
                  <a16:creationId xmlns:a16="http://schemas.microsoft.com/office/drawing/2014/main" id="{5FAE59F4-2728-0145-AAF6-0A524E17B62B}"/>
                </a:ext>
              </a:extLst>
            </p:cNvPr>
            <p:cNvSpPr/>
            <p:nvPr/>
          </p:nvSpPr>
          <p:spPr>
            <a:xfrm rot="10800000" flipH="1">
              <a:off x="7197120" y="4918142"/>
              <a:ext cx="459724" cy="507966"/>
            </a:xfrm>
            <a:prstGeom prst="bentArrow">
              <a:avLst>
                <a:gd name="adj1" fmla="val 4933"/>
                <a:gd name="adj2" fmla="val 15700"/>
                <a:gd name="adj3" fmla="val 25000"/>
                <a:gd name="adj4" fmla="val 3879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Bent Arrow 7">
              <a:extLst>
                <a:ext uri="{FF2B5EF4-FFF2-40B4-BE49-F238E27FC236}">
                  <a16:creationId xmlns:a16="http://schemas.microsoft.com/office/drawing/2014/main" id="{7F25B4EE-4E64-E44E-8B1D-360C235D6831}"/>
                </a:ext>
              </a:extLst>
            </p:cNvPr>
            <p:cNvSpPr/>
            <p:nvPr/>
          </p:nvSpPr>
          <p:spPr>
            <a:xfrm rot="5400000" flipH="1">
              <a:off x="9658037" y="4915861"/>
              <a:ext cx="452997" cy="457558"/>
            </a:xfrm>
            <a:prstGeom prst="bentArrow">
              <a:avLst>
                <a:gd name="adj1" fmla="val 4933"/>
                <a:gd name="adj2" fmla="val 15700"/>
                <a:gd name="adj3" fmla="val 25000"/>
                <a:gd name="adj4" fmla="val 3879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38FD3B-339C-394A-AA28-50B7C27AA7E3}"/>
              </a:ext>
            </a:extLst>
          </p:cNvPr>
          <p:cNvSpPr txBox="1"/>
          <p:nvPr/>
        </p:nvSpPr>
        <p:spPr>
          <a:xfrm>
            <a:off x="6672064" y="2781707"/>
            <a:ext cx="5112567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Recovering even part of the waste heat can double electricity production without increasing the amount of fuel burned</a:t>
            </a:r>
          </a:p>
        </p:txBody>
      </p:sp>
    </p:spTree>
    <p:extLst>
      <p:ext uri="{BB962C8B-B14F-4D97-AF65-F5344CB8AC3E}">
        <p14:creationId xmlns:p14="http://schemas.microsoft.com/office/powerpoint/2010/main" val="27216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5B74B-827D-2D40-A760-90D225E3796A}"/>
              </a:ext>
            </a:extLst>
          </p:cNvPr>
          <p:cNvSpPr txBox="1"/>
          <p:nvPr/>
        </p:nvSpPr>
        <p:spPr>
          <a:xfrm>
            <a:off x="584639" y="383986"/>
            <a:ext cx="354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How it works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E4BFB3-40D2-8D4C-9A2F-65D4365030DA}"/>
              </a:ext>
            </a:extLst>
          </p:cNvPr>
          <p:cNvGrpSpPr>
            <a:grpSpLocks noChangeAspect="1"/>
          </p:cNvGrpSpPr>
          <p:nvPr/>
        </p:nvGrpSpPr>
        <p:grpSpPr>
          <a:xfrm>
            <a:off x="902369" y="1268413"/>
            <a:ext cx="2420204" cy="4824000"/>
            <a:chOff x="903421" y="1500778"/>
            <a:chExt cx="2056575" cy="40991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AD511-1FFD-DD42-8196-644998527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996" y="4591972"/>
              <a:ext cx="1008000" cy="100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C57CD9-1E03-D341-ADC4-39B6E6EBF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996" y="3558746"/>
              <a:ext cx="1008000" cy="100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D2DB53-88EC-3347-9909-89D793E18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996" y="2525520"/>
              <a:ext cx="1008000" cy="100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3AB925-B161-F94E-9DB9-742798526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996" y="1500778"/>
              <a:ext cx="1008000" cy="100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1C2999-9714-5E4B-B5BE-48A5834A5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421" y="4591972"/>
              <a:ext cx="1008000" cy="100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BABDAB-F76E-DC48-93BC-529D44C59032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421" y="3561574"/>
              <a:ext cx="1008000" cy="100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39ACF1-190D-5A4D-ADC9-AE845138E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421" y="2531176"/>
              <a:ext cx="1007440" cy="100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A0BC9B-E09D-6B4B-A1A4-BE8AEFDB0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421" y="1500778"/>
              <a:ext cx="1007440" cy="1008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EEDCE6-F8F7-224E-9D19-F26628D0EE5F}"/>
              </a:ext>
            </a:extLst>
          </p:cNvPr>
          <p:cNvGrpSpPr>
            <a:grpSpLocks noChangeAspect="1"/>
          </p:cNvGrpSpPr>
          <p:nvPr/>
        </p:nvGrpSpPr>
        <p:grpSpPr>
          <a:xfrm>
            <a:off x="4655840" y="2481003"/>
            <a:ext cx="2501185" cy="3240000"/>
            <a:chOff x="4243638" y="2001950"/>
            <a:chExt cx="2223275" cy="288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A0F767-DECC-AA49-8566-3065ADEC6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3638" y="2001950"/>
              <a:ext cx="2223275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13FCCC-F6B2-0240-9DBD-46B7133A550D}"/>
                    </a:ext>
                  </a:extLst>
                </p:cNvPr>
                <p:cNvSpPr txBox="1"/>
                <p:nvPr/>
              </p:nvSpPr>
              <p:spPr>
                <a:xfrm>
                  <a:off x="4777329" y="2001950"/>
                  <a:ext cx="11558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v-SE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sv-SE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&gt; </m:t>
                        </m:r>
                        <m:r>
                          <a:rPr lang="sv-SE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13FCCC-F6B2-0240-9DBD-46B7133A5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329" y="2001950"/>
                  <a:ext cx="115589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D4469D-DD48-A946-BC0B-F32B2EBB4023}"/>
              </a:ext>
            </a:extLst>
          </p:cNvPr>
          <p:cNvGrpSpPr>
            <a:grpSpLocks noChangeAspect="1"/>
          </p:cNvGrpSpPr>
          <p:nvPr/>
        </p:nvGrpSpPr>
        <p:grpSpPr>
          <a:xfrm>
            <a:off x="8715745" y="2481003"/>
            <a:ext cx="2258176" cy="3240000"/>
            <a:chOff x="8003806" y="2001950"/>
            <a:chExt cx="2007266" cy="288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7F7873-7C50-0745-A8B5-07BB539CB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3806" y="2001950"/>
              <a:ext cx="2007266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85023C-AFFC-B74D-885B-10811B075097}"/>
                    </a:ext>
                  </a:extLst>
                </p:cNvPr>
                <p:cNvSpPr txBox="1"/>
                <p:nvPr/>
              </p:nvSpPr>
              <p:spPr>
                <a:xfrm>
                  <a:off x="8286496" y="2001950"/>
                  <a:ext cx="10997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v-SE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  <m:r>
                          <a:rPr lang="sv-SE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sv-SE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85023C-AFFC-B74D-885B-10811B075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6496" y="2001950"/>
                  <a:ext cx="1099788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Pentagon 24">
            <a:extLst>
              <a:ext uri="{FF2B5EF4-FFF2-40B4-BE49-F238E27FC236}">
                <a16:creationId xmlns:a16="http://schemas.microsoft.com/office/drawing/2014/main" id="{7CCA7111-6D0A-A348-BE63-749EF851A554}"/>
              </a:ext>
            </a:extLst>
          </p:cNvPr>
          <p:cNvSpPr/>
          <p:nvPr/>
        </p:nvSpPr>
        <p:spPr>
          <a:xfrm>
            <a:off x="4777428" y="1267803"/>
            <a:ext cx="1887602" cy="623362"/>
          </a:xfrm>
          <a:prstGeom prst="homePlate">
            <a:avLst>
              <a:gd name="adj" fmla="val 3274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1. Harvest</a:t>
            </a: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3AE88698-7BEE-1D43-AD27-26EDDFDA5384}"/>
              </a:ext>
            </a:extLst>
          </p:cNvPr>
          <p:cNvSpPr/>
          <p:nvPr/>
        </p:nvSpPr>
        <p:spPr>
          <a:xfrm>
            <a:off x="6904570" y="1268413"/>
            <a:ext cx="1887602" cy="623362"/>
          </a:xfrm>
          <a:prstGeom prst="homePlate">
            <a:avLst>
              <a:gd name="adj" fmla="val 3274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2. Store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38E0A3FB-6B4B-2D4A-B267-B8FC65283E94}"/>
              </a:ext>
            </a:extLst>
          </p:cNvPr>
          <p:cNvSpPr/>
          <p:nvPr/>
        </p:nvSpPr>
        <p:spPr>
          <a:xfrm>
            <a:off x="9074777" y="1267803"/>
            <a:ext cx="1887602" cy="623362"/>
          </a:xfrm>
          <a:prstGeom prst="homePlate">
            <a:avLst>
              <a:gd name="adj" fmla="val 3274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3. Use</a:t>
            </a:r>
          </a:p>
        </p:txBody>
      </p:sp>
    </p:spTree>
    <p:extLst>
      <p:ext uri="{BB962C8B-B14F-4D97-AF65-F5344CB8AC3E}">
        <p14:creationId xmlns:p14="http://schemas.microsoft.com/office/powerpoint/2010/main" val="39822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1ABD9-5BD6-8240-A952-6E6C0A1064DF}"/>
              </a:ext>
            </a:extLst>
          </p:cNvPr>
          <p:cNvSpPr txBox="1"/>
          <p:nvPr/>
        </p:nvSpPr>
        <p:spPr>
          <a:xfrm>
            <a:off x="584639" y="383986"/>
            <a:ext cx="3142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market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0E97D2-49CE-6149-9355-C91621A85914}"/>
              </a:ext>
            </a:extLst>
          </p:cNvPr>
          <p:cNvGrpSpPr/>
          <p:nvPr/>
        </p:nvGrpSpPr>
        <p:grpSpPr>
          <a:xfrm>
            <a:off x="5375920" y="1470610"/>
            <a:ext cx="6285994" cy="1902854"/>
            <a:chOff x="1156881" y="4915224"/>
            <a:chExt cx="4958538" cy="19028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09AD53-525E-3D4F-BC8C-2088AE4A90D0}"/>
                </a:ext>
              </a:extLst>
            </p:cNvPr>
            <p:cNvSpPr txBox="1"/>
            <p:nvPr/>
          </p:nvSpPr>
          <p:spPr>
            <a:xfrm>
              <a:off x="1156881" y="4915224"/>
              <a:ext cx="4958538" cy="114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Waste heat-to-power market size up to $145 billion by 2030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863B01-DCEF-4A46-A3AC-F0AC6D930686}"/>
                </a:ext>
              </a:extLst>
            </p:cNvPr>
            <p:cNvSpPr txBox="1"/>
            <p:nvPr/>
          </p:nvSpPr>
          <p:spPr>
            <a:xfrm>
              <a:off x="1283661" y="6244972"/>
              <a:ext cx="4831758" cy="57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i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Polaris Market Research &amp; Consulting LLP: Global Waste Heat Recovery System Market Size/Share Expected to Surge USD 144.57 Billion By 2032, at 7.3% CAGR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CFFC2C-4659-F149-8F01-DF0E17A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79" y="3801998"/>
            <a:ext cx="3061591" cy="23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16B13D-B58C-074B-A741-D827F62E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261884"/>
            <a:ext cx="286474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4180F-D0A7-3A4B-98A2-478F6A37410C}"/>
              </a:ext>
            </a:extLst>
          </p:cNvPr>
          <p:cNvSpPr txBox="1"/>
          <p:nvPr/>
        </p:nvSpPr>
        <p:spPr>
          <a:xfrm>
            <a:off x="584639" y="383986"/>
            <a:ext cx="5872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Why is this attractive?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B253E-60A1-FD42-ADAC-3B3A61F66A60}"/>
                  </a:ext>
                </a:extLst>
              </p:cNvPr>
              <p:cNvSpPr txBox="1"/>
              <p:nvPr/>
            </p:nvSpPr>
            <p:spPr>
              <a:xfrm>
                <a:off x="767408" y="1196361"/>
                <a:ext cx="4551246" cy="176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Low cost, environmentally friendly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No sound, no vibration, no emission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Scalability (from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itchFamily="2" charset="0"/>
                      </a:rPr>
                      <m:t>𝝁</m:t>
                    </m:r>
                    <m:r>
                      <a:rPr lang="sv-SE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itchFamily="2" charset="0"/>
                      </a:rPr>
                      <m:t>𝑾</m:t>
                    </m:r>
                    <m:r>
                      <a:rPr lang="sv-SE" sz="1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itchFamily="2" charset="0"/>
                      </a:rPr>
                      <m:t> </m:t>
                    </m:r>
                    <m:r>
                      <a:rPr lang="sv-SE" sz="1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itchFamily="2" charset="0"/>
                      </a:rPr>
                      <m:t>𝐭𝐨</m:t>
                    </m:r>
                    <m:r>
                      <a:rPr lang="sv-SE" sz="1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itchFamily="2" charset="0"/>
                      </a:rPr>
                      <m:t> </m:t>
                    </m:r>
                  </m:oMath>
                </a14:m>
                <a:r>
                  <a:rPr lang="en-US" sz="1600" b="1" i="1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itchFamily="2" charset="0"/>
                  </a:rPr>
                  <a:t>W</a:t>
                </a:r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) 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Low operating temperatures </a:t>
                </a:r>
                <a14:m>
                  <m:oMath xmlns:m="http://schemas.openxmlformats.org/officeDocument/2006/math">
                    <m:r>
                      <a:rPr lang="sv-SE" sz="1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&lt; 100 </a:t>
                </a:r>
                <a:r>
                  <a:rPr lang="en-US" sz="1600" b="1" baseline="30000" dirty="0" err="1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o</a:t>
                </a:r>
                <a:r>
                  <a:rPr lang="en-US" sz="1600" b="1" dirty="0" err="1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C</a:t>
                </a:r>
                <a:r>
                  <a:rPr lang="en-US" sz="1600" b="1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AB253E-60A1-FD42-ADAC-3B3A61F66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196361"/>
                <a:ext cx="4551246" cy="1760803"/>
              </a:xfrm>
              <a:prstGeom prst="rect">
                <a:avLst/>
              </a:prstGeom>
              <a:blipFill>
                <a:blip r:embed="rId2"/>
                <a:stretch>
                  <a:fillRect l="-5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EF3E6A-1CF9-3543-A4DE-CEF398921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600888"/>
            <a:ext cx="5542339" cy="36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2B34D-7C4E-984A-A123-AC1E5BA3F77B}"/>
              </a:ext>
            </a:extLst>
          </p:cNvPr>
          <p:cNvSpPr txBox="1"/>
          <p:nvPr/>
        </p:nvSpPr>
        <p:spPr>
          <a:xfrm>
            <a:off x="1127448" y="3830251"/>
            <a:ext cx="3528530" cy="1141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Based on technology,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not material!</a:t>
            </a:r>
          </a:p>
        </p:txBody>
      </p:sp>
    </p:spTree>
    <p:extLst>
      <p:ext uri="{BB962C8B-B14F-4D97-AF65-F5344CB8AC3E}">
        <p14:creationId xmlns:p14="http://schemas.microsoft.com/office/powerpoint/2010/main" val="39765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4FB18-C611-3A4F-BB7D-2F9B604FF516}"/>
              </a:ext>
            </a:extLst>
          </p:cNvPr>
          <p:cNvSpPr txBox="1"/>
          <p:nvPr/>
        </p:nvSpPr>
        <p:spPr>
          <a:xfrm>
            <a:off x="584639" y="383986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Milestones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3090E-27FB-FA4E-B21F-C4BFA1D88AC7}"/>
              </a:ext>
            </a:extLst>
          </p:cNvPr>
          <p:cNvSpPr txBox="1"/>
          <p:nvPr/>
        </p:nvSpPr>
        <p:spPr>
          <a:xfrm>
            <a:off x="1202824" y="3149704"/>
            <a:ext cx="293011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Idea generation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Project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5FEE5-E9E2-A843-B801-AC1FE2C3A2F4}"/>
              </a:ext>
            </a:extLst>
          </p:cNvPr>
          <p:cNvSpPr txBox="1"/>
          <p:nvPr/>
        </p:nvSpPr>
        <p:spPr>
          <a:xfrm>
            <a:off x="4502690" y="3134937"/>
            <a:ext cx="3251211" cy="2125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Proof of concept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Market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Prototype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Field testing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Pilot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80446-9E99-1946-BAF2-07647686AD66}"/>
              </a:ext>
            </a:extLst>
          </p:cNvPr>
          <p:cNvSpPr txBox="1"/>
          <p:nvPr/>
        </p:nvSpPr>
        <p:spPr>
          <a:xfrm>
            <a:off x="8227780" y="3149704"/>
            <a:ext cx="2800933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Search for investors &amp; partners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Market launch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99622A-C311-A24D-9E05-E642B259ACB8}"/>
              </a:ext>
            </a:extLst>
          </p:cNvPr>
          <p:cNvSpPr/>
          <p:nvPr/>
        </p:nvSpPr>
        <p:spPr>
          <a:xfrm>
            <a:off x="3661218" y="3772770"/>
            <a:ext cx="893321" cy="375138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Here now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844C677-B5C5-A74A-9453-41B3D815B043}"/>
              </a:ext>
            </a:extLst>
          </p:cNvPr>
          <p:cNvSpPr/>
          <p:nvPr/>
        </p:nvSpPr>
        <p:spPr>
          <a:xfrm>
            <a:off x="1227879" y="2035312"/>
            <a:ext cx="2880000" cy="936000"/>
          </a:xfrm>
          <a:prstGeom prst="chevron">
            <a:avLst>
              <a:gd name="adj" fmla="val 18738"/>
            </a:avLst>
          </a:prstGeom>
          <a:solidFill>
            <a:srgbClr val="07ADEF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Conception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E3540582-B13C-124E-A934-6A37FE95A8E9}"/>
              </a:ext>
            </a:extLst>
          </p:cNvPr>
          <p:cNvSpPr/>
          <p:nvPr/>
        </p:nvSpPr>
        <p:spPr>
          <a:xfrm>
            <a:off x="4207641" y="2035312"/>
            <a:ext cx="3811025" cy="936000"/>
          </a:xfrm>
          <a:prstGeom prst="chevron">
            <a:avLst>
              <a:gd name="adj" fmla="val 18738"/>
            </a:avLst>
          </a:prstGeom>
          <a:solidFill>
            <a:srgbClr val="07ADEF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Implementation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21B35ECE-5019-CC4E-A43C-589BD935845D}"/>
              </a:ext>
            </a:extLst>
          </p:cNvPr>
          <p:cNvSpPr/>
          <p:nvPr/>
        </p:nvSpPr>
        <p:spPr>
          <a:xfrm>
            <a:off x="8148713" y="2035312"/>
            <a:ext cx="2880000" cy="936000"/>
          </a:xfrm>
          <a:prstGeom prst="chevron">
            <a:avLst>
              <a:gd name="adj" fmla="val 18738"/>
            </a:avLst>
          </a:prstGeom>
          <a:solidFill>
            <a:srgbClr val="07ADEF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Marketing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772C44-CB8B-1549-8368-91F2B319367B}"/>
              </a:ext>
            </a:extLst>
          </p:cNvPr>
          <p:cNvGrpSpPr/>
          <p:nvPr/>
        </p:nvGrpSpPr>
        <p:grpSpPr>
          <a:xfrm>
            <a:off x="604819" y="1520146"/>
            <a:ext cx="10826496" cy="243840"/>
            <a:chOff x="926592" y="1682496"/>
            <a:chExt cx="10826496" cy="24384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1AB65A-6E68-AD46-B503-8368BCCD0B54}"/>
                </a:ext>
              </a:extLst>
            </p:cNvPr>
            <p:cNvCxnSpPr>
              <a:cxnSpLocks/>
            </p:cNvCxnSpPr>
            <p:nvPr/>
          </p:nvCxnSpPr>
          <p:spPr>
            <a:xfrm>
              <a:off x="926592" y="1804416"/>
              <a:ext cx="1082649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AACC1F-12F3-E645-A7FE-92BE411ADA11}"/>
                </a:ext>
              </a:extLst>
            </p:cNvPr>
            <p:cNvCxnSpPr/>
            <p:nvPr/>
          </p:nvCxnSpPr>
          <p:spPr>
            <a:xfrm>
              <a:off x="4529415" y="1682496"/>
              <a:ext cx="0" cy="243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BC31F8-0C31-324D-9790-C12426517A46}"/>
                </a:ext>
              </a:extLst>
            </p:cNvPr>
            <p:cNvCxnSpPr/>
            <p:nvPr/>
          </p:nvCxnSpPr>
          <p:spPr>
            <a:xfrm>
              <a:off x="8135772" y="1682496"/>
              <a:ext cx="0" cy="243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6107DF0-F2C5-8545-931C-2EBEAFB2FEF6}"/>
              </a:ext>
            </a:extLst>
          </p:cNvPr>
          <p:cNvSpPr txBox="1"/>
          <p:nvPr/>
        </p:nvSpPr>
        <p:spPr>
          <a:xfrm>
            <a:off x="3852415" y="110702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9A87C2-9B31-5E40-8522-FF3F1B73DC3B}"/>
              </a:ext>
            </a:extLst>
          </p:cNvPr>
          <p:cNvSpPr txBox="1"/>
          <p:nvPr/>
        </p:nvSpPr>
        <p:spPr>
          <a:xfrm>
            <a:off x="7458773" y="110702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7F7A2-1E70-784B-82A8-0D9E4052D4CD}"/>
              </a:ext>
            </a:extLst>
          </p:cNvPr>
          <p:cNvSpPr txBox="1"/>
          <p:nvPr/>
        </p:nvSpPr>
        <p:spPr>
          <a:xfrm>
            <a:off x="1349348" y="5570403"/>
            <a:ext cx="949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Needs: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time and funds (€2.5 million) to go beyond the laboratory</a:t>
            </a:r>
          </a:p>
        </p:txBody>
      </p:sp>
    </p:spTree>
    <p:extLst>
      <p:ext uri="{BB962C8B-B14F-4D97-AF65-F5344CB8AC3E}">
        <p14:creationId xmlns:p14="http://schemas.microsoft.com/office/powerpoint/2010/main" val="41031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039B56-0E0B-8F4B-BCFA-71BEF19B2586}"/>
              </a:ext>
            </a:extLst>
          </p:cNvPr>
          <p:cNvSpPr txBox="1"/>
          <p:nvPr/>
        </p:nvSpPr>
        <p:spPr>
          <a:xfrm>
            <a:off x="584639" y="383986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Team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45FB64-6E33-A040-87AD-A87072225A7B}"/>
              </a:ext>
            </a:extLst>
          </p:cNvPr>
          <p:cNvGrpSpPr/>
          <p:nvPr/>
        </p:nvGrpSpPr>
        <p:grpSpPr>
          <a:xfrm>
            <a:off x="495915" y="1816956"/>
            <a:ext cx="2547492" cy="2924658"/>
            <a:chOff x="359954" y="1629000"/>
            <a:chExt cx="2547492" cy="29246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EBD338-BCE8-DE41-9997-4D9E2908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300" y="1629000"/>
              <a:ext cx="1943040" cy="1656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11D75A-D087-494E-9CEC-FD2A619A932A}"/>
                </a:ext>
              </a:extLst>
            </p:cNvPr>
            <p:cNvSpPr txBox="1"/>
            <p:nvPr/>
          </p:nvSpPr>
          <p:spPr>
            <a:xfrm>
              <a:off x="662922" y="3260018"/>
              <a:ext cx="1941557" cy="75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CEO and Founder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Justin Holmes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F3BC9C-8802-6E47-A262-0A8624BF5FA4}"/>
                </a:ext>
              </a:extLst>
            </p:cNvPr>
            <p:cNvSpPr txBox="1"/>
            <p:nvPr/>
          </p:nvSpPr>
          <p:spPr>
            <a:xfrm>
              <a:off x="359954" y="3980552"/>
              <a:ext cx="2547492" cy="573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11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Professor in </a:t>
              </a:r>
              <a:r>
                <a:rPr lang="en-US" sz="1100" dirty="0" err="1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Nanochemistry</a:t>
              </a:r>
              <a:endParaRPr lang="en-US" sz="1100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11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Previously co-founded </a:t>
              </a:r>
              <a:r>
                <a:rPr lang="en-US" sz="1100" dirty="0" err="1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Glantreo</a:t>
              </a:r>
              <a:endParaRPr lang="en-US" sz="1100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93D425-0280-C348-A0AD-2D0D2D35BAE6}"/>
              </a:ext>
            </a:extLst>
          </p:cNvPr>
          <p:cNvGrpSpPr/>
          <p:nvPr/>
        </p:nvGrpSpPr>
        <p:grpSpPr>
          <a:xfrm>
            <a:off x="9036618" y="1816956"/>
            <a:ext cx="2425664" cy="2943197"/>
            <a:chOff x="9193363" y="1589247"/>
            <a:chExt cx="2425664" cy="29431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47514F-CA4A-624A-B4B7-4BF2B5D5A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5795" y="1589247"/>
              <a:ext cx="1943040" cy="1656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058B53-8C44-7845-9A00-1469C43C9173}"/>
                </a:ext>
              </a:extLst>
            </p:cNvPr>
            <p:cNvSpPr txBox="1"/>
            <p:nvPr/>
          </p:nvSpPr>
          <p:spPr>
            <a:xfrm>
              <a:off x="9193363" y="3239532"/>
              <a:ext cx="2425664" cy="75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Product Development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Ievgen Nedrygailov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DEEE67-57EF-6340-9DFE-3E70B0D3B6D5}"/>
                </a:ext>
              </a:extLst>
            </p:cNvPr>
            <p:cNvSpPr txBox="1"/>
            <p:nvPr/>
          </p:nvSpPr>
          <p:spPr>
            <a:xfrm>
              <a:off x="9374503" y="3959338"/>
              <a:ext cx="2063385" cy="573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11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Total experience 9 years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11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PhD in Chemistry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84BC6B-B273-8848-85D7-D399F78EFEC7}"/>
              </a:ext>
            </a:extLst>
          </p:cNvPr>
          <p:cNvGrpSpPr/>
          <p:nvPr/>
        </p:nvGrpSpPr>
        <p:grpSpPr>
          <a:xfrm>
            <a:off x="6222916" y="1816956"/>
            <a:ext cx="2425664" cy="2954522"/>
            <a:chOff x="6625552" y="1589247"/>
            <a:chExt cx="2425664" cy="29545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8B209C-2828-0D43-9D99-C9AEA57A7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87984" y="1589247"/>
              <a:ext cx="1943040" cy="1656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468570-D9B3-E849-AFC3-DD551E53AD11}"/>
                </a:ext>
              </a:extLst>
            </p:cNvPr>
            <p:cNvSpPr txBox="1"/>
            <p:nvPr/>
          </p:nvSpPr>
          <p:spPr>
            <a:xfrm>
              <a:off x="6625552" y="3279285"/>
              <a:ext cx="2425664" cy="75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Product Development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Scott Monaghan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5CFF88-F965-5042-A702-3670FB39E44B}"/>
                </a:ext>
              </a:extLst>
            </p:cNvPr>
            <p:cNvSpPr txBox="1"/>
            <p:nvPr/>
          </p:nvSpPr>
          <p:spPr>
            <a:xfrm>
              <a:off x="6851576" y="3970663"/>
              <a:ext cx="1973617" cy="573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11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Senior member of IEEE</a:t>
              </a:r>
            </a:p>
            <a:p>
              <a:pPr marL="285750" indent="-285750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1100" dirty="0">
                  <a:solidFill>
                    <a:srgbClr val="00B0F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PhD in Physics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ABDCAA-563A-8449-9B8C-4D74FCFB37C2}"/>
              </a:ext>
            </a:extLst>
          </p:cNvPr>
          <p:cNvGrpSpPr/>
          <p:nvPr/>
        </p:nvGrpSpPr>
        <p:grpSpPr>
          <a:xfrm>
            <a:off x="3325397" y="1816956"/>
            <a:ext cx="2574744" cy="2924658"/>
            <a:chOff x="3047126" y="1629000"/>
            <a:chExt cx="2574744" cy="29246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B8AB01-6B9C-3A49-97E9-8346CE905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4098" y="1629000"/>
              <a:ext cx="1943040" cy="1656000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2D2D844-644C-8B44-A469-DDA4E0AB49C7}"/>
                </a:ext>
              </a:extLst>
            </p:cNvPr>
            <p:cNvGrpSpPr/>
            <p:nvPr/>
          </p:nvGrpSpPr>
          <p:grpSpPr>
            <a:xfrm>
              <a:off x="3047126" y="3260018"/>
              <a:ext cx="2574744" cy="1293640"/>
              <a:chOff x="3047126" y="3260018"/>
              <a:chExt cx="2574744" cy="129364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C796CE-40E6-5640-95E4-7F8B91610C8E}"/>
                  </a:ext>
                </a:extLst>
              </p:cNvPr>
              <p:cNvSpPr txBox="1"/>
              <p:nvPr/>
            </p:nvSpPr>
            <p:spPr>
              <a:xfrm>
                <a:off x="3075981" y="3260018"/>
                <a:ext cx="2517035" cy="750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Business Development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Rebecca Buckley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DC9424-B6E1-AF42-AB47-4C63A2045F23}"/>
                  </a:ext>
                </a:extLst>
              </p:cNvPr>
              <p:cNvSpPr txBox="1"/>
              <p:nvPr/>
            </p:nvSpPr>
            <p:spPr>
              <a:xfrm>
                <a:off x="3047126" y="3980552"/>
                <a:ext cx="2574744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sz="1100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Cambridge University Graduate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sz="1100" dirty="0">
                    <a:solidFill>
                      <a:srgbClr val="00B0F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Total experience over 10 years</a:t>
                </a:r>
              </a:p>
            </p:txBody>
          </p:sp>
        </p:grpSp>
      </p:grpSp>
      <p:sp>
        <p:nvSpPr>
          <p:cNvPr id="45" name="Pentagon 44">
            <a:extLst>
              <a:ext uri="{FF2B5EF4-FFF2-40B4-BE49-F238E27FC236}">
                <a16:creationId xmlns:a16="http://schemas.microsoft.com/office/drawing/2014/main" id="{4385FE7B-C058-2E41-B87C-3A7C888A5805}"/>
              </a:ext>
            </a:extLst>
          </p:cNvPr>
          <p:cNvSpPr/>
          <p:nvPr/>
        </p:nvSpPr>
        <p:spPr>
          <a:xfrm>
            <a:off x="786851" y="5242718"/>
            <a:ext cx="9185549" cy="634553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We have the background and vision to achieve success</a:t>
            </a:r>
          </a:p>
        </p:txBody>
      </p:sp>
    </p:spTree>
    <p:extLst>
      <p:ext uri="{BB962C8B-B14F-4D97-AF65-F5344CB8AC3E}">
        <p14:creationId xmlns:p14="http://schemas.microsoft.com/office/powerpoint/2010/main" val="36959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315</Words>
  <Application>Microsoft Macintosh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Open Sans</vt:lpstr>
      <vt:lpstr>Open Sans ExtraBold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Ievgen Nedrygailov</dc:creator>
  <cp:lastModifiedBy>Ievgen Nedrygailov</cp:lastModifiedBy>
  <cp:revision>43</cp:revision>
  <dcterms:created xsi:type="dcterms:W3CDTF">2023-12-07T18:50:37Z</dcterms:created>
  <dcterms:modified xsi:type="dcterms:W3CDTF">2023-12-11T09:03:43Z</dcterms:modified>
</cp:coreProperties>
</file>