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90" r:id="rId4"/>
    <p:sldMasterId id="2147483702" r:id="rId5"/>
    <p:sldMasterId id="2147483714" r:id="rId6"/>
    <p:sldMasterId id="2147483718" r:id="rId7"/>
    <p:sldMasterId id="2147483733" r:id="rId8"/>
  </p:sldMasterIdLst>
  <p:notesMasterIdLst>
    <p:notesMasterId r:id="rId102"/>
  </p:notesMasterIdLst>
  <p:sldIdLst>
    <p:sldId id="348" r:id="rId9"/>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Lst>
  <p:sldSz cx="12192000" cy="6858000"/>
  <p:notesSz cx="6858000" cy="9144000"/>
  <p:embeddedFontLst>
    <p:embeddedFont>
      <p:font typeface="Avenir" panose="02000503020000020003" pitchFamily="2" charset="0"/>
      <p:regular r:id="rId103"/>
      <p:italic r:id="rId104"/>
    </p:embeddedFont>
    <p:embeddedFont>
      <p:font typeface="Candara" panose="020E0502030303020204" pitchFamily="34" charset="0"/>
      <p:regular r:id="rId105"/>
      <p:bold r:id="rId106"/>
      <p:italic r:id="rId107"/>
      <p:boldItalic r:id="rId108"/>
    </p:embeddedFont>
    <p:embeddedFont>
      <p:font typeface="Helvetica Neue" panose="02000503000000020004" pitchFamily="2" charset="0"/>
      <p:regular r:id="rId109"/>
      <p:bold r:id="rId110"/>
      <p:italic r:id="rId111"/>
      <p:boldItalic r:id="rId112"/>
    </p:embeddedFont>
    <p:embeddedFont>
      <p:font typeface="Lato" panose="020F0502020204030203" pitchFamily="34" charset="0"/>
      <p:regular r:id="rId113"/>
      <p:bold r:id="rId114"/>
      <p:italic r:id="rId115"/>
      <p:boldItalic r:id="rId116"/>
    </p:embeddedFont>
    <p:embeddedFont>
      <p:font typeface="Manrope" pitchFamily="2" charset="0"/>
      <p:regular r:id="rId117"/>
      <p:bold r:id="rId118"/>
    </p:embeddedFont>
    <p:embeddedFont>
      <p:font typeface="Montserrat" pitchFamily="2" charset="77"/>
      <p:regular r:id="rId119"/>
      <p:bold r:id="rId120"/>
      <p:italic r:id="rId121"/>
      <p:boldItalic r:id="rId122"/>
    </p:embeddedFont>
    <p:embeddedFont>
      <p:font typeface="Montserrat ExtraBold" panose="020F0502020204030204" pitchFamily="34" charset="0"/>
      <p:bold r:id="rId123"/>
      <p:italic r:id="rId124"/>
      <p:boldItalic r:id="rId125"/>
    </p:embeddedFont>
    <p:embeddedFont>
      <p:font typeface="Open Sans" panose="020B0606030504020204" pitchFamily="34" charset="0"/>
      <p:regular r:id="rId126"/>
      <p:bold r:id="rId127"/>
      <p:italic r:id="rId128"/>
      <p:boldItalic r:id="rId129"/>
    </p:embeddedFont>
    <p:embeddedFont>
      <p:font typeface="Open Sans SemiBold" panose="020B0606030504020204" pitchFamily="34"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4" roundtripDataSignature="AMtx7mgU/cdzv8KNSqjE6ffG9u08vcbi8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EE5B1B-D3AE-4E69-A8C7-53D6B06A9936}">
  <a:tblStyle styleId="{4AEE5B1B-D3AE-4E69-A8C7-53D6B06A993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8757B8F-16AE-4820-A516-996F88D88F3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0258E3-87C7-482E-AB08-470204E893F0}"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6"/>
          </a:solidFill>
        </a:fill>
      </a:tcStyle>
    </a:wholeTbl>
    <a:band1H>
      <a:tcTxStyle b="off" i="off"/>
      <a:tcStyle>
        <a:tcBdr/>
        <a:fill>
          <a:solidFill>
            <a:srgbClr val="CDD7EE"/>
          </a:solidFill>
        </a:fill>
      </a:tcStyle>
    </a:band1H>
    <a:band2H>
      <a:tcTxStyle b="off" i="off"/>
      <a:tcStyle>
        <a:tcBdr/>
      </a:tcStyle>
    </a:band2H>
    <a:band1V>
      <a:tcTxStyle b="off" i="off"/>
      <a:tcStyle>
        <a:tcBdr/>
        <a:fill>
          <a:solidFill>
            <a:srgbClr val="CDD7EE"/>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6"/>
    <p:restoredTop sz="94706"/>
  </p:normalViewPr>
  <p:slideViewPr>
    <p:cSldViewPr snapToGrid="0">
      <p:cViewPr varScale="1">
        <p:scale>
          <a:sx n="137" d="100"/>
          <a:sy n="137" d="100"/>
        </p:scale>
        <p:origin x="216" y="1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5.fntdata"/><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tableStyles" Target="tableStyles.xml"/><Relationship Id="rId16" Type="http://schemas.openxmlformats.org/officeDocument/2006/relationships/slide" Target="slides/slide8.xml"/><Relationship Id="rId107" Type="http://schemas.openxmlformats.org/officeDocument/2006/relationships/font" Target="fonts/font5.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notesMaster" Target="notesMasters/notesMaster1.xml"/><Relationship Id="rId123" Type="http://schemas.openxmlformats.org/officeDocument/2006/relationships/font" Target="fonts/font21.fntdata"/><Relationship Id="rId128" Type="http://schemas.openxmlformats.org/officeDocument/2006/relationships/font" Target="fonts/font26.fntdata"/><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11.fntdata"/><Relationship Id="rId118" Type="http://schemas.openxmlformats.org/officeDocument/2006/relationships/font" Target="fonts/font16.fntdata"/><Relationship Id="rId134" Type="http://customschemas.google.com/relationships/presentationmetadata" Target="metadata"/><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font" Target="fonts/font22.fntdata"/><Relationship Id="rId129" Type="http://schemas.openxmlformats.org/officeDocument/2006/relationships/font" Target="fonts/font27.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28.fntdata"/><Relationship Id="rId135"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7.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font" Target="fonts/font8.fntdata"/><Relationship Id="rId115" Type="http://schemas.openxmlformats.org/officeDocument/2006/relationships/font" Target="fonts/font13.fntdata"/><Relationship Id="rId131" Type="http://schemas.openxmlformats.org/officeDocument/2006/relationships/font" Target="fonts/font29.fntdata"/><Relationship Id="rId136"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font" Target="fonts/font3.fntdata"/><Relationship Id="rId126" Type="http://schemas.openxmlformats.org/officeDocument/2006/relationships/font" Target="fonts/font24.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14.fntdata"/><Relationship Id="rId13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9.fntdata"/><Relationship Id="rId132" Type="http://schemas.openxmlformats.org/officeDocument/2006/relationships/font" Target="fonts/font30.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font" Target="fonts/font4.fntdata"/><Relationship Id="rId127" Type="http://schemas.openxmlformats.org/officeDocument/2006/relationships/font" Target="fonts/font25.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font" Target="fonts/font10.fntdata"/><Relationship Id="rId133"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7327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8" name="Google Shape;7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2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15" name="Google Shape;815;p2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7" name="Google Shape;827;p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p2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2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2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74" name="Google Shape;874;p2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2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90" name="Google Shape;890;p2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2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98" name="Google Shape;898;p2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2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dialogue systems that we see on the web today are rudimental in the way they </a:t>
            </a:r>
            <a:r>
              <a:rPr lang="en-US" sz="1200" i="1">
                <a:solidFill>
                  <a:schemeClr val="dk1"/>
                </a:solidFill>
                <a:latin typeface="Lato"/>
                <a:ea typeface="Lato"/>
                <a:cs typeface="Lato"/>
                <a:sym typeface="Lato"/>
              </a:rPr>
              <a:t>structure data</a:t>
            </a:r>
            <a:r>
              <a:rPr lang="en-US" sz="1200">
                <a:solidFill>
                  <a:schemeClr val="dk1"/>
                </a:solidFill>
                <a:latin typeface="Lato"/>
                <a:ea typeface="Lato"/>
                <a:cs typeface="Lato"/>
                <a:sym typeface="Lato"/>
              </a:rPr>
              <a:t>, they scarcely support evidence-based reasoning, and lack features to enhance personal understanding and situational awareness. This motivates our investigation of new conversational platforms that are specifically designed to support these key capabilities of effective deliberation and decision making.</a:t>
            </a:r>
            <a:endParaRPr/>
          </a:p>
          <a:p>
            <a:pPr marL="457200" marR="0" lvl="0" indent="-228600" algn="l" rtl="0">
              <a:lnSpc>
                <a:spcPct val="100000"/>
              </a:lnSpc>
              <a:spcBef>
                <a:spcPts val="0"/>
              </a:spcBef>
              <a:spcAft>
                <a:spcPts val="0"/>
              </a:spcAft>
              <a:buSzPts val="1400"/>
              <a:buNone/>
            </a:pPr>
            <a:endParaRPr sz="1200">
              <a:solidFill>
                <a:schemeClr val="dk1"/>
              </a:solidFill>
              <a:latin typeface="Lato"/>
              <a:ea typeface="Lato"/>
              <a:cs typeface="Lato"/>
              <a:sym typeface="Lato"/>
            </a:endParaRPr>
          </a:p>
          <a:p>
            <a:pPr marL="457200" marR="0" lvl="0" indent="-228600" algn="l" rtl="0">
              <a:lnSpc>
                <a:spcPct val="100000"/>
              </a:lnSpc>
              <a:spcBef>
                <a:spcPts val="0"/>
              </a:spcBef>
              <a:spcAft>
                <a:spcPts val="0"/>
              </a:spcAft>
              <a:buSzPts val="1400"/>
              <a:buNone/>
            </a:pPr>
            <a:r>
              <a:rPr lang="en-US" sz="1200">
                <a:solidFill>
                  <a:schemeClr val="dk1"/>
                </a:solidFill>
                <a:latin typeface="Lato"/>
                <a:ea typeface="Lato"/>
                <a:cs typeface="Lato"/>
                <a:sym typeface="Lato"/>
              </a:rPr>
              <a:t>New tools are needed to bridge political debate across community platforms. Within the online deliberation research community, this has been done by creating new online deliberation technologies for public debate.</a:t>
            </a:r>
            <a:endParaRPr sz="1200">
              <a:solidFill>
                <a:schemeClr val="dk1"/>
              </a:solidFill>
              <a:latin typeface="Arial"/>
              <a:ea typeface="Arial"/>
              <a:cs typeface="Arial"/>
              <a:sym typeface="Arial"/>
            </a:endParaRPr>
          </a:p>
        </p:txBody>
      </p:sp>
      <p:sp>
        <p:nvSpPr>
          <p:cNvPr id="912" name="Google Shape;912;p2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35" name="Google Shape;935;p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04040"/>
              </a:buClr>
              <a:buSzPts val="1200"/>
              <a:buFont typeface="Lato"/>
              <a:buNone/>
            </a:pPr>
            <a:r>
              <a:rPr lang="en-US" sz="1200">
                <a:solidFill>
                  <a:srgbClr val="404040"/>
                </a:solidFill>
                <a:latin typeface="Lato"/>
                <a:ea typeface="Lato"/>
                <a:cs typeface="Lato"/>
                <a:sym typeface="Lato"/>
              </a:rPr>
              <a:t>Ultimately, the objective of our research is enabling ideation and deliberation at unprecedented scales while allowing many voices to contribute to effective, unbiased, democratic conversations that lead to intelligent group behaviors and social change.</a:t>
            </a:r>
            <a:endParaRPr/>
          </a:p>
          <a:p>
            <a:pPr marL="0" lvl="0" indent="0" algn="l" rtl="0">
              <a:lnSpc>
                <a:spcPct val="100000"/>
              </a:lnSpc>
              <a:spcBef>
                <a:spcPts val="0"/>
              </a:spcBef>
              <a:spcAft>
                <a:spcPts val="0"/>
              </a:spcAft>
              <a:buSzPts val="1400"/>
              <a:buNone/>
            </a:pPr>
            <a:endParaRPr/>
          </a:p>
        </p:txBody>
      </p:sp>
      <p:sp>
        <p:nvSpPr>
          <p:cNvPr id="942" name="Google Shape;942;p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2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all these technologies have in common is the capability to facilitate sensemaking, critical thinking and a better understanding of complexity </a:t>
            </a:r>
            <a:endParaRPr/>
          </a:p>
          <a:p>
            <a:pPr marL="0" lvl="0" indent="0" algn="l" rtl="0">
              <a:lnSpc>
                <a:spcPct val="100000"/>
              </a:lnSpc>
              <a:spcBef>
                <a:spcPts val="0"/>
              </a:spcBef>
              <a:spcAft>
                <a:spcPts val="0"/>
              </a:spcAft>
              <a:buSzPts val="1400"/>
              <a:buNone/>
            </a:pPr>
            <a:r>
              <a:rPr lang="en-US"/>
              <a:t>In this talk I am going to focus on one of this technology and thy to argue and demonstrate the important of ritical thinking as a skill for democracy and peace building education.</a:t>
            </a:r>
            <a:endParaRPr/>
          </a:p>
          <a:p>
            <a:pPr marL="0" lvl="0" indent="0" algn="l" rtl="0">
              <a:lnSpc>
                <a:spcPct val="100000"/>
              </a:lnSpc>
              <a:spcBef>
                <a:spcPts val="0"/>
              </a:spcBef>
              <a:spcAft>
                <a:spcPts val="0"/>
              </a:spcAft>
              <a:buSzPts val="1400"/>
              <a:buNone/>
            </a:pPr>
            <a:endParaRPr/>
          </a:p>
        </p:txBody>
      </p:sp>
      <p:sp>
        <p:nvSpPr>
          <p:cNvPr id="949" name="Google Shape;949;p2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2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Lato"/>
                <a:ea typeface="Lato"/>
                <a:cs typeface="Lato"/>
                <a:sym typeface="Lato"/>
              </a:rPr>
              <a:t>Intuitive interface using a timeline representation to conversational contribution, but enabling structured contribution in form of argument pro and con.</a:t>
            </a:r>
            <a:endParaRPr/>
          </a:p>
          <a:p>
            <a:pPr marL="0" lvl="0" indent="0" algn="l" rtl="0">
              <a:lnSpc>
                <a:spcPct val="100000"/>
              </a:lnSpc>
              <a:spcBef>
                <a:spcPts val="0"/>
              </a:spcBef>
              <a:spcAft>
                <a:spcPts val="0"/>
              </a:spcAft>
              <a:buSzPts val="1400"/>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SzPts val="1400"/>
              <a:buNone/>
            </a:pPr>
            <a:r>
              <a:rPr lang="en-US" sz="1200">
                <a:solidFill>
                  <a:schemeClr val="dk1"/>
                </a:solidFill>
                <a:latin typeface="Lato"/>
                <a:ea typeface="Lato"/>
                <a:cs typeface="Lato"/>
                <a:sym typeface="Lato"/>
              </a:rPr>
              <a:t>Additional right navigation three that help navigation of long conversation and highlight the structure of the discussion in terms of ideas propose and their pro and cons</a:t>
            </a:r>
            <a:endParaRPr/>
          </a:p>
          <a:p>
            <a:pPr marL="0" lvl="0" indent="0" algn="l" rtl="0">
              <a:lnSpc>
                <a:spcPct val="100000"/>
              </a:lnSpc>
              <a:spcBef>
                <a:spcPts val="0"/>
              </a:spcBef>
              <a:spcAft>
                <a:spcPts val="0"/>
              </a:spcAft>
              <a:buSzPts val="1400"/>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SzPts val="1400"/>
              <a:buNone/>
            </a:pPr>
            <a:r>
              <a:rPr lang="en-US" sz="1200">
                <a:solidFill>
                  <a:schemeClr val="dk1"/>
                </a:solidFill>
                <a:latin typeface="Lato"/>
                <a:ea typeface="Lato"/>
                <a:cs typeface="Lato"/>
                <a:sym typeface="Lato"/>
              </a:rPr>
              <a:t>Textual summary and focus of attention recommendations on the left for newcomers to get a sence of the state and progress of the discussion and help them focus attention where the conversation needs it more. </a:t>
            </a:r>
            <a:endParaRPr/>
          </a:p>
          <a:p>
            <a:pPr marL="0" lvl="0" indent="0" algn="l" rtl="0">
              <a:lnSpc>
                <a:spcPct val="100000"/>
              </a:lnSpc>
              <a:spcBef>
                <a:spcPts val="0"/>
              </a:spcBef>
              <a:spcAft>
                <a:spcPts val="0"/>
              </a:spcAft>
              <a:buSzPts val="1400"/>
              <a:buNone/>
            </a:pPr>
            <a:endParaRPr sz="1200">
              <a:solidFill>
                <a:schemeClr val="dk1"/>
              </a:solidFill>
              <a:latin typeface="Lato"/>
              <a:ea typeface="Lato"/>
              <a:cs typeface="Lato"/>
              <a:sym typeface="Lato"/>
            </a:endParaRPr>
          </a:p>
          <a:p>
            <a:pPr marL="0" lvl="0" indent="0" algn="l" rtl="0">
              <a:lnSpc>
                <a:spcPct val="100000"/>
              </a:lnSpc>
              <a:spcBef>
                <a:spcPts val="0"/>
              </a:spcBef>
              <a:spcAft>
                <a:spcPts val="0"/>
              </a:spcAft>
              <a:buSzPts val="1400"/>
              <a:buNone/>
            </a:pPr>
            <a:endParaRPr sz="1200">
              <a:solidFill>
                <a:schemeClr val="dk1"/>
              </a:solidFill>
              <a:latin typeface="Lato"/>
              <a:ea typeface="Lato"/>
              <a:cs typeface="Lato"/>
              <a:sym typeface="Lato"/>
            </a:endParaRPr>
          </a:p>
        </p:txBody>
      </p:sp>
      <p:sp>
        <p:nvSpPr>
          <p:cNvPr id="956" name="Google Shape;956;p2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2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Lato"/>
              <a:ea typeface="Lato"/>
              <a:cs typeface="Lato"/>
              <a:sym typeface="Lato"/>
            </a:endParaRPr>
          </a:p>
        </p:txBody>
      </p:sp>
      <p:sp>
        <p:nvSpPr>
          <p:cNvPr id="964" name="Google Shape;964;p2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2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72" name="Google Shape;972;p2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2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9" name="Google Shape;979;p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6" name="Google Shape;986;p2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0" name="Google Shape;1000;p2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09" name="Google Shape;1009;p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p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2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i="1">
                <a:solidFill>
                  <a:schemeClr val="dk1"/>
                </a:solidFill>
                <a:latin typeface="Lato"/>
                <a:ea typeface="Lato"/>
                <a:cs typeface="Lato"/>
                <a:sym typeface="Lato"/>
              </a:rPr>
              <a:t>Argumentation based Issue-centric systems</a:t>
            </a:r>
            <a:r>
              <a:rPr lang="en-US" sz="1200">
                <a:solidFill>
                  <a:schemeClr val="dk1"/>
                </a:solidFill>
                <a:latin typeface="Lato"/>
                <a:ea typeface="Lato"/>
                <a:cs typeface="Lato"/>
                <a:sym typeface="Lato"/>
              </a:rPr>
              <a:t> (such as Deliberatorium, Cohere, DebateGraph, The Evidence Hub), where people interact by building deliberation maps, that are made up of interlinked questions, answers and arguments. </a:t>
            </a:r>
            <a:endParaRPr/>
          </a:p>
          <a:p>
            <a:pPr marL="457200" marR="0" lvl="0" indent="-228600" algn="l" rtl="0">
              <a:lnSpc>
                <a:spcPct val="100000"/>
              </a:lnSpc>
              <a:spcBef>
                <a:spcPts val="0"/>
              </a:spcBef>
              <a:spcAft>
                <a:spcPts val="0"/>
              </a:spcAft>
              <a:buSzPts val="1400"/>
              <a:buNone/>
            </a:pPr>
            <a:endParaRPr sz="1200">
              <a:solidFill>
                <a:schemeClr val="dk1"/>
              </a:solidFill>
              <a:latin typeface="Lato"/>
              <a:ea typeface="Lato"/>
              <a:cs typeface="Lato"/>
              <a:sym typeface="Lato"/>
            </a:endParaRPr>
          </a:p>
        </p:txBody>
      </p:sp>
      <p:sp>
        <p:nvSpPr>
          <p:cNvPr id="1033" name="Google Shape;1033;p2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2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i="1">
                <a:solidFill>
                  <a:schemeClr val="dk1"/>
                </a:solidFill>
                <a:latin typeface="Lato"/>
                <a:ea typeface="Lato"/>
                <a:cs typeface="Lato"/>
                <a:sym typeface="Lato"/>
              </a:rPr>
              <a:t>Issue-centric systems</a:t>
            </a:r>
            <a:r>
              <a:rPr lang="en-US" sz="1200">
                <a:solidFill>
                  <a:schemeClr val="dk1"/>
                </a:solidFill>
                <a:latin typeface="Lato"/>
                <a:ea typeface="Lato"/>
                <a:cs typeface="Lato"/>
                <a:sym typeface="Lato"/>
              </a:rPr>
              <a:t> (such as Deliberatorium, Cohere, DebateGraph, The Evidence Hub), where people interact by building deliberation maps, that are made up of interlinked questions, answers and arguments. </a:t>
            </a:r>
            <a:endParaRPr/>
          </a:p>
          <a:p>
            <a:pPr marL="457200" marR="0" lvl="0" indent="-228600" algn="l" rtl="0">
              <a:lnSpc>
                <a:spcPct val="100000"/>
              </a:lnSpc>
              <a:spcBef>
                <a:spcPts val="0"/>
              </a:spcBef>
              <a:spcAft>
                <a:spcPts val="0"/>
              </a:spcAft>
              <a:buSzPts val="1400"/>
              <a:buNone/>
            </a:pPr>
            <a:endParaRPr sz="1200">
              <a:solidFill>
                <a:schemeClr val="dk1"/>
              </a:solidFill>
              <a:latin typeface="Lato"/>
              <a:ea typeface="Lato"/>
              <a:cs typeface="Lato"/>
              <a:sym typeface="Lato"/>
            </a:endParaRPr>
          </a:p>
          <a:p>
            <a:pPr marL="457200" marR="0" lvl="0" indent="-228600" algn="l" rtl="0">
              <a:lnSpc>
                <a:spcPct val="100000"/>
              </a:lnSpc>
              <a:spcBef>
                <a:spcPts val="0"/>
              </a:spcBef>
              <a:spcAft>
                <a:spcPts val="0"/>
              </a:spcAft>
              <a:buSzPts val="1400"/>
              <a:buNone/>
            </a:pPr>
            <a:r>
              <a:rPr lang="en-US" sz="1200">
                <a:solidFill>
                  <a:schemeClr val="dk1"/>
                </a:solidFill>
                <a:latin typeface="Lato"/>
                <a:ea typeface="Lato"/>
                <a:cs typeface="Lato"/>
                <a:sym typeface="Lato"/>
              </a:rPr>
              <a:t>.</a:t>
            </a:r>
            <a:endParaRPr/>
          </a:p>
        </p:txBody>
      </p:sp>
      <p:sp>
        <p:nvSpPr>
          <p:cNvPr id="1039" name="Google Shape;1039;p2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2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5" name="Google Shape;1045;p2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Arial"/>
                <a:ea typeface="Arial"/>
                <a:cs typeface="Arial"/>
                <a:sym typeface="Arial"/>
              </a:rPr>
              <a:t>41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6" name="Google Shape;1056;p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2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p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2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19" name="Google Shape;1119;p2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2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2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latin typeface="Helvetica Neue"/>
                <a:ea typeface="Helvetica Neue"/>
                <a:cs typeface="Helvetica Neue"/>
                <a:sym typeface="Helvetica Neue"/>
              </a:rPr>
              <a:t>developing a framework for the case studies so we need to </a:t>
            </a:r>
            <a:r>
              <a:rPr lang="en-US" b="1">
                <a:latin typeface="Helvetica Neue"/>
                <a:ea typeface="Helvetica Neue"/>
                <a:cs typeface="Helvetica Neue"/>
                <a:sym typeface="Helvetica Neue"/>
              </a:rPr>
              <a:t>define an approach to analyse the case studies</a:t>
            </a:r>
            <a:r>
              <a:rPr lang="en-US">
                <a:latin typeface="Helvetica Neue"/>
                <a:ea typeface="Helvetica Neue"/>
                <a:cs typeface="Helvetica Neue"/>
                <a:sym typeface="Helvetica Neue"/>
              </a:rPr>
              <a:t>. </a:t>
            </a:r>
            <a:endParaRPr/>
          </a:p>
          <a:p>
            <a:pPr marL="457200" marR="0" lvl="0" indent="-228600" algn="l" rtl="0">
              <a:lnSpc>
                <a:spcPct val="100000"/>
              </a:lnSpc>
              <a:spcBef>
                <a:spcPts val="0"/>
              </a:spcBef>
              <a:spcAft>
                <a:spcPts val="0"/>
              </a:spcAft>
              <a:buSzPts val="1400"/>
              <a:buNone/>
            </a:pPr>
            <a:r>
              <a:rPr lang="en-US">
                <a:latin typeface="Helvetica Neue"/>
                <a:ea typeface="Helvetica Neue"/>
                <a:cs typeface="Helvetica Neue"/>
                <a:sym typeface="Helvetica Neue"/>
              </a:rPr>
              <a:t>There are many ways to approach this. Need to define main </a:t>
            </a:r>
            <a:r>
              <a:rPr lang="en-US" b="1">
                <a:latin typeface="Helvetica Neue"/>
                <a:ea typeface="Helvetica Neue"/>
                <a:cs typeface="Helvetica Neue"/>
                <a:sym typeface="Helvetica Neue"/>
              </a:rPr>
              <a:t>aims for target methodology and case study analysis</a:t>
            </a:r>
            <a:endParaRPr>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a:p>
        </p:txBody>
      </p:sp>
      <p:sp>
        <p:nvSpPr>
          <p:cNvPr id="1170" name="Google Shape;1170;p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2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4" name="Google Shape;1184;p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9" name="Google Shape;11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5" name="Google Shape;119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2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a:solidFill>
                  <a:schemeClr val="dk1"/>
                </a:solidFill>
                <a:latin typeface="Lato"/>
                <a:ea typeface="Lato"/>
                <a:cs typeface="Lato"/>
                <a:sym typeface="Lato"/>
              </a:rPr>
              <a:t>In response to the scepticisms toward new media capability to support people’s critical thinking rather than promote polarization of pre-existing groups and opinions. Our research into new sensemaking technologies and hypervideo shows that new media can effectively support democratic deliberation and crucially provide new tools for citizens </a:t>
            </a:r>
            <a:endParaRPr/>
          </a:p>
          <a:p>
            <a:pPr marL="457200" marR="0" lvl="0" indent="-228600" algn="l" rtl="0">
              <a:lnSpc>
                <a:spcPct val="100000"/>
              </a:lnSpc>
              <a:spcBef>
                <a:spcPts val="0"/>
              </a:spcBef>
              <a:spcAft>
                <a:spcPts val="0"/>
              </a:spcAft>
              <a:buSzPts val="1400"/>
              <a:buNone/>
            </a:pPr>
            <a:endParaRPr sz="1200">
              <a:solidFill>
                <a:schemeClr val="dk1"/>
              </a:solidFill>
              <a:latin typeface="Lato"/>
              <a:ea typeface="Lato"/>
              <a:cs typeface="Lato"/>
              <a:sym typeface="Lato"/>
            </a:endParaRPr>
          </a:p>
          <a:p>
            <a:pPr marL="457200" marR="0" lvl="0" indent="-228600" algn="l" rtl="0">
              <a:lnSpc>
                <a:spcPct val="100000"/>
              </a:lnSpc>
              <a:spcBef>
                <a:spcPts val="0"/>
              </a:spcBef>
              <a:spcAft>
                <a:spcPts val="0"/>
              </a:spcAft>
              <a:buSzPts val="1400"/>
              <a:buNone/>
            </a:pPr>
            <a:r>
              <a:rPr lang="en-US" sz="1200">
                <a:solidFill>
                  <a:schemeClr val="dk1"/>
                </a:solidFill>
                <a:latin typeface="Lato"/>
                <a:ea typeface="Lato"/>
                <a:cs typeface="Lato"/>
                <a:sym typeface="Lato"/>
              </a:rPr>
              <a:t>to detect and make sense of manipulations, check facts versus speculations, gain new insights, and confidently inform their political choices.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Recent advances in research on argument mining [39, 40] and automatic detection of fake news [62] are starting to shape a near future in front of us in which machine analysis will be able to assist human assessment of complex political debates and dynamics. </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New tools are needed to bridge political debate across community platforms. </a:t>
            </a:r>
            <a:endParaRPr/>
          </a:p>
        </p:txBody>
      </p:sp>
      <p:sp>
        <p:nvSpPr>
          <p:cNvPr id="1203" name="Google Shape;1203;p2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Recent advances in research on argument mining [39, 40] and automatic detection of fake news [62] are starting to shape a near future in front of us in which machine analysis will be able to assist human assessment of complex political debates and dynamics. </a:t>
            </a:r>
            <a:endParaRPr/>
          </a:p>
        </p:txBody>
      </p:sp>
      <p:sp>
        <p:nvSpPr>
          <p:cNvPr id="1209" name="Google Shape;1209;p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2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04040"/>
              </a:buClr>
              <a:buSzPts val="1000"/>
              <a:buFont typeface="Lato"/>
              <a:buNone/>
            </a:pPr>
            <a:r>
              <a:rPr lang="en-US" sz="1000">
                <a:solidFill>
                  <a:srgbClr val="404040"/>
                </a:solidFill>
                <a:latin typeface="Lato"/>
                <a:ea typeface="Lato"/>
                <a:cs typeface="Lato"/>
                <a:sym typeface="Lato"/>
              </a:rPr>
              <a:t>CI works best when it is transparent</a:t>
            </a:r>
            <a:endParaRPr/>
          </a:p>
          <a:p>
            <a:pPr marL="342900" lvl="0" indent="-254000" algn="l" rtl="0">
              <a:lnSpc>
                <a:spcPct val="100000"/>
              </a:lnSpc>
              <a:spcBef>
                <a:spcPts val="0"/>
              </a:spcBef>
              <a:spcAft>
                <a:spcPts val="0"/>
              </a:spcAft>
              <a:buSzPts val="1400"/>
              <a:buFont typeface="Arial"/>
              <a:buNone/>
            </a:pPr>
            <a:endParaRPr sz="1200">
              <a:solidFill>
                <a:srgbClr val="404040"/>
              </a:solidFill>
            </a:endParaRPr>
          </a:p>
          <a:p>
            <a:pPr marL="342900" lvl="0" indent="-342900" algn="l" rtl="0">
              <a:lnSpc>
                <a:spcPct val="100000"/>
              </a:lnSpc>
              <a:spcBef>
                <a:spcPts val="0"/>
              </a:spcBef>
              <a:spcAft>
                <a:spcPts val="0"/>
              </a:spcAft>
              <a:buSzPts val="1400"/>
              <a:buFont typeface="Arial"/>
              <a:buChar char="•"/>
            </a:pPr>
            <a:r>
              <a:rPr lang="en-US" sz="1200">
                <a:solidFill>
                  <a:srgbClr val="404040"/>
                </a:solidFill>
              </a:rPr>
              <a:t>How do we explain the causal relation of data science inferences and machine predictions.</a:t>
            </a:r>
            <a:endParaRPr sz="1200">
              <a:solidFill>
                <a:srgbClr val="404040"/>
              </a:solidFill>
            </a:endParaRPr>
          </a:p>
        </p:txBody>
      </p:sp>
      <p:sp>
        <p:nvSpPr>
          <p:cNvPr id="1216" name="Google Shape;1216;p2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2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223" name="Google Shape;1223;p2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2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9" name="Google Shape;1229;p2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Arial"/>
                <a:ea typeface="Arial"/>
                <a:cs typeface="Arial"/>
                <a:sym typeface="Arial"/>
              </a:rPr>
              <a:t>56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0" name="Google Shape;1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Hello, my name is Fabiana Fournier and I am a senior researcher in the IBM Research lab in Israel.</a:t>
            </a:r>
            <a:endParaRPr/>
          </a:p>
          <a:p>
            <a:pPr marL="457200" marR="0" lvl="0" indent="-228600" algn="l" rtl="0">
              <a:lnSpc>
                <a:spcPct val="100000"/>
              </a:lnSpc>
              <a:spcBef>
                <a:spcPts val="0"/>
              </a:spcBef>
              <a:spcAft>
                <a:spcPts val="0"/>
              </a:spcAft>
              <a:buSzPts val="1400"/>
              <a:buNone/>
            </a:pPr>
            <a:r>
              <a:rPr lang="en-US"/>
              <a:t>My presentation will address the question: Trustworthy and Explainable AI in Policy making: How can we enhance trustworthiness, fairness, and explainability of the modern AI by enabling humans to reason about the outcomes of AI-based models.</a:t>
            </a:r>
            <a:endParaRPr/>
          </a:p>
          <a:p>
            <a:pPr marL="0" lvl="0" indent="0" algn="l" rtl="0">
              <a:lnSpc>
                <a:spcPct val="100000"/>
              </a:lnSpc>
              <a:spcBef>
                <a:spcPts val="0"/>
              </a:spcBef>
              <a:spcAft>
                <a:spcPts val="0"/>
              </a:spcAft>
              <a:buSzPts val="1400"/>
              <a:buNone/>
            </a:pPr>
            <a:endParaRPr/>
          </a:p>
        </p:txBody>
      </p:sp>
      <p:sp>
        <p:nvSpPr>
          <p:cNvPr id="1249" name="Google Shape;124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SzPts val="1400"/>
              <a:buNone/>
            </a:pPr>
            <a:r>
              <a:rPr lang="en-US"/>
              <a:t>Let’s start with a simple example of a citybot of free parking brochure </a:t>
            </a:r>
            <a:endParaRPr/>
          </a:p>
          <a:p>
            <a:pPr marL="0" lvl="0" indent="0" algn="l" rtl="1">
              <a:lnSpc>
                <a:spcPct val="100000"/>
              </a:lnSpc>
              <a:spcBef>
                <a:spcPts val="0"/>
              </a:spcBef>
              <a:spcAft>
                <a:spcPts val="0"/>
              </a:spcAft>
              <a:buSzPts val="1400"/>
              <a:buNone/>
            </a:pPr>
            <a:r>
              <a:rPr lang="en-US">
                <a:highlight>
                  <a:srgbClr val="FFFF00"/>
                </a:highlight>
              </a:rPr>
              <a:t>&lt;&lt;READ&gt;&gt;</a:t>
            </a:r>
            <a:endParaRPr/>
          </a:p>
          <a:p>
            <a:pPr marL="0" lvl="0" indent="0" algn="l" rtl="1">
              <a:lnSpc>
                <a:spcPct val="100000"/>
              </a:lnSpc>
              <a:spcBef>
                <a:spcPts val="0"/>
              </a:spcBef>
              <a:spcAft>
                <a:spcPts val="0"/>
              </a:spcAft>
              <a:buSzPts val="1400"/>
              <a:buNone/>
            </a:pPr>
            <a:r>
              <a:rPr lang="en-US">
                <a:highlight>
                  <a:srgbClr val="FFFF00"/>
                </a:highlight>
              </a:rPr>
              <a:t>What changed? The user now </a:t>
            </a:r>
            <a:r>
              <a:rPr lang="en-US" b="1">
                <a:highlight>
                  <a:srgbClr val="FFFF00"/>
                </a:highlight>
              </a:rPr>
              <a:t>trusts</a:t>
            </a:r>
            <a:r>
              <a:rPr lang="en-US">
                <a:highlight>
                  <a:srgbClr val="FFFF00"/>
                </a:highlight>
              </a:rPr>
              <a:t> the system and therefore is receptive to the offer</a:t>
            </a:r>
            <a:endParaRPr>
              <a:highlight>
                <a:srgbClr val="FFFF00"/>
              </a:highlight>
            </a:endParaRPr>
          </a:p>
          <a:p>
            <a:pPr marL="0" lvl="0" indent="0" algn="l" rtl="1">
              <a:lnSpc>
                <a:spcPct val="100000"/>
              </a:lnSpc>
              <a:spcBef>
                <a:spcPts val="0"/>
              </a:spcBef>
              <a:spcAft>
                <a:spcPts val="0"/>
              </a:spcAft>
              <a:buSzPts val="1400"/>
              <a:buNone/>
            </a:pPr>
            <a:endParaRPr>
              <a:highlight>
                <a:srgbClr val="FFFF00"/>
              </a:highlight>
            </a:endParaRPr>
          </a:p>
        </p:txBody>
      </p:sp>
      <p:sp>
        <p:nvSpPr>
          <p:cNvPr id="1262" name="Google Shape;126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b="1"/>
              <a:t>WHY DO WE NEED TRUST IN AI-BASED SYSTEMS?</a:t>
            </a:r>
            <a:endParaRPr/>
          </a:p>
          <a:p>
            <a:pPr marL="171450" lvl="0" indent="-171450" algn="l" rtl="0">
              <a:lnSpc>
                <a:spcPct val="100000"/>
              </a:lnSpc>
              <a:spcBef>
                <a:spcPts val="0"/>
              </a:spcBef>
              <a:spcAft>
                <a:spcPts val="0"/>
              </a:spcAft>
              <a:buSzPts val="1400"/>
              <a:buFont typeface="Arial"/>
              <a:buChar char="•"/>
            </a:pPr>
            <a:r>
              <a:rPr lang="en-US" b="1"/>
              <a:t>Foster adoption</a:t>
            </a:r>
            <a:r>
              <a:rPr lang="en-US"/>
              <a:t>: Trustworthiness is a pre-requisite for the uptake and adoption of automated systems.</a:t>
            </a:r>
            <a:endParaRPr/>
          </a:p>
          <a:p>
            <a:pPr marL="171450" lvl="0" indent="-171450" algn="l" rtl="0">
              <a:lnSpc>
                <a:spcPct val="100000"/>
              </a:lnSpc>
              <a:spcBef>
                <a:spcPts val="0"/>
              </a:spcBef>
              <a:spcAft>
                <a:spcPts val="0"/>
              </a:spcAft>
              <a:buSzPts val="1400"/>
              <a:buFont typeface="Arial"/>
              <a:buChar char="•"/>
            </a:pPr>
            <a:r>
              <a:rPr lang="en-US" b="1"/>
              <a:t>Regulation</a:t>
            </a:r>
            <a:r>
              <a:rPr lang="en-US"/>
              <a:t>: Increasingly laws, regulations, and codes of conduct put a duty on organizations that make automatic decisions about their customers or users to provide them with an explanation of the “logic” associated with such decisions.</a:t>
            </a:r>
            <a:endParaRPr/>
          </a:p>
          <a:p>
            <a:pPr marL="171450" lvl="0" indent="-171450" algn="l" rtl="0">
              <a:lnSpc>
                <a:spcPct val="100000"/>
              </a:lnSpc>
              <a:spcBef>
                <a:spcPts val="0"/>
              </a:spcBef>
              <a:spcAft>
                <a:spcPts val="0"/>
              </a:spcAft>
              <a:buSzPts val="1400"/>
              <a:buFont typeface="Arial"/>
              <a:buChar char="•"/>
            </a:pPr>
            <a:r>
              <a:rPr lang="en-US"/>
              <a:t>We carried out a </a:t>
            </a:r>
            <a:r>
              <a:rPr lang="en-US" b="1"/>
              <a:t>user study </a:t>
            </a:r>
            <a:r>
              <a:rPr lang="en-US"/>
              <a:t>on the quality of explanations generated by large language models such as ChatGPT. Our study shows that trust affects the perceived explanation. I will show later some of this work. </a:t>
            </a:r>
            <a:endParaRPr/>
          </a:p>
          <a:p>
            <a:pPr marL="0" lvl="0" indent="0" algn="l" rtl="0">
              <a:lnSpc>
                <a:spcPct val="100000"/>
              </a:lnSpc>
              <a:spcBef>
                <a:spcPts val="0"/>
              </a:spcBef>
              <a:spcAft>
                <a:spcPts val="0"/>
              </a:spcAft>
              <a:buClr>
                <a:schemeClr val="dk1"/>
              </a:buClr>
              <a:buSzPts val="1200"/>
              <a:buFont typeface="Arial"/>
              <a:buNone/>
            </a:pPr>
            <a:endParaRPr/>
          </a:p>
        </p:txBody>
      </p:sp>
      <p:sp>
        <p:nvSpPr>
          <p:cNvPr id="1284" name="Google Shape;128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Font typeface="Arial"/>
              <a:buNone/>
            </a:pPr>
            <a:r>
              <a:rPr lang="en-US"/>
              <a:t>There are many frameworks for trustworthiness. Toreini et al. proposed 4 aspects:</a:t>
            </a:r>
            <a:endParaRPr/>
          </a:p>
          <a:p>
            <a:pPr marL="171450" lvl="0" indent="-171450" algn="l" rtl="0">
              <a:lnSpc>
                <a:spcPct val="100000"/>
              </a:lnSpc>
              <a:spcBef>
                <a:spcPts val="0"/>
              </a:spcBef>
              <a:spcAft>
                <a:spcPts val="0"/>
              </a:spcAft>
              <a:buSzPts val="1400"/>
              <a:buFont typeface="Arial"/>
              <a:buChar char="•"/>
            </a:pPr>
            <a:r>
              <a:rPr lang="en-US"/>
              <a:t>Fairness technologies focus on detection and prevention of discrimination and bias in different demographics</a:t>
            </a:r>
            <a:endParaRPr/>
          </a:p>
          <a:p>
            <a:pPr marL="171450" lvl="0" indent="-171450" algn="l" rtl="0">
              <a:lnSpc>
                <a:spcPct val="100000"/>
              </a:lnSpc>
              <a:spcBef>
                <a:spcPts val="0"/>
              </a:spcBef>
              <a:spcAft>
                <a:spcPts val="0"/>
              </a:spcAft>
              <a:buSzPts val="1400"/>
              <a:buFont typeface="Arial"/>
              <a:buChar char="•"/>
            </a:pPr>
            <a:r>
              <a:rPr lang="en-US"/>
              <a:t>Explainability technologies focus on explaining and interpreting the outcome to the end users in a human manner</a:t>
            </a:r>
            <a:endParaRPr/>
          </a:p>
          <a:p>
            <a:pPr marL="171450" lvl="0" indent="-171450" algn="l" rtl="0">
              <a:lnSpc>
                <a:spcPct val="100000"/>
              </a:lnSpc>
              <a:spcBef>
                <a:spcPts val="0"/>
              </a:spcBef>
              <a:spcAft>
                <a:spcPts val="0"/>
              </a:spcAft>
              <a:buSzPts val="1400"/>
              <a:buFont typeface="Arial"/>
              <a:buChar char="•"/>
            </a:pPr>
            <a:r>
              <a:rPr lang="en-US"/>
              <a:t>Auditability technologies focus on enabling third parties and regulators to supervise, challenge, or monitor the operation of the models.</a:t>
            </a:r>
            <a:endParaRPr/>
          </a:p>
          <a:p>
            <a:pPr marL="171450" lvl="0" indent="-171450" algn="l" rtl="0">
              <a:lnSpc>
                <a:spcPct val="100000"/>
              </a:lnSpc>
              <a:spcBef>
                <a:spcPts val="0"/>
              </a:spcBef>
              <a:spcAft>
                <a:spcPts val="0"/>
              </a:spcAft>
              <a:buSzPts val="1400"/>
              <a:buFont typeface="Arial"/>
              <a:buChar char="•"/>
            </a:pPr>
            <a:r>
              <a:rPr lang="en-US"/>
              <a:t>Safety technologies focus on ensuring the operation of the model as intended in presence of active or passive malicious attacker. </a:t>
            </a:r>
            <a:endParaRPr/>
          </a:p>
          <a:p>
            <a:pPr marL="171450" lvl="0" indent="-82550" algn="l" rtl="0">
              <a:lnSpc>
                <a:spcPct val="100000"/>
              </a:lnSpc>
              <a:spcBef>
                <a:spcPts val="0"/>
              </a:spcBef>
              <a:spcAft>
                <a:spcPts val="0"/>
              </a:spcAft>
              <a:buSzPts val="1400"/>
              <a:buFont typeface="Arial"/>
              <a:buNone/>
            </a:pPr>
            <a:endParaRPr/>
          </a:p>
          <a:p>
            <a:pPr marL="171450" lvl="0" indent="-171450" algn="l" rtl="0">
              <a:lnSpc>
                <a:spcPct val="100000"/>
              </a:lnSpc>
              <a:spcBef>
                <a:spcPts val="0"/>
              </a:spcBef>
              <a:spcAft>
                <a:spcPts val="0"/>
              </a:spcAft>
              <a:buSzPts val="1400"/>
              <a:buFont typeface="Arial"/>
              <a:buChar char="•"/>
            </a:pPr>
            <a:r>
              <a:rPr lang="en-US"/>
              <a:t>WE focus on explainability in our work.</a:t>
            </a:r>
            <a:endParaRPr/>
          </a:p>
          <a:p>
            <a:pPr marL="0" lvl="0" indent="0" algn="l" rtl="0">
              <a:lnSpc>
                <a:spcPct val="100000"/>
              </a:lnSpc>
              <a:spcBef>
                <a:spcPts val="0"/>
              </a:spcBef>
              <a:spcAft>
                <a:spcPts val="0"/>
              </a:spcAft>
              <a:buSzPts val="1400"/>
              <a:buNone/>
            </a:pPr>
            <a:endParaRPr/>
          </a:p>
        </p:txBody>
      </p:sp>
      <p:sp>
        <p:nvSpPr>
          <p:cNvPr id="1295" name="Google Shape;129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en-US"/>
              <a:t>Our main interest is in explainability for business processes.</a:t>
            </a:r>
            <a:endParaRPr/>
          </a:p>
          <a:p>
            <a:pPr marL="457200" lvl="0" indent="-228600" algn="l" rtl="0">
              <a:lnSpc>
                <a:spcPct val="100000"/>
              </a:lnSpc>
              <a:spcBef>
                <a:spcPts val="0"/>
              </a:spcBef>
              <a:spcAft>
                <a:spcPts val="0"/>
              </a:spcAft>
              <a:buSzPts val="1400"/>
              <a:buFont typeface="Arial"/>
              <a:buChar char="•"/>
            </a:pPr>
            <a:r>
              <a:rPr lang="en-US"/>
              <a:t>As an example, let’s look at a simple process of giving a fine ticket to a driver parking in a forbidden place. We will get to this scenario later, but in the meantime let’s assume the police officer would like to understand how he can expedite the process in hazardous places. In order to do so he asks </a:t>
            </a:r>
            <a:r>
              <a:rPr lang="en-US" b="1"/>
              <a:t>“why does the processing of fines in hazardous places take so long”</a:t>
            </a:r>
            <a:endParaRPr/>
          </a:p>
          <a:p>
            <a:pPr marL="0" lvl="0" indent="0" algn="l" rtl="0">
              <a:lnSpc>
                <a:spcPct val="100000"/>
              </a:lnSpc>
              <a:spcBef>
                <a:spcPts val="0"/>
              </a:spcBef>
              <a:spcAft>
                <a:spcPts val="0"/>
              </a:spcAft>
              <a:buSzPts val="1400"/>
              <a:buNone/>
            </a:pPr>
            <a:endParaRPr b="1"/>
          </a:p>
        </p:txBody>
      </p:sp>
      <p:sp>
        <p:nvSpPr>
          <p:cNvPr id="1315" name="Google Shape;131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this question cannot be fully answered.</a:t>
            </a:r>
            <a:endParaRPr/>
          </a:p>
          <a:p>
            <a:pPr marL="0" marR="0" lvl="0" indent="0" algn="l" rtl="0">
              <a:lnSpc>
                <a:spcPct val="100000"/>
              </a:lnSpc>
              <a:spcBef>
                <a:spcPts val="0"/>
              </a:spcBef>
              <a:spcAft>
                <a:spcPts val="0"/>
              </a:spcAft>
              <a:buClr>
                <a:schemeClr val="dk1"/>
              </a:buClr>
              <a:buSzPts val="1200"/>
              <a:buFont typeface="Calibri"/>
              <a:buNone/>
            </a:pPr>
            <a:r>
              <a:rPr lang="en-US"/>
              <a:t>This is due to the fact that </a:t>
            </a:r>
            <a:r>
              <a:rPr lang="en-US" sz="1200" b="1">
                <a:solidFill>
                  <a:srgbClr val="222222"/>
                </a:solidFill>
                <a:latin typeface="Lato"/>
                <a:ea typeface="Lato"/>
                <a:cs typeface="Lato"/>
                <a:sym typeface="Lato"/>
              </a:rPr>
              <a:t>Many of the state-of-the-art explanations </a:t>
            </a:r>
            <a:r>
              <a:rPr lang="en-US" sz="1200" b="1" u="sng">
                <a:solidFill>
                  <a:srgbClr val="222222"/>
                </a:solidFill>
                <a:latin typeface="Lato"/>
                <a:ea typeface="Lato"/>
                <a:cs typeface="Lato"/>
                <a:sym typeface="Lato"/>
              </a:rPr>
              <a:t>fail</a:t>
            </a:r>
            <a:r>
              <a:rPr lang="en-US" sz="1200" b="1">
                <a:solidFill>
                  <a:srgbClr val="222222"/>
                </a:solidFill>
                <a:latin typeface="Lato"/>
                <a:ea typeface="Lato"/>
                <a:cs typeface="Lato"/>
                <a:sym typeface="Lato"/>
              </a:rPr>
              <a:t> to</a:t>
            </a:r>
            <a:endParaRPr sz="1200" b="1">
              <a:solidFill>
                <a:srgbClr val="222222"/>
              </a:solidFill>
              <a:latin typeface="Lato"/>
              <a:ea typeface="Lato"/>
              <a:cs typeface="Lato"/>
              <a:sym typeface="Lato"/>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express the business </a:t>
            </a:r>
            <a:r>
              <a:rPr lang="en-US" sz="1200" i="1">
                <a:solidFill>
                  <a:srgbClr val="222222"/>
                </a:solidFill>
                <a:latin typeface="Lato"/>
                <a:ea typeface="Lato"/>
                <a:cs typeface="Lato"/>
                <a:sym typeface="Lato"/>
              </a:rPr>
              <a:t>process model constraints</a:t>
            </a:r>
            <a:r>
              <a:rPr lang="en-US" sz="1200" b="1">
                <a:solidFill>
                  <a:srgbClr val="222222"/>
                </a:solidFill>
                <a:latin typeface="Lato"/>
                <a:ea typeface="Lato"/>
                <a:cs typeface="Lato"/>
                <a:sym typeface="Lato"/>
              </a:rPr>
              <a:t>, </a:t>
            </a:r>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(fail to) include the richness of </a:t>
            </a:r>
            <a:r>
              <a:rPr lang="en-US" sz="1200" i="1">
                <a:solidFill>
                  <a:srgbClr val="222222"/>
                </a:solidFill>
                <a:latin typeface="Lato"/>
                <a:ea typeface="Lato"/>
                <a:cs typeface="Lato"/>
                <a:sym typeface="Lato"/>
              </a:rPr>
              <a:t>contextual situations</a:t>
            </a:r>
            <a:r>
              <a:rPr lang="en-US" sz="1200" b="1">
                <a:solidFill>
                  <a:srgbClr val="222222"/>
                </a:solidFill>
                <a:latin typeface="Lato"/>
                <a:ea typeface="Lato"/>
                <a:cs typeface="Lato"/>
                <a:sym typeface="Lato"/>
              </a:rPr>
              <a:t> that affect process outcomes, </a:t>
            </a:r>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(fail to) reflect the </a:t>
            </a:r>
            <a:r>
              <a:rPr lang="en-US" sz="1200" i="1">
                <a:solidFill>
                  <a:srgbClr val="222222"/>
                </a:solidFill>
                <a:latin typeface="Lato"/>
                <a:ea typeface="Lato"/>
                <a:cs typeface="Lato"/>
                <a:sym typeface="Lato"/>
              </a:rPr>
              <a:t>true causal execution dependencies</a:t>
            </a:r>
            <a:r>
              <a:rPr lang="en-US" sz="1200" b="1">
                <a:solidFill>
                  <a:srgbClr val="222222"/>
                </a:solidFill>
                <a:latin typeface="Lato"/>
                <a:ea typeface="Lato"/>
                <a:cs typeface="Lato"/>
                <a:sym typeface="Lato"/>
              </a:rPr>
              <a:t> among the activities in the business process, or</a:t>
            </a:r>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make sense and be </a:t>
            </a:r>
            <a:r>
              <a:rPr lang="en-US" sz="1200" i="1">
                <a:solidFill>
                  <a:srgbClr val="222222"/>
                </a:solidFill>
                <a:latin typeface="Lato"/>
                <a:ea typeface="Lato"/>
                <a:cs typeface="Lato"/>
                <a:sym typeface="Lato"/>
              </a:rPr>
              <a:t>interpretable</a:t>
            </a:r>
            <a:r>
              <a:rPr lang="en-US" sz="1200" b="1">
                <a:solidFill>
                  <a:srgbClr val="222222"/>
                </a:solidFill>
                <a:latin typeface="Lato"/>
                <a:ea typeface="Lato"/>
                <a:cs typeface="Lato"/>
                <a:sym typeface="Lato"/>
              </a:rPr>
              <a:t> to human users</a:t>
            </a:r>
            <a:endParaRPr sz="1200" b="1">
              <a:solidFill>
                <a:srgbClr val="222222"/>
              </a:solidFill>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328" name="Google Shape;132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introduce Situation-Aware eXplainability (SAX) as a new discipline that is capable of tackling these shortcomings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341" name="Google Shape;13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Font typeface="Arial"/>
              <a:buNone/>
            </a:pPr>
            <a:r>
              <a:rPr lang="en-US"/>
              <a:t>The main idea is to blend different knowledge ingredients that tackle different aspects of the shortcomings previously seen and input them to a large language model (LLM) such as ChatGPT to generate explanations. The LLM generates a textual narrative articulating the reasons for the question in hand. </a:t>
            </a:r>
            <a:endParaRPr/>
          </a:p>
          <a:p>
            <a:pPr marL="228600" lvl="0" indent="0" algn="l" rtl="0">
              <a:lnSpc>
                <a:spcPct val="100000"/>
              </a:lnSpc>
              <a:spcBef>
                <a:spcPts val="0"/>
              </a:spcBef>
              <a:spcAft>
                <a:spcPts val="0"/>
              </a:spcAft>
              <a:buSzPts val="1400"/>
              <a:buFont typeface="Arial"/>
              <a:buNone/>
            </a:pPr>
            <a:r>
              <a:rPr lang="en-US"/>
              <a:t>We named this method </a:t>
            </a:r>
            <a:r>
              <a:rPr lang="en-US" b="1"/>
              <a:t>FBI</a:t>
            </a:r>
            <a:r>
              <a:rPr lang="en-US"/>
              <a:t> – FORM, BLEND, and INTERPRET and developed the </a:t>
            </a:r>
            <a:r>
              <a:rPr lang="en-US" b="1"/>
              <a:t>SAX4BPM library </a:t>
            </a:r>
            <a:r>
              <a:rPr lang="en-US"/>
              <a:t>that implements it.</a:t>
            </a:r>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The process knowledge ingredient </a:t>
            </a:r>
            <a:r>
              <a:rPr lang="en-US" sz="1200" b="0">
                <a:solidFill>
                  <a:srgbClr val="222222"/>
                </a:solidFill>
                <a:latin typeface="Lato"/>
                <a:ea typeface="Lato"/>
                <a:cs typeface="Lato"/>
                <a:sym typeface="Lato"/>
              </a:rPr>
              <a:t>will address the </a:t>
            </a:r>
            <a:r>
              <a:rPr lang="en-US" sz="1200" i="1">
                <a:solidFill>
                  <a:srgbClr val="222222"/>
                </a:solidFill>
                <a:latin typeface="Lato"/>
                <a:ea typeface="Lato"/>
                <a:cs typeface="Lato"/>
                <a:sym typeface="Lato"/>
              </a:rPr>
              <a:t>process model constraints and contextual situations</a:t>
            </a:r>
            <a:r>
              <a:rPr lang="en-US" sz="1200" b="1">
                <a:solidFill>
                  <a:srgbClr val="222222"/>
                </a:solidFill>
                <a:latin typeface="Lato"/>
                <a:ea typeface="Lato"/>
                <a:cs typeface="Lato"/>
                <a:sym typeface="Lato"/>
              </a:rPr>
              <a:t> that affect process outcomes, </a:t>
            </a:r>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The causal model ingredient </a:t>
            </a:r>
            <a:r>
              <a:rPr lang="en-US" sz="1200" b="0">
                <a:solidFill>
                  <a:srgbClr val="222222"/>
                </a:solidFill>
                <a:latin typeface="Lato"/>
                <a:ea typeface="Lato"/>
                <a:cs typeface="Lato"/>
                <a:sym typeface="Lato"/>
              </a:rPr>
              <a:t>takes into account the </a:t>
            </a:r>
            <a:r>
              <a:rPr lang="en-US" sz="1200" i="1">
                <a:solidFill>
                  <a:srgbClr val="222222"/>
                </a:solidFill>
                <a:latin typeface="Lato"/>
                <a:ea typeface="Lato"/>
                <a:cs typeface="Lato"/>
                <a:sym typeface="Lato"/>
              </a:rPr>
              <a:t>true causal execution dependencies</a:t>
            </a:r>
            <a:r>
              <a:rPr lang="en-US" sz="1200" b="1">
                <a:solidFill>
                  <a:srgbClr val="222222"/>
                </a:solidFill>
                <a:latin typeface="Lato"/>
                <a:ea typeface="Lato"/>
                <a:cs typeface="Lato"/>
                <a:sym typeface="Lato"/>
              </a:rPr>
              <a:t> among the activities in the business process</a:t>
            </a:r>
            <a:endParaRPr sz="1200" b="0">
              <a:solidFill>
                <a:srgbClr val="222222"/>
              </a:solidFill>
              <a:latin typeface="Lato"/>
              <a:ea typeface="Lato"/>
              <a:cs typeface="Lato"/>
              <a:sym typeface="Lato"/>
            </a:endParaRPr>
          </a:p>
          <a:p>
            <a:pPr marL="342900" marR="0" lvl="0" indent="-342900" algn="l" rtl="0">
              <a:lnSpc>
                <a:spcPct val="100000"/>
              </a:lnSpc>
              <a:spcBef>
                <a:spcPts val="0"/>
              </a:spcBef>
              <a:spcAft>
                <a:spcPts val="0"/>
              </a:spcAft>
              <a:buClr>
                <a:srgbClr val="222222"/>
              </a:buClr>
              <a:buSzPts val="1200"/>
              <a:buFont typeface="Noto Sans Symbols"/>
              <a:buChar char="▪"/>
            </a:pPr>
            <a:r>
              <a:rPr lang="en-US" sz="1200" b="1">
                <a:solidFill>
                  <a:srgbClr val="222222"/>
                </a:solidFill>
                <a:latin typeface="Lato"/>
                <a:ea typeface="Lato"/>
                <a:cs typeface="Lato"/>
                <a:sym typeface="Lato"/>
              </a:rPr>
              <a:t>The XAI knowledge ingredient </a:t>
            </a:r>
            <a:r>
              <a:rPr lang="en-US" sz="1200" b="0">
                <a:solidFill>
                  <a:srgbClr val="222222"/>
                </a:solidFill>
                <a:latin typeface="Lato"/>
                <a:ea typeface="Lato"/>
                <a:cs typeface="Lato"/>
                <a:sym typeface="Lato"/>
              </a:rPr>
              <a:t>reflects the relative importance of the attributes of the activities in the process</a:t>
            </a:r>
            <a:endParaRPr/>
          </a:p>
          <a:p>
            <a:pPr marL="0" lvl="0" indent="0" algn="l" rtl="0">
              <a:lnSpc>
                <a:spcPct val="100000"/>
              </a:lnSpc>
              <a:spcBef>
                <a:spcPts val="0"/>
              </a:spcBef>
              <a:spcAft>
                <a:spcPts val="0"/>
              </a:spcAft>
              <a:buSzPts val="1400"/>
              <a:buNone/>
            </a:pPr>
            <a:endParaRPr/>
          </a:p>
        </p:txBody>
      </p:sp>
      <p:sp>
        <p:nvSpPr>
          <p:cNvPr id="1355" name="Google Shape;135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1" name="Google Shape;138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en-US"/>
              <a:t>As previously showed, this is the general approach, while we also developed a designated scale to assess the quality of the generated explanation by the LLM.</a:t>
            </a:r>
            <a:endParaRPr/>
          </a:p>
          <a:p>
            <a:pPr marL="457200" lvl="0" indent="-228600" algn="l" rtl="0">
              <a:lnSpc>
                <a:spcPct val="100000"/>
              </a:lnSpc>
              <a:spcBef>
                <a:spcPts val="0"/>
              </a:spcBef>
              <a:spcAft>
                <a:spcPts val="0"/>
              </a:spcAft>
              <a:buSzPts val="1400"/>
              <a:buFont typeface="Arial"/>
              <a:buChar char="•"/>
            </a:pPr>
            <a:r>
              <a:rPr lang="en-US"/>
              <a:t>The input to our library is a process event log, that is, traces of process executions. By using the library set of services we produce 3 views: the process, the causal, and the XAI views. These are prompted to an LLM model that generates the explanation to a specific question. The explanation can be assessed in terms of fidelity and interpretability while taking also into account the trust and curiosity perceived by the user. </a:t>
            </a:r>
            <a:endParaRPr/>
          </a:p>
          <a:p>
            <a:pPr marL="0" lvl="0" indent="0" algn="l" rtl="0">
              <a:lnSpc>
                <a:spcPct val="100000"/>
              </a:lnSpc>
              <a:spcBef>
                <a:spcPts val="0"/>
              </a:spcBef>
              <a:spcAft>
                <a:spcPts val="0"/>
              </a:spcAft>
              <a:buSzPts val="1400"/>
              <a:buNone/>
            </a:pPr>
            <a:endParaRPr/>
          </a:p>
        </p:txBody>
      </p:sp>
      <p:sp>
        <p:nvSpPr>
          <p:cNvPr id="1382" name="Google Shape;138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As can be seen we extended the state-of-the-art in several aspects in our framework.</a:t>
            </a:r>
            <a:endParaRPr/>
          </a:p>
          <a:p>
            <a:pPr marL="0" lvl="0" indent="0" algn="l" rtl="0">
              <a:lnSpc>
                <a:spcPct val="100000"/>
              </a:lnSpc>
              <a:spcBef>
                <a:spcPts val="0"/>
              </a:spcBef>
              <a:spcAft>
                <a:spcPts val="0"/>
              </a:spcAft>
              <a:buSzPts val="1400"/>
              <a:buNone/>
            </a:pPr>
            <a:endParaRPr/>
          </a:p>
        </p:txBody>
      </p:sp>
      <p:sp>
        <p:nvSpPr>
          <p:cNvPr id="1393" name="Google Shape;139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&lt;&lt;READ&gt;&gt;</a:t>
            </a:r>
            <a:endParaRPr/>
          </a:p>
          <a:p>
            <a:pPr marL="0" lvl="0" indent="0" algn="l" rtl="0">
              <a:lnSpc>
                <a:spcPct val="100000"/>
              </a:lnSpc>
              <a:spcBef>
                <a:spcPts val="0"/>
              </a:spcBef>
              <a:spcAft>
                <a:spcPts val="0"/>
              </a:spcAft>
              <a:buSzPts val="1400"/>
              <a:buNone/>
            </a:pPr>
            <a:endParaRPr/>
          </a:p>
        </p:txBody>
      </p:sp>
      <p:sp>
        <p:nvSpPr>
          <p:cNvPr id="1409" name="Google Shape;140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The SAX4BPM library will be released to open source by the end of the AI4GOV EU project and includes the following set of services that tackle the knowledge ingredients presented before:</a:t>
            </a:r>
            <a:endParaRPr/>
          </a:p>
          <a:p>
            <a:pPr marL="171450" lvl="0" indent="-171450" algn="l" rtl="0">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Mining4Process</a:t>
            </a:r>
            <a:endParaRPr/>
          </a:p>
          <a:p>
            <a:pPr marL="171450" lvl="0" indent="-171450" algn="l" rtl="0">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Causal4process</a:t>
            </a:r>
            <a:endParaRPr/>
          </a:p>
          <a:p>
            <a:pPr marL="171450" lvl="0" indent="-171450" algn="l" rtl="0">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ContextEnrichment</a:t>
            </a:r>
            <a:endParaRPr sz="1200">
              <a:solidFill>
                <a:srgbClr val="44546A"/>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X4Process</a:t>
            </a:r>
            <a:endParaRPr/>
          </a:p>
          <a:p>
            <a:pPr marL="171450" lvl="0" indent="-171450" algn="l" rtl="0">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NLP4X</a:t>
            </a:r>
            <a:endParaRPr/>
          </a:p>
          <a:p>
            <a:pPr marL="0" lvl="0" indent="0" algn="l" rtl="0">
              <a:lnSpc>
                <a:spcPct val="100000"/>
              </a:lnSpc>
              <a:spcBef>
                <a:spcPts val="0"/>
              </a:spcBef>
              <a:spcAft>
                <a:spcPts val="0"/>
              </a:spcAft>
              <a:buSzPts val="1400"/>
              <a:buNone/>
            </a:pPr>
            <a:endParaRPr/>
          </a:p>
        </p:txBody>
      </p:sp>
      <p:sp>
        <p:nvSpPr>
          <p:cNvPr id="1425" name="Google Shape;142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Let’s watch now a very short video of the library</a:t>
            </a:r>
            <a:endParaRPr/>
          </a:p>
          <a:p>
            <a:pPr marL="0" lvl="0" indent="0" algn="l" rtl="0">
              <a:lnSpc>
                <a:spcPct val="100000"/>
              </a:lnSpc>
              <a:spcBef>
                <a:spcPts val="0"/>
              </a:spcBef>
              <a:spcAft>
                <a:spcPts val="0"/>
              </a:spcAft>
              <a:buSzPts val="1400"/>
              <a:buNone/>
            </a:pPr>
            <a:endParaRPr/>
          </a:p>
        </p:txBody>
      </p:sp>
      <p:sp>
        <p:nvSpPr>
          <p:cNvPr id="1440" name="Google Shape;144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As previously mentioned, we conducted a user study to assess the quality of the explanations generated by the LLM.</a:t>
            </a:r>
            <a:endParaRPr/>
          </a:p>
          <a:p>
            <a:pPr marL="171450" lvl="0" indent="-171450" algn="l" rtl="0">
              <a:lnSpc>
                <a:spcPct val="100000"/>
              </a:lnSpc>
              <a:spcBef>
                <a:spcPts val="0"/>
              </a:spcBef>
              <a:spcAft>
                <a:spcPts val="0"/>
              </a:spcAft>
              <a:buSzPts val="1400"/>
              <a:buFont typeface="Arial"/>
              <a:buChar char="•"/>
            </a:pPr>
            <a:r>
              <a:rPr lang="en-US"/>
              <a:t>Our study consisted of 50 participants and 3 domains: pizza delivery, parking fines, and loan approval. The first two used synthetic data while the third use case used real data (available openly)</a:t>
            </a:r>
            <a:endParaRPr/>
          </a:p>
          <a:p>
            <a:pPr marL="171450" lvl="0" indent="-171450" algn="l" rtl="0">
              <a:lnSpc>
                <a:spcPct val="100000"/>
              </a:lnSpc>
              <a:spcBef>
                <a:spcPts val="0"/>
              </a:spcBef>
              <a:spcAft>
                <a:spcPts val="0"/>
              </a:spcAft>
              <a:buSzPts val="1400"/>
              <a:buFont typeface="Arial"/>
              <a:buChar char="•"/>
            </a:pPr>
            <a:r>
              <a:rPr lang="en-US"/>
              <a:t>I will very briefly present the main insights of our study</a:t>
            </a:r>
            <a:endParaRPr/>
          </a:p>
          <a:p>
            <a:pPr marL="628650" lvl="1" indent="-171450" algn="l" rtl="0">
              <a:lnSpc>
                <a:spcPct val="100000"/>
              </a:lnSpc>
              <a:spcBef>
                <a:spcPts val="0"/>
              </a:spcBef>
              <a:spcAft>
                <a:spcPts val="0"/>
              </a:spcAft>
              <a:buSzPts val="1400"/>
              <a:buFont typeface="Arial"/>
              <a:buChar char="•"/>
            </a:pPr>
            <a:r>
              <a:rPr lang="en-US"/>
              <a:t>We conducted several manipulations of our knowledge ingredients and presented a series of questions for the users to rate (using the Likert method). The goal was to test for fidelity and interpretability while taking also into consideration the aspects of trust and curiosity as perceived by the user. </a:t>
            </a:r>
            <a:endParaRPr/>
          </a:p>
          <a:p>
            <a:pPr marL="0" lvl="0" indent="0" algn="l" rtl="0">
              <a:lnSpc>
                <a:spcPct val="100000"/>
              </a:lnSpc>
              <a:spcBef>
                <a:spcPts val="0"/>
              </a:spcBef>
              <a:spcAft>
                <a:spcPts val="0"/>
              </a:spcAft>
              <a:buClr>
                <a:schemeClr val="dk1"/>
              </a:buClr>
              <a:buSzPts val="1200"/>
              <a:buFont typeface="Arial"/>
              <a:buNone/>
            </a:pPr>
            <a:endParaRPr/>
          </a:p>
        </p:txBody>
      </p:sp>
      <p:sp>
        <p:nvSpPr>
          <p:cNvPr id="1451" name="Google Shape;145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 typeface="Arial"/>
              <a:buChar char="•"/>
            </a:pPr>
            <a:r>
              <a:rPr lang="en-US" sz="1800" b="0" i="0" u="none" strike="noStrike">
                <a:latin typeface="Arial"/>
                <a:ea typeface="Arial"/>
                <a:cs typeface="Arial"/>
                <a:sym typeface="Arial"/>
              </a:rPr>
              <a:t>We carried out a literature survey and adopted fidelity and interpretability as two main latent constructs and defined six dimensions (3 under each construct).</a:t>
            </a:r>
            <a:endParaRPr/>
          </a:p>
          <a:p>
            <a:pPr marL="285750" lvl="0" indent="-285750" algn="l" rtl="0">
              <a:lnSpc>
                <a:spcPct val="100000"/>
              </a:lnSpc>
              <a:spcBef>
                <a:spcPts val="0"/>
              </a:spcBef>
              <a:spcAft>
                <a:spcPts val="0"/>
              </a:spcAft>
              <a:buSzPts val="1400"/>
              <a:buFont typeface="Arial"/>
              <a:buChar char="•"/>
            </a:pPr>
            <a:r>
              <a:rPr lang="en-US" sz="1800" b="0" i="0" u="none" strike="noStrike">
                <a:latin typeface="Arial"/>
                <a:ea typeface="Arial"/>
                <a:cs typeface="Arial"/>
                <a:sym typeface="Arial"/>
              </a:rPr>
              <a:t>In the slide you can see the final questions posted in the survey.</a:t>
            </a:r>
            <a:endParaRPr sz="1800" b="0" i="0" u="none" strike="noStrike">
              <a:latin typeface="Arial"/>
              <a:ea typeface="Arial"/>
              <a:cs typeface="Arial"/>
              <a:sym typeface="Arial"/>
            </a:endParaRPr>
          </a:p>
          <a:p>
            <a:pPr marL="285750" lvl="0" indent="-171450" algn="l" rtl="0">
              <a:lnSpc>
                <a:spcPct val="100000"/>
              </a:lnSpc>
              <a:spcBef>
                <a:spcPts val="0"/>
              </a:spcBef>
              <a:spcAft>
                <a:spcPts val="0"/>
              </a:spcAft>
              <a:buClr>
                <a:schemeClr val="dk1"/>
              </a:buClr>
              <a:buSzPts val="1800"/>
              <a:buFont typeface="Arial"/>
              <a:buNone/>
            </a:pPr>
            <a:endParaRPr sz="1800" b="0" i="0" u="none" strike="noStrike">
              <a:latin typeface="Arial"/>
              <a:ea typeface="Arial"/>
              <a:cs typeface="Arial"/>
              <a:sym typeface="Arial"/>
            </a:endParaRPr>
          </a:p>
        </p:txBody>
      </p:sp>
      <p:sp>
        <p:nvSpPr>
          <p:cNvPr id="1463" name="Google Shape;146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Given the nature of our controlled experiment with voluntary participation, we later also incorporated TRUST and CURIOSITY as potential covariates in our analysis. </a:t>
            </a:r>
            <a:endParaRPr/>
          </a:p>
          <a:p>
            <a:pPr marL="171450" lvl="0" indent="-171450" algn="l" rtl="0">
              <a:lnSpc>
                <a:spcPct val="100000"/>
              </a:lnSpc>
              <a:spcBef>
                <a:spcPts val="0"/>
              </a:spcBef>
              <a:spcAft>
                <a:spcPts val="0"/>
              </a:spcAft>
              <a:buSzPts val="1400"/>
              <a:buFont typeface="Arial"/>
              <a:buChar char="•"/>
            </a:pPr>
            <a:r>
              <a:rPr lang="en-US"/>
              <a:t>This slide shows these two new dimensions along with the questions </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1473" name="Google Shape;147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 typeface="Arial"/>
              <a:buChar char="•"/>
            </a:pPr>
            <a:r>
              <a:rPr lang="en-US"/>
              <a:t>Our results show that the addition of knowledge ingredients indeed improve the perceived fidelity of the generated explanation. </a:t>
            </a:r>
            <a:endParaRPr/>
          </a:p>
          <a:p>
            <a:pPr marL="285750" lvl="0" indent="-285750" algn="l" rtl="0">
              <a:lnSpc>
                <a:spcPct val="100000"/>
              </a:lnSpc>
              <a:spcBef>
                <a:spcPts val="0"/>
              </a:spcBef>
              <a:spcAft>
                <a:spcPts val="0"/>
              </a:spcAft>
              <a:buSzPts val="1400"/>
              <a:buFont typeface="Arial"/>
              <a:buChar char="•"/>
            </a:pPr>
            <a:r>
              <a:rPr lang="en-US"/>
              <a:t>However, in contrast to our initial hypotheses, that the addition of knowledge ingredients would improve both fidelity and interpretability, this was not our result. As illustrated in the slide, the addition of knowledge ingredient works towards improving the perceived fidelity of the explanation while compensating for the perceived interpretability of the explanation.</a:t>
            </a:r>
            <a:endParaRPr/>
          </a:p>
          <a:p>
            <a:pPr marL="285750" lvl="0" indent="-285750" algn="l" rtl="0">
              <a:lnSpc>
                <a:spcPct val="100000"/>
              </a:lnSpc>
              <a:spcBef>
                <a:spcPts val="0"/>
              </a:spcBef>
              <a:spcAft>
                <a:spcPts val="0"/>
              </a:spcAft>
              <a:buSzPts val="1400"/>
              <a:buFont typeface="Arial"/>
              <a:buChar char="•"/>
            </a:pPr>
            <a:r>
              <a:rPr lang="en-US"/>
              <a:t>While our results clearly indicate that providing with additional knowledge can enhance the perceived fidelity, this effect may diminish entirely when the user has low trust in the LLM. It may also lessen when the user has limited curiosity about the problem for which the explanation is sought. </a:t>
            </a:r>
            <a:endParaRPr/>
          </a:p>
          <a:p>
            <a:pPr marL="285750" lvl="0" indent="-209550" algn="l" rtl="0">
              <a:lnSpc>
                <a:spcPct val="100000"/>
              </a:lnSpc>
              <a:spcBef>
                <a:spcPts val="0"/>
              </a:spcBef>
              <a:spcAft>
                <a:spcPts val="0"/>
              </a:spcAft>
              <a:buClr>
                <a:schemeClr val="dk1"/>
              </a:buClr>
              <a:buSzPts val="1200"/>
              <a:buFont typeface="Arial"/>
              <a:buNone/>
            </a:pPr>
            <a:endParaRPr/>
          </a:p>
        </p:txBody>
      </p:sp>
      <p:sp>
        <p:nvSpPr>
          <p:cNvPr id="1484" name="Google Shape;148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5" name="Google Shape;14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5" name="Google Shape;1505;p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3" name="Google Shape;1513;p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3" name="Google Shape;1523;p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0" name="Google Shape;1530;p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8" name="Google Shape;1538;p2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6" name="Google Shape;1546;p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p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3" name="Google Shape;1563;p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2" name="Google Shape;1572;p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1" name="Google Shape;1581;p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1" name="Google Shape;1591;p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Missing digital skills, Infrastructure limitations, registration complexity, AI agent performance, information complexity/Missing language resources, difficulty to locate information, difficulty to follow/subscribe to topics, other</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9" name="Google Shape;1599;p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1" name="Google Shape;1611;p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0" name="Google Shape;1620;p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1" name="Google Shape;163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2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9" name="Google Shape;1639;p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2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1" name="Google Shape;1651;p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3" name="Google Shape;166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0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10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9" name="Google Shape;19;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1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105"/>
          <p:cNvSpPr/>
          <p:nvPr/>
        </p:nvSpPr>
        <p:spPr>
          <a:xfrm>
            <a:off x="5796401" y="3378954"/>
            <a:ext cx="6394567" cy="3479046"/>
          </a:xfrm>
          <a:custGeom>
            <a:avLst/>
            <a:gdLst/>
            <a:ahLst/>
            <a:cxnLst/>
            <a:rect l="l" t="t" r="r" b="b"/>
            <a:pathLst>
              <a:path w="6394567" h="3479046" extrusionOk="0">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39000">
                <a:schemeClr val="lt2"/>
              </a:gs>
              <a:gs pos="100000">
                <a:srgbClr val="56EAE3"/>
              </a:gs>
            </a:gsLst>
            <a:lin ang="1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105"/>
          <p:cNvSpPr txBox="1">
            <a:spLocks noGrp="1"/>
          </p:cNvSpPr>
          <p:nvPr>
            <p:ph type="ctrTitle"/>
          </p:nvPr>
        </p:nvSpPr>
        <p:spPr>
          <a:xfrm>
            <a:off x="1066801" y="1122363"/>
            <a:ext cx="6211185" cy="230524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5"/>
          <p:cNvSpPr txBox="1">
            <a:spLocks noGrp="1"/>
          </p:cNvSpPr>
          <p:nvPr>
            <p:ph type="subTitle" idx="1"/>
          </p:nvPr>
        </p:nvSpPr>
        <p:spPr>
          <a:xfrm>
            <a:off x="1066802" y="3549048"/>
            <a:ext cx="5029198" cy="1956278"/>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dk1"/>
              </a:buClr>
              <a:buSzPts val="2000"/>
              <a:buNone/>
              <a:defRPr sz="20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05"/>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05"/>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05"/>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06"/>
          <p:cNvSpPr txBox="1">
            <a:spLocks noGrp="1"/>
          </p:cNvSpPr>
          <p:nvPr>
            <p:ph type="title"/>
          </p:nvPr>
        </p:nvSpPr>
        <p:spPr>
          <a:xfrm>
            <a:off x="1066800" y="936841"/>
            <a:ext cx="8886884" cy="9536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06"/>
          <p:cNvSpPr txBox="1">
            <a:spLocks noGrp="1"/>
          </p:cNvSpPr>
          <p:nvPr>
            <p:ph type="body" idx="1"/>
          </p:nvPr>
        </p:nvSpPr>
        <p:spPr>
          <a:xfrm>
            <a:off x="1069848" y="2139696"/>
            <a:ext cx="8883836" cy="367768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06"/>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06"/>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06"/>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49"/>
          <p:cNvSpPr/>
          <p:nvPr/>
        </p:nvSpPr>
        <p:spPr>
          <a:xfrm>
            <a:off x="6284115" y="3378954"/>
            <a:ext cx="5907885" cy="3479046"/>
          </a:xfrm>
          <a:custGeom>
            <a:avLst/>
            <a:gdLst/>
            <a:ahLst/>
            <a:cxnLst/>
            <a:rect l="l" t="t" r="r" b="b"/>
            <a:pathLst>
              <a:path w="5907885" h="3479046" extrusionOk="0">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23000">
                <a:schemeClr val="lt2"/>
              </a:gs>
              <a:gs pos="100000">
                <a:srgbClr val="56EAE3"/>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p149"/>
          <p:cNvSpPr/>
          <p:nvPr/>
        </p:nvSpPr>
        <p:spPr>
          <a:xfrm rot="10800000">
            <a:off x="0" y="0"/>
            <a:ext cx="2923855" cy="1479128"/>
          </a:xfrm>
          <a:custGeom>
            <a:avLst/>
            <a:gdLst/>
            <a:ahLst/>
            <a:cxnLst/>
            <a:rect l="l" t="t" r="r" b="b"/>
            <a:pathLst>
              <a:path w="2923855" h="1479128" extrusionOk="0">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0">
                <a:schemeClr val="lt2"/>
              </a:gs>
              <a:gs pos="33000">
                <a:schemeClr val="lt2"/>
              </a:gs>
              <a:gs pos="100000">
                <a:srgbClr val="56EAE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149"/>
          <p:cNvSpPr txBox="1">
            <a:spLocks noGrp="1"/>
          </p:cNvSpPr>
          <p:nvPr>
            <p:ph type="title"/>
          </p:nvPr>
        </p:nvSpPr>
        <p:spPr>
          <a:xfrm>
            <a:off x="1066800" y="1709738"/>
            <a:ext cx="6455434" cy="29812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49"/>
          <p:cNvSpPr txBox="1">
            <a:spLocks noGrp="1"/>
          </p:cNvSpPr>
          <p:nvPr>
            <p:ph type="body" idx="1"/>
          </p:nvPr>
        </p:nvSpPr>
        <p:spPr>
          <a:xfrm>
            <a:off x="1066800" y="4759252"/>
            <a:ext cx="5397260" cy="95574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2000"/>
              <a:buNone/>
              <a:defRPr sz="2000">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 name="Google Shape;107;p149"/>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49"/>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49"/>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150"/>
          <p:cNvSpPr txBox="1">
            <a:spLocks noGrp="1"/>
          </p:cNvSpPr>
          <p:nvPr>
            <p:ph type="title"/>
          </p:nvPr>
        </p:nvSpPr>
        <p:spPr>
          <a:xfrm>
            <a:off x="1066799" y="936841"/>
            <a:ext cx="10092477" cy="9536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50"/>
          <p:cNvSpPr txBox="1">
            <a:spLocks noGrp="1"/>
          </p:cNvSpPr>
          <p:nvPr>
            <p:ph type="body" idx="1"/>
          </p:nvPr>
        </p:nvSpPr>
        <p:spPr>
          <a:xfrm>
            <a:off x="1066800" y="2117341"/>
            <a:ext cx="4809482" cy="376012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0"/>
          <p:cNvSpPr txBox="1">
            <a:spLocks noGrp="1"/>
          </p:cNvSpPr>
          <p:nvPr>
            <p:ph type="body" idx="2"/>
          </p:nvPr>
        </p:nvSpPr>
        <p:spPr>
          <a:xfrm>
            <a:off x="6349795" y="2117341"/>
            <a:ext cx="4809482" cy="376012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0"/>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50"/>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50"/>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p151"/>
          <p:cNvSpPr txBox="1">
            <a:spLocks noGrp="1"/>
          </p:cNvSpPr>
          <p:nvPr>
            <p:ph type="title"/>
          </p:nvPr>
        </p:nvSpPr>
        <p:spPr>
          <a:xfrm>
            <a:off x="1066800" y="963283"/>
            <a:ext cx="10096500" cy="9160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51"/>
          <p:cNvSpPr txBox="1">
            <a:spLocks noGrp="1"/>
          </p:cNvSpPr>
          <p:nvPr>
            <p:ph type="body" idx="1"/>
          </p:nvPr>
        </p:nvSpPr>
        <p:spPr>
          <a:xfrm>
            <a:off x="1066801" y="1879287"/>
            <a:ext cx="4739628" cy="582117"/>
          </a:xfrm>
          <a:prstGeom prst="rect">
            <a:avLst/>
          </a:prstGeom>
          <a:noFill/>
          <a:ln>
            <a:noFill/>
          </a:ln>
        </p:spPr>
        <p:txBody>
          <a:bodyPr spcFirstLastPara="1" wrap="square" lIns="91425" tIns="45700" rIns="91425" bIns="45700" anchor="b" anchorCtr="0">
            <a:noAutofit/>
          </a:bodyPr>
          <a:lstStyle>
            <a:lvl1pPr marL="457200" lvl="0" indent="-228600" algn="l">
              <a:lnSpc>
                <a:spcPct val="120000"/>
              </a:lnSpc>
              <a:spcBef>
                <a:spcPts val="1000"/>
              </a:spcBef>
              <a:spcAft>
                <a:spcPts val="0"/>
              </a:spcAft>
              <a:buClr>
                <a:schemeClr val="dk1"/>
              </a:buClr>
              <a:buSzPts val="1400"/>
              <a:buNone/>
              <a:defRPr sz="1400" b="1" cap="none"/>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51"/>
          <p:cNvSpPr txBox="1">
            <a:spLocks noGrp="1"/>
          </p:cNvSpPr>
          <p:nvPr>
            <p:ph type="body" idx="2"/>
          </p:nvPr>
        </p:nvSpPr>
        <p:spPr>
          <a:xfrm>
            <a:off x="1066801" y="2505075"/>
            <a:ext cx="4739628" cy="338964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1"/>
          <p:cNvSpPr txBox="1">
            <a:spLocks noGrp="1"/>
          </p:cNvSpPr>
          <p:nvPr>
            <p:ph type="body" idx="3"/>
          </p:nvPr>
        </p:nvSpPr>
        <p:spPr>
          <a:xfrm>
            <a:off x="6400330" y="1879287"/>
            <a:ext cx="4762970" cy="582117"/>
          </a:xfrm>
          <a:prstGeom prst="rect">
            <a:avLst/>
          </a:prstGeom>
          <a:noFill/>
          <a:ln>
            <a:noFill/>
          </a:ln>
        </p:spPr>
        <p:txBody>
          <a:bodyPr spcFirstLastPara="1" wrap="square" lIns="91425" tIns="45700" rIns="91425" bIns="45700" anchor="b" anchorCtr="0">
            <a:noAutofit/>
          </a:bodyPr>
          <a:lstStyle>
            <a:lvl1pPr marL="457200" lvl="0" indent="-228600" algn="l">
              <a:lnSpc>
                <a:spcPct val="120000"/>
              </a:lnSpc>
              <a:spcBef>
                <a:spcPts val="1000"/>
              </a:spcBef>
              <a:spcAft>
                <a:spcPts val="0"/>
              </a:spcAft>
              <a:buClr>
                <a:schemeClr val="dk1"/>
              </a:buClr>
              <a:buSzPts val="1400"/>
              <a:buNone/>
              <a:defRPr sz="1400" b="1" cap="none"/>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151"/>
          <p:cNvSpPr txBox="1">
            <a:spLocks noGrp="1"/>
          </p:cNvSpPr>
          <p:nvPr>
            <p:ph type="body" idx="4"/>
          </p:nvPr>
        </p:nvSpPr>
        <p:spPr>
          <a:xfrm>
            <a:off x="6400330" y="2505075"/>
            <a:ext cx="4762970" cy="338964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51"/>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51"/>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51"/>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152"/>
          <p:cNvSpPr txBox="1">
            <a:spLocks noGrp="1"/>
          </p:cNvSpPr>
          <p:nvPr>
            <p:ph type="title"/>
          </p:nvPr>
        </p:nvSpPr>
        <p:spPr>
          <a:xfrm>
            <a:off x="1066800" y="1357223"/>
            <a:ext cx="8886884" cy="104307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52"/>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52"/>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52"/>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153"/>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53"/>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53"/>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p154"/>
          <p:cNvSpPr txBox="1">
            <a:spLocks noGrp="1"/>
          </p:cNvSpPr>
          <p:nvPr>
            <p:ph type="title"/>
          </p:nvPr>
        </p:nvSpPr>
        <p:spPr>
          <a:xfrm>
            <a:off x="1066800" y="770626"/>
            <a:ext cx="3705225" cy="12867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54"/>
          <p:cNvSpPr txBox="1">
            <a:spLocks noGrp="1"/>
          </p:cNvSpPr>
          <p:nvPr>
            <p:ph type="body" idx="1"/>
          </p:nvPr>
        </p:nvSpPr>
        <p:spPr>
          <a:xfrm>
            <a:off x="5183188" y="1075426"/>
            <a:ext cx="5980112" cy="4768371"/>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dk1"/>
              </a:buClr>
              <a:buSzPts val="3200"/>
              <a:buChar char="•"/>
              <a:defRPr sz="3200"/>
            </a:lvl1pPr>
            <a:lvl2pPr marL="914400" lvl="1" indent="-406400" algn="l">
              <a:lnSpc>
                <a:spcPct val="120000"/>
              </a:lnSpc>
              <a:spcBef>
                <a:spcPts val="500"/>
              </a:spcBef>
              <a:spcAft>
                <a:spcPts val="0"/>
              </a:spcAft>
              <a:buClr>
                <a:schemeClr val="dk1"/>
              </a:buClr>
              <a:buSzPts val="2800"/>
              <a:buChar char="–"/>
              <a:defRPr sz="2800"/>
            </a:lvl2pPr>
            <a:lvl3pPr marL="1371600" lvl="2" indent="-381000" algn="l">
              <a:lnSpc>
                <a:spcPct val="120000"/>
              </a:lnSpc>
              <a:spcBef>
                <a:spcPts val="500"/>
              </a:spcBef>
              <a:spcAft>
                <a:spcPts val="0"/>
              </a:spcAft>
              <a:buClr>
                <a:schemeClr val="dk1"/>
              </a:buClr>
              <a:buSzPts val="2400"/>
              <a:buChar char="•"/>
              <a:defRPr sz="2400"/>
            </a:lvl3pPr>
            <a:lvl4pPr marL="1828800" lvl="3" indent="-355600" algn="l">
              <a:lnSpc>
                <a:spcPct val="120000"/>
              </a:lnSpc>
              <a:spcBef>
                <a:spcPts val="500"/>
              </a:spcBef>
              <a:spcAft>
                <a:spcPts val="0"/>
              </a:spcAft>
              <a:buClr>
                <a:schemeClr val="dk1"/>
              </a:buClr>
              <a:buSzPts val="2000"/>
              <a:buChar char="–"/>
              <a:defRPr sz="2000"/>
            </a:lvl4pPr>
            <a:lvl5pPr marL="2286000" lvl="4" indent="-355600" algn="l">
              <a:lnSpc>
                <a:spcPct val="12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8" name="Google Shape;138;p154"/>
          <p:cNvSpPr txBox="1">
            <a:spLocks noGrp="1"/>
          </p:cNvSpPr>
          <p:nvPr>
            <p:ph type="body" idx="2"/>
          </p:nvPr>
        </p:nvSpPr>
        <p:spPr>
          <a:xfrm>
            <a:off x="1066800" y="2057400"/>
            <a:ext cx="370522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154"/>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54"/>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54"/>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103"/>
          <p:cNvPicPr preferRelativeResize="0"/>
          <p:nvPr/>
        </p:nvPicPr>
        <p:blipFill rotWithShape="1">
          <a:blip r:embed="rId2">
            <a:alphaModFix/>
          </a:blip>
          <a:srcRect t="89419" b="1590"/>
          <a:stretch/>
        </p:blipFill>
        <p:spPr>
          <a:xfrm>
            <a:off x="0" y="6241408"/>
            <a:ext cx="12192000" cy="616591"/>
          </a:xfrm>
          <a:prstGeom prst="rect">
            <a:avLst/>
          </a:prstGeom>
          <a:noFill/>
          <a:ln>
            <a:noFill/>
          </a:ln>
        </p:spPr>
      </p:pic>
      <p:pic>
        <p:nvPicPr>
          <p:cNvPr id="24" name="Google Shape;24;p103"/>
          <p:cNvPicPr preferRelativeResize="0"/>
          <p:nvPr/>
        </p:nvPicPr>
        <p:blipFill rotWithShape="1">
          <a:blip r:embed="rId2">
            <a:alphaModFix/>
          </a:blip>
          <a:srcRect l="6949" t="85789" r="26071" b="10785"/>
          <a:stretch/>
        </p:blipFill>
        <p:spPr>
          <a:xfrm>
            <a:off x="0" y="0"/>
            <a:ext cx="12192000" cy="385893"/>
          </a:xfrm>
          <a:prstGeom prst="rect">
            <a:avLst/>
          </a:prstGeom>
          <a:noFill/>
          <a:ln>
            <a:noFill/>
          </a:ln>
        </p:spPr>
      </p:pic>
      <p:sp>
        <p:nvSpPr>
          <p:cNvPr id="25" name="Google Shape;25;p103"/>
          <p:cNvSpPr txBox="1">
            <a:spLocks noGrp="1"/>
          </p:cNvSpPr>
          <p:nvPr>
            <p:ph type="body" idx="1"/>
          </p:nvPr>
        </p:nvSpPr>
        <p:spPr>
          <a:xfrm>
            <a:off x="1046162" y="1279524"/>
            <a:ext cx="5618797" cy="345503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155"/>
          <p:cNvSpPr txBox="1">
            <a:spLocks noGrp="1"/>
          </p:cNvSpPr>
          <p:nvPr>
            <p:ph type="title"/>
          </p:nvPr>
        </p:nvSpPr>
        <p:spPr>
          <a:xfrm>
            <a:off x="1066800" y="782128"/>
            <a:ext cx="3705225" cy="12752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55"/>
          <p:cNvSpPr>
            <a:spLocks noGrp="1"/>
          </p:cNvSpPr>
          <p:nvPr>
            <p:ph type="pic" idx="2"/>
          </p:nvPr>
        </p:nvSpPr>
        <p:spPr>
          <a:xfrm>
            <a:off x="5183188" y="1143000"/>
            <a:ext cx="5980112" cy="4572000"/>
          </a:xfrm>
          <a:prstGeom prst="rect">
            <a:avLst/>
          </a:prstGeom>
          <a:noFill/>
          <a:ln>
            <a:noFill/>
          </a:ln>
        </p:spPr>
      </p:sp>
      <p:sp>
        <p:nvSpPr>
          <p:cNvPr id="145" name="Google Shape;145;p155"/>
          <p:cNvSpPr txBox="1">
            <a:spLocks noGrp="1"/>
          </p:cNvSpPr>
          <p:nvPr>
            <p:ph type="body" idx="1"/>
          </p:nvPr>
        </p:nvSpPr>
        <p:spPr>
          <a:xfrm>
            <a:off x="1066800" y="2057400"/>
            <a:ext cx="3705225" cy="36576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155"/>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55"/>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55"/>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156"/>
          <p:cNvSpPr txBox="1">
            <a:spLocks noGrp="1"/>
          </p:cNvSpPr>
          <p:nvPr>
            <p:ph type="title"/>
          </p:nvPr>
        </p:nvSpPr>
        <p:spPr>
          <a:xfrm>
            <a:off x="1066800" y="936841"/>
            <a:ext cx="10239338" cy="9536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156"/>
          <p:cNvSpPr txBox="1">
            <a:spLocks noGrp="1"/>
          </p:cNvSpPr>
          <p:nvPr>
            <p:ph type="body" idx="1"/>
          </p:nvPr>
        </p:nvSpPr>
        <p:spPr>
          <a:xfrm rot="5400000">
            <a:off x="4350676" y="-1141132"/>
            <a:ext cx="3677683" cy="10239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56"/>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56"/>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56"/>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157"/>
          <p:cNvSpPr txBox="1">
            <a:spLocks noGrp="1"/>
          </p:cNvSpPr>
          <p:nvPr>
            <p:ph type="title"/>
          </p:nvPr>
        </p:nvSpPr>
        <p:spPr>
          <a:xfrm rot="5400000">
            <a:off x="7782463" y="2143664"/>
            <a:ext cx="4633823" cy="25088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57"/>
          <p:cNvSpPr txBox="1">
            <a:spLocks noGrp="1"/>
          </p:cNvSpPr>
          <p:nvPr>
            <p:ph type="body" idx="1"/>
          </p:nvPr>
        </p:nvSpPr>
        <p:spPr>
          <a:xfrm rot="5400000">
            <a:off x="2502739" y="-354761"/>
            <a:ext cx="4633823" cy="75057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57"/>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57"/>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157"/>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2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27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27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457200" lvl="0" indent="-364045" algn="l">
              <a:spcBef>
                <a:spcPts val="427"/>
              </a:spcBef>
              <a:spcAft>
                <a:spcPts val="0"/>
              </a:spcAft>
              <a:buClr>
                <a:schemeClr val="dk1"/>
              </a:buClr>
              <a:buSzPts val="2133"/>
              <a:buChar char="•"/>
              <a:defRPr sz="2133"/>
            </a:lvl1pPr>
            <a:lvl2pPr marL="914400" lvl="1" indent="-347154" algn="l">
              <a:spcBef>
                <a:spcPts val="373"/>
              </a:spcBef>
              <a:spcAft>
                <a:spcPts val="0"/>
              </a:spcAft>
              <a:buClr>
                <a:schemeClr val="dk1"/>
              </a:buClr>
              <a:buSzPts val="1867"/>
              <a:buChar char="–"/>
              <a:defRPr sz="1867"/>
            </a:lvl2pPr>
            <a:lvl3pPr marL="1371600" lvl="2" indent="-330200" algn="l">
              <a:spcBef>
                <a:spcPts val="320"/>
              </a:spcBef>
              <a:spcAft>
                <a:spcPts val="0"/>
              </a:spcAft>
              <a:buClr>
                <a:schemeClr val="dk1"/>
              </a:buClr>
              <a:buSzPts val="1600"/>
              <a:buChar char="•"/>
              <a:defRPr sz="1600"/>
            </a:lvl3pPr>
            <a:lvl4pPr marL="1828800" lvl="3" indent="-313245" algn="l">
              <a:spcBef>
                <a:spcPts val="267"/>
              </a:spcBef>
              <a:spcAft>
                <a:spcPts val="0"/>
              </a:spcAft>
              <a:buClr>
                <a:schemeClr val="dk1"/>
              </a:buClr>
              <a:buSzPts val="1333"/>
              <a:buChar char="–"/>
              <a:defRPr sz="1333"/>
            </a:lvl4pPr>
            <a:lvl5pPr marL="2286000" lvl="4" indent="-313245" algn="l">
              <a:spcBef>
                <a:spcPts val="267"/>
              </a:spcBef>
              <a:spcAft>
                <a:spcPts val="0"/>
              </a:spcAft>
              <a:buClr>
                <a:schemeClr val="dk1"/>
              </a:buClr>
              <a:buSzPts val="1333"/>
              <a:buChar char="»"/>
              <a:defRPr sz="1333"/>
            </a:lvl5pPr>
            <a:lvl6pPr marL="2743200" lvl="5" indent="-313245" algn="l">
              <a:spcBef>
                <a:spcPts val="267"/>
              </a:spcBef>
              <a:spcAft>
                <a:spcPts val="0"/>
              </a:spcAft>
              <a:buClr>
                <a:schemeClr val="dk1"/>
              </a:buClr>
              <a:buSzPts val="1333"/>
              <a:buChar char="•"/>
              <a:defRPr sz="1333"/>
            </a:lvl6pPr>
            <a:lvl7pPr marL="3200400" lvl="6" indent="-313245" algn="l">
              <a:spcBef>
                <a:spcPts val="267"/>
              </a:spcBef>
              <a:spcAft>
                <a:spcPts val="0"/>
              </a:spcAft>
              <a:buClr>
                <a:schemeClr val="dk1"/>
              </a:buClr>
              <a:buSzPts val="1333"/>
              <a:buChar char="•"/>
              <a:defRPr sz="1333"/>
            </a:lvl7pPr>
            <a:lvl8pPr marL="3657600" lvl="7" indent="-313245" algn="l">
              <a:spcBef>
                <a:spcPts val="267"/>
              </a:spcBef>
              <a:spcAft>
                <a:spcPts val="0"/>
              </a:spcAft>
              <a:buClr>
                <a:schemeClr val="dk1"/>
              </a:buClr>
              <a:buSzPts val="1333"/>
              <a:buChar char="•"/>
              <a:defRPr sz="1333"/>
            </a:lvl8pPr>
            <a:lvl9pPr marL="4114800" lvl="8" indent="-313245" algn="l">
              <a:spcBef>
                <a:spcPts val="267"/>
              </a:spcBef>
              <a:spcAft>
                <a:spcPts val="0"/>
              </a:spcAft>
              <a:buClr>
                <a:schemeClr val="dk1"/>
              </a:buClr>
              <a:buSzPts val="1333"/>
              <a:buChar char="•"/>
              <a:defRPr sz="1333"/>
            </a:lvl9pPr>
          </a:lstStyle>
          <a:p>
            <a:endParaRPr/>
          </a:p>
        </p:txBody>
      </p:sp>
      <p:sp>
        <p:nvSpPr>
          <p:cNvPr id="177" name="Google Shape;177;p27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87"/>
              </a:spcBef>
              <a:spcAft>
                <a:spcPts val="0"/>
              </a:spcAft>
              <a:buClr>
                <a:schemeClr val="dk1"/>
              </a:buClr>
              <a:buSzPts val="933"/>
              <a:buNone/>
              <a:defRPr sz="933"/>
            </a:lvl1pPr>
            <a:lvl2pPr marL="914400" lvl="1" indent="-228600" algn="l">
              <a:spcBef>
                <a:spcPts val="160"/>
              </a:spcBef>
              <a:spcAft>
                <a:spcPts val="0"/>
              </a:spcAft>
              <a:buClr>
                <a:schemeClr val="dk1"/>
              </a:buClr>
              <a:buSzPts val="800"/>
              <a:buNone/>
              <a:defRPr sz="800"/>
            </a:lvl2pPr>
            <a:lvl3pPr marL="1371600" lvl="2" indent="-228600" algn="l">
              <a:spcBef>
                <a:spcPts val="133"/>
              </a:spcBef>
              <a:spcAft>
                <a:spcPts val="0"/>
              </a:spcAft>
              <a:buClr>
                <a:schemeClr val="dk1"/>
              </a:buClr>
              <a:buSzPts val="667"/>
              <a:buNone/>
              <a:defRPr sz="667"/>
            </a:lvl3pPr>
            <a:lvl4pPr marL="1828800" lvl="3" indent="-228600" algn="l">
              <a:spcBef>
                <a:spcPts val="120"/>
              </a:spcBef>
              <a:spcAft>
                <a:spcPts val="0"/>
              </a:spcAft>
              <a:buClr>
                <a:schemeClr val="dk1"/>
              </a:buClr>
              <a:buSzPts val="600"/>
              <a:buNone/>
              <a:defRPr sz="600"/>
            </a:lvl4pPr>
            <a:lvl5pPr marL="2286000" lvl="4" indent="-228600" algn="l">
              <a:spcBef>
                <a:spcPts val="120"/>
              </a:spcBef>
              <a:spcAft>
                <a:spcPts val="0"/>
              </a:spcAft>
              <a:buClr>
                <a:schemeClr val="dk1"/>
              </a:buClr>
              <a:buSzPts val="600"/>
              <a:buNone/>
              <a:defRPr sz="600"/>
            </a:lvl5pPr>
            <a:lvl6pPr marL="2743200" lvl="5" indent="-228600" algn="l">
              <a:spcBef>
                <a:spcPts val="120"/>
              </a:spcBef>
              <a:spcAft>
                <a:spcPts val="0"/>
              </a:spcAft>
              <a:buClr>
                <a:schemeClr val="dk1"/>
              </a:buClr>
              <a:buSzPts val="600"/>
              <a:buNone/>
              <a:defRPr sz="600"/>
            </a:lvl6pPr>
            <a:lvl7pPr marL="3200400" lvl="6" indent="-228600" algn="l">
              <a:spcBef>
                <a:spcPts val="120"/>
              </a:spcBef>
              <a:spcAft>
                <a:spcPts val="0"/>
              </a:spcAft>
              <a:buClr>
                <a:schemeClr val="dk1"/>
              </a:buClr>
              <a:buSzPts val="600"/>
              <a:buNone/>
              <a:defRPr sz="600"/>
            </a:lvl7pPr>
            <a:lvl8pPr marL="3657600" lvl="7" indent="-228600" algn="l">
              <a:spcBef>
                <a:spcPts val="120"/>
              </a:spcBef>
              <a:spcAft>
                <a:spcPts val="0"/>
              </a:spcAft>
              <a:buClr>
                <a:schemeClr val="dk1"/>
              </a:buClr>
              <a:buSzPts val="600"/>
              <a:buNone/>
              <a:defRPr sz="600"/>
            </a:lvl8pPr>
            <a:lvl9pPr marL="4114800" lvl="8" indent="-228600" algn="l">
              <a:spcBef>
                <a:spcPts val="120"/>
              </a:spcBef>
              <a:spcAft>
                <a:spcPts val="0"/>
              </a:spcAft>
              <a:buClr>
                <a:schemeClr val="dk1"/>
              </a:buClr>
              <a:buSzPts val="600"/>
              <a:buNone/>
              <a:defRPr sz="600"/>
            </a:lvl9pPr>
          </a:lstStyle>
          <a:p>
            <a:endParaRPr/>
          </a:p>
        </p:txBody>
      </p:sp>
      <p:sp>
        <p:nvSpPr>
          <p:cNvPr id="178" name="Google Shape;178;p2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81"/>
        <p:cNvGrpSpPr/>
        <p:nvPr/>
      </p:nvGrpSpPr>
      <p:grpSpPr>
        <a:xfrm>
          <a:off x="0" y="0"/>
          <a:ext cx="0" cy="0"/>
          <a:chOff x="0" y="0"/>
          <a:chExt cx="0" cy="0"/>
        </a:xfrm>
      </p:grpSpPr>
      <p:sp>
        <p:nvSpPr>
          <p:cNvPr id="182" name="Google Shape;182;p280"/>
          <p:cNvSpPr txBox="1">
            <a:spLocks noGrp="1"/>
          </p:cNvSpPr>
          <p:nvPr>
            <p:ph type="ctrTitle"/>
          </p:nvPr>
        </p:nvSpPr>
        <p:spPr>
          <a:xfrm>
            <a:off x="829497" y="1149708"/>
            <a:ext cx="10521480" cy="2219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Montserrat"/>
              <a:buNone/>
              <a:defRPr sz="4800" b="1">
                <a:latin typeface="Montserrat"/>
                <a:ea typeface="Montserrat"/>
                <a:cs typeface="Montserrat"/>
                <a:sym typeface="Montserrat"/>
              </a:defRPr>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83" name="Google Shape;183;p280"/>
          <p:cNvSpPr txBox="1">
            <a:spLocks noGrp="1"/>
          </p:cNvSpPr>
          <p:nvPr>
            <p:ph type="subTitle" idx="1"/>
          </p:nvPr>
        </p:nvSpPr>
        <p:spPr>
          <a:xfrm>
            <a:off x="829733" y="3541764"/>
            <a:ext cx="10521480" cy="721600"/>
          </a:xfrm>
          <a:prstGeom prst="rect">
            <a:avLst/>
          </a:prstGeom>
          <a:noFill/>
          <a:ln>
            <a:noFill/>
          </a:ln>
        </p:spPr>
        <p:txBody>
          <a:bodyPr spcFirstLastPara="1" wrap="square" lIns="0" tIns="91425" rIns="91425" bIns="91425" anchor="t" anchorCtr="0">
            <a:noAutofit/>
          </a:bodyPr>
          <a:lstStyle>
            <a:lvl1pPr lvl="0" algn="l">
              <a:lnSpc>
                <a:spcPct val="100000"/>
              </a:lnSpc>
              <a:spcBef>
                <a:spcPts val="0"/>
              </a:spcBef>
              <a:spcAft>
                <a:spcPts val="0"/>
              </a:spcAft>
              <a:buClr>
                <a:schemeClr val="dk1"/>
              </a:buClr>
              <a:buSzPts val="1600"/>
              <a:buNone/>
              <a:defRPr sz="1867">
                <a:latin typeface="Calibri"/>
                <a:ea typeface="Calibri"/>
                <a:cs typeface="Calibri"/>
                <a:sym typeface="Calibri"/>
              </a:defRPr>
            </a:lvl1pPr>
            <a:lvl2pPr lvl="1" algn="l">
              <a:lnSpc>
                <a:spcPct val="100000"/>
              </a:lnSpc>
              <a:spcBef>
                <a:spcPts val="0"/>
              </a:spcBef>
              <a:spcAft>
                <a:spcPts val="0"/>
              </a:spcAft>
              <a:buClr>
                <a:schemeClr val="dk1"/>
              </a:buClr>
              <a:buSzPts val="1600"/>
              <a:buNone/>
              <a:defRPr sz="2133"/>
            </a:lvl2pPr>
            <a:lvl3pPr lvl="2" algn="l">
              <a:lnSpc>
                <a:spcPct val="100000"/>
              </a:lnSpc>
              <a:spcBef>
                <a:spcPts val="0"/>
              </a:spcBef>
              <a:spcAft>
                <a:spcPts val="0"/>
              </a:spcAft>
              <a:buClr>
                <a:schemeClr val="dk1"/>
              </a:buClr>
              <a:buSzPts val="1600"/>
              <a:buNone/>
              <a:defRPr sz="2133"/>
            </a:lvl3pPr>
            <a:lvl4pPr lvl="3" algn="l">
              <a:lnSpc>
                <a:spcPct val="100000"/>
              </a:lnSpc>
              <a:spcBef>
                <a:spcPts val="0"/>
              </a:spcBef>
              <a:spcAft>
                <a:spcPts val="0"/>
              </a:spcAft>
              <a:buClr>
                <a:schemeClr val="dk1"/>
              </a:buClr>
              <a:buSzPts val="1600"/>
              <a:buNone/>
              <a:defRPr sz="2133"/>
            </a:lvl4pPr>
            <a:lvl5pPr lvl="4" algn="l">
              <a:lnSpc>
                <a:spcPct val="100000"/>
              </a:lnSpc>
              <a:spcBef>
                <a:spcPts val="0"/>
              </a:spcBef>
              <a:spcAft>
                <a:spcPts val="0"/>
              </a:spcAft>
              <a:buClr>
                <a:schemeClr val="dk1"/>
              </a:buClr>
              <a:buSzPts val="1600"/>
              <a:buNone/>
              <a:defRPr sz="2133"/>
            </a:lvl5pPr>
            <a:lvl6pPr lvl="5" algn="l">
              <a:lnSpc>
                <a:spcPct val="100000"/>
              </a:lnSpc>
              <a:spcBef>
                <a:spcPts val="0"/>
              </a:spcBef>
              <a:spcAft>
                <a:spcPts val="0"/>
              </a:spcAft>
              <a:buClr>
                <a:schemeClr val="dk1"/>
              </a:buClr>
              <a:buSzPts val="1600"/>
              <a:buNone/>
              <a:defRPr sz="2133"/>
            </a:lvl6pPr>
            <a:lvl7pPr lvl="6" algn="l">
              <a:lnSpc>
                <a:spcPct val="100000"/>
              </a:lnSpc>
              <a:spcBef>
                <a:spcPts val="0"/>
              </a:spcBef>
              <a:spcAft>
                <a:spcPts val="0"/>
              </a:spcAft>
              <a:buClr>
                <a:schemeClr val="dk1"/>
              </a:buClr>
              <a:buSzPts val="1600"/>
              <a:buNone/>
              <a:defRPr sz="2133"/>
            </a:lvl7pPr>
            <a:lvl8pPr lvl="7" algn="l">
              <a:lnSpc>
                <a:spcPct val="100000"/>
              </a:lnSpc>
              <a:spcBef>
                <a:spcPts val="0"/>
              </a:spcBef>
              <a:spcAft>
                <a:spcPts val="0"/>
              </a:spcAft>
              <a:buClr>
                <a:schemeClr val="dk1"/>
              </a:buClr>
              <a:buSzPts val="1600"/>
              <a:buNone/>
              <a:defRPr sz="2133"/>
            </a:lvl8pPr>
            <a:lvl9pPr lvl="8" algn="l">
              <a:lnSpc>
                <a:spcPct val="100000"/>
              </a:lnSpc>
              <a:spcBef>
                <a:spcPts val="0"/>
              </a:spcBef>
              <a:spcAft>
                <a:spcPts val="0"/>
              </a:spcAft>
              <a:buClr>
                <a:schemeClr val="dk1"/>
              </a:buClr>
              <a:buSzPts val="1600"/>
              <a:buNone/>
              <a:defRPr sz="2133"/>
            </a:lvl9pPr>
          </a:lstStyle>
          <a:p>
            <a:endParaRPr/>
          </a:p>
        </p:txBody>
      </p:sp>
      <p:sp>
        <p:nvSpPr>
          <p:cNvPr id="184" name="Google Shape;184;p28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200"/>
              <a:buNone/>
              <a:defRPr sz="12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nstructions">
  <p:cSld name="Instructions">
    <p:spTree>
      <p:nvGrpSpPr>
        <p:cNvPr id="1" name="Shape 185"/>
        <p:cNvGrpSpPr/>
        <p:nvPr/>
      </p:nvGrpSpPr>
      <p:grpSpPr>
        <a:xfrm>
          <a:off x="0" y="0"/>
          <a:ext cx="0" cy="0"/>
          <a:chOff x="0" y="0"/>
          <a:chExt cx="0" cy="0"/>
        </a:xfrm>
      </p:grpSpPr>
      <p:sp>
        <p:nvSpPr>
          <p:cNvPr id="186" name="Google Shape;186;p281"/>
          <p:cNvSpPr txBox="1">
            <a:spLocks noGrp="1"/>
          </p:cNvSpPr>
          <p:nvPr>
            <p:ph type="title"/>
          </p:nvPr>
        </p:nvSpPr>
        <p:spPr>
          <a:xfrm>
            <a:off x="457200" y="914400"/>
            <a:ext cx="7467601" cy="1572768"/>
          </a:xfrm>
          <a:prstGeom prst="rect">
            <a:avLst/>
          </a:prstGeom>
          <a:noFill/>
          <a:ln>
            <a:noFill/>
          </a:ln>
        </p:spPr>
        <p:txBody>
          <a:bodyPr spcFirstLastPara="1" wrap="square" lIns="91425" tIns="45700" rIns="91425" bIns="45700" anchor="ctr" anchorCtr="0">
            <a:normAutofit/>
          </a:bodyPr>
          <a:lstStyle>
            <a:lvl1pPr lvl="0" algn="ctr">
              <a:lnSpc>
                <a:spcPct val="156836"/>
              </a:lnSpc>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81"/>
          <p:cNvSpPr txBox="1">
            <a:spLocks noGrp="1"/>
          </p:cNvSpPr>
          <p:nvPr>
            <p:ph type="body" idx="1"/>
          </p:nvPr>
        </p:nvSpPr>
        <p:spPr>
          <a:xfrm>
            <a:off x="457200" y="2540000"/>
            <a:ext cx="6591300" cy="3403600"/>
          </a:xfrm>
          <a:prstGeom prst="rect">
            <a:avLst/>
          </a:prstGeom>
          <a:noFill/>
          <a:ln>
            <a:noFill/>
          </a:ln>
        </p:spPr>
        <p:txBody>
          <a:bodyPr spcFirstLastPara="1" wrap="square" lIns="91425" tIns="45700" rIns="91425" bIns="45700" anchor="t" anchorCtr="0">
            <a:normAutofit/>
          </a:bodyPr>
          <a:lstStyle>
            <a:lvl1pPr marL="457200" lvl="0" indent="-342900" algn="l">
              <a:lnSpc>
                <a:spcPct val="166666"/>
              </a:lnSpc>
              <a:spcBef>
                <a:spcPts val="0"/>
              </a:spcBef>
              <a:spcAft>
                <a:spcPts val="0"/>
              </a:spcAft>
              <a:buClr>
                <a:schemeClr val="dk1"/>
              </a:buClr>
              <a:buSzPts val="1800"/>
              <a:buFont typeface="Calibri"/>
              <a:buAutoNum type="arabicPeriod"/>
              <a:defRPr sz="1800"/>
            </a:lvl1pPr>
            <a:lvl2pPr marL="914400" lvl="1" indent="-228600" algn="l">
              <a:spcBef>
                <a:spcPts val="480"/>
              </a:spcBef>
              <a:spcAft>
                <a:spcPts val="0"/>
              </a:spcAft>
              <a:buClr>
                <a:schemeClr val="dk1"/>
              </a:buClr>
              <a:buSzPts val="2400"/>
              <a:buNone/>
              <a:defRPr sz="2400"/>
            </a:lvl2pPr>
            <a:lvl3pPr marL="1371600" lvl="2" indent="-228600" algn="l">
              <a:spcBef>
                <a:spcPts val="480"/>
              </a:spcBef>
              <a:spcAft>
                <a:spcPts val="0"/>
              </a:spcAft>
              <a:buClr>
                <a:schemeClr val="dk1"/>
              </a:buClr>
              <a:buSzPts val="2400"/>
              <a:buNone/>
              <a:defRPr sz="2400"/>
            </a:lvl3pPr>
            <a:lvl4pPr marL="1828800" lvl="3" indent="-228600" algn="l">
              <a:spcBef>
                <a:spcPts val="480"/>
              </a:spcBef>
              <a:spcAft>
                <a:spcPts val="0"/>
              </a:spcAft>
              <a:buClr>
                <a:schemeClr val="dk1"/>
              </a:buClr>
              <a:buSzPts val="2400"/>
              <a:buNone/>
              <a:defRPr sz="2400"/>
            </a:lvl4pPr>
            <a:lvl5pPr marL="2286000" lvl="4" indent="-228600" algn="l">
              <a:spcBef>
                <a:spcPts val="480"/>
              </a:spcBef>
              <a:spcAft>
                <a:spcPts val="0"/>
              </a:spcAft>
              <a:buClr>
                <a:schemeClr val="dk1"/>
              </a:buClr>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8" name="Google Shape;188;p281"/>
          <p:cNvSpPr>
            <a:spLocks noGrp="1"/>
          </p:cNvSpPr>
          <p:nvPr>
            <p:ph type="pic" idx="2"/>
          </p:nvPr>
        </p:nvSpPr>
        <p:spPr>
          <a:xfrm>
            <a:off x="8115300" y="1384300"/>
            <a:ext cx="3410712" cy="4572000"/>
          </a:xfrm>
          <a:prstGeom prst="roundRect">
            <a:avLst>
              <a:gd name="adj" fmla="val 2543"/>
            </a:avLst>
          </a:prstGeom>
          <a:noFill/>
          <a:ln>
            <a:noFill/>
          </a:ln>
        </p:spPr>
      </p:sp>
    </p:spTree>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9"/>
        <p:cNvGrpSpPr/>
        <p:nvPr/>
      </p:nvGrpSpPr>
      <p:grpSpPr>
        <a:xfrm>
          <a:off x="0" y="0"/>
          <a:ext cx="0" cy="0"/>
          <a:chOff x="0" y="0"/>
          <a:chExt cx="0" cy="0"/>
        </a:xfrm>
      </p:grpSpPr>
      <p:sp>
        <p:nvSpPr>
          <p:cNvPr id="190" name="Google Shape;190;p2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8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2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2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mersive palette Balancing Act">
  <p:cSld name="Immersive palette Balancing Act">
    <p:bg>
      <p:bgPr>
        <a:solidFill>
          <a:schemeClr val="accent5"/>
        </a:solidFill>
        <a:effectLst/>
      </p:bgPr>
    </p:bg>
    <p:spTree>
      <p:nvGrpSpPr>
        <p:cNvPr id="1" name="Shape 195"/>
        <p:cNvGrpSpPr/>
        <p:nvPr/>
      </p:nvGrpSpPr>
      <p:grpSpPr>
        <a:xfrm>
          <a:off x="0" y="0"/>
          <a:ext cx="0" cy="0"/>
          <a:chOff x="0" y="0"/>
          <a:chExt cx="0" cy="0"/>
        </a:xfrm>
      </p:grpSpPr>
      <p:sp>
        <p:nvSpPr>
          <p:cNvPr id="196" name="Google Shape;196;p283"/>
          <p:cNvSpPr/>
          <p:nvPr/>
        </p:nvSpPr>
        <p:spPr>
          <a:xfrm>
            <a:off x="0" y="2400300"/>
            <a:ext cx="4267200" cy="4457700"/>
          </a:xfrm>
          <a:prstGeom prst="rect">
            <a:avLst/>
          </a:prstGeom>
          <a:solidFill>
            <a:srgbClr val="D293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7" name="Google Shape;197;p283"/>
          <p:cNvSpPr txBox="1">
            <a:spLocks noGrp="1"/>
          </p:cNvSpPr>
          <p:nvPr>
            <p:ph type="title"/>
          </p:nvPr>
        </p:nvSpPr>
        <p:spPr>
          <a:xfrm>
            <a:off x="457200" y="1399032"/>
            <a:ext cx="3619501" cy="87782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2933"/>
              <a:buFont typeface="Calibri"/>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283"/>
          <p:cNvSpPr txBox="1">
            <a:spLocks noGrp="1"/>
          </p:cNvSpPr>
          <p:nvPr>
            <p:ph type="body" idx="1"/>
          </p:nvPr>
        </p:nvSpPr>
        <p:spPr>
          <a:xfrm>
            <a:off x="457200" y="2779776"/>
            <a:ext cx="3465576" cy="3255264"/>
          </a:xfrm>
          <a:prstGeom prst="rect">
            <a:avLst/>
          </a:prstGeom>
          <a:noFill/>
          <a:ln>
            <a:noFill/>
          </a:ln>
        </p:spPr>
        <p:txBody>
          <a:bodyPr spcFirstLastPara="1" wrap="square" lIns="91425" tIns="45700" rIns="91425" bIns="45700" anchor="t" anchorCtr="0">
            <a:normAutofit/>
          </a:bodyPr>
          <a:lstStyle>
            <a:lvl1pPr marL="457200" lvl="0" indent="-228600" algn="l">
              <a:lnSpc>
                <a:spcPct val="166666"/>
              </a:lnSpc>
              <a:spcBef>
                <a:spcPts val="0"/>
              </a:spcBef>
              <a:spcAft>
                <a:spcPts val="0"/>
              </a:spcAft>
              <a:buClr>
                <a:schemeClr val="lt1"/>
              </a:buClr>
              <a:buSzPts val="1800"/>
              <a:buNone/>
              <a:defRPr sz="1800">
                <a:solidFill>
                  <a:schemeClr val="lt1"/>
                </a:solidFill>
              </a:defRPr>
            </a:lvl1pPr>
            <a:lvl2pPr marL="914400" lvl="1" indent="-228600" algn="l">
              <a:spcBef>
                <a:spcPts val="480"/>
              </a:spcBef>
              <a:spcAft>
                <a:spcPts val="0"/>
              </a:spcAft>
              <a:buClr>
                <a:schemeClr val="dk1"/>
              </a:buClr>
              <a:buSzPts val="2400"/>
              <a:buNone/>
              <a:defRPr sz="2400"/>
            </a:lvl2pPr>
            <a:lvl3pPr marL="1371600" lvl="2" indent="-228600" algn="l">
              <a:spcBef>
                <a:spcPts val="480"/>
              </a:spcBef>
              <a:spcAft>
                <a:spcPts val="0"/>
              </a:spcAft>
              <a:buClr>
                <a:schemeClr val="dk1"/>
              </a:buClr>
              <a:buSzPts val="2400"/>
              <a:buNone/>
              <a:defRPr sz="2400"/>
            </a:lvl3pPr>
            <a:lvl4pPr marL="1828800" lvl="3" indent="-228600" algn="l">
              <a:spcBef>
                <a:spcPts val="480"/>
              </a:spcBef>
              <a:spcAft>
                <a:spcPts val="0"/>
              </a:spcAft>
              <a:buClr>
                <a:schemeClr val="dk1"/>
              </a:buClr>
              <a:buSzPts val="2400"/>
              <a:buNone/>
              <a:defRPr sz="2400"/>
            </a:lvl4pPr>
            <a:lvl5pPr marL="2286000" lvl="4" indent="-228600" algn="l">
              <a:spcBef>
                <a:spcPts val="480"/>
              </a:spcBef>
              <a:spcAft>
                <a:spcPts val="0"/>
              </a:spcAft>
              <a:buClr>
                <a:schemeClr val="dk1"/>
              </a:buClr>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83"/>
          <p:cNvSpPr>
            <a:spLocks noGrp="1"/>
          </p:cNvSpPr>
          <p:nvPr>
            <p:ph type="pic" idx="2"/>
          </p:nvPr>
        </p:nvSpPr>
        <p:spPr>
          <a:xfrm>
            <a:off x="4254500" y="0"/>
            <a:ext cx="7480300" cy="6858000"/>
          </a:xfrm>
          <a:prstGeom prst="rect">
            <a:avLst/>
          </a:prstGeom>
          <a:noFill/>
          <a:ln>
            <a:noFill/>
          </a:ln>
        </p:spPr>
      </p:sp>
      <p:sp>
        <p:nvSpPr>
          <p:cNvPr id="200" name="Google Shape;200;p283"/>
          <p:cNvSpPr/>
          <p:nvPr/>
        </p:nvSpPr>
        <p:spPr>
          <a:xfrm>
            <a:off x="11734800" y="4445000"/>
            <a:ext cx="457200" cy="2413000"/>
          </a:xfrm>
          <a:prstGeom prst="rect">
            <a:avLst/>
          </a:prstGeom>
          <a:solidFill>
            <a:srgbClr val="884C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1" name="Google Shape;201;p283"/>
          <p:cNvSpPr/>
          <p:nvPr/>
        </p:nvSpPr>
        <p:spPr>
          <a:xfrm>
            <a:off x="11734800" y="0"/>
            <a:ext cx="457200" cy="4462272"/>
          </a:xfrm>
          <a:prstGeom prst="rect">
            <a:avLst/>
          </a:prstGeom>
          <a:solidFill>
            <a:srgbClr val="86A2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2"/>
        <p:cNvGrpSpPr/>
        <p:nvPr/>
      </p:nvGrpSpPr>
      <p:grpSpPr>
        <a:xfrm>
          <a:off x="0" y="0"/>
          <a:ext cx="0" cy="0"/>
          <a:chOff x="0" y="0"/>
          <a:chExt cx="0" cy="0"/>
        </a:xfrm>
      </p:grpSpPr>
      <p:sp>
        <p:nvSpPr>
          <p:cNvPr id="203" name="Google Shape;203;p28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28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2133"/>
              <a:buNone/>
              <a:defRPr>
                <a:solidFill>
                  <a:srgbClr val="888888"/>
                </a:solidFill>
              </a:defRPr>
            </a:lvl1pPr>
            <a:lvl2pPr lvl="1" algn="ctr">
              <a:spcBef>
                <a:spcPts val="373"/>
              </a:spcBef>
              <a:spcAft>
                <a:spcPts val="0"/>
              </a:spcAft>
              <a:buClr>
                <a:srgbClr val="888888"/>
              </a:buClr>
              <a:buSzPts val="1867"/>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67"/>
              </a:spcBef>
              <a:spcAft>
                <a:spcPts val="0"/>
              </a:spcAft>
              <a:buClr>
                <a:srgbClr val="888888"/>
              </a:buClr>
              <a:buSzPts val="1333"/>
              <a:buNone/>
              <a:defRPr>
                <a:solidFill>
                  <a:srgbClr val="888888"/>
                </a:solidFill>
              </a:defRPr>
            </a:lvl4pPr>
            <a:lvl5pPr lvl="4" algn="ctr">
              <a:spcBef>
                <a:spcPts val="267"/>
              </a:spcBef>
              <a:spcAft>
                <a:spcPts val="0"/>
              </a:spcAft>
              <a:buClr>
                <a:srgbClr val="888888"/>
              </a:buClr>
              <a:buSzPts val="1333"/>
              <a:buNone/>
              <a:defRPr>
                <a:solidFill>
                  <a:srgbClr val="888888"/>
                </a:solidFill>
              </a:defRPr>
            </a:lvl5pPr>
            <a:lvl6pPr lvl="5" algn="ctr">
              <a:spcBef>
                <a:spcPts val="267"/>
              </a:spcBef>
              <a:spcAft>
                <a:spcPts val="0"/>
              </a:spcAft>
              <a:buClr>
                <a:srgbClr val="888888"/>
              </a:buClr>
              <a:buSzPts val="1333"/>
              <a:buNone/>
              <a:defRPr>
                <a:solidFill>
                  <a:srgbClr val="888888"/>
                </a:solidFill>
              </a:defRPr>
            </a:lvl6pPr>
            <a:lvl7pPr lvl="6" algn="ctr">
              <a:spcBef>
                <a:spcPts val="267"/>
              </a:spcBef>
              <a:spcAft>
                <a:spcPts val="0"/>
              </a:spcAft>
              <a:buClr>
                <a:srgbClr val="888888"/>
              </a:buClr>
              <a:buSzPts val="1333"/>
              <a:buNone/>
              <a:defRPr>
                <a:solidFill>
                  <a:srgbClr val="888888"/>
                </a:solidFill>
              </a:defRPr>
            </a:lvl7pPr>
            <a:lvl8pPr lvl="7" algn="ctr">
              <a:spcBef>
                <a:spcPts val="267"/>
              </a:spcBef>
              <a:spcAft>
                <a:spcPts val="0"/>
              </a:spcAft>
              <a:buClr>
                <a:srgbClr val="888888"/>
              </a:buClr>
              <a:buSzPts val="1333"/>
              <a:buNone/>
              <a:defRPr>
                <a:solidFill>
                  <a:srgbClr val="888888"/>
                </a:solidFill>
              </a:defRPr>
            </a:lvl8pPr>
            <a:lvl9pPr lvl="8" algn="ctr">
              <a:spcBef>
                <a:spcPts val="267"/>
              </a:spcBef>
              <a:spcAft>
                <a:spcPts val="0"/>
              </a:spcAft>
              <a:buClr>
                <a:srgbClr val="888888"/>
              </a:buClr>
              <a:buSzPts val="1333"/>
              <a:buNone/>
              <a:defRPr>
                <a:solidFill>
                  <a:srgbClr val="888888"/>
                </a:solidFill>
              </a:defRPr>
            </a:lvl9pPr>
          </a:lstStyle>
          <a:p>
            <a:endParaRPr/>
          </a:p>
        </p:txBody>
      </p:sp>
      <p:sp>
        <p:nvSpPr>
          <p:cNvPr id="205" name="Google Shape;205;p28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28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28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1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1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9" name="Google Shape;2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08"/>
        <p:cNvGrpSpPr/>
        <p:nvPr/>
      </p:nvGrpSpPr>
      <p:grpSpPr>
        <a:xfrm>
          <a:off x="0" y="0"/>
          <a:ext cx="0" cy="0"/>
          <a:chOff x="0" y="0"/>
          <a:chExt cx="0" cy="0"/>
        </a:xfrm>
      </p:grpSpPr>
      <p:sp>
        <p:nvSpPr>
          <p:cNvPr id="209" name="Google Shape;209;p285"/>
          <p:cNvSpPr/>
          <p:nvPr/>
        </p:nvSpPr>
        <p:spPr>
          <a:xfrm rot="10800000" flipH="1">
            <a:off x="0" y="650267"/>
            <a:ext cx="12192000" cy="621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10" name="Google Shape;210;p285"/>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600"/>
              <a:buFont typeface="Calibri"/>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a:endParaRPr/>
          </a:p>
        </p:txBody>
      </p:sp>
      <p:sp>
        <p:nvSpPr>
          <p:cNvPr id="211" name="Google Shape;211;p285"/>
          <p:cNvSpPr txBox="1">
            <a:spLocks noGrp="1"/>
          </p:cNvSpPr>
          <p:nvPr>
            <p:ph type="body" idx="1"/>
          </p:nvPr>
        </p:nvSpPr>
        <p:spPr>
          <a:xfrm>
            <a:off x="972600" y="2771833"/>
            <a:ext cx="10251600" cy="3014800"/>
          </a:xfrm>
          <a:prstGeom prst="rect">
            <a:avLst/>
          </a:prstGeom>
          <a:noFill/>
          <a:ln>
            <a:noFill/>
          </a:ln>
        </p:spPr>
        <p:txBody>
          <a:bodyPr spcFirstLastPara="1" wrap="square" lIns="91425" tIns="91425" rIns="91425" bIns="91425" anchor="t" anchorCtr="0">
            <a:normAutofit/>
          </a:bodyPr>
          <a:lstStyle>
            <a:lvl1pPr marL="457200" lvl="0" indent="-311150" algn="l">
              <a:lnSpc>
                <a:spcPct val="90000"/>
              </a:lnSpc>
              <a:spcBef>
                <a:spcPts val="0"/>
              </a:spcBef>
              <a:spcAft>
                <a:spcPts val="0"/>
              </a:spcAft>
              <a:buClr>
                <a:schemeClr val="dk1"/>
              </a:buClr>
              <a:buSzPts val="1300"/>
              <a:buChar char="●"/>
              <a:defRPr/>
            </a:lvl1pPr>
            <a:lvl2pPr marL="914400" lvl="1" indent="-298450" algn="l">
              <a:lnSpc>
                <a:spcPct val="90000"/>
              </a:lnSpc>
              <a:spcBef>
                <a:spcPts val="0"/>
              </a:spcBef>
              <a:spcAft>
                <a:spcPts val="0"/>
              </a:spcAft>
              <a:buClr>
                <a:schemeClr val="dk1"/>
              </a:buClr>
              <a:buSzPts val="1100"/>
              <a:buChar char="○"/>
              <a:defRPr/>
            </a:lvl2pPr>
            <a:lvl3pPr marL="1371600" lvl="2" indent="-298450" algn="l">
              <a:lnSpc>
                <a:spcPct val="90000"/>
              </a:lnSpc>
              <a:spcBef>
                <a:spcPts val="0"/>
              </a:spcBef>
              <a:spcAft>
                <a:spcPts val="0"/>
              </a:spcAft>
              <a:buClr>
                <a:schemeClr val="dk1"/>
              </a:buClr>
              <a:buSzPts val="1100"/>
              <a:buChar char="■"/>
              <a:defRPr/>
            </a:lvl3pPr>
            <a:lvl4pPr marL="1828800" lvl="3" indent="-298450" algn="l">
              <a:lnSpc>
                <a:spcPct val="90000"/>
              </a:lnSpc>
              <a:spcBef>
                <a:spcPts val="0"/>
              </a:spcBef>
              <a:spcAft>
                <a:spcPts val="0"/>
              </a:spcAft>
              <a:buClr>
                <a:schemeClr val="dk1"/>
              </a:buClr>
              <a:buSzPts val="1100"/>
              <a:buChar char="●"/>
              <a:defRPr/>
            </a:lvl4pPr>
            <a:lvl5pPr marL="2286000" lvl="4" indent="-298450" algn="l">
              <a:lnSpc>
                <a:spcPct val="90000"/>
              </a:lnSpc>
              <a:spcBef>
                <a:spcPts val="0"/>
              </a:spcBef>
              <a:spcAft>
                <a:spcPts val="0"/>
              </a:spcAft>
              <a:buClr>
                <a:schemeClr val="dk1"/>
              </a:buClr>
              <a:buSzPts val="1100"/>
              <a:buChar char="○"/>
              <a:defRPr/>
            </a:lvl5pPr>
            <a:lvl6pPr marL="2743200" lvl="5" indent="-298450" algn="l">
              <a:lnSpc>
                <a:spcPct val="90000"/>
              </a:lnSpc>
              <a:spcBef>
                <a:spcPts val="0"/>
              </a:spcBef>
              <a:spcAft>
                <a:spcPts val="0"/>
              </a:spcAft>
              <a:buClr>
                <a:schemeClr val="dk1"/>
              </a:buClr>
              <a:buSzPts val="1100"/>
              <a:buChar char="■"/>
              <a:defRPr/>
            </a:lvl6pPr>
            <a:lvl7pPr marL="3200400" lvl="6" indent="-298450" algn="l">
              <a:lnSpc>
                <a:spcPct val="90000"/>
              </a:lnSpc>
              <a:spcBef>
                <a:spcPts val="0"/>
              </a:spcBef>
              <a:spcAft>
                <a:spcPts val="0"/>
              </a:spcAft>
              <a:buClr>
                <a:schemeClr val="dk1"/>
              </a:buClr>
              <a:buSzPts val="1100"/>
              <a:buChar char="●"/>
              <a:defRPr/>
            </a:lvl7pPr>
            <a:lvl8pPr marL="3657600" lvl="7" indent="-298450" algn="l">
              <a:lnSpc>
                <a:spcPct val="90000"/>
              </a:lnSpc>
              <a:spcBef>
                <a:spcPts val="0"/>
              </a:spcBef>
              <a:spcAft>
                <a:spcPts val="0"/>
              </a:spcAft>
              <a:buClr>
                <a:schemeClr val="dk1"/>
              </a:buClr>
              <a:buSzPts val="1100"/>
              <a:buChar char="○"/>
              <a:defRPr/>
            </a:lvl8pPr>
            <a:lvl9pPr marL="4114800" lvl="8" indent="-298450" algn="l">
              <a:lnSpc>
                <a:spcPct val="90000"/>
              </a:lnSpc>
              <a:spcBef>
                <a:spcPts val="0"/>
              </a:spcBef>
              <a:spcAft>
                <a:spcPts val="0"/>
              </a:spcAft>
              <a:buClr>
                <a:schemeClr val="dk1"/>
              </a:buClr>
              <a:buSzPts val="1100"/>
              <a:buChar char="■"/>
              <a:defRPr/>
            </a:lvl9pPr>
          </a:lstStyle>
          <a:p>
            <a:endParaRPr/>
          </a:p>
        </p:txBody>
      </p:sp>
      <p:sp>
        <p:nvSpPr>
          <p:cNvPr id="212" name="Google Shape;212;p285"/>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1pPr>
            <a:lvl2pPr marL="0" lvl="1"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2pPr>
            <a:lvl3pPr marL="0" lvl="2"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3pPr>
            <a:lvl4pPr marL="0" lvl="3"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4pPr>
            <a:lvl5pPr marL="0" lvl="4"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5pPr>
            <a:lvl6pPr marL="0" lvl="5"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6pPr>
            <a:lvl7pPr marL="0" lvl="6"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7pPr>
            <a:lvl8pPr marL="0" lvl="7"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8pPr>
            <a:lvl9pPr marL="0" lvl="8" indent="0" algn="r">
              <a:lnSpc>
                <a:spcPct val="100000"/>
              </a:lnSpc>
              <a:spcBef>
                <a:spcPts val="0"/>
              </a:spcBef>
              <a:spcAft>
                <a:spcPts val="0"/>
              </a:spcAft>
              <a:buSzPts val="1200"/>
              <a:buNone/>
              <a:defRPr sz="1200" b="1"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213" name="Google Shape;213;p285"/>
          <p:cNvSpPr/>
          <p:nvPr/>
        </p:nvSpPr>
        <p:spPr>
          <a:xfrm>
            <a:off x="0" y="5633675"/>
            <a:ext cx="12192000" cy="1224325"/>
          </a:xfrm>
          <a:custGeom>
            <a:avLst/>
            <a:gdLst/>
            <a:ahLst/>
            <a:cxnLst/>
            <a:rect l="l" t="t" r="r" b="b"/>
            <a:pathLst>
              <a:path w="18288000" h="1836488" extrusionOk="0">
                <a:moveTo>
                  <a:pt x="0" y="0"/>
                </a:moveTo>
                <a:lnTo>
                  <a:pt x="18288000" y="0"/>
                </a:lnTo>
                <a:lnTo>
                  <a:pt x="18288000" y="1836488"/>
                </a:lnTo>
                <a:lnTo>
                  <a:pt x="0" y="1836488"/>
                </a:lnTo>
                <a:lnTo>
                  <a:pt x="0" y="0"/>
                </a:lnTo>
                <a:close/>
              </a:path>
            </a:pathLst>
          </a:custGeom>
          <a:blipFill rotWithShape="1">
            <a:blip r:embed="rId2">
              <a:alphaModFix/>
            </a:blip>
            <a:stretch>
              <a:fillRect t="-54802" b="-299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sp>
        <p:nvSpPr>
          <p:cNvPr id="214" name="Google Shape;214;p285"/>
          <p:cNvSpPr/>
          <p:nvPr/>
        </p:nvSpPr>
        <p:spPr>
          <a:xfrm>
            <a:off x="392422" y="5847803"/>
            <a:ext cx="3244482" cy="796070"/>
          </a:xfrm>
          <a:custGeom>
            <a:avLst/>
            <a:gdLst/>
            <a:ahLst/>
            <a:cxnLst/>
            <a:rect l="l" t="t" r="r" b="b"/>
            <a:pathLst>
              <a:path w="4866723" h="1194105" extrusionOk="0">
                <a:moveTo>
                  <a:pt x="0" y="0"/>
                </a:moveTo>
                <a:lnTo>
                  <a:pt x="4866723" y="0"/>
                </a:lnTo>
                <a:lnTo>
                  <a:pt x="4866723" y="1194105"/>
                </a:lnTo>
                <a:lnTo>
                  <a:pt x="0" y="11941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sp>
        <p:nvSpPr>
          <p:cNvPr id="215" name="Google Shape;215;p285"/>
          <p:cNvSpPr txBox="1"/>
          <p:nvPr/>
        </p:nvSpPr>
        <p:spPr>
          <a:xfrm>
            <a:off x="8935704" y="5975641"/>
            <a:ext cx="2739659" cy="479940"/>
          </a:xfrm>
          <a:prstGeom prst="rect">
            <a:avLst/>
          </a:prstGeom>
          <a:noFill/>
          <a:ln>
            <a:noFill/>
          </a:ln>
        </p:spPr>
        <p:txBody>
          <a:bodyPr spcFirstLastPara="1" wrap="square" lIns="0" tIns="0" rIns="0" bIns="0" anchor="t" anchorCtr="0">
            <a:spAutoFit/>
          </a:bodyPr>
          <a:lstStyle/>
          <a:p>
            <a:pPr marL="0" marR="0" lvl="0" indent="0" algn="r" rtl="0">
              <a:lnSpc>
                <a:spcPct val="139993"/>
              </a:lnSpc>
              <a:spcBef>
                <a:spcPts val="0"/>
              </a:spcBef>
              <a:spcAft>
                <a:spcPts val="0"/>
              </a:spcAft>
              <a:buNone/>
            </a:pPr>
            <a:r>
              <a:rPr lang="en-US" sz="2933" b="0" i="0" u="none" strike="noStrike" cap="none">
                <a:solidFill>
                  <a:srgbClr val="FFFFFF"/>
                </a:solidFill>
                <a:latin typeface="Arial"/>
                <a:ea typeface="Arial"/>
                <a:cs typeface="Arial"/>
                <a:sym typeface="Arial"/>
              </a:rPr>
              <a:t>Fringe 2024</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bg>
      <p:bgPr>
        <a:solidFill>
          <a:schemeClr val="lt2"/>
        </a:solidFill>
        <a:effectLst/>
      </p:bgPr>
    </p:bg>
    <p:spTree>
      <p:nvGrpSpPr>
        <p:cNvPr id="1" name="Shape 216"/>
        <p:cNvGrpSpPr/>
        <p:nvPr/>
      </p:nvGrpSpPr>
      <p:grpSpPr>
        <a:xfrm>
          <a:off x="0" y="0"/>
          <a:ext cx="0" cy="0"/>
          <a:chOff x="0" y="0"/>
          <a:chExt cx="0" cy="0"/>
        </a:xfrm>
      </p:grpSpPr>
      <p:sp>
        <p:nvSpPr>
          <p:cNvPr id="217" name="Google Shape;217;p286"/>
          <p:cNvSpPr/>
          <p:nvPr/>
        </p:nvSpPr>
        <p:spPr>
          <a:xfrm rot="10800000" flipH="1">
            <a:off x="0" y="650267"/>
            <a:ext cx="12192000" cy="621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18" name="Google Shape;218;p286"/>
          <p:cNvSpPr txBox="1">
            <a:spLocks noGrp="1"/>
          </p:cNvSpPr>
          <p:nvPr>
            <p:ph type="title"/>
          </p:nvPr>
        </p:nvSpPr>
        <p:spPr>
          <a:xfrm>
            <a:off x="972600" y="1758199"/>
            <a:ext cx="7684744" cy="3887004"/>
          </a:xfrm>
          <a:prstGeom prst="rect">
            <a:avLst/>
          </a:prstGeom>
          <a:noFill/>
          <a:ln>
            <a:noFill/>
          </a:ln>
        </p:spPr>
        <p:txBody>
          <a:bodyPr spcFirstLastPara="1" wrap="square" lIns="91425" tIns="91425" rIns="91425" bIns="91425" anchor="b" anchorCtr="0">
            <a:normAutofit/>
          </a:bodyPr>
          <a:lstStyle>
            <a:lvl1pPr lvl="0" algn="ctr">
              <a:spcBef>
                <a:spcPts val="0"/>
              </a:spcBef>
              <a:spcAft>
                <a:spcPts val="0"/>
              </a:spcAft>
              <a:buClr>
                <a:schemeClr val="dk1"/>
              </a:buClr>
              <a:buSzPts val="2600"/>
              <a:buFont typeface="Calibri"/>
              <a:buNone/>
              <a:defRPr sz="6000"/>
            </a:lvl1pPr>
            <a:lvl2pPr lvl="1">
              <a:spcBef>
                <a:spcPts val="0"/>
              </a:spcBef>
              <a:spcAft>
                <a:spcPts val="0"/>
              </a:spcAft>
              <a:buSzPts val="2600"/>
              <a:buNone/>
              <a:defRPr sz="3468"/>
            </a:lvl2pPr>
            <a:lvl3pPr lvl="2">
              <a:spcBef>
                <a:spcPts val="0"/>
              </a:spcBef>
              <a:spcAft>
                <a:spcPts val="0"/>
              </a:spcAft>
              <a:buSzPts val="2600"/>
              <a:buNone/>
              <a:defRPr sz="3468"/>
            </a:lvl3pPr>
            <a:lvl4pPr lvl="3">
              <a:spcBef>
                <a:spcPts val="0"/>
              </a:spcBef>
              <a:spcAft>
                <a:spcPts val="0"/>
              </a:spcAft>
              <a:buSzPts val="2600"/>
              <a:buNone/>
              <a:defRPr sz="3468"/>
            </a:lvl4pPr>
            <a:lvl5pPr lvl="4">
              <a:spcBef>
                <a:spcPts val="0"/>
              </a:spcBef>
              <a:spcAft>
                <a:spcPts val="0"/>
              </a:spcAft>
              <a:buSzPts val="2600"/>
              <a:buNone/>
              <a:defRPr sz="3468"/>
            </a:lvl5pPr>
            <a:lvl6pPr lvl="5">
              <a:spcBef>
                <a:spcPts val="0"/>
              </a:spcBef>
              <a:spcAft>
                <a:spcPts val="0"/>
              </a:spcAft>
              <a:buSzPts val="2600"/>
              <a:buNone/>
              <a:defRPr sz="3468"/>
            </a:lvl6pPr>
            <a:lvl7pPr lvl="6">
              <a:spcBef>
                <a:spcPts val="0"/>
              </a:spcBef>
              <a:spcAft>
                <a:spcPts val="0"/>
              </a:spcAft>
              <a:buSzPts val="2600"/>
              <a:buNone/>
              <a:defRPr sz="3468"/>
            </a:lvl7pPr>
            <a:lvl8pPr lvl="7">
              <a:spcBef>
                <a:spcPts val="0"/>
              </a:spcBef>
              <a:spcAft>
                <a:spcPts val="0"/>
              </a:spcAft>
              <a:buSzPts val="2600"/>
              <a:buNone/>
              <a:defRPr sz="3468"/>
            </a:lvl8pPr>
            <a:lvl9pPr lvl="8">
              <a:spcBef>
                <a:spcPts val="0"/>
              </a:spcBef>
              <a:spcAft>
                <a:spcPts val="0"/>
              </a:spcAft>
              <a:buSzPts val="2600"/>
              <a:buNone/>
              <a:defRPr sz="3468"/>
            </a:lvl9pPr>
          </a:lstStyle>
          <a:p>
            <a:endParaRPr/>
          </a:p>
        </p:txBody>
      </p:sp>
      <p:sp>
        <p:nvSpPr>
          <p:cNvPr id="219" name="Google Shape;219;p286"/>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800"/>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0" name="Google Shape;220;p286"/>
          <p:cNvSpPr/>
          <p:nvPr/>
        </p:nvSpPr>
        <p:spPr>
          <a:xfrm>
            <a:off x="0" y="5633675"/>
            <a:ext cx="12192000" cy="1224325"/>
          </a:xfrm>
          <a:custGeom>
            <a:avLst/>
            <a:gdLst/>
            <a:ahLst/>
            <a:cxnLst/>
            <a:rect l="l" t="t" r="r" b="b"/>
            <a:pathLst>
              <a:path w="18288000" h="1836488" extrusionOk="0">
                <a:moveTo>
                  <a:pt x="0" y="0"/>
                </a:moveTo>
                <a:lnTo>
                  <a:pt x="18288000" y="0"/>
                </a:lnTo>
                <a:lnTo>
                  <a:pt x="18288000" y="1836488"/>
                </a:lnTo>
                <a:lnTo>
                  <a:pt x="0" y="1836488"/>
                </a:lnTo>
                <a:lnTo>
                  <a:pt x="0" y="0"/>
                </a:lnTo>
                <a:close/>
              </a:path>
            </a:pathLst>
          </a:custGeom>
          <a:blipFill rotWithShape="1">
            <a:blip r:embed="rId2">
              <a:alphaModFix/>
            </a:blip>
            <a:stretch>
              <a:fillRect t="-54802" b="-299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sp>
        <p:nvSpPr>
          <p:cNvPr id="221" name="Google Shape;221;p286"/>
          <p:cNvSpPr/>
          <p:nvPr/>
        </p:nvSpPr>
        <p:spPr>
          <a:xfrm>
            <a:off x="392422" y="5847803"/>
            <a:ext cx="3244482" cy="796070"/>
          </a:xfrm>
          <a:custGeom>
            <a:avLst/>
            <a:gdLst/>
            <a:ahLst/>
            <a:cxnLst/>
            <a:rect l="l" t="t" r="r" b="b"/>
            <a:pathLst>
              <a:path w="4866723" h="1194105" extrusionOk="0">
                <a:moveTo>
                  <a:pt x="0" y="0"/>
                </a:moveTo>
                <a:lnTo>
                  <a:pt x="4866723" y="0"/>
                </a:lnTo>
                <a:lnTo>
                  <a:pt x="4866723" y="1194105"/>
                </a:lnTo>
                <a:lnTo>
                  <a:pt x="0" y="11941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sp>
        <p:nvSpPr>
          <p:cNvPr id="222" name="Google Shape;222;p286"/>
          <p:cNvSpPr txBox="1"/>
          <p:nvPr/>
        </p:nvSpPr>
        <p:spPr>
          <a:xfrm>
            <a:off x="8935704" y="5975641"/>
            <a:ext cx="2739659" cy="479940"/>
          </a:xfrm>
          <a:prstGeom prst="rect">
            <a:avLst/>
          </a:prstGeom>
          <a:noFill/>
          <a:ln>
            <a:noFill/>
          </a:ln>
        </p:spPr>
        <p:txBody>
          <a:bodyPr spcFirstLastPara="1" wrap="square" lIns="0" tIns="0" rIns="0" bIns="0" anchor="t" anchorCtr="0">
            <a:spAutoFit/>
          </a:bodyPr>
          <a:lstStyle/>
          <a:p>
            <a:pPr marL="0" marR="0" lvl="0" indent="0" algn="r" rtl="0">
              <a:lnSpc>
                <a:spcPct val="139993"/>
              </a:lnSpc>
              <a:spcBef>
                <a:spcPts val="0"/>
              </a:spcBef>
              <a:spcAft>
                <a:spcPts val="0"/>
              </a:spcAft>
              <a:buNone/>
            </a:pPr>
            <a:r>
              <a:rPr lang="en-US" sz="2933" b="0" i="0" u="none" strike="noStrike" cap="none">
                <a:solidFill>
                  <a:srgbClr val="FFFFFF"/>
                </a:solidFill>
                <a:latin typeface="Arial"/>
                <a:ea typeface="Arial"/>
                <a:cs typeface="Arial"/>
                <a:sym typeface="Arial"/>
              </a:rPr>
              <a:t>Fringe 2024</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ortrait with Caption" type="twoColTx">
  <p:cSld name="TITLE_AND_TWO_COLUMNS">
    <p:spTree>
      <p:nvGrpSpPr>
        <p:cNvPr id="1" name="Shape 223"/>
        <p:cNvGrpSpPr/>
        <p:nvPr/>
      </p:nvGrpSpPr>
      <p:grpSpPr>
        <a:xfrm>
          <a:off x="0" y="0"/>
          <a:ext cx="0" cy="0"/>
          <a:chOff x="0" y="0"/>
          <a:chExt cx="0" cy="0"/>
        </a:xfrm>
      </p:grpSpPr>
      <p:sp>
        <p:nvSpPr>
          <p:cNvPr id="224" name="Google Shape;224;p287"/>
          <p:cNvSpPr>
            <a:spLocks noGrp="1"/>
          </p:cNvSpPr>
          <p:nvPr>
            <p:ph type="pic" idx="2"/>
          </p:nvPr>
        </p:nvSpPr>
        <p:spPr>
          <a:xfrm>
            <a:off x="559171" y="233243"/>
            <a:ext cx="6187073" cy="61722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sp>
      <p:sp>
        <p:nvSpPr>
          <p:cNvPr id="225" name="Google Shape;225;p287"/>
          <p:cNvSpPr txBox="1">
            <a:spLocks noGrp="1"/>
          </p:cNvSpPr>
          <p:nvPr>
            <p:ph type="body" idx="1"/>
          </p:nvPr>
        </p:nvSpPr>
        <p:spPr>
          <a:xfrm>
            <a:off x="7010400" y="3048001"/>
            <a:ext cx="4673600" cy="3352800"/>
          </a:xfrm>
          <a:prstGeom prst="rect">
            <a:avLst/>
          </a:prstGeom>
          <a:noFill/>
          <a:ln>
            <a:noFill/>
          </a:ln>
        </p:spPr>
        <p:txBody>
          <a:bodyPr spcFirstLastPara="1" wrap="square" lIns="91425" tIns="91425" rIns="91425" bIns="91425" anchor="b" anchorCtr="0">
            <a:noAutofit/>
          </a:bodyPr>
          <a:lstStyle>
            <a:lvl1pPr marL="457200" marR="0" lvl="0" indent="-228600" algn="l">
              <a:spcBef>
                <a:spcPts val="479"/>
              </a:spcBef>
              <a:spcAft>
                <a:spcPts val="0"/>
              </a:spcAft>
              <a:buClr>
                <a:schemeClr val="dk1"/>
              </a:buClr>
              <a:buSzPts val="2397"/>
              <a:buFont typeface="Calibri"/>
              <a:buNone/>
              <a:defRPr sz="2397" i="0">
                <a:solidFill>
                  <a:schemeClr val="dk1"/>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6" name="Google Shape;226;p28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28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1599">
                <a:solidFill>
                  <a:schemeClr val="dk2"/>
                </a:solidFill>
              </a:defRPr>
            </a:lvl1pPr>
            <a:lvl2pPr marL="0" lvl="1" indent="0" algn="r">
              <a:lnSpc>
                <a:spcPct val="100000"/>
              </a:lnSpc>
              <a:spcBef>
                <a:spcPts val="0"/>
              </a:spcBef>
              <a:spcAft>
                <a:spcPts val="0"/>
              </a:spcAft>
              <a:buNone/>
              <a:defRPr sz="1599">
                <a:solidFill>
                  <a:schemeClr val="dk2"/>
                </a:solidFill>
              </a:defRPr>
            </a:lvl2pPr>
            <a:lvl3pPr marL="0" lvl="2" indent="0" algn="r">
              <a:lnSpc>
                <a:spcPct val="100000"/>
              </a:lnSpc>
              <a:spcBef>
                <a:spcPts val="0"/>
              </a:spcBef>
              <a:spcAft>
                <a:spcPts val="0"/>
              </a:spcAft>
              <a:buNone/>
              <a:defRPr sz="1599">
                <a:solidFill>
                  <a:schemeClr val="dk2"/>
                </a:solidFill>
              </a:defRPr>
            </a:lvl3pPr>
            <a:lvl4pPr marL="0" lvl="3" indent="0" algn="r">
              <a:lnSpc>
                <a:spcPct val="100000"/>
              </a:lnSpc>
              <a:spcBef>
                <a:spcPts val="0"/>
              </a:spcBef>
              <a:spcAft>
                <a:spcPts val="0"/>
              </a:spcAft>
              <a:buNone/>
              <a:defRPr sz="1599">
                <a:solidFill>
                  <a:schemeClr val="dk2"/>
                </a:solidFill>
              </a:defRPr>
            </a:lvl4pPr>
            <a:lvl5pPr marL="0" lvl="4" indent="0" algn="r">
              <a:lnSpc>
                <a:spcPct val="100000"/>
              </a:lnSpc>
              <a:spcBef>
                <a:spcPts val="0"/>
              </a:spcBef>
              <a:spcAft>
                <a:spcPts val="0"/>
              </a:spcAft>
              <a:buNone/>
              <a:defRPr sz="1599">
                <a:solidFill>
                  <a:schemeClr val="dk2"/>
                </a:solidFill>
              </a:defRPr>
            </a:lvl5pPr>
            <a:lvl6pPr marL="0" lvl="5" indent="0" algn="r">
              <a:lnSpc>
                <a:spcPct val="100000"/>
              </a:lnSpc>
              <a:spcBef>
                <a:spcPts val="0"/>
              </a:spcBef>
              <a:spcAft>
                <a:spcPts val="0"/>
              </a:spcAft>
              <a:buNone/>
              <a:defRPr sz="1599">
                <a:solidFill>
                  <a:schemeClr val="dk2"/>
                </a:solidFill>
              </a:defRPr>
            </a:lvl6pPr>
            <a:lvl7pPr marL="0" lvl="6" indent="0" algn="r">
              <a:lnSpc>
                <a:spcPct val="100000"/>
              </a:lnSpc>
              <a:spcBef>
                <a:spcPts val="0"/>
              </a:spcBef>
              <a:spcAft>
                <a:spcPts val="0"/>
              </a:spcAft>
              <a:buNone/>
              <a:defRPr sz="1599">
                <a:solidFill>
                  <a:schemeClr val="dk2"/>
                </a:solidFill>
              </a:defRPr>
            </a:lvl7pPr>
            <a:lvl8pPr marL="0" lvl="7" indent="0" algn="r">
              <a:lnSpc>
                <a:spcPct val="100000"/>
              </a:lnSpc>
              <a:spcBef>
                <a:spcPts val="0"/>
              </a:spcBef>
              <a:spcAft>
                <a:spcPts val="0"/>
              </a:spcAft>
              <a:buNone/>
              <a:defRPr sz="1599">
                <a:solidFill>
                  <a:schemeClr val="dk2"/>
                </a:solidFill>
              </a:defRPr>
            </a:lvl8pPr>
            <a:lvl9pPr marL="0" lvl="8" indent="0" algn="r">
              <a:lnSpc>
                <a:spcPct val="100000"/>
              </a:lnSpc>
              <a:spcBef>
                <a:spcPts val="0"/>
              </a:spcBef>
              <a:spcAft>
                <a:spcPts val="0"/>
              </a:spcAft>
              <a:buNone/>
              <a:defRPr sz="1599">
                <a:solidFill>
                  <a:schemeClr val="dk2"/>
                </a:solidFill>
              </a:defRPr>
            </a:lvl9pPr>
          </a:lstStyle>
          <a:p>
            <a:pPr marL="0" lvl="0" indent="0" algn="r" rtl="0">
              <a:spcBef>
                <a:spcPts val="0"/>
              </a:spcBef>
              <a:spcAft>
                <a:spcPts val="0"/>
              </a:spcAft>
              <a:buNone/>
            </a:pPr>
            <a:fld id="{00000000-1234-1234-1234-123412341234}" type="slidenum">
              <a:rPr lang="en-US"/>
              <a:t>‹#›</a:t>
            </a:fld>
            <a:endParaRPr sz="800">
              <a:solidFill>
                <a:srgbClr val="888888"/>
              </a:solidFill>
            </a:endParaRPr>
          </a:p>
        </p:txBody>
      </p:sp>
      <p:sp>
        <p:nvSpPr>
          <p:cNvPr id="228" name="Google Shape;228;p28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9"/>
        <p:cNvGrpSpPr/>
        <p:nvPr/>
      </p:nvGrpSpPr>
      <p:grpSpPr>
        <a:xfrm>
          <a:off x="0" y="0"/>
          <a:ext cx="0" cy="0"/>
          <a:chOff x="0" y="0"/>
          <a:chExt cx="0" cy="0"/>
        </a:xfrm>
      </p:grpSpPr>
      <p:sp>
        <p:nvSpPr>
          <p:cNvPr id="230" name="Google Shape;230;p331"/>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31"/>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67"/>
              </a:spcBef>
              <a:spcAft>
                <a:spcPts val="0"/>
              </a:spcAft>
              <a:buClr>
                <a:srgbClr val="888888"/>
              </a:buClr>
              <a:buSzPts val="1333"/>
              <a:buNone/>
              <a:defRPr sz="1333">
                <a:solidFill>
                  <a:srgbClr val="888888"/>
                </a:solidFill>
              </a:defRPr>
            </a:lvl1pPr>
            <a:lvl2pPr marL="914400" lvl="1" indent="-228600" algn="l">
              <a:spcBef>
                <a:spcPts val="240"/>
              </a:spcBef>
              <a:spcAft>
                <a:spcPts val="0"/>
              </a:spcAft>
              <a:buClr>
                <a:srgbClr val="888888"/>
              </a:buClr>
              <a:buSzPts val="1200"/>
              <a:buNone/>
              <a:defRPr sz="1200">
                <a:solidFill>
                  <a:srgbClr val="888888"/>
                </a:solidFill>
              </a:defRPr>
            </a:lvl2pPr>
            <a:lvl3pPr marL="1371600" lvl="2" indent="-228600" algn="l">
              <a:spcBef>
                <a:spcPts val="213"/>
              </a:spcBef>
              <a:spcAft>
                <a:spcPts val="0"/>
              </a:spcAft>
              <a:buClr>
                <a:srgbClr val="888888"/>
              </a:buClr>
              <a:buSzPts val="1067"/>
              <a:buNone/>
              <a:defRPr sz="1067">
                <a:solidFill>
                  <a:srgbClr val="888888"/>
                </a:solidFill>
              </a:defRPr>
            </a:lvl3pPr>
            <a:lvl4pPr marL="1828800" lvl="3" indent="-228600" algn="l">
              <a:spcBef>
                <a:spcPts val="187"/>
              </a:spcBef>
              <a:spcAft>
                <a:spcPts val="0"/>
              </a:spcAft>
              <a:buClr>
                <a:srgbClr val="888888"/>
              </a:buClr>
              <a:buSzPts val="933"/>
              <a:buNone/>
              <a:defRPr sz="933">
                <a:solidFill>
                  <a:srgbClr val="888888"/>
                </a:solidFill>
              </a:defRPr>
            </a:lvl4pPr>
            <a:lvl5pPr marL="2286000" lvl="4" indent="-228600" algn="l">
              <a:spcBef>
                <a:spcPts val="187"/>
              </a:spcBef>
              <a:spcAft>
                <a:spcPts val="0"/>
              </a:spcAft>
              <a:buClr>
                <a:srgbClr val="888888"/>
              </a:buClr>
              <a:buSzPts val="933"/>
              <a:buNone/>
              <a:defRPr sz="933">
                <a:solidFill>
                  <a:srgbClr val="888888"/>
                </a:solidFill>
              </a:defRPr>
            </a:lvl5pPr>
            <a:lvl6pPr marL="2743200" lvl="5" indent="-228600" algn="l">
              <a:spcBef>
                <a:spcPts val="187"/>
              </a:spcBef>
              <a:spcAft>
                <a:spcPts val="0"/>
              </a:spcAft>
              <a:buClr>
                <a:srgbClr val="888888"/>
              </a:buClr>
              <a:buSzPts val="933"/>
              <a:buNone/>
              <a:defRPr sz="933">
                <a:solidFill>
                  <a:srgbClr val="888888"/>
                </a:solidFill>
              </a:defRPr>
            </a:lvl6pPr>
            <a:lvl7pPr marL="3200400" lvl="6" indent="-228600" algn="l">
              <a:spcBef>
                <a:spcPts val="187"/>
              </a:spcBef>
              <a:spcAft>
                <a:spcPts val="0"/>
              </a:spcAft>
              <a:buClr>
                <a:srgbClr val="888888"/>
              </a:buClr>
              <a:buSzPts val="933"/>
              <a:buNone/>
              <a:defRPr sz="933">
                <a:solidFill>
                  <a:srgbClr val="888888"/>
                </a:solidFill>
              </a:defRPr>
            </a:lvl7pPr>
            <a:lvl8pPr marL="3657600" lvl="7" indent="-228600" algn="l">
              <a:spcBef>
                <a:spcPts val="187"/>
              </a:spcBef>
              <a:spcAft>
                <a:spcPts val="0"/>
              </a:spcAft>
              <a:buClr>
                <a:srgbClr val="888888"/>
              </a:buClr>
              <a:buSzPts val="933"/>
              <a:buNone/>
              <a:defRPr sz="933">
                <a:solidFill>
                  <a:srgbClr val="888888"/>
                </a:solidFill>
              </a:defRPr>
            </a:lvl8pPr>
            <a:lvl9pPr marL="4114800" lvl="8" indent="-228600" algn="l">
              <a:spcBef>
                <a:spcPts val="187"/>
              </a:spcBef>
              <a:spcAft>
                <a:spcPts val="0"/>
              </a:spcAft>
              <a:buClr>
                <a:srgbClr val="888888"/>
              </a:buClr>
              <a:buSzPts val="933"/>
              <a:buNone/>
              <a:defRPr sz="933">
                <a:solidFill>
                  <a:srgbClr val="888888"/>
                </a:solidFill>
              </a:defRPr>
            </a:lvl9pPr>
          </a:lstStyle>
          <a:p>
            <a:endParaRPr/>
          </a:p>
        </p:txBody>
      </p:sp>
      <p:sp>
        <p:nvSpPr>
          <p:cNvPr id="232" name="Google Shape;232;p3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3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3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5"/>
        <p:cNvGrpSpPr/>
        <p:nvPr/>
      </p:nvGrpSpPr>
      <p:grpSpPr>
        <a:xfrm>
          <a:off x="0" y="0"/>
          <a:ext cx="0" cy="0"/>
          <a:chOff x="0" y="0"/>
          <a:chExt cx="0" cy="0"/>
        </a:xfrm>
      </p:grpSpPr>
      <p:sp>
        <p:nvSpPr>
          <p:cNvPr id="236" name="Google Shape;236;p3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332"/>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spcBef>
                <a:spcPts val="373"/>
              </a:spcBef>
              <a:spcAft>
                <a:spcPts val="0"/>
              </a:spcAft>
              <a:buClr>
                <a:schemeClr val="dk1"/>
              </a:buClr>
              <a:buSzPts val="1867"/>
              <a:buChar char="•"/>
              <a:defRPr sz="1867"/>
            </a:lvl1pPr>
            <a:lvl2pPr marL="914400" lvl="1" indent="-330200" algn="l">
              <a:spcBef>
                <a:spcPts val="320"/>
              </a:spcBef>
              <a:spcAft>
                <a:spcPts val="0"/>
              </a:spcAft>
              <a:buClr>
                <a:schemeClr val="dk1"/>
              </a:buClr>
              <a:buSzPts val="1600"/>
              <a:buChar char="–"/>
              <a:defRPr sz="1600"/>
            </a:lvl2pPr>
            <a:lvl3pPr marL="1371600" lvl="2" indent="-313245" algn="l">
              <a:spcBef>
                <a:spcPts val="267"/>
              </a:spcBef>
              <a:spcAft>
                <a:spcPts val="0"/>
              </a:spcAft>
              <a:buClr>
                <a:schemeClr val="dk1"/>
              </a:buClr>
              <a:buSzPts val="1333"/>
              <a:buChar char="•"/>
              <a:defRPr sz="1333"/>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38" name="Google Shape;238;p332"/>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spcBef>
                <a:spcPts val="373"/>
              </a:spcBef>
              <a:spcAft>
                <a:spcPts val="0"/>
              </a:spcAft>
              <a:buClr>
                <a:schemeClr val="dk1"/>
              </a:buClr>
              <a:buSzPts val="1867"/>
              <a:buChar char="•"/>
              <a:defRPr sz="1867"/>
            </a:lvl1pPr>
            <a:lvl2pPr marL="914400" lvl="1" indent="-330200" algn="l">
              <a:spcBef>
                <a:spcPts val="320"/>
              </a:spcBef>
              <a:spcAft>
                <a:spcPts val="0"/>
              </a:spcAft>
              <a:buClr>
                <a:schemeClr val="dk1"/>
              </a:buClr>
              <a:buSzPts val="1600"/>
              <a:buChar char="–"/>
              <a:defRPr sz="1600"/>
            </a:lvl2pPr>
            <a:lvl3pPr marL="1371600" lvl="2" indent="-313245" algn="l">
              <a:spcBef>
                <a:spcPts val="267"/>
              </a:spcBef>
              <a:spcAft>
                <a:spcPts val="0"/>
              </a:spcAft>
              <a:buClr>
                <a:schemeClr val="dk1"/>
              </a:buClr>
              <a:buSzPts val="1333"/>
              <a:buChar char="•"/>
              <a:defRPr sz="1333"/>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39" name="Google Shape;239;p3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3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3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2"/>
        <p:cNvGrpSpPr/>
        <p:nvPr/>
      </p:nvGrpSpPr>
      <p:grpSpPr>
        <a:xfrm>
          <a:off x="0" y="0"/>
          <a:ext cx="0" cy="0"/>
          <a:chOff x="0" y="0"/>
          <a:chExt cx="0" cy="0"/>
        </a:xfrm>
      </p:grpSpPr>
      <p:sp>
        <p:nvSpPr>
          <p:cNvPr id="243" name="Google Shape;243;p3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33"/>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chemeClr val="dk1"/>
              </a:buClr>
              <a:buSzPts val="1600"/>
              <a:buNone/>
              <a:defRPr sz="1600" b="1"/>
            </a:lvl1pPr>
            <a:lvl2pPr marL="914400" lvl="1" indent="-228600" algn="l">
              <a:spcBef>
                <a:spcPts val="267"/>
              </a:spcBef>
              <a:spcAft>
                <a:spcPts val="0"/>
              </a:spcAft>
              <a:buClr>
                <a:schemeClr val="dk1"/>
              </a:buClr>
              <a:buSzPts val="1333"/>
              <a:buNone/>
              <a:defRPr sz="1333" b="1"/>
            </a:lvl2pPr>
            <a:lvl3pPr marL="1371600" lvl="2" indent="-228600" algn="l">
              <a:spcBef>
                <a:spcPts val="240"/>
              </a:spcBef>
              <a:spcAft>
                <a:spcPts val="0"/>
              </a:spcAft>
              <a:buClr>
                <a:schemeClr val="dk1"/>
              </a:buClr>
              <a:buSzPts val="1200"/>
              <a:buNone/>
              <a:defRPr sz="1200" b="1"/>
            </a:lvl3pPr>
            <a:lvl4pPr marL="1828800" lvl="3" indent="-228600" algn="l">
              <a:spcBef>
                <a:spcPts val="213"/>
              </a:spcBef>
              <a:spcAft>
                <a:spcPts val="0"/>
              </a:spcAft>
              <a:buClr>
                <a:schemeClr val="dk1"/>
              </a:buClr>
              <a:buSzPts val="1067"/>
              <a:buNone/>
              <a:defRPr sz="1067" b="1"/>
            </a:lvl4pPr>
            <a:lvl5pPr marL="2286000" lvl="4" indent="-228600" algn="l">
              <a:spcBef>
                <a:spcPts val="213"/>
              </a:spcBef>
              <a:spcAft>
                <a:spcPts val="0"/>
              </a:spcAft>
              <a:buClr>
                <a:schemeClr val="dk1"/>
              </a:buClr>
              <a:buSzPts val="1067"/>
              <a:buNone/>
              <a:defRPr sz="1067" b="1"/>
            </a:lvl5pPr>
            <a:lvl6pPr marL="2743200" lvl="5" indent="-228600" algn="l">
              <a:spcBef>
                <a:spcPts val="213"/>
              </a:spcBef>
              <a:spcAft>
                <a:spcPts val="0"/>
              </a:spcAft>
              <a:buClr>
                <a:schemeClr val="dk1"/>
              </a:buClr>
              <a:buSzPts val="1067"/>
              <a:buNone/>
              <a:defRPr sz="1067" b="1"/>
            </a:lvl6pPr>
            <a:lvl7pPr marL="3200400" lvl="6" indent="-228600" algn="l">
              <a:spcBef>
                <a:spcPts val="213"/>
              </a:spcBef>
              <a:spcAft>
                <a:spcPts val="0"/>
              </a:spcAft>
              <a:buClr>
                <a:schemeClr val="dk1"/>
              </a:buClr>
              <a:buSzPts val="1067"/>
              <a:buNone/>
              <a:defRPr sz="1067" b="1"/>
            </a:lvl7pPr>
            <a:lvl8pPr marL="3657600" lvl="7" indent="-228600" algn="l">
              <a:spcBef>
                <a:spcPts val="213"/>
              </a:spcBef>
              <a:spcAft>
                <a:spcPts val="0"/>
              </a:spcAft>
              <a:buClr>
                <a:schemeClr val="dk1"/>
              </a:buClr>
              <a:buSzPts val="1067"/>
              <a:buNone/>
              <a:defRPr sz="1067" b="1"/>
            </a:lvl8pPr>
            <a:lvl9pPr marL="4114800" lvl="8" indent="-228600" algn="l">
              <a:spcBef>
                <a:spcPts val="213"/>
              </a:spcBef>
              <a:spcAft>
                <a:spcPts val="0"/>
              </a:spcAft>
              <a:buClr>
                <a:schemeClr val="dk1"/>
              </a:buClr>
              <a:buSzPts val="1067"/>
              <a:buNone/>
              <a:defRPr sz="1067" b="1"/>
            </a:lvl9pPr>
          </a:lstStyle>
          <a:p>
            <a:endParaRPr/>
          </a:p>
        </p:txBody>
      </p:sp>
      <p:sp>
        <p:nvSpPr>
          <p:cNvPr id="245" name="Google Shape;245;p333"/>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3245" algn="l">
              <a:spcBef>
                <a:spcPts val="267"/>
              </a:spcBef>
              <a:spcAft>
                <a:spcPts val="0"/>
              </a:spcAft>
              <a:buClr>
                <a:schemeClr val="dk1"/>
              </a:buClr>
              <a:buSzPts val="1333"/>
              <a:buChar char="–"/>
              <a:defRPr sz="1333"/>
            </a:lvl2pPr>
            <a:lvl3pPr marL="1371600" lvl="2" indent="-304800" algn="l">
              <a:spcBef>
                <a:spcPts val="240"/>
              </a:spcBef>
              <a:spcAft>
                <a:spcPts val="0"/>
              </a:spcAft>
              <a:buClr>
                <a:schemeClr val="dk1"/>
              </a:buClr>
              <a:buSzPts val="1200"/>
              <a:buChar char="•"/>
              <a:defRPr sz="1200"/>
            </a:lvl3pPr>
            <a:lvl4pPr marL="1828800" lvl="3" indent="-296354" algn="l">
              <a:spcBef>
                <a:spcPts val="213"/>
              </a:spcBef>
              <a:spcAft>
                <a:spcPts val="0"/>
              </a:spcAft>
              <a:buClr>
                <a:schemeClr val="dk1"/>
              </a:buClr>
              <a:buSzPts val="1067"/>
              <a:buChar char="–"/>
              <a:defRPr sz="1067"/>
            </a:lvl4pPr>
            <a:lvl5pPr marL="2286000" lvl="4" indent="-296354" algn="l">
              <a:spcBef>
                <a:spcPts val="213"/>
              </a:spcBef>
              <a:spcAft>
                <a:spcPts val="0"/>
              </a:spcAft>
              <a:buClr>
                <a:schemeClr val="dk1"/>
              </a:buClr>
              <a:buSzPts val="1067"/>
              <a:buChar char="»"/>
              <a:defRPr sz="1067"/>
            </a:lvl5pPr>
            <a:lvl6pPr marL="2743200" lvl="5" indent="-296354" algn="l">
              <a:spcBef>
                <a:spcPts val="213"/>
              </a:spcBef>
              <a:spcAft>
                <a:spcPts val="0"/>
              </a:spcAft>
              <a:buClr>
                <a:schemeClr val="dk1"/>
              </a:buClr>
              <a:buSzPts val="1067"/>
              <a:buChar char="•"/>
              <a:defRPr sz="1067"/>
            </a:lvl6pPr>
            <a:lvl7pPr marL="3200400" lvl="6" indent="-296354" algn="l">
              <a:spcBef>
                <a:spcPts val="213"/>
              </a:spcBef>
              <a:spcAft>
                <a:spcPts val="0"/>
              </a:spcAft>
              <a:buClr>
                <a:schemeClr val="dk1"/>
              </a:buClr>
              <a:buSzPts val="1067"/>
              <a:buChar char="•"/>
              <a:defRPr sz="1067"/>
            </a:lvl7pPr>
            <a:lvl8pPr marL="3657600" lvl="7" indent="-296354" algn="l">
              <a:spcBef>
                <a:spcPts val="213"/>
              </a:spcBef>
              <a:spcAft>
                <a:spcPts val="0"/>
              </a:spcAft>
              <a:buClr>
                <a:schemeClr val="dk1"/>
              </a:buClr>
              <a:buSzPts val="1067"/>
              <a:buChar char="•"/>
              <a:defRPr sz="1067"/>
            </a:lvl8pPr>
            <a:lvl9pPr marL="4114800" lvl="8" indent="-296354" algn="l">
              <a:spcBef>
                <a:spcPts val="213"/>
              </a:spcBef>
              <a:spcAft>
                <a:spcPts val="0"/>
              </a:spcAft>
              <a:buClr>
                <a:schemeClr val="dk1"/>
              </a:buClr>
              <a:buSzPts val="1067"/>
              <a:buChar char="•"/>
              <a:defRPr sz="1067"/>
            </a:lvl9pPr>
          </a:lstStyle>
          <a:p>
            <a:endParaRPr/>
          </a:p>
        </p:txBody>
      </p:sp>
      <p:sp>
        <p:nvSpPr>
          <p:cNvPr id="246" name="Google Shape;246;p333"/>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chemeClr val="dk1"/>
              </a:buClr>
              <a:buSzPts val="1600"/>
              <a:buNone/>
              <a:defRPr sz="1600" b="1"/>
            </a:lvl1pPr>
            <a:lvl2pPr marL="914400" lvl="1" indent="-228600" algn="l">
              <a:spcBef>
                <a:spcPts val="267"/>
              </a:spcBef>
              <a:spcAft>
                <a:spcPts val="0"/>
              </a:spcAft>
              <a:buClr>
                <a:schemeClr val="dk1"/>
              </a:buClr>
              <a:buSzPts val="1333"/>
              <a:buNone/>
              <a:defRPr sz="1333" b="1"/>
            </a:lvl2pPr>
            <a:lvl3pPr marL="1371600" lvl="2" indent="-228600" algn="l">
              <a:spcBef>
                <a:spcPts val="240"/>
              </a:spcBef>
              <a:spcAft>
                <a:spcPts val="0"/>
              </a:spcAft>
              <a:buClr>
                <a:schemeClr val="dk1"/>
              </a:buClr>
              <a:buSzPts val="1200"/>
              <a:buNone/>
              <a:defRPr sz="1200" b="1"/>
            </a:lvl3pPr>
            <a:lvl4pPr marL="1828800" lvl="3" indent="-228600" algn="l">
              <a:spcBef>
                <a:spcPts val="213"/>
              </a:spcBef>
              <a:spcAft>
                <a:spcPts val="0"/>
              </a:spcAft>
              <a:buClr>
                <a:schemeClr val="dk1"/>
              </a:buClr>
              <a:buSzPts val="1067"/>
              <a:buNone/>
              <a:defRPr sz="1067" b="1"/>
            </a:lvl4pPr>
            <a:lvl5pPr marL="2286000" lvl="4" indent="-228600" algn="l">
              <a:spcBef>
                <a:spcPts val="213"/>
              </a:spcBef>
              <a:spcAft>
                <a:spcPts val="0"/>
              </a:spcAft>
              <a:buClr>
                <a:schemeClr val="dk1"/>
              </a:buClr>
              <a:buSzPts val="1067"/>
              <a:buNone/>
              <a:defRPr sz="1067" b="1"/>
            </a:lvl5pPr>
            <a:lvl6pPr marL="2743200" lvl="5" indent="-228600" algn="l">
              <a:spcBef>
                <a:spcPts val="213"/>
              </a:spcBef>
              <a:spcAft>
                <a:spcPts val="0"/>
              </a:spcAft>
              <a:buClr>
                <a:schemeClr val="dk1"/>
              </a:buClr>
              <a:buSzPts val="1067"/>
              <a:buNone/>
              <a:defRPr sz="1067" b="1"/>
            </a:lvl6pPr>
            <a:lvl7pPr marL="3200400" lvl="6" indent="-228600" algn="l">
              <a:spcBef>
                <a:spcPts val="213"/>
              </a:spcBef>
              <a:spcAft>
                <a:spcPts val="0"/>
              </a:spcAft>
              <a:buClr>
                <a:schemeClr val="dk1"/>
              </a:buClr>
              <a:buSzPts val="1067"/>
              <a:buNone/>
              <a:defRPr sz="1067" b="1"/>
            </a:lvl7pPr>
            <a:lvl8pPr marL="3657600" lvl="7" indent="-228600" algn="l">
              <a:spcBef>
                <a:spcPts val="213"/>
              </a:spcBef>
              <a:spcAft>
                <a:spcPts val="0"/>
              </a:spcAft>
              <a:buClr>
                <a:schemeClr val="dk1"/>
              </a:buClr>
              <a:buSzPts val="1067"/>
              <a:buNone/>
              <a:defRPr sz="1067" b="1"/>
            </a:lvl8pPr>
            <a:lvl9pPr marL="4114800" lvl="8" indent="-228600" algn="l">
              <a:spcBef>
                <a:spcPts val="213"/>
              </a:spcBef>
              <a:spcAft>
                <a:spcPts val="0"/>
              </a:spcAft>
              <a:buClr>
                <a:schemeClr val="dk1"/>
              </a:buClr>
              <a:buSzPts val="1067"/>
              <a:buNone/>
              <a:defRPr sz="1067" b="1"/>
            </a:lvl9pPr>
          </a:lstStyle>
          <a:p>
            <a:endParaRPr/>
          </a:p>
        </p:txBody>
      </p:sp>
      <p:sp>
        <p:nvSpPr>
          <p:cNvPr id="247" name="Google Shape;247;p333"/>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3245" algn="l">
              <a:spcBef>
                <a:spcPts val="267"/>
              </a:spcBef>
              <a:spcAft>
                <a:spcPts val="0"/>
              </a:spcAft>
              <a:buClr>
                <a:schemeClr val="dk1"/>
              </a:buClr>
              <a:buSzPts val="1333"/>
              <a:buChar char="–"/>
              <a:defRPr sz="1333"/>
            </a:lvl2pPr>
            <a:lvl3pPr marL="1371600" lvl="2" indent="-304800" algn="l">
              <a:spcBef>
                <a:spcPts val="240"/>
              </a:spcBef>
              <a:spcAft>
                <a:spcPts val="0"/>
              </a:spcAft>
              <a:buClr>
                <a:schemeClr val="dk1"/>
              </a:buClr>
              <a:buSzPts val="1200"/>
              <a:buChar char="•"/>
              <a:defRPr sz="1200"/>
            </a:lvl3pPr>
            <a:lvl4pPr marL="1828800" lvl="3" indent="-296354" algn="l">
              <a:spcBef>
                <a:spcPts val="213"/>
              </a:spcBef>
              <a:spcAft>
                <a:spcPts val="0"/>
              </a:spcAft>
              <a:buClr>
                <a:schemeClr val="dk1"/>
              </a:buClr>
              <a:buSzPts val="1067"/>
              <a:buChar char="–"/>
              <a:defRPr sz="1067"/>
            </a:lvl4pPr>
            <a:lvl5pPr marL="2286000" lvl="4" indent="-296354" algn="l">
              <a:spcBef>
                <a:spcPts val="213"/>
              </a:spcBef>
              <a:spcAft>
                <a:spcPts val="0"/>
              </a:spcAft>
              <a:buClr>
                <a:schemeClr val="dk1"/>
              </a:buClr>
              <a:buSzPts val="1067"/>
              <a:buChar char="»"/>
              <a:defRPr sz="1067"/>
            </a:lvl5pPr>
            <a:lvl6pPr marL="2743200" lvl="5" indent="-296354" algn="l">
              <a:spcBef>
                <a:spcPts val="213"/>
              </a:spcBef>
              <a:spcAft>
                <a:spcPts val="0"/>
              </a:spcAft>
              <a:buClr>
                <a:schemeClr val="dk1"/>
              </a:buClr>
              <a:buSzPts val="1067"/>
              <a:buChar char="•"/>
              <a:defRPr sz="1067"/>
            </a:lvl6pPr>
            <a:lvl7pPr marL="3200400" lvl="6" indent="-296354" algn="l">
              <a:spcBef>
                <a:spcPts val="213"/>
              </a:spcBef>
              <a:spcAft>
                <a:spcPts val="0"/>
              </a:spcAft>
              <a:buClr>
                <a:schemeClr val="dk1"/>
              </a:buClr>
              <a:buSzPts val="1067"/>
              <a:buChar char="•"/>
              <a:defRPr sz="1067"/>
            </a:lvl7pPr>
            <a:lvl8pPr marL="3657600" lvl="7" indent="-296354" algn="l">
              <a:spcBef>
                <a:spcPts val="213"/>
              </a:spcBef>
              <a:spcAft>
                <a:spcPts val="0"/>
              </a:spcAft>
              <a:buClr>
                <a:schemeClr val="dk1"/>
              </a:buClr>
              <a:buSzPts val="1067"/>
              <a:buChar char="•"/>
              <a:defRPr sz="1067"/>
            </a:lvl8pPr>
            <a:lvl9pPr marL="4114800" lvl="8" indent="-296354" algn="l">
              <a:spcBef>
                <a:spcPts val="213"/>
              </a:spcBef>
              <a:spcAft>
                <a:spcPts val="0"/>
              </a:spcAft>
              <a:buClr>
                <a:schemeClr val="dk1"/>
              </a:buClr>
              <a:buSzPts val="1067"/>
              <a:buChar char="•"/>
              <a:defRPr sz="1067"/>
            </a:lvl9pPr>
          </a:lstStyle>
          <a:p>
            <a:endParaRPr/>
          </a:p>
        </p:txBody>
      </p:sp>
      <p:sp>
        <p:nvSpPr>
          <p:cNvPr id="248" name="Google Shape;248;p3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3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3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1"/>
        <p:cNvGrpSpPr/>
        <p:nvPr/>
      </p:nvGrpSpPr>
      <p:grpSpPr>
        <a:xfrm>
          <a:off x="0" y="0"/>
          <a:ext cx="0" cy="0"/>
          <a:chOff x="0" y="0"/>
          <a:chExt cx="0" cy="0"/>
        </a:xfrm>
      </p:grpSpPr>
      <p:sp>
        <p:nvSpPr>
          <p:cNvPr id="252" name="Google Shape;252;p33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6"/>
        <p:cNvGrpSpPr/>
        <p:nvPr/>
      </p:nvGrpSpPr>
      <p:grpSpPr>
        <a:xfrm>
          <a:off x="0" y="0"/>
          <a:ext cx="0" cy="0"/>
          <a:chOff x="0" y="0"/>
          <a:chExt cx="0" cy="0"/>
        </a:xfrm>
      </p:grpSpPr>
      <p:sp>
        <p:nvSpPr>
          <p:cNvPr id="257" name="Google Shape;257;p33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335"/>
          <p:cNvSpPr>
            <a:spLocks noGrp="1"/>
          </p:cNvSpPr>
          <p:nvPr>
            <p:ph type="pic" idx="2"/>
          </p:nvPr>
        </p:nvSpPr>
        <p:spPr>
          <a:xfrm>
            <a:off x="1194859" y="408517"/>
            <a:ext cx="3657600" cy="2743200"/>
          </a:xfrm>
          <a:prstGeom prst="rect">
            <a:avLst/>
          </a:prstGeom>
          <a:noFill/>
          <a:ln>
            <a:noFill/>
          </a:ln>
        </p:spPr>
      </p:sp>
      <p:sp>
        <p:nvSpPr>
          <p:cNvPr id="259" name="Google Shape;259;p33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87"/>
              </a:spcBef>
              <a:spcAft>
                <a:spcPts val="0"/>
              </a:spcAft>
              <a:buClr>
                <a:schemeClr val="dk1"/>
              </a:buClr>
              <a:buSzPts val="933"/>
              <a:buNone/>
              <a:defRPr sz="933"/>
            </a:lvl1pPr>
            <a:lvl2pPr marL="914400" lvl="1" indent="-228600" algn="l">
              <a:spcBef>
                <a:spcPts val="160"/>
              </a:spcBef>
              <a:spcAft>
                <a:spcPts val="0"/>
              </a:spcAft>
              <a:buClr>
                <a:schemeClr val="dk1"/>
              </a:buClr>
              <a:buSzPts val="800"/>
              <a:buNone/>
              <a:defRPr sz="800"/>
            </a:lvl2pPr>
            <a:lvl3pPr marL="1371600" lvl="2" indent="-228600" algn="l">
              <a:spcBef>
                <a:spcPts val="133"/>
              </a:spcBef>
              <a:spcAft>
                <a:spcPts val="0"/>
              </a:spcAft>
              <a:buClr>
                <a:schemeClr val="dk1"/>
              </a:buClr>
              <a:buSzPts val="667"/>
              <a:buNone/>
              <a:defRPr sz="667"/>
            </a:lvl3pPr>
            <a:lvl4pPr marL="1828800" lvl="3" indent="-228600" algn="l">
              <a:spcBef>
                <a:spcPts val="120"/>
              </a:spcBef>
              <a:spcAft>
                <a:spcPts val="0"/>
              </a:spcAft>
              <a:buClr>
                <a:schemeClr val="dk1"/>
              </a:buClr>
              <a:buSzPts val="600"/>
              <a:buNone/>
              <a:defRPr sz="600"/>
            </a:lvl4pPr>
            <a:lvl5pPr marL="2286000" lvl="4" indent="-228600" algn="l">
              <a:spcBef>
                <a:spcPts val="120"/>
              </a:spcBef>
              <a:spcAft>
                <a:spcPts val="0"/>
              </a:spcAft>
              <a:buClr>
                <a:schemeClr val="dk1"/>
              </a:buClr>
              <a:buSzPts val="600"/>
              <a:buNone/>
              <a:defRPr sz="600"/>
            </a:lvl5pPr>
            <a:lvl6pPr marL="2743200" lvl="5" indent="-228600" algn="l">
              <a:spcBef>
                <a:spcPts val="120"/>
              </a:spcBef>
              <a:spcAft>
                <a:spcPts val="0"/>
              </a:spcAft>
              <a:buClr>
                <a:schemeClr val="dk1"/>
              </a:buClr>
              <a:buSzPts val="600"/>
              <a:buNone/>
              <a:defRPr sz="600"/>
            </a:lvl6pPr>
            <a:lvl7pPr marL="3200400" lvl="6" indent="-228600" algn="l">
              <a:spcBef>
                <a:spcPts val="120"/>
              </a:spcBef>
              <a:spcAft>
                <a:spcPts val="0"/>
              </a:spcAft>
              <a:buClr>
                <a:schemeClr val="dk1"/>
              </a:buClr>
              <a:buSzPts val="600"/>
              <a:buNone/>
              <a:defRPr sz="600"/>
            </a:lvl7pPr>
            <a:lvl8pPr marL="3657600" lvl="7" indent="-228600" algn="l">
              <a:spcBef>
                <a:spcPts val="120"/>
              </a:spcBef>
              <a:spcAft>
                <a:spcPts val="0"/>
              </a:spcAft>
              <a:buClr>
                <a:schemeClr val="dk1"/>
              </a:buClr>
              <a:buSzPts val="600"/>
              <a:buNone/>
              <a:defRPr sz="600"/>
            </a:lvl8pPr>
            <a:lvl9pPr marL="4114800" lvl="8" indent="-228600" algn="l">
              <a:spcBef>
                <a:spcPts val="120"/>
              </a:spcBef>
              <a:spcAft>
                <a:spcPts val="0"/>
              </a:spcAft>
              <a:buClr>
                <a:schemeClr val="dk1"/>
              </a:buClr>
              <a:buSzPts val="600"/>
              <a:buNone/>
              <a:defRPr sz="600"/>
            </a:lvl9pPr>
          </a:lstStyle>
          <a:p>
            <a:endParaRPr/>
          </a:p>
        </p:txBody>
      </p:sp>
      <p:sp>
        <p:nvSpPr>
          <p:cNvPr id="260" name="Google Shape;260;p3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3"/>
        <p:cNvGrpSpPr/>
        <p:nvPr/>
      </p:nvGrpSpPr>
      <p:grpSpPr>
        <a:xfrm>
          <a:off x="0" y="0"/>
          <a:ext cx="0" cy="0"/>
          <a:chOff x="0" y="0"/>
          <a:chExt cx="0" cy="0"/>
        </a:xfrm>
      </p:grpSpPr>
      <p:sp>
        <p:nvSpPr>
          <p:cNvPr id="264" name="Google Shape;264;p33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336"/>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6" name="Google Shape;266;p3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9"/>
        <p:cNvGrpSpPr/>
        <p:nvPr/>
      </p:nvGrpSpPr>
      <p:grpSpPr>
        <a:xfrm>
          <a:off x="0" y="0"/>
          <a:ext cx="0" cy="0"/>
          <a:chOff x="0" y="0"/>
          <a:chExt cx="0" cy="0"/>
        </a:xfrm>
      </p:grpSpPr>
      <p:sp>
        <p:nvSpPr>
          <p:cNvPr id="270" name="Google Shape;270;p337"/>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33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33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33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33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1"/>
        <p:cNvGrpSpPr/>
        <p:nvPr/>
      </p:nvGrpSpPr>
      <p:grpSpPr>
        <a:xfrm>
          <a:off x="0" y="0"/>
          <a:ext cx="0" cy="0"/>
          <a:chOff x="0" y="0"/>
          <a:chExt cx="0" cy="0"/>
        </a:xfrm>
      </p:grpSpPr>
      <p:sp>
        <p:nvSpPr>
          <p:cNvPr id="282" name="Google Shape;282;p2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2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4" name="Google Shape;284;p2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2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2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7"/>
        <p:cNvGrpSpPr/>
        <p:nvPr/>
      </p:nvGrpSpPr>
      <p:grpSpPr>
        <a:xfrm>
          <a:off x="0" y="0"/>
          <a:ext cx="0" cy="0"/>
          <a:chOff x="0" y="0"/>
          <a:chExt cx="0" cy="0"/>
        </a:xfrm>
      </p:grpSpPr>
      <p:sp>
        <p:nvSpPr>
          <p:cNvPr id="288" name="Google Shape;288;p2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2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2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2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2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3"/>
        <p:cNvGrpSpPr/>
        <p:nvPr/>
      </p:nvGrpSpPr>
      <p:grpSpPr>
        <a:xfrm>
          <a:off x="0" y="0"/>
          <a:ext cx="0" cy="0"/>
          <a:chOff x="0" y="0"/>
          <a:chExt cx="0" cy="0"/>
        </a:xfrm>
      </p:grpSpPr>
      <p:sp>
        <p:nvSpPr>
          <p:cNvPr id="294" name="Google Shape;294;p2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2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2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7"/>
        <p:cNvGrpSpPr/>
        <p:nvPr/>
      </p:nvGrpSpPr>
      <p:grpSpPr>
        <a:xfrm>
          <a:off x="0" y="0"/>
          <a:ext cx="0" cy="0"/>
          <a:chOff x="0" y="0"/>
          <a:chExt cx="0" cy="0"/>
        </a:xfrm>
      </p:grpSpPr>
      <p:sp>
        <p:nvSpPr>
          <p:cNvPr id="298" name="Google Shape;298;p30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30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0" name="Google Shape;300;p3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3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3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3"/>
        <p:cNvGrpSpPr/>
        <p:nvPr/>
      </p:nvGrpSpPr>
      <p:grpSpPr>
        <a:xfrm>
          <a:off x="0" y="0"/>
          <a:ext cx="0" cy="0"/>
          <a:chOff x="0" y="0"/>
          <a:chExt cx="0" cy="0"/>
        </a:xfrm>
      </p:grpSpPr>
      <p:sp>
        <p:nvSpPr>
          <p:cNvPr id="304" name="Google Shape;304;p3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30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30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3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3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3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0"/>
        <p:cNvGrpSpPr/>
        <p:nvPr/>
      </p:nvGrpSpPr>
      <p:grpSpPr>
        <a:xfrm>
          <a:off x="0" y="0"/>
          <a:ext cx="0" cy="0"/>
          <a:chOff x="0" y="0"/>
          <a:chExt cx="0" cy="0"/>
        </a:xfrm>
      </p:grpSpPr>
      <p:sp>
        <p:nvSpPr>
          <p:cNvPr id="311" name="Google Shape;311;p30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0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3" name="Google Shape;313;p30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30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5" name="Google Shape;315;p30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3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3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3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9"/>
        <p:cNvGrpSpPr/>
        <p:nvPr/>
      </p:nvGrpSpPr>
      <p:grpSpPr>
        <a:xfrm>
          <a:off x="0" y="0"/>
          <a:ext cx="0" cy="0"/>
          <a:chOff x="0" y="0"/>
          <a:chExt cx="0" cy="0"/>
        </a:xfrm>
      </p:grpSpPr>
      <p:sp>
        <p:nvSpPr>
          <p:cNvPr id="320" name="Google Shape;320;p3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3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3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3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4"/>
        <p:cNvGrpSpPr/>
        <p:nvPr/>
      </p:nvGrpSpPr>
      <p:grpSpPr>
        <a:xfrm>
          <a:off x="0" y="0"/>
          <a:ext cx="0" cy="0"/>
          <a:chOff x="0" y="0"/>
          <a:chExt cx="0" cy="0"/>
        </a:xfrm>
      </p:grpSpPr>
      <p:sp>
        <p:nvSpPr>
          <p:cNvPr id="325" name="Google Shape;325;p3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30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27" name="Google Shape;327;p30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8" name="Google Shape;328;p3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3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3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1"/>
        <p:cNvGrpSpPr/>
        <p:nvPr/>
      </p:nvGrpSpPr>
      <p:grpSpPr>
        <a:xfrm>
          <a:off x="0" y="0"/>
          <a:ext cx="0" cy="0"/>
          <a:chOff x="0" y="0"/>
          <a:chExt cx="0" cy="0"/>
        </a:xfrm>
      </p:grpSpPr>
      <p:sp>
        <p:nvSpPr>
          <p:cNvPr id="332" name="Google Shape;332;p3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306"/>
          <p:cNvSpPr>
            <a:spLocks noGrp="1"/>
          </p:cNvSpPr>
          <p:nvPr>
            <p:ph type="pic" idx="2"/>
          </p:nvPr>
        </p:nvSpPr>
        <p:spPr>
          <a:xfrm>
            <a:off x="5183188" y="987425"/>
            <a:ext cx="6172200" cy="4873625"/>
          </a:xfrm>
          <a:prstGeom prst="rect">
            <a:avLst/>
          </a:prstGeom>
          <a:noFill/>
          <a:ln>
            <a:noFill/>
          </a:ln>
        </p:spPr>
      </p:sp>
      <p:sp>
        <p:nvSpPr>
          <p:cNvPr id="334" name="Google Shape;334;p30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5" name="Google Shape;335;p3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3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3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8"/>
        <p:cNvGrpSpPr/>
        <p:nvPr/>
      </p:nvGrpSpPr>
      <p:grpSpPr>
        <a:xfrm>
          <a:off x="0" y="0"/>
          <a:ext cx="0" cy="0"/>
          <a:chOff x="0" y="0"/>
          <a:chExt cx="0" cy="0"/>
        </a:xfrm>
      </p:grpSpPr>
      <p:sp>
        <p:nvSpPr>
          <p:cNvPr id="339" name="Google Shape;339;p3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30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3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3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3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1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1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 name="Google Shape;42;p1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1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Google Shape;44;p1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4"/>
        <p:cNvGrpSpPr/>
        <p:nvPr/>
      </p:nvGrpSpPr>
      <p:grpSpPr>
        <a:xfrm>
          <a:off x="0" y="0"/>
          <a:ext cx="0" cy="0"/>
          <a:chOff x="0" y="0"/>
          <a:chExt cx="0" cy="0"/>
        </a:xfrm>
      </p:grpSpPr>
      <p:sp>
        <p:nvSpPr>
          <p:cNvPr id="345" name="Google Shape;345;p30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30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3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3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3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6"/>
        <p:cNvGrpSpPr/>
        <p:nvPr/>
      </p:nvGrpSpPr>
      <p:grpSpPr>
        <a:xfrm>
          <a:off x="0" y="0"/>
          <a:ext cx="0" cy="0"/>
          <a:chOff x="0" y="0"/>
          <a:chExt cx="0" cy="0"/>
        </a:xfrm>
      </p:grpSpPr>
      <p:sp>
        <p:nvSpPr>
          <p:cNvPr id="357" name="Google Shape;357;p2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2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2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0"/>
        <p:cNvGrpSpPr/>
        <p:nvPr/>
      </p:nvGrpSpPr>
      <p:grpSpPr>
        <a:xfrm>
          <a:off x="0" y="0"/>
          <a:ext cx="0" cy="0"/>
          <a:chOff x="0" y="0"/>
          <a:chExt cx="0" cy="0"/>
        </a:xfrm>
      </p:grpSpPr>
      <p:sp>
        <p:nvSpPr>
          <p:cNvPr id="361" name="Google Shape;361;p2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2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2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2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5"/>
        <p:cNvGrpSpPr/>
        <p:nvPr/>
      </p:nvGrpSpPr>
      <p:grpSpPr>
        <a:xfrm>
          <a:off x="0" y="0"/>
          <a:ext cx="0" cy="0"/>
          <a:chOff x="0" y="0"/>
          <a:chExt cx="0" cy="0"/>
        </a:xfrm>
      </p:grpSpPr>
      <p:sp>
        <p:nvSpPr>
          <p:cNvPr id="366" name="Google Shape;366;p30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30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8" name="Google Shape;368;p3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3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3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1"/>
        <p:cNvGrpSpPr/>
        <p:nvPr/>
      </p:nvGrpSpPr>
      <p:grpSpPr>
        <a:xfrm>
          <a:off x="0" y="0"/>
          <a:ext cx="0" cy="0"/>
          <a:chOff x="0" y="0"/>
          <a:chExt cx="0" cy="0"/>
        </a:xfrm>
      </p:grpSpPr>
      <p:sp>
        <p:nvSpPr>
          <p:cNvPr id="372" name="Google Shape;372;p3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3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3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3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3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7"/>
        <p:cNvGrpSpPr/>
        <p:nvPr/>
      </p:nvGrpSpPr>
      <p:grpSpPr>
        <a:xfrm>
          <a:off x="0" y="0"/>
          <a:ext cx="0" cy="0"/>
          <a:chOff x="0" y="0"/>
          <a:chExt cx="0" cy="0"/>
        </a:xfrm>
      </p:grpSpPr>
      <p:sp>
        <p:nvSpPr>
          <p:cNvPr id="378" name="Google Shape;378;p3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3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0" name="Google Shape;380;p3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3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3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3"/>
        <p:cNvGrpSpPr/>
        <p:nvPr/>
      </p:nvGrpSpPr>
      <p:grpSpPr>
        <a:xfrm>
          <a:off x="0" y="0"/>
          <a:ext cx="0" cy="0"/>
          <a:chOff x="0" y="0"/>
          <a:chExt cx="0" cy="0"/>
        </a:xfrm>
      </p:grpSpPr>
      <p:sp>
        <p:nvSpPr>
          <p:cNvPr id="384" name="Google Shape;384;p3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3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3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3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3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3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0"/>
        <p:cNvGrpSpPr/>
        <p:nvPr/>
      </p:nvGrpSpPr>
      <p:grpSpPr>
        <a:xfrm>
          <a:off x="0" y="0"/>
          <a:ext cx="0" cy="0"/>
          <a:chOff x="0" y="0"/>
          <a:chExt cx="0" cy="0"/>
        </a:xfrm>
      </p:grpSpPr>
      <p:sp>
        <p:nvSpPr>
          <p:cNvPr id="391" name="Google Shape;391;p3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3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3" name="Google Shape;393;p3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3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5" name="Google Shape;395;p3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3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3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8" name="Google Shape;398;p3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9"/>
        <p:cNvGrpSpPr/>
        <p:nvPr/>
      </p:nvGrpSpPr>
      <p:grpSpPr>
        <a:xfrm>
          <a:off x="0" y="0"/>
          <a:ext cx="0" cy="0"/>
          <a:chOff x="0" y="0"/>
          <a:chExt cx="0" cy="0"/>
        </a:xfrm>
      </p:grpSpPr>
      <p:sp>
        <p:nvSpPr>
          <p:cNvPr id="400" name="Google Shape;400;p3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3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2" name="Google Shape;402;p3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3" name="Google Shape;403;p3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3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p3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6"/>
        <p:cNvGrpSpPr/>
        <p:nvPr/>
      </p:nvGrpSpPr>
      <p:grpSpPr>
        <a:xfrm>
          <a:off x="0" y="0"/>
          <a:ext cx="0" cy="0"/>
          <a:chOff x="0" y="0"/>
          <a:chExt cx="0" cy="0"/>
        </a:xfrm>
      </p:grpSpPr>
      <p:sp>
        <p:nvSpPr>
          <p:cNvPr id="407" name="Google Shape;407;p3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315"/>
          <p:cNvSpPr>
            <a:spLocks noGrp="1"/>
          </p:cNvSpPr>
          <p:nvPr>
            <p:ph type="pic" idx="2"/>
          </p:nvPr>
        </p:nvSpPr>
        <p:spPr>
          <a:xfrm>
            <a:off x="5183188" y="987425"/>
            <a:ext cx="6172200" cy="4873625"/>
          </a:xfrm>
          <a:prstGeom prst="rect">
            <a:avLst/>
          </a:prstGeom>
          <a:noFill/>
          <a:ln>
            <a:noFill/>
          </a:ln>
        </p:spPr>
      </p:sp>
      <p:sp>
        <p:nvSpPr>
          <p:cNvPr id="409" name="Google Shape;409;p3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0" name="Google Shape;410;p3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3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3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1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3"/>
        <p:cNvGrpSpPr/>
        <p:nvPr/>
      </p:nvGrpSpPr>
      <p:grpSpPr>
        <a:xfrm>
          <a:off x="0" y="0"/>
          <a:ext cx="0" cy="0"/>
          <a:chOff x="0" y="0"/>
          <a:chExt cx="0" cy="0"/>
        </a:xfrm>
      </p:grpSpPr>
      <p:sp>
        <p:nvSpPr>
          <p:cNvPr id="414" name="Google Shape;414;p3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3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3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3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p3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9"/>
        <p:cNvGrpSpPr/>
        <p:nvPr/>
      </p:nvGrpSpPr>
      <p:grpSpPr>
        <a:xfrm>
          <a:off x="0" y="0"/>
          <a:ext cx="0" cy="0"/>
          <a:chOff x="0" y="0"/>
          <a:chExt cx="0" cy="0"/>
        </a:xfrm>
      </p:grpSpPr>
      <p:sp>
        <p:nvSpPr>
          <p:cNvPr id="420" name="Google Shape;420;p3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3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3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3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3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WP end">
  <p:cSld name="WP end">
    <p:spTree>
      <p:nvGrpSpPr>
        <p:cNvPr id="1" name="Shape 431"/>
        <p:cNvGrpSpPr/>
        <p:nvPr/>
      </p:nvGrpSpPr>
      <p:grpSpPr>
        <a:xfrm>
          <a:off x="0" y="0"/>
          <a:ext cx="0" cy="0"/>
          <a:chOff x="0" y="0"/>
          <a:chExt cx="0" cy="0"/>
        </a:xfrm>
      </p:grpSpPr>
      <p:sp>
        <p:nvSpPr>
          <p:cNvPr id="432" name="Google Shape;432;p296"/>
          <p:cNvSpPr txBox="1">
            <a:spLocks noGrp="1"/>
          </p:cNvSpPr>
          <p:nvPr>
            <p:ph type="title"/>
          </p:nvPr>
        </p:nvSpPr>
        <p:spPr>
          <a:xfrm>
            <a:off x="838200" y="1146014"/>
            <a:ext cx="10515600" cy="16770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296"/>
          <p:cNvSpPr txBox="1"/>
          <p:nvPr/>
        </p:nvSpPr>
        <p:spPr>
          <a:xfrm>
            <a:off x="11189368" y="6617368"/>
            <a:ext cx="0" cy="0"/>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3200" b="0" i="0" u="none" strike="noStrike" cap="none">
              <a:solidFill>
                <a:srgbClr val="8296B0"/>
              </a:solidFill>
              <a:latin typeface="Arial"/>
              <a:ea typeface="Arial"/>
              <a:cs typeface="Arial"/>
              <a:sym typeface="Arial"/>
            </a:endParaRPr>
          </a:p>
        </p:txBody>
      </p:sp>
      <p:sp>
        <p:nvSpPr>
          <p:cNvPr id="434" name="Google Shape;434;p296"/>
          <p:cNvSpPr txBox="1">
            <a:spLocks noGrp="1"/>
          </p:cNvSpPr>
          <p:nvPr>
            <p:ph type="sldNum" idx="12"/>
          </p:nvPr>
        </p:nvSpPr>
        <p:spPr>
          <a:xfrm>
            <a:off x="11282778" y="6424840"/>
            <a:ext cx="7302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WP intro">
  <p:cSld name="WP intro">
    <p:spTree>
      <p:nvGrpSpPr>
        <p:cNvPr id="1" name="Shape 435"/>
        <p:cNvGrpSpPr/>
        <p:nvPr/>
      </p:nvGrpSpPr>
      <p:grpSpPr>
        <a:xfrm>
          <a:off x="0" y="0"/>
          <a:ext cx="0" cy="0"/>
          <a:chOff x="0" y="0"/>
          <a:chExt cx="0" cy="0"/>
        </a:xfrm>
      </p:grpSpPr>
      <p:sp>
        <p:nvSpPr>
          <p:cNvPr id="436" name="Google Shape;436;p318"/>
          <p:cNvSpPr txBox="1">
            <a:spLocks noGrp="1"/>
          </p:cNvSpPr>
          <p:nvPr>
            <p:ph type="title"/>
          </p:nvPr>
        </p:nvSpPr>
        <p:spPr>
          <a:xfrm>
            <a:off x="838200" y="114601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318"/>
          <p:cNvSpPr txBox="1">
            <a:spLocks noGrp="1"/>
          </p:cNvSpPr>
          <p:nvPr>
            <p:ph type="body" idx="1"/>
          </p:nvPr>
        </p:nvSpPr>
        <p:spPr>
          <a:xfrm>
            <a:off x="838200" y="4617243"/>
            <a:ext cx="3382916" cy="4430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24242"/>
              </a:buClr>
              <a:buSzPts val="2400"/>
              <a:buFont typeface="Arial"/>
              <a:buNone/>
              <a:defRPr sz="2400" b="0" i="0" u="none" strike="noStrike" cap="none">
                <a:solidFill>
                  <a:srgbClr val="424242"/>
                </a:solidFill>
                <a:latin typeface="Arial"/>
                <a:ea typeface="Arial"/>
                <a:cs typeface="Arial"/>
                <a:sym typeface="Arial"/>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90000"/>
              </a:lnSpc>
              <a:spcBef>
                <a:spcPts val="500"/>
              </a:spcBef>
              <a:spcAft>
                <a:spcPts val="0"/>
              </a:spcAft>
              <a:buClr>
                <a:srgbClr val="F25F77"/>
              </a:buClr>
              <a:buSzPts val="1600"/>
              <a:buFont typeface="Arial"/>
              <a:buChar char="•"/>
              <a:defRPr sz="1600" b="0" i="1" u="none" strike="noStrike" cap="none">
                <a:solidFill>
                  <a:srgbClr val="F25F7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8" name="Google Shape;438;p318"/>
          <p:cNvSpPr txBox="1"/>
          <p:nvPr/>
        </p:nvSpPr>
        <p:spPr>
          <a:xfrm>
            <a:off x="10984832" y="6629400"/>
            <a:ext cx="0" cy="0"/>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3200" b="0" i="0" u="none" strike="noStrike" cap="none">
              <a:solidFill>
                <a:srgbClr val="8296B0"/>
              </a:solidFill>
              <a:latin typeface="Arial"/>
              <a:ea typeface="Arial"/>
              <a:cs typeface="Arial"/>
              <a:sym typeface="Arial"/>
            </a:endParaRPr>
          </a:p>
        </p:txBody>
      </p:sp>
      <p:sp>
        <p:nvSpPr>
          <p:cNvPr id="439" name="Google Shape;439;p318"/>
          <p:cNvSpPr txBox="1">
            <a:spLocks noGrp="1"/>
          </p:cNvSpPr>
          <p:nvPr>
            <p:ph type="sldNum" idx="12"/>
          </p:nvPr>
        </p:nvSpPr>
        <p:spPr>
          <a:xfrm>
            <a:off x="11282778" y="6424840"/>
            <a:ext cx="7302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sk intro">
  <p:cSld name="Task intro">
    <p:spTree>
      <p:nvGrpSpPr>
        <p:cNvPr id="1" name="Shape 440"/>
        <p:cNvGrpSpPr/>
        <p:nvPr/>
      </p:nvGrpSpPr>
      <p:grpSpPr>
        <a:xfrm>
          <a:off x="0" y="0"/>
          <a:ext cx="0" cy="0"/>
          <a:chOff x="0" y="0"/>
          <a:chExt cx="0" cy="0"/>
        </a:xfrm>
      </p:grpSpPr>
      <p:sp>
        <p:nvSpPr>
          <p:cNvPr id="441" name="Google Shape;441;p319"/>
          <p:cNvSpPr txBox="1">
            <a:spLocks noGrp="1"/>
          </p:cNvSpPr>
          <p:nvPr>
            <p:ph type="title"/>
          </p:nvPr>
        </p:nvSpPr>
        <p:spPr>
          <a:xfrm>
            <a:off x="838200" y="114601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p319"/>
          <p:cNvSpPr txBox="1">
            <a:spLocks noGrp="1"/>
          </p:cNvSpPr>
          <p:nvPr>
            <p:ph type="body" idx="1"/>
          </p:nvPr>
        </p:nvSpPr>
        <p:spPr>
          <a:xfrm>
            <a:off x="838200" y="4617242"/>
            <a:ext cx="3382916" cy="9668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24242"/>
              </a:buClr>
              <a:buSzPts val="2400"/>
              <a:buFont typeface="Arial"/>
              <a:buNone/>
              <a:defRPr sz="2400" b="0" i="0" u="none" strike="noStrike" cap="none">
                <a:solidFill>
                  <a:srgbClr val="424242"/>
                </a:solidFill>
                <a:latin typeface="Arial"/>
                <a:ea typeface="Arial"/>
                <a:cs typeface="Arial"/>
                <a:sym typeface="Arial"/>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90000"/>
              </a:lnSpc>
              <a:spcBef>
                <a:spcPts val="500"/>
              </a:spcBef>
              <a:spcAft>
                <a:spcPts val="0"/>
              </a:spcAft>
              <a:buClr>
                <a:srgbClr val="F25F77"/>
              </a:buClr>
              <a:buSzPts val="1600"/>
              <a:buFont typeface="Arial"/>
              <a:buChar char="•"/>
              <a:defRPr sz="1600" b="0" i="1" u="none" strike="noStrike" cap="none">
                <a:solidFill>
                  <a:srgbClr val="F25F7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3" name="Google Shape;443;p319"/>
          <p:cNvSpPr txBox="1">
            <a:spLocks noGrp="1"/>
          </p:cNvSpPr>
          <p:nvPr>
            <p:ph type="sldNum" idx="12"/>
          </p:nvPr>
        </p:nvSpPr>
        <p:spPr>
          <a:xfrm>
            <a:off x="11282778" y="6424840"/>
            <a:ext cx="7302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
  <p:cSld name="Custom Layout ">
    <p:spTree>
      <p:nvGrpSpPr>
        <p:cNvPr id="1" name="Shape 450"/>
        <p:cNvGrpSpPr/>
        <p:nvPr/>
      </p:nvGrpSpPr>
      <p:grpSpPr>
        <a:xfrm>
          <a:off x="0" y="0"/>
          <a:ext cx="0" cy="0"/>
          <a:chOff x="0" y="0"/>
          <a:chExt cx="0" cy="0"/>
        </a:xfrm>
      </p:grpSpPr>
      <p:sp>
        <p:nvSpPr>
          <p:cNvPr id="451" name="Google Shape;451;p298"/>
          <p:cNvSpPr txBox="1">
            <a:spLocks noGrp="1"/>
          </p:cNvSpPr>
          <p:nvPr>
            <p:ph type="title"/>
          </p:nvPr>
        </p:nvSpPr>
        <p:spPr>
          <a:xfrm>
            <a:off x="415600" y="2585984"/>
            <a:ext cx="11360800" cy="763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rgbClr val="053270"/>
              </a:buClr>
              <a:buSzPts val="5000"/>
              <a:buFont typeface="Calibri"/>
              <a:buNone/>
              <a:defRPr sz="6667">
                <a:solidFill>
                  <a:srgbClr val="05327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2" name="Google Shape;452;p298"/>
          <p:cNvSpPr txBox="1">
            <a:spLocks noGrp="1"/>
          </p:cNvSpPr>
          <p:nvPr>
            <p:ph type="subTitle" idx="1"/>
          </p:nvPr>
        </p:nvSpPr>
        <p:spPr>
          <a:xfrm>
            <a:off x="3399200" y="3508417"/>
            <a:ext cx="5393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500"/>
              <a:buNone/>
              <a:defRPr sz="3333"/>
            </a:lvl1pPr>
            <a:lvl2pPr lvl="1" algn="ctr">
              <a:lnSpc>
                <a:spcPct val="100000"/>
              </a:lnSpc>
              <a:spcBef>
                <a:spcPts val="0"/>
              </a:spcBef>
              <a:spcAft>
                <a:spcPts val="0"/>
              </a:spcAft>
              <a:buClr>
                <a:schemeClr val="dk1"/>
              </a:buClr>
              <a:buSzPts val="1800"/>
              <a:buNone/>
              <a:defRPr sz="2400"/>
            </a:lvl2pPr>
            <a:lvl3pPr lvl="2" algn="ctr">
              <a:lnSpc>
                <a:spcPct val="100000"/>
              </a:lnSpc>
              <a:spcBef>
                <a:spcPts val="0"/>
              </a:spcBef>
              <a:spcAft>
                <a:spcPts val="0"/>
              </a:spcAft>
              <a:buClr>
                <a:schemeClr val="dk1"/>
              </a:buClr>
              <a:buSzPts val="1800"/>
              <a:buNone/>
              <a:defRPr sz="2400"/>
            </a:lvl3pPr>
            <a:lvl4pPr lvl="3" algn="ctr">
              <a:lnSpc>
                <a:spcPct val="100000"/>
              </a:lnSpc>
              <a:spcBef>
                <a:spcPts val="0"/>
              </a:spcBef>
              <a:spcAft>
                <a:spcPts val="0"/>
              </a:spcAft>
              <a:buClr>
                <a:schemeClr val="dk1"/>
              </a:buClr>
              <a:buSzPts val="1800"/>
              <a:buNone/>
              <a:defRPr sz="2400"/>
            </a:lvl4pPr>
            <a:lvl5pPr lvl="4" algn="ctr">
              <a:lnSpc>
                <a:spcPct val="100000"/>
              </a:lnSpc>
              <a:spcBef>
                <a:spcPts val="0"/>
              </a:spcBef>
              <a:spcAft>
                <a:spcPts val="0"/>
              </a:spcAft>
              <a:buClr>
                <a:schemeClr val="dk1"/>
              </a:buClr>
              <a:buSzPts val="1800"/>
              <a:buNone/>
              <a:defRPr sz="2400"/>
            </a:lvl5pPr>
            <a:lvl6pPr lvl="5" algn="ctr">
              <a:lnSpc>
                <a:spcPct val="100000"/>
              </a:lnSpc>
              <a:spcBef>
                <a:spcPts val="0"/>
              </a:spcBef>
              <a:spcAft>
                <a:spcPts val="0"/>
              </a:spcAft>
              <a:buClr>
                <a:schemeClr val="dk1"/>
              </a:buClr>
              <a:buSzPts val="1800"/>
              <a:buNone/>
              <a:defRPr sz="2400"/>
            </a:lvl6pPr>
            <a:lvl7pPr lvl="6" algn="ctr">
              <a:lnSpc>
                <a:spcPct val="100000"/>
              </a:lnSpc>
              <a:spcBef>
                <a:spcPts val="0"/>
              </a:spcBef>
              <a:spcAft>
                <a:spcPts val="0"/>
              </a:spcAft>
              <a:buClr>
                <a:schemeClr val="dk1"/>
              </a:buClr>
              <a:buSzPts val="1800"/>
              <a:buNone/>
              <a:defRPr sz="2400"/>
            </a:lvl7pPr>
            <a:lvl8pPr lvl="7" algn="ctr">
              <a:lnSpc>
                <a:spcPct val="100000"/>
              </a:lnSpc>
              <a:spcBef>
                <a:spcPts val="0"/>
              </a:spcBef>
              <a:spcAft>
                <a:spcPts val="0"/>
              </a:spcAft>
              <a:buClr>
                <a:schemeClr val="dk1"/>
              </a:buClr>
              <a:buSzPts val="1800"/>
              <a:buNone/>
              <a:defRPr sz="2400"/>
            </a:lvl8pPr>
            <a:lvl9pPr lvl="8" algn="ctr">
              <a:lnSpc>
                <a:spcPct val="100000"/>
              </a:lnSpc>
              <a:spcBef>
                <a:spcPts val="0"/>
              </a:spcBef>
              <a:spcAft>
                <a:spcPts val="0"/>
              </a:spcAft>
              <a:buClr>
                <a:schemeClr val="dk1"/>
              </a:buClr>
              <a:buSzPts val="1800"/>
              <a:buNone/>
              <a:defRPr sz="2400"/>
            </a:lvl9pPr>
          </a:lstStyle>
          <a:p>
            <a:endParaRPr/>
          </a:p>
        </p:txBody>
      </p:sp>
      <p:sp>
        <p:nvSpPr>
          <p:cNvPr id="453" name="Google Shape;453;p298"/>
          <p:cNvSpPr>
            <a:spLocks noGrp="1"/>
          </p:cNvSpPr>
          <p:nvPr>
            <p:ph type="pic" idx="2"/>
          </p:nvPr>
        </p:nvSpPr>
        <p:spPr>
          <a:xfrm>
            <a:off x="4762500" y="5130800"/>
            <a:ext cx="2756000" cy="7636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Body" type="title">
  <p:cSld name="TITLE">
    <p:spTree>
      <p:nvGrpSpPr>
        <p:cNvPr id="1" name="Shape 454"/>
        <p:cNvGrpSpPr/>
        <p:nvPr/>
      </p:nvGrpSpPr>
      <p:grpSpPr>
        <a:xfrm>
          <a:off x="0" y="0"/>
          <a:ext cx="0" cy="0"/>
          <a:chOff x="0" y="0"/>
          <a:chExt cx="0" cy="0"/>
        </a:xfrm>
      </p:grpSpPr>
      <p:sp>
        <p:nvSpPr>
          <p:cNvPr id="455" name="Google Shape;455;p29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6" name="Google Shape;456;p299"/>
          <p:cNvSpPr txBox="1">
            <a:spLocks noGrp="1"/>
          </p:cNvSpPr>
          <p:nvPr>
            <p:ph type="title"/>
          </p:nvPr>
        </p:nvSpPr>
        <p:spPr>
          <a:xfrm>
            <a:off x="950800" y="795133"/>
            <a:ext cx="102904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053270"/>
              </a:buClr>
              <a:buSzPts val="3600"/>
              <a:buFont typeface="Calibri"/>
              <a:buNone/>
              <a:defRPr sz="4800">
                <a:solidFill>
                  <a:srgbClr val="053270"/>
                </a:solidFill>
              </a:defRPr>
            </a:lvl1pPr>
            <a:lvl2pPr lvl="1"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2pPr>
            <a:lvl3pPr lvl="2"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3pPr>
            <a:lvl4pPr lvl="3"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4pPr>
            <a:lvl5pPr lvl="4"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5pPr>
            <a:lvl6pPr lvl="5"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6pPr>
            <a:lvl7pPr lvl="6"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7pPr>
            <a:lvl8pPr lvl="7"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8pPr>
            <a:lvl9pPr lvl="8"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9pPr>
          </a:lstStyle>
          <a:p>
            <a:endParaRPr/>
          </a:p>
        </p:txBody>
      </p:sp>
      <p:sp>
        <p:nvSpPr>
          <p:cNvPr id="457" name="Google Shape;457;p299"/>
          <p:cNvSpPr txBox="1">
            <a:spLocks noGrp="1"/>
          </p:cNvSpPr>
          <p:nvPr>
            <p:ph type="subTitle" idx="1"/>
          </p:nvPr>
        </p:nvSpPr>
        <p:spPr>
          <a:xfrm>
            <a:off x="950967" y="1785233"/>
            <a:ext cx="5393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1800"/>
              <a:buNone/>
              <a:defRPr sz="2400" b="1">
                <a:solidFill>
                  <a:schemeClr val="dk1"/>
                </a:solidFill>
              </a:defRPr>
            </a:lvl1pPr>
            <a:lvl2pPr lvl="1" algn="l">
              <a:lnSpc>
                <a:spcPct val="100000"/>
              </a:lnSpc>
              <a:spcBef>
                <a:spcPts val="0"/>
              </a:spcBef>
              <a:spcAft>
                <a:spcPts val="0"/>
              </a:spcAft>
              <a:buClr>
                <a:schemeClr val="dk1"/>
              </a:buClr>
              <a:buSzPts val="1800"/>
              <a:buNone/>
              <a:defRPr sz="2400" b="1"/>
            </a:lvl2pPr>
            <a:lvl3pPr lvl="2" algn="l">
              <a:lnSpc>
                <a:spcPct val="100000"/>
              </a:lnSpc>
              <a:spcBef>
                <a:spcPts val="0"/>
              </a:spcBef>
              <a:spcAft>
                <a:spcPts val="0"/>
              </a:spcAft>
              <a:buClr>
                <a:schemeClr val="dk1"/>
              </a:buClr>
              <a:buSzPts val="1800"/>
              <a:buNone/>
              <a:defRPr sz="2400" b="1"/>
            </a:lvl3pPr>
            <a:lvl4pPr lvl="3" algn="l">
              <a:lnSpc>
                <a:spcPct val="100000"/>
              </a:lnSpc>
              <a:spcBef>
                <a:spcPts val="0"/>
              </a:spcBef>
              <a:spcAft>
                <a:spcPts val="0"/>
              </a:spcAft>
              <a:buClr>
                <a:schemeClr val="dk1"/>
              </a:buClr>
              <a:buSzPts val="1800"/>
              <a:buNone/>
              <a:defRPr sz="2400" b="1"/>
            </a:lvl4pPr>
            <a:lvl5pPr lvl="4" algn="l">
              <a:lnSpc>
                <a:spcPct val="100000"/>
              </a:lnSpc>
              <a:spcBef>
                <a:spcPts val="0"/>
              </a:spcBef>
              <a:spcAft>
                <a:spcPts val="0"/>
              </a:spcAft>
              <a:buClr>
                <a:schemeClr val="dk1"/>
              </a:buClr>
              <a:buSzPts val="1800"/>
              <a:buNone/>
              <a:defRPr sz="2400" b="1"/>
            </a:lvl5pPr>
            <a:lvl6pPr lvl="5" algn="l">
              <a:lnSpc>
                <a:spcPct val="100000"/>
              </a:lnSpc>
              <a:spcBef>
                <a:spcPts val="0"/>
              </a:spcBef>
              <a:spcAft>
                <a:spcPts val="0"/>
              </a:spcAft>
              <a:buClr>
                <a:schemeClr val="dk1"/>
              </a:buClr>
              <a:buSzPts val="1800"/>
              <a:buNone/>
              <a:defRPr sz="2400" b="1"/>
            </a:lvl6pPr>
            <a:lvl7pPr lvl="6" algn="l">
              <a:lnSpc>
                <a:spcPct val="100000"/>
              </a:lnSpc>
              <a:spcBef>
                <a:spcPts val="0"/>
              </a:spcBef>
              <a:spcAft>
                <a:spcPts val="0"/>
              </a:spcAft>
              <a:buClr>
                <a:schemeClr val="dk1"/>
              </a:buClr>
              <a:buSzPts val="1800"/>
              <a:buNone/>
              <a:defRPr sz="2400" b="1"/>
            </a:lvl7pPr>
            <a:lvl8pPr lvl="7" algn="l">
              <a:lnSpc>
                <a:spcPct val="100000"/>
              </a:lnSpc>
              <a:spcBef>
                <a:spcPts val="0"/>
              </a:spcBef>
              <a:spcAft>
                <a:spcPts val="0"/>
              </a:spcAft>
              <a:buClr>
                <a:schemeClr val="dk1"/>
              </a:buClr>
              <a:buSzPts val="1800"/>
              <a:buNone/>
              <a:defRPr sz="2400" b="1"/>
            </a:lvl8pPr>
            <a:lvl9pPr lvl="8" algn="l">
              <a:lnSpc>
                <a:spcPct val="100000"/>
              </a:lnSpc>
              <a:spcBef>
                <a:spcPts val="0"/>
              </a:spcBef>
              <a:spcAft>
                <a:spcPts val="0"/>
              </a:spcAft>
              <a:buClr>
                <a:schemeClr val="dk1"/>
              </a:buClr>
              <a:buSzPts val="1800"/>
              <a:buNone/>
              <a:defRPr sz="2400" b="1"/>
            </a:lvl9pPr>
          </a:lstStyle>
          <a:p>
            <a:endParaRPr/>
          </a:p>
        </p:txBody>
      </p:sp>
      <p:sp>
        <p:nvSpPr>
          <p:cNvPr id="458" name="Google Shape;458;p299"/>
          <p:cNvSpPr txBox="1">
            <a:spLocks noGrp="1"/>
          </p:cNvSpPr>
          <p:nvPr>
            <p:ph type="body" idx="2"/>
          </p:nvPr>
        </p:nvSpPr>
        <p:spPr>
          <a:xfrm>
            <a:off x="950800" y="2548833"/>
            <a:ext cx="10290400" cy="3521600"/>
          </a:xfrm>
          <a:prstGeom prst="rect">
            <a:avLst/>
          </a:prstGeom>
          <a:noFill/>
          <a:ln>
            <a:noFill/>
          </a:ln>
        </p:spPr>
        <p:txBody>
          <a:bodyPr spcFirstLastPara="1" wrap="square" lIns="91425" tIns="91425" rIns="91425" bIns="91425" anchor="t" anchorCtr="0">
            <a:normAutofit/>
          </a:bodyPr>
          <a:lstStyle>
            <a:lvl1pPr marL="457200" lvl="0" indent="-330200" algn="l">
              <a:lnSpc>
                <a:spcPct val="100000"/>
              </a:lnSpc>
              <a:spcBef>
                <a:spcPts val="0"/>
              </a:spcBef>
              <a:spcAft>
                <a:spcPts val="0"/>
              </a:spcAft>
              <a:buClr>
                <a:schemeClr val="dk1"/>
              </a:buClr>
              <a:buSzPts val="16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100000"/>
              </a:lnSpc>
              <a:spcBef>
                <a:spcPts val="0"/>
              </a:spcBef>
              <a:spcAft>
                <a:spcPts val="0"/>
              </a:spcAft>
              <a:buClr>
                <a:schemeClr val="dk1"/>
              </a:buClr>
              <a:buSzPts val="1400"/>
              <a:buChar char="■"/>
              <a:defRPr/>
            </a:lvl6pPr>
            <a:lvl7pPr marL="3200400" lvl="6" indent="-317500" algn="l">
              <a:lnSpc>
                <a:spcPct val="100000"/>
              </a:lnSpc>
              <a:spcBef>
                <a:spcPts val="0"/>
              </a:spcBef>
              <a:spcAft>
                <a:spcPts val="0"/>
              </a:spcAft>
              <a:buClr>
                <a:schemeClr val="dk1"/>
              </a:buClr>
              <a:buSzPts val="1400"/>
              <a:buChar char="●"/>
              <a:defRPr/>
            </a:lvl7pPr>
            <a:lvl8pPr marL="3657600" lvl="7" indent="-317500" algn="l">
              <a:lnSpc>
                <a:spcPct val="100000"/>
              </a:lnSpc>
              <a:spcBef>
                <a:spcPts val="0"/>
              </a:spcBef>
              <a:spcAft>
                <a:spcPts val="0"/>
              </a:spcAft>
              <a:buClr>
                <a:schemeClr val="dk1"/>
              </a:buClr>
              <a:buSzPts val="1400"/>
              <a:buChar char="○"/>
              <a:defRPr/>
            </a:lvl8pPr>
            <a:lvl9pPr marL="4114800" lvl="8" indent="-317500" algn="l">
              <a:lnSpc>
                <a:spcPct val="100000"/>
              </a:lnSpc>
              <a:spcBef>
                <a:spcPts val="0"/>
              </a:spcBef>
              <a:spcAft>
                <a:spcPts val="0"/>
              </a:spcAft>
              <a:buClr>
                <a:schemeClr val="dk1"/>
              </a:buClr>
              <a:buSzPts val="1400"/>
              <a:buChar char="■"/>
              <a:defRPr/>
            </a:lvl9pPr>
          </a:lstStyle>
          <a:p>
            <a:endParaRPr/>
          </a:p>
        </p:txBody>
      </p:sp>
      <p:pic>
        <p:nvPicPr>
          <p:cNvPr id="459" name="Google Shape;459;p299"/>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eatures Numbers + Image" type="secHead">
  <p:cSld name="SECTION_HEADER">
    <p:bg>
      <p:bgPr>
        <a:noFill/>
        <a:effectLst/>
      </p:bgPr>
    </p:bg>
    <p:spTree>
      <p:nvGrpSpPr>
        <p:cNvPr id="1" name="Shape 460"/>
        <p:cNvGrpSpPr/>
        <p:nvPr/>
      </p:nvGrpSpPr>
      <p:grpSpPr>
        <a:xfrm>
          <a:off x="0" y="0"/>
          <a:ext cx="0" cy="0"/>
          <a:chOff x="0" y="0"/>
          <a:chExt cx="0" cy="0"/>
        </a:xfrm>
      </p:grpSpPr>
      <p:sp>
        <p:nvSpPr>
          <p:cNvPr id="461" name="Google Shape;461;p300"/>
          <p:cNvSpPr txBox="1">
            <a:spLocks noGrp="1"/>
          </p:cNvSpPr>
          <p:nvPr>
            <p:ph type="subTitle" idx="1"/>
          </p:nvPr>
        </p:nvSpPr>
        <p:spPr>
          <a:xfrm>
            <a:off x="557396" y="1234604"/>
            <a:ext cx="5774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800"/>
              <a:buNone/>
              <a:defRPr sz="2400" b="1">
                <a:solidFill>
                  <a:schemeClr val="dk1"/>
                </a:solidFill>
              </a:defRPr>
            </a:lvl1pPr>
            <a:lvl2pPr lvl="1" algn="l">
              <a:lnSpc>
                <a:spcPct val="100000"/>
              </a:lnSpc>
              <a:spcBef>
                <a:spcPts val="0"/>
              </a:spcBef>
              <a:spcAft>
                <a:spcPts val="0"/>
              </a:spcAft>
              <a:buClr>
                <a:schemeClr val="dk1"/>
              </a:buClr>
              <a:buSzPts val="1800"/>
              <a:buNone/>
              <a:defRPr sz="2400" b="1"/>
            </a:lvl2pPr>
            <a:lvl3pPr lvl="2" algn="l">
              <a:lnSpc>
                <a:spcPct val="100000"/>
              </a:lnSpc>
              <a:spcBef>
                <a:spcPts val="0"/>
              </a:spcBef>
              <a:spcAft>
                <a:spcPts val="0"/>
              </a:spcAft>
              <a:buClr>
                <a:schemeClr val="dk1"/>
              </a:buClr>
              <a:buSzPts val="1800"/>
              <a:buNone/>
              <a:defRPr sz="2400" b="1"/>
            </a:lvl3pPr>
            <a:lvl4pPr lvl="3" algn="l">
              <a:lnSpc>
                <a:spcPct val="100000"/>
              </a:lnSpc>
              <a:spcBef>
                <a:spcPts val="0"/>
              </a:spcBef>
              <a:spcAft>
                <a:spcPts val="0"/>
              </a:spcAft>
              <a:buClr>
                <a:schemeClr val="dk1"/>
              </a:buClr>
              <a:buSzPts val="1800"/>
              <a:buNone/>
              <a:defRPr sz="2400" b="1"/>
            </a:lvl4pPr>
            <a:lvl5pPr lvl="4" algn="l">
              <a:lnSpc>
                <a:spcPct val="100000"/>
              </a:lnSpc>
              <a:spcBef>
                <a:spcPts val="0"/>
              </a:spcBef>
              <a:spcAft>
                <a:spcPts val="0"/>
              </a:spcAft>
              <a:buClr>
                <a:schemeClr val="dk1"/>
              </a:buClr>
              <a:buSzPts val="1800"/>
              <a:buNone/>
              <a:defRPr sz="2400" b="1"/>
            </a:lvl5pPr>
            <a:lvl6pPr lvl="5" algn="l">
              <a:lnSpc>
                <a:spcPct val="100000"/>
              </a:lnSpc>
              <a:spcBef>
                <a:spcPts val="0"/>
              </a:spcBef>
              <a:spcAft>
                <a:spcPts val="0"/>
              </a:spcAft>
              <a:buClr>
                <a:schemeClr val="dk1"/>
              </a:buClr>
              <a:buSzPts val="1800"/>
              <a:buNone/>
              <a:defRPr sz="2400" b="1"/>
            </a:lvl6pPr>
            <a:lvl7pPr lvl="6" algn="l">
              <a:lnSpc>
                <a:spcPct val="100000"/>
              </a:lnSpc>
              <a:spcBef>
                <a:spcPts val="0"/>
              </a:spcBef>
              <a:spcAft>
                <a:spcPts val="0"/>
              </a:spcAft>
              <a:buClr>
                <a:schemeClr val="dk1"/>
              </a:buClr>
              <a:buSzPts val="1800"/>
              <a:buNone/>
              <a:defRPr sz="2400" b="1"/>
            </a:lvl7pPr>
            <a:lvl8pPr lvl="7" algn="l">
              <a:lnSpc>
                <a:spcPct val="100000"/>
              </a:lnSpc>
              <a:spcBef>
                <a:spcPts val="0"/>
              </a:spcBef>
              <a:spcAft>
                <a:spcPts val="0"/>
              </a:spcAft>
              <a:buClr>
                <a:schemeClr val="dk1"/>
              </a:buClr>
              <a:buSzPts val="1800"/>
              <a:buNone/>
              <a:defRPr sz="2400" b="1"/>
            </a:lvl8pPr>
            <a:lvl9pPr lvl="8" algn="l">
              <a:lnSpc>
                <a:spcPct val="100000"/>
              </a:lnSpc>
              <a:spcBef>
                <a:spcPts val="0"/>
              </a:spcBef>
              <a:spcAft>
                <a:spcPts val="0"/>
              </a:spcAft>
              <a:buClr>
                <a:schemeClr val="dk1"/>
              </a:buClr>
              <a:buSzPts val="1800"/>
              <a:buNone/>
              <a:defRPr sz="2400" b="1"/>
            </a:lvl9pPr>
          </a:lstStyle>
          <a:p>
            <a:endParaRPr/>
          </a:p>
        </p:txBody>
      </p:sp>
      <p:sp>
        <p:nvSpPr>
          <p:cNvPr id="462" name="Google Shape;462;p3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63" name="Google Shape;463;p300"/>
          <p:cNvSpPr txBox="1">
            <a:spLocks noGrp="1"/>
          </p:cNvSpPr>
          <p:nvPr>
            <p:ph type="subTitle" idx="2"/>
          </p:nvPr>
        </p:nvSpPr>
        <p:spPr>
          <a:xfrm>
            <a:off x="557396" y="4259205"/>
            <a:ext cx="5774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800"/>
              <a:buNone/>
              <a:defRPr sz="2400" b="1">
                <a:solidFill>
                  <a:schemeClr val="dk1"/>
                </a:solidFill>
              </a:defRPr>
            </a:lvl1pPr>
            <a:lvl2pPr lvl="1" algn="l">
              <a:lnSpc>
                <a:spcPct val="100000"/>
              </a:lnSpc>
              <a:spcBef>
                <a:spcPts val="0"/>
              </a:spcBef>
              <a:spcAft>
                <a:spcPts val="0"/>
              </a:spcAft>
              <a:buClr>
                <a:schemeClr val="dk1"/>
              </a:buClr>
              <a:buSzPts val="1800"/>
              <a:buNone/>
              <a:defRPr sz="2400" b="1"/>
            </a:lvl2pPr>
            <a:lvl3pPr lvl="2" algn="l">
              <a:lnSpc>
                <a:spcPct val="100000"/>
              </a:lnSpc>
              <a:spcBef>
                <a:spcPts val="0"/>
              </a:spcBef>
              <a:spcAft>
                <a:spcPts val="0"/>
              </a:spcAft>
              <a:buClr>
                <a:schemeClr val="dk1"/>
              </a:buClr>
              <a:buSzPts val="1800"/>
              <a:buNone/>
              <a:defRPr sz="2400" b="1"/>
            </a:lvl3pPr>
            <a:lvl4pPr lvl="3" algn="l">
              <a:lnSpc>
                <a:spcPct val="100000"/>
              </a:lnSpc>
              <a:spcBef>
                <a:spcPts val="0"/>
              </a:spcBef>
              <a:spcAft>
                <a:spcPts val="0"/>
              </a:spcAft>
              <a:buClr>
                <a:schemeClr val="dk1"/>
              </a:buClr>
              <a:buSzPts val="1800"/>
              <a:buNone/>
              <a:defRPr sz="2400" b="1"/>
            </a:lvl4pPr>
            <a:lvl5pPr lvl="4" algn="l">
              <a:lnSpc>
                <a:spcPct val="100000"/>
              </a:lnSpc>
              <a:spcBef>
                <a:spcPts val="0"/>
              </a:spcBef>
              <a:spcAft>
                <a:spcPts val="0"/>
              </a:spcAft>
              <a:buClr>
                <a:schemeClr val="dk1"/>
              </a:buClr>
              <a:buSzPts val="1800"/>
              <a:buNone/>
              <a:defRPr sz="2400" b="1"/>
            </a:lvl5pPr>
            <a:lvl6pPr lvl="5" algn="l">
              <a:lnSpc>
                <a:spcPct val="100000"/>
              </a:lnSpc>
              <a:spcBef>
                <a:spcPts val="0"/>
              </a:spcBef>
              <a:spcAft>
                <a:spcPts val="0"/>
              </a:spcAft>
              <a:buClr>
                <a:schemeClr val="dk1"/>
              </a:buClr>
              <a:buSzPts val="1800"/>
              <a:buNone/>
              <a:defRPr sz="2400" b="1"/>
            </a:lvl6pPr>
            <a:lvl7pPr lvl="6" algn="l">
              <a:lnSpc>
                <a:spcPct val="100000"/>
              </a:lnSpc>
              <a:spcBef>
                <a:spcPts val="0"/>
              </a:spcBef>
              <a:spcAft>
                <a:spcPts val="0"/>
              </a:spcAft>
              <a:buClr>
                <a:schemeClr val="dk1"/>
              </a:buClr>
              <a:buSzPts val="1800"/>
              <a:buNone/>
              <a:defRPr sz="2400" b="1"/>
            </a:lvl7pPr>
            <a:lvl8pPr lvl="7" algn="l">
              <a:lnSpc>
                <a:spcPct val="100000"/>
              </a:lnSpc>
              <a:spcBef>
                <a:spcPts val="0"/>
              </a:spcBef>
              <a:spcAft>
                <a:spcPts val="0"/>
              </a:spcAft>
              <a:buClr>
                <a:schemeClr val="dk1"/>
              </a:buClr>
              <a:buSzPts val="1800"/>
              <a:buNone/>
              <a:defRPr sz="2400" b="1"/>
            </a:lvl8pPr>
            <a:lvl9pPr lvl="8" algn="l">
              <a:lnSpc>
                <a:spcPct val="100000"/>
              </a:lnSpc>
              <a:spcBef>
                <a:spcPts val="0"/>
              </a:spcBef>
              <a:spcAft>
                <a:spcPts val="0"/>
              </a:spcAft>
              <a:buClr>
                <a:schemeClr val="dk1"/>
              </a:buClr>
              <a:buSzPts val="1800"/>
              <a:buNone/>
              <a:defRPr sz="2400" b="1"/>
            </a:lvl9pPr>
          </a:lstStyle>
          <a:p>
            <a:endParaRPr/>
          </a:p>
        </p:txBody>
      </p:sp>
      <p:sp>
        <p:nvSpPr>
          <p:cNvPr id="464" name="Google Shape;464;p300"/>
          <p:cNvSpPr txBox="1">
            <a:spLocks noGrp="1"/>
          </p:cNvSpPr>
          <p:nvPr>
            <p:ph type="body" idx="3"/>
          </p:nvPr>
        </p:nvSpPr>
        <p:spPr>
          <a:xfrm>
            <a:off x="554637" y="1738739"/>
            <a:ext cx="5702000" cy="677600"/>
          </a:xfrm>
          <a:prstGeom prst="rect">
            <a:avLst/>
          </a:prstGeom>
          <a:noFill/>
          <a:ln>
            <a:noFill/>
          </a:ln>
        </p:spPr>
        <p:txBody>
          <a:bodyPr spcFirstLastPara="1" wrap="square" lIns="91425" tIns="91425" rIns="91425" bIns="91425" anchor="t" anchorCtr="0">
            <a:noAutofit/>
          </a:bodyPr>
          <a:lstStyle>
            <a:lvl1pPr marL="457200" lvl="0" indent="-330200" algn="l">
              <a:lnSpc>
                <a:spcPct val="90000"/>
              </a:lnSpc>
              <a:spcBef>
                <a:spcPts val="0"/>
              </a:spcBef>
              <a:spcAft>
                <a:spcPts val="0"/>
              </a:spcAft>
              <a:buClr>
                <a:schemeClr val="dk1"/>
              </a:buClr>
              <a:buSzPts val="16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65" name="Google Shape;465;p300"/>
          <p:cNvSpPr txBox="1">
            <a:spLocks noGrp="1"/>
          </p:cNvSpPr>
          <p:nvPr>
            <p:ph type="body" idx="4"/>
          </p:nvPr>
        </p:nvSpPr>
        <p:spPr>
          <a:xfrm>
            <a:off x="554629" y="4748005"/>
            <a:ext cx="5774800" cy="677600"/>
          </a:xfrm>
          <a:prstGeom prst="rect">
            <a:avLst/>
          </a:prstGeom>
          <a:noFill/>
          <a:ln>
            <a:noFill/>
          </a:ln>
        </p:spPr>
        <p:txBody>
          <a:bodyPr spcFirstLastPara="1" wrap="square" lIns="91425" tIns="91425" rIns="91425" bIns="91425" anchor="t" anchorCtr="0">
            <a:noAutofit/>
          </a:bodyPr>
          <a:lstStyle>
            <a:lvl1pPr marL="457200" lvl="0" indent="-330200" algn="l">
              <a:lnSpc>
                <a:spcPct val="90000"/>
              </a:lnSpc>
              <a:spcBef>
                <a:spcPts val="0"/>
              </a:spcBef>
              <a:spcAft>
                <a:spcPts val="0"/>
              </a:spcAft>
              <a:buClr>
                <a:schemeClr val="dk1"/>
              </a:buClr>
              <a:buSzPts val="16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66" name="Google Shape;466;p300"/>
          <p:cNvSpPr txBox="1">
            <a:spLocks noGrp="1"/>
          </p:cNvSpPr>
          <p:nvPr>
            <p:ph type="body" idx="5"/>
          </p:nvPr>
        </p:nvSpPr>
        <p:spPr>
          <a:xfrm>
            <a:off x="554637" y="3231105"/>
            <a:ext cx="5702000" cy="677600"/>
          </a:xfrm>
          <a:prstGeom prst="rect">
            <a:avLst/>
          </a:prstGeom>
          <a:noFill/>
          <a:ln>
            <a:noFill/>
          </a:ln>
        </p:spPr>
        <p:txBody>
          <a:bodyPr spcFirstLastPara="1" wrap="square" lIns="91425" tIns="91425" rIns="91425" bIns="91425" anchor="t" anchorCtr="0">
            <a:noAutofit/>
          </a:bodyPr>
          <a:lstStyle>
            <a:lvl1pPr marL="457200" lvl="0" indent="-330200" algn="l">
              <a:lnSpc>
                <a:spcPct val="90000"/>
              </a:lnSpc>
              <a:spcBef>
                <a:spcPts val="0"/>
              </a:spcBef>
              <a:spcAft>
                <a:spcPts val="0"/>
              </a:spcAft>
              <a:buClr>
                <a:schemeClr val="dk1"/>
              </a:buClr>
              <a:buSzPts val="16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467" name="Google Shape;467;p300"/>
          <p:cNvSpPr txBox="1">
            <a:spLocks noGrp="1"/>
          </p:cNvSpPr>
          <p:nvPr>
            <p:ph type="subTitle" idx="6"/>
          </p:nvPr>
        </p:nvSpPr>
        <p:spPr>
          <a:xfrm>
            <a:off x="557396" y="2722304"/>
            <a:ext cx="5774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800"/>
              <a:buNone/>
              <a:defRPr sz="2400" b="1">
                <a:solidFill>
                  <a:schemeClr val="dk1"/>
                </a:solidFill>
              </a:defRPr>
            </a:lvl1pPr>
            <a:lvl2pPr lvl="1" algn="l">
              <a:lnSpc>
                <a:spcPct val="100000"/>
              </a:lnSpc>
              <a:spcBef>
                <a:spcPts val="0"/>
              </a:spcBef>
              <a:spcAft>
                <a:spcPts val="0"/>
              </a:spcAft>
              <a:buClr>
                <a:schemeClr val="dk1"/>
              </a:buClr>
              <a:buSzPts val="1800"/>
              <a:buNone/>
              <a:defRPr sz="2400" b="1"/>
            </a:lvl2pPr>
            <a:lvl3pPr lvl="2" algn="l">
              <a:lnSpc>
                <a:spcPct val="100000"/>
              </a:lnSpc>
              <a:spcBef>
                <a:spcPts val="0"/>
              </a:spcBef>
              <a:spcAft>
                <a:spcPts val="0"/>
              </a:spcAft>
              <a:buClr>
                <a:schemeClr val="dk1"/>
              </a:buClr>
              <a:buSzPts val="1800"/>
              <a:buNone/>
              <a:defRPr sz="2400" b="1"/>
            </a:lvl3pPr>
            <a:lvl4pPr lvl="3" algn="l">
              <a:lnSpc>
                <a:spcPct val="100000"/>
              </a:lnSpc>
              <a:spcBef>
                <a:spcPts val="0"/>
              </a:spcBef>
              <a:spcAft>
                <a:spcPts val="0"/>
              </a:spcAft>
              <a:buClr>
                <a:schemeClr val="dk1"/>
              </a:buClr>
              <a:buSzPts val="1800"/>
              <a:buNone/>
              <a:defRPr sz="2400" b="1"/>
            </a:lvl4pPr>
            <a:lvl5pPr lvl="4" algn="l">
              <a:lnSpc>
                <a:spcPct val="100000"/>
              </a:lnSpc>
              <a:spcBef>
                <a:spcPts val="0"/>
              </a:spcBef>
              <a:spcAft>
                <a:spcPts val="0"/>
              </a:spcAft>
              <a:buClr>
                <a:schemeClr val="dk1"/>
              </a:buClr>
              <a:buSzPts val="1800"/>
              <a:buNone/>
              <a:defRPr sz="2400" b="1"/>
            </a:lvl5pPr>
            <a:lvl6pPr lvl="5" algn="l">
              <a:lnSpc>
                <a:spcPct val="100000"/>
              </a:lnSpc>
              <a:spcBef>
                <a:spcPts val="0"/>
              </a:spcBef>
              <a:spcAft>
                <a:spcPts val="0"/>
              </a:spcAft>
              <a:buClr>
                <a:schemeClr val="dk1"/>
              </a:buClr>
              <a:buSzPts val="1800"/>
              <a:buNone/>
              <a:defRPr sz="2400" b="1"/>
            </a:lvl6pPr>
            <a:lvl7pPr lvl="6" algn="l">
              <a:lnSpc>
                <a:spcPct val="100000"/>
              </a:lnSpc>
              <a:spcBef>
                <a:spcPts val="0"/>
              </a:spcBef>
              <a:spcAft>
                <a:spcPts val="0"/>
              </a:spcAft>
              <a:buClr>
                <a:schemeClr val="dk1"/>
              </a:buClr>
              <a:buSzPts val="1800"/>
              <a:buNone/>
              <a:defRPr sz="2400" b="1"/>
            </a:lvl7pPr>
            <a:lvl8pPr lvl="7" algn="l">
              <a:lnSpc>
                <a:spcPct val="100000"/>
              </a:lnSpc>
              <a:spcBef>
                <a:spcPts val="0"/>
              </a:spcBef>
              <a:spcAft>
                <a:spcPts val="0"/>
              </a:spcAft>
              <a:buClr>
                <a:schemeClr val="dk1"/>
              </a:buClr>
              <a:buSzPts val="1800"/>
              <a:buNone/>
              <a:defRPr sz="2400" b="1"/>
            </a:lvl8pPr>
            <a:lvl9pPr lvl="8" algn="l">
              <a:lnSpc>
                <a:spcPct val="100000"/>
              </a:lnSpc>
              <a:spcBef>
                <a:spcPts val="0"/>
              </a:spcBef>
              <a:spcAft>
                <a:spcPts val="0"/>
              </a:spcAft>
              <a:buClr>
                <a:schemeClr val="dk1"/>
              </a:buClr>
              <a:buSzPts val="1800"/>
              <a:buNone/>
              <a:defRPr sz="2400" b="1"/>
            </a:lvl9pPr>
          </a:lstStyle>
          <a:p>
            <a:endParaRPr/>
          </a:p>
        </p:txBody>
      </p:sp>
      <p:sp>
        <p:nvSpPr>
          <p:cNvPr id="468" name="Google Shape;468;p300"/>
          <p:cNvSpPr txBox="1">
            <a:spLocks noGrp="1"/>
          </p:cNvSpPr>
          <p:nvPr>
            <p:ph type="title"/>
          </p:nvPr>
        </p:nvSpPr>
        <p:spPr>
          <a:xfrm>
            <a:off x="512319" y="67896"/>
            <a:ext cx="11423008"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053270"/>
              </a:buClr>
              <a:buSzPts val="3600"/>
              <a:buFont typeface="Calibri"/>
              <a:buNone/>
              <a:defRPr sz="4800">
                <a:solidFill>
                  <a:srgbClr val="053270"/>
                </a:solidFill>
              </a:defRPr>
            </a:lvl1pPr>
            <a:lvl2pPr lvl="1"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2pPr>
            <a:lvl3pPr lvl="2"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3pPr>
            <a:lvl4pPr lvl="3"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4pPr>
            <a:lvl5pPr lvl="4"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5pPr>
            <a:lvl6pPr lvl="5"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6pPr>
            <a:lvl7pPr lvl="6"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7pPr>
            <a:lvl8pPr lvl="7"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8pPr>
            <a:lvl9pPr lvl="8"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9pPr>
          </a:lstStyle>
          <a:p>
            <a:endParaRPr/>
          </a:p>
        </p:txBody>
      </p:sp>
      <p:pic>
        <p:nvPicPr>
          <p:cNvPr id="469" name="Google Shape;469;p300"/>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0"/>
        <p:cNvGrpSpPr/>
        <p:nvPr/>
      </p:nvGrpSpPr>
      <p:grpSpPr>
        <a:xfrm>
          <a:off x="0" y="0"/>
          <a:ext cx="0" cy="0"/>
          <a:chOff x="0" y="0"/>
          <a:chExt cx="0" cy="0"/>
        </a:xfrm>
      </p:grpSpPr>
      <p:sp>
        <p:nvSpPr>
          <p:cNvPr id="471" name="Google Shape;471;p3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2" name="Google Shape;472;p320"/>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473" name="Google Shape;473;p3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p3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3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6" name="Google Shape;476;p320"/>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7"/>
        <p:cNvGrpSpPr/>
        <p:nvPr/>
      </p:nvGrpSpPr>
      <p:grpSpPr>
        <a:xfrm>
          <a:off x="0" y="0"/>
          <a:ext cx="0" cy="0"/>
          <a:chOff x="0" y="0"/>
          <a:chExt cx="0" cy="0"/>
        </a:xfrm>
      </p:grpSpPr>
      <p:sp>
        <p:nvSpPr>
          <p:cNvPr id="478" name="Google Shape;478;p3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32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3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p3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2" name="Google Shape;482;p3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83"/>
        <p:cNvGrpSpPr/>
        <p:nvPr/>
      </p:nvGrpSpPr>
      <p:grpSpPr>
        <a:xfrm>
          <a:off x="0" y="0"/>
          <a:ext cx="0" cy="0"/>
          <a:chOff x="0" y="0"/>
          <a:chExt cx="0" cy="0"/>
        </a:xfrm>
      </p:grpSpPr>
      <p:sp>
        <p:nvSpPr>
          <p:cNvPr id="484" name="Google Shape;484;p32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322"/>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486" name="Google Shape;486;p3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3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8" name="Google Shape;488;p3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89" name="Google Shape;489;p322"/>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0"/>
        <p:cNvGrpSpPr/>
        <p:nvPr/>
      </p:nvGrpSpPr>
      <p:grpSpPr>
        <a:xfrm>
          <a:off x="0" y="0"/>
          <a:ext cx="0" cy="0"/>
          <a:chOff x="0" y="0"/>
          <a:chExt cx="0" cy="0"/>
        </a:xfrm>
      </p:grpSpPr>
      <p:sp>
        <p:nvSpPr>
          <p:cNvPr id="491" name="Google Shape;491;p3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p323"/>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3" name="Google Shape;493;p323"/>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3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3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p3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7"/>
        <p:cNvGrpSpPr/>
        <p:nvPr/>
      </p:nvGrpSpPr>
      <p:grpSpPr>
        <a:xfrm>
          <a:off x="0" y="0"/>
          <a:ext cx="0" cy="0"/>
          <a:chOff x="0" y="0"/>
          <a:chExt cx="0" cy="0"/>
        </a:xfrm>
      </p:grpSpPr>
      <p:sp>
        <p:nvSpPr>
          <p:cNvPr id="498" name="Google Shape;498;p3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32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500" name="Google Shape;500;p32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32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502" name="Google Shape;502;p32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3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4" name="Google Shape;504;p3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p3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6"/>
        <p:cNvGrpSpPr/>
        <p:nvPr/>
      </p:nvGrpSpPr>
      <p:grpSpPr>
        <a:xfrm>
          <a:off x="0" y="0"/>
          <a:ext cx="0" cy="0"/>
          <a:chOff x="0" y="0"/>
          <a:chExt cx="0" cy="0"/>
        </a:xfrm>
      </p:grpSpPr>
      <p:sp>
        <p:nvSpPr>
          <p:cNvPr id="507" name="Google Shape;507;p3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3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3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0" name="Google Shape;510;p3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11" name="Google Shape;511;p325"/>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2"/>
        <p:cNvGrpSpPr/>
        <p:nvPr/>
      </p:nvGrpSpPr>
      <p:grpSpPr>
        <a:xfrm>
          <a:off x="0" y="0"/>
          <a:ext cx="0" cy="0"/>
          <a:chOff x="0" y="0"/>
          <a:chExt cx="0" cy="0"/>
        </a:xfrm>
      </p:grpSpPr>
      <p:sp>
        <p:nvSpPr>
          <p:cNvPr id="513" name="Google Shape;513;p3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3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3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16" name="Google Shape;516;p326"/>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7"/>
        <p:cNvGrpSpPr/>
        <p:nvPr/>
      </p:nvGrpSpPr>
      <p:grpSpPr>
        <a:xfrm>
          <a:off x="0" y="0"/>
          <a:ext cx="0" cy="0"/>
          <a:chOff x="0" y="0"/>
          <a:chExt cx="0" cy="0"/>
        </a:xfrm>
      </p:grpSpPr>
      <p:sp>
        <p:nvSpPr>
          <p:cNvPr id="518" name="Google Shape;518;p3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32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3200"/>
            </a:lvl1pPr>
            <a:lvl2pPr marL="914400" lvl="1" indent="-361950" algn="l">
              <a:lnSpc>
                <a:spcPct val="90000"/>
              </a:lnSpc>
              <a:spcBef>
                <a:spcPts val="500"/>
              </a:spcBef>
              <a:spcAft>
                <a:spcPts val="0"/>
              </a:spcAft>
              <a:buClr>
                <a:schemeClr val="dk1"/>
              </a:buClr>
              <a:buSzPts val="2100"/>
              <a:buChar char="•"/>
              <a:defRPr sz="2800"/>
            </a:lvl2pPr>
            <a:lvl3pPr marL="1371600" lvl="2" indent="-342900" algn="l">
              <a:lnSpc>
                <a:spcPct val="90000"/>
              </a:lnSpc>
              <a:spcBef>
                <a:spcPts val="500"/>
              </a:spcBef>
              <a:spcAft>
                <a:spcPts val="0"/>
              </a:spcAft>
              <a:buClr>
                <a:schemeClr val="dk1"/>
              </a:buClr>
              <a:buSzPts val="1800"/>
              <a:buChar char="•"/>
              <a:defRPr sz="2400"/>
            </a:lvl3pPr>
            <a:lvl4pPr marL="1828800" lvl="3" indent="-323850" algn="l">
              <a:lnSpc>
                <a:spcPct val="90000"/>
              </a:lnSpc>
              <a:spcBef>
                <a:spcPts val="500"/>
              </a:spcBef>
              <a:spcAft>
                <a:spcPts val="0"/>
              </a:spcAft>
              <a:buClr>
                <a:schemeClr val="dk1"/>
              </a:buClr>
              <a:buSzPts val="1500"/>
              <a:buChar char="•"/>
              <a:defRPr sz="2000"/>
            </a:lvl4pPr>
            <a:lvl5pPr marL="2286000" lvl="4" indent="-323850" algn="l">
              <a:lnSpc>
                <a:spcPct val="90000"/>
              </a:lnSpc>
              <a:spcBef>
                <a:spcPts val="500"/>
              </a:spcBef>
              <a:spcAft>
                <a:spcPts val="0"/>
              </a:spcAft>
              <a:buClr>
                <a:schemeClr val="dk1"/>
              </a:buClr>
              <a:buSzPts val="1500"/>
              <a:buChar char="•"/>
              <a:defRPr sz="2000"/>
            </a:lvl5pPr>
            <a:lvl6pPr marL="2743200" lvl="5" indent="-323850" algn="l">
              <a:lnSpc>
                <a:spcPct val="90000"/>
              </a:lnSpc>
              <a:spcBef>
                <a:spcPts val="500"/>
              </a:spcBef>
              <a:spcAft>
                <a:spcPts val="0"/>
              </a:spcAft>
              <a:buClr>
                <a:schemeClr val="dk1"/>
              </a:buClr>
              <a:buSzPts val="1500"/>
              <a:buChar char="•"/>
              <a:defRPr sz="2000"/>
            </a:lvl6pPr>
            <a:lvl7pPr marL="3200400" lvl="6" indent="-323850" algn="l">
              <a:lnSpc>
                <a:spcPct val="90000"/>
              </a:lnSpc>
              <a:spcBef>
                <a:spcPts val="500"/>
              </a:spcBef>
              <a:spcAft>
                <a:spcPts val="0"/>
              </a:spcAft>
              <a:buClr>
                <a:schemeClr val="dk1"/>
              </a:buClr>
              <a:buSzPts val="1500"/>
              <a:buChar char="•"/>
              <a:defRPr sz="2000"/>
            </a:lvl7pPr>
            <a:lvl8pPr marL="3657600" lvl="7" indent="-323850" algn="l">
              <a:lnSpc>
                <a:spcPct val="90000"/>
              </a:lnSpc>
              <a:spcBef>
                <a:spcPts val="500"/>
              </a:spcBef>
              <a:spcAft>
                <a:spcPts val="0"/>
              </a:spcAft>
              <a:buClr>
                <a:schemeClr val="dk1"/>
              </a:buClr>
              <a:buSzPts val="1500"/>
              <a:buChar char="•"/>
              <a:defRPr sz="2000"/>
            </a:lvl8pPr>
            <a:lvl9pPr marL="4114800" lvl="8" indent="-323850" algn="l">
              <a:lnSpc>
                <a:spcPct val="90000"/>
              </a:lnSpc>
              <a:spcBef>
                <a:spcPts val="500"/>
              </a:spcBef>
              <a:spcAft>
                <a:spcPts val="0"/>
              </a:spcAft>
              <a:buClr>
                <a:schemeClr val="dk1"/>
              </a:buClr>
              <a:buSzPts val="1500"/>
              <a:buChar char="•"/>
              <a:defRPr sz="2000"/>
            </a:lvl9pPr>
          </a:lstStyle>
          <a:p>
            <a:endParaRPr/>
          </a:p>
        </p:txBody>
      </p:sp>
      <p:sp>
        <p:nvSpPr>
          <p:cNvPr id="520" name="Google Shape;520;p327"/>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521" name="Google Shape;521;p3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3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3" name="Google Shape;523;p3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4"/>
        <p:cNvGrpSpPr/>
        <p:nvPr/>
      </p:nvGrpSpPr>
      <p:grpSpPr>
        <a:xfrm>
          <a:off x="0" y="0"/>
          <a:ext cx="0" cy="0"/>
          <a:chOff x="0" y="0"/>
          <a:chExt cx="0" cy="0"/>
        </a:xfrm>
      </p:grpSpPr>
      <p:sp>
        <p:nvSpPr>
          <p:cNvPr id="525" name="Google Shape;525;p3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328"/>
          <p:cNvSpPr>
            <a:spLocks noGrp="1"/>
          </p:cNvSpPr>
          <p:nvPr>
            <p:ph type="pic" idx="2"/>
          </p:nvPr>
        </p:nvSpPr>
        <p:spPr>
          <a:xfrm>
            <a:off x="5183188" y="987426"/>
            <a:ext cx="6172200" cy="4873625"/>
          </a:xfrm>
          <a:prstGeom prst="rect">
            <a:avLst/>
          </a:prstGeom>
          <a:noFill/>
          <a:ln>
            <a:noFill/>
          </a:ln>
        </p:spPr>
      </p:sp>
      <p:sp>
        <p:nvSpPr>
          <p:cNvPr id="527" name="Google Shape;527;p328"/>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528" name="Google Shape;528;p32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32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0" name="Google Shape;530;p32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1"/>
        <p:cNvGrpSpPr/>
        <p:nvPr/>
      </p:nvGrpSpPr>
      <p:grpSpPr>
        <a:xfrm>
          <a:off x="0" y="0"/>
          <a:ext cx="0" cy="0"/>
          <a:chOff x="0" y="0"/>
          <a:chExt cx="0" cy="0"/>
        </a:xfrm>
      </p:grpSpPr>
      <p:sp>
        <p:nvSpPr>
          <p:cNvPr id="532" name="Google Shape;532;p3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p329"/>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4" name="Google Shape;534;p3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5" name="Google Shape;535;p3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p3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7"/>
        <p:cNvGrpSpPr/>
        <p:nvPr/>
      </p:nvGrpSpPr>
      <p:grpSpPr>
        <a:xfrm>
          <a:off x="0" y="0"/>
          <a:ext cx="0" cy="0"/>
          <a:chOff x="0" y="0"/>
          <a:chExt cx="0" cy="0"/>
        </a:xfrm>
      </p:grpSpPr>
      <p:sp>
        <p:nvSpPr>
          <p:cNvPr id="538" name="Google Shape;538;p330"/>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330"/>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3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1" name="Google Shape;541;p3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2" name="Google Shape;542;p3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9"/>
        <p:cNvGrpSpPr/>
        <p:nvPr/>
      </p:nvGrpSpPr>
      <p:grpSpPr>
        <a:xfrm>
          <a:off x="0" y="0"/>
          <a:ext cx="0" cy="0"/>
          <a:chOff x="0" y="0"/>
          <a:chExt cx="0" cy="0"/>
        </a:xfrm>
      </p:grpSpPr>
      <p:pic>
        <p:nvPicPr>
          <p:cNvPr id="550" name="Google Shape;550;p120"/>
          <p:cNvPicPr preferRelativeResize="0"/>
          <p:nvPr/>
        </p:nvPicPr>
        <p:blipFill rotWithShape="1">
          <a:blip r:embed="rId2">
            <a:alphaModFix/>
          </a:blip>
          <a:srcRect t="89419" b="1590"/>
          <a:stretch/>
        </p:blipFill>
        <p:spPr>
          <a:xfrm>
            <a:off x="0" y="6241408"/>
            <a:ext cx="12192000" cy="616591"/>
          </a:xfrm>
          <a:prstGeom prst="rect">
            <a:avLst/>
          </a:prstGeom>
          <a:noFill/>
          <a:ln>
            <a:noFill/>
          </a:ln>
        </p:spPr>
      </p:pic>
      <p:pic>
        <p:nvPicPr>
          <p:cNvPr id="551" name="Google Shape;551;p120"/>
          <p:cNvPicPr preferRelativeResize="0"/>
          <p:nvPr/>
        </p:nvPicPr>
        <p:blipFill rotWithShape="1">
          <a:blip r:embed="rId2">
            <a:alphaModFix/>
          </a:blip>
          <a:srcRect l="6949" t="85789" r="26071" b="10785"/>
          <a:stretch/>
        </p:blipFill>
        <p:spPr>
          <a:xfrm>
            <a:off x="0" y="0"/>
            <a:ext cx="12192000" cy="385893"/>
          </a:xfrm>
          <a:prstGeom prst="rect">
            <a:avLst/>
          </a:prstGeom>
          <a:noFill/>
          <a:ln>
            <a:noFill/>
          </a:ln>
        </p:spPr>
      </p:pic>
      <p:sp>
        <p:nvSpPr>
          <p:cNvPr id="552" name="Google Shape;552;p120"/>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553" name="Google Shape;553;p120"/>
          <p:cNvSpPr txBox="1">
            <a:spLocks noGrp="1"/>
          </p:cNvSpPr>
          <p:nvPr>
            <p:ph type="body" idx="1"/>
          </p:nvPr>
        </p:nvSpPr>
        <p:spPr>
          <a:xfrm>
            <a:off x="1046162" y="1279524"/>
            <a:ext cx="5618797" cy="34550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1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1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1" name="Google Shape;61;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4"/>
        <p:cNvGrpSpPr/>
        <p:nvPr/>
      </p:nvGrpSpPr>
      <p:grpSpPr>
        <a:xfrm>
          <a:off x="0" y="0"/>
          <a:ext cx="0" cy="0"/>
          <a:chOff x="0" y="0"/>
          <a:chExt cx="0" cy="0"/>
        </a:xfrm>
      </p:grpSpPr>
      <p:sp>
        <p:nvSpPr>
          <p:cNvPr id="555" name="Google Shape;555;p1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p17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7" name="Google Shape;557;p17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8" name="Google Shape;558;p17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9" name="Google Shape;559;p17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60" name="Google Shape;560;p177"/>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1"/>
        <p:cNvGrpSpPr/>
        <p:nvPr/>
      </p:nvGrpSpPr>
      <p:grpSpPr>
        <a:xfrm>
          <a:off x="0" y="0"/>
          <a:ext cx="0" cy="0"/>
          <a:chOff x="0" y="0"/>
          <a:chExt cx="0" cy="0"/>
        </a:xfrm>
      </p:grpSpPr>
      <p:sp>
        <p:nvSpPr>
          <p:cNvPr id="562" name="Google Shape;562;p1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17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4" name="Google Shape;564;p17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17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6" name="Google Shape;566;p17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67"/>
        <p:cNvGrpSpPr/>
        <p:nvPr/>
      </p:nvGrpSpPr>
      <p:grpSpPr>
        <a:xfrm>
          <a:off x="0" y="0"/>
          <a:ext cx="0" cy="0"/>
          <a:chOff x="0" y="0"/>
          <a:chExt cx="0" cy="0"/>
        </a:xfrm>
      </p:grpSpPr>
      <p:sp>
        <p:nvSpPr>
          <p:cNvPr id="568" name="Google Shape;568;p17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17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0" name="Google Shape;570;p17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1" name="Google Shape;571;p17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2" name="Google Shape;572;p17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73" name="Google Shape;573;p179"/>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4"/>
        <p:cNvGrpSpPr/>
        <p:nvPr/>
      </p:nvGrpSpPr>
      <p:grpSpPr>
        <a:xfrm>
          <a:off x="0" y="0"/>
          <a:ext cx="0" cy="0"/>
          <a:chOff x="0" y="0"/>
          <a:chExt cx="0" cy="0"/>
        </a:xfrm>
      </p:grpSpPr>
      <p:sp>
        <p:nvSpPr>
          <p:cNvPr id="575" name="Google Shape;575;p1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6" name="Google Shape;576;p180"/>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7" name="Google Shape;577;p180"/>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18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9" name="Google Shape;579;p18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0" name="Google Shape;580;p18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1"/>
        <p:cNvGrpSpPr/>
        <p:nvPr/>
      </p:nvGrpSpPr>
      <p:grpSpPr>
        <a:xfrm>
          <a:off x="0" y="0"/>
          <a:ext cx="0" cy="0"/>
          <a:chOff x="0" y="0"/>
          <a:chExt cx="0" cy="0"/>
        </a:xfrm>
      </p:grpSpPr>
      <p:sp>
        <p:nvSpPr>
          <p:cNvPr id="582" name="Google Shape;582;p18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3" name="Google Shape;583;p18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4" name="Google Shape;584;p18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5" name="Google Shape;585;p18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6" name="Google Shape;586;p18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7" name="Google Shape;587;p18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8" name="Google Shape;588;p18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9" name="Google Shape;589;p18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0"/>
        <p:cNvGrpSpPr/>
        <p:nvPr/>
      </p:nvGrpSpPr>
      <p:grpSpPr>
        <a:xfrm>
          <a:off x="0" y="0"/>
          <a:ext cx="0" cy="0"/>
          <a:chOff x="0" y="0"/>
          <a:chExt cx="0" cy="0"/>
        </a:xfrm>
      </p:grpSpPr>
      <p:sp>
        <p:nvSpPr>
          <p:cNvPr id="591" name="Google Shape;591;p1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2" name="Google Shape;592;p18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3" name="Google Shape;593;p18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4" name="Google Shape;594;p18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95" name="Google Shape;595;p182"/>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6"/>
        <p:cNvGrpSpPr/>
        <p:nvPr/>
      </p:nvGrpSpPr>
      <p:grpSpPr>
        <a:xfrm>
          <a:off x="0" y="0"/>
          <a:ext cx="0" cy="0"/>
          <a:chOff x="0" y="0"/>
          <a:chExt cx="0" cy="0"/>
        </a:xfrm>
      </p:grpSpPr>
      <p:sp>
        <p:nvSpPr>
          <p:cNvPr id="597" name="Google Shape;597;p18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8" name="Google Shape;598;p18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9" name="Google Shape;599;p18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00" name="Google Shape;600;p183"/>
          <p:cNvPicPr preferRelativeResize="0"/>
          <p:nvPr/>
        </p:nvPicPr>
        <p:blipFill rotWithShape="1">
          <a:blip r:embed="rId2">
            <a:alphaModFix/>
          </a:blip>
          <a:srcRect l="11660" t="-11573" r="51623" b="17010"/>
          <a:stretch/>
        </p:blipFill>
        <p:spPr>
          <a:xfrm rot="-5399997">
            <a:off x="6640434" y="1306435"/>
            <a:ext cx="6857997" cy="4245131"/>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1"/>
        <p:cNvGrpSpPr/>
        <p:nvPr/>
      </p:nvGrpSpPr>
      <p:grpSpPr>
        <a:xfrm>
          <a:off x="0" y="0"/>
          <a:ext cx="0" cy="0"/>
          <a:chOff x="0" y="0"/>
          <a:chExt cx="0" cy="0"/>
        </a:xfrm>
      </p:grpSpPr>
      <p:sp>
        <p:nvSpPr>
          <p:cNvPr id="602" name="Google Shape;602;p1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3" name="Google Shape;603;p18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4" name="Google Shape;604;p18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5" name="Google Shape;605;p18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6" name="Google Shape;606;p18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7" name="Google Shape;607;p18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8"/>
        <p:cNvGrpSpPr/>
        <p:nvPr/>
      </p:nvGrpSpPr>
      <p:grpSpPr>
        <a:xfrm>
          <a:off x="0" y="0"/>
          <a:ext cx="0" cy="0"/>
          <a:chOff x="0" y="0"/>
          <a:chExt cx="0" cy="0"/>
        </a:xfrm>
      </p:grpSpPr>
      <p:sp>
        <p:nvSpPr>
          <p:cNvPr id="609" name="Google Shape;609;p1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0" name="Google Shape;610;p185"/>
          <p:cNvSpPr>
            <a:spLocks noGrp="1"/>
          </p:cNvSpPr>
          <p:nvPr>
            <p:ph type="pic" idx="2"/>
          </p:nvPr>
        </p:nvSpPr>
        <p:spPr>
          <a:xfrm>
            <a:off x="5183188" y="987426"/>
            <a:ext cx="6172200" cy="4873625"/>
          </a:xfrm>
          <a:prstGeom prst="rect">
            <a:avLst/>
          </a:prstGeom>
          <a:noFill/>
          <a:ln>
            <a:noFill/>
          </a:ln>
        </p:spPr>
      </p:sp>
      <p:sp>
        <p:nvSpPr>
          <p:cNvPr id="611" name="Google Shape;611;p18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2" name="Google Shape;612;p18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3" name="Google Shape;613;p18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18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5"/>
        <p:cNvGrpSpPr/>
        <p:nvPr/>
      </p:nvGrpSpPr>
      <p:grpSpPr>
        <a:xfrm>
          <a:off x="0" y="0"/>
          <a:ext cx="0" cy="0"/>
          <a:chOff x="0" y="0"/>
          <a:chExt cx="0" cy="0"/>
        </a:xfrm>
      </p:grpSpPr>
      <p:sp>
        <p:nvSpPr>
          <p:cNvPr id="616" name="Google Shape;616;p1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7" name="Google Shape;617;p186"/>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8" name="Google Shape;618;p18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9" name="Google Shape;619;p18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0" name="Google Shape;620;p18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46"/>
          <p:cNvSpPr>
            <a:spLocks noGrp="1"/>
          </p:cNvSpPr>
          <p:nvPr>
            <p:ph type="pic" idx="2"/>
          </p:nvPr>
        </p:nvSpPr>
        <p:spPr>
          <a:xfrm>
            <a:off x="5183188" y="987425"/>
            <a:ext cx="6172200" cy="4873625"/>
          </a:xfrm>
          <a:prstGeom prst="rect">
            <a:avLst/>
          </a:prstGeom>
          <a:noFill/>
          <a:ln>
            <a:noFill/>
          </a:ln>
        </p:spPr>
      </p:sp>
      <p:sp>
        <p:nvSpPr>
          <p:cNvPr id="67" name="Google Shape;67;p1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8" name="Google Shape;68;p1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1"/>
        <p:cNvGrpSpPr/>
        <p:nvPr/>
      </p:nvGrpSpPr>
      <p:grpSpPr>
        <a:xfrm>
          <a:off x="0" y="0"/>
          <a:ext cx="0" cy="0"/>
          <a:chOff x="0" y="0"/>
          <a:chExt cx="0" cy="0"/>
        </a:xfrm>
      </p:grpSpPr>
      <p:sp>
        <p:nvSpPr>
          <p:cNvPr id="622" name="Google Shape;622;p187"/>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3" name="Google Shape;623;p187"/>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1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5" name="Google Shape;625;p1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6" name="Google Shape;626;p1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7.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01"/>
          <p:cNvPicPr preferRelativeResize="0"/>
          <p:nvPr/>
        </p:nvPicPr>
        <p:blipFill rotWithShape="1">
          <a:blip r:embed="rId13">
            <a:alphaModFix/>
          </a:blip>
          <a:srcRect t="89419" b="1590"/>
          <a:stretch/>
        </p:blipFill>
        <p:spPr>
          <a:xfrm>
            <a:off x="0" y="6241408"/>
            <a:ext cx="12192000" cy="616591"/>
          </a:xfrm>
          <a:prstGeom prst="rect">
            <a:avLst/>
          </a:prstGeom>
          <a:noFill/>
          <a:ln>
            <a:noFill/>
          </a:ln>
        </p:spPr>
      </p:pic>
      <p:pic>
        <p:nvPicPr>
          <p:cNvPr id="14" name="Google Shape;14;p101"/>
          <p:cNvPicPr preferRelativeResize="0"/>
          <p:nvPr/>
        </p:nvPicPr>
        <p:blipFill rotWithShape="1">
          <a:blip r:embed="rId13">
            <a:alphaModFix/>
          </a:blip>
          <a:srcRect l="6949" t="85789" r="26071" b="10785"/>
          <a:stretch/>
        </p:blipFill>
        <p:spPr>
          <a:xfrm>
            <a:off x="0" y="0"/>
            <a:ext cx="12192000" cy="385893"/>
          </a:xfrm>
          <a:prstGeom prst="rect">
            <a:avLst/>
          </a:prstGeom>
          <a:noFill/>
          <a:ln>
            <a:noFill/>
          </a:ln>
        </p:spPr>
      </p:pic>
      <p:sp>
        <p:nvSpPr>
          <p:cNvPr id="15" name="Google Shape;15;p101"/>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04"/>
          <p:cNvSpPr txBox="1">
            <a:spLocks noGrp="1"/>
          </p:cNvSpPr>
          <p:nvPr>
            <p:ph type="title"/>
          </p:nvPr>
        </p:nvSpPr>
        <p:spPr>
          <a:xfrm>
            <a:off x="1066800" y="936841"/>
            <a:ext cx="8886884" cy="953669"/>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04"/>
          <p:cNvSpPr txBox="1">
            <a:spLocks noGrp="1"/>
          </p:cNvSpPr>
          <p:nvPr>
            <p:ph type="body" idx="1"/>
          </p:nvPr>
        </p:nvSpPr>
        <p:spPr>
          <a:xfrm>
            <a:off x="1069848" y="2139696"/>
            <a:ext cx="8883836" cy="36776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2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 name="Google Shape;86;p104"/>
          <p:cNvSpPr txBox="1">
            <a:spLocks noGrp="1"/>
          </p:cNvSpPr>
          <p:nvPr>
            <p:ph type="dt" idx="10"/>
          </p:nvPr>
        </p:nvSpPr>
        <p:spPr>
          <a:xfrm rot="5400000">
            <a:off x="10477379" y="4629744"/>
            <a:ext cx="2653508"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104"/>
          <p:cNvSpPr txBox="1">
            <a:spLocks noGrp="1"/>
          </p:cNvSpPr>
          <p:nvPr>
            <p:ph type="ftr" idx="11"/>
          </p:nvPr>
        </p:nvSpPr>
        <p:spPr>
          <a:xfrm>
            <a:off x="8610602" y="6318446"/>
            <a:ext cx="2743198"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104"/>
          <p:cNvSpPr txBox="1">
            <a:spLocks noGrp="1"/>
          </p:cNvSpPr>
          <p:nvPr>
            <p:ph type="sldNum" idx="12"/>
          </p:nvPr>
        </p:nvSpPr>
        <p:spPr>
          <a:xfrm>
            <a:off x="11353800" y="6318446"/>
            <a:ext cx="61569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2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3" name="Google Shape;163;p27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164" name="Google Shape;164;p2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5" name="Google Shape;165;p2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6" name="Google Shape;166;p2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277"/>
          <p:cNvSpPr/>
          <p:nvPr/>
        </p:nvSpPr>
        <p:spPr>
          <a:xfrm>
            <a:off x="0" y="5633675"/>
            <a:ext cx="12192000" cy="1224325"/>
          </a:xfrm>
          <a:custGeom>
            <a:avLst/>
            <a:gdLst/>
            <a:ahLst/>
            <a:cxnLst/>
            <a:rect l="l" t="t" r="r" b="b"/>
            <a:pathLst>
              <a:path w="18288000" h="1836488" extrusionOk="0">
                <a:moveTo>
                  <a:pt x="0" y="0"/>
                </a:moveTo>
                <a:lnTo>
                  <a:pt x="18288000" y="0"/>
                </a:lnTo>
                <a:lnTo>
                  <a:pt x="18288000" y="1836488"/>
                </a:lnTo>
                <a:lnTo>
                  <a:pt x="0" y="1836488"/>
                </a:lnTo>
                <a:lnTo>
                  <a:pt x="0" y="0"/>
                </a:lnTo>
                <a:close/>
              </a:path>
            </a:pathLst>
          </a:custGeom>
          <a:blipFill rotWithShape="1">
            <a:blip r:embed="rId19">
              <a:alphaModFix/>
            </a:blip>
            <a:stretch>
              <a:fillRect t="-54802" b="-299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sp>
        <p:nvSpPr>
          <p:cNvPr id="168" name="Google Shape;168;p277"/>
          <p:cNvSpPr/>
          <p:nvPr/>
        </p:nvSpPr>
        <p:spPr>
          <a:xfrm>
            <a:off x="392422" y="5847803"/>
            <a:ext cx="3244482" cy="796070"/>
          </a:xfrm>
          <a:custGeom>
            <a:avLst/>
            <a:gdLst/>
            <a:ahLst/>
            <a:cxnLst/>
            <a:rect l="l" t="t" r="r" b="b"/>
            <a:pathLst>
              <a:path w="4866723" h="1194105" extrusionOk="0">
                <a:moveTo>
                  <a:pt x="0" y="0"/>
                </a:moveTo>
                <a:lnTo>
                  <a:pt x="4866723" y="0"/>
                </a:lnTo>
                <a:lnTo>
                  <a:pt x="4866723" y="1194105"/>
                </a:lnTo>
                <a:lnTo>
                  <a:pt x="0" y="1194105"/>
                </a:lnTo>
                <a:lnTo>
                  <a:pt x="0" y="0"/>
                </a:lnTo>
                <a:close/>
              </a:path>
            </a:pathLst>
          </a:custGeom>
          <a:blipFill rotWithShape="1">
            <a:blip r:embed="rId20">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sp>
        <p:nvSpPr>
          <p:cNvPr id="169" name="Google Shape;169;p277"/>
          <p:cNvSpPr txBox="1"/>
          <p:nvPr/>
        </p:nvSpPr>
        <p:spPr>
          <a:xfrm>
            <a:off x="8935704" y="5975641"/>
            <a:ext cx="2739659" cy="479940"/>
          </a:xfrm>
          <a:prstGeom prst="rect">
            <a:avLst/>
          </a:prstGeom>
          <a:noFill/>
          <a:ln>
            <a:noFill/>
          </a:ln>
        </p:spPr>
        <p:txBody>
          <a:bodyPr spcFirstLastPara="1" wrap="square" lIns="0" tIns="0" rIns="0" bIns="0" anchor="t" anchorCtr="0">
            <a:spAutoFit/>
          </a:bodyPr>
          <a:lstStyle/>
          <a:p>
            <a:pPr marL="0" marR="0" lvl="0" indent="0" algn="r" rtl="0">
              <a:lnSpc>
                <a:spcPct val="139993"/>
              </a:lnSpc>
              <a:spcBef>
                <a:spcPts val="0"/>
              </a:spcBef>
              <a:spcAft>
                <a:spcPts val="0"/>
              </a:spcAft>
              <a:buNone/>
            </a:pPr>
            <a:r>
              <a:rPr lang="en-US" sz="2933" b="0" i="0" u="none" strike="noStrike" cap="none">
                <a:solidFill>
                  <a:srgbClr val="FFFFFF"/>
                </a:solidFill>
                <a:latin typeface="Arial"/>
                <a:ea typeface="Arial"/>
                <a:cs typeface="Arial"/>
                <a:sym typeface="Arial"/>
              </a:rPr>
              <a:t>Fringe 2024</a:t>
            </a:r>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2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7" name="Google Shape;277;p2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2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2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2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2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2" name="Google Shape;352;p2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2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4" name="Google Shape;354;p2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5" name="Google Shape;355;p2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295"/>
          <p:cNvSpPr txBox="1">
            <a:spLocks noGrp="1"/>
          </p:cNvSpPr>
          <p:nvPr>
            <p:ph type="title"/>
          </p:nvPr>
        </p:nvSpPr>
        <p:spPr>
          <a:xfrm>
            <a:off x="838200" y="1146014"/>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15BF5"/>
              </a:buClr>
              <a:buSzPts val="4400"/>
              <a:buFont typeface="Calibri"/>
              <a:buNone/>
              <a:defRPr sz="4400" b="1" i="0" u="none" strike="noStrike" cap="none">
                <a:solidFill>
                  <a:srgbClr val="515BF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7" name="Google Shape;427;p295"/>
          <p:cNvSpPr txBox="1">
            <a:spLocks noGrp="1"/>
          </p:cNvSpPr>
          <p:nvPr>
            <p:ph type="sldNum" idx="12"/>
          </p:nvPr>
        </p:nvSpPr>
        <p:spPr>
          <a:xfrm>
            <a:off x="11282778" y="6424840"/>
            <a:ext cx="73020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2424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28" name="Google Shape;428;p295" descr="A close-up of a logo&#10;&#10;Description automatically generated"/>
          <p:cNvPicPr preferRelativeResize="0"/>
          <p:nvPr/>
        </p:nvPicPr>
        <p:blipFill rotWithShape="1">
          <a:blip r:embed="rId5">
            <a:alphaModFix/>
          </a:blip>
          <a:srcRect/>
          <a:stretch/>
        </p:blipFill>
        <p:spPr>
          <a:xfrm>
            <a:off x="6212958" y="4054393"/>
            <a:ext cx="5272200" cy="1405920"/>
          </a:xfrm>
          <a:prstGeom prst="rect">
            <a:avLst/>
          </a:prstGeom>
          <a:noFill/>
          <a:ln>
            <a:noFill/>
          </a:ln>
        </p:spPr>
      </p:pic>
      <p:pic>
        <p:nvPicPr>
          <p:cNvPr id="429" name="Google Shape;429;p295" descr="Αποτέλεσμα εικόνας για co-funded by the horizon 2020 programme of the european union png"/>
          <p:cNvPicPr preferRelativeResize="0"/>
          <p:nvPr/>
        </p:nvPicPr>
        <p:blipFill rotWithShape="1">
          <a:blip r:embed="rId6">
            <a:alphaModFix/>
          </a:blip>
          <a:srcRect/>
          <a:stretch/>
        </p:blipFill>
        <p:spPr>
          <a:xfrm>
            <a:off x="74659" y="6424841"/>
            <a:ext cx="548862" cy="365125"/>
          </a:xfrm>
          <a:prstGeom prst="rect">
            <a:avLst/>
          </a:prstGeom>
          <a:noFill/>
          <a:ln w="9525" cap="flat" cmpd="sng">
            <a:solidFill>
              <a:schemeClr val="lt1"/>
            </a:solidFill>
            <a:prstDash val="solid"/>
            <a:round/>
            <a:headEnd type="none" w="sm" len="sm"/>
            <a:tailEnd type="none" w="sm" len="sm"/>
          </a:ln>
        </p:spPr>
      </p:pic>
      <p:sp>
        <p:nvSpPr>
          <p:cNvPr id="430" name="Google Shape;430;p295"/>
          <p:cNvSpPr txBox="1"/>
          <p:nvPr/>
        </p:nvSpPr>
        <p:spPr>
          <a:xfrm>
            <a:off x="644613" y="6424840"/>
            <a:ext cx="2874359" cy="3651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600"/>
              <a:buFont typeface="Arial"/>
              <a:buNone/>
            </a:pPr>
            <a:r>
              <a:rPr lang="en-US" sz="600" b="0" i="0" u="none" strike="noStrike" cap="none">
                <a:solidFill>
                  <a:srgbClr val="424242"/>
                </a:solidFill>
                <a:latin typeface="Arial"/>
                <a:ea typeface="Arial"/>
                <a:cs typeface="Arial"/>
                <a:sym typeface="Aria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sz="600" b="0" i="0" u="none" strike="noStrike" cap="none">
              <a:solidFill>
                <a:srgbClr val="42424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2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6" name="Google Shape;446;p29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7" name="Google Shape;447;p29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448" name="Google Shape;448;p29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449" name="Google Shape;449;p29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3"/>
        <p:cNvGrpSpPr/>
        <p:nvPr/>
      </p:nvGrpSpPr>
      <p:grpSpPr>
        <a:xfrm>
          <a:off x="0" y="0"/>
          <a:ext cx="0" cy="0"/>
          <a:chOff x="0" y="0"/>
          <a:chExt cx="0" cy="0"/>
        </a:xfrm>
      </p:grpSpPr>
      <p:sp>
        <p:nvSpPr>
          <p:cNvPr id="544" name="Google Shape;544;p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5" name="Google Shape;545;p11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6" name="Google Shape;546;p1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7" name="Google Shape;547;p1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8" name="Google Shape;548;p1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John_Dewey"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80/01442872.2015.1065969"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7.xml"/><Relationship Id="rId16" Type="http://schemas.openxmlformats.org/officeDocument/2006/relationships/image" Target="../media/image55.png"/><Relationship Id="rId1" Type="http://schemas.openxmlformats.org/officeDocument/2006/relationships/slideLayout" Target="../slideLayouts/slideLayout2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hyperlink" Target="https://cordis.europa.eu/project/id/101094765"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3" Type="http://schemas.openxmlformats.org/officeDocument/2006/relationships/image" Target="../media/image75.png"/><Relationship Id="rId7" Type="http://schemas.openxmlformats.org/officeDocument/2006/relationships/image" Target="../media/image79.jpg"/><Relationship Id="rId12"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78.jp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s>
</file>

<file path=ppt/slides/_rels/slide45.xml.rels><?xml version="1.0" encoding="UTF-8" standalone="yes"?>
<Relationships xmlns="http://schemas.openxmlformats.org/package/2006/relationships"><Relationship Id="rId8" Type="http://schemas.openxmlformats.org/officeDocument/2006/relationships/image" Target="../media/image91.jp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45.xml"/><Relationship Id="rId16" Type="http://schemas.openxmlformats.org/officeDocument/2006/relationships/image" Target="../media/image99.png"/><Relationship Id="rId1" Type="http://schemas.openxmlformats.org/officeDocument/2006/relationships/slideLayout" Target="../slideLayouts/slideLayout2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image" Target="../media/image95.png"/><Relationship Id="rId11" Type="http://schemas.openxmlformats.org/officeDocument/2006/relationships/image" Target="../media/image91.jpg"/><Relationship Id="rId5" Type="http://schemas.openxmlformats.org/officeDocument/2006/relationships/image" Target="../media/image97.png"/><Relationship Id="rId10" Type="http://schemas.openxmlformats.org/officeDocument/2006/relationships/image" Target="../media/image90.png"/><Relationship Id="rId4" Type="http://schemas.openxmlformats.org/officeDocument/2006/relationships/image" Target="../media/image94.png"/><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7.xml"/><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hyperlink" Target="mailto:anna.deliddo@open.ac.uk" TargetMode="External"/><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8.xml"/><Relationship Id="rId1" Type="http://schemas.openxmlformats.org/officeDocument/2006/relationships/slideLayout" Target="../slideLayouts/slideLayout40.xml"/><Relationship Id="rId5" Type="http://schemas.openxmlformats.org/officeDocument/2006/relationships/image" Target="../media/image1.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hyperlink" Target="https://artificialintelligenceact.com/" TargetMode="External"/><Relationship Id="rId2" Type="http://schemas.openxmlformats.org/officeDocument/2006/relationships/notesSlide" Target="../notesSlides/notesSlide60.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51.xml"/><Relationship Id="rId5" Type="http://schemas.openxmlformats.org/officeDocument/2006/relationships/image" Target="../media/image1.png"/><Relationship Id="rId4" Type="http://schemas.openxmlformats.org/officeDocument/2006/relationships/image" Target="../media/image107.jp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42.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4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9.xml"/><Relationship Id="rId1" Type="http://schemas.openxmlformats.org/officeDocument/2006/relationships/slideLayout" Target="../slideLayouts/slideLayout5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41.xml"/><Relationship Id="rId5" Type="http://schemas.openxmlformats.org/officeDocument/2006/relationships/image" Target="../media/image116.png"/><Relationship Id="rId4" Type="http://schemas.openxmlformats.org/officeDocument/2006/relationships/image" Target="../media/image115.pn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image" Target="../media/image1.png"/><Relationship Id="rId4" Type="http://schemas.openxmlformats.org/officeDocument/2006/relationships/image" Target="../media/image118.jpg"/></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41.xml"/><Relationship Id="rId5" Type="http://schemas.openxmlformats.org/officeDocument/2006/relationships/image" Target="../media/image1.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5.xml"/><Relationship Id="rId1" Type="http://schemas.openxmlformats.org/officeDocument/2006/relationships/slideLayout" Target="../slideLayouts/slideLayout6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65.xml"/><Relationship Id="rId5" Type="http://schemas.openxmlformats.org/officeDocument/2006/relationships/image" Target="../media/image125.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betrireykjavik.is/" TargetMode="External"/><Relationship Id="rId7" Type="http://schemas.openxmlformats.org/officeDocument/2006/relationships/hyperlink" Target="https://www.ithaca-project.eu/results/" TargetMode="External"/><Relationship Id="rId2" Type="http://schemas.openxmlformats.org/officeDocument/2006/relationships/notesSlide" Target="../notesSlides/notesSlide80.xml"/><Relationship Id="rId1" Type="http://schemas.openxmlformats.org/officeDocument/2006/relationships/slideLayout" Target="../slideLayouts/slideLayout66.xml"/><Relationship Id="rId6" Type="http://schemas.openxmlformats.org/officeDocument/2006/relationships/hyperlink" Target="https://get.flui.city/en" TargetMode="External"/><Relationship Id="rId5" Type="http://schemas.openxmlformats.org/officeDocument/2006/relationships/hyperlink" Target="https://www.maptionnaire.com/" TargetMode="External"/><Relationship Id="rId4" Type="http://schemas.openxmlformats.org/officeDocument/2006/relationships/hyperlink" Target="https://www.decidim.barcelona/"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1.xml"/><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66.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85.xml"/><Relationship Id="rId1" Type="http://schemas.openxmlformats.org/officeDocument/2006/relationships/slideLayout" Target="../slideLayouts/slideLayout66.xml"/><Relationship Id="rId5" Type="http://schemas.openxmlformats.org/officeDocument/2006/relationships/image" Target="../media/image1.png"/><Relationship Id="rId4" Type="http://schemas.openxmlformats.org/officeDocument/2006/relationships/image" Target="../media/image128.jp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66.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6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65.xml"/><Relationship Id="rId5" Type="http://schemas.openxmlformats.org/officeDocument/2006/relationships/image" Target="../media/image1.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79.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79.xml"/><Relationship Id="rId4" Type="http://schemas.openxmlformats.org/officeDocument/2006/relationships/image" Target="../media/image135.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79.xml"/><Relationship Id="rId5" Type="http://schemas.openxmlformats.org/officeDocument/2006/relationships/hyperlink" Target="mailto:ai-big-data-and-democracy-task-force@googlegroups.com" TargetMode="External"/><Relationship Id="rId4" Type="http://schemas.openxmlformats.org/officeDocument/2006/relationships/image" Target="../media/image136.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3.xml"/><Relationship Id="rId1" Type="http://schemas.openxmlformats.org/officeDocument/2006/relationships/slideLayout" Target="../slideLayouts/slideLayout79.xml"/><Relationship Id="rId4" Type="http://schemas.openxmlformats.org/officeDocument/2006/relationships/hyperlink" Target="mailto:ai-big-data-and-democracy-task-force@googlegroup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
          <p:cNvSpPr txBox="1"/>
          <p:nvPr/>
        </p:nvSpPr>
        <p:spPr>
          <a:xfrm>
            <a:off x="1094874" y="2223542"/>
            <a:ext cx="10495181" cy="15798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dirty="0"/>
              <a:t>11:00</a:t>
            </a:r>
          </a:p>
          <a:p>
            <a:pPr marL="0" marR="0" lvl="0" indent="0" algn="l" rtl="0">
              <a:lnSpc>
                <a:spcPct val="100000"/>
              </a:lnSpc>
              <a:spcBef>
                <a:spcPts val="0"/>
              </a:spcBef>
              <a:spcAft>
                <a:spcPts val="0"/>
              </a:spcAft>
              <a:buClr>
                <a:srgbClr val="000000"/>
              </a:buClr>
              <a:buSzPts val="1800"/>
              <a:buFont typeface="Arial"/>
              <a:buNone/>
            </a:pPr>
            <a:endParaRPr lang="en-GB"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chemeClr val="dk1"/>
                </a:solidFill>
              </a:rPr>
              <a:t>We will be starting shortly</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189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
        <p:cNvGrpSpPr/>
        <p:nvPr/>
      </p:nvGrpSpPr>
      <p:grpSpPr>
        <a:xfrm>
          <a:off x="0" y="0"/>
          <a:ext cx="0" cy="0"/>
          <a:chOff x="0" y="0"/>
          <a:chExt cx="0" cy="0"/>
        </a:xfrm>
      </p:grpSpPr>
      <p:sp>
        <p:nvSpPr>
          <p:cNvPr id="730" name="Google Shape;73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31" name="Google Shape;731;p8"/>
          <p:cNvSpPr txBox="1">
            <a:spLocks noGrp="1"/>
          </p:cNvSpPr>
          <p:nvPr>
            <p:ph type="title"/>
          </p:nvPr>
        </p:nvSpPr>
        <p:spPr>
          <a:xfrm>
            <a:off x="1066800" y="4048691"/>
            <a:ext cx="5029200" cy="1962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400"/>
              <a:t>How does AI threaten these values?</a:t>
            </a:r>
            <a:endParaRPr/>
          </a:p>
        </p:txBody>
      </p:sp>
      <p:pic>
        <p:nvPicPr>
          <p:cNvPr id="732" name="Google Shape;732;p8" descr="Many question marks on black background"/>
          <p:cNvPicPr preferRelativeResize="0"/>
          <p:nvPr/>
        </p:nvPicPr>
        <p:blipFill rotWithShape="1">
          <a:blip r:embed="rId3">
            <a:alphaModFix/>
          </a:blip>
          <a:srcRect t="10808" r="-3" b="-1"/>
          <a:stretch/>
        </p:blipFill>
        <p:spPr>
          <a:xfrm>
            <a:off x="-2380" y="-17766"/>
            <a:ext cx="6394567" cy="3479045"/>
          </a:xfrm>
          <a:custGeom>
            <a:avLst/>
            <a:gdLst/>
            <a:ahLst/>
            <a:cxnLst/>
            <a:rect l="l" t="t" r="r" b="b"/>
            <a:pathLst>
              <a:path w="6394567" h="3479045" extrusionOk="0">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33" name="Google Shape;733;p8"/>
          <p:cNvSpPr txBox="1">
            <a:spLocks noGrp="1"/>
          </p:cNvSpPr>
          <p:nvPr>
            <p:ph type="body" idx="1"/>
          </p:nvPr>
        </p:nvSpPr>
        <p:spPr>
          <a:xfrm>
            <a:off x="5800166" y="484343"/>
            <a:ext cx="6490447" cy="627751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FF0000"/>
              </a:buClr>
              <a:buSzPts val="2300"/>
              <a:buNone/>
            </a:pPr>
            <a:r>
              <a:rPr lang="en-US" sz="2300" b="1">
                <a:solidFill>
                  <a:srgbClr val="FF0000"/>
                </a:solidFill>
              </a:rPr>
              <a:t>Equality</a:t>
            </a:r>
            <a:endParaRPr/>
          </a:p>
          <a:p>
            <a:pPr marL="0" lvl="0" indent="0" algn="l" rtl="0">
              <a:lnSpc>
                <a:spcPct val="110000"/>
              </a:lnSpc>
              <a:spcBef>
                <a:spcPts val="0"/>
              </a:spcBef>
              <a:spcAft>
                <a:spcPts val="0"/>
              </a:spcAft>
              <a:buClr>
                <a:schemeClr val="dk1"/>
              </a:buClr>
              <a:buSzPts val="2000"/>
              <a:buNone/>
            </a:pPr>
            <a:r>
              <a:rPr lang="en-US" sz="2000"/>
              <a:t>AI bias, corporate power, epistemic injustice, voter suppression (EagleAI)</a:t>
            </a:r>
            <a:endParaRPr/>
          </a:p>
          <a:p>
            <a:pPr marL="228600" lvl="0" indent="-171450" algn="l" rtl="0">
              <a:lnSpc>
                <a:spcPct val="110000"/>
              </a:lnSpc>
              <a:spcBef>
                <a:spcPts val="0"/>
              </a:spcBef>
              <a:spcAft>
                <a:spcPts val="0"/>
              </a:spcAft>
              <a:buClr>
                <a:schemeClr val="dk1"/>
              </a:buClr>
              <a:buSzPts val="900"/>
              <a:buNone/>
            </a:pPr>
            <a:endParaRPr sz="900"/>
          </a:p>
          <a:p>
            <a:pPr marL="0" lvl="0" indent="0" algn="l" rtl="0">
              <a:lnSpc>
                <a:spcPct val="110000"/>
              </a:lnSpc>
              <a:spcBef>
                <a:spcPts val="0"/>
              </a:spcBef>
              <a:spcAft>
                <a:spcPts val="0"/>
              </a:spcAft>
              <a:buClr>
                <a:srgbClr val="FF0000"/>
              </a:buClr>
              <a:buSzPts val="2300"/>
              <a:buNone/>
            </a:pPr>
            <a:r>
              <a:rPr lang="en-US" sz="2300" b="1">
                <a:solidFill>
                  <a:srgbClr val="FF0000"/>
                </a:solidFill>
              </a:rPr>
              <a:t>Autonomy</a:t>
            </a:r>
            <a:endParaRPr/>
          </a:p>
          <a:p>
            <a:pPr marL="0" lvl="0" indent="0" algn="l" rtl="0">
              <a:lnSpc>
                <a:spcPct val="110000"/>
              </a:lnSpc>
              <a:spcBef>
                <a:spcPts val="0"/>
              </a:spcBef>
              <a:spcAft>
                <a:spcPts val="0"/>
              </a:spcAft>
              <a:buClr>
                <a:schemeClr val="dk1"/>
              </a:buClr>
              <a:buSzPts val="2000"/>
              <a:buNone/>
            </a:pPr>
            <a:r>
              <a:rPr lang="en-US" sz="2000"/>
              <a:t>Manipulation of opinions, misinformation, user profiling</a:t>
            </a:r>
            <a:endParaRPr/>
          </a:p>
          <a:p>
            <a:pPr marL="228600" lvl="0" indent="-171450" algn="l" rtl="0">
              <a:lnSpc>
                <a:spcPct val="110000"/>
              </a:lnSpc>
              <a:spcBef>
                <a:spcPts val="0"/>
              </a:spcBef>
              <a:spcAft>
                <a:spcPts val="0"/>
              </a:spcAft>
              <a:buClr>
                <a:schemeClr val="dk1"/>
              </a:buClr>
              <a:buSzPts val="900"/>
              <a:buNone/>
            </a:pPr>
            <a:endParaRPr sz="900"/>
          </a:p>
          <a:p>
            <a:pPr marL="0" lvl="0" indent="0" algn="l" rtl="0">
              <a:lnSpc>
                <a:spcPct val="110000"/>
              </a:lnSpc>
              <a:spcBef>
                <a:spcPts val="0"/>
              </a:spcBef>
              <a:spcAft>
                <a:spcPts val="0"/>
              </a:spcAft>
              <a:buClr>
                <a:srgbClr val="FF0000"/>
              </a:buClr>
              <a:buSzPts val="2300"/>
              <a:buNone/>
            </a:pPr>
            <a:r>
              <a:rPr lang="en-US" sz="2300" b="1">
                <a:solidFill>
                  <a:srgbClr val="FF0000"/>
                </a:solidFill>
              </a:rPr>
              <a:t>Freedom</a:t>
            </a:r>
            <a:endParaRPr/>
          </a:p>
          <a:p>
            <a:pPr marL="0" lvl="0" indent="0" algn="l" rtl="0">
              <a:lnSpc>
                <a:spcPct val="110000"/>
              </a:lnSpc>
              <a:spcBef>
                <a:spcPts val="0"/>
              </a:spcBef>
              <a:spcAft>
                <a:spcPts val="0"/>
              </a:spcAft>
              <a:buClr>
                <a:schemeClr val="dk1"/>
              </a:buClr>
              <a:buSzPts val="2000"/>
              <a:buNone/>
            </a:pPr>
            <a:r>
              <a:rPr lang="en-US" sz="2000"/>
              <a:t>Data collection and privacy concerns, AI-assisted surveillance</a:t>
            </a:r>
            <a:endParaRPr/>
          </a:p>
          <a:p>
            <a:pPr marL="228600" lvl="0" indent="-171450" algn="l" rtl="0">
              <a:lnSpc>
                <a:spcPct val="110000"/>
              </a:lnSpc>
              <a:spcBef>
                <a:spcPts val="0"/>
              </a:spcBef>
              <a:spcAft>
                <a:spcPts val="0"/>
              </a:spcAft>
              <a:buClr>
                <a:schemeClr val="dk1"/>
              </a:buClr>
              <a:buSzPts val="900"/>
              <a:buNone/>
            </a:pPr>
            <a:endParaRPr sz="900"/>
          </a:p>
          <a:p>
            <a:pPr marL="0" lvl="0" indent="0" algn="l" rtl="0">
              <a:lnSpc>
                <a:spcPct val="110000"/>
              </a:lnSpc>
              <a:spcBef>
                <a:spcPts val="0"/>
              </a:spcBef>
              <a:spcAft>
                <a:spcPts val="0"/>
              </a:spcAft>
              <a:buClr>
                <a:srgbClr val="FF0000"/>
              </a:buClr>
              <a:buSzPts val="2300"/>
              <a:buNone/>
            </a:pPr>
            <a:r>
              <a:rPr lang="en-US" sz="2300" b="1">
                <a:solidFill>
                  <a:srgbClr val="FF0000"/>
                </a:solidFill>
              </a:rPr>
              <a:t>Transparency</a:t>
            </a:r>
            <a:endParaRPr/>
          </a:p>
          <a:p>
            <a:pPr marL="0" lvl="0" indent="0" algn="l" rtl="0">
              <a:lnSpc>
                <a:spcPct val="110000"/>
              </a:lnSpc>
              <a:spcBef>
                <a:spcPts val="0"/>
              </a:spcBef>
              <a:spcAft>
                <a:spcPts val="0"/>
              </a:spcAft>
              <a:buClr>
                <a:schemeClr val="dk1"/>
              </a:buClr>
              <a:buSzPts val="2000"/>
              <a:buNone/>
            </a:pPr>
            <a:r>
              <a:rPr lang="en-US" sz="2000"/>
              <a:t>Delegation of decisions, non-explainable AI</a:t>
            </a:r>
            <a:endParaRPr/>
          </a:p>
          <a:p>
            <a:pPr marL="0" lvl="0" indent="0" algn="l" rtl="0">
              <a:lnSpc>
                <a:spcPct val="110000"/>
              </a:lnSpc>
              <a:spcBef>
                <a:spcPts val="0"/>
              </a:spcBef>
              <a:spcAft>
                <a:spcPts val="0"/>
              </a:spcAft>
              <a:buClr>
                <a:schemeClr val="dk1"/>
              </a:buClr>
              <a:buSzPts val="800"/>
              <a:buNone/>
            </a:pPr>
            <a:endParaRPr sz="800"/>
          </a:p>
          <a:p>
            <a:pPr marL="0" lvl="0" indent="0" algn="l" rtl="0">
              <a:lnSpc>
                <a:spcPct val="110000"/>
              </a:lnSpc>
              <a:spcBef>
                <a:spcPts val="0"/>
              </a:spcBef>
              <a:spcAft>
                <a:spcPts val="0"/>
              </a:spcAft>
              <a:buClr>
                <a:srgbClr val="FF0000"/>
              </a:buClr>
              <a:buSzPts val="2300"/>
              <a:buNone/>
            </a:pPr>
            <a:r>
              <a:rPr lang="en-US" sz="2300" b="1">
                <a:solidFill>
                  <a:srgbClr val="FF0000"/>
                </a:solidFill>
              </a:rPr>
              <a:t>Justice</a:t>
            </a:r>
            <a:endParaRPr/>
          </a:p>
          <a:p>
            <a:pPr marL="0" lvl="0" indent="0" algn="l" rtl="0">
              <a:lnSpc>
                <a:spcPct val="110000"/>
              </a:lnSpc>
              <a:spcBef>
                <a:spcPts val="0"/>
              </a:spcBef>
              <a:spcAft>
                <a:spcPts val="0"/>
              </a:spcAft>
              <a:buClr>
                <a:schemeClr val="dk1"/>
              </a:buClr>
              <a:buSzPts val="2000"/>
              <a:buNone/>
            </a:pPr>
            <a:r>
              <a:rPr lang="en-US" sz="2000"/>
              <a:t>Access to benefits of AI, unfair processes to unfair outcomes, algorithmic sorting (filter bubbles)</a:t>
            </a:r>
            <a:endParaRPr/>
          </a:p>
          <a:p>
            <a:pPr marL="228600" lvl="0" indent="-146050" algn="l" rtl="0">
              <a:lnSpc>
                <a:spcPct val="110000"/>
              </a:lnSpc>
              <a:spcBef>
                <a:spcPts val="0"/>
              </a:spcBef>
              <a:spcAft>
                <a:spcPts val="0"/>
              </a:spcAft>
              <a:buClr>
                <a:schemeClr val="dk1"/>
              </a:buClr>
              <a:buSzPts val="1300"/>
              <a:buNone/>
            </a:pPr>
            <a:endParaRPr sz="1300"/>
          </a:p>
          <a:p>
            <a:pPr marL="228600" lvl="0" indent="-146050" algn="l" rtl="0">
              <a:lnSpc>
                <a:spcPct val="110000"/>
              </a:lnSpc>
              <a:spcBef>
                <a:spcPts val="1000"/>
              </a:spcBef>
              <a:spcAft>
                <a:spcPts val="0"/>
              </a:spcAft>
              <a:buClr>
                <a:schemeClr val="dk1"/>
              </a:buClr>
              <a:buSzPts val="1300"/>
              <a:buNone/>
            </a:pPr>
            <a:endParaRPr sz="1300"/>
          </a:p>
        </p:txBody>
      </p:sp>
      <p:pic>
        <p:nvPicPr>
          <p:cNvPr id="734" name="Google Shape;734;p8"/>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35" name="Google Shape;735;p8"/>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36" name="Google Shape;736;p8"/>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37" name="Google Shape;737;p8"/>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
          <p:cNvSpPr txBox="1">
            <a:spLocks noGrp="1"/>
          </p:cNvSpPr>
          <p:nvPr>
            <p:ph type="title"/>
          </p:nvPr>
        </p:nvSpPr>
        <p:spPr>
          <a:xfrm>
            <a:off x="1066800" y="936841"/>
            <a:ext cx="8886884" cy="95366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rial"/>
              <a:buNone/>
            </a:pPr>
            <a:endParaRPr/>
          </a:p>
        </p:txBody>
      </p:sp>
      <p:pic>
        <p:nvPicPr>
          <p:cNvPr id="743" name="Google Shape;743;p9" descr="A screenshot of a news article&#10;&#10;Description automatically generated"/>
          <p:cNvPicPr preferRelativeResize="0">
            <a:picLocks noGrp="1"/>
          </p:cNvPicPr>
          <p:nvPr>
            <p:ph type="body" idx="1"/>
          </p:nvPr>
        </p:nvPicPr>
        <p:blipFill rotWithShape="1">
          <a:blip r:embed="rId3">
            <a:alphaModFix/>
          </a:blip>
          <a:srcRect/>
          <a:stretch/>
        </p:blipFill>
        <p:spPr>
          <a:xfrm>
            <a:off x="1839074" y="4639"/>
            <a:ext cx="8808944" cy="68533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sp>
        <p:nvSpPr>
          <p:cNvPr id="748" name="Google Shape;74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49" name="Google Shape;749;p10"/>
          <p:cNvSpPr txBox="1">
            <a:spLocks noGrp="1"/>
          </p:cNvSpPr>
          <p:nvPr>
            <p:ph type="title"/>
          </p:nvPr>
        </p:nvSpPr>
        <p:spPr>
          <a:xfrm>
            <a:off x="1066800" y="4048691"/>
            <a:ext cx="5029200" cy="1962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400"/>
              <a:t>How does AI threaten these values?</a:t>
            </a:r>
            <a:endParaRPr/>
          </a:p>
        </p:txBody>
      </p:sp>
      <p:pic>
        <p:nvPicPr>
          <p:cNvPr id="750" name="Google Shape;750;p10" descr="Many question marks on black background"/>
          <p:cNvPicPr preferRelativeResize="0"/>
          <p:nvPr/>
        </p:nvPicPr>
        <p:blipFill rotWithShape="1">
          <a:blip r:embed="rId3">
            <a:alphaModFix/>
          </a:blip>
          <a:srcRect t="10808" r="-3" b="-1"/>
          <a:stretch/>
        </p:blipFill>
        <p:spPr>
          <a:xfrm>
            <a:off x="-2380" y="-17766"/>
            <a:ext cx="6394567" cy="3479045"/>
          </a:xfrm>
          <a:custGeom>
            <a:avLst/>
            <a:gdLst/>
            <a:ahLst/>
            <a:cxnLst/>
            <a:rect l="l" t="t" r="r" b="b"/>
            <a:pathLst>
              <a:path w="6394567" h="3479045" extrusionOk="0">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51" name="Google Shape;751;p10"/>
          <p:cNvSpPr txBox="1">
            <a:spLocks noGrp="1"/>
          </p:cNvSpPr>
          <p:nvPr>
            <p:ph type="body" idx="1"/>
          </p:nvPr>
        </p:nvSpPr>
        <p:spPr>
          <a:xfrm>
            <a:off x="5846001" y="553090"/>
            <a:ext cx="6236413" cy="627751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FF0000"/>
              </a:buClr>
              <a:buSzPts val="2300"/>
              <a:buNone/>
            </a:pPr>
            <a:r>
              <a:rPr lang="en-US" sz="2300" b="1">
                <a:solidFill>
                  <a:srgbClr val="FF0000"/>
                </a:solidFill>
              </a:rPr>
              <a:t>Equality</a:t>
            </a:r>
            <a:endParaRPr/>
          </a:p>
          <a:p>
            <a:pPr marL="0" lvl="0" indent="0" algn="l" rtl="0">
              <a:lnSpc>
                <a:spcPct val="110000"/>
              </a:lnSpc>
              <a:spcBef>
                <a:spcPts val="0"/>
              </a:spcBef>
              <a:spcAft>
                <a:spcPts val="0"/>
              </a:spcAft>
              <a:buClr>
                <a:schemeClr val="dk1"/>
              </a:buClr>
              <a:buSzPts val="2000"/>
              <a:buNone/>
            </a:pPr>
            <a:r>
              <a:rPr lang="en-US" sz="2000"/>
              <a:t>AI bias, corporate power, epistemic injustice, voter suppression (EagleAI)</a:t>
            </a:r>
            <a:endParaRPr/>
          </a:p>
          <a:p>
            <a:pPr marL="228600" lvl="0" indent="-171450" algn="l" rtl="0">
              <a:lnSpc>
                <a:spcPct val="110000"/>
              </a:lnSpc>
              <a:spcBef>
                <a:spcPts val="0"/>
              </a:spcBef>
              <a:spcAft>
                <a:spcPts val="0"/>
              </a:spcAft>
              <a:buClr>
                <a:schemeClr val="dk1"/>
              </a:buClr>
              <a:buSzPts val="900"/>
              <a:buNone/>
            </a:pPr>
            <a:endParaRPr sz="900"/>
          </a:p>
          <a:p>
            <a:pPr marL="0" lvl="0" indent="0" algn="l" rtl="0">
              <a:lnSpc>
                <a:spcPct val="110000"/>
              </a:lnSpc>
              <a:spcBef>
                <a:spcPts val="0"/>
              </a:spcBef>
              <a:spcAft>
                <a:spcPts val="0"/>
              </a:spcAft>
              <a:buClr>
                <a:srgbClr val="FF0000"/>
              </a:buClr>
              <a:buSzPts val="2300"/>
              <a:buNone/>
            </a:pPr>
            <a:r>
              <a:rPr lang="en-US" sz="2300" b="1">
                <a:solidFill>
                  <a:srgbClr val="FF0000"/>
                </a:solidFill>
              </a:rPr>
              <a:t>Autonomy</a:t>
            </a:r>
            <a:endParaRPr/>
          </a:p>
          <a:p>
            <a:pPr marL="0" lvl="0" indent="0" algn="l" rtl="0">
              <a:lnSpc>
                <a:spcPct val="110000"/>
              </a:lnSpc>
              <a:spcBef>
                <a:spcPts val="0"/>
              </a:spcBef>
              <a:spcAft>
                <a:spcPts val="0"/>
              </a:spcAft>
              <a:buClr>
                <a:schemeClr val="dk1"/>
              </a:buClr>
              <a:buSzPts val="2000"/>
              <a:buNone/>
            </a:pPr>
            <a:r>
              <a:rPr lang="en-US" sz="2000"/>
              <a:t>Manipulation of opinions, misinformation, user profiling</a:t>
            </a:r>
            <a:endParaRPr/>
          </a:p>
          <a:p>
            <a:pPr marL="228600" lvl="0" indent="-171450" algn="l" rtl="0">
              <a:lnSpc>
                <a:spcPct val="110000"/>
              </a:lnSpc>
              <a:spcBef>
                <a:spcPts val="0"/>
              </a:spcBef>
              <a:spcAft>
                <a:spcPts val="0"/>
              </a:spcAft>
              <a:buClr>
                <a:schemeClr val="dk1"/>
              </a:buClr>
              <a:buSzPts val="900"/>
              <a:buNone/>
            </a:pPr>
            <a:endParaRPr sz="900"/>
          </a:p>
          <a:p>
            <a:pPr marL="0" lvl="0" indent="0" algn="l" rtl="0">
              <a:lnSpc>
                <a:spcPct val="110000"/>
              </a:lnSpc>
              <a:spcBef>
                <a:spcPts val="0"/>
              </a:spcBef>
              <a:spcAft>
                <a:spcPts val="0"/>
              </a:spcAft>
              <a:buClr>
                <a:srgbClr val="FF0000"/>
              </a:buClr>
              <a:buSzPts val="2300"/>
              <a:buNone/>
            </a:pPr>
            <a:r>
              <a:rPr lang="en-US" sz="2300" b="1">
                <a:solidFill>
                  <a:srgbClr val="FF0000"/>
                </a:solidFill>
              </a:rPr>
              <a:t>Freedom</a:t>
            </a:r>
            <a:endParaRPr/>
          </a:p>
          <a:p>
            <a:pPr marL="0" lvl="0" indent="0" algn="l" rtl="0">
              <a:lnSpc>
                <a:spcPct val="110000"/>
              </a:lnSpc>
              <a:spcBef>
                <a:spcPts val="0"/>
              </a:spcBef>
              <a:spcAft>
                <a:spcPts val="0"/>
              </a:spcAft>
              <a:buClr>
                <a:schemeClr val="dk1"/>
              </a:buClr>
              <a:buSzPts val="2000"/>
              <a:buNone/>
            </a:pPr>
            <a:r>
              <a:rPr lang="en-US" sz="2000"/>
              <a:t>Data collection and privacy concerns, AI-assisted surveillance</a:t>
            </a:r>
            <a:endParaRPr/>
          </a:p>
          <a:p>
            <a:pPr marL="228600" lvl="0" indent="-171450" algn="l" rtl="0">
              <a:lnSpc>
                <a:spcPct val="110000"/>
              </a:lnSpc>
              <a:spcBef>
                <a:spcPts val="0"/>
              </a:spcBef>
              <a:spcAft>
                <a:spcPts val="0"/>
              </a:spcAft>
              <a:buClr>
                <a:schemeClr val="dk1"/>
              </a:buClr>
              <a:buSzPts val="900"/>
              <a:buNone/>
            </a:pPr>
            <a:endParaRPr sz="900"/>
          </a:p>
          <a:p>
            <a:pPr marL="0" lvl="0" indent="0" algn="l" rtl="0">
              <a:lnSpc>
                <a:spcPct val="110000"/>
              </a:lnSpc>
              <a:spcBef>
                <a:spcPts val="0"/>
              </a:spcBef>
              <a:spcAft>
                <a:spcPts val="0"/>
              </a:spcAft>
              <a:buClr>
                <a:srgbClr val="FF0000"/>
              </a:buClr>
              <a:buSzPts val="2300"/>
              <a:buNone/>
            </a:pPr>
            <a:r>
              <a:rPr lang="en-US" sz="2300" b="1">
                <a:solidFill>
                  <a:srgbClr val="FF0000"/>
                </a:solidFill>
              </a:rPr>
              <a:t>Transparency</a:t>
            </a:r>
            <a:endParaRPr/>
          </a:p>
          <a:p>
            <a:pPr marL="0" lvl="0" indent="0" algn="l" rtl="0">
              <a:lnSpc>
                <a:spcPct val="110000"/>
              </a:lnSpc>
              <a:spcBef>
                <a:spcPts val="0"/>
              </a:spcBef>
              <a:spcAft>
                <a:spcPts val="0"/>
              </a:spcAft>
              <a:buClr>
                <a:schemeClr val="dk1"/>
              </a:buClr>
              <a:buSzPts val="2000"/>
              <a:buNone/>
            </a:pPr>
            <a:r>
              <a:rPr lang="en-US" sz="2000"/>
              <a:t>Delegation of decisions, non-explainable AI</a:t>
            </a:r>
            <a:endParaRPr/>
          </a:p>
          <a:p>
            <a:pPr marL="0" lvl="0" indent="0" algn="l" rtl="0">
              <a:lnSpc>
                <a:spcPct val="110000"/>
              </a:lnSpc>
              <a:spcBef>
                <a:spcPts val="0"/>
              </a:spcBef>
              <a:spcAft>
                <a:spcPts val="0"/>
              </a:spcAft>
              <a:buClr>
                <a:schemeClr val="dk1"/>
              </a:buClr>
              <a:buSzPts val="800"/>
              <a:buNone/>
            </a:pPr>
            <a:endParaRPr sz="800"/>
          </a:p>
          <a:p>
            <a:pPr marL="0" lvl="0" indent="0" algn="l" rtl="0">
              <a:lnSpc>
                <a:spcPct val="110000"/>
              </a:lnSpc>
              <a:spcBef>
                <a:spcPts val="0"/>
              </a:spcBef>
              <a:spcAft>
                <a:spcPts val="0"/>
              </a:spcAft>
              <a:buClr>
                <a:srgbClr val="FF0000"/>
              </a:buClr>
              <a:buSzPts val="2300"/>
              <a:buNone/>
            </a:pPr>
            <a:r>
              <a:rPr lang="en-US" sz="2300" b="1">
                <a:solidFill>
                  <a:srgbClr val="FF0000"/>
                </a:solidFill>
              </a:rPr>
              <a:t>Justice</a:t>
            </a:r>
            <a:endParaRPr/>
          </a:p>
          <a:p>
            <a:pPr marL="0" lvl="0" indent="0" algn="l" rtl="0">
              <a:lnSpc>
                <a:spcPct val="110000"/>
              </a:lnSpc>
              <a:spcBef>
                <a:spcPts val="0"/>
              </a:spcBef>
              <a:spcAft>
                <a:spcPts val="0"/>
              </a:spcAft>
              <a:buClr>
                <a:schemeClr val="dk1"/>
              </a:buClr>
              <a:buSzPts val="2000"/>
              <a:buNone/>
            </a:pPr>
            <a:r>
              <a:rPr lang="en-US" sz="2000"/>
              <a:t>Access to benefits of AI, unfair processes to unfair outcomes, algorithmic sorting (filter bubbles)</a:t>
            </a:r>
            <a:endParaRPr/>
          </a:p>
          <a:p>
            <a:pPr marL="228600" lvl="0" indent="-146050" algn="l" rtl="0">
              <a:lnSpc>
                <a:spcPct val="110000"/>
              </a:lnSpc>
              <a:spcBef>
                <a:spcPts val="0"/>
              </a:spcBef>
              <a:spcAft>
                <a:spcPts val="0"/>
              </a:spcAft>
              <a:buClr>
                <a:schemeClr val="dk1"/>
              </a:buClr>
              <a:buSzPts val="1300"/>
              <a:buNone/>
            </a:pPr>
            <a:endParaRPr sz="1300"/>
          </a:p>
          <a:p>
            <a:pPr marL="228600" lvl="0" indent="-146050" algn="l" rtl="0">
              <a:lnSpc>
                <a:spcPct val="110000"/>
              </a:lnSpc>
              <a:spcBef>
                <a:spcPts val="1000"/>
              </a:spcBef>
              <a:spcAft>
                <a:spcPts val="0"/>
              </a:spcAft>
              <a:buClr>
                <a:schemeClr val="dk1"/>
              </a:buClr>
              <a:buSzPts val="1300"/>
              <a:buNone/>
            </a:pPr>
            <a:endParaRPr sz="1300"/>
          </a:p>
        </p:txBody>
      </p:sp>
      <p:pic>
        <p:nvPicPr>
          <p:cNvPr id="752" name="Google Shape;752;p10"/>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53" name="Google Shape;753;p10"/>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54" name="Google Shape;754;p10"/>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55" name="Google Shape;755;p10"/>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9"/>
        <p:cNvGrpSpPr/>
        <p:nvPr/>
      </p:nvGrpSpPr>
      <p:grpSpPr>
        <a:xfrm>
          <a:off x="0" y="0"/>
          <a:ext cx="0" cy="0"/>
          <a:chOff x="0" y="0"/>
          <a:chExt cx="0" cy="0"/>
        </a:xfrm>
      </p:grpSpPr>
      <p:sp>
        <p:nvSpPr>
          <p:cNvPr id="760" name="Google Shape;760;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61" name="Google Shape;761;p11"/>
          <p:cNvSpPr txBox="1">
            <a:spLocks noGrp="1"/>
          </p:cNvSpPr>
          <p:nvPr>
            <p:ph type="title"/>
          </p:nvPr>
        </p:nvSpPr>
        <p:spPr>
          <a:xfrm>
            <a:off x="1066800" y="4048691"/>
            <a:ext cx="5029200" cy="1962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400"/>
              <a:t>How can AI enhance these values?</a:t>
            </a:r>
            <a:endParaRPr sz="4400"/>
          </a:p>
        </p:txBody>
      </p:sp>
      <p:pic>
        <p:nvPicPr>
          <p:cNvPr id="762" name="Google Shape;762;p11" descr="Hands-on top of each other"/>
          <p:cNvPicPr preferRelativeResize="0"/>
          <p:nvPr/>
        </p:nvPicPr>
        <p:blipFill rotWithShape="1">
          <a:blip r:embed="rId3">
            <a:alphaModFix/>
          </a:blip>
          <a:srcRect l="19587" r="-1" b="-1"/>
          <a:stretch/>
        </p:blipFill>
        <p:spPr>
          <a:xfrm>
            <a:off x="-2380" y="-17766"/>
            <a:ext cx="6394567" cy="3479045"/>
          </a:xfrm>
          <a:custGeom>
            <a:avLst/>
            <a:gdLst/>
            <a:ahLst/>
            <a:cxnLst/>
            <a:rect l="l" t="t" r="r" b="b"/>
            <a:pathLst>
              <a:path w="6394567" h="3479045" extrusionOk="0">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63" name="Google Shape;763;p11"/>
          <p:cNvSpPr txBox="1"/>
          <p:nvPr/>
        </p:nvSpPr>
        <p:spPr>
          <a:xfrm>
            <a:off x="5835723" y="580489"/>
            <a:ext cx="6236413" cy="6277511"/>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00B050"/>
              </a:buClr>
              <a:buSzPts val="2300"/>
              <a:buFont typeface="Arial"/>
              <a:buNone/>
            </a:pPr>
            <a:r>
              <a:rPr lang="en-US" sz="2300" b="1" i="0" u="none" strike="noStrike" cap="none">
                <a:solidFill>
                  <a:srgbClr val="00B050"/>
                </a:solidFill>
                <a:latin typeface="Arial"/>
                <a:ea typeface="Arial"/>
                <a:cs typeface="Arial"/>
                <a:sym typeface="Arial"/>
              </a:rPr>
              <a:t>Equality</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Promote accessibility and participation</a:t>
            </a:r>
            <a:endParaRPr sz="1400" b="0" i="0" u="none" strike="noStrike" cap="none">
              <a:solidFill>
                <a:srgbClr val="000000"/>
              </a:solidFill>
              <a:latin typeface="Arial"/>
              <a:ea typeface="Arial"/>
              <a:cs typeface="Arial"/>
              <a:sym typeface="Arial"/>
            </a:endParaRPr>
          </a:p>
          <a:p>
            <a:pPr marL="228600" marR="0" lvl="0" indent="-82550" algn="l" rtl="0">
              <a:lnSpc>
                <a:spcPct val="110000"/>
              </a:lnSpc>
              <a:spcBef>
                <a:spcPts val="0"/>
              </a:spcBef>
              <a:spcAft>
                <a:spcPts val="0"/>
              </a:spcAft>
              <a:buClr>
                <a:schemeClr val="dk1"/>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B050"/>
              </a:buClr>
              <a:buSzPts val="2300"/>
              <a:buFont typeface="Arial"/>
              <a:buNone/>
            </a:pPr>
            <a:r>
              <a:rPr lang="en-US" sz="2300" b="1" i="0" u="none" strike="noStrike" cap="none">
                <a:solidFill>
                  <a:srgbClr val="00B050"/>
                </a:solidFill>
                <a:latin typeface="Arial"/>
                <a:ea typeface="Arial"/>
                <a:cs typeface="Arial"/>
                <a:sym typeface="Arial"/>
              </a:rPr>
              <a:t>Autonomy</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Assist deliberation</a:t>
            </a:r>
            <a:endParaRPr sz="1400" b="0" i="0" u="none" strike="noStrike" cap="none">
              <a:solidFill>
                <a:srgbClr val="000000"/>
              </a:solidFill>
              <a:latin typeface="Arial"/>
              <a:ea typeface="Arial"/>
              <a:cs typeface="Arial"/>
              <a:sym typeface="Arial"/>
            </a:endParaRPr>
          </a:p>
          <a:p>
            <a:pPr marL="228600" marR="0" lvl="0" indent="-82550" algn="l" rtl="0">
              <a:lnSpc>
                <a:spcPct val="110000"/>
              </a:lnSpc>
              <a:spcBef>
                <a:spcPts val="0"/>
              </a:spcBef>
              <a:spcAft>
                <a:spcPts val="0"/>
              </a:spcAft>
              <a:buClr>
                <a:schemeClr val="dk1"/>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B050"/>
              </a:buClr>
              <a:buSzPts val="2300"/>
              <a:buFont typeface="Arial"/>
              <a:buNone/>
            </a:pPr>
            <a:r>
              <a:rPr lang="en-US" sz="2300" b="1" i="0" u="none" strike="noStrike" cap="none">
                <a:solidFill>
                  <a:srgbClr val="00B050"/>
                </a:solidFill>
                <a:latin typeface="Arial"/>
                <a:ea typeface="Arial"/>
                <a:cs typeface="Arial"/>
                <a:sym typeface="Arial"/>
              </a:rPr>
              <a:t>Freedom</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Reduction of administrative hurdles</a:t>
            </a:r>
            <a:endParaRPr sz="1400" b="0" i="0" u="none" strike="noStrike" cap="none">
              <a:solidFill>
                <a:srgbClr val="000000"/>
              </a:solidFill>
              <a:latin typeface="Arial"/>
              <a:ea typeface="Arial"/>
              <a:cs typeface="Arial"/>
              <a:sym typeface="Arial"/>
            </a:endParaRPr>
          </a:p>
          <a:p>
            <a:pPr marL="228600" marR="0" lvl="0" indent="-82550" algn="l" rtl="0">
              <a:lnSpc>
                <a:spcPct val="110000"/>
              </a:lnSpc>
              <a:spcBef>
                <a:spcPts val="0"/>
              </a:spcBef>
              <a:spcAft>
                <a:spcPts val="0"/>
              </a:spcAft>
              <a:buClr>
                <a:schemeClr val="dk1"/>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B050"/>
              </a:buClr>
              <a:buSzPts val="2300"/>
              <a:buFont typeface="Arial"/>
              <a:buNone/>
            </a:pPr>
            <a:r>
              <a:rPr lang="en-US" sz="2300" b="1" i="0" u="none" strike="noStrike" cap="none">
                <a:solidFill>
                  <a:srgbClr val="00B050"/>
                </a:solidFill>
                <a:latin typeface="Arial"/>
                <a:ea typeface="Arial"/>
                <a:cs typeface="Arial"/>
                <a:sym typeface="Arial"/>
              </a:rPr>
              <a:t>Transparency</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Make data available and understandable</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B050"/>
              </a:buClr>
              <a:buSzPts val="2300"/>
              <a:buFont typeface="Arial"/>
              <a:buNone/>
            </a:pPr>
            <a:r>
              <a:rPr lang="en-US" sz="2300" b="1" i="0" u="none" strike="noStrike" cap="none">
                <a:solidFill>
                  <a:srgbClr val="00B050"/>
                </a:solidFill>
                <a:latin typeface="Arial"/>
                <a:ea typeface="Arial"/>
                <a:cs typeface="Arial"/>
                <a:sym typeface="Arial"/>
              </a:rPr>
              <a:t>Justice</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Ease of data gathering and use</a:t>
            </a:r>
            <a:endParaRPr sz="1400" b="0" i="0" u="none" strike="noStrike" cap="none">
              <a:solidFill>
                <a:srgbClr val="000000"/>
              </a:solidFill>
              <a:latin typeface="Arial"/>
              <a:ea typeface="Arial"/>
              <a:cs typeface="Arial"/>
              <a:sym typeface="Arial"/>
            </a:endParaRPr>
          </a:p>
          <a:p>
            <a:pPr marL="228600" marR="0" lvl="0" indent="-146050" algn="l" rtl="0">
              <a:lnSpc>
                <a:spcPct val="110000"/>
              </a:lnSpc>
              <a:spcBef>
                <a:spcPts val="0"/>
              </a:spcBef>
              <a:spcAft>
                <a:spcPts val="0"/>
              </a:spcAft>
              <a:buClr>
                <a:schemeClr val="dk1"/>
              </a:buClr>
              <a:buSzPts val="1300"/>
              <a:buFont typeface="Arial"/>
              <a:buNone/>
            </a:pPr>
            <a:endParaRPr sz="1300" b="0" i="0" u="none" strike="noStrike" cap="none">
              <a:solidFill>
                <a:srgbClr val="000000"/>
              </a:solidFill>
              <a:latin typeface="Arial"/>
              <a:ea typeface="Arial"/>
              <a:cs typeface="Arial"/>
              <a:sym typeface="Arial"/>
            </a:endParaRPr>
          </a:p>
          <a:p>
            <a:pPr marL="228600" marR="0" lvl="0" indent="-146050" algn="l" rtl="0">
              <a:lnSpc>
                <a:spcPct val="110000"/>
              </a:lnSpc>
              <a:spcBef>
                <a:spcPts val="1000"/>
              </a:spcBef>
              <a:spcAft>
                <a:spcPts val="0"/>
              </a:spcAft>
              <a:buClr>
                <a:schemeClr val="dk1"/>
              </a:buClr>
              <a:buSzPts val="1300"/>
              <a:buFont typeface="Arial"/>
              <a:buNone/>
            </a:pPr>
            <a:endParaRPr sz="1300" b="0" i="0" u="none" strike="noStrike" cap="none">
              <a:solidFill>
                <a:srgbClr val="000000"/>
              </a:solidFill>
              <a:latin typeface="Arial"/>
              <a:ea typeface="Arial"/>
              <a:cs typeface="Arial"/>
              <a:sym typeface="Arial"/>
            </a:endParaRPr>
          </a:p>
        </p:txBody>
      </p:sp>
      <p:pic>
        <p:nvPicPr>
          <p:cNvPr id="764" name="Google Shape;764;p11"/>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65" name="Google Shape;765;p11"/>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66" name="Google Shape;766;p11"/>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67" name="Google Shape;767;p11"/>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1"/>
        <p:cNvGrpSpPr/>
        <p:nvPr/>
      </p:nvGrpSpPr>
      <p:grpSpPr>
        <a:xfrm>
          <a:off x="0" y="0"/>
          <a:ext cx="0" cy="0"/>
          <a:chOff x="0" y="0"/>
          <a:chExt cx="0" cy="0"/>
        </a:xfrm>
      </p:grpSpPr>
      <p:sp>
        <p:nvSpPr>
          <p:cNvPr id="772" name="Google Shape;772;p12"/>
          <p:cNvSpPr/>
          <p:nvPr/>
        </p:nvSpPr>
        <p:spPr>
          <a:xfrm>
            <a:off x="5796401" y="3378954"/>
            <a:ext cx="6394567" cy="3479046"/>
          </a:xfrm>
          <a:custGeom>
            <a:avLst/>
            <a:gdLst/>
            <a:ahLst/>
            <a:cxnLst/>
            <a:rect l="l" t="t" r="r" b="b"/>
            <a:pathLst>
              <a:path w="6394567" h="3479046" extrusionOk="0">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39000">
                <a:schemeClr val="lt2"/>
              </a:gs>
              <a:gs pos="100000">
                <a:srgbClr val="56EAE3"/>
              </a:gs>
            </a:gsLst>
            <a:lin ang="1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73" name="Google Shape;773;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774" name="Google Shape;774;p12" descr="Large skydiving group mid-air"/>
          <p:cNvPicPr preferRelativeResize="0"/>
          <p:nvPr/>
        </p:nvPicPr>
        <p:blipFill rotWithShape="1">
          <a:blip r:embed="rId3">
            <a:alphaModFix/>
          </a:blip>
          <a:srcRect t="11570" b="3842"/>
          <a:stretch/>
        </p:blipFill>
        <p:spPr>
          <a:xfrm>
            <a:off x="20" y="10"/>
            <a:ext cx="12191979" cy="6857989"/>
          </a:xfrm>
          <a:prstGeom prst="rect">
            <a:avLst/>
          </a:prstGeom>
          <a:noFill/>
          <a:ln>
            <a:noFill/>
          </a:ln>
        </p:spPr>
      </p:pic>
      <p:sp>
        <p:nvSpPr>
          <p:cNvPr id="775" name="Google Shape;775;p12"/>
          <p:cNvSpPr/>
          <p:nvPr/>
        </p:nvSpPr>
        <p:spPr>
          <a:xfrm rot="-60000" flipH="1">
            <a:off x="1035555" y="1445436"/>
            <a:ext cx="11191887" cy="5509960"/>
          </a:xfrm>
          <a:custGeom>
            <a:avLst/>
            <a:gdLst/>
            <a:ahLst/>
            <a:cxnLst/>
            <a:rect l="l" t="t" r="r" b="b"/>
            <a:pathLst>
              <a:path w="11191887" h="5509960" extrusionOk="0">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0">
                <a:srgbClr val="FEEFD9">
                  <a:alpha val="67450"/>
                </a:srgbClr>
              </a:gs>
              <a:gs pos="23000">
                <a:srgbClr val="FEEFD9">
                  <a:alpha val="67450"/>
                </a:srgbClr>
              </a:gs>
              <a:gs pos="100000">
                <a:srgbClr val="56EAE3">
                  <a:alpha val="77254"/>
                </a:srgbClr>
              </a:gs>
            </a:gsLst>
            <a:lin ang="14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76" name="Google Shape;776;p12"/>
          <p:cNvSpPr txBox="1">
            <a:spLocks noGrp="1"/>
          </p:cNvSpPr>
          <p:nvPr>
            <p:ph type="title"/>
          </p:nvPr>
        </p:nvSpPr>
        <p:spPr>
          <a:xfrm>
            <a:off x="5882446" y="3092651"/>
            <a:ext cx="5429290" cy="2142559"/>
          </a:xfrm>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chemeClr val="dk1"/>
              </a:buClr>
              <a:buSzPts val="4400"/>
              <a:buFont typeface="Arial"/>
              <a:buNone/>
            </a:pPr>
            <a:r>
              <a:rPr lang="en-US" sz="4400"/>
              <a:t>How to reap the benefits while avoiding the risks?</a:t>
            </a:r>
            <a:endParaRPr/>
          </a:p>
        </p:txBody>
      </p:sp>
      <p:pic>
        <p:nvPicPr>
          <p:cNvPr id="777" name="Google Shape;777;p12"/>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78" name="Google Shape;778;p12"/>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79" name="Google Shape;779;p12"/>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80" name="Google Shape;780;p12"/>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4"/>
        <p:cNvGrpSpPr/>
        <p:nvPr/>
      </p:nvGrpSpPr>
      <p:grpSpPr>
        <a:xfrm>
          <a:off x="0" y="0"/>
          <a:ext cx="0" cy="0"/>
          <a:chOff x="0" y="0"/>
          <a:chExt cx="0" cy="0"/>
        </a:xfrm>
      </p:grpSpPr>
      <p:sp>
        <p:nvSpPr>
          <p:cNvPr id="785" name="Google Shape;785;p13"/>
          <p:cNvSpPr/>
          <p:nvPr/>
        </p:nvSpPr>
        <p:spPr>
          <a:xfrm>
            <a:off x="5796401" y="3378954"/>
            <a:ext cx="6394567" cy="3479046"/>
          </a:xfrm>
          <a:custGeom>
            <a:avLst/>
            <a:gdLst/>
            <a:ahLst/>
            <a:cxnLst/>
            <a:rect l="l" t="t" r="r" b="b"/>
            <a:pathLst>
              <a:path w="6394567" h="3479046" extrusionOk="0">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39000">
                <a:schemeClr val="lt2"/>
              </a:gs>
              <a:gs pos="100000">
                <a:srgbClr val="56EAE3"/>
              </a:gs>
            </a:gsLst>
            <a:lin ang="1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86" name="Google Shape;786;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87" name="Google Shape;787;p13"/>
          <p:cNvSpPr txBox="1">
            <a:spLocks noGrp="1"/>
          </p:cNvSpPr>
          <p:nvPr>
            <p:ph type="title"/>
          </p:nvPr>
        </p:nvSpPr>
        <p:spPr>
          <a:xfrm>
            <a:off x="542815" y="238253"/>
            <a:ext cx="7573767" cy="435624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600" b="0"/>
              <a:t>No easy solution or technical fix</a:t>
            </a:r>
            <a:br>
              <a:rPr lang="en-US" sz="2600" b="0"/>
            </a:br>
            <a:br>
              <a:rPr lang="en-US" sz="2600" b="0"/>
            </a:br>
            <a:r>
              <a:rPr lang="en-US" sz="2600" b="0"/>
              <a:t>Regulation yes – AI in general </a:t>
            </a:r>
            <a:r>
              <a:rPr lang="en-US" sz="2600" b="0" i="1"/>
              <a:t>and </a:t>
            </a:r>
            <a:r>
              <a:rPr lang="en-US" sz="2600" b="0"/>
              <a:t>in democracy</a:t>
            </a:r>
            <a:br>
              <a:rPr lang="en-US" sz="2600" b="0"/>
            </a:br>
            <a:br>
              <a:rPr lang="en-US" sz="2600" b="0"/>
            </a:br>
            <a:r>
              <a:rPr lang="en-US" sz="2600" b="0"/>
              <a:t>But broader issues of ownership and power</a:t>
            </a:r>
            <a:br>
              <a:rPr lang="en-US" sz="2600" b="0"/>
            </a:br>
            <a:br>
              <a:rPr lang="en-US" sz="2600" b="0"/>
            </a:br>
            <a:r>
              <a:rPr lang="en-US" sz="2600" b="0"/>
              <a:t>OpenAI as a warning shot</a:t>
            </a:r>
            <a:br>
              <a:rPr lang="en-US" sz="2600" b="0"/>
            </a:br>
            <a:br>
              <a:rPr lang="en-US" sz="2600" b="0"/>
            </a:br>
            <a:r>
              <a:rPr lang="en-US" sz="2600" b="0"/>
              <a:t>AI risks not isolated from broader democratic challenges</a:t>
            </a:r>
            <a:br>
              <a:rPr lang="en-US" sz="2600" b="0"/>
            </a:br>
            <a:br>
              <a:rPr lang="en-US" sz="2600" b="0"/>
            </a:br>
            <a:r>
              <a:rPr lang="en-US" sz="2600" b="0"/>
              <a:t>Starts with awareness and participation</a:t>
            </a:r>
            <a:endParaRPr/>
          </a:p>
        </p:txBody>
      </p:sp>
      <p:pic>
        <p:nvPicPr>
          <p:cNvPr id="788" name="Google Shape;788;p13" descr="Large skydiving group mid-air"/>
          <p:cNvPicPr preferRelativeResize="0"/>
          <p:nvPr/>
        </p:nvPicPr>
        <p:blipFill rotWithShape="1">
          <a:blip r:embed="rId3">
            <a:alphaModFix/>
          </a:blip>
          <a:srcRect t="7792" r="-2" b="7327"/>
          <a:stretch/>
        </p:blipFill>
        <p:spPr>
          <a:xfrm>
            <a:off x="3862669" y="2156616"/>
            <a:ext cx="8329331" cy="4701384"/>
          </a:xfrm>
          <a:custGeom>
            <a:avLst/>
            <a:gdLst/>
            <a:ahLst/>
            <a:cxnLst/>
            <a:rect l="l" t="t" r="r" b="b"/>
            <a:pathLst>
              <a:path w="8329331" h="4701384" extrusionOk="0">
                <a:moveTo>
                  <a:pt x="7047184" y="406"/>
                </a:moveTo>
                <a:cubicBezTo>
                  <a:pt x="7473044" y="7480"/>
                  <a:pt x="7895572" y="106955"/>
                  <a:pt x="8282506" y="294946"/>
                </a:cubicBezTo>
                <a:lnTo>
                  <a:pt x="8329331" y="319324"/>
                </a:lnTo>
                <a:lnTo>
                  <a:pt x="8329331" y="4701384"/>
                </a:lnTo>
                <a:lnTo>
                  <a:pt x="0" y="4701384"/>
                </a:lnTo>
                <a:lnTo>
                  <a:pt x="5251843" y="580406"/>
                </a:lnTo>
                <a:lnTo>
                  <a:pt x="5312648" y="535110"/>
                </a:lnTo>
                <a:cubicBezTo>
                  <a:pt x="5787318" y="199904"/>
                  <a:pt x="6331234" y="25089"/>
                  <a:pt x="6876738" y="2514"/>
                </a:cubicBezTo>
                <a:cubicBezTo>
                  <a:pt x="6933561" y="163"/>
                  <a:pt x="6990402" y="-537"/>
                  <a:pt x="7047184" y="406"/>
                </a:cubicBezTo>
                <a:close/>
              </a:path>
            </a:pathLst>
          </a:custGeom>
          <a:noFill/>
          <a:ln>
            <a:noFill/>
          </a:ln>
        </p:spPr>
      </p:pic>
      <p:pic>
        <p:nvPicPr>
          <p:cNvPr id="789" name="Google Shape;789;p13"/>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90" name="Google Shape;790;p13"/>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91" name="Google Shape;791;p13"/>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92" name="Google Shape;792;p13"/>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4"/>
          <p:cNvSpPr txBox="1">
            <a:spLocks noGrp="1"/>
          </p:cNvSpPr>
          <p:nvPr>
            <p:ph type="body" idx="1"/>
          </p:nvPr>
        </p:nvSpPr>
        <p:spPr>
          <a:xfrm>
            <a:off x="3390210" y="1457212"/>
            <a:ext cx="5506948" cy="1748323"/>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chemeClr val="dk1"/>
              </a:buClr>
              <a:buSzPts val="3200"/>
              <a:buNone/>
            </a:pPr>
            <a:r>
              <a:rPr lang="en-US" sz="3200" b="1">
                <a:latin typeface="Candara"/>
                <a:ea typeface="Candara"/>
                <a:cs typeface="Candara"/>
                <a:sym typeface="Candara"/>
              </a:rPr>
              <a:t>Professor Keith Hyams</a:t>
            </a:r>
            <a:endParaRPr/>
          </a:p>
          <a:p>
            <a:pPr marL="0" lvl="0" indent="0" algn="ctr" rtl="0">
              <a:lnSpc>
                <a:spcPct val="120000"/>
              </a:lnSpc>
              <a:spcBef>
                <a:spcPts val="1000"/>
              </a:spcBef>
              <a:spcAft>
                <a:spcPts val="0"/>
              </a:spcAft>
              <a:buClr>
                <a:schemeClr val="dk1"/>
              </a:buClr>
              <a:buSzPts val="3200"/>
              <a:buNone/>
            </a:pPr>
            <a:r>
              <a:rPr lang="en-US" sz="3200" b="1">
                <a:latin typeface="Candara"/>
                <a:ea typeface="Candara"/>
                <a:cs typeface="Candara"/>
                <a:sym typeface="Candara"/>
              </a:rPr>
              <a:t>k.d.hyams@warwick.ac.uk</a:t>
            </a:r>
            <a:endParaRPr/>
          </a:p>
          <a:p>
            <a:pPr marL="228600" lvl="0" indent="-114300" algn="l" rtl="0">
              <a:lnSpc>
                <a:spcPct val="120000"/>
              </a:lnSpc>
              <a:spcBef>
                <a:spcPts val="1000"/>
              </a:spcBef>
              <a:spcAft>
                <a:spcPts val="0"/>
              </a:spcAft>
              <a:buClr>
                <a:schemeClr val="dk1"/>
              </a:buClr>
              <a:buSzPts val="1800"/>
              <a:buNone/>
            </a:pPr>
            <a:endParaRPr/>
          </a:p>
          <a:p>
            <a:pPr marL="228600" lvl="0" indent="-114300" algn="l" rtl="0">
              <a:lnSpc>
                <a:spcPct val="120000"/>
              </a:lnSpc>
              <a:spcBef>
                <a:spcPts val="1000"/>
              </a:spcBef>
              <a:spcAft>
                <a:spcPts val="0"/>
              </a:spcAft>
              <a:buClr>
                <a:schemeClr val="dk1"/>
              </a:buClr>
              <a:buSzPts val="1800"/>
              <a:buNone/>
            </a:pPr>
            <a:endParaRPr/>
          </a:p>
        </p:txBody>
      </p:sp>
      <p:pic>
        <p:nvPicPr>
          <p:cNvPr id="798" name="Google Shape;798;p14"/>
          <p:cNvPicPr preferRelativeResize="0"/>
          <p:nvPr/>
        </p:nvPicPr>
        <p:blipFill rotWithShape="1">
          <a:blip r:embed="rId3">
            <a:alphaModFix/>
          </a:blip>
          <a:srcRect/>
          <a:stretch/>
        </p:blipFill>
        <p:spPr>
          <a:xfrm>
            <a:off x="6143684" y="3485118"/>
            <a:ext cx="3810000" cy="2381250"/>
          </a:xfrm>
          <a:prstGeom prst="rect">
            <a:avLst/>
          </a:prstGeom>
          <a:noFill/>
          <a:ln>
            <a:noFill/>
          </a:ln>
        </p:spPr>
      </p:pic>
      <p:pic>
        <p:nvPicPr>
          <p:cNvPr id="799" name="Google Shape;799;p14" descr="University of Warwick new logo"/>
          <p:cNvPicPr preferRelativeResize="0"/>
          <p:nvPr/>
        </p:nvPicPr>
        <p:blipFill rotWithShape="1">
          <a:blip r:embed="rId4">
            <a:alphaModFix/>
          </a:blip>
          <a:srcRect/>
          <a:stretch/>
        </p:blipFill>
        <p:spPr>
          <a:xfrm>
            <a:off x="2083781" y="3749317"/>
            <a:ext cx="3386727" cy="2032036"/>
          </a:xfrm>
          <a:prstGeom prst="rect">
            <a:avLst/>
          </a:prstGeom>
          <a:noFill/>
          <a:ln>
            <a:noFill/>
          </a:ln>
        </p:spPr>
      </p:pic>
      <p:pic>
        <p:nvPicPr>
          <p:cNvPr id="800" name="Google Shape;800;p14"/>
          <p:cNvPicPr preferRelativeResize="0"/>
          <p:nvPr/>
        </p:nvPicPr>
        <p:blipFill rotWithShape="1">
          <a:blip r:embed="rId5">
            <a:alphaModFix/>
          </a:blip>
          <a:srcRect t="89419" b="1590"/>
          <a:stretch/>
        </p:blipFill>
        <p:spPr>
          <a:xfrm>
            <a:off x="0" y="6241408"/>
            <a:ext cx="12192000" cy="616591"/>
          </a:xfrm>
          <a:prstGeom prst="rect">
            <a:avLst/>
          </a:prstGeom>
          <a:noFill/>
          <a:ln>
            <a:noFill/>
          </a:ln>
        </p:spPr>
      </p:pic>
      <p:pic>
        <p:nvPicPr>
          <p:cNvPr id="801" name="Google Shape;801;p14"/>
          <p:cNvPicPr preferRelativeResize="0"/>
          <p:nvPr/>
        </p:nvPicPr>
        <p:blipFill rotWithShape="1">
          <a:blip r:embed="rId5">
            <a:alphaModFix/>
          </a:blip>
          <a:srcRect l="6949" t="85789" r="26071" b="10785"/>
          <a:stretch/>
        </p:blipFill>
        <p:spPr>
          <a:xfrm>
            <a:off x="0" y="0"/>
            <a:ext cx="12192000" cy="385893"/>
          </a:xfrm>
          <a:prstGeom prst="rect">
            <a:avLst/>
          </a:prstGeom>
          <a:noFill/>
          <a:ln>
            <a:noFill/>
          </a:ln>
        </p:spPr>
      </p:pic>
      <p:sp>
        <p:nvSpPr>
          <p:cNvPr id="802" name="Google Shape;802;p14"/>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803" name="Google Shape;803;p14"/>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5"/>
          <p:cNvSpPr/>
          <p:nvPr/>
        </p:nvSpPr>
        <p:spPr>
          <a:xfrm>
            <a:off x="4450539" y="1581767"/>
            <a:ext cx="6458093" cy="856633"/>
          </a:xfrm>
          <a:prstGeom prst="snip2DiagRect">
            <a:avLst>
              <a:gd name="adj1" fmla="val 0"/>
              <a:gd name="adj2" fmla="val 16667"/>
            </a:avLst>
          </a:prstGeom>
          <a:gradFill>
            <a:gsLst>
              <a:gs pos="0">
                <a:srgbClr val="300063">
                  <a:alpha val="9411"/>
                </a:srgbClr>
              </a:gs>
              <a:gs pos="74000">
                <a:srgbClr val="C48BFF"/>
              </a:gs>
              <a:gs pos="83000">
                <a:srgbClr val="C48BFF"/>
              </a:gs>
              <a:gs pos="100000">
                <a:srgbClr val="D7B2FE"/>
              </a:gs>
            </a:gsLst>
            <a:path path="circle">
              <a:fillToRect l="100000" t="100000"/>
            </a:path>
            <a:tileRect r="-100000" b="-100000"/>
          </a:gradFill>
          <a:ln w="12700" cap="flat" cmpd="sng">
            <a:solidFill>
              <a:srgbClr val="006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809" name="Google Shape;809;p15"/>
          <p:cNvGraphicFramePr/>
          <p:nvPr/>
        </p:nvGraphicFramePr>
        <p:xfrm>
          <a:off x="522515" y="924895"/>
          <a:ext cx="3000000" cy="3000000"/>
        </p:xfrm>
        <a:graphic>
          <a:graphicData uri="http://schemas.openxmlformats.org/drawingml/2006/table">
            <a:tbl>
              <a:tblPr>
                <a:noFill/>
                <a:tableStyleId>{4AEE5B1B-D3AE-4E69-A8C7-53D6B06A9936}</a:tableStyleId>
              </a:tblPr>
              <a:tblGrid>
                <a:gridCol w="1290275">
                  <a:extLst>
                    <a:ext uri="{9D8B030D-6E8A-4147-A177-3AD203B41FA5}">
                      <a16:colId xmlns:a16="http://schemas.microsoft.com/office/drawing/2014/main" val="20000"/>
                    </a:ext>
                  </a:extLst>
                </a:gridCol>
                <a:gridCol w="2623175">
                  <a:extLst>
                    <a:ext uri="{9D8B030D-6E8A-4147-A177-3AD203B41FA5}">
                      <a16:colId xmlns:a16="http://schemas.microsoft.com/office/drawing/2014/main" val="20001"/>
                    </a:ext>
                  </a:extLst>
                </a:gridCol>
                <a:gridCol w="6472675">
                  <a:extLst>
                    <a:ext uri="{9D8B030D-6E8A-4147-A177-3AD203B41FA5}">
                      <a16:colId xmlns:a16="http://schemas.microsoft.com/office/drawing/2014/main" val="20002"/>
                    </a:ext>
                  </a:extLst>
                </a:gridCol>
              </a:tblGrid>
              <a:tr h="43513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11:00 - 12:30</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solidFill>
                      <a:srgbClr val="FDFDFE"/>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Part 1</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Calibri"/>
                          <a:ea typeface="Calibri"/>
                          <a:cs typeface="Calibri"/>
                          <a:sym typeface="Calibri"/>
                        </a:rPr>
                        <a:t>A theoretical grounding on conducting responsible AI in democratic processes, via a series of short keynotes</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solidFill>
                      <a:srgbClr val="FDFDFE"/>
                    </a:solidFill>
                  </a:tcPr>
                </a:tc>
                <a:tc>
                  <a:txBody>
                    <a:bodyPr/>
                    <a:lstStyle/>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AI and Democracy: Risks and Opportunities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Prof Keith Hyams, University of Warwick, UK</a:t>
                      </a:r>
                      <a:endParaRPr sz="1400" u="none" strike="noStrike" cap="none"/>
                    </a:p>
                    <a:p>
                      <a:pPr marL="0" marR="0" lvl="0" indent="0" algn="l" rtl="0">
                        <a:lnSpc>
                          <a:spcPct val="100000"/>
                        </a:lnSpc>
                        <a:spcBef>
                          <a:spcPts val="0"/>
                        </a:spcBef>
                        <a:spcAft>
                          <a:spcPts val="0"/>
                        </a:spcAft>
                        <a:buClr>
                          <a:schemeClr val="dk1"/>
                        </a:buClr>
                        <a:buSzPts val="1800"/>
                        <a:buFont typeface="Calibri"/>
                        <a:buNone/>
                      </a:pPr>
                      <a:endParaRPr sz="1800" b="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u="none" strike="noStrike" cap="none">
                          <a:solidFill>
                            <a:schemeClr val="dk1"/>
                          </a:solidFill>
                          <a:latin typeface="Calibri"/>
                          <a:ea typeface="Calibri"/>
                          <a:cs typeface="Calibri"/>
                          <a:sym typeface="Calibri"/>
                        </a:rPr>
                        <a:t>Online Deliberation: Bridging Theory and Practice </a:t>
                      </a:r>
                      <a:endParaRPr sz="1400" u="none" strike="noStrike" cap="none"/>
                    </a:p>
                    <a:p>
                      <a:pPr marL="0" marR="0" lvl="0" indent="0" algn="l" rtl="0">
                        <a:lnSpc>
                          <a:spcPct val="100000"/>
                        </a:lnSpc>
                        <a:spcBef>
                          <a:spcPts val="0"/>
                        </a:spcBef>
                        <a:spcAft>
                          <a:spcPts val="0"/>
                        </a:spcAft>
                        <a:buClr>
                          <a:schemeClr val="dk1"/>
                        </a:buClr>
                        <a:buSzPts val="1800"/>
                        <a:buFont typeface="Calibri"/>
                        <a:buNone/>
                      </a:pPr>
                      <a:r>
                        <a:rPr lang="en-US" sz="1800" b="1" u="none" strike="noStrike" cap="none">
                          <a:solidFill>
                            <a:schemeClr val="dk1"/>
                          </a:solidFill>
                          <a:latin typeface="Calibri"/>
                          <a:ea typeface="Calibri"/>
                          <a:cs typeface="Calibri"/>
                          <a:sym typeface="Calibri"/>
                        </a:rPr>
                        <a:t>Prof Anna De Liddo, Open University,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Fabiana Fournier, IBM Research, Israel</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Aiming for participatory democracy and the inclusion of vulnerable groups: challenges, aspirations and lessons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Michael Bedek and Maria Zangl, University of Graz</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810" name="Google Shape;810;p15"/>
          <p:cNvSpPr txBox="1"/>
          <p:nvPr/>
        </p:nvSpPr>
        <p:spPr>
          <a:xfrm>
            <a:off x="66407" y="8280"/>
            <a:ext cx="9797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EFF"/>
              </a:buClr>
              <a:buSzPts val="1800"/>
              <a:buFont typeface="Arial"/>
              <a:buNone/>
            </a:pPr>
            <a:r>
              <a:rPr lang="en-US" sz="1800" b="0" i="0" u="none" strike="noStrike" cap="none">
                <a:solidFill>
                  <a:srgbClr val="FFFEFF"/>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pic>
        <p:nvPicPr>
          <p:cNvPr id="811" name="Google Shape;811;p15"/>
          <p:cNvPicPr preferRelativeResize="0"/>
          <p:nvPr/>
        </p:nvPicPr>
        <p:blipFill rotWithShape="1">
          <a:blip r:embed="rId3">
            <a:alphaModFix/>
          </a:blip>
          <a:srcRect/>
          <a:stretch/>
        </p:blipFill>
        <p:spPr>
          <a:xfrm>
            <a:off x="1540042" y="2696411"/>
            <a:ext cx="2404979" cy="24049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44"/>
        </a:solidFill>
        <a:effectLst/>
      </p:bgPr>
    </p:bg>
    <p:spTree>
      <p:nvGrpSpPr>
        <p:cNvPr id="1" name="Shape 816"/>
        <p:cNvGrpSpPr/>
        <p:nvPr/>
      </p:nvGrpSpPr>
      <p:grpSpPr>
        <a:xfrm>
          <a:off x="0" y="0"/>
          <a:ext cx="0" cy="0"/>
          <a:chOff x="0" y="0"/>
          <a:chExt cx="0" cy="0"/>
        </a:xfrm>
      </p:grpSpPr>
      <p:sp>
        <p:nvSpPr>
          <p:cNvPr id="817" name="Google Shape;817;p219"/>
          <p:cNvSpPr/>
          <p:nvPr/>
        </p:nvSpPr>
        <p:spPr>
          <a:xfrm>
            <a:off x="0" y="5633675"/>
            <a:ext cx="12192000" cy="1224325"/>
          </a:xfrm>
          <a:custGeom>
            <a:avLst/>
            <a:gdLst/>
            <a:ahLst/>
            <a:cxnLst/>
            <a:rect l="l" t="t" r="r" b="b"/>
            <a:pathLst>
              <a:path w="18288000" h="1836488" extrusionOk="0">
                <a:moveTo>
                  <a:pt x="0" y="0"/>
                </a:moveTo>
                <a:lnTo>
                  <a:pt x="18288000" y="0"/>
                </a:lnTo>
                <a:lnTo>
                  <a:pt x="18288000" y="1836488"/>
                </a:lnTo>
                <a:lnTo>
                  <a:pt x="0" y="1836488"/>
                </a:lnTo>
                <a:lnTo>
                  <a:pt x="0" y="0"/>
                </a:lnTo>
                <a:close/>
              </a:path>
            </a:pathLst>
          </a:custGeom>
          <a:blipFill rotWithShape="1">
            <a:blip r:embed="rId3">
              <a:alphaModFix/>
            </a:blip>
            <a:stretch>
              <a:fillRect t="-54802" b="-299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818" name="Google Shape;818;p219"/>
          <p:cNvSpPr/>
          <p:nvPr/>
        </p:nvSpPr>
        <p:spPr>
          <a:xfrm>
            <a:off x="392422" y="5847803"/>
            <a:ext cx="3244482" cy="796070"/>
          </a:xfrm>
          <a:custGeom>
            <a:avLst/>
            <a:gdLst/>
            <a:ahLst/>
            <a:cxnLst/>
            <a:rect l="l" t="t" r="r" b="b"/>
            <a:pathLst>
              <a:path w="4866723" h="1194105" extrusionOk="0">
                <a:moveTo>
                  <a:pt x="0" y="0"/>
                </a:moveTo>
                <a:lnTo>
                  <a:pt x="4866723" y="0"/>
                </a:lnTo>
                <a:lnTo>
                  <a:pt x="4866723" y="1194105"/>
                </a:lnTo>
                <a:lnTo>
                  <a:pt x="0" y="119410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819" name="Google Shape;819;p219"/>
          <p:cNvSpPr txBox="1"/>
          <p:nvPr/>
        </p:nvSpPr>
        <p:spPr>
          <a:xfrm>
            <a:off x="8935704" y="5975641"/>
            <a:ext cx="2739659" cy="479940"/>
          </a:xfrm>
          <a:prstGeom prst="rect">
            <a:avLst/>
          </a:prstGeom>
          <a:noFill/>
          <a:ln>
            <a:noFill/>
          </a:ln>
        </p:spPr>
        <p:txBody>
          <a:bodyPr spcFirstLastPara="1" wrap="square" lIns="0" tIns="0" rIns="0" bIns="0" anchor="t" anchorCtr="0">
            <a:spAutoFit/>
          </a:bodyPr>
          <a:lstStyle/>
          <a:p>
            <a:pPr marL="0" marR="0" lvl="0" indent="0" algn="r" rtl="0">
              <a:lnSpc>
                <a:spcPct val="139993"/>
              </a:lnSpc>
              <a:spcBef>
                <a:spcPts val="0"/>
              </a:spcBef>
              <a:spcAft>
                <a:spcPts val="0"/>
              </a:spcAft>
              <a:buNone/>
            </a:pPr>
            <a:r>
              <a:rPr lang="en-US" sz="2933" b="0" i="0" u="none" strike="noStrike" cap="none">
                <a:solidFill>
                  <a:srgbClr val="FFFFFF"/>
                </a:solidFill>
                <a:latin typeface="Arial"/>
                <a:ea typeface="Arial"/>
                <a:cs typeface="Arial"/>
                <a:sym typeface="Arial"/>
              </a:rPr>
              <a:t>Fringe 2024</a:t>
            </a:r>
            <a:endParaRPr/>
          </a:p>
        </p:txBody>
      </p:sp>
      <p:sp>
        <p:nvSpPr>
          <p:cNvPr id="820" name="Google Shape;820;p219"/>
          <p:cNvSpPr txBox="1"/>
          <p:nvPr/>
        </p:nvSpPr>
        <p:spPr>
          <a:xfrm>
            <a:off x="686325" y="2444161"/>
            <a:ext cx="4572000" cy="2635337"/>
          </a:xfrm>
          <a:prstGeom prst="rect">
            <a:avLst/>
          </a:prstGeom>
          <a:noFill/>
          <a:ln>
            <a:noFill/>
          </a:ln>
        </p:spPr>
        <p:txBody>
          <a:bodyPr spcFirstLastPara="1" wrap="square" lIns="0" tIns="0" rIns="0" bIns="0" anchor="t" anchorCtr="0">
            <a:spAutoFit/>
          </a:bodyPr>
          <a:lstStyle/>
          <a:p>
            <a:pPr marL="0" marR="0" lvl="0" indent="0" algn="l" rtl="0">
              <a:lnSpc>
                <a:spcPct val="139992"/>
              </a:lnSpc>
              <a:spcBef>
                <a:spcPts val="0"/>
              </a:spcBef>
              <a:spcAft>
                <a:spcPts val="0"/>
              </a:spcAft>
              <a:buNone/>
            </a:pPr>
            <a:r>
              <a:rPr lang="en-US" sz="2533" b="0" i="0" u="none" strike="noStrike" cap="none">
                <a:solidFill>
                  <a:srgbClr val="FFFFFF"/>
                </a:solidFill>
                <a:latin typeface="Arial"/>
                <a:ea typeface="Arial"/>
                <a:cs typeface="Arial"/>
                <a:sym typeface="Arial"/>
              </a:rPr>
              <a:t>Prof. Anna De Liddo</a:t>
            </a:r>
            <a:endParaRPr sz="2533" b="0" i="0" u="none" strike="noStrike" cap="none">
              <a:solidFill>
                <a:srgbClr val="FFFFFF"/>
              </a:solidFill>
              <a:latin typeface="Arial"/>
              <a:ea typeface="Arial"/>
              <a:cs typeface="Arial"/>
              <a:sym typeface="Arial"/>
            </a:endParaRPr>
          </a:p>
          <a:p>
            <a:pPr marL="0" marR="0" lvl="0" indent="0" algn="l" rtl="0">
              <a:lnSpc>
                <a:spcPct val="166244"/>
              </a:lnSpc>
              <a:spcBef>
                <a:spcPts val="0"/>
              </a:spcBef>
              <a:spcAft>
                <a:spcPts val="0"/>
              </a:spcAft>
              <a:buNone/>
            </a:pPr>
            <a:r>
              <a:rPr lang="en-US" sz="2133" b="0" i="1" u="none" strike="noStrike" cap="none">
                <a:solidFill>
                  <a:srgbClr val="FFFFFF"/>
                </a:solidFill>
                <a:latin typeface="Arial"/>
                <a:ea typeface="Arial"/>
                <a:cs typeface="Arial"/>
                <a:sym typeface="Arial"/>
              </a:rPr>
              <a:t>Knowledge Media Institute </a:t>
            </a:r>
            <a:endParaRPr/>
          </a:p>
          <a:p>
            <a:pPr marL="0" marR="0" lvl="0" indent="0" algn="l" rtl="0">
              <a:lnSpc>
                <a:spcPct val="166244"/>
              </a:lnSpc>
              <a:spcBef>
                <a:spcPts val="0"/>
              </a:spcBef>
              <a:spcAft>
                <a:spcPts val="0"/>
              </a:spcAft>
              <a:buNone/>
            </a:pPr>
            <a:r>
              <a:rPr lang="en-US" sz="2133" b="0" i="1" u="none" strike="noStrike" cap="none">
                <a:solidFill>
                  <a:srgbClr val="FFFFFF"/>
                </a:solidFill>
                <a:latin typeface="Arial"/>
                <a:ea typeface="Arial"/>
                <a:cs typeface="Arial"/>
                <a:sym typeface="Arial"/>
              </a:rPr>
              <a:t>The Open University, UK</a:t>
            </a:r>
            <a:endParaRPr/>
          </a:p>
          <a:p>
            <a:pPr marL="0" marR="0" lvl="0" indent="0" algn="l" rtl="0">
              <a:lnSpc>
                <a:spcPct val="139992"/>
              </a:lnSpc>
              <a:spcBef>
                <a:spcPts val="0"/>
              </a:spcBef>
              <a:spcAft>
                <a:spcPts val="0"/>
              </a:spcAft>
              <a:buNone/>
            </a:pPr>
            <a:endParaRPr sz="2533" b="0" i="0" u="none" strike="noStrike" cap="none">
              <a:solidFill>
                <a:srgbClr val="FFFFFF"/>
              </a:solidFill>
              <a:latin typeface="Arial"/>
              <a:ea typeface="Arial"/>
              <a:cs typeface="Arial"/>
              <a:sym typeface="Arial"/>
            </a:endParaRPr>
          </a:p>
          <a:p>
            <a:pPr marL="0" marR="0" lvl="0" indent="0" algn="l" rtl="0">
              <a:lnSpc>
                <a:spcPct val="139992"/>
              </a:lnSpc>
              <a:spcBef>
                <a:spcPts val="0"/>
              </a:spcBef>
              <a:spcAft>
                <a:spcPts val="0"/>
              </a:spcAft>
              <a:buNone/>
            </a:pPr>
            <a:r>
              <a:rPr lang="en-US" sz="2533" b="0" i="0" u="none" strike="noStrike" cap="none">
                <a:solidFill>
                  <a:srgbClr val="FFFFFF"/>
                </a:solidFill>
                <a:latin typeface="Arial"/>
                <a:ea typeface="Arial"/>
                <a:cs typeface="Arial"/>
                <a:sym typeface="Arial"/>
              </a:rPr>
              <a:t>March 7</a:t>
            </a:r>
            <a:r>
              <a:rPr lang="en-US" sz="2533" b="0" i="0" u="none" strike="noStrike" cap="none" baseline="30000">
                <a:solidFill>
                  <a:srgbClr val="FFFFFF"/>
                </a:solidFill>
                <a:latin typeface="Arial"/>
                <a:ea typeface="Arial"/>
                <a:cs typeface="Arial"/>
                <a:sym typeface="Arial"/>
              </a:rPr>
              <a:t>th</a:t>
            </a:r>
            <a:r>
              <a:rPr lang="en-US" sz="2533" b="0" i="0" u="none" strike="noStrike" cap="none">
                <a:solidFill>
                  <a:srgbClr val="FFFFFF"/>
                </a:solidFill>
                <a:latin typeface="Arial"/>
                <a:ea typeface="Arial"/>
                <a:cs typeface="Arial"/>
                <a:sym typeface="Arial"/>
              </a:rPr>
              <a:t> 2024</a:t>
            </a:r>
            <a:endParaRPr/>
          </a:p>
          <a:p>
            <a:pPr marL="0" marR="0" lvl="0" indent="0" algn="l" rtl="0">
              <a:lnSpc>
                <a:spcPct val="189930"/>
              </a:lnSpc>
              <a:spcBef>
                <a:spcPts val="0"/>
              </a:spcBef>
              <a:spcAft>
                <a:spcPts val="0"/>
              </a:spcAft>
              <a:buNone/>
            </a:pPr>
            <a:r>
              <a:rPr lang="en-US" sz="1867" b="0" i="1" u="none" strike="noStrike" cap="none">
                <a:solidFill>
                  <a:srgbClr val="FFFFFF"/>
                </a:solidFill>
                <a:latin typeface="Arial"/>
                <a:ea typeface="Arial"/>
                <a:cs typeface="Arial"/>
                <a:sym typeface="Arial"/>
              </a:rPr>
              <a:t>Online Streaming</a:t>
            </a:r>
            <a:endParaRPr/>
          </a:p>
        </p:txBody>
      </p:sp>
      <p:sp>
        <p:nvSpPr>
          <p:cNvPr id="821" name="Google Shape;821;p219"/>
          <p:cNvSpPr txBox="1"/>
          <p:nvPr/>
        </p:nvSpPr>
        <p:spPr>
          <a:xfrm>
            <a:off x="685800" y="890264"/>
            <a:ext cx="5486400" cy="948978"/>
          </a:xfrm>
          <a:prstGeom prst="rect">
            <a:avLst/>
          </a:prstGeom>
          <a:noFill/>
          <a:ln>
            <a:noFill/>
          </a:ln>
        </p:spPr>
        <p:txBody>
          <a:bodyPr spcFirstLastPara="1" wrap="square" lIns="0" tIns="0" rIns="0" bIns="0" anchor="t" anchorCtr="0">
            <a:spAutoFit/>
          </a:bodyPr>
          <a:lstStyle/>
          <a:p>
            <a:pPr marL="0" marR="0" lvl="0" indent="0" algn="l" rtl="0">
              <a:lnSpc>
                <a:spcPct val="119014"/>
              </a:lnSpc>
              <a:spcBef>
                <a:spcPts val="0"/>
              </a:spcBef>
              <a:spcAft>
                <a:spcPts val="0"/>
              </a:spcAft>
              <a:buNone/>
            </a:pPr>
            <a:r>
              <a:rPr lang="en-US" sz="3124" b="0" i="0" u="none" strike="noStrike" cap="none">
                <a:solidFill>
                  <a:srgbClr val="FFFFFF"/>
                </a:solidFill>
                <a:latin typeface="Arial"/>
                <a:ea typeface="Arial"/>
                <a:cs typeface="Arial"/>
                <a:sym typeface="Arial"/>
              </a:rPr>
              <a:t>Online Deliberation: Bridging Theory and Practice</a:t>
            </a:r>
            <a:endParaRPr/>
          </a:p>
        </p:txBody>
      </p:sp>
      <p:sp>
        <p:nvSpPr>
          <p:cNvPr id="822" name="Google Shape;822;p219"/>
          <p:cNvSpPr/>
          <p:nvPr/>
        </p:nvSpPr>
        <p:spPr>
          <a:xfrm>
            <a:off x="6861351" y="0"/>
            <a:ext cx="6686423" cy="5633669"/>
          </a:xfrm>
          <a:custGeom>
            <a:avLst/>
            <a:gdLst/>
            <a:ahLst/>
            <a:cxnLst/>
            <a:rect l="l" t="t" r="r" b="b"/>
            <a:pathLst>
              <a:path w="1056407" h="890080" extrusionOk="0">
                <a:moveTo>
                  <a:pt x="203200" y="0"/>
                </a:moveTo>
                <a:lnTo>
                  <a:pt x="1056407" y="0"/>
                </a:lnTo>
                <a:lnTo>
                  <a:pt x="853207" y="890080"/>
                </a:lnTo>
                <a:lnTo>
                  <a:pt x="0" y="890080"/>
                </a:lnTo>
                <a:lnTo>
                  <a:pt x="203200" y="0"/>
                </a:ln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p:txBody>
      </p:sp>
      <p:pic>
        <p:nvPicPr>
          <p:cNvPr id="823" name="Google Shape;823;p219" descr="A picture containing person, crowd, watching&#10;&#10;Description automatically generated"/>
          <p:cNvPicPr preferRelativeResize="0"/>
          <p:nvPr/>
        </p:nvPicPr>
        <p:blipFill rotWithShape="1">
          <a:blip r:embed="rId5">
            <a:alphaModFix/>
          </a:blip>
          <a:srcRect b="880"/>
          <a:stretch/>
        </p:blipFill>
        <p:spPr>
          <a:xfrm>
            <a:off x="4989334" y="1394973"/>
            <a:ext cx="6686029" cy="3760892"/>
          </a:xfrm>
          <a:prstGeom prst="rect">
            <a:avLst/>
          </a:prstGeom>
          <a:noFill/>
          <a:ln>
            <a:noFill/>
          </a:ln>
        </p:spPr>
      </p:pic>
      <p:pic>
        <p:nvPicPr>
          <p:cNvPr id="824" name="Google Shape;824;p219"/>
          <p:cNvPicPr preferRelativeResize="0"/>
          <p:nvPr/>
        </p:nvPicPr>
        <p:blipFill rotWithShape="1">
          <a:blip r:embed="rId6">
            <a:alphaModFix/>
          </a:blip>
          <a:srcRect/>
          <a:stretch/>
        </p:blipFill>
        <p:spPr>
          <a:xfrm>
            <a:off x="9448801" y="252579"/>
            <a:ext cx="2327235" cy="7785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220"/>
          <p:cNvPicPr preferRelativeResize="0"/>
          <p:nvPr/>
        </p:nvPicPr>
        <p:blipFill rotWithShape="1">
          <a:blip r:embed="rId3">
            <a:alphaModFix/>
          </a:blip>
          <a:srcRect/>
          <a:stretch/>
        </p:blipFill>
        <p:spPr>
          <a:xfrm>
            <a:off x="1019332" y="251905"/>
            <a:ext cx="3525877" cy="2294745"/>
          </a:xfrm>
          <a:prstGeom prst="rect">
            <a:avLst/>
          </a:prstGeom>
          <a:noFill/>
          <a:ln>
            <a:noFill/>
          </a:ln>
        </p:spPr>
      </p:pic>
      <p:pic>
        <p:nvPicPr>
          <p:cNvPr id="830" name="Google Shape;830;p220" descr="Screen Shot 2017-06-08 at 12.58.52.png"/>
          <p:cNvPicPr preferRelativeResize="0"/>
          <p:nvPr/>
        </p:nvPicPr>
        <p:blipFill rotWithShape="1">
          <a:blip r:embed="rId4">
            <a:alphaModFix/>
          </a:blip>
          <a:srcRect/>
          <a:stretch/>
        </p:blipFill>
        <p:spPr>
          <a:xfrm>
            <a:off x="9857830" y="542369"/>
            <a:ext cx="1834521" cy="997227"/>
          </a:xfrm>
          <a:prstGeom prst="rect">
            <a:avLst/>
          </a:prstGeom>
          <a:noFill/>
          <a:ln>
            <a:noFill/>
          </a:ln>
        </p:spPr>
      </p:pic>
      <p:pic>
        <p:nvPicPr>
          <p:cNvPr id="831" name="Google Shape;831;p220"/>
          <p:cNvPicPr preferRelativeResize="0"/>
          <p:nvPr/>
        </p:nvPicPr>
        <p:blipFill rotWithShape="1">
          <a:blip r:embed="rId5">
            <a:alphaModFix/>
          </a:blip>
          <a:srcRect/>
          <a:stretch/>
        </p:blipFill>
        <p:spPr>
          <a:xfrm>
            <a:off x="162055" y="2748276"/>
            <a:ext cx="11912183" cy="3842637"/>
          </a:xfrm>
          <a:prstGeom prst="rect">
            <a:avLst/>
          </a:prstGeom>
          <a:noFill/>
          <a:ln>
            <a:noFill/>
          </a:ln>
        </p:spPr>
      </p:pic>
      <p:pic>
        <p:nvPicPr>
          <p:cNvPr id="832" name="Google Shape;832;p220" descr="Shape, arrow&#10;&#10;Description automatically generated"/>
          <p:cNvPicPr preferRelativeResize="0"/>
          <p:nvPr/>
        </p:nvPicPr>
        <p:blipFill rotWithShape="1">
          <a:blip r:embed="rId6">
            <a:alphaModFix/>
          </a:blip>
          <a:srcRect/>
          <a:stretch/>
        </p:blipFill>
        <p:spPr>
          <a:xfrm>
            <a:off x="5703614" y="393020"/>
            <a:ext cx="3188138" cy="20125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32" name="Google Shape;632;p1"/>
          <p:cNvSpPr/>
          <p:nvPr/>
        </p:nvSpPr>
        <p:spPr>
          <a:xfrm>
            <a:off x="8289757" y="2646947"/>
            <a:ext cx="1588167" cy="541422"/>
          </a:xfrm>
          <a:prstGeom prst="rect">
            <a:avLst/>
          </a:prstGeom>
          <a:solidFill>
            <a:schemeClr val="accent2"/>
          </a:solidFill>
          <a:ln w="12700" cap="flat" cmpd="sng">
            <a:solidFill>
              <a:srgbClr val="006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3" name="Google Shape;633;p1"/>
          <p:cNvSpPr txBox="1"/>
          <p:nvPr/>
        </p:nvSpPr>
        <p:spPr>
          <a:xfrm>
            <a:off x="8174724" y="2731168"/>
            <a:ext cx="1806497" cy="36933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2"/>
                </a:solidFill>
                <a:latin typeface="Arial"/>
                <a:ea typeface="Arial"/>
                <a:cs typeface="Arial"/>
                <a:sym typeface="Arial"/>
              </a:rPr>
              <a:t>11:00 – 15:00 </a:t>
            </a:r>
            <a:endParaRPr sz="1400" b="0" i="0" u="none" strike="noStrike" cap="none">
              <a:solidFill>
                <a:srgbClr val="000000"/>
              </a:solidFill>
              <a:latin typeface="Arial"/>
              <a:ea typeface="Arial"/>
              <a:cs typeface="Arial"/>
              <a:sym typeface="Arial"/>
            </a:endParaRPr>
          </a:p>
        </p:txBody>
      </p:sp>
      <p:sp>
        <p:nvSpPr>
          <p:cNvPr id="634" name="Google Shape;634;p1"/>
          <p:cNvSpPr/>
          <p:nvPr/>
        </p:nvSpPr>
        <p:spPr>
          <a:xfrm>
            <a:off x="6204284" y="4616115"/>
            <a:ext cx="2314074" cy="8462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221" descr="OU_masterlogo_cmyk_29mm.eps"/>
          <p:cNvPicPr preferRelativeResize="0"/>
          <p:nvPr/>
        </p:nvPicPr>
        <p:blipFill rotWithShape="1">
          <a:blip r:embed="rId3">
            <a:alphaModFix/>
          </a:blip>
          <a:srcRect/>
          <a:stretch/>
        </p:blipFill>
        <p:spPr>
          <a:xfrm>
            <a:off x="1021412" y="471765"/>
            <a:ext cx="2082800" cy="1456267"/>
          </a:xfrm>
          <a:prstGeom prst="rect">
            <a:avLst/>
          </a:prstGeom>
          <a:noFill/>
          <a:ln>
            <a:noFill/>
          </a:ln>
        </p:spPr>
      </p:pic>
      <p:sp>
        <p:nvSpPr>
          <p:cNvPr id="839" name="Google Shape;839;p221"/>
          <p:cNvSpPr txBox="1"/>
          <p:nvPr/>
        </p:nvSpPr>
        <p:spPr>
          <a:xfrm>
            <a:off x="3350594" y="2951478"/>
            <a:ext cx="2614818" cy="9953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Anna De Liddo</a:t>
            </a:r>
            <a:br>
              <a:rPr lang="en-US" sz="1467" b="0" i="0" u="none" strike="noStrike" cap="none">
                <a:solidFill>
                  <a:srgbClr val="B31212"/>
                </a:solidFill>
                <a:latin typeface="Lato"/>
                <a:ea typeface="Lato"/>
                <a:cs typeface="Lato"/>
                <a:sym typeface="Lato"/>
              </a:rPr>
            </a:br>
            <a:r>
              <a:rPr lang="en-US" sz="1467" b="0" i="0" u="none" strike="noStrike" cap="none">
                <a:solidFill>
                  <a:srgbClr val="B31212"/>
                </a:solidFill>
                <a:latin typeface="Lato"/>
                <a:ea typeface="Lato"/>
                <a:cs typeface="Lato"/>
                <a:sym typeface="Lato"/>
              </a:rPr>
              <a:t>Professor of </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Human-Computer Interaction</a:t>
            </a:r>
            <a:br>
              <a:rPr lang="en-US" sz="1467" b="0" i="0" u="none" strike="noStrike" cap="none">
                <a:solidFill>
                  <a:srgbClr val="B31212"/>
                </a:solidFill>
                <a:latin typeface="Lato"/>
                <a:ea typeface="Lato"/>
                <a:cs typeface="Lato"/>
                <a:sym typeface="Lato"/>
              </a:rPr>
            </a:br>
            <a:endParaRPr sz="1467" b="0" i="0" u="none" strike="noStrike" cap="none">
              <a:solidFill>
                <a:srgbClr val="B31212"/>
              </a:solidFill>
              <a:latin typeface="Lato"/>
              <a:ea typeface="Lato"/>
              <a:cs typeface="Lato"/>
              <a:sym typeface="Lato"/>
            </a:endParaRPr>
          </a:p>
        </p:txBody>
      </p:sp>
      <p:sp>
        <p:nvSpPr>
          <p:cNvPr id="840" name="Google Shape;840;p221"/>
          <p:cNvSpPr txBox="1"/>
          <p:nvPr/>
        </p:nvSpPr>
        <p:spPr>
          <a:xfrm>
            <a:off x="6124426" y="6045163"/>
            <a:ext cx="3018685" cy="7695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Lady Kitty Chisholm</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PhD Student Belief Change in Adults at Work</a:t>
            </a:r>
            <a:endParaRPr sz="1800" b="0" i="0" u="none" strike="noStrike" cap="none">
              <a:solidFill>
                <a:srgbClr val="000000"/>
              </a:solidFill>
              <a:latin typeface="Calibri"/>
              <a:ea typeface="Calibri"/>
              <a:cs typeface="Calibri"/>
              <a:sym typeface="Calibri"/>
            </a:endParaRPr>
          </a:p>
        </p:txBody>
      </p:sp>
      <p:pic>
        <p:nvPicPr>
          <p:cNvPr id="841" name="Google Shape;841;p221" descr="Screen Shot 2017-06-02 at 14.14.54.png"/>
          <p:cNvPicPr preferRelativeResize="0"/>
          <p:nvPr/>
        </p:nvPicPr>
        <p:blipFill rotWithShape="1">
          <a:blip r:embed="rId4">
            <a:alphaModFix/>
          </a:blip>
          <a:srcRect/>
          <a:stretch/>
        </p:blipFill>
        <p:spPr>
          <a:xfrm>
            <a:off x="6575898" y="649320"/>
            <a:ext cx="1940218" cy="2121085"/>
          </a:xfrm>
          <a:prstGeom prst="rect">
            <a:avLst/>
          </a:prstGeom>
          <a:noFill/>
          <a:ln>
            <a:noFill/>
          </a:ln>
        </p:spPr>
      </p:pic>
      <p:sp>
        <p:nvSpPr>
          <p:cNvPr id="842" name="Google Shape;842;p221"/>
          <p:cNvSpPr txBox="1"/>
          <p:nvPr/>
        </p:nvSpPr>
        <p:spPr>
          <a:xfrm>
            <a:off x="6526570" y="2850976"/>
            <a:ext cx="2036968" cy="7695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Alberto Ardito</a:t>
            </a:r>
            <a:endParaRPr sz="1467" b="0" i="0" u="none" strike="noStrike" cap="none">
              <a:solidFill>
                <a:srgbClr val="B31212"/>
              </a:solidFill>
              <a:latin typeface="Lato"/>
              <a:ea typeface="Lato"/>
              <a:cs typeface="Lato"/>
              <a:sym typeface="Lato"/>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Senior Web Developer</a:t>
            </a:r>
            <a:endParaRPr sz="1800" b="0" i="0" u="none" strike="noStrike" cap="none">
              <a:solidFill>
                <a:srgbClr val="000000"/>
              </a:solidFill>
              <a:latin typeface="Calibri"/>
              <a:ea typeface="Calibri"/>
              <a:cs typeface="Calibri"/>
              <a:sym typeface="Calibri"/>
            </a:endParaRPr>
          </a:p>
        </p:txBody>
      </p:sp>
      <p:sp>
        <p:nvSpPr>
          <p:cNvPr id="843" name="Google Shape;843;p221" descr="MG_8185.jpg"/>
          <p:cNvSpPr/>
          <p:nvPr/>
        </p:nvSpPr>
        <p:spPr>
          <a:xfrm>
            <a:off x="2" y="181326"/>
            <a:ext cx="4786489" cy="4786489"/>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Open Sans"/>
              <a:ea typeface="Open Sans"/>
              <a:cs typeface="Open Sans"/>
              <a:sym typeface="Open Sans"/>
            </a:endParaRPr>
          </a:p>
        </p:txBody>
      </p:sp>
      <p:sp>
        <p:nvSpPr>
          <p:cNvPr id="844" name="Google Shape;844;p221"/>
          <p:cNvSpPr txBox="1"/>
          <p:nvPr/>
        </p:nvSpPr>
        <p:spPr>
          <a:xfrm>
            <a:off x="9270180" y="2850976"/>
            <a:ext cx="2504212" cy="5438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Retno Lasarati</a:t>
            </a:r>
            <a:endParaRPr sz="1467" b="0" i="0" u="none" strike="noStrike" cap="none">
              <a:solidFill>
                <a:srgbClr val="B31212"/>
              </a:solidFill>
              <a:latin typeface="Lato"/>
              <a:ea typeface="Lato"/>
              <a:cs typeface="Lato"/>
              <a:sym typeface="Lato"/>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PhD Student Explainable AI </a:t>
            </a:r>
            <a:endParaRPr sz="1800" b="0" i="0" u="none" strike="noStrike" cap="none">
              <a:solidFill>
                <a:srgbClr val="000000"/>
              </a:solidFill>
              <a:latin typeface="Calibri"/>
              <a:ea typeface="Calibri"/>
              <a:cs typeface="Calibri"/>
              <a:sym typeface="Calibri"/>
            </a:endParaRPr>
          </a:p>
        </p:txBody>
      </p:sp>
      <p:pic>
        <p:nvPicPr>
          <p:cNvPr id="845" name="Google Shape;845;p221"/>
          <p:cNvPicPr preferRelativeResize="0"/>
          <p:nvPr/>
        </p:nvPicPr>
        <p:blipFill rotWithShape="1">
          <a:blip r:embed="rId5">
            <a:alphaModFix/>
          </a:blip>
          <a:srcRect/>
          <a:stretch/>
        </p:blipFill>
        <p:spPr>
          <a:xfrm>
            <a:off x="9768581" y="471765"/>
            <a:ext cx="1678193" cy="2379211"/>
          </a:xfrm>
          <a:prstGeom prst="rect">
            <a:avLst/>
          </a:prstGeom>
          <a:noFill/>
          <a:ln>
            <a:noFill/>
          </a:ln>
        </p:spPr>
      </p:pic>
      <p:sp>
        <p:nvSpPr>
          <p:cNvPr id="846" name="Google Shape;846;p221"/>
          <p:cNvSpPr txBox="1"/>
          <p:nvPr/>
        </p:nvSpPr>
        <p:spPr>
          <a:xfrm>
            <a:off x="653557" y="6114303"/>
            <a:ext cx="2734467" cy="5438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Lucas Anastasiou </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PhD Student Argument Mining</a:t>
            </a:r>
            <a:endParaRPr sz="1800" b="0" i="0" u="none" strike="noStrike" cap="none">
              <a:solidFill>
                <a:srgbClr val="000000"/>
              </a:solidFill>
              <a:latin typeface="Calibri"/>
              <a:ea typeface="Calibri"/>
              <a:cs typeface="Calibri"/>
              <a:sym typeface="Calibri"/>
            </a:endParaRPr>
          </a:p>
        </p:txBody>
      </p:sp>
      <p:pic>
        <p:nvPicPr>
          <p:cNvPr id="847" name="Google Shape;847;p221"/>
          <p:cNvPicPr preferRelativeResize="0"/>
          <p:nvPr/>
        </p:nvPicPr>
        <p:blipFill rotWithShape="1">
          <a:blip r:embed="rId6">
            <a:alphaModFix/>
          </a:blip>
          <a:srcRect/>
          <a:stretch/>
        </p:blipFill>
        <p:spPr>
          <a:xfrm>
            <a:off x="1140643" y="3774146"/>
            <a:ext cx="1649249" cy="2304851"/>
          </a:xfrm>
          <a:prstGeom prst="rect">
            <a:avLst/>
          </a:prstGeom>
          <a:noFill/>
          <a:ln>
            <a:noFill/>
          </a:ln>
        </p:spPr>
      </p:pic>
      <p:pic>
        <p:nvPicPr>
          <p:cNvPr id="848" name="Google Shape;848;p221"/>
          <p:cNvPicPr preferRelativeResize="0"/>
          <p:nvPr/>
        </p:nvPicPr>
        <p:blipFill rotWithShape="1">
          <a:blip r:embed="rId7">
            <a:alphaModFix/>
          </a:blip>
          <a:srcRect/>
          <a:stretch/>
        </p:blipFill>
        <p:spPr>
          <a:xfrm>
            <a:off x="3800109" y="3657061"/>
            <a:ext cx="1715789" cy="2366499"/>
          </a:xfrm>
          <a:prstGeom prst="rect">
            <a:avLst/>
          </a:prstGeom>
          <a:noFill/>
          <a:ln>
            <a:noFill/>
          </a:ln>
        </p:spPr>
      </p:pic>
      <p:sp>
        <p:nvSpPr>
          <p:cNvPr id="849" name="Google Shape;849;p221"/>
          <p:cNvSpPr txBox="1"/>
          <p:nvPr/>
        </p:nvSpPr>
        <p:spPr>
          <a:xfrm>
            <a:off x="3882935" y="6068358"/>
            <a:ext cx="1364476" cy="7695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Riccardo Pala</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Web Developer</a:t>
            </a:r>
            <a:endParaRPr sz="1800" b="0" i="0" u="none" strike="noStrike" cap="none">
              <a:solidFill>
                <a:srgbClr val="000000"/>
              </a:solidFill>
              <a:latin typeface="Calibri"/>
              <a:ea typeface="Calibri"/>
              <a:cs typeface="Calibri"/>
              <a:sym typeface="Calibri"/>
            </a:endParaRPr>
          </a:p>
        </p:txBody>
      </p:sp>
      <p:pic>
        <p:nvPicPr>
          <p:cNvPr id="850" name="Google Shape;850;p221" descr="Screen Shot 2017-06-02 at 14.15.04.png"/>
          <p:cNvPicPr preferRelativeResize="0"/>
          <p:nvPr/>
        </p:nvPicPr>
        <p:blipFill rotWithShape="1">
          <a:blip r:embed="rId8">
            <a:alphaModFix/>
          </a:blip>
          <a:srcRect/>
          <a:stretch/>
        </p:blipFill>
        <p:spPr>
          <a:xfrm>
            <a:off x="9345433" y="3638724"/>
            <a:ext cx="2015067" cy="2269067"/>
          </a:xfrm>
          <a:prstGeom prst="rect">
            <a:avLst/>
          </a:prstGeom>
          <a:noFill/>
          <a:ln>
            <a:noFill/>
          </a:ln>
        </p:spPr>
      </p:pic>
      <p:sp>
        <p:nvSpPr>
          <p:cNvPr id="851" name="Google Shape;851;p221"/>
          <p:cNvSpPr txBox="1"/>
          <p:nvPr/>
        </p:nvSpPr>
        <p:spPr>
          <a:xfrm>
            <a:off x="9612455" y="6047831"/>
            <a:ext cx="1819664" cy="7695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Michelle Bachler</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67" b="0" i="0" u="none" strike="noStrike" cap="none">
                <a:solidFill>
                  <a:srgbClr val="B31212"/>
                </a:solidFill>
                <a:latin typeface="Lato"/>
                <a:ea typeface="Lato"/>
                <a:cs typeface="Lato"/>
                <a:sym typeface="Lato"/>
              </a:rPr>
              <a:t>Senior Project Officer</a:t>
            </a:r>
            <a:endParaRPr sz="1800" b="0" i="0" u="none" strike="noStrike" cap="none">
              <a:solidFill>
                <a:srgbClr val="000000"/>
              </a:solidFill>
              <a:latin typeface="Calibri"/>
              <a:ea typeface="Calibri"/>
              <a:cs typeface="Calibri"/>
              <a:sym typeface="Calibri"/>
            </a:endParaRPr>
          </a:p>
        </p:txBody>
      </p:sp>
      <p:pic>
        <p:nvPicPr>
          <p:cNvPr id="852" name="Google Shape;852;p221" descr="A person smiling for the camera&#10;&#10;Description automatically generated with medium confidence"/>
          <p:cNvPicPr preferRelativeResize="0"/>
          <p:nvPr/>
        </p:nvPicPr>
        <p:blipFill rotWithShape="1">
          <a:blip r:embed="rId9">
            <a:alphaModFix/>
          </a:blip>
          <a:srcRect/>
          <a:stretch/>
        </p:blipFill>
        <p:spPr>
          <a:xfrm>
            <a:off x="6782246" y="3744964"/>
            <a:ext cx="1625009" cy="2269068"/>
          </a:xfrm>
          <a:prstGeom prst="rect">
            <a:avLst/>
          </a:prstGeom>
          <a:noFill/>
          <a:ln>
            <a:noFill/>
          </a:ln>
        </p:spPr>
      </p:pic>
      <p:pic>
        <p:nvPicPr>
          <p:cNvPr id="853" name="Google Shape;853;p221" descr="A picture containing person, outdoor&#10;&#10;Description automatically generated"/>
          <p:cNvPicPr preferRelativeResize="0"/>
          <p:nvPr/>
        </p:nvPicPr>
        <p:blipFill rotWithShape="1">
          <a:blip r:embed="rId10">
            <a:alphaModFix/>
          </a:blip>
          <a:srcRect t="4213" r="1078" b="17822"/>
          <a:stretch/>
        </p:blipFill>
        <p:spPr>
          <a:xfrm>
            <a:off x="3757469" y="542095"/>
            <a:ext cx="1940219" cy="23792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222"/>
          <p:cNvSpPr txBox="1">
            <a:spLocks noGrp="1"/>
          </p:cNvSpPr>
          <p:nvPr>
            <p:ph type="body" idx="1"/>
          </p:nvPr>
        </p:nvSpPr>
        <p:spPr>
          <a:xfrm>
            <a:off x="5511316" y="992188"/>
            <a:ext cx="6172200" cy="4873625"/>
          </a:xfrm>
          <a:prstGeom prst="rect">
            <a:avLst/>
          </a:prstGeom>
          <a:noFill/>
          <a:ln>
            <a:noFill/>
          </a:ln>
        </p:spPr>
        <p:txBody>
          <a:bodyPr spcFirstLastPara="1" wrap="square" lIns="91425" tIns="45700" rIns="91425" bIns="45700" anchor="t" anchorCtr="0">
            <a:normAutofit/>
          </a:bodyPr>
          <a:lstStyle/>
          <a:p>
            <a:pPr marL="228611" lvl="0" indent="-93165" algn="l" rtl="0">
              <a:spcBef>
                <a:spcPts val="0"/>
              </a:spcBef>
              <a:spcAft>
                <a:spcPts val="0"/>
              </a:spcAft>
              <a:buClr>
                <a:schemeClr val="dk1"/>
              </a:buClr>
              <a:buSzPts val="2133"/>
              <a:buNone/>
            </a:pPr>
            <a:endParaRPr/>
          </a:p>
          <a:p>
            <a:pPr marL="228611" lvl="0" indent="-93165" algn="l" rtl="0">
              <a:spcBef>
                <a:spcPts val="427"/>
              </a:spcBef>
              <a:spcAft>
                <a:spcPts val="0"/>
              </a:spcAft>
              <a:buClr>
                <a:schemeClr val="dk1"/>
              </a:buClr>
              <a:buSzPts val="2133"/>
              <a:buNone/>
            </a:pPr>
            <a:endParaRPr/>
          </a:p>
        </p:txBody>
      </p:sp>
      <p:pic>
        <p:nvPicPr>
          <p:cNvPr id="859" name="Google Shape;859;p222" descr="A picture containing person, crowd, watching&#10;&#10;Description automatically generated"/>
          <p:cNvPicPr preferRelativeResize="0"/>
          <p:nvPr/>
        </p:nvPicPr>
        <p:blipFill rotWithShape="1">
          <a:blip r:embed="rId3">
            <a:alphaModFix/>
          </a:blip>
          <a:srcRect b="880"/>
          <a:stretch/>
        </p:blipFill>
        <p:spPr>
          <a:xfrm>
            <a:off x="3934917" y="669073"/>
            <a:ext cx="8071552" cy="4540249"/>
          </a:xfrm>
          <a:prstGeom prst="rect">
            <a:avLst/>
          </a:prstGeom>
          <a:noFill/>
          <a:ln>
            <a:noFill/>
          </a:ln>
        </p:spPr>
      </p:pic>
      <p:sp>
        <p:nvSpPr>
          <p:cNvPr id="860" name="Google Shape;860;p222"/>
          <p:cNvSpPr/>
          <p:nvPr/>
        </p:nvSpPr>
        <p:spPr>
          <a:xfrm>
            <a:off x="4465984" y="4799206"/>
            <a:ext cx="4717774" cy="1855604"/>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61" name="Google Shape;861;p222"/>
          <p:cNvSpPr txBox="1"/>
          <p:nvPr/>
        </p:nvSpPr>
        <p:spPr>
          <a:xfrm>
            <a:off x="4767964" y="3811359"/>
            <a:ext cx="4391730" cy="262977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FFFF"/>
              </a:buClr>
              <a:buSzPts val="2400"/>
              <a:buFont typeface="Arial"/>
              <a:buNone/>
            </a:pPr>
            <a:r>
              <a:rPr lang="en-US" sz="2400" b="1" i="0" u="none" strike="noStrike" cap="none">
                <a:solidFill>
                  <a:srgbClr val="FFFFFF"/>
                </a:solidFill>
                <a:latin typeface="Calibri"/>
                <a:ea typeface="Calibri"/>
                <a:cs typeface="Calibri"/>
                <a:sym typeface="Calibri"/>
              </a:rPr>
              <a:t>WE MISS THE RIGHT SOCIO-TECHNICAL SPACES TO ENGAGE CITIZEN IN DELIBERATIVE DEMOCRACY</a:t>
            </a:r>
            <a:endParaRPr/>
          </a:p>
        </p:txBody>
      </p:sp>
      <p:sp>
        <p:nvSpPr>
          <p:cNvPr id="862" name="Google Shape;862;p222"/>
          <p:cNvSpPr txBox="1"/>
          <p:nvPr/>
        </p:nvSpPr>
        <p:spPr>
          <a:xfrm>
            <a:off x="660400" y="671637"/>
            <a:ext cx="5609873" cy="1051570"/>
          </a:xfrm>
          <a:prstGeom prst="rect">
            <a:avLst/>
          </a:prstGeom>
          <a:noFill/>
          <a:ln>
            <a:noFill/>
          </a:ln>
        </p:spPr>
        <p:txBody>
          <a:bodyPr spcFirstLastPara="1" wrap="square" lIns="0" tIns="0" rIns="0" bIns="0" anchor="t" anchorCtr="0">
            <a:spAutoFit/>
          </a:bodyPr>
          <a:lstStyle/>
          <a:p>
            <a:pPr marL="0" marR="0" lvl="0" indent="0" algn="l" rtl="0">
              <a:lnSpc>
                <a:spcPct val="118999"/>
              </a:lnSpc>
              <a:spcBef>
                <a:spcPts val="0"/>
              </a:spcBef>
              <a:spcAft>
                <a:spcPts val="0"/>
              </a:spcAft>
              <a:buNone/>
            </a:pPr>
            <a:r>
              <a:rPr lang="en-US" sz="3458" b="0" i="0" u="none" strike="noStrike" cap="none">
                <a:solidFill>
                  <a:srgbClr val="000000"/>
                </a:solidFill>
                <a:latin typeface="Arial"/>
                <a:ea typeface="Arial"/>
                <a:cs typeface="Arial"/>
                <a:sym typeface="Arial"/>
              </a:rPr>
              <a:t>Problem</a:t>
            </a:r>
            <a:endParaRPr sz="3458" b="0" i="0" u="none" strike="noStrike" cap="none">
              <a:solidFill>
                <a:srgbClr val="000000"/>
              </a:solidFill>
              <a:latin typeface="Arial"/>
              <a:ea typeface="Arial"/>
              <a:cs typeface="Arial"/>
              <a:sym typeface="Arial"/>
            </a:endParaRPr>
          </a:p>
          <a:p>
            <a:pPr marL="0" marR="0" lvl="0" indent="0" algn="l" rtl="0">
              <a:lnSpc>
                <a:spcPct val="118999"/>
              </a:lnSpc>
              <a:spcBef>
                <a:spcPts val="0"/>
              </a:spcBef>
              <a:spcAft>
                <a:spcPts val="0"/>
              </a:spcAft>
              <a:buNone/>
            </a:pPr>
            <a:endParaRPr sz="3458" b="0" i="0" u="none" strike="noStrike" cap="none">
              <a:solidFill>
                <a:srgbClr val="000000"/>
              </a:solidFill>
              <a:latin typeface="Arial"/>
              <a:ea typeface="Arial"/>
              <a:cs typeface="Arial"/>
              <a:sym typeface="Arial"/>
            </a:endParaRPr>
          </a:p>
        </p:txBody>
      </p:sp>
      <p:sp>
        <p:nvSpPr>
          <p:cNvPr id="863" name="Google Shape;863;p222"/>
          <p:cNvSpPr txBox="1"/>
          <p:nvPr/>
        </p:nvSpPr>
        <p:spPr>
          <a:xfrm>
            <a:off x="660400" y="1397000"/>
            <a:ext cx="2909749" cy="3550524"/>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2466" b="0" i="0" u="none" strike="noStrike" cap="none">
                <a:solidFill>
                  <a:srgbClr val="000000"/>
                </a:solidFill>
                <a:latin typeface="Arial"/>
                <a:ea typeface="Arial"/>
                <a:cs typeface="Arial"/>
                <a:sym typeface="Arial"/>
              </a:rPr>
              <a:t>Profound luck of institutions, norms, methods and tools to </a:t>
            </a:r>
            <a:r>
              <a:rPr lang="en-US" sz="2466" b="1" i="0" u="none" strike="noStrike" cap="none">
                <a:solidFill>
                  <a:srgbClr val="000000"/>
                </a:solidFill>
                <a:latin typeface="Arial"/>
                <a:ea typeface="Arial"/>
                <a:cs typeface="Arial"/>
                <a:sym typeface="Arial"/>
              </a:rPr>
              <a:t>engage the public in healthy deliberation </a:t>
            </a:r>
            <a:r>
              <a:rPr lang="en-US" sz="2466" b="0" i="0" u="none" strike="noStrike" cap="none">
                <a:solidFill>
                  <a:srgbClr val="000000"/>
                </a:solidFill>
                <a:latin typeface="Arial"/>
                <a:ea typeface="Arial"/>
                <a:cs typeface="Arial"/>
                <a:sym typeface="Arial"/>
              </a:rPr>
              <a:t>on issues of public interests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223"/>
          <p:cNvSpPr txBox="1">
            <a:spLocks noGrp="1"/>
          </p:cNvSpPr>
          <p:nvPr>
            <p:ph type="ctrTitle"/>
          </p:nvPr>
        </p:nvSpPr>
        <p:spPr>
          <a:xfrm>
            <a:off x="711200" y="428905"/>
            <a:ext cx="10250800" cy="221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200"/>
              <a:buFont typeface="Arial"/>
              <a:buNone/>
            </a:pPr>
            <a:r>
              <a:rPr lang="en-US">
                <a:latin typeface="Arial"/>
                <a:ea typeface="Arial"/>
                <a:cs typeface="Arial"/>
                <a:sym typeface="Arial"/>
              </a:rPr>
              <a:t>Deliberative Democracy</a:t>
            </a:r>
            <a:endParaRPr/>
          </a:p>
        </p:txBody>
      </p:sp>
      <p:sp>
        <p:nvSpPr>
          <p:cNvPr id="869" name="Google Shape;869;p223"/>
          <p:cNvSpPr txBox="1">
            <a:spLocks noGrp="1"/>
          </p:cNvSpPr>
          <p:nvPr>
            <p:ph type="sldNum" idx="12"/>
          </p:nvPr>
        </p:nvSpPr>
        <p:spPr>
          <a:xfrm>
            <a:off x="11459634" y="6333067"/>
            <a:ext cx="732367" cy="524933"/>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1F497D"/>
              </a:buClr>
              <a:buSzPts val="1200"/>
              <a:buNone/>
            </a:pPr>
            <a:fld id="{00000000-1234-1234-1234-123412341234}" type="slidenum">
              <a:rPr lang="en-US">
                <a:solidFill>
                  <a:srgbClr val="1F497D"/>
                </a:solidFill>
              </a:rPr>
              <a:t>22</a:t>
            </a:fld>
            <a:endParaRPr>
              <a:solidFill>
                <a:srgbClr val="1F497D"/>
              </a:solidFill>
            </a:endParaRPr>
          </a:p>
        </p:txBody>
      </p:sp>
      <p:sp>
        <p:nvSpPr>
          <p:cNvPr id="870" name="Google Shape;870;p223"/>
          <p:cNvSpPr txBox="1">
            <a:spLocks noGrp="1"/>
          </p:cNvSpPr>
          <p:nvPr>
            <p:ph type="subTitle" idx="1"/>
          </p:nvPr>
        </p:nvSpPr>
        <p:spPr>
          <a:xfrm>
            <a:off x="711200" y="1651000"/>
            <a:ext cx="10521480" cy="3937936"/>
          </a:xfrm>
          <a:prstGeom prst="rect">
            <a:avLst/>
          </a:prstGeom>
          <a:noFill/>
          <a:ln>
            <a:noFill/>
          </a:ln>
        </p:spPr>
        <p:txBody>
          <a:bodyPr spcFirstLastPara="1" wrap="square" lIns="0" tIns="91425" rIns="91425" bIns="91425" anchor="t" anchorCtr="0">
            <a:noAutofit/>
          </a:bodyPr>
          <a:lstStyle/>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Deliberative democracy is a form of democracy in which </a:t>
            </a:r>
            <a:r>
              <a:rPr lang="en-US">
                <a:highlight>
                  <a:srgbClr val="FFFF00"/>
                </a:highlight>
                <a:latin typeface="Arial"/>
                <a:ea typeface="Arial"/>
                <a:cs typeface="Arial"/>
                <a:sym typeface="Arial"/>
              </a:rPr>
              <a:t>deliberation</a:t>
            </a:r>
            <a:r>
              <a:rPr lang="en-US">
                <a:latin typeface="Arial"/>
                <a:ea typeface="Arial"/>
                <a:cs typeface="Arial"/>
                <a:sym typeface="Arial"/>
              </a:rPr>
              <a:t> and </a:t>
            </a:r>
            <a:r>
              <a:rPr lang="en-US">
                <a:highlight>
                  <a:srgbClr val="FFFF00"/>
                </a:highlight>
                <a:latin typeface="Arial"/>
                <a:ea typeface="Arial"/>
                <a:cs typeface="Arial"/>
                <a:sym typeface="Arial"/>
              </a:rPr>
              <a:t>public consultation </a:t>
            </a:r>
            <a:r>
              <a:rPr lang="en-US">
                <a:latin typeface="Arial"/>
                <a:ea typeface="Arial"/>
                <a:cs typeface="Arial"/>
                <a:sym typeface="Arial"/>
              </a:rPr>
              <a:t>with citizens are central to </a:t>
            </a:r>
            <a:r>
              <a:rPr lang="en-US">
                <a:highlight>
                  <a:srgbClr val="FFFF00"/>
                </a:highlight>
                <a:latin typeface="Arial"/>
                <a:ea typeface="Arial"/>
                <a:cs typeface="Arial"/>
                <a:sym typeface="Arial"/>
              </a:rPr>
              <a:t>democratic decision-making</a:t>
            </a:r>
            <a:r>
              <a:rPr lang="en-US">
                <a:latin typeface="Arial"/>
                <a:ea typeface="Arial"/>
                <a:cs typeface="Arial"/>
                <a:sym typeface="Arial"/>
              </a:rPr>
              <a:t>.</a:t>
            </a:r>
            <a:endParaRPr/>
          </a:p>
          <a:p>
            <a:pPr marL="228611" lvl="0" indent="-228611" algn="l" rtl="0">
              <a:lnSpc>
                <a:spcPct val="100000"/>
              </a:lnSpc>
              <a:spcBef>
                <a:spcPts val="0"/>
              </a:spcBef>
              <a:spcAft>
                <a:spcPts val="0"/>
              </a:spcAft>
              <a:buClr>
                <a:schemeClr val="dk1"/>
              </a:buClr>
              <a:buSzPts val="1600"/>
              <a:buNone/>
            </a:pPr>
            <a:endParaRPr>
              <a:latin typeface="Arial"/>
              <a:ea typeface="Arial"/>
              <a:cs typeface="Arial"/>
              <a:sym typeface="Arial"/>
            </a:endParaRPr>
          </a:p>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Deliberative democracy holds that, for a </a:t>
            </a:r>
            <a:r>
              <a:rPr lang="en-US">
                <a:highlight>
                  <a:srgbClr val="FFFF00"/>
                </a:highlight>
                <a:latin typeface="Arial"/>
                <a:ea typeface="Arial"/>
                <a:cs typeface="Arial"/>
                <a:sym typeface="Arial"/>
              </a:rPr>
              <a:t>democratic decision to be legitimate</a:t>
            </a:r>
            <a:r>
              <a:rPr lang="en-US">
                <a:latin typeface="Arial"/>
                <a:ea typeface="Arial"/>
                <a:cs typeface="Arial"/>
                <a:sym typeface="Arial"/>
              </a:rPr>
              <a:t>, it must be preceded by </a:t>
            </a:r>
            <a:r>
              <a:rPr lang="en-US">
                <a:highlight>
                  <a:srgbClr val="FFFF00"/>
                </a:highlight>
                <a:latin typeface="Arial"/>
                <a:ea typeface="Arial"/>
                <a:cs typeface="Arial"/>
                <a:sym typeface="Arial"/>
              </a:rPr>
              <a:t>authentic deliberation</a:t>
            </a:r>
            <a:r>
              <a:rPr lang="en-US">
                <a:latin typeface="Arial"/>
                <a:ea typeface="Arial"/>
                <a:cs typeface="Arial"/>
                <a:sym typeface="Arial"/>
              </a:rPr>
              <a:t>, not merely the aggregation of preferences that occurs in voting. </a:t>
            </a:r>
            <a:endParaRPr/>
          </a:p>
          <a:p>
            <a:pPr marL="228611" lvl="0" indent="-228611" algn="l" rtl="0">
              <a:lnSpc>
                <a:spcPct val="100000"/>
              </a:lnSpc>
              <a:spcBef>
                <a:spcPts val="0"/>
              </a:spcBef>
              <a:spcAft>
                <a:spcPts val="0"/>
              </a:spcAft>
              <a:buClr>
                <a:schemeClr val="dk1"/>
              </a:buClr>
              <a:buSzPts val="1600"/>
              <a:buNone/>
            </a:pPr>
            <a:endParaRPr>
              <a:latin typeface="Arial"/>
              <a:ea typeface="Arial"/>
              <a:cs typeface="Arial"/>
              <a:sym typeface="Arial"/>
            </a:endParaRPr>
          </a:p>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Authentic deliberation is deliberation among decision-makers that is </a:t>
            </a:r>
            <a:r>
              <a:rPr lang="en-US">
                <a:highlight>
                  <a:srgbClr val="FFFF00"/>
                </a:highlight>
                <a:latin typeface="Arial"/>
                <a:ea typeface="Arial"/>
                <a:cs typeface="Arial"/>
                <a:sym typeface="Arial"/>
              </a:rPr>
              <a:t>free from distortions of unequal political power</a:t>
            </a:r>
            <a:r>
              <a:rPr lang="en-US">
                <a:latin typeface="Arial"/>
                <a:ea typeface="Arial"/>
                <a:cs typeface="Arial"/>
                <a:sym typeface="Arial"/>
              </a:rPr>
              <a:t>, such as power a decision-maker obtained through economic wealth or the support of interest groups.</a:t>
            </a:r>
            <a:endParaRPr/>
          </a:p>
          <a:p>
            <a:pPr marL="228611" lvl="0" indent="-228611" algn="l" rtl="0">
              <a:lnSpc>
                <a:spcPct val="100000"/>
              </a:lnSpc>
              <a:spcBef>
                <a:spcPts val="0"/>
              </a:spcBef>
              <a:spcAft>
                <a:spcPts val="0"/>
              </a:spcAft>
              <a:buClr>
                <a:schemeClr val="dk1"/>
              </a:buClr>
              <a:buSzPts val="1600"/>
              <a:buNone/>
            </a:pPr>
            <a:endParaRPr>
              <a:latin typeface="Arial"/>
              <a:ea typeface="Arial"/>
              <a:cs typeface="Arial"/>
              <a:sym typeface="Arial"/>
            </a:endParaRPr>
          </a:p>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In</a:t>
            </a:r>
            <a:r>
              <a:rPr lang="en-US">
                <a:highlight>
                  <a:srgbClr val="FFFF00"/>
                </a:highlight>
                <a:latin typeface="Arial"/>
                <a:ea typeface="Arial"/>
                <a:cs typeface="Arial"/>
                <a:sym typeface="Arial"/>
              </a:rPr>
              <a:t> non elitist deliberative democracy </a:t>
            </a:r>
            <a:r>
              <a:rPr lang="en-US">
                <a:latin typeface="Arial"/>
                <a:ea typeface="Arial"/>
                <a:cs typeface="Arial"/>
                <a:sym typeface="Arial"/>
              </a:rPr>
              <a:t>(populist deliberative democracy), principles of deliberative democracy apply to groups of lay citizens who are empowered to make decisions.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224"/>
          <p:cNvSpPr txBox="1">
            <a:spLocks noGrp="1"/>
          </p:cNvSpPr>
          <p:nvPr>
            <p:ph type="title"/>
          </p:nvPr>
        </p:nvSpPr>
        <p:spPr>
          <a:xfrm>
            <a:off x="-781179" y="939800"/>
            <a:ext cx="7467601" cy="1572768"/>
          </a:xfrm>
          <a:prstGeom prst="rect">
            <a:avLst/>
          </a:prstGeom>
          <a:noFill/>
          <a:ln>
            <a:noFill/>
          </a:ln>
        </p:spPr>
        <p:txBody>
          <a:bodyPr spcFirstLastPara="1" wrap="square" lIns="91425" tIns="45700" rIns="91425" bIns="45700" anchor="ctr" anchorCtr="0">
            <a:normAutofit/>
          </a:bodyPr>
          <a:lstStyle/>
          <a:p>
            <a:pPr marL="0" lvl="0" indent="0" algn="ctr" rtl="0">
              <a:lnSpc>
                <a:spcPct val="143750"/>
              </a:lnSpc>
              <a:spcBef>
                <a:spcPts val="0"/>
              </a:spcBef>
              <a:spcAft>
                <a:spcPts val="0"/>
              </a:spcAft>
              <a:buClr>
                <a:schemeClr val="dk1"/>
              </a:buClr>
              <a:buSzPts val="3200"/>
              <a:buFont typeface="Arial"/>
              <a:buNone/>
            </a:pPr>
            <a:r>
              <a:rPr lang="en-US" sz="3200">
                <a:latin typeface="Arial"/>
                <a:ea typeface="Arial"/>
                <a:cs typeface="Arial"/>
                <a:sym typeface="Arial"/>
              </a:rPr>
              <a:t>Deliberative Democracy</a:t>
            </a:r>
            <a:endParaRPr/>
          </a:p>
        </p:txBody>
      </p:sp>
      <p:sp>
        <p:nvSpPr>
          <p:cNvPr id="877" name="Google Shape;877;p224"/>
          <p:cNvSpPr txBox="1">
            <a:spLocks noGrp="1"/>
          </p:cNvSpPr>
          <p:nvPr>
            <p:ph type="body" idx="1"/>
          </p:nvPr>
        </p:nvSpPr>
        <p:spPr>
          <a:xfrm>
            <a:off x="769228" y="3461152"/>
            <a:ext cx="10091530" cy="3403600"/>
          </a:xfrm>
          <a:prstGeom prst="rect">
            <a:avLst/>
          </a:prstGeom>
          <a:noFill/>
          <a:ln>
            <a:noFill/>
          </a:ln>
        </p:spPr>
        <p:txBody>
          <a:bodyPr spcFirstLastPara="1" wrap="square" lIns="60950" tIns="0" rIns="60950" bIns="0" anchor="t" anchorCtr="0">
            <a:noAutofit/>
          </a:bodyPr>
          <a:lstStyle/>
          <a:p>
            <a:pPr marL="342917" lvl="0" indent="-342917" algn="l" rtl="0">
              <a:lnSpc>
                <a:spcPct val="166666"/>
              </a:lnSpc>
              <a:spcBef>
                <a:spcPts val="0"/>
              </a:spcBef>
              <a:spcAft>
                <a:spcPts val="0"/>
              </a:spcAft>
              <a:buClr>
                <a:srgbClr val="202122"/>
              </a:buClr>
              <a:buSzPts val="1800"/>
              <a:buFont typeface="Calibri"/>
              <a:buAutoNum type="arabicPeriod"/>
            </a:pPr>
            <a:r>
              <a:rPr lang="en-US" b="1" i="1" u="none" strike="noStrike">
                <a:solidFill>
                  <a:srgbClr val="202122"/>
                </a:solidFill>
                <a:latin typeface="Arial"/>
                <a:ea typeface="Arial"/>
                <a:cs typeface="Arial"/>
                <a:sym typeface="Arial"/>
              </a:rPr>
              <a:t>In its </a:t>
            </a:r>
            <a:r>
              <a:rPr lang="en-US" b="0" i="0" u="none" strike="noStrike">
                <a:solidFill>
                  <a:srgbClr val="202122"/>
                </a:solidFill>
                <a:latin typeface="Arial"/>
                <a:ea typeface="Arial"/>
                <a:cs typeface="Arial"/>
                <a:sym typeface="Arial"/>
              </a:rPr>
              <a:t>1927 book </a:t>
            </a:r>
            <a:r>
              <a:rPr lang="en-US" b="1" i="1" u="none" strike="noStrike">
                <a:solidFill>
                  <a:srgbClr val="202122"/>
                </a:solidFill>
                <a:latin typeface="Arial"/>
                <a:ea typeface="Arial"/>
                <a:cs typeface="Arial"/>
                <a:sym typeface="Arial"/>
              </a:rPr>
              <a:t>The Public and Its Problems</a:t>
            </a:r>
            <a:r>
              <a:rPr lang="en-US" b="0" i="0" u="none" strike="noStrike">
                <a:solidFill>
                  <a:srgbClr val="202122"/>
                </a:solidFill>
                <a:latin typeface="Arial"/>
                <a:ea typeface="Arial"/>
                <a:cs typeface="Arial"/>
                <a:sym typeface="Arial"/>
              </a:rPr>
              <a:t> American philosopher </a:t>
            </a:r>
            <a:r>
              <a:rPr lang="en-US" b="0" i="0" u="sng" strike="noStrike">
                <a:solidFill>
                  <a:srgbClr val="0645AD"/>
                </a:solidFill>
                <a:latin typeface="Arial"/>
                <a:ea typeface="Arial"/>
                <a:cs typeface="Arial"/>
                <a:sym typeface="Arial"/>
                <a:hlinkClick r:id="rId3">
                  <a:extLst>
                    <a:ext uri="{A12FA001-AC4F-418D-AE19-62706E023703}">
                      <ahyp:hlinkClr xmlns:ahyp="http://schemas.microsoft.com/office/drawing/2018/hyperlinkcolor" val="tx"/>
                    </a:ext>
                  </a:extLst>
                </a:hlinkClick>
              </a:rPr>
              <a:t>John Dewey</a:t>
            </a:r>
            <a:r>
              <a:rPr lang="en-US" b="0" i="0" u="none" strike="noStrike">
                <a:latin typeface="Arial"/>
                <a:ea typeface="Arial"/>
                <a:cs typeface="Arial"/>
                <a:sym typeface="Arial"/>
              </a:rPr>
              <a:t> states that </a:t>
            </a:r>
            <a:r>
              <a:rPr lang="en-US">
                <a:solidFill>
                  <a:srgbClr val="000000"/>
                </a:solidFill>
                <a:latin typeface="Arial"/>
                <a:ea typeface="Arial"/>
                <a:cs typeface="Arial"/>
                <a:sym typeface="Arial"/>
              </a:rPr>
              <a:t>"what people need in a modern democracy is common knowledge, including the </a:t>
            </a:r>
            <a:r>
              <a:rPr lang="en-US" b="1">
                <a:solidFill>
                  <a:srgbClr val="000000"/>
                </a:solidFill>
                <a:latin typeface="Arial"/>
                <a:ea typeface="Arial"/>
                <a:cs typeface="Arial"/>
                <a:sym typeface="Arial"/>
              </a:rPr>
              <a:t>means to discuss and judge</a:t>
            </a:r>
            <a:r>
              <a:rPr lang="en-US">
                <a:solidFill>
                  <a:srgbClr val="000000"/>
                </a:solidFill>
                <a:latin typeface="Arial"/>
                <a:ea typeface="Arial"/>
                <a:cs typeface="Arial"/>
                <a:sym typeface="Arial"/>
              </a:rPr>
              <a:t>" (Dewey 1927). </a:t>
            </a:r>
            <a:endParaRPr/>
          </a:p>
          <a:p>
            <a:pPr marL="342917" lvl="0" indent="-342917" algn="l" rtl="0">
              <a:lnSpc>
                <a:spcPct val="166666"/>
              </a:lnSpc>
              <a:spcBef>
                <a:spcPts val="0"/>
              </a:spcBef>
              <a:spcAft>
                <a:spcPts val="0"/>
              </a:spcAft>
              <a:buClr>
                <a:schemeClr val="dk1"/>
              </a:buClr>
              <a:buSzPts val="1800"/>
              <a:buFont typeface="Calibri"/>
              <a:buAutoNum type="arabicPeriod"/>
            </a:pPr>
            <a:r>
              <a:rPr lang="en-US">
                <a:latin typeface="Helvetica Neue"/>
                <a:ea typeface="Helvetica Neue"/>
                <a:cs typeface="Helvetica Neue"/>
                <a:sym typeface="Helvetica Neue"/>
              </a:rPr>
              <a:t>Proponents of deliberative democracy argue that, as a result of deliberation, people arrive at </a:t>
            </a:r>
            <a:r>
              <a:rPr lang="en-US" b="1">
                <a:latin typeface="Helvetica Neue"/>
                <a:ea typeface="Helvetica Neue"/>
                <a:cs typeface="Helvetica Neue"/>
                <a:sym typeface="Helvetica Neue"/>
              </a:rPr>
              <a:t>less biased and more reflective political judgements </a:t>
            </a:r>
            <a:r>
              <a:rPr lang="en-US">
                <a:latin typeface="Helvetica Neue"/>
                <a:ea typeface="Helvetica Neue"/>
                <a:cs typeface="Helvetica Neue"/>
                <a:sym typeface="Helvetica Neue"/>
              </a:rPr>
              <a:t>(Dryzek et al. 2019). </a:t>
            </a:r>
            <a:endParaRPr/>
          </a:p>
          <a:p>
            <a:pPr marL="0" lvl="0" indent="0" algn="l" rtl="0">
              <a:lnSpc>
                <a:spcPct val="166666"/>
              </a:lnSpc>
              <a:spcBef>
                <a:spcPts val="0"/>
              </a:spcBef>
              <a:spcAft>
                <a:spcPts val="0"/>
              </a:spcAft>
              <a:buClr>
                <a:schemeClr val="dk1"/>
              </a:buClr>
              <a:buSzPts val="1800"/>
              <a:buNone/>
            </a:pPr>
            <a:endParaRPr/>
          </a:p>
        </p:txBody>
      </p:sp>
      <p:pic>
        <p:nvPicPr>
          <p:cNvPr id="878" name="Google Shape;878;p224"/>
          <p:cNvPicPr preferRelativeResize="0">
            <a:picLocks noGrp="1"/>
          </p:cNvPicPr>
          <p:nvPr>
            <p:ph type="pic" idx="2"/>
          </p:nvPr>
        </p:nvPicPr>
        <p:blipFill rotWithShape="1">
          <a:blip r:embed="rId4">
            <a:alphaModFix/>
          </a:blip>
          <a:srcRect/>
          <a:stretch/>
        </p:blipFill>
        <p:spPr>
          <a:xfrm>
            <a:off x="5768009" y="527082"/>
            <a:ext cx="5068956" cy="2909956"/>
          </a:xfrm>
          <a:prstGeom prst="roundRect">
            <a:avLst>
              <a:gd name="adj" fmla="val 2543"/>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64"/>
          <p:cNvSpPr txBox="1">
            <a:spLocks noGrp="1"/>
          </p:cNvSpPr>
          <p:nvPr>
            <p:ph type="ctrTitle"/>
          </p:nvPr>
        </p:nvSpPr>
        <p:spPr>
          <a:xfrm>
            <a:off x="762000" y="686191"/>
            <a:ext cx="10521480" cy="221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200"/>
              <a:buFont typeface="Arial"/>
              <a:buNone/>
            </a:pPr>
            <a:r>
              <a:rPr lang="en-US">
                <a:latin typeface="Arial"/>
                <a:ea typeface="Arial"/>
                <a:cs typeface="Arial"/>
                <a:sym typeface="Arial"/>
              </a:rPr>
              <a:t>Deliberative Democracy</a:t>
            </a:r>
            <a:endParaRPr/>
          </a:p>
        </p:txBody>
      </p:sp>
      <p:sp>
        <p:nvSpPr>
          <p:cNvPr id="884" name="Google Shape;884;p64"/>
          <p:cNvSpPr txBox="1">
            <a:spLocks noGrp="1"/>
          </p:cNvSpPr>
          <p:nvPr>
            <p:ph type="subTitle" idx="1"/>
          </p:nvPr>
        </p:nvSpPr>
        <p:spPr>
          <a:xfrm>
            <a:off x="762000" y="2133817"/>
            <a:ext cx="10521480" cy="3937936"/>
          </a:xfrm>
          <a:prstGeom prst="rect">
            <a:avLst/>
          </a:prstGeom>
          <a:noFill/>
          <a:ln>
            <a:noFill/>
          </a:ln>
        </p:spPr>
        <p:txBody>
          <a:bodyPr spcFirstLastPara="1" wrap="square" lIns="0" tIns="91425" rIns="91425" bIns="91425" anchor="t" anchorCtr="0">
            <a:noAutofit/>
          </a:bodyPr>
          <a:lstStyle/>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“Deliberative democracy scholars come from multiple disciplines, some are theorists, some are </a:t>
            </a:r>
            <a:r>
              <a:rPr lang="en-US">
                <a:highlight>
                  <a:srgbClr val="FFFF00"/>
                </a:highlight>
                <a:latin typeface="Arial"/>
                <a:ea typeface="Arial"/>
                <a:cs typeface="Arial"/>
                <a:sym typeface="Arial"/>
              </a:rPr>
              <a:t>resolutely empirical</a:t>
            </a:r>
            <a:r>
              <a:rPr lang="en-US">
                <a:latin typeface="Arial"/>
                <a:ea typeface="Arial"/>
                <a:cs typeface="Arial"/>
                <a:sym typeface="Arial"/>
              </a:rPr>
              <a:t>. </a:t>
            </a:r>
            <a:endParaRPr/>
          </a:p>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Some wish to observe and interpret the world, others </a:t>
            </a:r>
            <a:r>
              <a:rPr lang="en-US">
                <a:highlight>
                  <a:srgbClr val="FFFF00"/>
                </a:highlight>
                <a:latin typeface="Arial"/>
                <a:ea typeface="Arial"/>
                <a:cs typeface="Arial"/>
                <a:sym typeface="Arial"/>
              </a:rPr>
              <a:t>to change it</a:t>
            </a:r>
            <a:r>
              <a:rPr lang="en-US">
                <a:latin typeface="Arial"/>
                <a:ea typeface="Arial"/>
                <a:cs typeface="Arial"/>
                <a:sym typeface="Arial"/>
              </a:rPr>
              <a:t>. </a:t>
            </a:r>
            <a:endParaRPr/>
          </a:p>
          <a:p>
            <a:pPr marL="228611" lvl="0" indent="-228611" algn="l" rtl="0">
              <a:lnSpc>
                <a:spcPct val="100000"/>
              </a:lnSpc>
              <a:spcBef>
                <a:spcPts val="0"/>
              </a:spcBef>
              <a:spcAft>
                <a:spcPts val="0"/>
              </a:spcAft>
              <a:buClr>
                <a:schemeClr val="dk1"/>
              </a:buClr>
              <a:buSzPts val="1600"/>
              <a:buNone/>
            </a:pPr>
            <a:endParaRPr>
              <a:latin typeface="Arial"/>
              <a:ea typeface="Arial"/>
              <a:cs typeface="Arial"/>
              <a:sym typeface="Arial"/>
            </a:endParaRPr>
          </a:p>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Deliberative democracy is a </a:t>
            </a:r>
            <a:r>
              <a:rPr lang="en-US">
                <a:highlight>
                  <a:srgbClr val="FFFF00"/>
                </a:highlight>
                <a:latin typeface="Arial"/>
                <a:ea typeface="Arial"/>
                <a:cs typeface="Arial"/>
                <a:sym typeface="Arial"/>
              </a:rPr>
              <a:t>reform movement </a:t>
            </a:r>
            <a:r>
              <a:rPr lang="en-US">
                <a:latin typeface="Arial"/>
                <a:ea typeface="Arial"/>
                <a:cs typeface="Arial"/>
                <a:sym typeface="Arial"/>
              </a:rPr>
              <a:t>as well as an academic activity (Gastil and Levine 2005). </a:t>
            </a:r>
            <a:endParaRPr/>
          </a:p>
          <a:p>
            <a:pPr marL="228611" lvl="0" indent="-228611" algn="l" rtl="0">
              <a:lnSpc>
                <a:spcPct val="100000"/>
              </a:lnSpc>
              <a:spcBef>
                <a:spcPts val="0"/>
              </a:spcBef>
              <a:spcAft>
                <a:spcPts val="0"/>
              </a:spcAft>
              <a:buClr>
                <a:schemeClr val="dk1"/>
              </a:buClr>
              <a:buSzPts val="1600"/>
              <a:buNone/>
            </a:pPr>
            <a:r>
              <a:rPr lang="en-US">
                <a:latin typeface="Arial"/>
                <a:ea typeface="Arial"/>
                <a:cs typeface="Arial"/>
                <a:sym typeface="Arial"/>
              </a:rPr>
              <a:t>Most visibly, this movement is </a:t>
            </a:r>
            <a:r>
              <a:rPr lang="en-US">
                <a:highlight>
                  <a:srgbClr val="FFFF00"/>
                </a:highlight>
                <a:latin typeface="Arial"/>
                <a:ea typeface="Arial"/>
                <a:cs typeface="Arial"/>
                <a:sym typeface="Arial"/>
              </a:rPr>
              <a:t>manifested in micro-level democratic innovations </a:t>
            </a:r>
            <a:r>
              <a:rPr lang="en-US">
                <a:latin typeface="Arial"/>
                <a:ea typeface="Arial"/>
                <a:cs typeface="Arial"/>
                <a:sym typeface="Arial"/>
              </a:rPr>
              <a:t>that involve the participation of ordinary citizens (Smith 2009).”</a:t>
            </a:r>
            <a:endParaRPr/>
          </a:p>
        </p:txBody>
      </p:sp>
      <p:sp>
        <p:nvSpPr>
          <p:cNvPr id="885" name="Google Shape;885;p64"/>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1F497D"/>
              </a:buClr>
              <a:buSzPts val="1200"/>
              <a:buNone/>
            </a:pPr>
            <a:fld id="{00000000-1234-1234-1234-123412341234}" type="slidenum">
              <a:rPr lang="en-US">
                <a:solidFill>
                  <a:srgbClr val="1F497D"/>
                </a:solidFill>
              </a:rPr>
              <a:t>24</a:t>
            </a:fld>
            <a:endParaRPr>
              <a:solidFill>
                <a:srgbClr val="1F497D"/>
              </a:solidFill>
            </a:endParaRPr>
          </a:p>
        </p:txBody>
      </p:sp>
      <p:sp>
        <p:nvSpPr>
          <p:cNvPr id="886" name="Google Shape;886;p64"/>
          <p:cNvSpPr txBox="1"/>
          <p:nvPr/>
        </p:nvSpPr>
        <p:spPr>
          <a:xfrm>
            <a:off x="863600" y="4960779"/>
            <a:ext cx="110913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333333"/>
                </a:solidFill>
                <a:latin typeface="Open Sans"/>
                <a:ea typeface="Open Sans"/>
                <a:cs typeface="Open Sans"/>
                <a:sym typeface="Open Sans"/>
              </a:rPr>
              <a:t>Selen A. Ercan &amp; John S. Dryzek (2015) The reach of deliberative democracy, Policy Studies, 36:3, 241-248, DOI: </a:t>
            </a:r>
            <a:r>
              <a:rPr lang="en-US" sz="1200" b="0" i="1" u="sng" strike="noStrike" cap="none">
                <a:solidFill>
                  <a:srgbClr val="33333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10.1080/01442872.2015.1065969</a:t>
            </a:r>
            <a:endParaRPr sz="1200" b="0" i="1"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225"/>
          <p:cNvSpPr txBox="1">
            <a:spLocks noGrp="1"/>
          </p:cNvSpPr>
          <p:nvPr>
            <p:ph type="title"/>
          </p:nvPr>
        </p:nvSpPr>
        <p:spPr>
          <a:xfrm>
            <a:off x="-1371601" y="539645"/>
            <a:ext cx="7467601" cy="1572768"/>
          </a:xfrm>
          <a:prstGeom prst="rect">
            <a:avLst/>
          </a:prstGeom>
          <a:noFill/>
          <a:ln>
            <a:noFill/>
          </a:ln>
        </p:spPr>
        <p:txBody>
          <a:bodyPr spcFirstLastPara="1" wrap="square" lIns="91425" tIns="45700" rIns="91425" bIns="45700" anchor="ctr" anchorCtr="0">
            <a:normAutofit/>
          </a:bodyPr>
          <a:lstStyle/>
          <a:p>
            <a:pPr marL="0" lvl="0" indent="0" algn="ctr" rtl="0">
              <a:lnSpc>
                <a:spcPct val="158620"/>
              </a:lnSpc>
              <a:spcBef>
                <a:spcPts val="0"/>
              </a:spcBef>
              <a:spcAft>
                <a:spcPts val="0"/>
              </a:spcAft>
              <a:buClr>
                <a:schemeClr val="dk1"/>
              </a:buClr>
              <a:buSzPts val="2900"/>
              <a:buFont typeface="Arial"/>
              <a:buNone/>
            </a:pPr>
            <a:r>
              <a:rPr lang="en-US">
                <a:latin typeface="Arial"/>
                <a:ea typeface="Arial"/>
                <a:cs typeface="Arial"/>
                <a:sym typeface="Arial"/>
              </a:rPr>
              <a:t>The Public Sphere</a:t>
            </a:r>
            <a:endParaRPr/>
          </a:p>
        </p:txBody>
      </p:sp>
      <p:sp>
        <p:nvSpPr>
          <p:cNvPr id="893" name="Google Shape;893;p225"/>
          <p:cNvSpPr txBox="1">
            <a:spLocks noGrp="1"/>
          </p:cNvSpPr>
          <p:nvPr>
            <p:ph type="body" idx="1"/>
          </p:nvPr>
        </p:nvSpPr>
        <p:spPr>
          <a:xfrm>
            <a:off x="711200" y="1803400"/>
            <a:ext cx="9987910" cy="4174761"/>
          </a:xfrm>
          <a:prstGeom prst="rect">
            <a:avLst/>
          </a:prstGeom>
          <a:noFill/>
          <a:ln>
            <a:noFill/>
          </a:ln>
        </p:spPr>
        <p:txBody>
          <a:bodyPr spcFirstLastPara="1" wrap="square" lIns="60950" tIns="0" rIns="60950" bIns="0" anchor="t" anchorCtr="0">
            <a:noAutofit/>
          </a:bodyPr>
          <a:lstStyle/>
          <a:p>
            <a:pPr marL="342917" lvl="0" indent="-342917" algn="l" rtl="0">
              <a:lnSpc>
                <a:spcPct val="150000"/>
              </a:lnSpc>
              <a:spcBef>
                <a:spcPts val="0"/>
              </a:spcBef>
              <a:spcAft>
                <a:spcPts val="0"/>
              </a:spcAft>
              <a:buClr>
                <a:schemeClr val="dk1"/>
              </a:buClr>
              <a:buSzPts val="2000"/>
              <a:buFont typeface="Calibri"/>
              <a:buAutoNum type="arabicPeriod"/>
            </a:pPr>
            <a:r>
              <a:rPr lang="en-US" sz="2000">
                <a:latin typeface="Arial"/>
                <a:ea typeface="Arial"/>
                <a:cs typeface="Arial"/>
                <a:sym typeface="Arial"/>
              </a:rPr>
              <a:t>A portion of the public sphere comes into being in every conversation in which private individuals assemble to form a public body. (Habermas, 1974, p. 49) </a:t>
            </a:r>
            <a:br>
              <a:rPr lang="en-US" sz="2000">
                <a:solidFill>
                  <a:srgbClr val="202124"/>
                </a:solidFill>
                <a:latin typeface="Arial"/>
                <a:ea typeface="Arial"/>
                <a:cs typeface="Arial"/>
                <a:sym typeface="Arial"/>
              </a:rPr>
            </a:br>
            <a:endParaRPr sz="2000">
              <a:solidFill>
                <a:srgbClr val="202124"/>
              </a:solidFill>
              <a:latin typeface="Arial"/>
              <a:ea typeface="Arial"/>
              <a:cs typeface="Arial"/>
              <a:sym typeface="Arial"/>
            </a:endParaRPr>
          </a:p>
          <a:p>
            <a:pPr marL="342917" lvl="0" indent="-342917" algn="l" rtl="0">
              <a:lnSpc>
                <a:spcPct val="150000"/>
              </a:lnSpc>
              <a:spcBef>
                <a:spcPts val="0"/>
              </a:spcBef>
              <a:spcAft>
                <a:spcPts val="0"/>
              </a:spcAft>
              <a:buClr>
                <a:srgbClr val="202124"/>
              </a:buClr>
              <a:buSzPts val="2000"/>
              <a:buAutoNum type="arabicPeriod"/>
            </a:pPr>
            <a:r>
              <a:rPr lang="en-US" sz="2000">
                <a:solidFill>
                  <a:srgbClr val="202124"/>
                </a:solidFill>
                <a:latin typeface="Arial"/>
                <a:ea typeface="Arial"/>
                <a:cs typeface="Arial"/>
                <a:sym typeface="Arial"/>
              </a:rPr>
              <a:t>“the notion of the public sphere is at the </a:t>
            </a:r>
            <a:r>
              <a:rPr lang="en-US" sz="2000" b="1">
                <a:solidFill>
                  <a:srgbClr val="202124"/>
                </a:solidFill>
                <a:latin typeface="Arial"/>
                <a:ea typeface="Arial"/>
                <a:cs typeface="Arial"/>
                <a:sym typeface="Arial"/>
              </a:rPr>
              <a:t>center of participatory approaches to democracy</a:t>
            </a:r>
            <a:r>
              <a:rPr lang="en-US" sz="2000">
                <a:solidFill>
                  <a:srgbClr val="202124"/>
                </a:solidFill>
                <a:latin typeface="Arial"/>
                <a:ea typeface="Arial"/>
                <a:cs typeface="Arial"/>
                <a:sym typeface="Arial"/>
              </a:rPr>
              <a:t>. The public sphere is the arena where citizens come together, exchange opinions regarding public affairs, discuss, deliberate, and eventually form public opinion.”</a:t>
            </a:r>
            <a:endParaRPr/>
          </a:p>
        </p:txBody>
      </p:sp>
      <p:sp>
        <p:nvSpPr>
          <p:cNvPr id="894" name="Google Shape;894;p225"/>
          <p:cNvSpPr txBox="1"/>
          <p:nvPr/>
        </p:nvSpPr>
        <p:spPr>
          <a:xfrm>
            <a:off x="863600" y="4745587"/>
            <a:ext cx="10245777" cy="608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a:solidFill>
                  <a:srgbClr val="595959"/>
                </a:solidFill>
                <a:latin typeface="Calibri"/>
                <a:ea typeface="Calibri"/>
                <a:cs typeface="Calibri"/>
                <a:sym typeface="Calibri"/>
              </a:rPr>
              <a:t>https://assets.publishing.service.gov.uk/media/57a08b45e5274a27b2000a69/PubSphereweb.pdf</a:t>
            </a:r>
            <a:endParaRPr sz="2000" b="0" i="1" u="none" strike="noStrike" cap="none">
              <a:solidFill>
                <a:srgbClr val="595959"/>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226" descr="A person holding a microphone and standing in front of a crowd&#10;&#10;Description automatically generated with low confidence"/>
          <p:cNvPicPr preferRelativeResize="0"/>
          <p:nvPr/>
        </p:nvPicPr>
        <p:blipFill rotWithShape="1">
          <a:blip r:embed="rId3">
            <a:alphaModFix/>
          </a:blip>
          <a:srcRect l="39951" r="21950" b="3"/>
          <a:stretch/>
        </p:blipFill>
        <p:spPr>
          <a:xfrm>
            <a:off x="20" y="2"/>
            <a:ext cx="1900706" cy="3030605"/>
          </a:xfrm>
          <a:custGeom>
            <a:avLst/>
            <a:gdLst/>
            <a:ahLst/>
            <a:cxnLst/>
            <a:rect l="l" t="t" r="r" b="b"/>
            <a:pathLst>
              <a:path w="1900726" h="3030605" extrusionOk="0">
                <a:moveTo>
                  <a:pt x="0" y="0"/>
                </a:moveTo>
                <a:lnTo>
                  <a:pt x="995524" y="0"/>
                </a:lnTo>
                <a:lnTo>
                  <a:pt x="1066268" y="34079"/>
                </a:lnTo>
                <a:cubicBezTo>
                  <a:pt x="1563309" y="304088"/>
                  <a:pt x="1900726" y="830700"/>
                  <a:pt x="1900726" y="1436119"/>
                </a:cubicBezTo>
                <a:cubicBezTo>
                  <a:pt x="1900726" y="2316731"/>
                  <a:pt x="1186852" y="3030605"/>
                  <a:pt x="306240" y="3030605"/>
                </a:cubicBezTo>
                <a:cubicBezTo>
                  <a:pt x="237443" y="3030605"/>
                  <a:pt x="169663" y="3026248"/>
                  <a:pt x="103161" y="3017795"/>
                </a:cubicBezTo>
                <a:lnTo>
                  <a:pt x="0" y="2998056"/>
                </a:lnTo>
                <a:close/>
              </a:path>
            </a:pathLst>
          </a:custGeom>
          <a:noFill/>
          <a:ln>
            <a:noFill/>
          </a:ln>
        </p:spPr>
      </p:pic>
      <p:pic>
        <p:nvPicPr>
          <p:cNvPr id="901" name="Google Shape;901;p226" descr="A group of people sitting in a circle&#10;&#10;Description automatically generated with low confidence"/>
          <p:cNvPicPr preferRelativeResize="0"/>
          <p:nvPr/>
        </p:nvPicPr>
        <p:blipFill rotWithShape="1">
          <a:blip r:embed="rId4">
            <a:alphaModFix/>
          </a:blip>
          <a:srcRect l="2450" r="5228" b="7"/>
          <a:stretch/>
        </p:blipFill>
        <p:spPr>
          <a:xfrm>
            <a:off x="2073882" y="4"/>
            <a:ext cx="1766298" cy="1554355"/>
          </a:xfrm>
          <a:custGeom>
            <a:avLst/>
            <a:gdLst/>
            <a:ahLst/>
            <a:cxnLst/>
            <a:rect l="l" t="t" r="r" b="b"/>
            <a:pathLst>
              <a:path w="1766298" h="1554355" extrusionOk="0">
                <a:moveTo>
                  <a:pt x="315300" y="0"/>
                </a:moveTo>
                <a:lnTo>
                  <a:pt x="1450998" y="0"/>
                </a:lnTo>
                <a:lnTo>
                  <a:pt x="1507630" y="46725"/>
                </a:lnTo>
                <a:cubicBezTo>
                  <a:pt x="1667448" y="206544"/>
                  <a:pt x="1766298" y="427331"/>
                  <a:pt x="1766298" y="671206"/>
                </a:cubicBezTo>
                <a:cubicBezTo>
                  <a:pt x="1766298" y="1158956"/>
                  <a:pt x="1370899" y="1554355"/>
                  <a:pt x="883149" y="1554355"/>
                </a:cubicBezTo>
                <a:cubicBezTo>
                  <a:pt x="395399" y="1554355"/>
                  <a:pt x="0" y="1158956"/>
                  <a:pt x="0" y="671206"/>
                </a:cubicBezTo>
                <a:cubicBezTo>
                  <a:pt x="0" y="427331"/>
                  <a:pt x="98850" y="206544"/>
                  <a:pt x="258669" y="46725"/>
                </a:cubicBezTo>
                <a:close/>
              </a:path>
            </a:pathLst>
          </a:custGeom>
          <a:noFill/>
          <a:ln>
            <a:noFill/>
          </a:ln>
        </p:spPr>
      </p:pic>
      <p:pic>
        <p:nvPicPr>
          <p:cNvPr id="902" name="Google Shape;902;p226" descr="A picture containing text, person&#10;&#10;Description automatically generated"/>
          <p:cNvPicPr preferRelativeResize="0"/>
          <p:nvPr/>
        </p:nvPicPr>
        <p:blipFill rotWithShape="1">
          <a:blip r:embed="rId5">
            <a:alphaModFix/>
          </a:blip>
          <a:srcRect l="21084" t="1814" r="15107" b="13968"/>
          <a:stretch/>
        </p:blipFill>
        <p:spPr>
          <a:xfrm>
            <a:off x="0" y="2541435"/>
            <a:ext cx="3932591" cy="3101266"/>
          </a:xfrm>
          <a:custGeom>
            <a:avLst/>
            <a:gdLst/>
            <a:ahLst/>
            <a:cxnLst/>
            <a:rect l="l" t="t" r="r" b="b"/>
            <a:pathLst>
              <a:path w="4314178" h="3682450" extrusionOk="0">
                <a:moveTo>
                  <a:pt x="1414249" y="0"/>
                </a:moveTo>
                <a:cubicBezTo>
                  <a:pt x="3015837" y="0"/>
                  <a:pt x="4314178" y="1298342"/>
                  <a:pt x="4314178" y="2899930"/>
                </a:cubicBezTo>
                <a:cubicBezTo>
                  <a:pt x="4314178" y="3125154"/>
                  <a:pt x="4288503" y="3344380"/>
                  <a:pt x="4239920" y="3554843"/>
                </a:cubicBezTo>
                <a:lnTo>
                  <a:pt x="4205399" y="3682450"/>
                </a:lnTo>
                <a:lnTo>
                  <a:pt x="0" y="3682450"/>
                </a:lnTo>
                <a:lnTo>
                  <a:pt x="0" y="369023"/>
                </a:lnTo>
                <a:lnTo>
                  <a:pt x="188810" y="270880"/>
                </a:lnTo>
                <a:cubicBezTo>
                  <a:pt x="561054" y="97075"/>
                  <a:pt x="976315" y="0"/>
                  <a:pt x="1414249" y="0"/>
                </a:cubicBezTo>
                <a:close/>
              </a:path>
            </a:pathLst>
          </a:custGeom>
          <a:noFill/>
          <a:ln>
            <a:noFill/>
          </a:ln>
        </p:spPr>
      </p:pic>
      <p:pic>
        <p:nvPicPr>
          <p:cNvPr id="903" name="Google Shape;903;p226" descr="A picture containing text, person, female&#10;&#10;Description automatically generated"/>
          <p:cNvPicPr preferRelativeResize="0"/>
          <p:nvPr/>
        </p:nvPicPr>
        <p:blipFill rotWithShape="1">
          <a:blip r:embed="rId6">
            <a:alphaModFix/>
          </a:blip>
          <a:srcRect l="12687" r="31064" b="2"/>
          <a:stretch/>
        </p:blipFill>
        <p:spPr>
          <a:xfrm>
            <a:off x="3112815" y="1554355"/>
            <a:ext cx="2229264" cy="2229264"/>
          </a:xfrm>
          <a:custGeom>
            <a:avLst/>
            <a:gdLst/>
            <a:ahLst/>
            <a:cxnLst/>
            <a:rect l="l" t="t" r="r" b="b"/>
            <a:pathLst>
              <a:path w="2257760" h="2257760" extrusionOk="0">
                <a:moveTo>
                  <a:pt x="1128880" y="0"/>
                </a:moveTo>
                <a:cubicBezTo>
                  <a:pt x="1752343" y="0"/>
                  <a:pt x="2257760" y="505417"/>
                  <a:pt x="2257760" y="1128880"/>
                </a:cubicBezTo>
                <a:cubicBezTo>
                  <a:pt x="2257760" y="1752343"/>
                  <a:pt x="1752343" y="2257760"/>
                  <a:pt x="1128880" y="2257760"/>
                </a:cubicBezTo>
                <a:cubicBezTo>
                  <a:pt x="505417" y="2257760"/>
                  <a:pt x="0" y="1752343"/>
                  <a:pt x="0" y="1128880"/>
                </a:cubicBezTo>
                <a:cubicBezTo>
                  <a:pt x="0" y="505417"/>
                  <a:pt x="505417" y="0"/>
                  <a:pt x="1128880" y="0"/>
                </a:cubicBezTo>
                <a:close/>
              </a:path>
            </a:pathLst>
          </a:custGeom>
          <a:noFill/>
          <a:ln>
            <a:noFill/>
          </a:ln>
        </p:spPr>
      </p:pic>
      <p:sp>
        <p:nvSpPr>
          <p:cNvPr id="904" name="Google Shape;904;p226"/>
          <p:cNvSpPr txBox="1"/>
          <p:nvPr/>
        </p:nvSpPr>
        <p:spPr>
          <a:xfrm>
            <a:off x="5927705" y="-35942"/>
            <a:ext cx="5761372" cy="665818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Current events worldwide show that we miss the right socio-technical spaces to collectively discuss, think critically and makesense of complex situations</a:t>
            </a:r>
            <a:r>
              <a:rPr lang="en-US" sz="1800" b="0" i="0" u="none" strike="noStrike" cap="none">
                <a:solidFill>
                  <a:srgbClr val="000000"/>
                </a:solidFill>
                <a:latin typeface="Calibri"/>
                <a:ea typeface="Calibri"/>
                <a:cs typeface="Calibri"/>
                <a:sym typeface="Calibri"/>
              </a:rPr>
              <a:t>.</a:t>
            </a:r>
            <a:endParaRPr/>
          </a:p>
          <a:p>
            <a:pPr marL="0" marR="0" lvl="0" indent="0" algn="l" rtl="0">
              <a:lnSpc>
                <a:spcPct val="9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114300" algn="l" rtl="0">
              <a:lnSpc>
                <a:spcPct val="9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114300" algn="l" rtl="0">
              <a:lnSpc>
                <a:spcPct val="90000"/>
              </a:lnSpc>
              <a:spcBef>
                <a:spcPts val="60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114300" algn="l" rtl="0">
              <a:lnSpc>
                <a:spcPct val="90000"/>
              </a:lnSpc>
              <a:spcBef>
                <a:spcPts val="60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114300" algn="l" rtl="0">
              <a:lnSpc>
                <a:spcPct val="90000"/>
              </a:lnSpc>
              <a:spcBef>
                <a:spcPts val="60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381009" marR="0" lvl="0" indent="-381009" algn="l" rtl="0">
              <a:lnSpc>
                <a:spcPct val="90000"/>
              </a:lnSpc>
              <a:spcBef>
                <a:spcPts val="600"/>
              </a:spcBef>
              <a:spcAft>
                <a:spcPts val="0"/>
              </a:spcAft>
              <a:buClr>
                <a:srgbClr val="00B0F0"/>
              </a:buClr>
              <a:buSzPts val="1400"/>
              <a:buFont typeface="Noto Sans Symbols"/>
              <a:buChar char="❖"/>
            </a:pPr>
            <a:r>
              <a:rPr lang="en-US" sz="1400" b="1" i="0" u="none" strike="noStrike" cap="none">
                <a:solidFill>
                  <a:srgbClr val="00B0F0"/>
                </a:solidFill>
                <a:latin typeface="Calibri"/>
                <a:ea typeface="Calibri"/>
                <a:cs typeface="Calibri"/>
                <a:sym typeface="Calibri"/>
              </a:rPr>
              <a:t>Deliberation</a:t>
            </a:r>
            <a:r>
              <a:rPr lang="en-US" sz="1400" b="0" i="0" u="none" strike="noStrike" cap="none">
                <a:solidFill>
                  <a:srgbClr val="000000"/>
                </a:solidFill>
                <a:latin typeface="Calibri"/>
                <a:ea typeface="Calibri"/>
                <a:cs typeface="Calibri"/>
                <a:sym typeface="Calibri"/>
              </a:rPr>
              <a:t> is the careful discussion before decision, and it can be defined as the thorough dialogical assessment of the </a:t>
            </a:r>
            <a:r>
              <a:rPr lang="en-US" sz="1400" b="1" i="0" u="none" strike="noStrike" cap="none">
                <a:solidFill>
                  <a:srgbClr val="00B0F0"/>
                </a:solidFill>
                <a:latin typeface="Calibri"/>
                <a:ea typeface="Calibri"/>
                <a:cs typeface="Calibri"/>
                <a:sym typeface="Calibri"/>
              </a:rPr>
              <a:t>reasons for and against a measure </a:t>
            </a:r>
            <a:r>
              <a:rPr lang="en-US" sz="1400" b="0" i="0" u="none" strike="noStrike" cap="none">
                <a:solidFill>
                  <a:srgbClr val="000000"/>
                </a:solidFill>
                <a:latin typeface="Calibri"/>
                <a:ea typeface="Calibri"/>
                <a:cs typeface="Calibri"/>
                <a:sym typeface="Calibri"/>
              </a:rPr>
              <a:t>before a decision is made.</a:t>
            </a:r>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a:p>
          <a:p>
            <a:pPr marL="381009" marR="0" lvl="0" indent="-381009" algn="l" rtl="0">
              <a:lnSpc>
                <a:spcPct val="9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Calibri"/>
                <a:ea typeface="Calibri"/>
                <a:cs typeface="Calibri"/>
                <a:sym typeface="Calibri"/>
              </a:rPr>
              <a:t>When </a:t>
            </a:r>
            <a:r>
              <a:rPr lang="en-US" sz="1400" b="1" i="0" u="none" strike="noStrike" cap="none">
                <a:solidFill>
                  <a:srgbClr val="000000"/>
                </a:solidFill>
                <a:latin typeface="Calibri"/>
                <a:ea typeface="Calibri"/>
                <a:cs typeface="Calibri"/>
                <a:sym typeface="Calibri"/>
              </a:rPr>
              <a:t>teams, people or organisations are geographically distributed</a:t>
            </a:r>
            <a:r>
              <a:rPr lang="en-US" sz="1400" b="0" i="0" u="none" strike="noStrike" cap="none">
                <a:solidFill>
                  <a:srgbClr val="000000"/>
                </a:solidFill>
                <a:latin typeface="Calibri"/>
                <a:ea typeface="Calibri"/>
                <a:cs typeface="Calibri"/>
                <a:sym typeface="Calibri"/>
              </a:rPr>
              <a:t> these thorough </a:t>
            </a:r>
            <a:r>
              <a:rPr lang="en-US" sz="1400" b="1" i="0" u="none" strike="noStrike" cap="none">
                <a:solidFill>
                  <a:srgbClr val="000000"/>
                </a:solidFill>
                <a:latin typeface="Calibri"/>
                <a:ea typeface="Calibri"/>
                <a:cs typeface="Calibri"/>
                <a:sym typeface="Calibri"/>
              </a:rPr>
              <a:t>conversations cannot happen face-to-face</a:t>
            </a:r>
            <a:r>
              <a:rPr lang="en-US" sz="1400" b="0" i="0" u="none" strike="noStrike" cap="none">
                <a:solidFill>
                  <a:srgbClr val="000000"/>
                </a:solidFill>
                <a:latin typeface="Calibri"/>
                <a:ea typeface="Calibri"/>
                <a:cs typeface="Calibri"/>
                <a:sym typeface="Calibri"/>
              </a:rPr>
              <a:t>, with people sitting in the same room. </a:t>
            </a:r>
            <a:endParaRPr/>
          </a:p>
          <a:p>
            <a:pPr marL="0" marR="0" lvl="0" indent="114300" algn="l" rtl="0">
              <a:lnSpc>
                <a:spcPct val="9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60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a:p>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Social Media are the standard solution for organisations to carry out online deliberation in large distributed groups. Research evidence though shows that those systems are highly inappropriate to achieve effective deliberation, since they are:</a:t>
            </a:r>
            <a:endParaRPr/>
          </a:p>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rgbClr val="000000"/>
              </a:solidFill>
              <a:latin typeface="Calibri"/>
              <a:ea typeface="Calibri"/>
              <a:cs typeface="Calibri"/>
              <a:sym typeface="Calibri"/>
            </a:endParaRPr>
          </a:p>
          <a:p>
            <a:pPr marL="914446" marR="0" lvl="1" indent="-457223"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Rudimental in the way they structure online discussion data,</a:t>
            </a:r>
            <a:endParaRPr/>
          </a:p>
          <a:p>
            <a:pPr marL="914446" marR="0" lvl="1" indent="-457223"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not designed to support decision making, and </a:t>
            </a:r>
            <a:endParaRPr/>
          </a:p>
          <a:p>
            <a:pPr marL="914446" marR="0" lvl="1" indent="-457223"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often produce polarisation, division and conflict.</a:t>
            </a:r>
            <a:endParaRPr sz="1800" b="1"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800"/>
              <a:buFont typeface="Arial"/>
              <a:buNone/>
            </a:pPr>
            <a:endParaRPr sz="1800" b="1" i="0" u="none" strike="noStrike" cap="none">
              <a:solidFill>
                <a:srgbClr val="000000"/>
              </a:solidFill>
              <a:latin typeface="Calibri"/>
              <a:ea typeface="Calibri"/>
              <a:cs typeface="Calibri"/>
              <a:sym typeface="Calibri"/>
            </a:endParaRPr>
          </a:p>
        </p:txBody>
      </p:sp>
      <p:sp>
        <p:nvSpPr>
          <p:cNvPr id="905" name="Google Shape;905;p226"/>
          <p:cNvSpPr txBox="1"/>
          <p:nvPr/>
        </p:nvSpPr>
        <p:spPr>
          <a:xfrm>
            <a:off x="5854212" y="3588428"/>
            <a:ext cx="5322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Problem: </a:t>
            </a:r>
            <a:endParaRPr/>
          </a:p>
          <a:p>
            <a:pPr marL="0" marR="0" lvl="0" indent="0" algn="ctr" rtl="0">
              <a:lnSpc>
                <a:spcPct val="100000"/>
              </a:lnSpc>
              <a:spcBef>
                <a:spcPts val="0"/>
              </a:spcBef>
              <a:spcAft>
                <a:spcPts val="0"/>
              </a:spcAft>
              <a:buNone/>
            </a:pPr>
            <a:r>
              <a:rPr lang="en-US" sz="1800" b="1" i="0" u="none" strike="noStrike" cap="none">
                <a:solidFill>
                  <a:srgbClr val="00B0F0"/>
                </a:solidFill>
                <a:latin typeface="Calibri"/>
                <a:ea typeface="Calibri"/>
                <a:cs typeface="Calibri"/>
                <a:sym typeface="Calibri"/>
              </a:rPr>
              <a:t>Online Deliberation Support is poor </a:t>
            </a:r>
            <a:endParaRPr/>
          </a:p>
        </p:txBody>
      </p:sp>
      <p:sp>
        <p:nvSpPr>
          <p:cNvPr id="906" name="Google Shape;906;p226"/>
          <p:cNvSpPr/>
          <p:nvPr/>
        </p:nvSpPr>
        <p:spPr>
          <a:xfrm>
            <a:off x="5693014" y="4030134"/>
            <a:ext cx="727341" cy="398352"/>
          </a:xfrm>
          <a:prstGeom prst="striped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7" name="Google Shape;907;p226"/>
          <p:cNvSpPr/>
          <p:nvPr/>
        </p:nvSpPr>
        <p:spPr>
          <a:xfrm>
            <a:off x="6096000" y="992438"/>
            <a:ext cx="5258282" cy="726749"/>
          </a:xfrm>
          <a:prstGeom prst="roundRect">
            <a:avLst>
              <a:gd name="adj" fmla="val 16667"/>
            </a:avLst>
          </a:prstGeom>
          <a:noFill/>
          <a:ln w="8255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8" name="Google Shape;908;p226"/>
          <p:cNvSpPr txBox="1"/>
          <p:nvPr/>
        </p:nvSpPr>
        <p:spPr>
          <a:xfrm>
            <a:off x="6150872" y="678705"/>
            <a:ext cx="5026072"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600"/>
              </a:spcBef>
              <a:spcAft>
                <a:spcPts val="0"/>
              </a:spcAft>
              <a:buNone/>
            </a:pPr>
            <a:r>
              <a:rPr lang="en-US" sz="1800" b="1" i="1" u="none" strike="noStrike" cap="none">
                <a:solidFill>
                  <a:srgbClr val="00B0F0"/>
                </a:solidFill>
                <a:latin typeface="Calibri"/>
                <a:ea typeface="Calibri"/>
                <a:cs typeface="Calibri"/>
                <a:sym typeface="Calibri"/>
              </a:rPr>
              <a:t>At all societal levels we lack tools for effective large-scale deliberation.</a:t>
            </a:r>
            <a:endParaRPr/>
          </a:p>
          <a:p>
            <a:pPr marL="0" marR="0" lvl="0" indent="0" algn="l" rtl="0">
              <a:lnSpc>
                <a:spcPct val="100000"/>
              </a:lnSpc>
              <a:spcBef>
                <a:spcPts val="600"/>
              </a:spcBef>
              <a:spcAft>
                <a:spcPts val="0"/>
              </a:spcAft>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227" descr="Screen Shot 2013-06-28 at 12.59.25.png"/>
          <p:cNvPicPr preferRelativeResize="0"/>
          <p:nvPr/>
        </p:nvPicPr>
        <p:blipFill rotWithShape="1">
          <a:blip r:embed="rId3">
            <a:alphaModFix/>
          </a:blip>
          <a:srcRect/>
          <a:stretch/>
        </p:blipFill>
        <p:spPr>
          <a:xfrm>
            <a:off x="9129382" y="4275755"/>
            <a:ext cx="2197100" cy="1130300"/>
          </a:xfrm>
          <a:prstGeom prst="rect">
            <a:avLst/>
          </a:prstGeom>
          <a:noFill/>
          <a:ln>
            <a:noFill/>
          </a:ln>
          <a:effectLst>
            <a:outerShdw blurRad="292100" dist="139700" dir="2700000" algn="tl" rotWithShape="0">
              <a:srgbClr val="333333">
                <a:alpha val="64705"/>
              </a:srgbClr>
            </a:outerShdw>
          </a:effectLst>
        </p:spPr>
      </p:pic>
      <p:pic>
        <p:nvPicPr>
          <p:cNvPr id="915" name="Google Shape;915;p227" descr="Screen Shot 2013-06-28 at 12.15.22.png"/>
          <p:cNvPicPr preferRelativeResize="0"/>
          <p:nvPr/>
        </p:nvPicPr>
        <p:blipFill rotWithShape="1">
          <a:blip r:embed="rId4">
            <a:alphaModFix/>
          </a:blip>
          <a:srcRect/>
          <a:stretch/>
        </p:blipFill>
        <p:spPr>
          <a:xfrm>
            <a:off x="6565263" y="5626993"/>
            <a:ext cx="3855445" cy="995179"/>
          </a:xfrm>
          <a:prstGeom prst="rect">
            <a:avLst/>
          </a:prstGeom>
          <a:noFill/>
          <a:ln>
            <a:noFill/>
          </a:ln>
          <a:effectLst>
            <a:outerShdw blurRad="292100" dist="139700" dir="2700000" algn="tl" rotWithShape="0">
              <a:srgbClr val="333333">
                <a:alpha val="64705"/>
              </a:srgbClr>
            </a:outerShdw>
          </a:effectLst>
        </p:spPr>
      </p:pic>
      <p:pic>
        <p:nvPicPr>
          <p:cNvPr id="916" name="Google Shape;916;p227" descr="Screen Shot 2013-06-28 at 12.06.09.png"/>
          <p:cNvPicPr preferRelativeResize="0"/>
          <p:nvPr/>
        </p:nvPicPr>
        <p:blipFill rotWithShape="1">
          <a:blip r:embed="rId5">
            <a:alphaModFix/>
          </a:blip>
          <a:srcRect/>
          <a:stretch/>
        </p:blipFill>
        <p:spPr>
          <a:xfrm>
            <a:off x="4889373" y="3268106"/>
            <a:ext cx="1689100" cy="584200"/>
          </a:xfrm>
          <a:prstGeom prst="rect">
            <a:avLst/>
          </a:prstGeom>
          <a:noFill/>
          <a:ln>
            <a:noFill/>
          </a:ln>
          <a:effectLst>
            <a:outerShdw blurRad="292100" dist="139700" dir="2700000" algn="tl" rotWithShape="0">
              <a:srgbClr val="333333">
                <a:alpha val="64705"/>
              </a:srgbClr>
            </a:outerShdw>
          </a:effectLst>
        </p:spPr>
      </p:pic>
      <p:pic>
        <p:nvPicPr>
          <p:cNvPr id="917" name="Google Shape;917;p227" descr="Screen Shot 2013-06-28 at 12.05.52.png"/>
          <p:cNvPicPr preferRelativeResize="0"/>
          <p:nvPr/>
        </p:nvPicPr>
        <p:blipFill rotWithShape="1">
          <a:blip r:embed="rId6">
            <a:alphaModFix/>
          </a:blip>
          <a:srcRect/>
          <a:stretch/>
        </p:blipFill>
        <p:spPr>
          <a:xfrm>
            <a:off x="4431051" y="1628835"/>
            <a:ext cx="1002025" cy="683923"/>
          </a:xfrm>
          <a:prstGeom prst="rect">
            <a:avLst/>
          </a:prstGeom>
          <a:noFill/>
          <a:ln>
            <a:noFill/>
          </a:ln>
          <a:effectLst>
            <a:outerShdw blurRad="292100" dist="139700" dir="2700000" algn="tl" rotWithShape="0">
              <a:srgbClr val="333333">
                <a:alpha val="64705"/>
              </a:srgbClr>
            </a:outerShdw>
          </a:effectLst>
        </p:spPr>
      </p:pic>
      <p:pic>
        <p:nvPicPr>
          <p:cNvPr id="918" name="Google Shape;918;p227" descr="Screen Shot 2013-06-28 at 12.55.57.png"/>
          <p:cNvPicPr preferRelativeResize="0"/>
          <p:nvPr/>
        </p:nvPicPr>
        <p:blipFill rotWithShape="1">
          <a:blip r:embed="rId7">
            <a:alphaModFix/>
          </a:blip>
          <a:srcRect/>
          <a:stretch/>
        </p:blipFill>
        <p:spPr>
          <a:xfrm>
            <a:off x="7431424" y="3729405"/>
            <a:ext cx="1650349" cy="665128"/>
          </a:xfrm>
          <a:prstGeom prst="rect">
            <a:avLst/>
          </a:prstGeom>
          <a:noFill/>
          <a:ln>
            <a:noFill/>
          </a:ln>
          <a:effectLst>
            <a:outerShdw blurRad="292100" dist="139700" dir="2700000" algn="tl" rotWithShape="0">
              <a:srgbClr val="333333">
                <a:alpha val="64705"/>
              </a:srgbClr>
            </a:outerShdw>
          </a:effectLst>
        </p:spPr>
      </p:pic>
      <p:pic>
        <p:nvPicPr>
          <p:cNvPr id="919" name="Google Shape;919;p227" descr="Screen Shot 2013-06-28 at 12.56.32.png"/>
          <p:cNvPicPr preferRelativeResize="0"/>
          <p:nvPr/>
        </p:nvPicPr>
        <p:blipFill rotWithShape="1">
          <a:blip r:embed="rId8">
            <a:alphaModFix/>
          </a:blip>
          <a:srcRect/>
          <a:stretch/>
        </p:blipFill>
        <p:spPr>
          <a:xfrm>
            <a:off x="8108831" y="2862469"/>
            <a:ext cx="2436780" cy="815616"/>
          </a:xfrm>
          <a:prstGeom prst="rect">
            <a:avLst/>
          </a:prstGeom>
          <a:noFill/>
          <a:ln>
            <a:noFill/>
          </a:ln>
          <a:effectLst>
            <a:outerShdw blurRad="292100" dist="139700" dir="2700000" algn="tl" rotWithShape="0">
              <a:srgbClr val="333333">
                <a:alpha val="64705"/>
              </a:srgbClr>
            </a:outerShdw>
          </a:effectLst>
        </p:spPr>
      </p:pic>
      <p:pic>
        <p:nvPicPr>
          <p:cNvPr id="920" name="Google Shape;920;p227" descr="Screen Shot 2013-06-28 at 12.56.49.png"/>
          <p:cNvPicPr preferRelativeResize="0"/>
          <p:nvPr/>
        </p:nvPicPr>
        <p:blipFill rotWithShape="1">
          <a:blip r:embed="rId9">
            <a:alphaModFix/>
          </a:blip>
          <a:srcRect/>
          <a:stretch/>
        </p:blipFill>
        <p:spPr>
          <a:xfrm>
            <a:off x="7796869" y="1739793"/>
            <a:ext cx="2126691" cy="717928"/>
          </a:xfrm>
          <a:prstGeom prst="rect">
            <a:avLst/>
          </a:prstGeom>
          <a:noFill/>
          <a:ln>
            <a:noFill/>
          </a:ln>
          <a:effectLst>
            <a:outerShdw blurRad="292100" dist="139700" dir="2700000" algn="tl" rotWithShape="0">
              <a:srgbClr val="333333">
                <a:alpha val="64705"/>
              </a:srgbClr>
            </a:outerShdw>
          </a:effectLst>
        </p:spPr>
      </p:pic>
      <p:pic>
        <p:nvPicPr>
          <p:cNvPr id="921" name="Google Shape;921;p227" descr="Screen Shot 2013-06-28 at 12.57.31.png"/>
          <p:cNvPicPr preferRelativeResize="0"/>
          <p:nvPr/>
        </p:nvPicPr>
        <p:blipFill rotWithShape="1">
          <a:blip r:embed="rId10">
            <a:alphaModFix/>
          </a:blip>
          <a:srcRect/>
          <a:stretch/>
        </p:blipFill>
        <p:spPr>
          <a:xfrm>
            <a:off x="9780719" y="3385855"/>
            <a:ext cx="2265925" cy="803725"/>
          </a:xfrm>
          <a:prstGeom prst="rect">
            <a:avLst/>
          </a:prstGeom>
          <a:noFill/>
          <a:ln>
            <a:noFill/>
          </a:ln>
          <a:effectLst>
            <a:outerShdw blurRad="292100" dist="139700" dir="2700000" algn="tl" rotWithShape="0">
              <a:srgbClr val="333333">
                <a:alpha val="64705"/>
              </a:srgbClr>
            </a:outerShdw>
          </a:effectLst>
        </p:spPr>
      </p:pic>
      <p:pic>
        <p:nvPicPr>
          <p:cNvPr id="922" name="Google Shape;922;p227" descr="Screen Shot 2013-06-28 at 13.01.17.png"/>
          <p:cNvPicPr preferRelativeResize="0"/>
          <p:nvPr/>
        </p:nvPicPr>
        <p:blipFill rotWithShape="1">
          <a:blip r:embed="rId11">
            <a:alphaModFix/>
          </a:blip>
          <a:srcRect/>
          <a:stretch/>
        </p:blipFill>
        <p:spPr>
          <a:xfrm>
            <a:off x="10358268" y="1857322"/>
            <a:ext cx="1533112" cy="943969"/>
          </a:xfrm>
          <a:prstGeom prst="rect">
            <a:avLst/>
          </a:prstGeom>
          <a:noFill/>
          <a:ln>
            <a:noFill/>
          </a:ln>
          <a:effectLst>
            <a:outerShdw blurRad="292100" dist="139700" dir="2700000" algn="tl" rotWithShape="0">
              <a:srgbClr val="333333">
                <a:alpha val="64705"/>
              </a:srgbClr>
            </a:outerShdw>
          </a:effectLst>
        </p:spPr>
      </p:pic>
      <p:pic>
        <p:nvPicPr>
          <p:cNvPr id="923" name="Google Shape;923;p227" descr="Screen Shot 2013-06-28 at 13.02.57.png"/>
          <p:cNvPicPr preferRelativeResize="0"/>
          <p:nvPr/>
        </p:nvPicPr>
        <p:blipFill rotWithShape="1">
          <a:blip r:embed="rId12">
            <a:alphaModFix/>
          </a:blip>
          <a:srcRect/>
          <a:stretch/>
        </p:blipFill>
        <p:spPr>
          <a:xfrm>
            <a:off x="6238125" y="2642823"/>
            <a:ext cx="1570868" cy="571225"/>
          </a:xfrm>
          <a:prstGeom prst="rect">
            <a:avLst/>
          </a:prstGeom>
          <a:noFill/>
          <a:ln>
            <a:noFill/>
          </a:ln>
          <a:effectLst>
            <a:outerShdw blurRad="292100" dist="139700" dir="2700000" algn="tl" rotWithShape="0">
              <a:srgbClr val="333333">
                <a:alpha val="64705"/>
              </a:srgbClr>
            </a:outerShdw>
          </a:effectLst>
        </p:spPr>
      </p:pic>
      <p:pic>
        <p:nvPicPr>
          <p:cNvPr id="924" name="Google Shape;924;p227" descr="Screen Shot 2013-06-28 at 13.13.00.png"/>
          <p:cNvPicPr preferRelativeResize="0"/>
          <p:nvPr/>
        </p:nvPicPr>
        <p:blipFill rotWithShape="1">
          <a:blip r:embed="rId13">
            <a:alphaModFix/>
          </a:blip>
          <a:srcRect/>
          <a:stretch/>
        </p:blipFill>
        <p:spPr>
          <a:xfrm>
            <a:off x="5441233" y="5454681"/>
            <a:ext cx="1035001" cy="488208"/>
          </a:xfrm>
          <a:prstGeom prst="rect">
            <a:avLst/>
          </a:prstGeom>
          <a:noFill/>
          <a:ln>
            <a:noFill/>
          </a:ln>
          <a:effectLst>
            <a:outerShdw blurRad="292100" dist="139700" dir="2700000" algn="tl" rotWithShape="0">
              <a:srgbClr val="333333">
                <a:alpha val="64705"/>
              </a:srgbClr>
            </a:outerShdw>
          </a:effectLst>
        </p:spPr>
      </p:pic>
      <p:pic>
        <p:nvPicPr>
          <p:cNvPr id="925" name="Google Shape;925;p227" descr="Screen Shot 2013-06-28 at 13.12.48.png"/>
          <p:cNvPicPr preferRelativeResize="0"/>
          <p:nvPr/>
        </p:nvPicPr>
        <p:blipFill rotWithShape="1">
          <a:blip r:embed="rId14">
            <a:alphaModFix/>
          </a:blip>
          <a:srcRect/>
          <a:stretch/>
        </p:blipFill>
        <p:spPr>
          <a:xfrm>
            <a:off x="7023560" y="4748740"/>
            <a:ext cx="1156015" cy="420679"/>
          </a:xfrm>
          <a:prstGeom prst="rect">
            <a:avLst/>
          </a:prstGeom>
          <a:noFill/>
          <a:ln>
            <a:noFill/>
          </a:ln>
          <a:effectLst>
            <a:outerShdw blurRad="292100" dist="139700" dir="2700000" algn="tl" rotWithShape="0">
              <a:srgbClr val="333333">
                <a:alpha val="64705"/>
              </a:srgbClr>
            </a:outerShdw>
          </a:effectLst>
        </p:spPr>
      </p:pic>
      <p:pic>
        <p:nvPicPr>
          <p:cNvPr id="926" name="Google Shape;926;p227" descr="Screen Shot 2013-06-29 at 09.53.00.png"/>
          <p:cNvPicPr preferRelativeResize="0"/>
          <p:nvPr/>
        </p:nvPicPr>
        <p:blipFill rotWithShape="1">
          <a:blip r:embed="rId15">
            <a:alphaModFix/>
          </a:blip>
          <a:srcRect/>
          <a:stretch/>
        </p:blipFill>
        <p:spPr>
          <a:xfrm>
            <a:off x="4905088" y="3975940"/>
            <a:ext cx="2072115" cy="682767"/>
          </a:xfrm>
          <a:prstGeom prst="rect">
            <a:avLst/>
          </a:prstGeom>
          <a:noFill/>
          <a:ln>
            <a:noFill/>
          </a:ln>
          <a:effectLst>
            <a:outerShdw blurRad="292100" dist="139700" dir="2700000" algn="tl" rotWithShape="0">
              <a:srgbClr val="333333">
                <a:alpha val="64705"/>
              </a:srgbClr>
            </a:outerShdw>
          </a:effectLst>
        </p:spPr>
      </p:pic>
      <p:pic>
        <p:nvPicPr>
          <p:cNvPr id="927" name="Google Shape;927;p227" descr="Screen Shot 2013-06-29 at 11.41.15.png"/>
          <p:cNvPicPr preferRelativeResize="0"/>
          <p:nvPr/>
        </p:nvPicPr>
        <p:blipFill rotWithShape="1">
          <a:blip r:embed="rId16">
            <a:alphaModFix/>
          </a:blip>
          <a:srcRect/>
          <a:stretch/>
        </p:blipFill>
        <p:spPr>
          <a:xfrm>
            <a:off x="5298522" y="4917630"/>
            <a:ext cx="848199" cy="363513"/>
          </a:xfrm>
          <a:prstGeom prst="rect">
            <a:avLst/>
          </a:prstGeom>
          <a:noFill/>
          <a:ln>
            <a:noFill/>
          </a:ln>
          <a:effectLst>
            <a:outerShdw blurRad="292100" dist="139700" dir="2700000" algn="tl" rotWithShape="0">
              <a:srgbClr val="333333">
                <a:alpha val="64705"/>
              </a:srgbClr>
            </a:outerShdw>
          </a:effectLst>
        </p:spPr>
      </p:pic>
      <p:pic>
        <p:nvPicPr>
          <p:cNvPr id="928" name="Google Shape;928;p227" descr="Screen Shot 2013-06-29 at 11.45.11.png"/>
          <p:cNvPicPr preferRelativeResize="0"/>
          <p:nvPr/>
        </p:nvPicPr>
        <p:blipFill rotWithShape="1">
          <a:blip r:embed="rId17">
            <a:alphaModFix/>
          </a:blip>
          <a:srcRect/>
          <a:stretch/>
        </p:blipFill>
        <p:spPr>
          <a:xfrm>
            <a:off x="5699101" y="1571670"/>
            <a:ext cx="1732323" cy="557060"/>
          </a:xfrm>
          <a:prstGeom prst="rect">
            <a:avLst/>
          </a:prstGeom>
          <a:noFill/>
          <a:ln>
            <a:noFill/>
          </a:ln>
          <a:effectLst>
            <a:outerShdw blurRad="292100" dist="139700" dir="2700000" algn="tl" rotWithShape="0">
              <a:srgbClr val="333333">
                <a:alpha val="64705"/>
              </a:srgbClr>
            </a:outerShdw>
          </a:effectLst>
        </p:spPr>
      </p:pic>
      <p:sp>
        <p:nvSpPr>
          <p:cNvPr id="929" name="Google Shape;929;p227"/>
          <p:cNvSpPr txBox="1"/>
          <p:nvPr/>
        </p:nvSpPr>
        <p:spPr>
          <a:xfrm>
            <a:off x="418888" y="1743384"/>
            <a:ext cx="4186401" cy="41549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1" i="0" u="none" strike="noStrike" cap="none">
              <a:solidFill>
                <a:srgbClr val="404040"/>
              </a:solidFill>
              <a:latin typeface="Lato"/>
              <a:ea typeface="Lato"/>
              <a:cs typeface="Lato"/>
              <a:sym typeface="Lato"/>
            </a:endParaRPr>
          </a:p>
          <a:p>
            <a:pPr marL="381009" marR="0" lvl="0" indent="-381009"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Lato"/>
                <a:ea typeface="Lato"/>
                <a:cs typeface="Lato"/>
                <a:sym typeface="Lato"/>
              </a:rPr>
              <a:t>are rudimental in the way they </a:t>
            </a:r>
            <a:r>
              <a:rPr lang="en-US" sz="2400" b="0" i="1" u="none" strike="noStrike" cap="none">
                <a:solidFill>
                  <a:srgbClr val="000000"/>
                </a:solidFill>
                <a:latin typeface="Lato"/>
                <a:ea typeface="Lato"/>
                <a:cs typeface="Lato"/>
                <a:sym typeface="Lato"/>
              </a:rPr>
              <a:t>structure data</a:t>
            </a:r>
            <a:endParaRPr/>
          </a:p>
          <a:p>
            <a:pPr marL="381009" marR="0" lvl="0" indent="-381009"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Lato"/>
                <a:ea typeface="Lato"/>
                <a:cs typeface="Lato"/>
                <a:sym typeface="Lato"/>
              </a:rPr>
              <a:t>lack of content quality and variety</a:t>
            </a:r>
            <a:endParaRPr sz="2400" b="0" i="1" u="none" strike="noStrike" cap="none">
              <a:solidFill>
                <a:srgbClr val="000000"/>
              </a:solidFill>
              <a:latin typeface="Lato"/>
              <a:ea typeface="Lato"/>
              <a:cs typeface="Lato"/>
              <a:sym typeface="Lato"/>
            </a:endParaRPr>
          </a:p>
          <a:p>
            <a:pPr marL="381009" marR="0" lvl="0" indent="-381009"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Lato"/>
                <a:ea typeface="Lato"/>
                <a:cs typeface="Lato"/>
                <a:sym typeface="Lato"/>
              </a:rPr>
              <a:t>scarcely support evidence-based reasoning</a:t>
            </a:r>
            <a:endParaRPr/>
          </a:p>
          <a:p>
            <a:pPr marL="381009" marR="0" lvl="0" indent="-381009"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Lato"/>
                <a:ea typeface="Lato"/>
                <a:cs typeface="Lato"/>
                <a:sym typeface="Lato"/>
              </a:rPr>
              <a:t>lack features to enhance personal understanding and situational awareness</a:t>
            </a:r>
            <a:endParaRPr/>
          </a:p>
          <a:p>
            <a:pPr marL="381009" marR="0" lvl="0" indent="-228609" algn="l" rtl="0">
              <a:lnSpc>
                <a:spcPct val="100000"/>
              </a:lnSpc>
              <a:spcBef>
                <a:spcPts val="0"/>
              </a:spcBef>
              <a:spcAft>
                <a:spcPts val="0"/>
              </a:spcAft>
              <a:buClr>
                <a:srgbClr val="000000"/>
              </a:buClr>
              <a:buSzPts val="2400"/>
              <a:buFont typeface="Noto Sans Symbols"/>
              <a:buNone/>
            </a:pPr>
            <a:endParaRPr sz="2400" b="0" i="0" u="none" strike="noStrike" cap="none">
              <a:solidFill>
                <a:srgbClr val="404040"/>
              </a:solidFill>
              <a:latin typeface="Lato"/>
              <a:ea typeface="Lato"/>
              <a:cs typeface="Lato"/>
              <a:sym typeface="Lato"/>
            </a:endParaRPr>
          </a:p>
        </p:txBody>
      </p:sp>
      <p:sp>
        <p:nvSpPr>
          <p:cNvPr id="930" name="Google Shape;930;p227"/>
          <p:cNvSpPr/>
          <p:nvPr/>
        </p:nvSpPr>
        <p:spPr>
          <a:xfrm>
            <a:off x="493748" y="1052079"/>
            <a:ext cx="11397632" cy="5436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933" b="1" i="0" u="none" strike="noStrike" cap="none">
                <a:solidFill>
                  <a:srgbClr val="B31212"/>
                </a:solidFill>
                <a:latin typeface="Lato"/>
                <a:ea typeface="Lato"/>
                <a:cs typeface="Lato"/>
                <a:sym typeface="Lato"/>
              </a:rPr>
              <a:t>The discussion spaces that we see on the Web today are flawed</a:t>
            </a:r>
            <a:endParaRPr/>
          </a:p>
        </p:txBody>
      </p:sp>
      <p:sp>
        <p:nvSpPr>
          <p:cNvPr id="931" name="Google Shape;931;p227"/>
          <p:cNvSpPr txBox="1">
            <a:spLocks noGrp="1"/>
          </p:cNvSpPr>
          <p:nvPr>
            <p:ph type="title"/>
          </p:nvPr>
        </p:nvSpPr>
        <p:spPr>
          <a:xfrm>
            <a:off x="194518" y="8382"/>
            <a:ext cx="12010986"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Setting the Problem: Technical Dimension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228"/>
          <p:cNvSpPr txBox="1"/>
          <p:nvPr/>
        </p:nvSpPr>
        <p:spPr>
          <a:xfrm>
            <a:off x="711200" y="1600200"/>
            <a:ext cx="11036952" cy="48936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B31212"/>
                </a:solidFill>
                <a:latin typeface="Lato"/>
                <a:ea typeface="Lato"/>
                <a:cs typeface="Lato"/>
                <a:sym typeface="Lato"/>
              </a:rPr>
              <a:t>… and produce well known negative socio-technical effects, such as</a:t>
            </a:r>
            <a:endParaRPr/>
          </a:p>
          <a:p>
            <a:pPr marL="457212" marR="0" lvl="0" indent="-304812" algn="l" rtl="0">
              <a:lnSpc>
                <a:spcPct val="100000"/>
              </a:lnSpc>
              <a:spcBef>
                <a:spcPts val="0"/>
              </a:spcBef>
              <a:spcAft>
                <a:spcPts val="0"/>
              </a:spcAft>
              <a:buClr>
                <a:srgbClr val="000000"/>
              </a:buClr>
              <a:buSzPts val="2400"/>
              <a:buFont typeface="Noto Sans Symbols"/>
              <a:buNone/>
            </a:pPr>
            <a:endParaRPr sz="2400" b="0" i="0" u="none" strike="noStrike" cap="none">
              <a:solidFill>
                <a:srgbClr val="404040"/>
              </a:solidFill>
              <a:latin typeface="Lato"/>
              <a:ea typeface="Lato"/>
              <a:cs typeface="Lato"/>
              <a:sym typeface="Lato"/>
            </a:endParaRPr>
          </a:p>
          <a:p>
            <a:pPr marL="457212" marR="0" lvl="0" indent="-457212" algn="l" rtl="0">
              <a:lnSpc>
                <a:spcPct val="100000"/>
              </a:lnSpc>
              <a:spcBef>
                <a:spcPts val="0"/>
              </a:spcBef>
              <a:spcAft>
                <a:spcPts val="0"/>
              </a:spcAft>
              <a:buClr>
                <a:srgbClr val="404040"/>
              </a:buClr>
              <a:buSzPts val="2400"/>
              <a:buFont typeface="Noto Sans Symbols"/>
              <a:buChar char="✔"/>
            </a:pPr>
            <a:r>
              <a:rPr lang="en-US" sz="2400" b="0" i="0" u="none" strike="noStrike" cap="none">
                <a:solidFill>
                  <a:srgbClr val="404040"/>
                </a:solidFill>
                <a:latin typeface="Lato"/>
                <a:ea typeface="Lato"/>
                <a:cs typeface="Lato"/>
                <a:sym typeface="Lato"/>
              </a:rPr>
              <a:t>‘echo chambers” and the activation of biased information dynamics </a:t>
            </a:r>
            <a:r>
              <a:rPr lang="en-US" sz="2400" b="0" i="1" u="none" strike="noStrike" cap="none">
                <a:solidFill>
                  <a:srgbClr val="404040"/>
                </a:solidFill>
                <a:latin typeface="Lato"/>
                <a:ea typeface="Lato"/>
                <a:cs typeface="Lato"/>
                <a:sym typeface="Lato"/>
              </a:rPr>
              <a:t>(Ditto &amp; Lopez, 1992; Taber &amp; Lodge, 2006) </a:t>
            </a:r>
            <a:endParaRPr/>
          </a:p>
          <a:p>
            <a:pPr marL="457212" marR="0" lvl="0" indent="-457212" algn="l" rtl="0">
              <a:lnSpc>
                <a:spcPct val="100000"/>
              </a:lnSpc>
              <a:spcBef>
                <a:spcPts val="0"/>
              </a:spcBef>
              <a:spcAft>
                <a:spcPts val="0"/>
              </a:spcAft>
              <a:buClr>
                <a:srgbClr val="404040"/>
              </a:buClr>
              <a:buSzPts val="2400"/>
              <a:buFont typeface="Noto Sans Symbols"/>
              <a:buChar char="✔"/>
            </a:pPr>
            <a:r>
              <a:rPr lang="en-US" sz="2400" b="0" i="0" u="none" strike="noStrike" cap="none">
                <a:solidFill>
                  <a:srgbClr val="404040"/>
                </a:solidFill>
                <a:latin typeface="Lato"/>
                <a:ea typeface="Lato"/>
                <a:cs typeface="Lato"/>
                <a:sym typeface="Lato"/>
              </a:rPr>
              <a:t>Homophily and Lack of content variety </a:t>
            </a:r>
            <a:r>
              <a:rPr lang="en-US" sz="2400" b="0" i="1" u="none" strike="noStrike" cap="none">
                <a:solidFill>
                  <a:srgbClr val="404040"/>
                </a:solidFill>
                <a:latin typeface="Lato"/>
                <a:ea typeface="Lato"/>
                <a:cs typeface="Lato"/>
                <a:sym typeface="Lato"/>
              </a:rPr>
              <a:t>(Huckfeldt &amp; Sprague, 1995, Mutz &amp; Martin, 2001). </a:t>
            </a:r>
            <a:endParaRPr/>
          </a:p>
          <a:p>
            <a:pPr marL="457212" marR="0" lvl="0" indent="-457212" algn="l" rtl="0">
              <a:lnSpc>
                <a:spcPct val="100000"/>
              </a:lnSpc>
              <a:spcBef>
                <a:spcPts val="0"/>
              </a:spcBef>
              <a:spcAft>
                <a:spcPts val="0"/>
              </a:spcAft>
              <a:buClr>
                <a:srgbClr val="404040"/>
              </a:buClr>
              <a:buSzPts val="2400"/>
              <a:buFont typeface="Noto Sans Symbols"/>
              <a:buChar char="✔"/>
            </a:pPr>
            <a:r>
              <a:rPr lang="en-US" sz="2400" b="0" i="0" u="none" strike="noStrike" cap="none">
                <a:solidFill>
                  <a:srgbClr val="404040"/>
                </a:solidFill>
                <a:latin typeface="Lato"/>
                <a:ea typeface="Lato"/>
                <a:cs typeface="Lato"/>
                <a:sym typeface="Lato"/>
              </a:rPr>
              <a:t>polarisation, division and conflict </a:t>
            </a:r>
            <a:r>
              <a:rPr lang="en-US" sz="2400" b="0" i="1" u="none" strike="noStrike" cap="none">
                <a:solidFill>
                  <a:srgbClr val="404040"/>
                </a:solidFill>
                <a:latin typeface="Lato"/>
                <a:ea typeface="Lato"/>
                <a:cs typeface="Lato"/>
                <a:sym typeface="Lato"/>
              </a:rPr>
              <a:t>(Sunstein, 2018; Golbeck et al., 2017; Matias et al., 2015, Binder et al., 2009)</a:t>
            </a:r>
            <a:endParaRPr/>
          </a:p>
          <a:p>
            <a:pPr marL="457212" marR="0" lvl="0" indent="-457212" algn="l" rtl="0">
              <a:lnSpc>
                <a:spcPct val="100000"/>
              </a:lnSpc>
              <a:spcBef>
                <a:spcPts val="0"/>
              </a:spcBef>
              <a:spcAft>
                <a:spcPts val="0"/>
              </a:spcAft>
              <a:buClr>
                <a:srgbClr val="404040"/>
              </a:buClr>
              <a:buSzPts val="2400"/>
              <a:buFont typeface="Noto Sans Symbols"/>
              <a:buChar char="✔"/>
            </a:pPr>
            <a:r>
              <a:rPr lang="en-US" sz="2400" b="0" i="0" u="none" strike="noStrike" cap="none">
                <a:solidFill>
                  <a:srgbClr val="404040"/>
                </a:solidFill>
                <a:latin typeface="Lato"/>
                <a:ea typeface="Lato"/>
                <a:cs typeface="Lato"/>
                <a:sym typeface="Lato"/>
              </a:rPr>
              <a:t>degrade the quality, balance and safety </a:t>
            </a:r>
            <a:r>
              <a:rPr lang="en-US" sz="2400" b="0" i="1" u="none" strike="noStrike" cap="none">
                <a:solidFill>
                  <a:srgbClr val="404040"/>
                </a:solidFill>
                <a:latin typeface="Lato"/>
                <a:ea typeface="Lato"/>
                <a:cs typeface="Lato"/>
                <a:sym typeface="Lato"/>
              </a:rPr>
              <a:t>(Golbeck, 2017; Guntuku, 2017)</a:t>
            </a:r>
            <a:r>
              <a:rPr lang="en-US" sz="2400" b="0" i="0" u="none" strike="noStrike" cap="none">
                <a:solidFill>
                  <a:srgbClr val="404040"/>
                </a:solidFill>
                <a:latin typeface="Lato"/>
                <a:ea typeface="Lato"/>
                <a:cs typeface="Lato"/>
                <a:sym typeface="Lato"/>
              </a:rPr>
              <a:t> of online discourse, up to undermining social tolerance </a:t>
            </a:r>
            <a:r>
              <a:rPr lang="en-US" sz="2400" b="0" i="1" u="none" strike="noStrike" cap="none">
                <a:solidFill>
                  <a:srgbClr val="404040"/>
                </a:solidFill>
                <a:latin typeface="Lato"/>
                <a:ea typeface="Lato"/>
                <a:cs typeface="Lato"/>
                <a:sym typeface="Lato"/>
              </a:rPr>
              <a:t>(Mutz 2002) </a:t>
            </a:r>
            <a:endParaRPr sz="2400" b="0" i="1" u="none" strike="noStrike" cap="none">
              <a:solidFill>
                <a:srgbClr val="404040"/>
              </a:solidFill>
              <a:latin typeface="Lato"/>
              <a:ea typeface="Lato"/>
              <a:cs typeface="Lato"/>
              <a:sym typeface="Lato"/>
            </a:endParaRPr>
          </a:p>
          <a:p>
            <a:pPr marL="457212" marR="0" lvl="0" indent="-304812" algn="l" rtl="0">
              <a:lnSpc>
                <a:spcPct val="100000"/>
              </a:lnSpc>
              <a:spcBef>
                <a:spcPts val="0"/>
              </a:spcBef>
              <a:spcAft>
                <a:spcPts val="0"/>
              </a:spcAft>
              <a:buClr>
                <a:srgbClr val="000000"/>
              </a:buClr>
              <a:buSzPts val="2400"/>
              <a:buFont typeface="Noto Sans Symbols"/>
              <a:buNone/>
            </a:pPr>
            <a:endParaRPr sz="2400" b="0" i="1" u="none" strike="noStrike" cap="none">
              <a:solidFill>
                <a:srgbClr val="404040"/>
              </a:solidFill>
              <a:latin typeface="Lato"/>
              <a:ea typeface="Lato"/>
              <a:cs typeface="Lato"/>
              <a:sym typeface="Lato"/>
            </a:endParaRPr>
          </a:p>
          <a:p>
            <a:pPr marL="457212" marR="0" lvl="0" indent="-304812" algn="l" rtl="0">
              <a:lnSpc>
                <a:spcPct val="100000"/>
              </a:lnSpc>
              <a:spcBef>
                <a:spcPts val="0"/>
              </a:spcBef>
              <a:spcAft>
                <a:spcPts val="0"/>
              </a:spcAft>
              <a:buClr>
                <a:srgbClr val="000000"/>
              </a:buClr>
              <a:buSzPts val="2400"/>
              <a:buFont typeface="Noto Sans Symbols"/>
              <a:buNone/>
            </a:pPr>
            <a:endParaRPr sz="2400" b="0" i="1" u="none" strike="noStrike" cap="none">
              <a:solidFill>
                <a:srgbClr val="404040"/>
              </a:solidFill>
              <a:latin typeface="Lato"/>
              <a:ea typeface="Lato"/>
              <a:cs typeface="Lato"/>
              <a:sym typeface="Lato"/>
            </a:endParaRPr>
          </a:p>
          <a:p>
            <a:pPr marL="381009" marR="0" lvl="0" indent="-228609" algn="l" rtl="0">
              <a:lnSpc>
                <a:spcPct val="100000"/>
              </a:lnSpc>
              <a:spcBef>
                <a:spcPts val="0"/>
              </a:spcBef>
              <a:spcAft>
                <a:spcPts val="0"/>
              </a:spcAft>
              <a:buClr>
                <a:srgbClr val="000000"/>
              </a:buClr>
              <a:buSzPts val="2400"/>
              <a:buFont typeface="Noto Sans Symbols"/>
              <a:buNone/>
            </a:pPr>
            <a:endParaRPr sz="2400" b="0" i="0" u="none" strike="noStrike" cap="none">
              <a:solidFill>
                <a:srgbClr val="404040"/>
              </a:solidFill>
              <a:latin typeface="Lato"/>
              <a:ea typeface="Lato"/>
              <a:cs typeface="Lato"/>
              <a:sym typeface="Lato"/>
            </a:endParaRPr>
          </a:p>
        </p:txBody>
      </p:sp>
      <p:sp>
        <p:nvSpPr>
          <p:cNvPr id="938" name="Google Shape;938;p228"/>
          <p:cNvSpPr txBox="1"/>
          <p:nvPr/>
        </p:nvSpPr>
        <p:spPr>
          <a:xfrm>
            <a:off x="660401" y="330200"/>
            <a:ext cx="11036951" cy="1143000"/>
          </a:xfrm>
          <a:prstGeom prst="rect">
            <a:avLst/>
          </a:prstGeom>
          <a:noFill/>
          <a:ln>
            <a:noFill/>
          </a:ln>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SETTING THE PROBLEM: </a:t>
            </a:r>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SOCIAL/ORGANISATIONAL DIMENSION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229"/>
          <p:cNvPicPr preferRelativeResize="0"/>
          <p:nvPr/>
        </p:nvPicPr>
        <p:blipFill rotWithShape="1">
          <a:blip r:embed="rId3">
            <a:alphaModFix/>
          </a:blip>
          <a:srcRect b="1749"/>
          <a:stretch/>
        </p:blipFill>
        <p:spPr>
          <a:xfrm>
            <a:off x="3403600" y="1200365"/>
            <a:ext cx="5384800" cy="4165600"/>
          </a:xfrm>
          <a:prstGeom prst="rect">
            <a:avLst/>
          </a:prstGeom>
          <a:noFill/>
          <a:ln>
            <a:noFill/>
          </a:ln>
        </p:spPr>
      </p:pic>
      <p:sp>
        <p:nvSpPr>
          <p:cNvPr id="945" name="Google Shape;945;p229"/>
          <p:cNvSpPr/>
          <p:nvPr/>
        </p:nvSpPr>
        <p:spPr>
          <a:xfrm>
            <a:off x="1905825" y="163903"/>
            <a:ext cx="8777036" cy="1036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734" b="1" i="0" u="none" strike="noStrike" cap="none">
                <a:solidFill>
                  <a:srgbClr val="B31212"/>
                </a:solidFill>
                <a:latin typeface="Arial"/>
                <a:ea typeface="Arial"/>
                <a:cs typeface="Arial"/>
                <a:sym typeface="Arial"/>
              </a:rPr>
              <a:t>Contested</a:t>
            </a:r>
            <a:r>
              <a:rPr lang="en-US" sz="3734" b="1" i="0" u="none" strike="noStrike" cap="none">
                <a:solidFill>
                  <a:srgbClr val="000000"/>
                </a:solidFill>
                <a:latin typeface="Arial"/>
                <a:ea typeface="Arial"/>
                <a:cs typeface="Arial"/>
                <a:sym typeface="Arial"/>
              </a:rPr>
              <a:t> Collective Intelligence</a:t>
            </a:r>
            <a:endParaRPr sz="18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None/>
            </a:pPr>
            <a:r>
              <a:rPr lang="en-US" sz="2400" b="1" i="1" u="none" strike="noStrike" cap="none">
                <a:solidFill>
                  <a:srgbClr val="000000"/>
                </a:solidFill>
                <a:latin typeface="Arial"/>
                <a:ea typeface="Arial"/>
                <a:cs typeface="Arial"/>
                <a:sym typeface="Arial"/>
              </a:rPr>
              <a:t>(De Liddo 2012)</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
          <p:cNvSpPr txBox="1"/>
          <p:nvPr/>
        </p:nvSpPr>
        <p:spPr>
          <a:xfrm>
            <a:off x="1094874" y="2223542"/>
            <a:ext cx="10495181" cy="2410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Recording notice</a:t>
            </a:r>
            <a:br>
              <a:rPr lang="en-US" sz="1800" b="1" i="0" u="none" strike="noStrike" cap="none">
                <a:solidFill>
                  <a:srgbClr val="000000"/>
                </a:solidFill>
                <a:latin typeface="Arial"/>
                <a:ea typeface="Arial"/>
                <a:cs typeface="Arial"/>
                <a:sym typeface="Arial"/>
              </a:rPr>
            </a:br>
            <a:br>
              <a:rPr lang="en-US" sz="1800" b="1"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Please note, this session will be recorded.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Only speakers will be recorded and any question and answer sessions recorded will be anonymised.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If you have any concerns, please speak to the events team on arrival or contact them via email.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232"/>
          <p:cNvPicPr preferRelativeResize="0"/>
          <p:nvPr/>
        </p:nvPicPr>
        <p:blipFill rotWithShape="1">
          <a:blip r:embed="rId3">
            <a:alphaModFix/>
          </a:blip>
          <a:srcRect t="80" r="1437" b="39259"/>
          <a:stretch/>
        </p:blipFill>
        <p:spPr>
          <a:xfrm>
            <a:off x="789196" y="473830"/>
            <a:ext cx="10475446" cy="5641221"/>
          </a:xfrm>
          <a:prstGeom prst="rect">
            <a:avLst/>
          </a:prstGeom>
          <a:noFill/>
          <a:ln>
            <a:noFill/>
          </a:ln>
        </p:spPr>
      </p:pic>
      <p:pic>
        <p:nvPicPr>
          <p:cNvPr id="952" name="Google Shape;952;p232" descr="Logo, company name&#10;&#10;Description automatically generated"/>
          <p:cNvPicPr preferRelativeResize="0"/>
          <p:nvPr/>
        </p:nvPicPr>
        <p:blipFill rotWithShape="1">
          <a:blip r:embed="rId4">
            <a:alphaModFix/>
          </a:blip>
          <a:srcRect/>
          <a:stretch/>
        </p:blipFill>
        <p:spPr>
          <a:xfrm>
            <a:off x="1297858" y="1249926"/>
            <a:ext cx="1228418" cy="112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233"/>
          <p:cNvSpPr txBox="1">
            <a:spLocks noGrp="1"/>
          </p:cNvSpPr>
          <p:nvPr>
            <p:ph type="title"/>
          </p:nvPr>
        </p:nvSpPr>
        <p:spPr>
          <a:xfrm>
            <a:off x="7796660" y="152004"/>
            <a:ext cx="4532500" cy="1752996"/>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4800"/>
              <a:buFont typeface="Avenir"/>
              <a:buNone/>
            </a:pPr>
            <a:r>
              <a:rPr lang="en-US" sz="4800">
                <a:latin typeface="Avenir"/>
                <a:ea typeface="Avenir"/>
                <a:cs typeface="Avenir"/>
                <a:sym typeface="Avenir"/>
              </a:rPr>
              <a:t>Improved </a:t>
            </a:r>
            <a:r>
              <a:rPr lang="en-US" sz="4800">
                <a:solidFill>
                  <a:schemeClr val="dk1"/>
                </a:solidFill>
                <a:latin typeface="Avenir"/>
                <a:ea typeface="Avenir"/>
                <a:cs typeface="Avenir"/>
                <a:sym typeface="Avenir"/>
              </a:rPr>
              <a:t>Accessibility</a:t>
            </a:r>
            <a:endParaRPr/>
          </a:p>
        </p:txBody>
      </p:sp>
      <p:sp>
        <p:nvSpPr>
          <p:cNvPr id="959" name="Google Shape;959;p233"/>
          <p:cNvSpPr txBox="1"/>
          <p:nvPr/>
        </p:nvSpPr>
        <p:spPr>
          <a:xfrm>
            <a:off x="7874000" y="1905000"/>
            <a:ext cx="3680176" cy="405801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700" b="1" i="0" u="none" strike="noStrike" cap="none">
                <a:solidFill>
                  <a:srgbClr val="000000"/>
                </a:solidFill>
                <a:latin typeface="Avenir"/>
                <a:ea typeface="Avenir"/>
                <a:cs typeface="Avenir"/>
                <a:sym typeface="Avenir"/>
              </a:rPr>
              <a:t>New intuitive User Interfaces for </a:t>
            </a:r>
            <a:r>
              <a:rPr lang="en-US" sz="1700" b="1" i="1" u="none" strike="noStrike" cap="none">
                <a:solidFill>
                  <a:srgbClr val="000000"/>
                </a:solidFill>
                <a:latin typeface="Avenir"/>
                <a:ea typeface="Avenir"/>
                <a:cs typeface="Avenir"/>
                <a:sym typeface="Avenir"/>
              </a:rPr>
              <a:t>structured</a:t>
            </a:r>
            <a:r>
              <a:rPr lang="en-US" sz="1700" b="1" i="0" u="none" strike="noStrike" cap="none">
                <a:solidFill>
                  <a:srgbClr val="000000"/>
                </a:solidFill>
                <a:latin typeface="Avenir"/>
                <a:ea typeface="Avenir"/>
                <a:cs typeface="Avenir"/>
                <a:sym typeface="Avenir"/>
              </a:rPr>
              <a:t> online discussion</a:t>
            </a:r>
            <a:endParaRPr sz="1800" b="0" i="0" u="none" strike="noStrike" cap="none">
              <a:solidFill>
                <a:srgbClr val="000000"/>
              </a:solidFill>
              <a:latin typeface="Calibri"/>
              <a:ea typeface="Calibri"/>
              <a:cs typeface="Calibri"/>
              <a:sym typeface="Calibri"/>
            </a:endParaRPr>
          </a:p>
          <a:p>
            <a:pPr marL="0" marR="0" lvl="0" indent="107955" algn="l" rtl="0">
              <a:lnSpc>
                <a:spcPct val="90000"/>
              </a:lnSpc>
              <a:spcBef>
                <a:spcPts val="600"/>
              </a:spcBef>
              <a:spcAft>
                <a:spcPts val="0"/>
              </a:spcAft>
              <a:buNone/>
            </a:pPr>
            <a:endParaRPr sz="1700" b="0" i="0" u="none" strike="noStrike" cap="none">
              <a:solidFill>
                <a:srgbClr val="000000"/>
              </a:solidFill>
              <a:latin typeface="Avenir"/>
              <a:ea typeface="Avenir"/>
              <a:cs typeface="Avenir"/>
              <a:sym typeface="Avenir"/>
            </a:endParaRPr>
          </a:p>
          <a:p>
            <a:pPr marL="457201" marR="0" lvl="0" indent="-228611" algn="l" rtl="0">
              <a:lnSpc>
                <a:spcPct val="90000"/>
              </a:lnSpc>
              <a:spcBef>
                <a:spcPts val="600"/>
              </a:spcBef>
              <a:spcAft>
                <a:spcPts val="0"/>
              </a:spcAft>
              <a:buClr>
                <a:srgbClr val="000000"/>
              </a:buClr>
              <a:buSzPts val="1700"/>
              <a:buFont typeface="Arial"/>
              <a:buChar char="•"/>
            </a:pPr>
            <a:r>
              <a:rPr lang="en-US" sz="1700" b="0" i="0" u="none" strike="noStrike" cap="none">
                <a:solidFill>
                  <a:srgbClr val="000000"/>
                </a:solidFill>
                <a:latin typeface="Avenir"/>
                <a:ea typeface="Avenir"/>
                <a:cs typeface="Avenir"/>
                <a:sym typeface="Avenir"/>
              </a:rPr>
              <a:t>providing the many benefits of large-scale argumentation systems while avoiding the “cognitive leap” barrier. </a:t>
            </a:r>
            <a:endParaRPr sz="1700" b="0" i="0" u="none" strike="noStrike" cap="none">
              <a:solidFill>
                <a:srgbClr val="000000"/>
              </a:solidFill>
              <a:latin typeface="Avenir"/>
              <a:ea typeface="Avenir"/>
              <a:cs typeface="Avenir"/>
              <a:sym typeface="Avenir"/>
            </a:endParaRPr>
          </a:p>
          <a:p>
            <a:pPr marL="457201" marR="0" lvl="0" indent="-228611" algn="l" rtl="0">
              <a:lnSpc>
                <a:spcPct val="90000"/>
              </a:lnSpc>
              <a:spcBef>
                <a:spcPts val="600"/>
              </a:spcBef>
              <a:spcAft>
                <a:spcPts val="0"/>
              </a:spcAft>
              <a:buClr>
                <a:srgbClr val="000000"/>
              </a:buClr>
              <a:buSzPts val="1700"/>
              <a:buFont typeface="Arial"/>
              <a:buChar char="•"/>
            </a:pPr>
            <a:r>
              <a:rPr lang="en-US" sz="1700" b="0" i="0" u="none" strike="noStrike" cap="none">
                <a:solidFill>
                  <a:srgbClr val="000000"/>
                </a:solidFill>
                <a:latin typeface="Avenir"/>
                <a:ea typeface="Avenir"/>
                <a:cs typeface="Avenir"/>
                <a:sym typeface="Avenir"/>
              </a:rPr>
              <a:t>developing tools and incentive structures that help users to contribute to “apparently” unstructured discussions that can then lead into structured deliberation data and processes. </a:t>
            </a:r>
            <a:endParaRPr sz="1800" b="0" i="0" u="none" strike="noStrike" cap="none">
              <a:solidFill>
                <a:srgbClr val="000000"/>
              </a:solidFill>
              <a:latin typeface="Calibri"/>
              <a:ea typeface="Calibri"/>
              <a:cs typeface="Calibri"/>
              <a:sym typeface="Calibri"/>
            </a:endParaRPr>
          </a:p>
        </p:txBody>
      </p:sp>
      <p:pic>
        <p:nvPicPr>
          <p:cNvPr id="960" name="Google Shape;960;p233" descr="Graphical user interface, text, application, chat or text message&#10;&#10;Description automatically generated"/>
          <p:cNvPicPr preferRelativeResize="0"/>
          <p:nvPr/>
        </p:nvPicPr>
        <p:blipFill rotWithShape="1">
          <a:blip r:embed="rId3">
            <a:alphaModFix/>
          </a:blip>
          <a:srcRect/>
          <a:stretch/>
        </p:blipFill>
        <p:spPr>
          <a:xfrm>
            <a:off x="283230" y="669022"/>
            <a:ext cx="7243238" cy="5519957"/>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234"/>
          <p:cNvSpPr txBox="1">
            <a:spLocks noGrp="1"/>
          </p:cNvSpPr>
          <p:nvPr>
            <p:ph type="title"/>
          </p:nvPr>
        </p:nvSpPr>
        <p:spPr>
          <a:xfrm>
            <a:off x="201449" y="-10414"/>
            <a:ext cx="12014457" cy="1694838"/>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ts val="5556"/>
              <a:buFont typeface="Avenir"/>
              <a:buNone/>
            </a:pPr>
            <a:r>
              <a:rPr lang="en-US" sz="4500">
                <a:solidFill>
                  <a:schemeClr val="dk1"/>
                </a:solidFill>
                <a:latin typeface="Avenir"/>
                <a:ea typeface="Avenir"/>
                <a:cs typeface="Avenir"/>
                <a:sym typeface="Avenir"/>
              </a:rPr>
              <a:t>Advanced Visual Analytics for Sensemaking</a:t>
            </a:r>
            <a:endParaRPr sz="2433"/>
          </a:p>
        </p:txBody>
      </p:sp>
      <p:sp>
        <p:nvSpPr>
          <p:cNvPr id="967" name="Google Shape;967;p234"/>
          <p:cNvSpPr txBox="1"/>
          <p:nvPr/>
        </p:nvSpPr>
        <p:spPr>
          <a:xfrm>
            <a:off x="8271626" y="837006"/>
            <a:ext cx="3629642" cy="551934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800" b="1" i="0" u="none" strike="noStrike" cap="none">
                <a:solidFill>
                  <a:srgbClr val="000000"/>
                </a:solidFill>
                <a:latin typeface="Avenir"/>
                <a:ea typeface="Avenir"/>
                <a:cs typeface="Avenir"/>
                <a:sym typeface="Avenir"/>
              </a:rPr>
              <a:t>Improved sensemaking of the online discussion and transparency of analytical processes</a:t>
            </a:r>
            <a:endParaRPr sz="1800" b="0" i="0" u="none" strike="noStrike" cap="none">
              <a:solidFill>
                <a:srgbClr val="000000"/>
              </a:solidFill>
              <a:latin typeface="Calibri"/>
              <a:ea typeface="Calibri"/>
              <a:cs typeface="Calibri"/>
              <a:sym typeface="Calibri"/>
            </a:endParaRPr>
          </a:p>
          <a:p>
            <a:pPr marL="0" marR="0" lvl="0" indent="114305" algn="l" rtl="0">
              <a:lnSpc>
                <a:spcPct val="90000"/>
              </a:lnSpc>
              <a:spcBef>
                <a:spcPts val="600"/>
              </a:spcBef>
              <a:spcAft>
                <a:spcPts val="0"/>
              </a:spcAft>
              <a:buNone/>
            </a:pPr>
            <a:endParaRPr sz="1800" b="0" i="0" u="none" strike="noStrike" cap="none">
              <a:solidFill>
                <a:srgbClr val="000000"/>
              </a:solidFill>
              <a:latin typeface="Avenir"/>
              <a:ea typeface="Avenir"/>
              <a:cs typeface="Avenir"/>
              <a:sym typeface="Avenir"/>
            </a:endParaRPr>
          </a:p>
          <a:p>
            <a:pPr marL="0" marR="0" lvl="0" indent="0" algn="l" rtl="0">
              <a:lnSpc>
                <a:spcPct val="90000"/>
              </a:lnSpc>
              <a:spcBef>
                <a:spcPts val="600"/>
              </a:spcBef>
              <a:spcAft>
                <a:spcPts val="0"/>
              </a:spcAft>
              <a:buNone/>
            </a:pPr>
            <a:r>
              <a:rPr lang="en-US" sz="1800" b="0" i="0" u="none" strike="noStrike" cap="none">
                <a:solidFill>
                  <a:srgbClr val="000000"/>
                </a:solidFill>
                <a:latin typeface="Avenir"/>
                <a:ea typeface="Avenir"/>
                <a:cs typeface="Avenir"/>
                <a:sym typeface="Avenir"/>
              </a:rPr>
              <a:t>Sophisticated analytics and visualization tools can summarize large deliberation data as well as automatically generate personalized alerts that help users learn and contribute as effectively as possible. </a:t>
            </a:r>
            <a:endParaRPr sz="1800" b="0" i="0" u="none" strike="noStrike" cap="none">
              <a:solidFill>
                <a:srgbClr val="000000"/>
              </a:solidFill>
              <a:latin typeface="Calibri"/>
              <a:ea typeface="Calibri"/>
              <a:cs typeface="Calibri"/>
              <a:sym typeface="Calibri"/>
            </a:endParaRPr>
          </a:p>
          <a:p>
            <a:pPr marL="457201" marR="0" lvl="0" indent="-114306" algn="l" rtl="0">
              <a:lnSpc>
                <a:spcPct val="90000"/>
              </a:lnSpc>
              <a:spcBef>
                <a:spcPts val="600"/>
              </a:spcBef>
              <a:spcAft>
                <a:spcPts val="0"/>
              </a:spcAft>
              <a:buNone/>
            </a:pPr>
            <a:endParaRPr sz="1800" b="0" i="0" u="none" strike="noStrike" cap="none">
              <a:solidFill>
                <a:srgbClr val="000000"/>
              </a:solidFill>
              <a:latin typeface="Avenir"/>
              <a:ea typeface="Avenir"/>
              <a:cs typeface="Avenir"/>
              <a:sym typeface="Avenir"/>
            </a:endParaRPr>
          </a:p>
        </p:txBody>
      </p:sp>
      <p:pic>
        <p:nvPicPr>
          <p:cNvPr id="968" name="Google Shape;968;p234" descr="Graphical user interface, application&#10;&#10;Description automatically generated"/>
          <p:cNvPicPr preferRelativeResize="0"/>
          <p:nvPr/>
        </p:nvPicPr>
        <p:blipFill rotWithShape="1">
          <a:blip r:embed="rId3">
            <a:alphaModFix/>
          </a:blip>
          <a:srcRect/>
          <a:stretch/>
        </p:blipFill>
        <p:spPr>
          <a:xfrm>
            <a:off x="117123" y="1384557"/>
            <a:ext cx="8036036" cy="4596580"/>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235"/>
          <p:cNvSpPr txBox="1">
            <a:spLocks noGrp="1"/>
          </p:cNvSpPr>
          <p:nvPr>
            <p:ph type="title"/>
          </p:nvPr>
        </p:nvSpPr>
        <p:spPr>
          <a:xfrm>
            <a:off x="1027044" y="2"/>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C00000"/>
              </a:buClr>
              <a:buSzPts val="4800"/>
              <a:buFont typeface="Calibri"/>
              <a:buNone/>
            </a:pPr>
            <a:r>
              <a:rPr lang="en-US" sz="4800"/>
              <a:t>A Common Data Model: simplified IBIS</a:t>
            </a:r>
            <a:endParaRPr/>
          </a:p>
        </p:txBody>
      </p:sp>
      <p:pic>
        <p:nvPicPr>
          <p:cNvPr id="975" name="Google Shape;975;p235"/>
          <p:cNvPicPr preferRelativeResize="0"/>
          <p:nvPr/>
        </p:nvPicPr>
        <p:blipFill rotWithShape="1">
          <a:blip r:embed="rId3">
            <a:alphaModFix/>
          </a:blip>
          <a:srcRect/>
          <a:stretch/>
        </p:blipFill>
        <p:spPr>
          <a:xfrm>
            <a:off x="1038997" y="1156253"/>
            <a:ext cx="5967179" cy="4482951"/>
          </a:xfrm>
          <a:prstGeom prst="rect">
            <a:avLst/>
          </a:prstGeom>
          <a:noFill/>
          <a:ln>
            <a:noFill/>
          </a:ln>
        </p:spPr>
      </p:pic>
      <p:sp>
        <p:nvSpPr>
          <p:cNvPr id="976" name="Google Shape;976;p235"/>
          <p:cNvSpPr txBox="1"/>
          <p:nvPr/>
        </p:nvSpPr>
        <p:spPr>
          <a:xfrm>
            <a:off x="7269756" y="1752600"/>
            <a:ext cx="4730088" cy="36004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33" b="0" i="0" u="none" strike="noStrike" cap="none">
                <a:solidFill>
                  <a:srgbClr val="404040"/>
                </a:solidFill>
                <a:latin typeface="Lato"/>
                <a:ea typeface="Lato"/>
                <a:cs typeface="Lato"/>
                <a:sym typeface="Lato"/>
              </a:rPr>
              <a:t>IBIS adds a simple semantic structure to the online conversation and has demonstrated to be usable by lay people in different public debates (Iandoli et al. 2009, Klein 2012).  </a:t>
            </a:r>
            <a:endParaRPr/>
          </a:p>
          <a:p>
            <a:pPr marL="0" marR="0" lvl="0" indent="0" algn="l" rtl="0">
              <a:lnSpc>
                <a:spcPct val="100000"/>
              </a:lnSpc>
              <a:spcBef>
                <a:spcPts val="0"/>
              </a:spcBef>
              <a:spcAft>
                <a:spcPts val="0"/>
              </a:spcAft>
              <a:buNone/>
            </a:pPr>
            <a:endParaRPr sz="2533" b="0" i="0" u="none" strike="noStrike" cap="none">
              <a:solidFill>
                <a:srgbClr val="404040"/>
              </a:solidFill>
              <a:latin typeface="Lato"/>
              <a:ea typeface="Lato"/>
              <a:cs typeface="Lato"/>
              <a:sym typeface="Lato"/>
            </a:endParaRPr>
          </a:p>
          <a:p>
            <a:pPr marL="0" marR="0" lvl="0" indent="0" algn="l" rtl="0">
              <a:lnSpc>
                <a:spcPct val="100000"/>
              </a:lnSpc>
              <a:spcBef>
                <a:spcPts val="0"/>
              </a:spcBef>
              <a:spcAft>
                <a:spcPts val="0"/>
              </a:spcAft>
              <a:buNone/>
            </a:pPr>
            <a:endParaRPr sz="2533" b="0" i="0" u="none" strike="noStrike" cap="none">
              <a:solidFill>
                <a:srgbClr val="404040"/>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243"/>
          <p:cNvSpPr txBox="1">
            <a:spLocks noGrp="1"/>
          </p:cNvSpPr>
          <p:nvPr>
            <p:ph type="title"/>
          </p:nvPr>
        </p:nvSpPr>
        <p:spPr>
          <a:xfrm>
            <a:off x="4673601" y="1679747"/>
            <a:ext cx="5822343" cy="243968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0000"/>
              </a:lnSpc>
              <a:spcBef>
                <a:spcPts val="0"/>
              </a:spcBef>
              <a:spcAft>
                <a:spcPts val="0"/>
              </a:spcAft>
              <a:buClr>
                <a:schemeClr val="accent1"/>
              </a:buClr>
              <a:buSzPct val="100000"/>
              <a:buFont typeface="Avenir"/>
              <a:buNone/>
            </a:pPr>
            <a:r>
              <a:rPr lang="en-US" sz="4200" b="1">
                <a:solidFill>
                  <a:schemeClr val="accent1"/>
                </a:solidFill>
                <a:latin typeface="Avenir"/>
                <a:ea typeface="Avenir"/>
                <a:cs typeface="Avenir"/>
                <a:sym typeface="Avenir"/>
              </a:rPr>
              <a:t>RESULTS FROM LAB EXPERIMENTS AND REAL LIFE APPLICATIONS SHOW…</a:t>
            </a:r>
            <a:endParaRPr/>
          </a:p>
        </p:txBody>
      </p:sp>
      <p:pic>
        <p:nvPicPr>
          <p:cNvPr id="982" name="Google Shape;982;p243" descr="Bar chart"/>
          <p:cNvPicPr preferRelativeResize="0"/>
          <p:nvPr/>
        </p:nvPicPr>
        <p:blipFill rotWithShape="1">
          <a:blip r:embed="rId3">
            <a:alphaModFix/>
          </a:blip>
          <a:srcRect/>
          <a:stretch/>
        </p:blipFill>
        <p:spPr>
          <a:xfrm>
            <a:off x="956396" y="1418908"/>
            <a:ext cx="2961361" cy="29613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82"/>
                                        </p:tgtEl>
                                        <p:attrNameLst>
                                          <p:attrName>style.visibility</p:attrName>
                                        </p:attrNameLst>
                                      </p:cBhvr>
                                      <p:to>
                                        <p:strVal val="visible"/>
                                      </p:to>
                                    </p:set>
                                    <p:animEffect transition="in" filter="fade">
                                      <p:cBhvr>
                                        <p:cTn id="7" dur="700"/>
                                        <p:tgtEl>
                                          <p:spTgt spid="982"/>
                                        </p:tgtEl>
                                      </p:cBhvr>
                                    </p:animEffect>
                                  </p:childTnLst>
                                </p:cTn>
                              </p:par>
                              <p:par>
                                <p:cTn id="8" presetID="10" presetClass="entr" presetSubtype="0" fill="hold" nodeType="withEffect">
                                  <p:stCondLst>
                                    <p:cond delay="1000"/>
                                  </p:stCondLst>
                                  <p:childTnLst>
                                    <p:set>
                                      <p:cBhvr>
                                        <p:cTn id="9" dur="1" fill="hold">
                                          <p:stCondLst>
                                            <p:cond delay="0"/>
                                          </p:stCondLst>
                                        </p:cTn>
                                        <p:tgtEl>
                                          <p:spTgt spid="981"/>
                                        </p:tgtEl>
                                        <p:attrNameLst>
                                          <p:attrName>style.visibility</p:attrName>
                                        </p:attrNameLst>
                                      </p:cBhvr>
                                      <p:to>
                                        <p:strVal val="visible"/>
                                      </p:to>
                                    </p:set>
                                    <p:animEffect transition="in" filter="fade">
                                      <p:cBhvr>
                                        <p:cTn id="10" dur="400"/>
                                        <p:tgtEl>
                                          <p:spTgt spid="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244"/>
          <p:cNvSpPr txBox="1">
            <a:spLocks noGrp="1"/>
          </p:cNvSpPr>
          <p:nvPr>
            <p:ph type="title"/>
          </p:nvPr>
        </p:nvSpPr>
        <p:spPr>
          <a:xfrm>
            <a:off x="4419600" y="787401"/>
            <a:ext cx="7670800"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0000"/>
              </a:lnSpc>
              <a:spcBef>
                <a:spcPts val="0"/>
              </a:spcBef>
              <a:spcAft>
                <a:spcPts val="0"/>
              </a:spcAft>
              <a:buClr>
                <a:schemeClr val="accent1"/>
              </a:buClr>
              <a:buSzPct val="100000"/>
              <a:buFont typeface="Avenir"/>
              <a:buNone/>
            </a:pPr>
            <a:r>
              <a:rPr lang="en-US" sz="4000">
                <a:solidFill>
                  <a:schemeClr val="accent1"/>
                </a:solidFill>
                <a:latin typeface="Avenir"/>
                <a:ea typeface="Avenir"/>
                <a:cs typeface="Avenir"/>
                <a:sym typeface="Avenir"/>
              </a:rPr>
              <a:t>Argumentation structuring does NOT reduce engagement </a:t>
            </a:r>
            <a:endParaRPr/>
          </a:p>
        </p:txBody>
      </p:sp>
      <p:pic>
        <p:nvPicPr>
          <p:cNvPr id="989" name="Google Shape;989;p244" descr="Graphical user interface, application&#10;&#10;Description automatically generated"/>
          <p:cNvPicPr preferRelativeResize="0"/>
          <p:nvPr/>
        </p:nvPicPr>
        <p:blipFill rotWithShape="1">
          <a:blip r:embed="rId3">
            <a:alphaModFix/>
          </a:blip>
          <a:srcRect/>
          <a:stretch/>
        </p:blipFill>
        <p:spPr>
          <a:xfrm>
            <a:off x="770397" y="584200"/>
            <a:ext cx="2936400" cy="4624252"/>
          </a:xfrm>
          <a:prstGeom prst="rect">
            <a:avLst/>
          </a:prstGeom>
          <a:noFill/>
          <a:ln>
            <a:noFill/>
          </a:ln>
        </p:spPr>
      </p:pic>
      <p:grpSp>
        <p:nvGrpSpPr>
          <p:cNvPr id="990" name="Google Shape;990;p244"/>
          <p:cNvGrpSpPr/>
          <p:nvPr/>
        </p:nvGrpSpPr>
        <p:grpSpPr>
          <a:xfrm>
            <a:off x="4876800" y="3008901"/>
            <a:ext cx="5470193" cy="1736136"/>
            <a:chOff x="667" y="913511"/>
            <a:chExt cx="5470193" cy="1736136"/>
          </a:xfrm>
        </p:grpSpPr>
        <p:sp>
          <p:nvSpPr>
            <p:cNvPr id="991" name="Google Shape;991;p244"/>
            <p:cNvSpPr/>
            <p:nvPr/>
          </p:nvSpPr>
          <p:spPr>
            <a:xfrm>
              <a:off x="667" y="913511"/>
              <a:ext cx="2344368" cy="1488674"/>
            </a:xfrm>
            <a:prstGeom prst="roundRect">
              <a:avLst>
                <a:gd name="adj" fmla="val 10000"/>
              </a:avLst>
            </a:prstGeom>
            <a:gradFill>
              <a:gsLst>
                <a:gs pos="0">
                  <a:srgbClr val="7053E9"/>
                </a:gs>
                <a:gs pos="50000">
                  <a:srgbClr val="5824EF"/>
                </a:gs>
                <a:gs pos="100000">
                  <a:srgbClr val="4816DC"/>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992" name="Google Shape;992;p244"/>
            <p:cNvSpPr/>
            <p:nvPr/>
          </p:nvSpPr>
          <p:spPr>
            <a:xfrm>
              <a:off x="261153" y="1160973"/>
              <a:ext cx="2344368" cy="1488674"/>
            </a:xfrm>
            <a:prstGeom prst="roundRect">
              <a:avLst>
                <a:gd name="adj" fmla="val 10000"/>
              </a:avLst>
            </a:prstGeom>
            <a:solidFill>
              <a:schemeClr val="lt1">
                <a:alpha val="89411"/>
              </a:schemeClr>
            </a:solidFill>
            <a:ln w="9525" cap="flat" cmpd="sng">
              <a:solidFill>
                <a:srgbClr val="5D2FE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993" name="Google Shape;993;p244"/>
            <p:cNvSpPr txBox="1"/>
            <p:nvPr/>
          </p:nvSpPr>
          <p:spPr>
            <a:xfrm>
              <a:off x="304755" y="1204575"/>
              <a:ext cx="2257164" cy="140147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a:latin typeface="Avenir"/>
                  <a:ea typeface="Avenir"/>
                  <a:cs typeface="Avenir"/>
                  <a:sym typeface="Avenir"/>
                </a:rPr>
                <a:t>Argumentative </a:t>
              </a:r>
              <a:r>
                <a:rPr lang="en-US" sz="1600" b="0" i="0" u="none" strike="noStrike" cap="none">
                  <a:solidFill>
                    <a:srgbClr val="000000"/>
                  </a:solidFill>
                  <a:latin typeface="Avenir"/>
                  <a:ea typeface="Avenir"/>
                  <a:cs typeface="Avenir"/>
                  <a:sym typeface="Avenir"/>
                </a:rPr>
                <a:t>interface </a:t>
              </a:r>
              <a:r>
                <a:rPr lang="en-US" sz="1600">
                  <a:latin typeface="Avenir"/>
                  <a:ea typeface="Avenir"/>
                  <a:cs typeface="Avenir"/>
                  <a:sym typeface="Avenir"/>
                </a:rPr>
                <a:t>can be</a:t>
              </a:r>
              <a:r>
                <a:rPr lang="en-US" sz="1600" b="0" i="0" u="none" strike="noStrike" cap="none">
                  <a:solidFill>
                    <a:srgbClr val="000000"/>
                  </a:solidFill>
                  <a:latin typeface="Avenir"/>
                  <a:ea typeface="Avenir"/>
                  <a:cs typeface="Avenir"/>
                  <a:sym typeface="Avenir"/>
                </a:rPr>
                <a:t> equally usable and engaging as normal unthreaded discussions interfaces.</a:t>
              </a:r>
              <a:endParaRPr sz="1600" b="0" i="0" u="none" strike="noStrike" cap="none">
                <a:solidFill>
                  <a:srgbClr val="000000"/>
                </a:solidFill>
                <a:latin typeface="Avenir"/>
                <a:ea typeface="Avenir"/>
                <a:cs typeface="Avenir"/>
                <a:sym typeface="Avenir"/>
              </a:endParaRPr>
            </a:p>
          </p:txBody>
        </p:sp>
        <p:sp>
          <p:nvSpPr>
            <p:cNvPr id="994" name="Google Shape;994;p244"/>
            <p:cNvSpPr/>
            <p:nvPr/>
          </p:nvSpPr>
          <p:spPr>
            <a:xfrm>
              <a:off x="2866007" y="913511"/>
              <a:ext cx="2344368" cy="1488674"/>
            </a:xfrm>
            <a:prstGeom prst="roundRect">
              <a:avLst>
                <a:gd name="adj" fmla="val 10000"/>
              </a:avLst>
            </a:prstGeom>
            <a:gradFill>
              <a:gsLst>
                <a:gs pos="0">
                  <a:srgbClr val="7053E9"/>
                </a:gs>
                <a:gs pos="50000">
                  <a:srgbClr val="5824EF"/>
                </a:gs>
                <a:gs pos="100000">
                  <a:srgbClr val="4816DC"/>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995" name="Google Shape;995;p244"/>
            <p:cNvSpPr/>
            <p:nvPr/>
          </p:nvSpPr>
          <p:spPr>
            <a:xfrm>
              <a:off x="3126492" y="1160973"/>
              <a:ext cx="2344368" cy="1488674"/>
            </a:xfrm>
            <a:prstGeom prst="roundRect">
              <a:avLst>
                <a:gd name="adj" fmla="val 10000"/>
              </a:avLst>
            </a:prstGeom>
            <a:solidFill>
              <a:schemeClr val="lt1">
                <a:alpha val="89411"/>
              </a:schemeClr>
            </a:solidFill>
            <a:ln w="9525" cap="flat" cmpd="sng">
              <a:solidFill>
                <a:srgbClr val="5D2FE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996" name="Google Shape;996;p244"/>
            <p:cNvSpPr txBox="1"/>
            <p:nvPr/>
          </p:nvSpPr>
          <p:spPr>
            <a:xfrm>
              <a:off x="3170094" y="1204575"/>
              <a:ext cx="2257164" cy="140147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a:solidFill>
                    <a:schemeClr val="dk1"/>
                  </a:solidFill>
                  <a:latin typeface="Avenir"/>
                  <a:ea typeface="Avenir"/>
                  <a:cs typeface="Avenir"/>
                  <a:sym typeface="Avenir"/>
                </a:rPr>
                <a:t>Argumentative interface can be</a:t>
              </a:r>
              <a:r>
                <a:rPr lang="en-US" sz="1600" b="1" i="0" u="none" strike="noStrike" cap="none">
                  <a:solidFill>
                    <a:srgbClr val="000000"/>
                  </a:solidFill>
                  <a:latin typeface="Avenir"/>
                  <a:ea typeface="Avenir"/>
                  <a:cs typeface="Avenir"/>
                  <a:sym typeface="Avenir"/>
                </a:rPr>
                <a:t> as accessible as common </a:t>
              </a:r>
              <a:br>
                <a:rPr lang="en-US" sz="1600" b="1" i="0" u="none" strike="noStrike" cap="none">
                  <a:solidFill>
                    <a:srgbClr val="000000"/>
                  </a:solidFill>
                  <a:latin typeface="Avenir"/>
                  <a:ea typeface="Avenir"/>
                  <a:cs typeface="Avenir"/>
                  <a:sym typeface="Avenir"/>
                </a:rPr>
              </a:br>
              <a:r>
                <a:rPr lang="en-US" sz="1600" b="1" i="0" u="none" strike="noStrike" cap="none">
                  <a:solidFill>
                    <a:srgbClr val="000000"/>
                  </a:solidFill>
                  <a:latin typeface="Avenir"/>
                  <a:ea typeface="Avenir"/>
                  <a:cs typeface="Avenir"/>
                  <a:sym typeface="Avenir"/>
                </a:rPr>
                <a:t>Social Media and </a:t>
              </a:r>
              <a:r>
                <a:rPr lang="en-US" sz="1600" b="1">
                  <a:latin typeface="Avenir"/>
                  <a:ea typeface="Avenir"/>
                  <a:cs typeface="Avenir"/>
                  <a:sym typeface="Avenir"/>
                </a:rPr>
                <a:t>do</a:t>
              </a:r>
              <a:r>
                <a:rPr lang="en-US" sz="1600" b="1" i="0" u="none" strike="noStrike" cap="none">
                  <a:solidFill>
                    <a:srgbClr val="000000"/>
                  </a:solidFill>
                  <a:latin typeface="Avenir"/>
                  <a:ea typeface="Avenir"/>
                  <a:cs typeface="Avenir"/>
                  <a:sym typeface="Avenir"/>
                </a:rPr>
                <a:t> not require any training</a:t>
              </a:r>
              <a:endParaRPr sz="1600" b="0" i="0" u="none" strike="noStrike" cap="none">
                <a:solidFill>
                  <a:srgbClr val="000000"/>
                </a:solidFill>
                <a:latin typeface="Avenir"/>
                <a:ea typeface="Avenir"/>
                <a:cs typeface="Avenir"/>
                <a:sym typeface="Aveni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245"/>
          <p:cNvSpPr txBox="1">
            <a:spLocks noGrp="1"/>
          </p:cNvSpPr>
          <p:nvPr>
            <p:ph type="title"/>
          </p:nvPr>
        </p:nvSpPr>
        <p:spPr>
          <a:xfrm>
            <a:off x="1047280" y="759806"/>
            <a:ext cx="10306520"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0000"/>
              </a:lnSpc>
              <a:spcBef>
                <a:spcPts val="0"/>
              </a:spcBef>
              <a:spcAft>
                <a:spcPts val="0"/>
              </a:spcAft>
              <a:buClr>
                <a:schemeClr val="accent1"/>
              </a:buClr>
              <a:buSzPct val="100000"/>
              <a:buFont typeface="Calibri"/>
              <a:buNone/>
            </a:pPr>
            <a:r>
              <a:rPr lang="en-US" sz="3700">
                <a:solidFill>
                  <a:schemeClr val="accent1"/>
                </a:solidFill>
              </a:rPr>
              <a:t>Argumentation structuring IMPROVES group cohesion and REDUCES conversational silos</a:t>
            </a:r>
            <a:endParaRPr/>
          </a:p>
        </p:txBody>
      </p:sp>
      <p:sp>
        <p:nvSpPr>
          <p:cNvPr id="1003" name="Google Shape;1003;p245"/>
          <p:cNvSpPr txBox="1">
            <a:spLocks noGrp="1"/>
          </p:cNvSpPr>
          <p:nvPr>
            <p:ph type="body" idx="1"/>
          </p:nvPr>
        </p:nvSpPr>
        <p:spPr>
          <a:xfrm>
            <a:off x="863600" y="2492483"/>
            <a:ext cx="4053545" cy="3563159"/>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en-US"/>
              <a:t>This means that </a:t>
            </a:r>
            <a:r>
              <a:rPr lang="en-US" b="1"/>
              <a:t>argumentation structuring has a positive impact on the reduction of platform islands of discussion and brings the group to discuss more cohesively</a:t>
            </a:r>
            <a:endParaRPr/>
          </a:p>
        </p:txBody>
      </p:sp>
      <p:pic>
        <p:nvPicPr>
          <p:cNvPr id="1004" name="Google Shape;1004;p245" descr="A picture containing cosmetic&#10;&#10;Description automatically generated"/>
          <p:cNvPicPr preferRelativeResize="0"/>
          <p:nvPr/>
        </p:nvPicPr>
        <p:blipFill rotWithShape="1">
          <a:blip r:embed="rId3">
            <a:alphaModFix/>
          </a:blip>
          <a:srcRect/>
          <a:stretch/>
        </p:blipFill>
        <p:spPr>
          <a:xfrm rot="10800000">
            <a:off x="6098892" y="3147918"/>
            <a:ext cx="4802404" cy="2252290"/>
          </a:xfrm>
          <a:prstGeom prst="rect">
            <a:avLst/>
          </a:prstGeom>
          <a:noFill/>
          <a:ln>
            <a:noFill/>
          </a:ln>
        </p:spPr>
      </p:pic>
      <p:sp>
        <p:nvSpPr>
          <p:cNvPr id="1005" name="Google Shape;1005;p245"/>
          <p:cNvSpPr/>
          <p:nvPr/>
        </p:nvSpPr>
        <p:spPr>
          <a:xfrm>
            <a:off x="8175280" y="3610394"/>
            <a:ext cx="325925" cy="219222"/>
          </a:xfrm>
          <a:prstGeom prst="stripedRightArrow">
            <a:avLst>
              <a:gd name="adj1" fmla="val 50000"/>
              <a:gd name="adj2" fmla="val 50000"/>
            </a:avLst>
          </a:prstGeom>
          <a:solidFill>
            <a:schemeClr val="accent1"/>
          </a:solidFill>
          <a:ln w="12700" cap="flat" cmpd="sng">
            <a:solidFill>
              <a:srgbClr val="4523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246"/>
          <p:cNvSpPr txBox="1">
            <a:spLocks noGrp="1"/>
          </p:cNvSpPr>
          <p:nvPr>
            <p:ph type="title"/>
          </p:nvPr>
        </p:nvSpPr>
        <p:spPr>
          <a:xfrm>
            <a:off x="228049" y="330200"/>
            <a:ext cx="4008583" cy="597441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4000"/>
              <a:buFont typeface="Calibri"/>
              <a:buNone/>
            </a:pPr>
            <a:r>
              <a:rPr lang="en-US" sz="4000">
                <a:solidFill>
                  <a:srgbClr val="0070C0"/>
                </a:solidFill>
              </a:rPr>
              <a:t>Reflections Enhancements produce better social interaction than appreciative only feedback </a:t>
            </a:r>
            <a:endParaRPr sz="4000">
              <a:solidFill>
                <a:srgbClr val="0070C0"/>
              </a:solidFill>
            </a:endParaRPr>
          </a:p>
        </p:txBody>
      </p:sp>
      <p:sp>
        <p:nvSpPr>
          <p:cNvPr id="1012" name="Google Shape;1012;p246"/>
          <p:cNvSpPr txBox="1">
            <a:spLocks noGrp="1"/>
          </p:cNvSpPr>
          <p:nvPr>
            <p:ph type="body" idx="1"/>
          </p:nvPr>
        </p:nvSpPr>
        <p:spPr>
          <a:xfrm>
            <a:off x="3962400" y="413053"/>
            <a:ext cx="7614642" cy="885555"/>
          </a:xfrm>
          <a:prstGeom prst="rect">
            <a:avLst/>
          </a:prstGeom>
          <a:noFill/>
          <a:ln>
            <a:noFill/>
          </a:ln>
        </p:spPr>
        <p:txBody>
          <a:bodyPr spcFirstLastPara="1" wrap="square" lIns="91425" tIns="45700" rIns="91425" bIns="45700" anchor="ctr" anchorCtr="0">
            <a:normAutofit lnSpcReduction="10000"/>
          </a:bodyPr>
          <a:lstStyle/>
          <a:p>
            <a:pPr marL="0" lvl="0" indent="0" algn="l" rtl="0">
              <a:spcBef>
                <a:spcPts val="0"/>
              </a:spcBef>
              <a:spcAft>
                <a:spcPts val="0"/>
              </a:spcAft>
              <a:buClr>
                <a:srgbClr val="0070C0"/>
              </a:buClr>
              <a:buSzPts val="1800"/>
              <a:buNone/>
            </a:pPr>
            <a:r>
              <a:rPr lang="en-US" sz="1800" b="1">
                <a:solidFill>
                  <a:srgbClr val="0070C0"/>
                </a:solidFill>
              </a:rPr>
              <a:t>Reflection Enhancements </a:t>
            </a:r>
            <a:r>
              <a:rPr lang="en-US" sz="1800">
                <a:solidFill>
                  <a:srgbClr val="0070C0"/>
                </a:solidFill>
              </a:rPr>
              <a:t>produce a better social interaction coverage, more reciprocity (everyone speaks to everyone), and produce better connected social networks compared to appreciative only feedback solutions.</a:t>
            </a:r>
            <a:endParaRPr/>
          </a:p>
        </p:txBody>
      </p:sp>
      <p:pic>
        <p:nvPicPr>
          <p:cNvPr id="1013" name="Google Shape;1013;p246"/>
          <p:cNvPicPr preferRelativeResize="0"/>
          <p:nvPr/>
        </p:nvPicPr>
        <p:blipFill rotWithShape="1">
          <a:blip r:embed="rId3">
            <a:alphaModFix/>
          </a:blip>
          <a:srcRect/>
          <a:stretch/>
        </p:blipFill>
        <p:spPr>
          <a:xfrm>
            <a:off x="8591712" y="1890485"/>
            <a:ext cx="3632200" cy="3683000"/>
          </a:xfrm>
          <a:prstGeom prst="rect">
            <a:avLst/>
          </a:prstGeom>
          <a:noFill/>
          <a:ln>
            <a:noFill/>
          </a:ln>
        </p:spPr>
      </p:pic>
      <p:pic>
        <p:nvPicPr>
          <p:cNvPr id="1014" name="Google Shape;1014;p246" descr="Graphical user interface, application&#10;&#10;Description automatically generated"/>
          <p:cNvPicPr preferRelativeResize="0"/>
          <p:nvPr/>
        </p:nvPicPr>
        <p:blipFill rotWithShape="1">
          <a:blip r:embed="rId4">
            <a:alphaModFix/>
          </a:blip>
          <a:srcRect/>
          <a:stretch/>
        </p:blipFill>
        <p:spPr>
          <a:xfrm>
            <a:off x="6309764" y="1438304"/>
            <a:ext cx="2452444" cy="1159080"/>
          </a:xfrm>
          <a:prstGeom prst="rect">
            <a:avLst/>
          </a:prstGeom>
          <a:noFill/>
          <a:ln>
            <a:noFill/>
          </a:ln>
        </p:spPr>
      </p:pic>
      <p:pic>
        <p:nvPicPr>
          <p:cNvPr id="1015" name="Google Shape;1015;p246" descr="Diagram&#10;&#10;Description automatically generated"/>
          <p:cNvPicPr preferRelativeResize="0"/>
          <p:nvPr/>
        </p:nvPicPr>
        <p:blipFill rotWithShape="1">
          <a:blip r:embed="rId5">
            <a:alphaModFix/>
          </a:blip>
          <a:srcRect/>
          <a:stretch/>
        </p:blipFill>
        <p:spPr>
          <a:xfrm>
            <a:off x="6457959" y="3697922"/>
            <a:ext cx="1901718" cy="1201521"/>
          </a:xfrm>
          <a:prstGeom prst="rect">
            <a:avLst/>
          </a:prstGeom>
          <a:noFill/>
          <a:ln>
            <a:noFill/>
          </a:ln>
        </p:spPr>
      </p:pic>
      <p:pic>
        <p:nvPicPr>
          <p:cNvPr id="1016" name="Google Shape;1016;p246" descr="Graphical user interface&#10;&#10;Description automatically generated with medium confidence"/>
          <p:cNvPicPr preferRelativeResize="0"/>
          <p:nvPr/>
        </p:nvPicPr>
        <p:blipFill rotWithShape="1">
          <a:blip r:embed="rId6">
            <a:alphaModFix/>
          </a:blip>
          <a:srcRect/>
          <a:stretch/>
        </p:blipFill>
        <p:spPr>
          <a:xfrm>
            <a:off x="4315488" y="2781300"/>
            <a:ext cx="2374900" cy="431800"/>
          </a:xfrm>
          <a:prstGeom prst="rect">
            <a:avLst/>
          </a:prstGeom>
          <a:noFill/>
          <a:ln>
            <a:noFill/>
          </a:ln>
        </p:spPr>
      </p:pic>
      <p:cxnSp>
        <p:nvCxnSpPr>
          <p:cNvPr id="1017" name="Google Shape;1017;p246"/>
          <p:cNvCxnSpPr/>
          <p:nvPr/>
        </p:nvCxnSpPr>
        <p:spPr>
          <a:xfrm rot="10800000" flipH="1">
            <a:off x="9533300" y="2362954"/>
            <a:ext cx="235390" cy="335750"/>
          </a:xfrm>
          <a:prstGeom prst="straightConnector1">
            <a:avLst/>
          </a:prstGeom>
          <a:noFill/>
          <a:ln w="9525" cap="flat" cmpd="sng">
            <a:solidFill>
              <a:srgbClr val="4A7DBA"/>
            </a:solidFill>
            <a:prstDash val="solid"/>
            <a:round/>
            <a:headEnd type="none" w="sm" len="sm"/>
            <a:tailEnd type="triangle" w="med" len="med"/>
          </a:ln>
        </p:spPr>
      </p:cxnSp>
      <p:cxnSp>
        <p:nvCxnSpPr>
          <p:cNvPr id="1018" name="Google Shape;1018;p246"/>
          <p:cNvCxnSpPr>
            <a:endCxn id="1014" idx="1"/>
          </p:cNvCxnSpPr>
          <p:nvPr/>
        </p:nvCxnSpPr>
        <p:spPr>
          <a:xfrm rot="10800000" flipH="1">
            <a:off x="4820264" y="2017844"/>
            <a:ext cx="1489500" cy="903300"/>
          </a:xfrm>
          <a:prstGeom prst="straightConnector1">
            <a:avLst/>
          </a:prstGeom>
          <a:noFill/>
          <a:ln w="9525" cap="flat" cmpd="sng">
            <a:solidFill>
              <a:srgbClr val="4A7DBA"/>
            </a:solidFill>
            <a:prstDash val="solid"/>
            <a:round/>
            <a:headEnd type="none" w="sm" len="sm"/>
            <a:tailEnd type="triangle" w="med" len="med"/>
          </a:ln>
        </p:spPr>
      </p:cxnSp>
      <p:pic>
        <p:nvPicPr>
          <p:cNvPr id="1019" name="Google Shape;1019;p246" descr="Graphical user interface&#10;&#10;Description automatically generated with medium confidence"/>
          <p:cNvPicPr preferRelativeResize="0"/>
          <p:nvPr/>
        </p:nvPicPr>
        <p:blipFill rotWithShape="1">
          <a:blip r:embed="rId6">
            <a:alphaModFix/>
          </a:blip>
          <a:srcRect t="-6047" r="20117"/>
          <a:stretch/>
        </p:blipFill>
        <p:spPr>
          <a:xfrm>
            <a:off x="1283772" y="1114497"/>
            <a:ext cx="1897134" cy="457915"/>
          </a:xfrm>
          <a:prstGeom prst="rect">
            <a:avLst/>
          </a:prstGeom>
          <a:noFill/>
          <a:ln>
            <a:noFill/>
          </a:ln>
        </p:spPr>
      </p:pic>
      <p:pic>
        <p:nvPicPr>
          <p:cNvPr id="1020" name="Google Shape;1020;p246"/>
          <p:cNvPicPr preferRelativeResize="0"/>
          <p:nvPr/>
        </p:nvPicPr>
        <p:blipFill rotWithShape="1">
          <a:blip r:embed="rId7">
            <a:alphaModFix/>
          </a:blip>
          <a:srcRect/>
          <a:stretch/>
        </p:blipFill>
        <p:spPr>
          <a:xfrm>
            <a:off x="1769239" y="5105400"/>
            <a:ext cx="926203" cy="384462"/>
          </a:xfrm>
          <a:prstGeom prst="rect">
            <a:avLst/>
          </a:prstGeom>
          <a:noFill/>
          <a:ln>
            <a:noFill/>
          </a:ln>
        </p:spPr>
      </p:pic>
      <p:cxnSp>
        <p:nvCxnSpPr>
          <p:cNvPr id="1021" name="Google Shape;1021;p246"/>
          <p:cNvCxnSpPr>
            <a:endCxn id="1015" idx="1"/>
          </p:cNvCxnSpPr>
          <p:nvPr/>
        </p:nvCxnSpPr>
        <p:spPr>
          <a:xfrm>
            <a:off x="5755359" y="3129582"/>
            <a:ext cx="702600" cy="1169100"/>
          </a:xfrm>
          <a:prstGeom prst="straightConnector1">
            <a:avLst/>
          </a:prstGeom>
          <a:noFill/>
          <a:ln w="9525" cap="flat" cmpd="sng">
            <a:solidFill>
              <a:srgbClr val="4A7DBA"/>
            </a:solidFill>
            <a:prstDash val="solid"/>
            <a:round/>
            <a:headEnd type="none" w="sm" len="sm"/>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247" descr="A screenshot of a computer&#10;&#10;Description automatically generated with medium confidence"/>
          <p:cNvPicPr preferRelativeResize="0">
            <a:picLocks noGrp="1"/>
          </p:cNvPicPr>
          <p:nvPr>
            <p:ph type="body" idx="1"/>
          </p:nvPr>
        </p:nvPicPr>
        <p:blipFill rotWithShape="1">
          <a:blip r:embed="rId3">
            <a:alphaModFix/>
          </a:blip>
          <a:srcRect/>
          <a:stretch/>
        </p:blipFill>
        <p:spPr>
          <a:xfrm>
            <a:off x="1727201" y="1701801"/>
            <a:ext cx="2921795" cy="4129747"/>
          </a:xfrm>
          <a:prstGeom prst="rect">
            <a:avLst/>
          </a:prstGeom>
          <a:noFill/>
          <a:ln>
            <a:noFill/>
          </a:ln>
        </p:spPr>
      </p:pic>
      <p:sp>
        <p:nvSpPr>
          <p:cNvPr id="1028" name="Google Shape;1028;p247"/>
          <p:cNvSpPr txBox="1"/>
          <p:nvPr/>
        </p:nvSpPr>
        <p:spPr>
          <a:xfrm>
            <a:off x="5283200" y="1925133"/>
            <a:ext cx="5471529" cy="3563159"/>
          </a:xfrm>
          <a:prstGeom prst="rect">
            <a:avLst/>
          </a:prstGeom>
          <a:noFill/>
          <a:ln>
            <a:noFill/>
          </a:ln>
        </p:spPr>
        <p:txBody>
          <a:bodyPr spcFirstLastPara="1" wrap="square" lIns="91425" tIns="45700" rIns="91425" bIns="45700" anchor="t" anchorCtr="0">
            <a:normAutofit/>
          </a:bodyPr>
          <a:lstStyle/>
          <a:p>
            <a:pPr marL="0" marR="0" lvl="0" indent="152408" algn="l" rtl="0">
              <a:lnSpc>
                <a:spcPct val="90000"/>
              </a:lnSpc>
              <a:spcBef>
                <a:spcPts val="0"/>
              </a:spcBef>
              <a:spcAft>
                <a:spcPts val="0"/>
              </a:spcAft>
              <a:buNone/>
            </a:pPr>
            <a:endParaRPr sz="2400" b="0" i="0" u="none" strike="noStrike" cap="none">
              <a:solidFill>
                <a:srgbClr val="000000"/>
              </a:solidFill>
              <a:latin typeface="Avenir"/>
              <a:ea typeface="Avenir"/>
              <a:cs typeface="Avenir"/>
              <a:sym typeface="Avenir"/>
            </a:endParaRPr>
          </a:p>
          <a:p>
            <a:pPr marL="0" marR="0" lvl="0" indent="0" algn="l" rtl="0">
              <a:lnSpc>
                <a:spcPct val="90000"/>
              </a:lnSpc>
              <a:spcBef>
                <a:spcPts val="600"/>
              </a:spcBef>
              <a:spcAft>
                <a:spcPts val="0"/>
              </a:spcAft>
              <a:buNone/>
            </a:pPr>
            <a:r>
              <a:rPr lang="en-US" sz="2400" b="0" i="0" u="none" strike="noStrike" cap="none">
                <a:solidFill>
                  <a:srgbClr val="000000"/>
                </a:solidFill>
                <a:latin typeface="Avenir"/>
                <a:ea typeface="Avenir"/>
                <a:cs typeface="Avenir"/>
                <a:sym typeface="Avenir"/>
              </a:rPr>
              <a:t>Anastasiou, L. and De Liddo, A., 2021, May. Making Sense of Online Discussions: Can Automated Reports help?. In </a:t>
            </a:r>
            <a:r>
              <a:rPr lang="en-US" sz="2400" b="0" i="1" u="none" strike="noStrike" cap="none">
                <a:solidFill>
                  <a:srgbClr val="000000"/>
                </a:solidFill>
                <a:latin typeface="Avenir"/>
                <a:ea typeface="Avenir"/>
                <a:cs typeface="Avenir"/>
                <a:sym typeface="Avenir"/>
              </a:rPr>
              <a:t>Extended Abstracts of the 2021 CHI Conference on Human Factors in Computing Systems</a:t>
            </a:r>
            <a:r>
              <a:rPr lang="en-US" sz="2400" b="0" i="0" u="none" strike="noStrike" cap="none">
                <a:solidFill>
                  <a:srgbClr val="000000"/>
                </a:solidFill>
                <a:latin typeface="Avenir"/>
                <a:ea typeface="Avenir"/>
                <a:cs typeface="Avenir"/>
                <a:sym typeface="Avenir"/>
              </a:rPr>
              <a:t> (pp. 1-7)</a:t>
            </a:r>
            <a:endParaRPr sz="1800" b="0" i="0" u="none" strike="noStrike" cap="none">
              <a:solidFill>
                <a:srgbClr val="000000"/>
              </a:solidFill>
              <a:latin typeface="Calibri"/>
              <a:ea typeface="Calibri"/>
              <a:cs typeface="Calibri"/>
              <a:sym typeface="Calibri"/>
            </a:endParaRPr>
          </a:p>
        </p:txBody>
      </p:sp>
      <p:sp>
        <p:nvSpPr>
          <p:cNvPr id="1029" name="Google Shape;1029;p247"/>
          <p:cNvSpPr txBox="1"/>
          <p:nvPr/>
        </p:nvSpPr>
        <p:spPr>
          <a:xfrm>
            <a:off x="1727201" y="330200"/>
            <a:ext cx="10104423"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4F81BD"/>
                </a:solidFill>
                <a:latin typeface="Avenir"/>
                <a:ea typeface="Avenir"/>
                <a:cs typeface="Avenir"/>
                <a:sym typeface="Avenir"/>
              </a:rPr>
              <a:t>Automated Reporting improves understanding of the discussion</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4F81BD"/>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241"/>
          <p:cNvSpPr txBox="1"/>
          <p:nvPr/>
        </p:nvSpPr>
        <p:spPr>
          <a:xfrm>
            <a:off x="508000" y="0"/>
            <a:ext cx="11496261" cy="55084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933" b="1" i="0" u="none" strike="noStrike" cap="none">
                <a:solidFill>
                  <a:srgbClr val="B31212"/>
                </a:solidFill>
                <a:latin typeface="Lato"/>
                <a:ea typeface="Lato"/>
                <a:cs typeface="Lato"/>
                <a:sym typeface="Lato"/>
              </a:rPr>
              <a:t>Advantages of Argumentation-based Deliberation Systems</a:t>
            </a:r>
            <a:endParaRPr sz="2933" b="1" i="0" u="none" strike="noStrike" cap="none">
              <a:solidFill>
                <a:srgbClr val="B31212"/>
              </a:solidFill>
              <a:latin typeface="Lato"/>
              <a:ea typeface="Lato"/>
              <a:cs typeface="Lato"/>
              <a:sym typeface="Lato"/>
            </a:endParaRPr>
          </a:p>
          <a:p>
            <a:pPr marL="0" marR="0" lvl="0" indent="0" algn="l" rtl="0">
              <a:lnSpc>
                <a:spcPct val="100000"/>
              </a:lnSpc>
              <a:spcBef>
                <a:spcPts val="0"/>
              </a:spcBef>
              <a:spcAft>
                <a:spcPts val="0"/>
              </a:spcAft>
              <a:buNone/>
            </a:pPr>
            <a:endParaRPr sz="2933" b="0" i="0" u="none" strike="noStrike" cap="none">
              <a:solidFill>
                <a:srgbClr val="000000"/>
              </a:solidFill>
              <a:latin typeface="Calibri"/>
              <a:ea typeface="Calibri"/>
              <a:cs typeface="Calibri"/>
              <a:sym typeface="Calibri"/>
            </a:endParaRPr>
          </a:p>
          <a:p>
            <a:pPr marL="457212" marR="0" lvl="0" indent="-457212" algn="l" rtl="0">
              <a:lnSpc>
                <a:spcPct val="100000"/>
              </a:lnSpc>
              <a:spcBef>
                <a:spcPts val="0"/>
              </a:spcBef>
              <a:spcAft>
                <a:spcPts val="0"/>
              </a:spcAft>
              <a:buClr>
                <a:srgbClr val="000000"/>
              </a:buClr>
              <a:buSzPts val="2933"/>
              <a:buFont typeface="Noto Sans Symbols"/>
              <a:buChar char="✔"/>
            </a:pPr>
            <a:r>
              <a:rPr lang="en-US" sz="2933" b="0" i="0" u="none" strike="noStrike" cap="none">
                <a:solidFill>
                  <a:srgbClr val="000000"/>
                </a:solidFill>
                <a:latin typeface="Lato"/>
                <a:ea typeface="Lato"/>
                <a:cs typeface="Lato"/>
                <a:sym typeface="Lato"/>
              </a:rPr>
              <a:t>help communities be much more systematic and complete in their deliberations about complex and contentious topics (Iandoli et al 2010), </a:t>
            </a:r>
            <a:endParaRPr/>
          </a:p>
          <a:p>
            <a:pPr marL="457212" marR="0" lvl="0" indent="-457212" algn="l" rtl="0">
              <a:lnSpc>
                <a:spcPct val="100000"/>
              </a:lnSpc>
              <a:spcBef>
                <a:spcPts val="0"/>
              </a:spcBef>
              <a:spcAft>
                <a:spcPts val="0"/>
              </a:spcAft>
              <a:buClr>
                <a:srgbClr val="000000"/>
              </a:buClr>
              <a:buSzPts val="2933"/>
              <a:buFont typeface="Noto Sans Symbols"/>
              <a:buChar char="✔"/>
            </a:pPr>
            <a:r>
              <a:rPr lang="en-US" sz="2933" b="0" i="0" u="none" strike="noStrike" cap="none">
                <a:solidFill>
                  <a:srgbClr val="000000"/>
                </a:solidFill>
                <a:latin typeface="Lato"/>
                <a:ea typeface="Lato"/>
                <a:cs typeface="Lato"/>
                <a:sym typeface="Lato"/>
              </a:rPr>
              <a:t>enhance evidence based dialogue, build common ground, favour constructive rather than confrontational discourse (Kriplean et al., 2014), </a:t>
            </a:r>
            <a:endParaRPr/>
          </a:p>
          <a:p>
            <a:pPr marL="457212" marR="0" lvl="0" indent="-457212" algn="l" rtl="0">
              <a:lnSpc>
                <a:spcPct val="100000"/>
              </a:lnSpc>
              <a:spcBef>
                <a:spcPts val="0"/>
              </a:spcBef>
              <a:spcAft>
                <a:spcPts val="0"/>
              </a:spcAft>
              <a:buClr>
                <a:srgbClr val="000000"/>
              </a:buClr>
              <a:buSzPts val="2933"/>
              <a:buFont typeface="Noto Sans Symbols"/>
              <a:buChar char="✔"/>
            </a:pPr>
            <a:r>
              <a:rPr lang="en-US" sz="2933" b="0" i="0" u="none" strike="noStrike" cap="none">
                <a:solidFill>
                  <a:srgbClr val="000000"/>
                </a:solidFill>
                <a:latin typeface="Lato"/>
                <a:ea typeface="Lato"/>
                <a:cs typeface="Lato"/>
                <a:sym typeface="Lato"/>
              </a:rPr>
              <a:t>support the development of shared understanding of complex problems (Conklin and Begeman 1988), and </a:t>
            </a:r>
            <a:endParaRPr/>
          </a:p>
          <a:p>
            <a:pPr marL="457212" marR="0" lvl="0" indent="-457212" algn="l" rtl="0">
              <a:lnSpc>
                <a:spcPct val="100000"/>
              </a:lnSpc>
              <a:spcBef>
                <a:spcPts val="0"/>
              </a:spcBef>
              <a:spcAft>
                <a:spcPts val="0"/>
              </a:spcAft>
              <a:buClr>
                <a:srgbClr val="000000"/>
              </a:buClr>
              <a:buSzPts val="2933"/>
              <a:buFont typeface="Noto Sans Symbols"/>
              <a:buChar char="✔"/>
            </a:pPr>
            <a:r>
              <a:rPr lang="en-US" sz="2933" b="0" i="0" u="none" strike="noStrike" cap="none">
                <a:solidFill>
                  <a:srgbClr val="000000"/>
                </a:solidFill>
                <a:latin typeface="Lato"/>
                <a:ea typeface="Lato"/>
                <a:cs typeface="Lato"/>
                <a:sym typeface="Lato"/>
              </a:rPr>
              <a:t>improve the quality of online argumentation (De Liddo et al. 2012; Arniani et al. 2016; Kaye 2002; Hathorn and Ingram 2002).</a:t>
            </a:r>
            <a:endParaRPr sz="2933"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18"/>
          <p:cNvSpPr/>
          <p:nvPr/>
        </p:nvSpPr>
        <p:spPr>
          <a:xfrm>
            <a:off x="6823992" y="1638287"/>
            <a:ext cx="1836351" cy="477680"/>
          </a:xfrm>
          <a:custGeom>
            <a:avLst/>
            <a:gdLst/>
            <a:ahLst/>
            <a:cxnLst/>
            <a:rect l="l" t="t" r="r" b="b"/>
            <a:pathLst>
              <a:path w="1798572" h="423194" extrusionOk="0">
                <a:moveTo>
                  <a:pt x="83128" y="60457"/>
                </a:moveTo>
                <a:lnTo>
                  <a:pt x="1730559" y="0"/>
                </a:lnTo>
                <a:lnTo>
                  <a:pt x="1798572" y="226711"/>
                </a:lnTo>
                <a:lnTo>
                  <a:pt x="0" y="423194"/>
                </a:lnTo>
                <a:lnTo>
                  <a:pt x="83128" y="60457"/>
                </a:lnTo>
                <a:close/>
              </a:path>
            </a:pathLst>
          </a:custGeom>
          <a:solidFill>
            <a:schemeClr val="accent4"/>
          </a:solidFill>
          <a:ln w="25400" cap="flat" cmpd="sng">
            <a:solidFill>
              <a:srgbClr val="006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5" name="Google Shape;645;p218"/>
          <p:cNvSpPr/>
          <p:nvPr/>
        </p:nvSpPr>
        <p:spPr>
          <a:xfrm rot="-384117">
            <a:off x="1088199" y="1668980"/>
            <a:ext cx="705183" cy="267984"/>
          </a:xfrm>
          <a:prstGeom prst="rect">
            <a:avLst/>
          </a:prstGeom>
          <a:solidFill>
            <a:schemeClr val="accent6"/>
          </a:solidFill>
          <a:ln w="25400" cap="flat" cmpd="sng">
            <a:solidFill>
              <a:srgbClr val="006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6" name="Google Shape;646;p218"/>
          <p:cNvSpPr txBox="1"/>
          <p:nvPr/>
        </p:nvSpPr>
        <p:spPr>
          <a:xfrm>
            <a:off x="1072202" y="916177"/>
            <a:ext cx="1049518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How to participate</a:t>
            </a:r>
            <a:endParaRPr sz="1800" b="0" i="0" u="none" strike="noStrike" cap="none">
              <a:solidFill>
                <a:schemeClr val="dk1"/>
              </a:solidFill>
              <a:latin typeface="Arial"/>
              <a:ea typeface="Arial"/>
              <a:cs typeface="Arial"/>
              <a:sym typeface="Arial"/>
            </a:endParaRPr>
          </a:p>
        </p:txBody>
      </p:sp>
      <p:sp>
        <p:nvSpPr>
          <p:cNvPr id="647" name="Google Shape;647;p218"/>
          <p:cNvSpPr txBox="1"/>
          <p:nvPr/>
        </p:nvSpPr>
        <p:spPr>
          <a:xfrm>
            <a:off x="6898158" y="1656477"/>
            <a:ext cx="431506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Mentimeter survey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You will be given time to reflect and fill before the panel discussion</a:t>
            </a:r>
            <a:endParaRPr/>
          </a:p>
        </p:txBody>
      </p:sp>
      <p:sp>
        <p:nvSpPr>
          <p:cNvPr id="648" name="Google Shape;648;p218"/>
          <p:cNvSpPr txBox="1"/>
          <p:nvPr/>
        </p:nvSpPr>
        <p:spPr>
          <a:xfrm>
            <a:off x="1072202" y="1667083"/>
            <a:ext cx="43150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QnA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For questions during the presentations to be discussed at the panel discussion</a:t>
            </a:r>
            <a:endParaRPr/>
          </a:p>
        </p:txBody>
      </p:sp>
      <p:pic>
        <p:nvPicPr>
          <p:cNvPr id="649" name="Google Shape;649;p218"/>
          <p:cNvPicPr preferRelativeResize="0"/>
          <p:nvPr/>
        </p:nvPicPr>
        <p:blipFill rotWithShape="1">
          <a:blip r:embed="rId3">
            <a:alphaModFix/>
          </a:blip>
          <a:srcRect/>
          <a:stretch/>
        </p:blipFill>
        <p:spPr>
          <a:xfrm>
            <a:off x="6652301" y="3092846"/>
            <a:ext cx="2796353" cy="2796353"/>
          </a:xfrm>
          <a:prstGeom prst="rect">
            <a:avLst/>
          </a:prstGeom>
          <a:noFill/>
          <a:ln>
            <a:noFill/>
          </a:ln>
        </p:spPr>
      </p:pic>
      <p:sp>
        <p:nvSpPr>
          <p:cNvPr id="650" name="Google Shape;650;p218"/>
          <p:cNvSpPr txBox="1"/>
          <p:nvPr/>
        </p:nvSpPr>
        <p:spPr>
          <a:xfrm>
            <a:off x="6898158" y="290818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Join at menti.com | use code 7976 2214</a:t>
            </a:r>
            <a:endParaRPr sz="1400" b="0" i="0" u="none" strike="noStrike" cap="none">
              <a:solidFill>
                <a:schemeClr val="dk1"/>
              </a:solidFill>
              <a:latin typeface="Arial"/>
              <a:ea typeface="Arial"/>
              <a:cs typeface="Arial"/>
              <a:sym typeface="Arial"/>
            </a:endParaRPr>
          </a:p>
        </p:txBody>
      </p:sp>
      <p:pic>
        <p:nvPicPr>
          <p:cNvPr id="651" name="Google Shape;651;p218"/>
          <p:cNvPicPr preferRelativeResize="0"/>
          <p:nvPr/>
        </p:nvPicPr>
        <p:blipFill rotWithShape="1">
          <a:blip r:embed="rId4">
            <a:alphaModFix/>
          </a:blip>
          <a:srcRect/>
          <a:stretch/>
        </p:blipFill>
        <p:spPr>
          <a:xfrm>
            <a:off x="1072202" y="2802450"/>
            <a:ext cx="4657703" cy="2796353"/>
          </a:xfrm>
          <a:prstGeom prst="rect">
            <a:avLst/>
          </a:prstGeom>
          <a:noFill/>
          <a:ln>
            <a:noFill/>
          </a:ln>
        </p:spPr>
      </p:pic>
      <p:cxnSp>
        <p:nvCxnSpPr>
          <p:cNvPr id="652" name="Google Shape;652;p218"/>
          <p:cNvCxnSpPr/>
          <p:nvPr/>
        </p:nvCxnSpPr>
        <p:spPr>
          <a:xfrm rot="10800000">
            <a:off x="6319792" y="1608059"/>
            <a:ext cx="0" cy="3990744"/>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242"/>
          <p:cNvSpPr txBox="1"/>
          <p:nvPr/>
        </p:nvSpPr>
        <p:spPr>
          <a:xfrm>
            <a:off x="711200" y="13447"/>
            <a:ext cx="11163481" cy="65969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734" b="1" i="0" u="none" strike="noStrike" cap="none">
                <a:solidFill>
                  <a:srgbClr val="B31212"/>
                </a:solidFill>
                <a:latin typeface="Lato"/>
                <a:ea typeface="Lato"/>
                <a:cs typeface="Lato"/>
                <a:sym typeface="Lato"/>
              </a:rPr>
              <a:t>Current limitations of Argumentation-based Deliberation Systems</a:t>
            </a:r>
            <a:endParaRPr sz="3734" b="1" i="0" u="none" strike="noStrike" cap="none">
              <a:solidFill>
                <a:srgbClr val="B31212"/>
              </a:solidFill>
              <a:latin typeface="Lato"/>
              <a:ea typeface="Lato"/>
              <a:cs typeface="Lato"/>
              <a:sym typeface="Lato"/>
            </a:endParaRPr>
          </a:p>
          <a:p>
            <a:pPr marL="0" marR="0" lvl="0" indent="0" algn="l" rtl="0">
              <a:lnSpc>
                <a:spcPct val="100000"/>
              </a:lnSpc>
              <a:spcBef>
                <a:spcPts val="0"/>
              </a:spcBef>
              <a:spcAft>
                <a:spcPts val="0"/>
              </a:spcAft>
              <a:buNone/>
            </a:pPr>
            <a:endParaRPr sz="3200" b="0" i="0" u="none" strike="noStrike" cap="none">
              <a:solidFill>
                <a:srgbClr val="000000"/>
              </a:solidFill>
              <a:latin typeface="Calibri"/>
              <a:ea typeface="Calibri"/>
              <a:cs typeface="Calibri"/>
              <a:sym typeface="Calibri"/>
            </a:endParaRPr>
          </a:p>
          <a:p>
            <a:pPr marL="457212" marR="0" lvl="0" indent="-457212"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Lato"/>
                <a:ea typeface="Lato"/>
                <a:cs typeface="Lato"/>
                <a:sym typeface="Lato"/>
              </a:rPr>
              <a:t>lack intuitive interfaces for contributing to online dialogue without hindering the natural flow of a conversation, </a:t>
            </a:r>
            <a:endParaRPr/>
          </a:p>
          <a:p>
            <a:pPr marL="457212" marR="0" lvl="0" indent="-457212"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Lato"/>
                <a:ea typeface="Lato"/>
                <a:cs typeface="Lato"/>
                <a:sym typeface="Lato"/>
              </a:rPr>
              <a:t>require a cognitive leap from users to participate and change of mindset toward evidence-based reasoning</a:t>
            </a:r>
            <a:endParaRPr/>
          </a:p>
          <a:p>
            <a:pPr marL="457212" marR="0" lvl="0" indent="-457212"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Lato"/>
                <a:ea typeface="Lato"/>
                <a:cs typeface="Lato"/>
                <a:sym typeface="Lato"/>
              </a:rPr>
              <a:t>Fail to scale </a:t>
            </a:r>
            <a:endParaRPr/>
          </a:p>
          <a:p>
            <a:pPr marL="457212" marR="0" lvl="0" indent="-457212"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Lato"/>
                <a:ea typeface="Lato"/>
                <a:cs typeface="Lato"/>
                <a:sym typeface="Lato"/>
              </a:rPr>
              <a:t>requires a level of idea formalisation that comes at extra costs for the users (Shipman and Marshall 1999).</a:t>
            </a:r>
            <a:endParaRPr/>
          </a:p>
          <a:p>
            <a:pPr marL="457212" marR="0" lvl="0" indent="-457212"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Lato"/>
                <a:ea typeface="Lato"/>
                <a:cs typeface="Lato"/>
                <a:sym typeface="Lato"/>
              </a:rPr>
              <a:t>Lack support for sensemaking and idea assessment</a:t>
            </a:r>
            <a:endParaRPr/>
          </a:p>
          <a:p>
            <a:pPr marL="457212" marR="0" lvl="0" indent="-457212"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Lato"/>
                <a:ea typeface="Lato"/>
                <a:cs typeface="Lato"/>
                <a:sym typeface="Lato"/>
              </a:rPr>
              <a:t>Centralised data storage </a:t>
            </a:r>
            <a:endParaRPr/>
          </a:p>
          <a:p>
            <a:pPr marL="457212" marR="0" lvl="0" indent="-254012" algn="l" rtl="0">
              <a:lnSpc>
                <a:spcPct val="100000"/>
              </a:lnSpc>
              <a:spcBef>
                <a:spcPts val="0"/>
              </a:spcBef>
              <a:spcAft>
                <a:spcPts val="0"/>
              </a:spcAft>
              <a:buClr>
                <a:srgbClr val="000000"/>
              </a:buClr>
              <a:buSzPts val="3200"/>
              <a:buFont typeface="Noto Sans Symbols"/>
              <a:buNone/>
            </a:pPr>
            <a:endParaRPr sz="3200" b="0" i="1" u="none" strike="noStrike" cap="none">
              <a:solidFill>
                <a:srgbClr val="404040"/>
              </a:solidFill>
              <a:latin typeface="Lato"/>
              <a:ea typeface="Lato"/>
              <a:cs typeface="Lato"/>
              <a:sym typeface="Lato"/>
            </a:endParaRPr>
          </a:p>
          <a:p>
            <a:pPr marL="457212" marR="0" lvl="0" indent="-254012" algn="l" rtl="0">
              <a:lnSpc>
                <a:spcPct val="100000"/>
              </a:lnSpc>
              <a:spcBef>
                <a:spcPts val="0"/>
              </a:spcBef>
              <a:spcAft>
                <a:spcPts val="0"/>
              </a:spcAft>
              <a:buClr>
                <a:srgbClr val="000000"/>
              </a:buClr>
              <a:buSzPts val="3200"/>
              <a:buFont typeface="Noto Sans Symbols"/>
              <a:buNone/>
            </a:pPr>
            <a:endParaRPr sz="3200" b="0"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248" descr="Screen Shot 2017-06-08 at 12.58.52.png"/>
          <p:cNvPicPr preferRelativeResize="0"/>
          <p:nvPr/>
        </p:nvPicPr>
        <p:blipFill rotWithShape="1">
          <a:blip r:embed="rId3">
            <a:alphaModFix/>
          </a:blip>
          <a:srcRect/>
          <a:stretch/>
        </p:blipFill>
        <p:spPr>
          <a:xfrm>
            <a:off x="10312400" y="110088"/>
            <a:ext cx="1698578" cy="923330"/>
          </a:xfrm>
          <a:prstGeom prst="rect">
            <a:avLst/>
          </a:prstGeom>
          <a:noFill/>
          <a:ln>
            <a:noFill/>
          </a:ln>
        </p:spPr>
      </p:pic>
      <p:sp>
        <p:nvSpPr>
          <p:cNvPr id="1048" name="Google Shape;1048;p248"/>
          <p:cNvSpPr txBox="1"/>
          <p:nvPr/>
        </p:nvSpPr>
        <p:spPr>
          <a:xfrm>
            <a:off x="3048000" y="9691335"/>
            <a:ext cx="6096000"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b="0" i="0" u="none" strike="noStrike" cap="none">
                <a:solidFill>
                  <a:srgbClr val="000000"/>
                </a:solidFill>
                <a:latin typeface="Calibri"/>
                <a:ea typeface="Calibri"/>
                <a:cs typeface="Calibri"/>
                <a:sym typeface="Calibri"/>
              </a:rPr>
              <a:t>”</a:t>
            </a:r>
            <a:endParaRPr/>
          </a:p>
        </p:txBody>
      </p:sp>
      <p:pic>
        <p:nvPicPr>
          <p:cNvPr id="1049" name="Google Shape;1049;p248"/>
          <p:cNvPicPr preferRelativeResize="0"/>
          <p:nvPr/>
        </p:nvPicPr>
        <p:blipFill rotWithShape="1">
          <a:blip r:embed="rId4">
            <a:alphaModFix/>
          </a:blip>
          <a:srcRect/>
          <a:stretch/>
        </p:blipFill>
        <p:spPr>
          <a:xfrm>
            <a:off x="1845940" y="450217"/>
            <a:ext cx="8229600" cy="4757737"/>
          </a:xfrm>
          <a:prstGeom prst="rect">
            <a:avLst/>
          </a:prstGeom>
          <a:noFill/>
          <a:ln>
            <a:noFill/>
          </a:ln>
        </p:spPr>
      </p:pic>
      <p:pic>
        <p:nvPicPr>
          <p:cNvPr id="1050" name="Google Shape;1050;p248"/>
          <p:cNvPicPr preferRelativeResize="0"/>
          <p:nvPr/>
        </p:nvPicPr>
        <p:blipFill rotWithShape="1">
          <a:blip r:embed="rId5">
            <a:alphaModFix/>
          </a:blip>
          <a:srcRect/>
          <a:stretch/>
        </p:blipFill>
        <p:spPr>
          <a:xfrm>
            <a:off x="181022" y="40157"/>
            <a:ext cx="2641600" cy="1165412"/>
          </a:xfrm>
          <a:prstGeom prst="rect">
            <a:avLst/>
          </a:prstGeom>
          <a:noFill/>
          <a:ln>
            <a:noFill/>
          </a:ln>
        </p:spPr>
      </p:pic>
      <p:sp>
        <p:nvSpPr>
          <p:cNvPr id="1051" name="Google Shape;1051;p248"/>
          <p:cNvSpPr txBox="1"/>
          <p:nvPr/>
        </p:nvSpPr>
        <p:spPr>
          <a:xfrm>
            <a:off x="1524000" y="4480080"/>
            <a:ext cx="6096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Montserrat"/>
                <a:ea typeface="Montserrat"/>
                <a:cs typeface="Montserrat"/>
                <a:sym typeface="Montserrat"/>
              </a:rPr>
              <a:t>HORIZON-CL2-2022-DEMOCRACY-01-02</a:t>
            </a:r>
            <a:r>
              <a:rPr lang="en-US" sz="733" b="0" i="0" u="none" strike="noStrike" cap="none">
                <a:solidFill>
                  <a:srgbClr val="000000"/>
                </a:solidFill>
                <a:latin typeface="Montserrat"/>
                <a:ea typeface="Montserrat"/>
                <a:cs typeface="Montserrat"/>
                <a:sym typeface="Montserrat"/>
              </a:rPr>
              <a:t> </a:t>
            </a:r>
            <a:r>
              <a:rPr lang="en-US" sz="1200" b="0" i="0" u="none" strike="noStrike" cap="none">
                <a:solidFill>
                  <a:srgbClr val="000000"/>
                </a:solidFill>
                <a:latin typeface="Montserrat"/>
                <a:ea typeface="Montserrat"/>
                <a:cs typeface="Montserrat"/>
                <a:sym typeface="Montserrat"/>
              </a:rPr>
              <a:t>- </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200" b="0" i="0" u="none" strike="noStrike" cap="none">
                <a:solidFill>
                  <a:srgbClr val="000000"/>
                </a:solidFill>
                <a:latin typeface="Montserrat"/>
                <a:ea typeface="Montserrat"/>
                <a:cs typeface="Montserrat"/>
                <a:sym typeface="Montserrat"/>
              </a:rPr>
              <a:t>The future of democracy and civic participation</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br>
              <a:rPr lang="en-US" sz="1200" b="0" i="0" u="none" strike="noStrike" cap="none">
                <a:solidFill>
                  <a:srgbClr val="000000"/>
                </a:solidFill>
                <a:latin typeface="Calibri"/>
                <a:ea typeface="Calibri"/>
                <a:cs typeface="Calibri"/>
                <a:sym typeface="Calibri"/>
              </a:rPr>
            </a:br>
            <a:r>
              <a:rPr lang="en-US" sz="1200" b="0" i="0" u="sng" strike="noStrike" cap="none">
                <a:solidFill>
                  <a:srgbClr val="000000"/>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https://cordis.europa.eu/project/id/101094765</a:t>
            </a:r>
            <a:r>
              <a:rPr lang="en-US" sz="1200" b="0" i="0" u="none" strike="noStrike" cap="none">
                <a:solidFill>
                  <a:srgbClr val="000000"/>
                </a:solidFill>
                <a:latin typeface="Montserrat"/>
                <a:ea typeface="Montserrat"/>
                <a:cs typeface="Montserrat"/>
                <a:sym typeface="Montserrat"/>
              </a:rPr>
              <a:t> </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br>
              <a:rPr lang="en-US" sz="1200" b="0" i="0" u="none" strike="noStrike" cap="none">
                <a:solidFill>
                  <a:srgbClr val="000000"/>
                </a:solidFill>
                <a:latin typeface="Calibri"/>
                <a:ea typeface="Calibri"/>
                <a:cs typeface="Calibri"/>
                <a:sym typeface="Calibri"/>
              </a:rPr>
            </a:br>
            <a:endParaRPr sz="1200" b="0" i="0" u="none" strike="noStrike" cap="none">
              <a:solidFill>
                <a:srgbClr val="000000"/>
              </a:solidFill>
              <a:latin typeface="Calibri"/>
              <a:ea typeface="Calibri"/>
              <a:cs typeface="Calibri"/>
              <a:sym typeface="Calibri"/>
            </a:endParaRPr>
          </a:p>
        </p:txBody>
      </p:sp>
      <p:sp>
        <p:nvSpPr>
          <p:cNvPr id="1052" name="Google Shape;1052;p248"/>
          <p:cNvSpPr/>
          <p:nvPr/>
        </p:nvSpPr>
        <p:spPr>
          <a:xfrm>
            <a:off x="6442482" y="4941213"/>
            <a:ext cx="3757261" cy="266740"/>
          </a:xfrm>
          <a:prstGeom prst="rect">
            <a:avLst/>
          </a:prstGeom>
          <a:noFill/>
          <a:ln>
            <a:noFill/>
          </a:ln>
        </p:spPr>
        <p:txBody>
          <a:bodyPr spcFirstLastPara="1" wrap="square" lIns="60950" tIns="30450" rIns="60950" bIns="30450" anchor="ctr" anchorCtr="0">
            <a:noAutofit/>
          </a:bodyPr>
          <a:lstStyle/>
          <a:p>
            <a:pPr marL="0" marR="0" lvl="0" indent="0" algn="l" rtl="0">
              <a:lnSpc>
                <a:spcPct val="100000"/>
              </a:lnSpc>
              <a:spcBef>
                <a:spcPts val="0"/>
              </a:spcBef>
              <a:spcAft>
                <a:spcPts val="0"/>
              </a:spcAft>
              <a:buNone/>
            </a:pPr>
            <a:r>
              <a:rPr lang="en-US" sz="667" b="0" i="0" u="none" strike="noStrike" cap="none">
                <a:solidFill>
                  <a:srgbClr val="000000"/>
                </a:solidFill>
                <a:latin typeface="Arial"/>
                <a:ea typeface="Arial"/>
                <a:cs typeface="Arial"/>
                <a:sym typeface="Arial"/>
              </a:rPr>
              <a:t>This project has received funding from the European Union's Horizon Europe Framework Programme under grant agreement No 101094765.</a:t>
            </a:r>
            <a:endParaRPr sz="1333" b="0" i="0" u="none" strike="noStrike" cap="none">
              <a:solidFill>
                <a:srgbClr val="000000"/>
              </a:solidFill>
              <a:latin typeface="Arial"/>
              <a:ea typeface="Arial"/>
              <a:cs typeface="Arial"/>
              <a:sym typeface="Arial"/>
            </a:endParaRPr>
          </a:p>
        </p:txBody>
      </p:sp>
      <p:pic>
        <p:nvPicPr>
          <p:cNvPr id="1053" name="Google Shape;1053;p248"/>
          <p:cNvPicPr preferRelativeResize="0"/>
          <p:nvPr/>
        </p:nvPicPr>
        <p:blipFill rotWithShape="1">
          <a:blip r:embed="rId7">
            <a:alphaModFix/>
          </a:blip>
          <a:srcRect r="69768"/>
          <a:stretch/>
        </p:blipFill>
        <p:spPr>
          <a:xfrm>
            <a:off x="5960740" y="4913923"/>
            <a:ext cx="463025" cy="32132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24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059" name="Google Shape;1059;p249"/>
          <p:cNvSpPr/>
          <p:nvPr/>
        </p:nvSpPr>
        <p:spPr>
          <a:xfrm>
            <a:off x="1" y="0"/>
            <a:ext cx="5779911" cy="6858000"/>
          </a:xfrm>
          <a:prstGeom prst="rect">
            <a:avLst/>
          </a:prstGeom>
          <a:gradFill>
            <a:gsLst>
              <a:gs pos="0">
                <a:schemeClr val="accent2"/>
              </a:gs>
              <a:gs pos="100000">
                <a:schemeClr val="accent4"/>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060" name="Google Shape;1060;p249"/>
          <p:cNvSpPr/>
          <p:nvPr/>
        </p:nvSpPr>
        <p:spPr>
          <a:xfrm>
            <a:off x="633062" y="554153"/>
            <a:ext cx="171515" cy="171515"/>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061" name="Google Shape;1061;p249"/>
          <p:cNvSpPr/>
          <p:nvPr/>
        </p:nvSpPr>
        <p:spPr>
          <a:xfrm>
            <a:off x="1075644" y="837006"/>
            <a:ext cx="112426" cy="112426"/>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062" name="Google Shape;1062;p249"/>
          <p:cNvSpPr/>
          <p:nvPr/>
        </p:nvSpPr>
        <p:spPr>
          <a:xfrm>
            <a:off x="613893" y="1472474"/>
            <a:ext cx="157545" cy="157545"/>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063" name="Google Shape;1063;p249"/>
          <p:cNvSpPr txBox="1">
            <a:spLocks noGrp="1"/>
          </p:cNvSpPr>
          <p:nvPr>
            <p:ph type="body" idx="1"/>
          </p:nvPr>
        </p:nvSpPr>
        <p:spPr>
          <a:xfrm>
            <a:off x="6096001" y="381936"/>
            <a:ext cx="4986955" cy="59744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a:latin typeface="Arial"/>
                <a:ea typeface="Arial"/>
                <a:cs typeface="Arial"/>
                <a:sym typeface="Arial"/>
              </a:rPr>
              <a:t>ORBIS responds to the profound </a:t>
            </a:r>
            <a:r>
              <a:rPr lang="en-US" b="1">
                <a:latin typeface="Arial"/>
                <a:ea typeface="Arial"/>
                <a:cs typeface="Arial"/>
                <a:sym typeface="Arial"/>
              </a:rPr>
              <a:t>lack of dialogue between citizenship and policy making </a:t>
            </a:r>
            <a:r>
              <a:rPr lang="en-US">
                <a:latin typeface="Arial"/>
                <a:ea typeface="Arial"/>
                <a:cs typeface="Arial"/>
                <a:sym typeface="Arial"/>
              </a:rPr>
              <a:t>institutions, by providing a theoretically sound and highly pragmatic socio-technical solution to </a:t>
            </a:r>
            <a:r>
              <a:rPr lang="en-US" b="1">
                <a:latin typeface="Arial"/>
                <a:ea typeface="Arial"/>
                <a:cs typeface="Arial"/>
                <a:sym typeface="Arial"/>
              </a:rPr>
              <a:t>enable the transition to a more inclusive, transparent and trustful Deliberative Democracy in Europe</a:t>
            </a:r>
            <a:r>
              <a:rPr lang="en-US">
                <a:latin typeface="Arial"/>
                <a:ea typeface="Arial"/>
                <a:cs typeface="Arial"/>
                <a:sym typeface="Arial"/>
              </a:rPr>
              <a:t>. </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cxnSp>
        <p:nvCxnSpPr>
          <p:cNvPr id="1064" name="Google Shape;1064;p249"/>
          <p:cNvCxnSpPr/>
          <p:nvPr/>
        </p:nvCxnSpPr>
        <p:spPr>
          <a:xfrm>
            <a:off x="11586162" y="3610394"/>
            <a:ext cx="0" cy="3238728"/>
          </a:xfrm>
          <a:prstGeom prst="straightConnector1">
            <a:avLst/>
          </a:prstGeom>
          <a:noFill/>
          <a:ln w="25400" cap="sq" cmpd="sng">
            <a:solidFill>
              <a:schemeClr val="accent2"/>
            </a:solidFill>
            <a:prstDash val="solid"/>
            <a:bevel/>
            <a:headEnd type="none" w="sm" len="sm"/>
            <a:tailEnd type="none" w="sm" len="sm"/>
          </a:ln>
        </p:spPr>
      </p:cxnSp>
      <p:sp>
        <p:nvSpPr>
          <p:cNvPr id="1065" name="Google Shape;1065;p249"/>
          <p:cNvSpPr txBox="1"/>
          <p:nvPr/>
        </p:nvSpPr>
        <p:spPr>
          <a:xfrm>
            <a:off x="934301" y="3465432"/>
            <a:ext cx="4517150" cy="2336792"/>
          </a:xfrm>
          <a:prstGeom prst="rect">
            <a:avLst/>
          </a:prstGeom>
          <a:noFill/>
          <a:ln>
            <a:noFill/>
          </a:ln>
        </p:spPr>
        <p:txBody>
          <a:bodyPr spcFirstLastPara="1" wrap="square" lIns="91425" tIns="45700" rIns="91425" bIns="45700" anchor="b" anchorCtr="0">
            <a:normAutofit fontScale="52499" lnSpcReduction="20000"/>
          </a:bodyPr>
          <a:lstStyle/>
          <a:p>
            <a:pPr marL="0" marR="0" lvl="0" indent="0" algn="l" rtl="0">
              <a:lnSpc>
                <a:spcPct val="90000"/>
              </a:lnSpc>
              <a:spcBef>
                <a:spcPts val="0"/>
              </a:spcBef>
              <a:spcAft>
                <a:spcPts val="0"/>
              </a:spcAft>
              <a:buClr>
                <a:srgbClr val="00B0F0"/>
              </a:buClr>
              <a:buSzPct val="100000"/>
              <a:buFont typeface="Arial"/>
              <a:buNone/>
            </a:pPr>
            <a:r>
              <a:rPr lang="en-US" sz="4400" b="0" i="0" u="none" strike="noStrike" cap="none">
                <a:solidFill>
                  <a:srgbClr val="FFFFFF"/>
                </a:solidFill>
                <a:latin typeface="Arial"/>
                <a:ea typeface="Arial"/>
                <a:cs typeface="Arial"/>
                <a:sym typeface="Arial"/>
              </a:rPr>
              <a:t>VISION:</a:t>
            </a:r>
            <a:endParaRPr/>
          </a:p>
          <a:p>
            <a:pPr marL="0" marR="0" lvl="0" indent="0" algn="l" rtl="0">
              <a:lnSpc>
                <a:spcPct val="90000"/>
              </a:lnSpc>
              <a:spcBef>
                <a:spcPts val="0"/>
              </a:spcBef>
              <a:spcAft>
                <a:spcPts val="0"/>
              </a:spcAft>
              <a:buClr>
                <a:srgbClr val="00B0F0"/>
              </a:buClr>
              <a:buSzPct val="100000"/>
              <a:buFont typeface="Arial"/>
              <a:buNone/>
            </a:pPr>
            <a:endParaRPr sz="4400" b="0"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B0F0"/>
              </a:buClr>
              <a:buSzPct val="100000"/>
              <a:buFont typeface="Arial"/>
              <a:buNone/>
            </a:pPr>
            <a:endParaRPr sz="4400" b="0"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B0F0"/>
              </a:buClr>
              <a:buSzPct val="100000"/>
              <a:buFont typeface="Arial"/>
              <a:buNone/>
            </a:pPr>
            <a:r>
              <a:rPr lang="en-US" sz="4400" b="0" i="0" u="none" strike="noStrike" cap="none">
                <a:solidFill>
                  <a:srgbClr val="FFFFFF"/>
                </a:solidFill>
                <a:latin typeface="Arial"/>
                <a:ea typeface="Arial"/>
                <a:cs typeface="Arial"/>
                <a:sym typeface="Arial"/>
              </a:rPr>
              <a:t>AUGMENTING PARTICIPATION, </a:t>
            </a:r>
            <a:br>
              <a:rPr lang="en-US" sz="4400" b="0" i="0" u="none" strike="noStrike" cap="none">
                <a:solidFill>
                  <a:srgbClr val="FFFFFF"/>
                </a:solidFill>
                <a:latin typeface="Arial"/>
                <a:ea typeface="Arial"/>
                <a:cs typeface="Arial"/>
                <a:sym typeface="Arial"/>
              </a:rPr>
            </a:br>
            <a:r>
              <a:rPr lang="en-US" sz="4400" b="0" i="0" u="none" strike="noStrike" cap="none">
                <a:solidFill>
                  <a:srgbClr val="FFFFFF"/>
                </a:solidFill>
                <a:latin typeface="Arial"/>
                <a:ea typeface="Arial"/>
                <a:cs typeface="Arial"/>
                <a:sym typeface="Arial"/>
              </a:rPr>
              <a:t>CO-CREATION, TRUST AND TRANSPARENCY IN DELIBERATIVE DEMOCRACY AT ALL SCALES</a:t>
            </a:r>
            <a:endParaRPr sz="4000" b="0" i="0" u="none" strike="noStrike" cap="none">
              <a:solidFill>
                <a:srgbClr val="FFFFFF"/>
              </a:solidFill>
              <a:latin typeface="Arial"/>
              <a:ea typeface="Arial"/>
              <a:cs typeface="Arial"/>
              <a:sym typeface="Arial"/>
            </a:endParaRPr>
          </a:p>
        </p:txBody>
      </p:sp>
      <p:pic>
        <p:nvPicPr>
          <p:cNvPr id="1066" name="Google Shape;1066;p249"/>
          <p:cNvPicPr preferRelativeResize="0"/>
          <p:nvPr/>
        </p:nvPicPr>
        <p:blipFill rotWithShape="1">
          <a:blip r:embed="rId3">
            <a:alphaModFix/>
          </a:blip>
          <a:srcRect/>
          <a:stretch/>
        </p:blipFill>
        <p:spPr>
          <a:xfrm>
            <a:off x="771438" y="1252281"/>
            <a:ext cx="3715044" cy="21477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25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072" name="Google Shape;1072;p250"/>
          <p:cNvSpPr/>
          <p:nvPr/>
        </p:nvSpPr>
        <p:spPr>
          <a:xfrm>
            <a:off x="1" y="0"/>
            <a:ext cx="5779911" cy="6858000"/>
          </a:xfrm>
          <a:prstGeom prst="rect">
            <a:avLst/>
          </a:prstGeom>
          <a:gradFill>
            <a:gsLst>
              <a:gs pos="0">
                <a:schemeClr val="accent2"/>
              </a:gs>
              <a:gs pos="100000">
                <a:schemeClr val="accent4"/>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073" name="Google Shape;1073;p250"/>
          <p:cNvSpPr txBox="1">
            <a:spLocks noGrp="1"/>
          </p:cNvSpPr>
          <p:nvPr>
            <p:ph type="title"/>
          </p:nvPr>
        </p:nvSpPr>
        <p:spPr>
          <a:xfrm>
            <a:off x="1274645" y="1142936"/>
            <a:ext cx="4008583" cy="59744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Calibri"/>
              <a:buNone/>
            </a:pPr>
            <a:r>
              <a:rPr lang="en-US" sz="4000">
                <a:solidFill>
                  <a:schemeClr val="lt1"/>
                </a:solidFill>
              </a:rPr>
              <a:t>How Can We </a:t>
            </a:r>
            <a:r>
              <a:rPr lang="en-US" sz="4000">
                <a:solidFill>
                  <a:srgbClr val="002060"/>
                </a:solidFill>
                <a:highlight>
                  <a:srgbClr val="FFFF00"/>
                </a:highlight>
              </a:rPr>
              <a:t>Scale</a:t>
            </a:r>
            <a:r>
              <a:rPr lang="en-US" sz="4000">
                <a:solidFill>
                  <a:schemeClr val="lt1"/>
                </a:solidFill>
              </a:rPr>
              <a:t> Deliberative Democracy?</a:t>
            </a:r>
            <a:br>
              <a:rPr lang="en-US" sz="4000">
                <a:solidFill>
                  <a:schemeClr val="lt1"/>
                </a:solidFill>
              </a:rPr>
            </a:br>
            <a:r>
              <a:rPr lang="en-US" sz="4000">
                <a:solidFill>
                  <a:schemeClr val="lt1"/>
                </a:solidFill>
              </a:rPr>
              <a:t>How can </a:t>
            </a:r>
            <a:r>
              <a:rPr lang="en-US" sz="4000">
                <a:solidFill>
                  <a:srgbClr val="002060"/>
                </a:solidFill>
                <a:highlight>
                  <a:srgbClr val="FFFF00"/>
                </a:highlight>
              </a:rPr>
              <a:t>Technology </a:t>
            </a:r>
            <a:r>
              <a:rPr lang="en-US" sz="4000">
                <a:solidFill>
                  <a:schemeClr val="lt1"/>
                </a:solidFill>
              </a:rPr>
              <a:t>Help?</a:t>
            </a:r>
            <a:endParaRPr sz="4000"/>
          </a:p>
        </p:txBody>
      </p:sp>
      <p:sp>
        <p:nvSpPr>
          <p:cNvPr id="1074" name="Google Shape;1074;p250"/>
          <p:cNvSpPr/>
          <p:nvPr/>
        </p:nvSpPr>
        <p:spPr>
          <a:xfrm>
            <a:off x="633062" y="554153"/>
            <a:ext cx="171515" cy="171515"/>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075" name="Google Shape;1075;p250"/>
          <p:cNvSpPr/>
          <p:nvPr/>
        </p:nvSpPr>
        <p:spPr>
          <a:xfrm>
            <a:off x="1075644" y="837006"/>
            <a:ext cx="112426" cy="112426"/>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076" name="Google Shape;1076;p250"/>
          <p:cNvSpPr/>
          <p:nvPr/>
        </p:nvSpPr>
        <p:spPr>
          <a:xfrm>
            <a:off x="613893" y="1472474"/>
            <a:ext cx="157545" cy="157545"/>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077" name="Google Shape;1077;p250"/>
          <p:cNvSpPr txBox="1">
            <a:spLocks noGrp="1"/>
          </p:cNvSpPr>
          <p:nvPr>
            <p:ph type="body" idx="1"/>
          </p:nvPr>
        </p:nvSpPr>
        <p:spPr>
          <a:xfrm>
            <a:off x="6096001" y="381936"/>
            <a:ext cx="4986955" cy="59744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r>
              <a:rPr lang="en-US">
                <a:latin typeface="Arial"/>
                <a:ea typeface="Arial"/>
                <a:cs typeface="Arial"/>
                <a:sym typeface="Arial"/>
              </a:rPr>
              <a:t>ORBIS will shape and support </a:t>
            </a:r>
            <a:r>
              <a:rPr lang="en-US" b="1">
                <a:latin typeface="Arial"/>
                <a:ea typeface="Arial"/>
                <a:cs typeface="Arial"/>
                <a:sym typeface="Arial"/>
              </a:rPr>
              <a:t>new democratic models </a:t>
            </a:r>
            <a:r>
              <a:rPr lang="en-US">
                <a:latin typeface="Arial"/>
                <a:ea typeface="Arial"/>
                <a:cs typeface="Arial"/>
                <a:sym typeface="Arial"/>
              </a:rPr>
              <a:t>that are imagined and developed through </a:t>
            </a:r>
            <a:r>
              <a:rPr lang="en-US" b="1">
                <a:latin typeface="Arial"/>
                <a:ea typeface="Arial"/>
                <a:cs typeface="Arial"/>
                <a:sym typeface="Arial"/>
              </a:rPr>
              <a:t>deliberative democracy processes that are digitally mediated</a:t>
            </a:r>
            <a:r>
              <a:rPr lang="en-US">
                <a:latin typeface="Arial"/>
                <a:ea typeface="Arial"/>
                <a:cs typeface="Arial"/>
                <a:sym typeface="Arial"/>
              </a:rPr>
              <a:t>. </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r>
              <a:rPr lang="en-US">
                <a:latin typeface="Arial"/>
                <a:ea typeface="Arial"/>
                <a:cs typeface="Arial"/>
                <a:sym typeface="Arial"/>
              </a:rPr>
              <a:t>These are processes of </a:t>
            </a:r>
            <a:r>
              <a:rPr lang="en-US" b="1">
                <a:latin typeface="Arial"/>
                <a:ea typeface="Arial"/>
                <a:cs typeface="Arial"/>
                <a:sym typeface="Arial"/>
              </a:rPr>
              <a:t>structured, inclusive and large-scale societal dialogue</a:t>
            </a:r>
            <a:r>
              <a:rPr lang="en-US">
                <a:latin typeface="Arial"/>
                <a:ea typeface="Arial"/>
                <a:cs typeface="Arial"/>
                <a:sym typeface="Arial"/>
              </a:rPr>
              <a:t>, which are built through strong civic engagement. </a:t>
            </a:r>
            <a:endParaRPr>
              <a:latin typeface="Arial"/>
              <a:ea typeface="Arial"/>
              <a:cs typeface="Arial"/>
              <a:sym typeface="Arial"/>
            </a:endParaRPr>
          </a:p>
        </p:txBody>
      </p:sp>
      <p:cxnSp>
        <p:nvCxnSpPr>
          <p:cNvPr id="1078" name="Google Shape;1078;p250"/>
          <p:cNvCxnSpPr/>
          <p:nvPr/>
        </p:nvCxnSpPr>
        <p:spPr>
          <a:xfrm>
            <a:off x="11586162" y="3610394"/>
            <a:ext cx="0" cy="3238728"/>
          </a:xfrm>
          <a:prstGeom prst="straightConnector1">
            <a:avLst/>
          </a:prstGeom>
          <a:noFill/>
          <a:ln w="25400" cap="sq" cmpd="sng">
            <a:solidFill>
              <a:schemeClr val="accent2"/>
            </a:solidFill>
            <a:prstDash val="solid"/>
            <a:bevel/>
            <a:headEnd type="none" w="sm" len="sm"/>
            <a:tailEnd type="none" w="sm" len="sm"/>
          </a:ln>
        </p:spPr>
      </p:cxnSp>
      <p:pic>
        <p:nvPicPr>
          <p:cNvPr id="1079" name="Google Shape;1079;p250"/>
          <p:cNvPicPr preferRelativeResize="0"/>
          <p:nvPr/>
        </p:nvPicPr>
        <p:blipFill rotWithShape="1">
          <a:blip r:embed="rId3">
            <a:alphaModFix/>
          </a:blip>
          <a:srcRect/>
          <a:stretch/>
        </p:blipFill>
        <p:spPr>
          <a:xfrm>
            <a:off x="958556" y="808393"/>
            <a:ext cx="3715044" cy="214775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6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888888"/>
              </a:buClr>
              <a:buSzPts val="1200"/>
              <a:buNone/>
            </a:pPr>
            <a:fld id="{00000000-1234-1234-1234-123412341234}" type="slidenum">
              <a:rPr lang="en-US"/>
              <a:t>44</a:t>
            </a:fld>
            <a:endParaRPr/>
          </a:p>
        </p:txBody>
      </p:sp>
      <p:pic>
        <p:nvPicPr>
          <p:cNvPr id="1085" name="Google Shape;1085;p60"/>
          <p:cNvPicPr preferRelativeResize="0"/>
          <p:nvPr/>
        </p:nvPicPr>
        <p:blipFill rotWithShape="1">
          <a:blip r:embed="rId3">
            <a:alphaModFix/>
          </a:blip>
          <a:srcRect/>
          <a:stretch/>
        </p:blipFill>
        <p:spPr>
          <a:xfrm>
            <a:off x="10364448" y="1904756"/>
            <a:ext cx="1805273" cy="1400715"/>
          </a:xfrm>
          <a:prstGeom prst="rect">
            <a:avLst/>
          </a:prstGeom>
          <a:noFill/>
          <a:ln>
            <a:noFill/>
          </a:ln>
          <a:effectLst>
            <a:outerShdw blurRad="292100" dist="139700" dir="2700000" algn="tl" rotWithShape="0">
              <a:srgbClr val="333333">
                <a:alpha val="64705"/>
              </a:srgbClr>
            </a:outerShdw>
          </a:effectLst>
        </p:spPr>
      </p:pic>
      <p:pic>
        <p:nvPicPr>
          <p:cNvPr id="1086" name="Google Shape;1086;p60"/>
          <p:cNvPicPr preferRelativeResize="0"/>
          <p:nvPr/>
        </p:nvPicPr>
        <p:blipFill rotWithShape="1">
          <a:blip r:embed="rId4">
            <a:alphaModFix/>
          </a:blip>
          <a:srcRect/>
          <a:stretch/>
        </p:blipFill>
        <p:spPr>
          <a:xfrm>
            <a:off x="6800330" y="969664"/>
            <a:ext cx="3421929" cy="1779039"/>
          </a:xfrm>
          <a:prstGeom prst="rect">
            <a:avLst/>
          </a:prstGeom>
          <a:noFill/>
          <a:ln>
            <a:noFill/>
          </a:ln>
          <a:effectLst>
            <a:outerShdw blurRad="292100" dist="139700" dir="2700000" algn="tl" rotWithShape="0">
              <a:srgbClr val="333333">
                <a:alpha val="64705"/>
              </a:srgbClr>
            </a:outerShdw>
          </a:effectLst>
        </p:spPr>
      </p:pic>
      <p:pic>
        <p:nvPicPr>
          <p:cNvPr id="1087" name="Google Shape;1087;p60" descr="Immagine che contiene testo, monitor, interni, elettronico&#10;&#10;Descrizione generata automaticamente"/>
          <p:cNvPicPr preferRelativeResize="0"/>
          <p:nvPr/>
        </p:nvPicPr>
        <p:blipFill rotWithShape="1">
          <a:blip r:embed="rId5">
            <a:alphaModFix/>
          </a:blip>
          <a:srcRect/>
          <a:stretch/>
        </p:blipFill>
        <p:spPr>
          <a:xfrm>
            <a:off x="247635" y="806718"/>
            <a:ext cx="2815697" cy="1710352"/>
          </a:xfrm>
          <a:prstGeom prst="rect">
            <a:avLst/>
          </a:prstGeom>
          <a:noFill/>
          <a:ln>
            <a:noFill/>
          </a:ln>
          <a:effectLst>
            <a:outerShdw blurRad="292100" dist="139700" dir="2700000" algn="tl" rotWithShape="0">
              <a:srgbClr val="333333">
                <a:alpha val="64705"/>
              </a:srgbClr>
            </a:outerShdw>
          </a:effectLst>
        </p:spPr>
      </p:pic>
      <p:pic>
        <p:nvPicPr>
          <p:cNvPr id="1088" name="Google Shape;1088;p60"/>
          <p:cNvPicPr preferRelativeResize="0"/>
          <p:nvPr/>
        </p:nvPicPr>
        <p:blipFill rotWithShape="1">
          <a:blip r:embed="rId6">
            <a:alphaModFix/>
          </a:blip>
          <a:srcRect/>
          <a:stretch/>
        </p:blipFill>
        <p:spPr>
          <a:xfrm>
            <a:off x="635653" y="5023399"/>
            <a:ext cx="2413000" cy="1460500"/>
          </a:xfrm>
          <a:prstGeom prst="rect">
            <a:avLst/>
          </a:prstGeom>
          <a:noFill/>
          <a:ln>
            <a:noFill/>
          </a:ln>
          <a:effectLst>
            <a:outerShdw blurRad="292100" dist="139700" dir="2700000" algn="tl" rotWithShape="0">
              <a:srgbClr val="333333">
                <a:alpha val="64705"/>
              </a:srgbClr>
            </a:outerShdw>
          </a:effectLst>
        </p:spPr>
      </p:pic>
      <p:pic>
        <p:nvPicPr>
          <p:cNvPr id="1089" name="Google Shape;1089;p60" descr="Immagine che contiene testo, segnale, scuro&#10;&#10;Descrizione generata automaticamente"/>
          <p:cNvPicPr preferRelativeResize="0"/>
          <p:nvPr/>
        </p:nvPicPr>
        <p:blipFill rotWithShape="1">
          <a:blip r:embed="rId7">
            <a:alphaModFix/>
          </a:blip>
          <a:srcRect/>
          <a:stretch/>
        </p:blipFill>
        <p:spPr>
          <a:xfrm>
            <a:off x="3683000" y="4646661"/>
            <a:ext cx="3657600" cy="1878227"/>
          </a:xfrm>
          <a:prstGeom prst="rect">
            <a:avLst/>
          </a:prstGeom>
          <a:noFill/>
          <a:ln>
            <a:noFill/>
          </a:ln>
          <a:effectLst>
            <a:outerShdw blurRad="292100" dist="139700" dir="2700000" algn="tl" rotWithShape="0">
              <a:srgbClr val="333333">
                <a:alpha val="64705"/>
              </a:srgbClr>
            </a:outerShdw>
          </a:effectLst>
        </p:spPr>
      </p:pic>
      <p:pic>
        <p:nvPicPr>
          <p:cNvPr id="1090" name="Google Shape;1090;p60"/>
          <p:cNvPicPr preferRelativeResize="0"/>
          <p:nvPr/>
        </p:nvPicPr>
        <p:blipFill rotWithShape="1">
          <a:blip r:embed="rId8">
            <a:alphaModFix/>
          </a:blip>
          <a:srcRect/>
          <a:stretch/>
        </p:blipFill>
        <p:spPr>
          <a:xfrm>
            <a:off x="598142" y="2286823"/>
            <a:ext cx="4901023" cy="2553549"/>
          </a:xfrm>
          <a:prstGeom prst="rect">
            <a:avLst/>
          </a:prstGeom>
          <a:noFill/>
          <a:ln>
            <a:noFill/>
          </a:ln>
          <a:effectLst>
            <a:outerShdw blurRad="292100" dist="139700" dir="2700000" algn="tl" rotWithShape="0">
              <a:srgbClr val="333333">
                <a:alpha val="64705"/>
              </a:srgbClr>
            </a:outerShdw>
          </a:effectLst>
        </p:spPr>
      </p:pic>
      <p:pic>
        <p:nvPicPr>
          <p:cNvPr id="1091" name="Google Shape;1091;p60"/>
          <p:cNvPicPr preferRelativeResize="0"/>
          <p:nvPr/>
        </p:nvPicPr>
        <p:blipFill rotWithShape="1">
          <a:blip r:embed="rId9">
            <a:alphaModFix/>
          </a:blip>
          <a:srcRect/>
          <a:stretch/>
        </p:blipFill>
        <p:spPr>
          <a:xfrm>
            <a:off x="9725205" y="5671672"/>
            <a:ext cx="2169220" cy="1178633"/>
          </a:xfrm>
          <a:prstGeom prst="rect">
            <a:avLst/>
          </a:prstGeom>
          <a:noFill/>
          <a:ln>
            <a:noFill/>
          </a:ln>
          <a:effectLst>
            <a:outerShdw blurRad="292100" dist="139700" dir="2700000" algn="tl" rotWithShape="0">
              <a:srgbClr val="333333">
                <a:alpha val="64705"/>
              </a:srgbClr>
            </a:outerShdw>
          </a:effectLst>
        </p:spPr>
      </p:pic>
      <p:pic>
        <p:nvPicPr>
          <p:cNvPr id="1092" name="Google Shape;1092;p60"/>
          <p:cNvPicPr preferRelativeResize="0"/>
          <p:nvPr/>
        </p:nvPicPr>
        <p:blipFill rotWithShape="1">
          <a:blip r:embed="rId10">
            <a:alphaModFix/>
          </a:blip>
          <a:srcRect/>
          <a:stretch/>
        </p:blipFill>
        <p:spPr>
          <a:xfrm>
            <a:off x="6390581" y="3386720"/>
            <a:ext cx="5680097" cy="2553551"/>
          </a:xfrm>
          <a:prstGeom prst="rect">
            <a:avLst/>
          </a:prstGeom>
          <a:noFill/>
          <a:ln>
            <a:noFill/>
          </a:ln>
          <a:effectLst>
            <a:outerShdw blurRad="292100" dist="139700" dir="2700000" algn="tl" rotWithShape="0">
              <a:srgbClr val="333333">
                <a:alpha val="64705"/>
              </a:srgbClr>
            </a:outerShdw>
          </a:effectLst>
        </p:spPr>
      </p:pic>
      <p:pic>
        <p:nvPicPr>
          <p:cNvPr id="1093" name="Google Shape;1093;p60" descr="Immagine che contiene testo, interni&#10;&#10;Descrizione generata automaticamente"/>
          <p:cNvPicPr preferRelativeResize="0"/>
          <p:nvPr/>
        </p:nvPicPr>
        <p:blipFill rotWithShape="1">
          <a:blip r:embed="rId11">
            <a:alphaModFix/>
          </a:blip>
          <a:srcRect/>
          <a:stretch/>
        </p:blipFill>
        <p:spPr>
          <a:xfrm rot="-10543790">
            <a:off x="3285089" y="406645"/>
            <a:ext cx="3568729" cy="2553551"/>
          </a:xfrm>
          <a:prstGeom prst="rect">
            <a:avLst/>
          </a:prstGeom>
          <a:noFill/>
          <a:ln>
            <a:noFill/>
          </a:ln>
          <a:effectLst>
            <a:outerShdw blurRad="292100" dist="139700" dir="2700000" algn="tl" rotWithShape="0">
              <a:srgbClr val="333333">
                <a:alpha val="64705"/>
              </a:srgbClr>
            </a:outerShdw>
          </a:effectLst>
        </p:spPr>
      </p:pic>
      <p:pic>
        <p:nvPicPr>
          <p:cNvPr id="1094" name="Google Shape;1094;p60"/>
          <p:cNvPicPr preferRelativeResize="0"/>
          <p:nvPr/>
        </p:nvPicPr>
        <p:blipFill rotWithShape="1">
          <a:blip r:embed="rId12">
            <a:alphaModFix/>
          </a:blip>
          <a:srcRect/>
          <a:stretch/>
        </p:blipFill>
        <p:spPr>
          <a:xfrm>
            <a:off x="5463425" y="2524009"/>
            <a:ext cx="1372645" cy="1512405"/>
          </a:xfrm>
          <a:prstGeom prst="rect">
            <a:avLst/>
          </a:prstGeom>
          <a:noFill/>
          <a:ln>
            <a:noFill/>
          </a:ln>
        </p:spPr>
      </p:pic>
      <p:pic>
        <p:nvPicPr>
          <p:cNvPr id="1095" name="Google Shape;1095;p60"/>
          <p:cNvPicPr preferRelativeResize="0"/>
          <p:nvPr/>
        </p:nvPicPr>
        <p:blipFill rotWithShape="1">
          <a:blip r:embed="rId13">
            <a:alphaModFix/>
          </a:blip>
          <a:srcRect/>
          <a:stretch/>
        </p:blipFill>
        <p:spPr>
          <a:xfrm>
            <a:off x="10809816" y="584597"/>
            <a:ext cx="1303521" cy="1178633"/>
          </a:xfrm>
          <a:prstGeom prst="rect">
            <a:avLst/>
          </a:prstGeom>
          <a:noFill/>
          <a:ln>
            <a:noFill/>
          </a:ln>
        </p:spPr>
      </p:pic>
      <p:sp>
        <p:nvSpPr>
          <p:cNvPr id="1096" name="Google Shape;1096;p60"/>
          <p:cNvSpPr txBox="1">
            <a:spLocks noGrp="1"/>
          </p:cNvSpPr>
          <p:nvPr>
            <p:ph type="title"/>
          </p:nvPr>
        </p:nvSpPr>
        <p:spPr>
          <a:xfrm>
            <a:off x="78665" y="59630"/>
            <a:ext cx="12386569" cy="85412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600"/>
              <a:buFont typeface="Calibri"/>
              <a:buNone/>
            </a:pPr>
            <a:r>
              <a:rPr lang="en-US" sz="3600"/>
              <a:t>State of the Art Deliberative Democracy Innovations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251"/>
          <p:cNvSpPr txBox="1">
            <a:spLocks noGrp="1"/>
          </p:cNvSpPr>
          <p:nvPr>
            <p:ph type="title"/>
          </p:nvPr>
        </p:nvSpPr>
        <p:spPr>
          <a:xfrm>
            <a:off x="1041514" y="365126"/>
            <a:ext cx="10953997" cy="8541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n-US" sz="3600"/>
              <a:t>13 Partners= 4 Universities, 5 Usecase partners (local Institutions and Civic Society Org) and 4 SME</a:t>
            </a:r>
            <a:endParaRPr/>
          </a:p>
        </p:txBody>
      </p:sp>
      <p:pic>
        <p:nvPicPr>
          <p:cNvPr id="1102" name="Google Shape;1102;p251"/>
          <p:cNvPicPr preferRelativeResize="0"/>
          <p:nvPr/>
        </p:nvPicPr>
        <p:blipFill rotWithShape="1">
          <a:blip r:embed="rId3">
            <a:alphaModFix/>
          </a:blip>
          <a:srcRect/>
          <a:stretch/>
        </p:blipFill>
        <p:spPr>
          <a:xfrm>
            <a:off x="8991032" y="1543138"/>
            <a:ext cx="3026079" cy="1663424"/>
          </a:xfrm>
          <a:prstGeom prst="rect">
            <a:avLst/>
          </a:prstGeom>
          <a:noFill/>
          <a:ln>
            <a:noFill/>
          </a:ln>
        </p:spPr>
      </p:pic>
      <p:pic>
        <p:nvPicPr>
          <p:cNvPr id="1103" name="Google Shape;1103;p251"/>
          <p:cNvPicPr preferRelativeResize="0"/>
          <p:nvPr/>
        </p:nvPicPr>
        <p:blipFill rotWithShape="1">
          <a:blip r:embed="rId4">
            <a:alphaModFix/>
          </a:blip>
          <a:srcRect/>
          <a:stretch/>
        </p:blipFill>
        <p:spPr>
          <a:xfrm>
            <a:off x="4352103" y="3206563"/>
            <a:ext cx="1968449" cy="2139467"/>
          </a:xfrm>
          <a:prstGeom prst="rect">
            <a:avLst/>
          </a:prstGeom>
          <a:noFill/>
          <a:ln>
            <a:noFill/>
          </a:ln>
        </p:spPr>
      </p:pic>
      <p:pic>
        <p:nvPicPr>
          <p:cNvPr id="1104" name="Google Shape;1104;p251"/>
          <p:cNvPicPr preferRelativeResize="0"/>
          <p:nvPr/>
        </p:nvPicPr>
        <p:blipFill rotWithShape="1">
          <a:blip r:embed="rId5">
            <a:alphaModFix/>
          </a:blip>
          <a:srcRect/>
          <a:stretch/>
        </p:blipFill>
        <p:spPr>
          <a:xfrm>
            <a:off x="2509616" y="1690689"/>
            <a:ext cx="3491905" cy="1660051"/>
          </a:xfrm>
          <a:prstGeom prst="rect">
            <a:avLst/>
          </a:prstGeom>
          <a:noFill/>
          <a:ln>
            <a:noFill/>
          </a:ln>
        </p:spPr>
      </p:pic>
      <p:pic>
        <p:nvPicPr>
          <p:cNvPr id="1105" name="Google Shape;1105;p251"/>
          <p:cNvPicPr preferRelativeResize="0"/>
          <p:nvPr/>
        </p:nvPicPr>
        <p:blipFill rotWithShape="1">
          <a:blip r:embed="rId6">
            <a:alphaModFix/>
          </a:blip>
          <a:srcRect/>
          <a:stretch/>
        </p:blipFill>
        <p:spPr>
          <a:xfrm>
            <a:off x="9353584" y="4413708"/>
            <a:ext cx="2953271" cy="1216329"/>
          </a:xfrm>
          <a:prstGeom prst="rect">
            <a:avLst/>
          </a:prstGeom>
          <a:noFill/>
          <a:ln>
            <a:noFill/>
          </a:ln>
        </p:spPr>
      </p:pic>
      <p:pic>
        <p:nvPicPr>
          <p:cNvPr id="1106" name="Google Shape;1106;p251"/>
          <p:cNvPicPr preferRelativeResize="0"/>
          <p:nvPr/>
        </p:nvPicPr>
        <p:blipFill rotWithShape="1">
          <a:blip r:embed="rId7">
            <a:alphaModFix/>
          </a:blip>
          <a:srcRect/>
          <a:stretch/>
        </p:blipFill>
        <p:spPr>
          <a:xfrm>
            <a:off x="6313366" y="4063996"/>
            <a:ext cx="3329960" cy="881021"/>
          </a:xfrm>
          <a:prstGeom prst="rect">
            <a:avLst/>
          </a:prstGeom>
          <a:noFill/>
          <a:ln>
            <a:noFill/>
          </a:ln>
        </p:spPr>
      </p:pic>
      <p:pic>
        <p:nvPicPr>
          <p:cNvPr id="1107" name="Google Shape;1107;p251"/>
          <p:cNvPicPr preferRelativeResize="0"/>
          <p:nvPr/>
        </p:nvPicPr>
        <p:blipFill rotWithShape="1">
          <a:blip r:embed="rId8">
            <a:alphaModFix/>
          </a:blip>
          <a:srcRect/>
          <a:stretch/>
        </p:blipFill>
        <p:spPr>
          <a:xfrm>
            <a:off x="2882994" y="5018414"/>
            <a:ext cx="1694678" cy="1694678"/>
          </a:xfrm>
          <a:prstGeom prst="rect">
            <a:avLst/>
          </a:prstGeom>
          <a:noFill/>
          <a:ln>
            <a:noFill/>
          </a:ln>
        </p:spPr>
      </p:pic>
      <p:pic>
        <p:nvPicPr>
          <p:cNvPr id="1108" name="Google Shape;1108;p251"/>
          <p:cNvPicPr preferRelativeResize="0"/>
          <p:nvPr/>
        </p:nvPicPr>
        <p:blipFill rotWithShape="1">
          <a:blip r:embed="rId9">
            <a:alphaModFix/>
          </a:blip>
          <a:srcRect/>
          <a:stretch/>
        </p:blipFill>
        <p:spPr>
          <a:xfrm>
            <a:off x="6736820" y="5416451"/>
            <a:ext cx="1216329" cy="1216329"/>
          </a:xfrm>
          <a:prstGeom prst="rect">
            <a:avLst/>
          </a:prstGeom>
          <a:noFill/>
          <a:ln>
            <a:noFill/>
          </a:ln>
        </p:spPr>
      </p:pic>
      <p:pic>
        <p:nvPicPr>
          <p:cNvPr id="1109" name="Google Shape;1109;p251" descr="Logo&#10;&#10;Description automatically generated"/>
          <p:cNvPicPr preferRelativeResize="0"/>
          <p:nvPr/>
        </p:nvPicPr>
        <p:blipFill rotWithShape="1">
          <a:blip r:embed="rId10">
            <a:alphaModFix/>
          </a:blip>
          <a:srcRect/>
          <a:stretch/>
        </p:blipFill>
        <p:spPr>
          <a:xfrm>
            <a:off x="4646969" y="5098727"/>
            <a:ext cx="1871543" cy="1534052"/>
          </a:xfrm>
          <a:prstGeom prst="rect">
            <a:avLst/>
          </a:prstGeom>
          <a:noFill/>
          <a:ln>
            <a:noFill/>
          </a:ln>
        </p:spPr>
      </p:pic>
      <p:pic>
        <p:nvPicPr>
          <p:cNvPr id="1110" name="Google Shape;1110;p251" descr="Logo, icon, company name&#10;&#10;Description automatically generated"/>
          <p:cNvPicPr preferRelativeResize="0"/>
          <p:nvPr/>
        </p:nvPicPr>
        <p:blipFill rotWithShape="1">
          <a:blip r:embed="rId11">
            <a:alphaModFix/>
          </a:blip>
          <a:srcRect/>
          <a:stretch/>
        </p:blipFill>
        <p:spPr>
          <a:xfrm>
            <a:off x="965510" y="5018415"/>
            <a:ext cx="1694678" cy="1553455"/>
          </a:xfrm>
          <a:prstGeom prst="rect">
            <a:avLst/>
          </a:prstGeom>
          <a:noFill/>
          <a:ln>
            <a:noFill/>
          </a:ln>
        </p:spPr>
      </p:pic>
      <p:pic>
        <p:nvPicPr>
          <p:cNvPr id="1111" name="Google Shape;1111;p251" descr="A picture containing text, clipart&#10;&#10;Description automatically generated"/>
          <p:cNvPicPr preferRelativeResize="0"/>
          <p:nvPr/>
        </p:nvPicPr>
        <p:blipFill rotWithShape="1">
          <a:blip r:embed="rId12">
            <a:alphaModFix/>
          </a:blip>
          <a:srcRect/>
          <a:stretch/>
        </p:blipFill>
        <p:spPr>
          <a:xfrm>
            <a:off x="907106" y="1745911"/>
            <a:ext cx="1396640" cy="1413071"/>
          </a:xfrm>
          <a:prstGeom prst="rect">
            <a:avLst/>
          </a:prstGeom>
          <a:noFill/>
          <a:ln>
            <a:noFill/>
          </a:ln>
        </p:spPr>
      </p:pic>
      <p:pic>
        <p:nvPicPr>
          <p:cNvPr id="1112" name="Google Shape;1112;p251" descr="Graphical user interface, logo&#10;&#10;Description automatically generated"/>
          <p:cNvPicPr preferRelativeResize="0"/>
          <p:nvPr/>
        </p:nvPicPr>
        <p:blipFill rotWithShape="1">
          <a:blip r:embed="rId13">
            <a:alphaModFix/>
          </a:blip>
          <a:srcRect/>
          <a:stretch/>
        </p:blipFill>
        <p:spPr>
          <a:xfrm>
            <a:off x="8677660" y="5754314"/>
            <a:ext cx="2962379" cy="958778"/>
          </a:xfrm>
          <a:prstGeom prst="rect">
            <a:avLst/>
          </a:prstGeom>
          <a:noFill/>
          <a:ln>
            <a:noFill/>
          </a:ln>
        </p:spPr>
      </p:pic>
      <p:pic>
        <p:nvPicPr>
          <p:cNvPr id="1113" name="Google Shape;1113;p251" descr="Logo&#10;&#10;Description automatically generated"/>
          <p:cNvPicPr preferRelativeResize="0"/>
          <p:nvPr/>
        </p:nvPicPr>
        <p:blipFill rotWithShape="1">
          <a:blip r:embed="rId14">
            <a:alphaModFix/>
          </a:blip>
          <a:srcRect/>
          <a:stretch/>
        </p:blipFill>
        <p:spPr>
          <a:xfrm>
            <a:off x="6372683" y="1729089"/>
            <a:ext cx="2304977" cy="1711785"/>
          </a:xfrm>
          <a:prstGeom prst="rect">
            <a:avLst/>
          </a:prstGeom>
          <a:noFill/>
          <a:ln>
            <a:noFill/>
          </a:ln>
        </p:spPr>
      </p:pic>
      <p:pic>
        <p:nvPicPr>
          <p:cNvPr id="1114" name="Google Shape;1114;p251" descr="Home Page -"/>
          <p:cNvPicPr preferRelativeResize="0"/>
          <p:nvPr/>
        </p:nvPicPr>
        <p:blipFill rotWithShape="1">
          <a:blip r:embed="rId15">
            <a:alphaModFix/>
          </a:blip>
          <a:srcRect/>
          <a:stretch/>
        </p:blipFill>
        <p:spPr>
          <a:xfrm>
            <a:off x="9093274" y="3019116"/>
            <a:ext cx="2923837" cy="1269950"/>
          </a:xfrm>
          <a:prstGeom prst="rect">
            <a:avLst/>
          </a:prstGeom>
          <a:noFill/>
          <a:ln>
            <a:noFill/>
          </a:ln>
        </p:spPr>
      </p:pic>
      <p:pic>
        <p:nvPicPr>
          <p:cNvPr id="1115" name="Google Shape;1115;p251" descr="A picture containing text, font, logo, graphics&#10;&#10;Description automatically generated"/>
          <p:cNvPicPr preferRelativeResize="0"/>
          <p:nvPr/>
        </p:nvPicPr>
        <p:blipFill rotWithShape="1">
          <a:blip r:embed="rId16">
            <a:alphaModFix/>
          </a:blip>
          <a:srcRect/>
          <a:stretch/>
        </p:blipFill>
        <p:spPr>
          <a:xfrm>
            <a:off x="1462410" y="3342821"/>
            <a:ext cx="1968450" cy="144234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252"/>
          <p:cNvSpPr txBox="1">
            <a:spLocks noGrp="1"/>
          </p:cNvSpPr>
          <p:nvPr>
            <p:ph type="title"/>
          </p:nvPr>
        </p:nvSpPr>
        <p:spPr>
          <a:xfrm>
            <a:off x="1046881" y="331082"/>
            <a:ext cx="10037276" cy="88582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Arial"/>
              <a:buNone/>
            </a:pPr>
            <a:r>
              <a:rPr lang="en-US" sz="3600" b="1">
                <a:latin typeface="Arial"/>
                <a:ea typeface="Arial"/>
                <a:cs typeface="Arial"/>
                <a:sym typeface="Arial"/>
              </a:rPr>
              <a:t>5 Key Civic Tech Innovations</a:t>
            </a:r>
            <a:endParaRPr/>
          </a:p>
        </p:txBody>
      </p:sp>
      <p:grpSp>
        <p:nvGrpSpPr>
          <p:cNvPr id="1122" name="Google Shape;1122;p252"/>
          <p:cNvGrpSpPr/>
          <p:nvPr/>
        </p:nvGrpSpPr>
        <p:grpSpPr>
          <a:xfrm>
            <a:off x="110110" y="1784950"/>
            <a:ext cx="11910821" cy="4838770"/>
            <a:chOff x="18668" y="3774"/>
            <a:chExt cx="11910821" cy="4838770"/>
          </a:xfrm>
        </p:grpSpPr>
        <p:sp>
          <p:nvSpPr>
            <p:cNvPr id="1123" name="Google Shape;1123;p252"/>
            <p:cNvSpPr/>
            <p:nvPr/>
          </p:nvSpPr>
          <p:spPr>
            <a:xfrm>
              <a:off x="18668" y="3774"/>
              <a:ext cx="3722131" cy="2233278"/>
            </a:xfrm>
            <a:prstGeom prst="rect">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52"/>
            <p:cNvSpPr txBox="1"/>
            <p:nvPr/>
          </p:nvSpPr>
          <p:spPr>
            <a:xfrm>
              <a:off x="18668" y="3774"/>
              <a:ext cx="3722131" cy="223327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A user-friendly and AI-boosted Digital Democracy platform that augments Deliberative Participation at scale; </a:t>
              </a:r>
              <a:endParaRPr sz="2400" b="0" i="0" u="none" strike="noStrike" cap="none">
                <a:solidFill>
                  <a:schemeClr val="lt1"/>
                </a:solidFill>
                <a:latin typeface="Arial"/>
                <a:ea typeface="Arial"/>
                <a:cs typeface="Arial"/>
                <a:sym typeface="Arial"/>
              </a:endParaRPr>
            </a:p>
          </p:txBody>
        </p:sp>
        <p:sp>
          <p:nvSpPr>
            <p:cNvPr id="1125" name="Google Shape;1125;p252"/>
            <p:cNvSpPr/>
            <p:nvPr/>
          </p:nvSpPr>
          <p:spPr>
            <a:xfrm>
              <a:off x="4113013" y="3774"/>
              <a:ext cx="3722131" cy="2233278"/>
            </a:xfrm>
            <a:prstGeom prst="rect">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52"/>
            <p:cNvSpPr txBox="1"/>
            <p:nvPr/>
          </p:nvSpPr>
          <p:spPr>
            <a:xfrm>
              <a:off x="4113013" y="3774"/>
              <a:ext cx="3722131" cy="223327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Argument and social knowledge mining, aggregation and visualization mechanisms for large-scale participation and deliberation process. </a:t>
              </a:r>
              <a:endParaRPr sz="2400" b="0" i="0" u="none" strike="noStrike" cap="none">
                <a:solidFill>
                  <a:schemeClr val="lt1"/>
                </a:solidFill>
                <a:latin typeface="Arial"/>
                <a:ea typeface="Arial"/>
                <a:cs typeface="Arial"/>
                <a:sym typeface="Arial"/>
              </a:endParaRPr>
            </a:p>
          </p:txBody>
        </p:sp>
        <p:sp>
          <p:nvSpPr>
            <p:cNvPr id="1127" name="Google Shape;1127;p252"/>
            <p:cNvSpPr/>
            <p:nvPr/>
          </p:nvSpPr>
          <p:spPr>
            <a:xfrm>
              <a:off x="8207358" y="3774"/>
              <a:ext cx="3722131" cy="2233278"/>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52"/>
            <p:cNvSpPr txBox="1"/>
            <p:nvPr/>
          </p:nvSpPr>
          <p:spPr>
            <a:xfrm>
              <a:off x="8207358" y="3774"/>
              <a:ext cx="3722131" cy="223327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Awareness and explanation services to improve trust and transparency between citizens and policy makers.</a:t>
              </a:r>
              <a:endParaRPr sz="2400" b="0" i="0" u="none" strike="noStrike" cap="none">
                <a:solidFill>
                  <a:schemeClr val="lt1"/>
                </a:solidFill>
                <a:latin typeface="Arial"/>
                <a:ea typeface="Arial"/>
                <a:cs typeface="Arial"/>
                <a:sym typeface="Arial"/>
              </a:endParaRPr>
            </a:p>
          </p:txBody>
        </p:sp>
        <p:sp>
          <p:nvSpPr>
            <p:cNvPr id="1129" name="Google Shape;1129;p252"/>
            <p:cNvSpPr/>
            <p:nvPr/>
          </p:nvSpPr>
          <p:spPr>
            <a:xfrm>
              <a:off x="18668" y="2609266"/>
              <a:ext cx="3722131" cy="2233278"/>
            </a:xfrm>
            <a:prstGeom prst="rect">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52"/>
            <p:cNvSpPr txBox="1"/>
            <p:nvPr/>
          </p:nvSpPr>
          <p:spPr>
            <a:xfrm>
              <a:off x="18668" y="2609266"/>
              <a:ext cx="3722131" cy="223327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Novel ML/NLP pipelines for actionable knowledge discovery and informed decision/policy making</a:t>
              </a:r>
              <a:endParaRPr sz="2400" b="0" i="0" u="none" strike="noStrike" cap="none">
                <a:solidFill>
                  <a:schemeClr val="lt1"/>
                </a:solidFill>
                <a:latin typeface="Arial"/>
                <a:ea typeface="Arial"/>
                <a:cs typeface="Arial"/>
                <a:sym typeface="Arial"/>
              </a:endParaRPr>
            </a:p>
          </p:txBody>
        </p:sp>
        <p:sp>
          <p:nvSpPr>
            <p:cNvPr id="1131" name="Google Shape;1131;p252"/>
            <p:cNvSpPr/>
            <p:nvPr/>
          </p:nvSpPr>
          <p:spPr>
            <a:xfrm>
              <a:off x="4113013" y="2609266"/>
              <a:ext cx="3722131" cy="223327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52"/>
            <p:cNvSpPr txBox="1"/>
            <p:nvPr/>
          </p:nvSpPr>
          <p:spPr>
            <a:xfrm>
              <a:off x="4113013" y="2609266"/>
              <a:ext cx="3722131" cy="223327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New  socio-technical mechanisms for conflict mediation in large-scale argumentative deliberation.</a:t>
              </a:r>
              <a:endParaRPr sz="2400" b="0" i="0" u="none" strike="noStrike" cap="none">
                <a:solidFill>
                  <a:schemeClr val="lt1"/>
                </a:solidFill>
                <a:latin typeface="Arial"/>
                <a:ea typeface="Arial"/>
                <a:cs typeface="Arial"/>
                <a:sym typeface="Arial"/>
              </a:endParaRPr>
            </a:p>
          </p:txBody>
        </p:sp>
        <p:sp>
          <p:nvSpPr>
            <p:cNvPr id="1133" name="Google Shape;1133;p252"/>
            <p:cNvSpPr/>
            <p:nvPr/>
          </p:nvSpPr>
          <p:spPr>
            <a:xfrm>
              <a:off x="8207358" y="2609266"/>
              <a:ext cx="3722131" cy="2233278"/>
            </a:xfrm>
            <a:prstGeom prst="rect">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52"/>
            <p:cNvSpPr txBox="1"/>
            <p:nvPr/>
          </p:nvSpPr>
          <p:spPr>
            <a:xfrm>
              <a:off x="8207358" y="2609266"/>
              <a:ext cx="3722131" cy="2233278"/>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and demonstrated measurable impact </a:t>
              </a:r>
              <a:r>
                <a:rPr lang="en-US" sz="2400" b="0" i="0" u="none" strike="noStrike" cap="none">
                  <a:solidFill>
                    <a:schemeClr val="lt1"/>
                  </a:solidFill>
                  <a:latin typeface="Arial"/>
                  <a:ea typeface="Arial"/>
                  <a:cs typeface="Arial"/>
                  <a:sym typeface="Arial"/>
                </a:rPr>
                <a:t>of such innovations in real-world settings. </a:t>
              </a:r>
              <a:endParaRPr sz="2400" b="0" i="0" u="none" strike="noStrike" cap="none">
                <a:solidFill>
                  <a:schemeClr val="lt1"/>
                </a:solidFill>
                <a:latin typeface="Arial"/>
                <a:ea typeface="Arial"/>
                <a:cs typeface="Arial"/>
                <a:sym typeface="Arial"/>
              </a:endParaRPr>
            </a:p>
          </p:txBody>
        </p:sp>
      </p:grpSp>
      <p:pic>
        <p:nvPicPr>
          <p:cNvPr id="1135" name="Google Shape;1135;p252"/>
          <p:cNvPicPr preferRelativeResize="0"/>
          <p:nvPr/>
        </p:nvPicPr>
        <p:blipFill rotWithShape="1">
          <a:blip r:embed="rId3">
            <a:alphaModFix/>
          </a:blip>
          <a:srcRect/>
          <a:stretch/>
        </p:blipFill>
        <p:spPr>
          <a:xfrm>
            <a:off x="4989359" y="1049152"/>
            <a:ext cx="2213283" cy="1052194"/>
          </a:xfrm>
          <a:prstGeom prst="rect">
            <a:avLst/>
          </a:prstGeom>
          <a:noFill/>
          <a:ln>
            <a:noFill/>
          </a:ln>
        </p:spPr>
      </p:pic>
      <p:pic>
        <p:nvPicPr>
          <p:cNvPr id="1136" name="Google Shape;1136;p252" descr="Logo, icon, company name&#10;&#10;Description automatically generated"/>
          <p:cNvPicPr preferRelativeResize="0"/>
          <p:nvPr/>
        </p:nvPicPr>
        <p:blipFill rotWithShape="1">
          <a:blip r:embed="rId4">
            <a:alphaModFix/>
          </a:blip>
          <a:srcRect/>
          <a:stretch/>
        </p:blipFill>
        <p:spPr>
          <a:xfrm>
            <a:off x="8636000" y="1001057"/>
            <a:ext cx="1128156" cy="1034143"/>
          </a:xfrm>
          <a:prstGeom prst="rect">
            <a:avLst/>
          </a:prstGeom>
          <a:noFill/>
          <a:ln>
            <a:noFill/>
          </a:ln>
        </p:spPr>
      </p:pic>
      <p:pic>
        <p:nvPicPr>
          <p:cNvPr id="1137" name="Google Shape;1137;p252" descr="Logo&#10;&#10;Description automatically generated"/>
          <p:cNvPicPr preferRelativeResize="0"/>
          <p:nvPr/>
        </p:nvPicPr>
        <p:blipFill rotWithShape="1">
          <a:blip r:embed="rId5">
            <a:alphaModFix/>
          </a:blip>
          <a:srcRect/>
          <a:stretch/>
        </p:blipFill>
        <p:spPr>
          <a:xfrm>
            <a:off x="1422400" y="3795540"/>
            <a:ext cx="1014416" cy="817592"/>
          </a:xfrm>
          <a:prstGeom prst="rect">
            <a:avLst/>
          </a:prstGeom>
          <a:noFill/>
          <a:ln>
            <a:noFill/>
          </a:ln>
        </p:spPr>
      </p:pic>
      <p:pic>
        <p:nvPicPr>
          <p:cNvPr id="1138" name="Google Shape;1138;p252" descr="A picture containing text, clipart&#10;&#10;Description automatically generated"/>
          <p:cNvPicPr preferRelativeResize="0"/>
          <p:nvPr/>
        </p:nvPicPr>
        <p:blipFill rotWithShape="1">
          <a:blip r:embed="rId6">
            <a:alphaModFix/>
          </a:blip>
          <a:srcRect/>
          <a:stretch/>
        </p:blipFill>
        <p:spPr>
          <a:xfrm>
            <a:off x="5659120" y="3937000"/>
            <a:ext cx="812801" cy="817592"/>
          </a:xfrm>
          <a:prstGeom prst="rect">
            <a:avLst/>
          </a:prstGeom>
          <a:noFill/>
          <a:ln>
            <a:noFill/>
          </a:ln>
        </p:spPr>
      </p:pic>
      <p:pic>
        <p:nvPicPr>
          <p:cNvPr id="1139" name="Google Shape;1139;p252" descr="Graphical user interface, logo&#10;&#10;Description automatically generated"/>
          <p:cNvPicPr preferRelativeResize="0"/>
          <p:nvPr/>
        </p:nvPicPr>
        <p:blipFill rotWithShape="1">
          <a:blip r:embed="rId7">
            <a:alphaModFix/>
          </a:blip>
          <a:srcRect/>
          <a:stretch/>
        </p:blipFill>
        <p:spPr>
          <a:xfrm>
            <a:off x="1046882" y="1236330"/>
            <a:ext cx="2094393" cy="677853"/>
          </a:xfrm>
          <a:prstGeom prst="rect">
            <a:avLst/>
          </a:prstGeom>
          <a:noFill/>
          <a:ln>
            <a:noFill/>
          </a:ln>
        </p:spPr>
      </p:pic>
      <p:pic>
        <p:nvPicPr>
          <p:cNvPr id="1140" name="Google Shape;1140;p252"/>
          <p:cNvPicPr preferRelativeResize="0"/>
          <p:nvPr/>
        </p:nvPicPr>
        <p:blipFill rotWithShape="1">
          <a:blip r:embed="rId8">
            <a:alphaModFix/>
          </a:blip>
          <a:srcRect/>
          <a:stretch/>
        </p:blipFill>
        <p:spPr>
          <a:xfrm>
            <a:off x="10781553" y="3989864"/>
            <a:ext cx="1501511" cy="825375"/>
          </a:xfrm>
          <a:prstGeom prst="rect">
            <a:avLst/>
          </a:prstGeom>
          <a:noFill/>
          <a:ln>
            <a:noFill/>
          </a:ln>
        </p:spPr>
      </p:pic>
      <p:pic>
        <p:nvPicPr>
          <p:cNvPr id="1141" name="Google Shape;1141;p252"/>
          <p:cNvPicPr preferRelativeResize="0"/>
          <p:nvPr/>
        </p:nvPicPr>
        <p:blipFill rotWithShape="1">
          <a:blip r:embed="rId9">
            <a:alphaModFix/>
          </a:blip>
          <a:srcRect/>
          <a:stretch/>
        </p:blipFill>
        <p:spPr>
          <a:xfrm>
            <a:off x="11306338" y="5891633"/>
            <a:ext cx="976725" cy="1061583"/>
          </a:xfrm>
          <a:prstGeom prst="rect">
            <a:avLst/>
          </a:prstGeom>
          <a:noFill/>
          <a:ln>
            <a:noFill/>
          </a:ln>
        </p:spPr>
      </p:pic>
      <p:pic>
        <p:nvPicPr>
          <p:cNvPr id="1142" name="Google Shape;1142;p252"/>
          <p:cNvPicPr preferRelativeResize="0"/>
          <p:nvPr/>
        </p:nvPicPr>
        <p:blipFill rotWithShape="1">
          <a:blip r:embed="rId10">
            <a:alphaModFix/>
          </a:blip>
          <a:srcRect/>
          <a:stretch/>
        </p:blipFill>
        <p:spPr>
          <a:xfrm>
            <a:off x="7874000" y="4007846"/>
            <a:ext cx="1652293" cy="437154"/>
          </a:xfrm>
          <a:prstGeom prst="rect">
            <a:avLst/>
          </a:prstGeom>
          <a:noFill/>
          <a:ln>
            <a:noFill/>
          </a:ln>
        </p:spPr>
      </p:pic>
      <p:pic>
        <p:nvPicPr>
          <p:cNvPr id="1143" name="Google Shape;1143;p252"/>
          <p:cNvPicPr preferRelativeResize="0"/>
          <p:nvPr/>
        </p:nvPicPr>
        <p:blipFill rotWithShape="1">
          <a:blip r:embed="rId11">
            <a:alphaModFix/>
          </a:blip>
          <a:srcRect/>
          <a:stretch/>
        </p:blipFill>
        <p:spPr>
          <a:xfrm>
            <a:off x="8215559" y="5962756"/>
            <a:ext cx="840883" cy="84088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253"/>
          <p:cNvSpPr/>
          <p:nvPr/>
        </p:nvSpPr>
        <p:spPr>
          <a:xfrm>
            <a:off x="115488" y="2875224"/>
            <a:ext cx="11913821" cy="3857351"/>
          </a:xfrm>
          <a:prstGeom prst="roundRect">
            <a:avLst>
              <a:gd name="adj" fmla="val 4238"/>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Calibri"/>
              <a:ea typeface="Calibri"/>
              <a:cs typeface="Calibri"/>
              <a:sym typeface="Calibri"/>
            </a:endParaRPr>
          </a:p>
        </p:txBody>
      </p:sp>
      <p:grpSp>
        <p:nvGrpSpPr>
          <p:cNvPr id="1149" name="Google Shape;1149;p253"/>
          <p:cNvGrpSpPr/>
          <p:nvPr/>
        </p:nvGrpSpPr>
        <p:grpSpPr>
          <a:xfrm>
            <a:off x="985037" y="3034992"/>
            <a:ext cx="10908676" cy="3476536"/>
            <a:chOff x="1452251" y="2260060"/>
            <a:chExt cx="7517467" cy="553687"/>
          </a:xfrm>
        </p:grpSpPr>
        <p:sp>
          <p:nvSpPr>
            <p:cNvPr id="1150" name="Google Shape;1150;p253"/>
            <p:cNvSpPr/>
            <p:nvPr/>
          </p:nvSpPr>
          <p:spPr>
            <a:xfrm>
              <a:off x="1452251" y="2260060"/>
              <a:ext cx="1197521" cy="553687"/>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Open Sans SemiBold"/>
                  <a:ea typeface="Open Sans SemiBold"/>
                  <a:cs typeface="Open Sans SemiBold"/>
                  <a:sym typeface="Open Sans SemiBold"/>
                </a:rPr>
                <a:t>REIMAGINING THE BUILDING BLOCKS OF DEMOCRACY</a:t>
              </a:r>
              <a:endParaRPr sz="1000" b="1" i="0" u="none" strike="noStrike" cap="none">
                <a:solidFill>
                  <a:srgbClr val="FFFFFF"/>
                </a:solidFill>
                <a:latin typeface="Open Sans SemiBold"/>
                <a:ea typeface="Open Sans SemiBold"/>
                <a:cs typeface="Open Sans SemiBold"/>
                <a:sym typeface="Open Sans SemiBold"/>
              </a:endParaRPr>
            </a:p>
          </p:txBody>
        </p:sp>
        <p:sp>
          <p:nvSpPr>
            <p:cNvPr id="1151" name="Google Shape;1151;p253"/>
            <p:cNvSpPr/>
            <p:nvPr/>
          </p:nvSpPr>
          <p:spPr>
            <a:xfrm>
              <a:off x="2716240" y="2260060"/>
              <a:ext cx="1197521" cy="553687"/>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Open Sans SemiBold"/>
                  <a:ea typeface="Open Sans SemiBold"/>
                  <a:cs typeface="Open Sans SemiBold"/>
                  <a:sym typeface="Open Sans SemiBold"/>
                </a:rPr>
                <a:t>TEENS FOR DEMOCRACY</a:t>
              </a:r>
              <a:endParaRPr sz="1000" b="1" i="0" u="none" strike="noStrike" cap="none">
                <a:solidFill>
                  <a:srgbClr val="FFFFFF"/>
                </a:solidFill>
                <a:latin typeface="Open Sans SemiBold"/>
                <a:ea typeface="Open Sans SemiBold"/>
                <a:cs typeface="Open Sans SemiBold"/>
                <a:sym typeface="Open Sans SemiBold"/>
              </a:endParaRPr>
            </a:p>
          </p:txBody>
        </p:sp>
        <p:sp>
          <p:nvSpPr>
            <p:cNvPr id="1152" name="Google Shape;1152;p253"/>
            <p:cNvSpPr/>
            <p:nvPr/>
          </p:nvSpPr>
          <p:spPr>
            <a:xfrm>
              <a:off x="3980229" y="2260060"/>
              <a:ext cx="1197521" cy="553687"/>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Open Sans SemiBold"/>
                  <a:ea typeface="Open Sans SemiBold"/>
                  <a:cs typeface="Open Sans SemiBold"/>
                  <a:sym typeface="Open Sans SemiBold"/>
                </a:rPr>
                <a:t>YOUNG THINKERS AND EU DECISION-MAKERS</a:t>
              </a:r>
              <a:endParaRPr sz="1000" b="1" i="0" u="none" strike="noStrike" cap="none">
                <a:solidFill>
                  <a:srgbClr val="FFFFFF"/>
                </a:solidFill>
                <a:latin typeface="Open Sans SemiBold"/>
                <a:ea typeface="Open Sans SemiBold"/>
                <a:cs typeface="Open Sans SemiBold"/>
                <a:sym typeface="Open Sans SemiBold"/>
              </a:endParaRPr>
            </a:p>
          </p:txBody>
        </p:sp>
        <p:sp>
          <p:nvSpPr>
            <p:cNvPr id="1153" name="Google Shape;1153;p253"/>
            <p:cNvSpPr/>
            <p:nvPr/>
          </p:nvSpPr>
          <p:spPr>
            <a:xfrm>
              <a:off x="5244218" y="2260060"/>
              <a:ext cx="1197521" cy="553687"/>
            </a:xfrm>
            <a:prstGeom prst="roundRect">
              <a:avLst>
                <a:gd name="adj" fmla="val 16667"/>
              </a:avLst>
            </a:prstGeom>
            <a:solidFill>
              <a:schemeClr val="lt1"/>
            </a:solidFill>
            <a:ln>
              <a:noFill/>
            </a:ln>
          </p:spPr>
          <p:txBody>
            <a:bodyPr spcFirstLastPara="1" wrap="square" lIns="121900" tIns="60950" rIns="121900" bIns="60950" anchor="t" anchorCtr="0">
              <a:no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Open Sans SemiBold"/>
                  <a:ea typeface="Open Sans SemiBold"/>
                  <a:cs typeface="Open Sans SemiBold"/>
                  <a:sym typeface="Open Sans SemiBold"/>
                </a:rPr>
                <a:t>FUTURE4CITIZENS</a:t>
              </a:r>
              <a:endParaRPr sz="1000" b="1" i="0" u="none" strike="noStrike" cap="none">
                <a:solidFill>
                  <a:srgbClr val="FFFFFF"/>
                </a:solidFill>
                <a:latin typeface="Open Sans SemiBold"/>
                <a:ea typeface="Open Sans SemiBold"/>
                <a:cs typeface="Open Sans SemiBold"/>
                <a:sym typeface="Open Sans SemiBold"/>
              </a:endParaRPr>
            </a:p>
          </p:txBody>
        </p:sp>
        <p:sp>
          <p:nvSpPr>
            <p:cNvPr id="1154" name="Google Shape;1154;p253"/>
            <p:cNvSpPr/>
            <p:nvPr/>
          </p:nvSpPr>
          <p:spPr>
            <a:xfrm>
              <a:off x="6508207" y="2260060"/>
              <a:ext cx="1197521" cy="553687"/>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Open Sans SemiBold"/>
                  <a:ea typeface="Open Sans SemiBold"/>
                  <a:cs typeface="Open Sans SemiBold"/>
                  <a:sym typeface="Open Sans SemiBold"/>
                </a:rPr>
                <a:t>TRANSITION MECHANISMS FOR A DEMOCRATIC CITY</a:t>
              </a:r>
              <a:endParaRPr sz="1000" b="1" i="0" u="none" strike="noStrike" cap="none">
                <a:solidFill>
                  <a:srgbClr val="FFFFFF"/>
                </a:solidFill>
                <a:latin typeface="Open Sans SemiBold"/>
                <a:ea typeface="Open Sans SemiBold"/>
                <a:cs typeface="Open Sans SemiBold"/>
                <a:sym typeface="Open Sans SemiBold"/>
              </a:endParaRPr>
            </a:p>
          </p:txBody>
        </p:sp>
        <p:sp>
          <p:nvSpPr>
            <p:cNvPr id="1155" name="Google Shape;1155;p253"/>
            <p:cNvSpPr/>
            <p:nvPr/>
          </p:nvSpPr>
          <p:spPr>
            <a:xfrm>
              <a:off x="7772197" y="2260060"/>
              <a:ext cx="1197521" cy="553687"/>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i="0" u="none" strike="noStrike" cap="none">
                  <a:solidFill>
                    <a:srgbClr val="000000"/>
                  </a:solidFill>
                  <a:latin typeface="Open Sans SemiBold"/>
                  <a:ea typeface="Open Sans SemiBold"/>
                  <a:cs typeface="Open Sans SemiBold"/>
                  <a:sym typeface="Open Sans SemiBold"/>
                </a:rPr>
                <a:t>ALLIANCE FOR ENTREPRENEURSHIP AND DEVELOPMENT IN WESTERN GREECE</a:t>
              </a:r>
              <a:endParaRPr sz="1000" b="1" i="0" u="none" strike="noStrike" cap="none">
                <a:solidFill>
                  <a:srgbClr val="FFFFFF"/>
                </a:solidFill>
                <a:latin typeface="Open Sans SemiBold"/>
                <a:ea typeface="Open Sans SemiBold"/>
                <a:cs typeface="Open Sans SemiBold"/>
                <a:sym typeface="Open Sans SemiBold"/>
              </a:endParaRPr>
            </a:p>
          </p:txBody>
        </p:sp>
      </p:grpSp>
      <p:graphicFrame>
        <p:nvGraphicFramePr>
          <p:cNvPr id="1156" name="Google Shape;1156;p253"/>
          <p:cNvGraphicFramePr/>
          <p:nvPr/>
        </p:nvGraphicFramePr>
        <p:xfrm>
          <a:off x="94824" y="3828031"/>
          <a:ext cx="3000000" cy="3000000"/>
        </p:xfrm>
        <a:graphic>
          <a:graphicData uri="http://schemas.openxmlformats.org/drawingml/2006/table">
            <a:tbl>
              <a:tblPr>
                <a:noFill/>
                <a:tableStyleId>{48757B8F-16AE-4820-A516-996F88D88F3C}</a:tableStyleId>
              </a:tblPr>
              <a:tblGrid>
                <a:gridCol w="901000">
                  <a:extLst>
                    <a:ext uri="{9D8B030D-6E8A-4147-A177-3AD203B41FA5}">
                      <a16:colId xmlns:a16="http://schemas.microsoft.com/office/drawing/2014/main" val="20000"/>
                    </a:ext>
                  </a:extLst>
                </a:gridCol>
                <a:gridCol w="1818000">
                  <a:extLst>
                    <a:ext uri="{9D8B030D-6E8A-4147-A177-3AD203B41FA5}">
                      <a16:colId xmlns:a16="http://schemas.microsoft.com/office/drawing/2014/main" val="20001"/>
                    </a:ext>
                  </a:extLst>
                </a:gridCol>
                <a:gridCol w="1818000">
                  <a:extLst>
                    <a:ext uri="{9D8B030D-6E8A-4147-A177-3AD203B41FA5}">
                      <a16:colId xmlns:a16="http://schemas.microsoft.com/office/drawing/2014/main" val="20002"/>
                    </a:ext>
                  </a:extLst>
                </a:gridCol>
                <a:gridCol w="1818000">
                  <a:extLst>
                    <a:ext uri="{9D8B030D-6E8A-4147-A177-3AD203B41FA5}">
                      <a16:colId xmlns:a16="http://schemas.microsoft.com/office/drawing/2014/main" val="20003"/>
                    </a:ext>
                  </a:extLst>
                </a:gridCol>
                <a:gridCol w="1818000">
                  <a:extLst>
                    <a:ext uri="{9D8B030D-6E8A-4147-A177-3AD203B41FA5}">
                      <a16:colId xmlns:a16="http://schemas.microsoft.com/office/drawing/2014/main" val="20004"/>
                    </a:ext>
                  </a:extLst>
                </a:gridCol>
                <a:gridCol w="1818000">
                  <a:extLst>
                    <a:ext uri="{9D8B030D-6E8A-4147-A177-3AD203B41FA5}">
                      <a16:colId xmlns:a16="http://schemas.microsoft.com/office/drawing/2014/main" val="20005"/>
                    </a:ext>
                  </a:extLst>
                </a:gridCol>
                <a:gridCol w="1818000">
                  <a:extLst>
                    <a:ext uri="{9D8B030D-6E8A-4147-A177-3AD203B41FA5}">
                      <a16:colId xmlns:a16="http://schemas.microsoft.com/office/drawing/2014/main" val="20006"/>
                    </a:ext>
                  </a:extLst>
                </a:gridCol>
              </a:tblGrid>
              <a:tr h="494450">
                <a:tc>
                  <a:txBody>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Open Sans"/>
                          <a:ea typeface="Open Sans"/>
                          <a:cs typeface="Open Sans"/>
                          <a:sym typeface="Open Sans"/>
                        </a:rPr>
                        <a:t>Scale</a:t>
                      </a:r>
                      <a:endParaRPr sz="900" b="1" u="none" strike="noStrike" cap="none">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900" u="none" strike="noStrike" cap="none">
                          <a:latin typeface="Open Sans"/>
                          <a:ea typeface="Open Sans"/>
                          <a:cs typeface="Open Sans"/>
                          <a:sym typeface="Open Sans"/>
                        </a:rPr>
                        <a:t>International</a:t>
                      </a:r>
                      <a:endParaRPr/>
                    </a:p>
                  </a:txBody>
                  <a:tcPr marL="121925" marR="121925" marT="60950" marB="60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900">
                          <a:latin typeface="Open Sans"/>
                          <a:ea typeface="Open Sans"/>
                          <a:cs typeface="Open Sans"/>
                          <a:sym typeface="Open Sans"/>
                        </a:rPr>
                        <a:t>Initially European, to scale out to a global level</a:t>
                      </a:r>
                      <a:endParaRPr/>
                    </a:p>
                  </a:txBody>
                  <a:tcPr marL="121925" marR="121925" marT="60950" marB="60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900">
                          <a:latin typeface="Open Sans"/>
                          <a:ea typeface="Open Sans"/>
                          <a:cs typeface="Open Sans"/>
                          <a:sym typeface="Open Sans"/>
                        </a:rPr>
                        <a:t>European</a:t>
                      </a:r>
                      <a:endParaRPr/>
                    </a:p>
                  </a:txBody>
                  <a:tcPr marL="121925" marR="121925" marT="60950" marB="60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900">
                          <a:latin typeface="Open Sans"/>
                          <a:ea typeface="Open Sans"/>
                          <a:cs typeface="Open Sans"/>
                          <a:sym typeface="Open Sans"/>
                        </a:rPr>
                        <a:t>Initially national, to scale out to a European level</a:t>
                      </a:r>
                      <a:endParaRPr/>
                    </a:p>
                  </a:txBody>
                  <a:tcPr marL="121925" marR="121925" marT="60950" marB="60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900">
                          <a:latin typeface="Open Sans"/>
                          <a:ea typeface="Open Sans"/>
                          <a:cs typeface="Open Sans"/>
                          <a:sym typeface="Open Sans"/>
                        </a:rPr>
                        <a:t>Initially local, to scale out to the national and EU level</a:t>
                      </a:r>
                      <a:endParaRPr/>
                    </a:p>
                  </a:txBody>
                  <a:tcPr marL="121925" marR="121925" marT="60950" marB="60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900">
                          <a:latin typeface="Open Sans"/>
                          <a:ea typeface="Open Sans"/>
                          <a:cs typeface="Open Sans"/>
                          <a:sym typeface="Open Sans"/>
                        </a:rPr>
                        <a:t>Initially regional, to scale out to the national level</a:t>
                      </a:r>
                      <a:endParaRPr/>
                    </a:p>
                  </a:txBody>
                  <a:tcPr marL="121925" marR="121925" marT="60950" marB="609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13275">
                <a:tc>
                  <a:txBody>
                    <a:bodyPr/>
                    <a:lstStyle/>
                    <a:p>
                      <a:pPr marL="0" marR="0" lvl="0" indent="0" algn="l" rtl="0">
                        <a:spcBef>
                          <a:spcPts val="0"/>
                        </a:spcBef>
                        <a:spcAft>
                          <a:spcPts val="0"/>
                        </a:spcAft>
                        <a:buNone/>
                      </a:pPr>
                      <a:r>
                        <a:rPr lang="en-US" sz="900" b="1">
                          <a:latin typeface="Open Sans"/>
                          <a:ea typeface="Open Sans"/>
                          <a:cs typeface="Open Sans"/>
                          <a:sym typeface="Open Sans"/>
                        </a:rPr>
                        <a:t>Distinctive character of the case</a:t>
                      </a:r>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Open Sans"/>
                          <a:ea typeface="Open Sans"/>
                          <a:cs typeface="Open Sans"/>
                          <a:sym typeface="Open Sans"/>
                        </a:rPr>
                        <a:t>Deliberation on the building blocks of democracy; leveraging the experience of DCF and its external network including partners such as </a:t>
                      </a:r>
                      <a:r>
                        <a:rPr lang="en-US" sz="900" b="0" i="0" u="none" strike="noStrike" cap="none">
                          <a:solidFill>
                            <a:srgbClr val="0070C0"/>
                          </a:solidFill>
                          <a:latin typeface="Open Sans"/>
                          <a:ea typeface="Open Sans"/>
                          <a:cs typeface="Open Sans"/>
                          <a:sym typeface="Open Sans"/>
                        </a:rPr>
                        <a:t>the newDemocracy Foundation, Future Consensus Institute, Konrad Adenauer Foundation, Sapienship, and The Bertelsmann Foundation</a:t>
                      </a:r>
                      <a:r>
                        <a:rPr lang="en-US" sz="900" b="0" i="0" u="none" strike="noStrike" cap="none">
                          <a:solidFill>
                            <a:srgbClr val="000000"/>
                          </a:solidFill>
                          <a:latin typeface="Open Sans"/>
                          <a:ea typeface="Open Sans"/>
                          <a:cs typeface="Open Sans"/>
                          <a:sym typeface="Open Sans"/>
                        </a:rPr>
                        <a:t>; to be broadly promoted through the </a:t>
                      </a:r>
                      <a:r>
                        <a:rPr lang="en-US" sz="900" b="0" i="0" u="none" strike="noStrike" cap="none">
                          <a:solidFill>
                            <a:srgbClr val="0070C0"/>
                          </a:solidFill>
                          <a:latin typeface="Open Sans"/>
                          <a:ea typeface="Open Sans"/>
                          <a:cs typeface="Open Sans"/>
                          <a:sym typeface="Open Sans"/>
                        </a:rPr>
                        <a:t>Athens Democracy Forum </a:t>
                      </a:r>
                      <a:endParaRPr sz="900">
                        <a:solidFill>
                          <a:srgbClr val="0070C0"/>
                        </a:solidFill>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Open Sans"/>
                          <a:ea typeface="Open Sans"/>
                          <a:cs typeface="Open Sans"/>
                          <a:sym typeface="Open Sans"/>
                        </a:rPr>
                        <a:t>Participation of teenagers (13-17 years old) in deliberative processes carried out within the municipal councils of 5 European municipalities; collaboration with </a:t>
                      </a:r>
                      <a:r>
                        <a:rPr lang="en-US" sz="900" b="0" i="0" u="none" strike="noStrike" cap="none">
                          <a:solidFill>
                            <a:srgbClr val="0070C0"/>
                          </a:solidFill>
                          <a:latin typeface="Open Sans"/>
                          <a:ea typeface="Open Sans"/>
                          <a:cs typeface="Open Sans"/>
                          <a:sym typeface="Open Sans"/>
                        </a:rPr>
                        <a:t>Sapienship</a:t>
                      </a:r>
                      <a:r>
                        <a:rPr lang="en-US" sz="900" b="0" i="0" u="none" strike="noStrike" cap="none">
                          <a:solidFill>
                            <a:srgbClr val="000000"/>
                          </a:solidFill>
                          <a:latin typeface="Open Sans"/>
                          <a:ea typeface="Open Sans"/>
                          <a:cs typeface="Open Sans"/>
                          <a:sym typeface="Open Sans"/>
                        </a:rPr>
                        <a:t> to set up an edutainment document on democracy that will be launched under the auspices of UNICEF </a:t>
                      </a:r>
                      <a:endParaRPr sz="900">
                        <a:latin typeface="Open Sans"/>
                        <a:ea typeface="Open Sans"/>
                        <a:cs typeface="Open Sans"/>
                        <a:sym typeface="Open Sans"/>
                      </a:endParaRPr>
                    </a:p>
                    <a:p>
                      <a:pPr marL="0" marR="0" lvl="0" indent="0" algn="l" rtl="0">
                        <a:spcBef>
                          <a:spcPts val="0"/>
                        </a:spcBef>
                        <a:spcAft>
                          <a:spcPts val="0"/>
                        </a:spcAft>
                        <a:buNone/>
                      </a:pPr>
                      <a:endParaRPr sz="900">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Open Sans"/>
                          <a:ea typeface="Open Sans"/>
                          <a:cs typeface="Open Sans"/>
                          <a:sym typeface="Open Sans"/>
                        </a:rPr>
                        <a:t>Young people engage in deliberative processes with high- level EU policymakers and leading experts in the field of Citizen Science and Public Participation; built on the successful Young Thinkers initiative carried out by CEPS; to be widely promoted through the annual CEPS Ideas Lab </a:t>
                      </a:r>
                      <a:endParaRPr sz="900">
                        <a:latin typeface="Open Sans"/>
                        <a:ea typeface="Open Sans"/>
                        <a:cs typeface="Open Sans"/>
                        <a:sym typeface="Open Sans"/>
                      </a:endParaRPr>
                    </a:p>
                    <a:p>
                      <a:pPr marL="0" marR="0" lvl="0" indent="0" algn="l" rtl="0">
                        <a:spcBef>
                          <a:spcPts val="0"/>
                        </a:spcBef>
                        <a:spcAft>
                          <a:spcPts val="0"/>
                        </a:spcAft>
                        <a:buNone/>
                      </a:pPr>
                      <a:endParaRPr sz="900">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Open Sans"/>
                          <a:ea typeface="Open Sans"/>
                          <a:cs typeface="Open Sans"/>
                          <a:sym typeface="Open Sans"/>
                        </a:rPr>
                        <a:t>Employment of RIE Innovative Narrative Methodology and a variation on SITRA’s </a:t>
                      </a:r>
                      <a:r>
                        <a:rPr lang="en-US" sz="900" b="0" i="0" u="none" strike="noStrike" cap="none">
                          <a:solidFill>
                            <a:srgbClr val="0070C0"/>
                          </a:solidFill>
                          <a:latin typeface="Open Sans"/>
                          <a:ea typeface="Open Sans"/>
                          <a:cs typeface="Open Sans"/>
                          <a:sym typeface="Open Sans"/>
                        </a:rPr>
                        <a:t>Futures Frequency Workshop</a:t>
                      </a:r>
                      <a:r>
                        <a:rPr lang="en-US" sz="900" b="0" i="0" u="none" strike="noStrike" cap="none">
                          <a:solidFill>
                            <a:srgbClr val="000000"/>
                          </a:solidFill>
                          <a:latin typeface="Open Sans"/>
                          <a:ea typeface="Open Sans"/>
                          <a:cs typeface="Open Sans"/>
                          <a:sym typeface="Open Sans"/>
                        </a:rPr>
                        <a:t> method to conduct a series of citizen dialogues; run by RIE in partnership with prominent foundations; focus on issues related to inequality and fiscal reform, and the role of innovation in realizing SDGs </a:t>
                      </a:r>
                      <a:endParaRPr sz="900">
                        <a:latin typeface="Open Sans"/>
                        <a:ea typeface="Open Sans"/>
                        <a:cs typeface="Open Sans"/>
                        <a:sym typeface="Open Sans"/>
                      </a:endParaRPr>
                    </a:p>
                    <a:p>
                      <a:pPr marL="0" marR="0" lvl="0" indent="0" algn="l" rtl="0">
                        <a:spcBef>
                          <a:spcPts val="0"/>
                        </a:spcBef>
                        <a:spcAft>
                          <a:spcPts val="0"/>
                        </a:spcAft>
                        <a:buNone/>
                      </a:pPr>
                      <a:endParaRPr sz="900">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Open Sans"/>
                          <a:ea typeface="Open Sans"/>
                          <a:cs typeface="Open Sans"/>
                          <a:sym typeface="Open Sans"/>
                        </a:rPr>
                        <a:t>Inclusion of less skilled and marginalized segments of local civil society and group of activists; participants of multicultural origin, high percentage of young and elderly residents, institutionalization of deliberative processes between civil society and local authority; focus on urban planning issues </a:t>
                      </a:r>
                      <a:endParaRPr sz="900">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Open Sans"/>
                          <a:ea typeface="Open Sans"/>
                          <a:cs typeface="Open Sans"/>
                          <a:sym typeface="Open Sans"/>
                        </a:rPr>
                        <a:t>Deliberations at the regional level involving diverse types of stakeholders; positive attitude of stakeholders to wide and inclusive participatory processes on innovation actions; focus on social and female entrepreneurship issues </a:t>
                      </a:r>
                      <a:endParaRPr sz="900">
                        <a:latin typeface="Open Sans"/>
                        <a:ea typeface="Open Sans"/>
                        <a:cs typeface="Open Sans"/>
                        <a:sym typeface="Open Sans"/>
                      </a:endParaRPr>
                    </a:p>
                    <a:p>
                      <a:pPr marL="0" marR="0" lvl="0" indent="0" algn="l" rtl="0">
                        <a:spcBef>
                          <a:spcPts val="0"/>
                        </a:spcBef>
                        <a:spcAft>
                          <a:spcPts val="0"/>
                        </a:spcAft>
                        <a:buNone/>
                      </a:pPr>
                      <a:endParaRPr sz="900">
                        <a:latin typeface="Open Sans"/>
                        <a:ea typeface="Open Sans"/>
                        <a:cs typeface="Open Sans"/>
                        <a:sym typeface="Open Sans"/>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1157" name="Google Shape;1157;p253"/>
          <p:cNvGrpSpPr/>
          <p:nvPr/>
        </p:nvGrpSpPr>
        <p:grpSpPr>
          <a:xfrm>
            <a:off x="13788371" y="386041"/>
            <a:ext cx="3819440" cy="5149483"/>
            <a:chOff x="6117579" y="944383"/>
            <a:chExt cx="2864580" cy="3862112"/>
          </a:xfrm>
        </p:grpSpPr>
        <p:sp>
          <p:nvSpPr>
            <p:cNvPr id="1158" name="Google Shape;1158;p253"/>
            <p:cNvSpPr/>
            <p:nvPr/>
          </p:nvSpPr>
          <p:spPr>
            <a:xfrm>
              <a:off x="6117579" y="944383"/>
              <a:ext cx="2864580" cy="3862112"/>
            </a:xfrm>
            <a:prstGeom prst="roundRect">
              <a:avLst>
                <a:gd name="adj" fmla="val 4238"/>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Calibri"/>
                <a:ea typeface="Calibri"/>
                <a:cs typeface="Calibri"/>
                <a:sym typeface="Calibri"/>
              </a:endParaRPr>
            </a:p>
          </p:txBody>
        </p:sp>
        <p:grpSp>
          <p:nvGrpSpPr>
            <p:cNvPr id="1159" name="Google Shape;1159;p253"/>
            <p:cNvGrpSpPr/>
            <p:nvPr/>
          </p:nvGrpSpPr>
          <p:grpSpPr>
            <a:xfrm>
              <a:off x="6297545" y="1354550"/>
              <a:ext cx="2484627" cy="3302666"/>
              <a:chOff x="6777872" y="2266219"/>
              <a:chExt cx="2224726" cy="2225207"/>
            </a:xfrm>
          </p:grpSpPr>
          <p:sp>
            <p:nvSpPr>
              <p:cNvPr id="1160" name="Google Shape;1160;p253"/>
              <p:cNvSpPr/>
              <p:nvPr/>
            </p:nvSpPr>
            <p:spPr>
              <a:xfrm>
                <a:off x="6777872" y="2266219"/>
                <a:ext cx="2224726" cy="30830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67" b="1" i="0" u="none" strike="noStrike" cap="none">
                    <a:solidFill>
                      <a:srgbClr val="000000"/>
                    </a:solidFill>
                    <a:latin typeface="Open Sans SemiBold"/>
                    <a:ea typeface="Open Sans SemiBold"/>
                    <a:cs typeface="Open Sans SemiBold"/>
                    <a:sym typeface="Open Sans SemiBold"/>
                  </a:rPr>
                  <a:t>REIMAGINING THE BUILDING BLOCKS OF DEMOCRACY</a:t>
                </a:r>
                <a:endParaRPr sz="800" b="1" i="0" u="none" strike="noStrike" cap="none">
                  <a:solidFill>
                    <a:srgbClr val="FFFFFF"/>
                  </a:solidFill>
                  <a:latin typeface="Open Sans SemiBold"/>
                  <a:ea typeface="Open Sans SemiBold"/>
                  <a:cs typeface="Open Sans SemiBold"/>
                  <a:sym typeface="Open Sans SemiBold"/>
                </a:endParaRPr>
              </a:p>
            </p:txBody>
          </p:sp>
          <p:sp>
            <p:nvSpPr>
              <p:cNvPr id="1161" name="Google Shape;1161;p253"/>
              <p:cNvSpPr/>
              <p:nvPr/>
            </p:nvSpPr>
            <p:spPr>
              <a:xfrm>
                <a:off x="6777872" y="2649599"/>
                <a:ext cx="2224726" cy="30830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67" b="1" i="0" u="none" strike="noStrike" cap="none">
                    <a:solidFill>
                      <a:srgbClr val="000000"/>
                    </a:solidFill>
                    <a:latin typeface="Open Sans SemiBold"/>
                    <a:ea typeface="Open Sans SemiBold"/>
                    <a:cs typeface="Open Sans SemiBold"/>
                    <a:sym typeface="Open Sans SemiBold"/>
                  </a:rPr>
                  <a:t>TEENS FOR DEMOCRACY</a:t>
                </a:r>
                <a:endParaRPr sz="800" b="1" i="0" u="none" strike="noStrike" cap="none">
                  <a:solidFill>
                    <a:srgbClr val="FFFFFF"/>
                  </a:solidFill>
                  <a:latin typeface="Open Sans SemiBold"/>
                  <a:ea typeface="Open Sans SemiBold"/>
                  <a:cs typeface="Open Sans SemiBold"/>
                  <a:sym typeface="Open Sans SemiBold"/>
                </a:endParaRPr>
              </a:p>
            </p:txBody>
          </p:sp>
          <p:sp>
            <p:nvSpPr>
              <p:cNvPr id="1162" name="Google Shape;1162;p253"/>
              <p:cNvSpPr/>
              <p:nvPr/>
            </p:nvSpPr>
            <p:spPr>
              <a:xfrm>
                <a:off x="6777872" y="3032979"/>
                <a:ext cx="2224726" cy="30830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67" b="1" i="0" u="none" strike="noStrike" cap="none">
                    <a:solidFill>
                      <a:srgbClr val="000000"/>
                    </a:solidFill>
                    <a:latin typeface="Open Sans SemiBold"/>
                    <a:ea typeface="Open Sans SemiBold"/>
                    <a:cs typeface="Open Sans SemiBold"/>
                    <a:sym typeface="Open Sans SemiBold"/>
                  </a:rPr>
                  <a:t>YOUNG THINKERS AND EU DECISION-MAKERS</a:t>
                </a:r>
                <a:endParaRPr sz="800" b="1" i="0" u="none" strike="noStrike" cap="none">
                  <a:solidFill>
                    <a:srgbClr val="FFFFFF"/>
                  </a:solidFill>
                  <a:latin typeface="Open Sans SemiBold"/>
                  <a:ea typeface="Open Sans SemiBold"/>
                  <a:cs typeface="Open Sans SemiBold"/>
                  <a:sym typeface="Open Sans SemiBold"/>
                </a:endParaRPr>
              </a:p>
            </p:txBody>
          </p:sp>
          <p:sp>
            <p:nvSpPr>
              <p:cNvPr id="1163" name="Google Shape;1163;p253"/>
              <p:cNvSpPr/>
              <p:nvPr/>
            </p:nvSpPr>
            <p:spPr>
              <a:xfrm>
                <a:off x="6777872" y="3416359"/>
                <a:ext cx="2224726" cy="30830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67" b="1" i="0" u="none" strike="noStrike" cap="none">
                    <a:solidFill>
                      <a:srgbClr val="000000"/>
                    </a:solidFill>
                    <a:latin typeface="Open Sans SemiBold"/>
                    <a:ea typeface="Open Sans SemiBold"/>
                    <a:cs typeface="Open Sans SemiBold"/>
                    <a:sym typeface="Open Sans SemiBold"/>
                  </a:rPr>
                  <a:t>EUROPE4CITIZENS</a:t>
                </a:r>
                <a:endParaRPr sz="800" b="1" i="0" u="none" strike="noStrike" cap="none">
                  <a:solidFill>
                    <a:srgbClr val="FFFFFF"/>
                  </a:solidFill>
                  <a:latin typeface="Open Sans SemiBold"/>
                  <a:ea typeface="Open Sans SemiBold"/>
                  <a:cs typeface="Open Sans SemiBold"/>
                  <a:sym typeface="Open Sans SemiBold"/>
                </a:endParaRPr>
              </a:p>
            </p:txBody>
          </p:sp>
          <p:sp>
            <p:nvSpPr>
              <p:cNvPr id="1164" name="Google Shape;1164;p253"/>
              <p:cNvSpPr/>
              <p:nvPr/>
            </p:nvSpPr>
            <p:spPr>
              <a:xfrm>
                <a:off x="6777872" y="3799739"/>
                <a:ext cx="2224726" cy="30830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67" b="1" i="0" u="none" strike="noStrike" cap="none">
                    <a:solidFill>
                      <a:srgbClr val="000000"/>
                    </a:solidFill>
                    <a:latin typeface="Open Sans SemiBold"/>
                    <a:ea typeface="Open Sans SemiBold"/>
                    <a:cs typeface="Open Sans SemiBold"/>
                    <a:sym typeface="Open Sans SemiBold"/>
                  </a:rPr>
                  <a:t>TRANSITION MECHANISMS FOR A DEMOCRATIC CITY</a:t>
                </a:r>
                <a:endParaRPr sz="800" b="1" i="0" u="none" strike="noStrike" cap="none">
                  <a:solidFill>
                    <a:srgbClr val="FFFFFF"/>
                  </a:solidFill>
                  <a:latin typeface="Open Sans SemiBold"/>
                  <a:ea typeface="Open Sans SemiBold"/>
                  <a:cs typeface="Open Sans SemiBold"/>
                  <a:sym typeface="Open Sans SemiBold"/>
                </a:endParaRPr>
              </a:p>
            </p:txBody>
          </p:sp>
          <p:sp>
            <p:nvSpPr>
              <p:cNvPr id="1165" name="Google Shape;1165;p253"/>
              <p:cNvSpPr/>
              <p:nvPr/>
            </p:nvSpPr>
            <p:spPr>
              <a:xfrm>
                <a:off x="6777872" y="4183118"/>
                <a:ext cx="2224726" cy="30830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67" b="1" i="0" u="none" strike="noStrike" cap="none">
                    <a:solidFill>
                      <a:srgbClr val="000000"/>
                    </a:solidFill>
                    <a:latin typeface="Open Sans SemiBold"/>
                    <a:ea typeface="Open Sans SemiBold"/>
                    <a:cs typeface="Open Sans SemiBold"/>
                    <a:sym typeface="Open Sans SemiBold"/>
                  </a:rPr>
                  <a:t>ALLIANCE FOR ENTREPRENEURSHIP AND DEVELOPMENT IN WESTERN GREECE</a:t>
                </a:r>
                <a:endParaRPr sz="800" b="1" i="0" u="none" strike="noStrike" cap="none">
                  <a:solidFill>
                    <a:srgbClr val="FFFFFF"/>
                  </a:solidFill>
                  <a:latin typeface="Open Sans SemiBold"/>
                  <a:ea typeface="Open Sans SemiBold"/>
                  <a:cs typeface="Open Sans SemiBold"/>
                  <a:sym typeface="Open Sans SemiBold"/>
                </a:endParaRPr>
              </a:p>
            </p:txBody>
          </p:sp>
        </p:grpSp>
        <p:sp>
          <p:nvSpPr>
            <p:cNvPr id="1166" name="Google Shape;1166;p253"/>
            <p:cNvSpPr txBox="1"/>
            <p:nvPr/>
          </p:nvSpPr>
          <p:spPr>
            <a:xfrm>
              <a:off x="6240544" y="1006702"/>
              <a:ext cx="2636419" cy="344270"/>
            </a:xfrm>
            <a:prstGeom prst="rect">
              <a:avLst/>
            </a:prstGeom>
            <a:noFill/>
            <a:ln>
              <a:noFill/>
            </a:ln>
          </p:spPr>
          <p:txBody>
            <a:bodyPr spcFirstLastPara="1" wrap="square" lIns="121900" tIns="121900" rIns="121900" bIns="121900" anchor="t" anchorCtr="0">
              <a:normAutofit/>
            </a:bodyPr>
            <a:lstStyle/>
            <a:p>
              <a:pPr marL="10585" marR="0" lvl="0" indent="0" algn="ctr" rtl="0">
                <a:lnSpc>
                  <a:spcPct val="100000"/>
                </a:lnSpc>
                <a:spcBef>
                  <a:spcPts val="0"/>
                </a:spcBef>
                <a:spcAft>
                  <a:spcPts val="0"/>
                </a:spcAft>
                <a:buClr>
                  <a:srgbClr val="4F81BD"/>
                </a:buClr>
                <a:buSzPts val="1600"/>
                <a:buFont typeface="Open Sans"/>
                <a:buNone/>
              </a:pPr>
              <a:r>
                <a:rPr lang="en-US" sz="1200" b="1" i="0" u="none" strike="noStrike" cap="none">
                  <a:solidFill>
                    <a:srgbClr val="000000"/>
                  </a:solidFill>
                  <a:latin typeface="Open Sans"/>
                  <a:ea typeface="Open Sans"/>
                  <a:cs typeface="Open Sans"/>
                  <a:sym typeface="Open Sans"/>
                </a:rPr>
                <a:t>6 USE CASES</a:t>
              </a:r>
              <a:endParaRPr/>
            </a:p>
          </p:txBody>
        </p:sp>
      </p:grpSp>
      <p:sp>
        <p:nvSpPr>
          <p:cNvPr id="1167" name="Google Shape;1167;p253"/>
          <p:cNvSpPr txBox="1">
            <a:spLocks noGrp="1"/>
          </p:cNvSpPr>
          <p:nvPr>
            <p:ph type="title"/>
          </p:nvPr>
        </p:nvSpPr>
        <p:spPr>
          <a:xfrm>
            <a:off x="562708" y="1083212"/>
            <a:ext cx="10941562" cy="10706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en-US" sz="4400"/>
              <a:t>6 Pilots to Experiments with </a:t>
            </a:r>
            <a:br>
              <a:rPr lang="en-US" sz="4400"/>
            </a:br>
            <a:r>
              <a:rPr lang="en-US" sz="4400"/>
              <a:t>Scaling Deliberative Democracy Tools, Methods and Processes</a:t>
            </a:r>
            <a:endParaRPr sz="4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25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173" name="Google Shape;1173;p254"/>
          <p:cNvSpPr/>
          <p:nvPr/>
        </p:nvSpPr>
        <p:spPr>
          <a:xfrm>
            <a:off x="1" y="0"/>
            <a:ext cx="5779911" cy="6858000"/>
          </a:xfrm>
          <a:prstGeom prst="rect">
            <a:avLst/>
          </a:prstGeom>
          <a:gradFill>
            <a:gsLst>
              <a:gs pos="0">
                <a:schemeClr val="accent2"/>
              </a:gs>
              <a:gs pos="100000">
                <a:schemeClr val="accent4"/>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174" name="Google Shape;1174;p254"/>
          <p:cNvSpPr txBox="1">
            <a:spLocks noGrp="1"/>
          </p:cNvSpPr>
          <p:nvPr>
            <p:ph type="title"/>
          </p:nvPr>
        </p:nvSpPr>
        <p:spPr>
          <a:xfrm>
            <a:off x="804576" y="2080964"/>
            <a:ext cx="4181562" cy="409834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7200"/>
              <a:buFont typeface="Calibri"/>
              <a:buNone/>
            </a:pPr>
            <a:r>
              <a:rPr lang="en-US" sz="7200">
                <a:solidFill>
                  <a:schemeClr val="lt1"/>
                </a:solidFill>
              </a:rPr>
              <a:t>Linking Theory, practice and Tech…</a:t>
            </a:r>
            <a:endParaRPr/>
          </a:p>
        </p:txBody>
      </p:sp>
      <p:sp>
        <p:nvSpPr>
          <p:cNvPr id="1175" name="Google Shape;1175;p254"/>
          <p:cNvSpPr/>
          <p:nvPr/>
        </p:nvSpPr>
        <p:spPr>
          <a:xfrm>
            <a:off x="633062" y="554153"/>
            <a:ext cx="171515" cy="171515"/>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176" name="Google Shape;1176;p254"/>
          <p:cNvSpPr/>
          <p:nvPr/>
        </p:nvSpPr>
        <p:spPr>
          <a:xfrm>
            <a:off x="1075644" y="837006"/>
            <a:ext cx="112426" cy="112426"/>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177" name="Google Shape;1177;p254"/>
          <p:cNvSpPr/>
          <p:nvPr/>
        </p:nvSpPr>
        <p:spPr>
          <a:xfrm>
            <a:off x="613893" y="1472474"/>
            <a:ext cx="157545" cy="157545"/>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
        <p:nvSpPr>
          <p:cNvPr id="1178" name="Google Shape;1178;p254"/>
          <p:cNvSpPr txBox="1">
            <a:spLocks noGrp="1"/>
          </p:cNvSpPr>
          <p:nvPr>
            <p:ph type="body" idx="1"/>
          </p:nvPr>
        </p:nvSpPr>
        <p:spPr>
          <a:xfrm>
            <a:off x="6189560" y="785298"/>
            <a:ext cx="4986955" cy="5802198"/>
          </a:xfrm>
          <a:prstGeom prst="rect">
            <a:avLst/>
          </a:prstGeom>
          <a:noFill/>
          <a:ln>
            <a:noFill/>
          </a:ln>
        </p:spPr>
        <p:txBody>
          <a:bodyPr spcFirstLastPara="1" wrap="square" lIns="91425" tIns="45700" rIns="91425" bIns="45700" anchor="ctr" anchorCtr="0">
            <a:noAutofit/>
          </a:bodyPr>
          <a:lstStyle/>
          <a:p>
            <a:pPr marL="228611" lvl="0" indent="-93165" algn="l" rtl="0">
              <a:spcBef>
                <a:spcPts val="427"/>
              </a:spcBef>
              <a:spcAft>
                <a:spcPts val="0"/>
              </a:spcAft>
              <a:buClr>
                <a:schemeClr val="dk1"/>
              </a:buClr>
              <a:buSzPts val="2133"/>
              <a:buNone/>
            </a:pPr>
            <a:endParaRPr>
              <a:latin typeface="Helvetica Neue"/>
              <a:ea typeface="Helvetica Neue"/>
              <a:cs typeface="Helvetica Neue"/>
              <a:sym typeface="Helvetica Neue"/>
            </a:endParaRPr>
          </a:p>
          <a:p>
            <a:pPr marL="228611" lvl="0" indent="-228611" algn="l" rtl="0">
              <a:spcBef>
                <a:spcPts val="420"/>
              </a:spcBef>
              <a:spcAft>
                <a:spcPts val="0"/>
              </a:spcAft>
              <a:buClr>
                <a:schemeClr val="dk1"/>
              </a:buClr>
              <a:buSzPts val="2100"/>
              <a:buChar char="•"/>
            </a:pPr>
            <a:r>
              <a:rPr lang="en-US">
                <a:latin typeface="Helvetica Neue"/>
                <a:ea typeface="Helvetica Neue"/>
                <a:cs typeface="Helvetica Neue"/>
                <a:sym typeface="Helvetica Neue"/>
              </a:rPr>
              <a:t>Can we build new Democratic Models that emerge from technology mediated deliberative practices? </a:t>
            </a:r>
            <a:endParaRPr/>
          </a:p>
          <a:p>
            <a:pPr marL="228611" lvl="0" indent="-228611" algn="l" rtl="0">
              <a:spcBef>
                <a:spcPts val="420"/>
              </a:spcBef>
              <a:spcAft>
                <a:spcPts val="0"/>
              </a:spcAft>
              <a:buClr>
                <a:schemeClr val="dk1"/>
              </a:buClr>
              <a:buSzPts val="2100"/>
              <a:buChar char="•"/>
            </a:pPr>
            <a:r>
              <a:rPr lang="en-US">
                <a:latin typeface="Helvetica Neue"/>
                <a:ea typeface="Helvetica Neue"/>
                <a:cs typeface="Helvetica Neue"/>
                <a:sym typeface="Helvetica Neue"/>
              </a:rPr>
              <a:t>What are the building blocks of large scale deliberation processes?</a:t>
            </a:r>
            <a:endParaRPr/>
          </a:p>
          <a:p>
            <a:pPr marL="228611" lvl="0" indent="-228611" algn="l" rtl="0">
              <a:spcBef>
                <a:spcPts val="420"/>
              </a:spcBef>
              <a:spcAft>
                <a:spcPts val="0"/>
              </a:spcAft>
              <a:buClr>
                <a:schemeClr val="dk1"/>
              </a:buClr>
              <a:buSzPts val="2100"/>
              <a:buChar char="•"/>
            </a:pPr>
            <a:r>
              <a:rPr lang="en-US">
                <a:latin typeface="Helvetica Neue"/>
                <a:ea typeface="Helvetica Neue"/>
                <a:cs typeface="Helvetica Neue"/>
                <a:sym typeface="Helvetica Neue"/>
              </a:rPr>
              <a:t>How can technology help Democracy scale?</a:t>
            </a:r>
            <a:endParaRPr/>
          </a:p>
          <a:p>
            <a:pPr marL="0" lvl="0" indent="0" algn="l" rtl="0">
              <a:lnSpc>
                <a:spcPct val="90000"/>
              </a:lnSpc>
              <a:spcBef>
                <a:spcPts val="1000"/>
              </a:spcBef>
              <a:spcAft>
                <a:spcPts val="0"/>
              </a:spcAft>
              <a:buClr>
                <a:schemeClr val="dk1"/>
              </a:buClr>
              <a:buSzPts val="2800"/>
              <a:buNone/>
            </a:pPr>
            <a:endParaRPr>
              <a:latin typeface="Times New Roman"/>
              <a:ea typeface="Times New Roman"/>
              <a:cs typeface="Times New Roman"/>
              <a:sym typeface="Times New Roman"/>
            </a:endParaRPr>
          </a:p>
        </p:txBody>
      </p:sp>
      <p:cxnSp>
        <p:nvCxnSpPr>
          <p:cNvPr id="1179" name="Google Shape;1179;p254"/>
          <p:cNvCxnSpPr/>
          <p:nvPr/>
        </p:nvCxnSpPr>
        <p:spPr>
          <a:xfrm>
            <a:off x="11586162" y="3610394"/>
            <a:ext cx="0" cy="3238728"/>
          </a:xfrm>
          <a:prstGeom prst="straightConnector1">
            <a:avLst/>
          </a:prstGeom>
          <a:noFill/>
          <a:ln w="25400" cap="sq" cmpd="sng">
            <a:solidFill>
              <a:schemeClr val="accent2"/>
            </a:solidFill>
            <a:prstDash val="solid"/>
            <a:bevel/>
            <a:headEnd type="none" w="sm" len="sm"/>
            <a:tailEnd type="none" w="sm" len="sm"/>
          </a:ln>
        </p:spPr>
      </p:cxnSp>
      <p:sp>
        <p:nvSpPr>
          <p:cNvPr id="1180" name="Google Shape;1180;p254"/>
          <p:cNvSpPr txBox="1"/>
          <p:nvPr/>
        </p:nvSpPr>
        <p:spPr>
          <a:xfrm>
            <a:off x="-5331417" y="-224725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1181" name="Google Shape;1181;p254"/>
          <p:cNvPicPr preferRelativeResize="0"/>
          <p:nvPr/>
        </p:nvPicPr>
        <p:blipFill rotWithShape="1">
          <a:blip r:embed="rId3">
            <a:alphaModFix/>
          </a:blip>
          <a:srcRect/>
          <a:stretch/>
        </p:blipFill>
        <p:spPr>
          <a:xfrm>
            <a:off x="1188069" y="-179194"/>
            <a:ext cx="4219423" cy="24393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255"/>
          <p:cNvSpPr txBox="1"/>
          <p:nvPr/>
        </p:nvSpPr>
        <p:spPr>
          <a:xfrm>
            <a:off x="1594596" y="2209800"/>
            <a:ext cx="9002808" cy="693920"/>
          </a:xfrm>
          <a:prstGeom prst="rect">
            <a:avLst/>
          </a:prstGeom>
          <a:noFill/>
          <a:ln>
            <a:noFill/>
          </a:ln>
        </p:spPr>
        <p:txBody>
          <a:bodyPr spcFirstLastPara="1" wrap="square" lIns="60950" tIns="30475" rIns="60950" bIns="30475" anchor="ctr" anchorCtr="0">
            <a:noAutofit/>
          </a:bodyPr>
          <a:lstStyle/>
          <a:p>
            <a:pPr marL="0" marR="0" lvl="0" indent="0" algn="l" rtl="0">
              <a:lnSpc>
                <a:spcPct val="100000"/>
              </a:lnSpc>
              <a:spcBef>
                <a:spcPts val="0"/>
              </a:spcBef>
              <a:spcAft>
                <a:spcPts val="0"/>
              </a:spcAft>
              <a:buClr>
                <a:srgbClr val="000000"/>
              </a:buClr>
              <a:buSzPts val="4268"/>
              <a:buFont typeface="Arial"/>
              <a:buNone/>
            </a:pPr>
            <a:r>
              <a:rPr lang="en-US" sz="4268" b="1" i="0" u="none" strike="noStrike" cap="none">
                <a:solidFill>
                  <a:srgbClr val="000000"/>
                </a:solidFill>
                <a:latin typeface="Arial"/>
                <a:ea typeface="Arial"/>
                <a:cs typeface="Arial"/>
                <a:sym typeface="Arial"/>
              </a:rPr>
              <a:t>Conclusion and Future Research Challenges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3"/>
          <p:cNvSpPr/>
          <p:nvPr/>
        </p:nvSpPr>
        <p:spPr>
          <a:xfrm>
            <a:off x="4402412" y="677007"/>
            <a:ext cx="6458093" cy="952887"/>
          </a:xfrm>
          <a:prstGeom prst="snip2DiagRect">
            <a:avLst>
              <a:gd name="adj1" fmla="val 0"/>
              <a:gd name="adj2" fmla="val 16667"/>
            </a:avLst>
          </a:prstGeom>
          <a:gradFill>
            <a:gsLst>
              <a:gs pos="0">
                <a:srgbClr val="300063">
                  <a:alpha val="9411"/>
                </a:srgbClr>
              </a:gs>
              <a:gs pos="74000">
                <a:srgbClr val="C48BFF"/>
              </a:gs>
              <a:gs pos="83000">
                <a:srgbClr val="C48BFF"/>
              </a:gs>
              <a:gs pos="100000">
                <a:srgbClr val="D7B2FE"/>
              </a:gs>
            </a:gsLst>
            <a:path path="circle">
              <a:fillToRect l="100000" t="100000"/>
            </a:path>
            <a:tileRect r="-100000" b="-100000"/>
          </a:gradFill>
          <a:ln w="12700" cap="flat" cmpd="sng">
            <a:solidFill>
              <a:srgbClr val="006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658" name="Google Shape;658;p3"/>
          <p:cNvGraphicFramePr/>
          <p:nvPr/>
        </p:nvGraphicFramePr>
        <p:xfrm>
          <a:off x="522514" y="545432"/>
          <a:ext cx="3000000" cy="3000000"/>
        </p:xfrm>
        <a:graphic>
          <a:graphicData uri="http://schemas.openxmlformats.org/drawingml/2006/table">
            <a:tbl>
              <a:tblPr>
                <a:noFill/>
                <a:tableStyleId>{4AEE5B1B-D3AE-4E69-A8C7-53D6B06A9936}</a:tableStyleId>
              </a:tblPr>
              <a:tblGrid>
                <a:gridCol w="1308200">
                  <a:extLst>
                    <a:ext uri="{9D8B030D-6E8A-4147-A177-3AD203B41FA5}">
                      <a16:colId xmlns:a16="http://schemas.microsoft.com/office/drawing/2014/main" val="20000"/>
                    </a:ext>
                  </a:extLst>
                </a:gridCol>
                <a:gridCol w="2659650">
                  <a:extLst>
                    <a:ext uri="{9D8B030D-6E8A-4147-A177-3AD203B41FA5}">
                      <a16:colId xmlns:a16="http://schemas.microsoft.com/office/drawing/2014/main" val="20001"/>
                    </a:ext>
                  </a:extLst>
                </a:gridCol>
                <a:gridCol w="6562650">
                  <a:extLst>
                    <a:ext uri="{9D8B030D-6E8A-4147-A177-3AD203B41FA5}">
                      <a16:colId xmlns:a16="http://schemas.microsoft.com/office/drawing/2014/main" val="20002"/>
                    </a:ext>
                  </a:extLst>
                </a:gridCol>
              </a:tblGrid>
              <a:tr h="4682675">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11:00 - 12:30</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Part 1</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Calibri"/>
                          <a:ea typeface="Calibri"/>
                          <a:cs typeface="Calibri"/>
                          <a:sym typeface="Calibri"/>
                        </a:rPr>
                        <a:t>A theoretical grounding on conducting responsible AI in democratic processes, via a series of short keynotes</a:t>
                      </a:r>
                      <a:endParaRPr/>
                    </a:p>
                    <a:p>
                      <a:pPr marL="0" marR="0" lvl="0" indent="0" algn="l" rtl="0">
                        <a:lnSpc>
                          <a:spcPct val="100000"/>
                        </a:lnSpc>
                        <a:spcBef>
                          <a:spcPts val="0"/>
                        </a:spcBef>
                        <a:spcAft>
                          <a:spcPts val="0"/>
                        </a:spcAft>
                        <a:buClr>
                          <a:srgbClr val="000000"/>
                        </a:buClr>
                        <a:buSzPts val="1600"/>
                        <a:buFont typeface="Arial"/>
                        <a:buNone/>
                      </a:pPr>
                      <a:endParaRPr sz="1600" b="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Calibri"/>
                          <a:ea typeface="Calibri"/>
                          <a:cs typeface="Calibri"/>
                          <a:sym typeface="Calibri"/>
                        </a:rPr>
                        <a:t>Post your feedback in QnA</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Calibri"/>
                        <a:buNone/>
                      </a:pPr>
                      <a:endParaRPr sz="1800" b="1"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u="none" strike="noStrike" cap="none">
                          <a:latin typeface="Calibri"/>
                          <a:ea typeface="Calibri"/>
                          <a:cs typeface="Calibri"/>
                          <a:sym typeface="Calibri"/>
                        </a:rPr>
                        <a:t>AI and Democracy: Risks and Opportunities </a:t>
                      </a:r>
                      <a:endParaRPr sz="1400" u="none" strike="noStrike" cap="none"/>
                    </a:p>
                    <a:p>
                      <a:pPr marL="0" marR="0" lvl="0" indent="0" algn="l" rtl="0">
                        <a:lnSpc>
                          <a:spcPct val="100000"/>
                        </a:lnSpc>
                        <a:spcBef>
                          <a:spcPts val="0"/>
                        </a:spcBef>
                        <a:spcAft>
                          <a:spcPts val="0"/>
                        </a:spcAft>
                        <a:buClr>
                          <a:schemeClr val="dk1"/>
                        </a:buClr>
                        <a:buSzPts val="1800"/>
                        <a:buFont typeface="Calibri"/>
                        <a:buNone/>
                      </a:pPr>
                      <a:r>
                        <a:rPr lang="en-US" sz="1800" b="0" u="none" strike="noStrike" cap="none">
                          <a:solidFill>
                            <a:schemeClr val="dk1"/>
                          </a:solidFill>
                          <a:latin typeface="Calibri"/>
                          <a:ea typeface="Calibri"/>
                          <a:cs typeface="Calibri"/>
                          <a:sym typeface="Calibri"/>
                        </a:rPr>
                        <a:t>Prof Keith Hyams, University of Warwick,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Online Deliberation: Bridging Theory and Practice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Prof Anna De Liddo, Open University,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Fabiana Fournier, IBM Research, Israel</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Aiming for participatory democracy and the inclusion of vulnerable groups: challenges, aspirations and lessons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Michael Bedek and Maria Zangl, University of Graz</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59" name="Google Shape;659;p3"/>
          <p:cNvSpPr txBox="1"/>
          <p:nvPr/>
        </p:nvSpPr>
        <p:spPr>
          <a:xfrm>
            <a:off x="66407" y="8280"/>
            <a:ext cx="9797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pic>
        <p:nvPicPr>
          <p:cNvPr id="660" name="Google Shape;660;p3"/>
          <p:cNvPicPr preferRelativeResize="0"/>
          <p:nvPr/>
        </p:nvPicPr>
        <p:blipFill rotWithShape="1">
          <a:blip r:embed="rId3">
            <a:alphaModFix/>
          </a:blip>
          <a:srcRect/>
          <a:stretch/>
        </p:blipFill>
        <p:spPr>
          <a:xfrm>
            <a:off x="1680493" y="3081009"/>
            <a:ext cx="2362200" cy="2222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36"/>
          <p:cNvSpPr txBox="1">
            <a:spLocks noGrp="1"/>
          </p:cNvSpPr>
          <p:nvPr>
            <p:ph type="title"/>
          </p:nvPr>
        </p:nvSpPr>
        <p:spPr>
          <a:xfrm>
            <a:off x="914401" y="635000"/>
            <a:ext cx="9950103" cy="1507376"/>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dk1"/>
              </a:buClr>
              <a:buSzPts val="3200"/>
              <a:buFont typeface="Arial"/>
              <a:buNone/>
            </a:pPr>
            <a:r>
              <a:rPr lang="en-US" sz="4267" b="1">
                <a:latin typeface="Arial"/>
                <a:ea typeface="Arial"/>
                <a:cs typeface="Arial"/>
                <a:sym typeface="Arial"/>
              </a:rPr>
              <a:t>Deliberation as Fundamental Democratic Right</a:t>
            </a:r>
            <a:endParaRPr sz="4267" b="1">
              <a:latin typeface="Arial"/>
              <a:ea typeface="Arial"/>
              <a:cs typeface="Arial"/>
              <a:sym typeface="Arial"/>
            </a:endParaRPr>
          </a:p>
        </p:txBody>
      </p:sp>
      <p:sp>
        <p:nvSpPr>
          <p:cNvPr id="1192" name="Google Shape;1192;p36"/>
          <p:cNvSpPr txBox="1">
            <a:spLocks noGrp="1"/>
          </p:cNvSpPr>
          <p:nvPr>
            <p:ph type="body" idx="1"/>
          </p:nvPr>
        </p:nvSpPr>
        <p:spPr>
          <a:xfrm>
            <a:off x="304599" y="2311400"/>
            <a:ext cx="11495635" cy="4430684"/>
          </a:xfrm>
          <a:prstGeom prst="rect">
            <a:avLst/>
          </a:prstGeom>
          <a:noFill/>
          <a:ln>
            <a:noFill/>
          </a:ln>
        </p:spPr>
        <p:txBody>
          <a:bodyPr spcFirstLastPara="1" wrap="square" lIns="91425" tIns="45700" rIns="91425" bIns="45700" anchor="t" anchorCtr="0">
            <a:normAutofit/>
          </a:bodyPr>
          <a:lstStyle/>
          <a:p>
            <a:pPr marL="685840" lvl="0" indent="0" algn="l" rtl="0">
              <a:lnSpc>
                <a:spcPct val="120000"/>
              </a:lnSpc>
              <a:spcBef>
                <a:spcPts val="0"/>
              </a:spcBef>
              <a:spcAft>
                <a:spcPts val="0"/>
              </a:spcAft>
              <a:buClr>
                <a:schemeClr val="dk1"/>
              </a:buClr>
              <a:buSzPts val="2100"/>
              <a:buNone/>
            </a:pPr>
            <a:r>
              <a:rPr lang="en-US" sz="2100">
                <a:latin typeface="Arial"/>
                <a:ea typeface="Arial"/>
                <a:cs typeface="Arial"/>
                <a:sym typeface="Arial"/>
              </a:rPr>
              <a:t>Democratic rights and requirements, both in political science and in computer science research, often include </a:t>
            </a:r>
            <a:r>
              <a:rPr lang="en-US" sz="2100" b="1">
                <a:latin typeface="Arial"/>
                <a:ea typeface="Arial"/>
                <a:cs typeface="Arial"/>
                <a:sym typeface="Arial"/>
              </a:rPr>
              <a:t>deliberation as a fundamental requirement of citizens</a:t>
            </a:r>
            <a:r>
              <a:rPr lang="en-US" sz="2100">
                <a:latin typeface="Arial"/>
                <a:ea typeface="Arial"/>
                <a:cs typeface="Arial"/>
                <a:sym typeface="Arial"/>
              </a:rPr>
              <a:t>, but the most widely adopted deliberative democracy practices around the world today do not reach the many, involve high costs, and rarely take advantage of the collaboration and engagement of the computing community, particularly advances in online deliberation.</a:t>
            </a:r>
            <a:endParaRPr>
              <a:latin typeface="Arial"/>
              <a:ea typeface="Arial"/>
              <a:cs typeface="Arial"/>
              <a:sym typeface="Arial"/>
            </a:endParaRPr>
          </a:p>
          <a:p>
            <a:pPr marL="685840" lvl="0" indent="0" algn="l" rtl="0">
              <a:lnSpc>
                <a:spcPct val="120000"/>
              </a:lnSpc>
              <a:spcBef>
                <a:spcPts val="0"/>
              </a:spcBef>
              <a:spcAft>
                <a:spcPts val="0"/>
              </a:spcAft>
              <a:buClr>
                <a:schemeClr val="dk1"/>
              </a:buClr>
              <a:buSzPts val="2100"/>
              <a:buNone/>
            </a:pPr>
            <a:endParaRPr sz="2100">
              <a:latin typeface="Arial"/>
              <a:ea typeface="Arial"/>
              <a:cs typeface="Arial"/>
              <a:sym typeface="Arial"/>
            </a:endParaRPr>
          </a:p>
          <a:p>
            <a:pPr marL="685840" lvl="0" indent="0" algn="l" rtl="0">
              <a:lnSpc>
                <a:spcPct val="120000"/>
              </a:lnSpc>
              <a:spcBef>
                <a:spcPts val="0"/>
              </a:spcBef>
              <a:spcAft>
                <a:spcPts val="0"/>
              </a:spcAft>
              <a:buClr>
                <a:schemeClr val="dk1"/>
              </a:buClr>
              <a:buSzPts val="2100"/>
              <a:buNone/>
            </a:pPr>
            <a:r>
              <a:rPr lang="en-US" sz="2100" b="1" i="1">
                <a:latin typeface="Arial"/>
                <a:ea typeface="Arial"/>
                <a:cs typeface="Arial"/>
                <a:sym typeface="Arial"/>
              </a:rPr>
              <a:t>What can we do about this as scientists, academics, practitioners parents and world citizens?</a:t>
            </a:r>
            <a:endParaRPr>
              <a:latin typeface="Arial"/>
              <a:ea typeface="Arial"/>
              <a:cs typeface="Arial"/>
              <a:sym typeface="Arial"/>
            </a:endParaRPr>
          </a:p>
          <a:p>
            <a:pPr marL="0" lvl="0" indent="0" algn="l" rtl="0">
              <a:lnSpc>
                <a:spcPct val="120000"/>
              </a:lnSpc>
              <a:spcBef>
                <a:spcPts val="1000"/>
              </a:spcBef>
              <a:spcAft>
                <a:spcPts val="0"/>
              </a:spcAft>
              <a:buClr>
                <a:schemeClr val="dk1"/>
              </a:buClr>
              <a:buSzPts val="1800"/>
              <a:buNone/>
            </a:pPr>
            <a:br>
              <a:rPr lang="en-US">
                <a:latin typeface="Arial"/>
                <a:ea typeface="Arial"/>
                <a:cs typeface="Arial"/>
                <a:sym typeface="Arial"/>
              </a:rPr>
            </a:br>
            <a:endParaRPr>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37"/>
          <p:cNvSpPr txBox="1">
            <a:spLocks noGrp="1"/>
          </p:cNvSpPr>
          <p:nvPr>
            <p:ph type="title"/>
          </p:nvPr>
        </p:nvSpPr>
        <p:spPr>
          <a:xfrm>
            <a:off x="864929" y="78375"/>
            <a:ext cx="9950100" cy="1507500"/>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1"/>
              </a:buClr>
              <a:buSzPts val="3200"/>
              <a:buFont typeface="Calibri"/>
              <a:buNone/>
            </a:pPr>
            <a:r>
              <a:rPr lang="en-US" sz="4267" b="1"/>
              <a:t>A Vibrant Time for Civic Tech</a:t>
            </a:r>
            <a:endParaRPr sz="4267" b="1"/>
          </a:p>
        </p:txBody>
      </p:sp>
      <p:pic>
        <p:nvPicPr>
          <p:cNvPr id="1198" name="Google Shape;1198;p37" descr="Graphical user interface, application, website&#10;&#10;Description automatically generated"/>
          <p:cNvPicPr preferRelativeResize="0">
            <a:picLocks noGrp="1"/>
          </p:cNvPicPr>
          <p:nvPr>
            <p:ph type="body" idx="1"/>
          </p:nvPr>
        </p:nvPicPr>
        <p:blipFill rotWithShape="1">
          <a:blip r:embed="rId3">
            <a:alphaModFix/>
          </a:blip>
          <a:srcRect/>
          <a:stretch/>
        </p:blipFill>
        <p:spPr>
          <a:xfrm>
            <a:off x="864928" y="1673994"/>
            <a:ext cx="2823300" cy="3998400"/>
          </a:xfrm>
          <a:prstGeom prst="rect">
            <a:avLst/>
          </a:prstGeom>
          <a:noFill/>
          <a:ln>
            <a:noFill/>
          </a:ln>
        </p:spPr>
      </p:pic>
      <p:pic>
        <p:nvPicPr>
          <p:cNvPr id="1199" name="Google Shape;1199;p37" descr="Graphical user interface, text, application&#10;&#10;Description automatically generated"/>
          <p:cNvPicPr preferRelativeResize="0"/>
          <p:nvPr/>
        </p:nvPicPr>
        <p:blipFill rotWithShape="1">
          <a:blip r:embed="rId4">
            <a:alphaModFix/>
          </a:blip>
          <a:srcRect/>
          <a:stretch/>
        </p:blipFill>
        <p:spPr>
          <a:xfrm>
            <a:off x="4156481" y="2388344"/>
            <a:ext cx="7279017" cy="3002280"/>
          </a:xfrm>
          <a:prstGeom prst="rect">
            <a:avLst/>
          </a:prstGeom>
          <a:noFill/>
          <a:ln>
            <a:noFill/>
          </a:ln>
          <a:effectLst>
            <a:outerShdw blurRad="975568" dist="368299" dir="5400000" algn="ctr" rotWithShape="0">
              <a:srgbClr val="000000">
                <a:alpha val="38431"/>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256"/>
          <p:cNvSpPr txBox="1">
            <a:spLocks noGrp="1"/>
          </p:cNvSpPr>
          <p:nvPr>
            <p:ph type="subTitle" idx="1"/>
          </p:nvPr>
        </p:nvSpPr>
        <p:spPr>
          <a:xfrm>
            <a:off x="965200" y="1048169"/>
            <a:ext cx="9799617" cy="47616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667"/>
              <a:buNone/>
            </a:pPr>
            <a:r>
              <a:rPr lang="en-US" sz="2667">
                <a:solidFill>
                  <a:schemeClr val="dk1"/>
                </a:solidFill>
                <a:latin typeface="Arial"/>
                <a:ea typeface="Arial"/>
                <a:cs typeface="Arial"/>
                <a:sym typeface="Arial"/>
              </a:rPr>
              <a:t>If we want to support people’s capability to question assumptions and think critically, we need to design spaces for personal reflection and sensemaking. </a:t>
            </a:r>
            <a:endParaRPr/>
          </a:p>
          <a:p>
            <a:pPr marL="0" lvl="0" indent="0" algn="ctr" rtl="0">
              <a:spcBef>
                <a:spcPts val="533"/>
              </a:spcBef>
              <a:spcAft>
                <a:spcPts val="0"/>
              </a:spcAft>
              <a:buClr>
                <a:srgbClr val="888888"/>
              </a:buClr>
              <a:buSzPts val="2667"/>
              <a:buNone/>
            </a:pPr>
            <a:endParaRPr sz="2667">
              <a:solidFill>
                <a:schemeClr val="dk1"/>
              </a:solidFill>
              <a:latin typeface="Arial"/>
              <a:ea typeface="Arial"/>
              <a:cs typeface="Arial"/>
              <a:sym typeface="Arial"/>
            </a:endParaRPr>
          </a:p>
          <a:p>
            <a:pPr marL="0" lvl="0" indent="0" algn="ctr" rtl="0">
              <a:spcBef>
                <a:spcPts val="533"/>
              </a:spcBef>
              <a:spcAft>
                <a:spcPts val="0"/>
              </a:spcAft>
              <a:buClr>
                <a:schemeClr val="dk1"/>
              </a:buClr>
              <a:buSzPts val="2667"/>
              <a:buNone/>
            </a:pPr>
            <a:r>
              <a:rPr lang="en-US" sz="2667">
                <a:solidFill>
                  <a:schemeClr val="dk1"/>
                </a:solidFill>
                <a:latin typeface="Arial"/>
                <a:ea typeface="Arial"/>
                <a:cs typeface="Arial"/>
                <a:sym typeface="Arial"/>
              </a:rPr>
              <a:t>Sensemaking processes need human–machine support</a:t>
            </a:r>
            <a:endParaRPr/>
          </a:p>
          <a:p>
            <a:pPr marL="0" lvl="0" indent="0" algn="ctr" rtl="0">
              <a:spcBef>
                <a:spcPts val="533"/>
              </a:spcBef>
              <a:spcAft>
                <a:spcPts val="0"/>
              </a:spcAft>
              <a:buClr>
                <a:srgbClr val="888888"/>
              </a:buClr>
              <a:buSzPts val="2667"/>
              <a:buNone/>
            </a:pPr>
            <a:endParaRPr sz="2667">
              <a:solidFill>
                <a:schemeClr val="dk1"/>
              </a:solidFill>
              <a:latin typeface="Arial"/>
              <a:ea typeface="Arial"/>
              <a:cs typeface="Arial"/>
              <a:sym typeface="Arial"/>
            </a:endParaRPr>
          </a:p>
          <a:p>
            <a:pPr marL="0" lvl="0" indent="0" algn="ctr" rtl="0">
              <a:spcBef>
                <a:spcPts val="533"/>
              </a:spcBef>
              <a:spcAft>
                <a:spcPts val="0"/>
              </a:spcAft>
              <a:buClr>
                <a:schemeClr val="dk1"/>
              </a:buClr>
              <a:buSzPts val="2667"/>
              <a:buNone/>
            </a:pPr>
            <a:r>
              <a:rPr lang="en-US" sz="2667">
                <a:solidFill>
                  <a:schemeClr val="dk1"/>
                </a:solidFill>
                <a:latin typeface="Arial"/>
                <a:ea typeface="Arial"/>
                <a:cs typeface="Arial"/>
                <a:sym typeface="Arial"/>
              </a:rPr>
              <a:t>New tools are needed to bridge debates across community platforms: a visual analytics and data science approach</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257"/>
          <p:cNvSpPr txBox="1">
            <a:spLocks noGrp="1"/>
          </p:cNvSpPr>
          <p:nvPr>
            <p:ph type="ctrTitle"/>
          </p:nvPr>
        </p:nvSpPr>
        <p:spPr>
          <a:xfrm>
            <a:off x="-1041400" y="-162596"/>
            <a:ext cx="14274800" cy="201679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US" sz="3600">
                <a:latin typeface="Arial"/>
                <a:ea typeface="Arial"/>
                <a:cs typeface="Arial"/>
                <a:sym typeface="Arial"/>
              </a:rPr>
              <a:t>Interfaces for Sensemaking and </a:t>
            </a:r>
            <a:br>
              <a:rPr lang="en-US" sz="3600">
                <a:latin typeface="Arial"/>
                <a:ea typeface="Arial"/>
                <a:cs typeface="Arial"/>
                <a:sym typeface="Arial"/>
              </a:rPr>
            </a:br>
            <a:r>
              <a:rPr lang="en-US" sz="3600">
                <a:latin typeface="Arial"/>
                <a:ea typeface="Arial"/>
                <a:cs typeface="Arial"/>
                <a:sym typeface="Arial"/>
              </a:rPr>
              <a:t>Minimal Meaningful Participation</a:t>
            </a:r>
            <a:br>
              <a:rPr lang="en-US" sz="3600">
                <a:latin typeface="Arial"/>
                <a:ea typeface="Arial"/>
                <a:cs typeface="Arial"/>
                <a:sym typeface="Arial"/>
              </a:rPr>
            </a:br>
            <a:endParaRPr sz="3600" i="1">
              <a:latin typeface="Arial"/>
              <a:ea typeface="Arial"/>
              <a:cs typeface="Arial"/>
              <a:sym typeface="Arial"/>
            </a:endParaRPr>
          </a:p>
        </p:txBody>
      </p:sp>
      <p:sp>
        <p:nvSpPr>
          <p:cNvPr id="1212" name="Google Shape;1212;p257"/>
          <p:cNvSpPr txBox="1">
            <a:spLocks noGrp="1"/>
          </p:cNvSpPr>
          <p:nvPr>
            <p:ph type="subTitle" idx="1"/>
          </p:nvPr>
        </p:nvSpPr>
        <p:spPr>
          <a:xfrm>
            <a:off x="203200" y="736600"/>
            <a:ext cx="11734800" cy="45571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667"/>
              <a:buNone/>
            </a:pPr>
            <a:br>
              <a:rPr lang="en-US" sz="2667">
                <a:latin typeface="Arial"/>
                <a:ea typeface="Arial"/>
                <a:cs typeface="Arial"/>
                <a:sym typeface="Arial"/>
              </a:rPr>
            </a:br>
            <a:r>
              <a:rPr lang="en-US" sz="2400" b="1" i="1">
                <a:solidFill>
                  <a:srgbClr val="7030A0"/>
                </a:solidFill>
                <a:latin typeface="Arial"/>
                <a:ea typeface="Arial"/>
                <a:cs typeface="Arial"/>
                <a:sym typeface="Arial"/>
              </a:rPr>
              <a:t>Real Time Analytics, Argument Mining, Fact Checking and </a:t>
            </a:r>
            <a:endParaRPr/>
          </a:p>
          <a:p>
            <a:pPr marL="0" lvl="0" indent="0" algn="ctr" rtl="0">
              <a:spcBef>
                <a:spcPts val="0"/>
              </a:spcBef>
              <a:spcAft>
                <a:spcPts val="0"/>
              </a:spcAft>
              <a:buClr>
                <a:srgbClr val="7030A0"/>
              </a:buClr>
              <a:buSzPts val="2400"/>
              <a:buNone/>
            </a:pPr>
            <a:r>
              <a:rPr lang="en-US" sz="2400" b="1" i="1">
                <a:solidFill>
                  <a:srgbClr val="7030A0"/>
                </a:solidFill>
                <a:latin typeface="Arial"/>
                <a:ea typeface="Arial"/>
                <a:cs typeface="Arial"/>
                <a:sym typeface="Arial"/>
              </a:rPr>
              <a:t>Human Machine Annotation </a:t>
            </a:r>
            <a:endParaRPr sz="2400" b="1" i="1">
              <a:solidFill>
                <a:srgbClr val="7030A0"/>
              </a:solidFill>
              <a:latin typeface="Arial"/>
              <a:ea typeface="Arial"/>
              <a:cs typeface="Arial"/>
              <a:sym typeface="Arial"/>
            </a:endParaRPr>
          </a:p>
          <a:p>
            <a:pPr marL="0" lvl="0" indent="0" algn="l" rtl="0">
              <a:spcBef>
                <a:spcPts val="533"/>
              </a:spcBef>
              <a:spcAft>
                <a:spcPts val="0"/>
              </a:spcAft>
              <a:buClr>
                <a:srgbClr val="404040"/>
              </a:buClr>
              <a:buSzPts val="2667"/>
              <a:buNone/>
            </a:pPr>
            <a:r>
              <a:rPr lang="en-US" sz="2667">
                <a:solidFill>
                  <a:srgbClr val="404040"/>
                </a:solidFill>
                <a:latin typeface="Arial"/>
                <a:ea typeface="Arial"/>
                <a:cs typeface="Arial"/>
                <a:sym typeface="Arial"/>
              </a:rPr>
              <a:t>a pervasive challenge for building CI platforms is balancing a critical tension between: </a:t>
            </a:r>
            <a:endParaRPr/>
          </a:p>
          <a:p>
            <a:pPr marL="457212" lvl="0" indent="-457212" algn="ctr" rtl="0">
              <a:spcBef>
                <a:spcPts val="533"/>
              </a:spcBef>
              <a:spcAft>
                <a:spcPts val="0"/>
              </a:spcAft>
              <a:buClr>
                <a:srgbClr val="404040"/>
              </a:buClr>
              <a:buSzPts val="2667"/>
              <a:buFont typeface="Arial"/>
              <a:buChar char="•"/>
            </a:pPr>
            <a:r>
              <a:rPr lang="en-US" sz="2667">
                <a:solidFill>
                  <a:srgbClr val="404040"/>
                </a:solidFill>
                <a:latin typeface="Arial"/>
                <a:ea typeface="Arial"/>
                <a:cs typeface="Arial"/>
                <a:sym typeface="Arial"/>
              </a:rPr>
              <a:t>The need to structure and curate contributions from many people in order to maximise the signal-to-noise-ratio and provide more advanced CI services </a:t>
            </a:r>
            <a:endParaRPr/>
          </a:p>
          <a:p>
            <a:pPr marL="457212" lvl="0" indent="-457212" algn="ctr" rtl="0">
              <a:spcBef>
                <a:spcPts val="533"/>
              </a:spcBef>
              <a:spcAft>
                <a:spcPts val="0"/>
              </a:spcAft>
              <a:buClr>
                <a:srgbClr val="404040"/>
              </a:buClr>
              <a:buSzPts val="2667"/>
              <a:buFont typeface="Arial"/>
              <a:buChar char="•"/>
            </a:pPr>
            <a:r>
              <a:rPr lang="en-US" sz="2667">
                <a:solidFill>
                  <a:srgbClr val="404040"/>
                </a:solidFill>
                <a:latin typeface="Arial"/>
                <a:ea typeface="Arial"/>
                <a:cs typeface="Arial"/>
                <a:sym typeface="Arial"/>
              </a:rPr>
              <a:t>versus permitting people to make contributions with very little useful indexing or structure</a:t>
            </a:r>
            <a:endParaRPr/>
          </a:p>
          <a:p>
            <a:pPr marL="0" lvl="0" indent="0" algn="l" rtl="0">
              <a:spcBef>
                <a:spcPts val="480"/>
              </a:spcBef>
              <a:spcAft>
                <a:spcPts val="0"/>
              </a:spcAft>
              <a:buClr>
                <a:srgbClr val="7030A0"/>
              </a:buClr>
              <a:buSzPts val="2400"/>
              <a:buNone/>
            </a:pPr>
            <a:r>
              <a:rPr lang="en-US" sz="2400" b="1" i="1">
                <a:solidFill>
                  <a:srgbClr val="7030A0"/>
                </a:solidFill>
                <a:latin typeface="Arial"/>
                <a:ea typeface="Arial"/>
                <a:cs typeface="Arial"/>
                <a:sym typeface="Arial"/>
              </a:rPr>
              <a:t>How can visual and responsible artificial intelligence enhance and scale collective intelligence? </a:t>
            </a:r>
            <a:endParaRPr/>
          </a:p>
          <a:p>
            <a:pPr marL="457212" lvl="0" indent="-287857" algn="ctr" rtl="0">
              <a:spcBef>
                <a:spcPts val="533"/>
              </a:spcBef>
              <a:spcAft>
                <a:spcPts val="0"/>
              </a:spcAft>
              <a:buClr>
                <a:srgbClr val="888888"/>
              </a:buClr>
              <a:buSzPts val="2667"/>
              <a:buFont typeface="Arial"/>
              <a:buNone/>
            </a:pPr>
            <a:endParaRPr sz="2667">
              <a:solidFill>
                <a:srgbClr val="40404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258"/>
          <p:cNvSpPr txBox="1">
            <a:spLocks noGrp="1"/>
          </p:cNvSpPr>
          <p:nvPr>
            <p:ph type="ctrTitle"/>
          </p:nvPr>
        </p:nvSpPr>
        <p:spPr>
          <a:xfrm>
            <a:off x="1" y="-736600"/>
            <a:ext cx="12051979" cy="3835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US" sz="3600">
                <a:latin typeface="Arial"/>
                <a:ea typeface="Arial"/>
                <a:cs typeface="Arial"/>
                <a:sym typeface="Arial"/>
              </a:rPr>
              <a:t>Interfaces for DECENTRALISATION, Explicability and Conversational Intelligence </a:t>
            </a:r>
            <a:br>
              <a:rPr lang="en-US" sz="2800" i="1">
                <a:solidFill>
                  <a:srgbClr val="B31212"/>
                </a:solidFill>
              </a:rPr>
            </a:br>
            <a:r>
              <a:rPr lang="en-US" sz="2400" b="1" i="1">
                <a:solidFill>
                  <a:srgbClr val="7030A0"/>
                </a:solidFill>
                <a:latin typeface="Arial"/>
                <a:ea typeface="Arial"/>
                <a:cs typeface="Arial"/>
                <a:sym typeface="Arial"/>
              </a:rPr>
              <a:t>To improve Trust and Accountability of Machine Predictions</a:t>
            </a:r>
            <a:endParaRPr/>
          </a:p>
        </p:txBody>
      </p:sp>
      <p:sp>
        <p:nvSpPr>
          <p:cNvPr id="1219" name="Google Shape;1219;p258"/>
          <p:cNvSpPr txBox="1">
            <a:spLocks noGrp="1"/>
          </p:cNvSpPr>
          <p:nvPr>
            <p:ph type="subTitle" idx="1"/>
          </p:nvPr>
        </p:nvSpPr>
        <p:spPr>
          <a:xfrm>
            <a:off x="128068" y="1701801"/>
            <a:ext cx="12063932" cy="476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88888"/>
              </a:buClr>
              <a:buSzPts val="2400"/>
              <a:buNone/>
            </a:pPr>
            <a:endParaRPr sz="2400" b="1" i="1">
              <a:solidFill>
                <a:srgbClr val="7030A0"/>
              </a:solidFill>
              <a:latin typeface="Arial"/>
              <a:ea typeface="Arial"/>
              <a:cs typeface="Arial"/>
              <a:sym typeface="Arial"/>
            </a:endParaRPr>
          </a:p>
          <a:p>
            <a:pPr marL="0" lvl="0" indent="0" algn="l" rtl="0">
              <a:spcBef>
                <a:spcPts val="0"/>
              </a:spcBef>
              <a:spcAft>
                <a:spcPts val="0"/>
              </a:spcAft>
              <a:buClr>
                <a:srgbClr val="404040"/>
              </a:buClr>
              <a:buSzPts val="2933"/>
              <a:buNone/>
            </a:pPr>
            <a:r>
              <a:rPr lang="en-US" sz="2933">
                <a:solidFill>
                  <a:srgbClr val="404040"/>
                </a:solidFill>
              </a:rPr>
              <a:t>CI works best when it is </a:t>
            </a:r>
            <a:r>
              <a:rPr lang="en-US" sz="2933" b="1">
                <a:solidFill>
                  <a:srgbClr val="404040"/>
                </a:solidFill>
              </a:rPr>
              <a:t>transparent</a:t>
            </a:r>
            <a:endParaRPr/>
          </a:p>
          <a:p>
            <a:pPr marL="457212" lvl="0" indent="-457212" algn="l" rtl="0">
              <a:spcBef>
                <a:spcPts val="587"/>
              </a:spcBef>
              <a:spcAft>
                <a:spcPts val="0"/>
              </a:spcAft>
              <a:buClr>
                <a:srgbClr val="404040"/>
              </a:buClr>
              <a:buSzPts val="2933"/>
              <a:buFont typeface="Arial"/>
              <a:buChar char="•"/>
            </a:pPr>
            <a:r>
              <a:rPr lang="en-US" sz="2933">
                <a:solidFill>
                  <a:srgbClr val="404040"/>
                </a:solidFill>
              </a:rPr>
              <a:t>participants want to understand how their contributions are integrated and must be </a:t>
            </a:r>
            <a:r>
              <a:rPr lang="en-US" sz="2933" b="1">
                <a:solidFill>
                  <a:srgbClr val="404040"/>
                </a:solidFill>
              </a:rPr>
              <a:t>given access to visible expressions of analytics processes</a:t>
            </a:r>
            <a:r>
              <a:rPr lang="en-US" sz="2933">
                <a:solidFill>
                  <a:srgbClr val="404040"/>
                </a:solidFill>
              </a:rPr>
              <a:t>. </a:t>
            </a:r>
            <a:endParaRPr/>
          </a:p>
          <a:p>
            <a:pPr marL="457212" lvl="0" indent="-457212" algn="l" rtl="0">
              <a:spcBef>
                <a:spcPts val="587"/>
              </a:spcBef>
              <a:spcAft>
                <a:spcPts val="0"/>
              </a:spcAft>
              <a:buClr>
                <a:srgbClr val="404040"/>
              </a:buClr>
              <a:buSzPts val="2933"/>
              <a:buFont typeface="Arial"/>
              <a:buChar char="•"/>
            </a:pPr>
            <a:r>
              <a:rPr lang="en-US" sz="2933">
                <a:solidFill>
                  <a:srgbClr val="404040"/>
                </a:solidFill>
              </a:rPr>
              <a:t>Users want </a:t>
            </a:r>
            <a:r>
              <a:rPr lang="en-US" sz="2933" b="1">
                <a:solidFill>
                  <a:srgbClr val="404040"/>
                </a:solidFill>
              </a:rPr>
              <a:t>autonomous control </a:t>
            </a:r>
            <a:r>
              <a:rPr lang="en-US" sz="2933">
                <a:solidFill>
                  <a:srgbClr val="404040"/>
                </a:solidFill>
              </a:rPr>
              <a:t>of their data and identity</a:t>
            </a:r>
            <a:endParaRPr/>
          </a:p>
          <a:p>
            <a:pPr marL="457212" lvl="0" indent="-457212" algn="l" rtl="0">
              <a:spcBef>
                <a:spcPts val="587"/>
              </a:spcBef>
              <a:spcAft>
                <a:spcPts val="0"/>
              </a:spcAft>
              <a:buClr>
                <a:srgbClr val="404040"/>
              </a:buClr>
              <a:buSzPts val="2933"/>
              <a:buFont typeface="Arial"/>
              <a:buChar char="•"/>
            </a:pPr>
            <a:r>
              <a:rPr lang="en-US" sz="2933">
                <a:solidFill>
                  <a:srgbClr val="404040"/>
                </a:solidFill>
              </a:rPr>
              <a:t>On the other hand, the complexity of the underlying process can also scare participants away, and much raw data from analytics is </a:t>
            </a:r>
            <a:r>
              <a:rPr lang="en-US" sz="2933" b="1">
                <a:solidFill>
                  <a:srgbClr val="404040"/>
                </a:solidFill>
              </a:rPr>
              <a:t>hard to interpret without training</a:t>
            </a:r>
            <a:endParaRPr/>
          </a:p>
          <a:p>
            <a:pPr marL="457212" lvl="0" indent="-254012" algn="l" rtl="0">
              <a:spcBef>
                <a:spcPts val="640"/>
              </a:spcBef>
              <a:spcAft>
                <a:spcPts val="0"/>
              </a:spcAft>
              <a:buClr>
                <a:srgbClr val="888888"/>
              </a:buClr>
              <a:buSzPts val="3200"/>
              <a:buFont typeface="Arial"/>
              <a:buNone/>
            </a:pPr>
            <a:endParaRPr sz="3200">
              <a:solidFill>
                <a:srgbClr val="40404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259"/>
          <p:cNvSpPr txBox="1">
            <a:spLocks noGrp="1"/>
          </p:cNvSpPr>
          <p:nvPr>
            <p:ph type="body" idx="1"/>
          </p:nvPr>
        </p:nvSpPr>
        <p:spPr>
          <a:xfrm>
            <a:off x="513170" y="2178727"/>
            <a:ext cx="11165661" cy="3352801"/>
          </a:xfrm>
          <a:prstGeom prst="rect">
            <a:avLst/>
          </a:prstGeom>
          <a:noFill/>
          <a:ln>
            <a:noFill/>
          </a:ln>
        </p:spPr>
        <p:txBody>
          <a:bodyPr spcFirstLastPara="1" wrap="square" lIns="91425" tIns="91425" rIns="91425" bIns="91425" anchor="b" anchorCtr="0">
            <a:noAutofit/>
          </a:bodyPr>
          <a:lstStyle/>
          <a:p>
            <a:pPr marL="0" marR="0" lvl="0" indent="0" algn="l" rtl="0">
              <a:spcBef>
                <a:spcPts val="0"/>
              </a:spcBef>
              <a:spcAft>
                <a:spcPts val="0"/>
              </a:spcAft>
              <a:buClr>
                <a:schemeClr val="dk1"/>
              </a:buClr>
              <a:buSzPts val="3730"/>
              <a:buFont typeface="Calibri"/>
              <a:buNone/>
            </a:pPr>
            <a:endParaRPr sz="3730" cap="none">
              <a:solidFill>
                <a:schemeClr val="dk2"/>
              </a:solidFill>
            </a:endParaRPr>
          </a:p>
          <a:p>
            <a:pPr marL="0" marR="0" lvl="0" indent="0" algn="l" rtl="0">
              <a:spcBef>
                <a:spcPts val="746"/>
              </a:spcBef>
              <a:spcAft>
                <a:spcPts val="0"/>
              </a:spcAft>
              <a:buClr>
                <a:schemeClr val="dk2"/>
              </a:buClr>
              <a:buSzPts val="3730"/>
              <a:buFont typeface="Calibri"/>
              <a:buNone/>
            </a:pPr>
            <a:r>
              <a:rPr lang="en-US" sz="3730" cap="none">
                <a:solidFill>
                  <a:schemeClr val="dk2"/>
                </a:solidFill>
              </a:rPr>
              <a:t>OUR ULTIMATE RESEARCH GOAL:</a:t>
            </a:r>
            <a:endParaRPr/>
          </a:p>
          <a:p>
            <a:pPr marL="0" marR="0" lvl="0" indent="0" algn="l" rtl="0">
              <a:spcBef>
                <a:spcPts val="746"/>
              </a:spcBef>
              <a:spcAft>
                <a:spcPts val="0"/>
              </a:spcAft>
              <a:buClr>
                <a:schemeClr val="dk1"/>
              </a:buClr>
              <a:buSzPts val="3730"/>
              <a:buFont typeface="Calibri"/>
              <a:buNone/>
            </a:pPr>
            <a:endParaRPr sz="3730" cap="none">
              <a:solidFill>
                <a:schemeClr val="dk2"/>
              </a:solidFill>
            </a:endParaRPr>
          </a:p>
          <a:p>
            <a:pPr marL="0" marR="0" lvl="0" indent="0" algn="l" rtl="0">
              <a:spcBef>
                <a:spcPts val="747"/>
              </a:spcBef>
              <a:spcAft>
                <a:spcPts val="0"/>
              </a:spcAft>
              <a:buClr>
                <a:srgbClr val="404040"/>
              </a:buClr>
              <a:buSzPts val="3734"/>
              <a:buFont typeface="Lato"/>
              <a:buNone/>
            </a:pPr>
            <a:r>
              <a:rPr lang="en-US" sz="3734">
                <a:solidFill>
                  <a:srgbClr val="404040"/>
                </a:solidFill>
                <a:latin typeface="Lato"/>
                <a:ea typeface="Lato"/>
                <a:cs typeface="Lato"/>
                <a:sym typeface="Lato"/>
              </a:rPr>
              <a:t>…enabling ideation and deliberation at unprecedented scales while </a:t>
            </a:r>
            <a:r>
              <a:rPr lang="en-US" sz="3734" b="1">
                <a:solidFill>
                  <a:srgbClr val="404040"/>
                </a:solidFill>
                <a:latin typeface="Lato"/>
                <a:ea typeface="Lato"/>
                <a:cs typeface="Lato"/>
                <a:sym typeface="Lato"/>
              </a:rPr>
              <a:t>allowing many voices to contribute</a:t>
            </a:r>
            <a:r>
              <a:rPr lang="en-US" sz="3734">
                <a:solidFill>
                  <a:srgbClr val="404040"/>
                </a:solidFill>
                <a:latin typeface="Lato"/>
                <a:ea typeface="Lato"/>
                <a:cs typeface="Lato"/>
                <a:sym typeface="Lato"/>
              </a:rPr>
              <a:t> to effective, unbiased, </a:t>
            </a:r>
            <a:r>
              <a:rPr lang="en-US" sz="3734" b="1">
                <a:solidFill>
                  <a:srgbClr val="404040"/>
                </a:solidFill>
                <a:latin typeface="Lato"/>
                <a:ea typeface="Lato"/>
                <a:cs typeface="Lato"/>
                <a:sym typeface="Lato"/>
              </a:rPr>
              <a:t>democratic conversations </a:t>
            </a:r>
            <a:r>
              <a:rPr lang="en-US" sz="3734">
                <a:solidFill>
                  <a:srgbClr val="404040"/>
                </a:solidFill>
                <a:latin typeface="Lato"/>
                <a:ea typeface="Lato"/>
                <a:cs typeface="Lato"/>
                <a:sym typeface="Lato"/>
              </a:rPr>
              <a:t>that lead to intelligent group behaviors and positive social change.</a:t>
            </a:r>
            <a:endParaRPr/>
          </a:p>
          <a:p>
            <a:pPr marL="0" marR="0" lvl="0" indent="0" algn="l" rtl="0">
              <a:spcBef>
                <a:spcPts val="746"/>
              </a:spcBef>
              <a:spcAft>
                <a:spcPts val="0"/>
              </a:spcAft>
              <a:buClr>
                <a:schemeClr val="dk1"/>
              </a:buClr>
              <a:buSzPts val="3730"/>
              <a:buFont typeface="Calibri"/>
              <a:buNone/>
            </a:pPr>
            <a:endParaRPr sz="3730" cap="none">
              <a:solidFill>
                <a:schemeClr val="dk2"/>
              </a:solidFil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260"/>
          <p:cNvSpPr/>
          <p:nvPr/>
        </p:nvSpPr>
        <p:spPr>
          <a:xfrm>
            <a:off x="0" y="0"/>
            <a:ext cx="12192000" cy="6858000"/>
          </a:xfrm>
          <a:prstGeom prst="rect">
            <a:avLst/>
          </a:prstGeom>
          <a:gradFill>
            <a:gsLst>
              <a:gs pos="0">
                <a:schemeClr val="accent2"/>
              </a:gs>
              <a:gs pos="100000">
                <a:schemeClr val="accent4"/>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Open Sans"/>
              <a:ea typeface="Open Sans"/>
              <a:cs typeface="Open Sans"/>
              <a:sym typeface="Open Sans"/>
            </a:endParaRPr>
          </a:p>
        </p:txBody>
      </p:sp>
      <p:sp>
        <p:nvSpPr>
          <p:cNvPr id="1232" name="Google Shape;1232;p260"/>
          <p:cNvSpPr txBox="1">
            <a:spLocks noGrp="1"/>
          </p:cNvSpPr>
          <p:nvPr>
            <p:ph type="ctrTitle"/>
          </p:nvPr>
        </p:nvSpPr>
        <p:spPr>
          <a:xfrm>
            <a:off x="457201" y="1598247"/>
            <a:ext cx="4412419" cy="362621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5600"/>
              <a:buFont typeface="Calibri"/>
              <a:buNone/>
            </a:pPr>
            <a:r>
              <a:rPr lang="en-US" sz="5600" b="1">
                <a:solidFill>
                  <a:schemeClr val="lt1"/>
                </a:solidFill>
              </a:rPr>
              <a:t>THANK YOU FOR LISTENING!</a:t>
            </a:r>
            <a:endParaRPr/>
          </a:p>
        </p:txBody>
      </p:sp>
      <p:sp>
        <p:nvSpPr>
          <p:cNvPr id="1233" name="Google Shape;1233;p260"/>
          <p:cNvSpPr txBox="1">
            <a:spLocks noGrp="1"/>
          </p:cNvSpPr>
          <p:nvPr>
            <p:ph type="subTitle" idx="1"/>
          </p:nvPr>
        </p:nvSpPr>
        <p:spPr>
          <a:xfrm>
            <a:off x="635211" y="4708695"/>
            <a:ext cx="4412417" cy="1031537"/>
          </a:xfrm>
          <a:prstGeom prst="rect">
            <a:avLst/>
          </a:prstGeom>
          <a:noFill/>
          <a:ln>
            <a:noFill/>
          </a:ln>
        </p:spPr>
        <p:txBody>
          <a:bodyPr spcFirstLastPara="1" wrap="square" lIns="91425" tIns="45700" rIns="91425" bIns="45700" anchor="t" anchorCtr="0">
            <a:normAutofit fontScale="32500" lnSpcReduction="20000"/>
          </a:bodyPr>
          <a:lstStyle/>
          <a:p>
            <a:pPr marL="0" lvl="0" indent="0" algn="r" rtl="0">
              <a:lnSpc>
                <a:spcPct val="90000"/>
              </a:lnSpc>
              <a:spcBef>
                <a:spcPts val="0"/>
              </a:spcBef>
              <a:spcAft>
                <a:spcPts val="0"/>
              </a:spcAft>
              <a:buClr>
                <a:schemeClr val="dk1"/>
              </a:buClr>
              <a:buSzPct val="100000"/>
              <a:buNone/>
            </a:pPr>
            <a:endParaRPr sz="800">
              <a:solidFill>
                <a:schemeClr val="lt1"/>
              </a:solidFill>
            </a:endParaRPr>
          </a:p>
          <a:p>
            <a:pPr marL="0" lvl="0" indent="0" algn="r" rtl="0">
              <a:lnSpc>
                <a:spcPct val="90000"/>
              </a:lnSpc>
              <a:spcBef>
                <a:spcPts val="1000"/>
              </a:spcBef>
              <a:spcAft>
                <a:spcPts val="0"/>
              </a:spcAft>
              <a:buClr>
                <a:schemeClr val="dk1"/>
              </a:buClr>
              <a:buSzPct val="100000"/>
              <a:buNone/>
            </a:pPr>
            <a:endParaRPr sz="800">
              <a:solidFill>
                <a:schemeClr val="lt1"/>
              </a:solidFill>
            </a:endParaRPr>
          </a:p>
          <a:p>
            <a:pPr marL="0" lvl="0" indent="0" algn="r" rtl="0">
              <a:lnSpc>
                <a:spcPct val="90000"/>
              </a:lnSpc>
              <a:spcBef>
                <a:spcPts val="1000"/>
              </a:spcBef>
              <a:spcAft>
                <a:spcPts val="0"/>
              </a:spcAft>
              <a:buClr>
                <a:schemeClr val="lt1"/>
              </a:buClr>
              <a:buSzPct val="100000"/>
              <a:buNone/>
            </a:pPr>
            <a:r>
              <a:rPr lang="en-US" sz="8000">
                <a:solidFill>
                  <a:schemeClr val="lt1"/>
                </a:solidFill>
              </a:rPr>
              <a:t>Please fell free to contact me at </a:t>
            </a:r>
            <a:r>
              <a:rPr lang="en-US" sz="8000" u="sng">
                <a:solidFill>
                  <a:schemeClr val="lt1"/>
                </a:solidFill>
                <a:hlinkClick r:id="rId3">
                  <a:extLst>
                    <a:ext uri="{A12FA001-AC4F-418D-AE19-62706E023703}">
                      <ahyp:hlinkClr xmlns:ahyp="http://schemas.microsoft.com/office/drawing/2018/hyperlinkcolor" val="tx"/>
                    </a:ext>
                  </a:extLst>
                </a:hlinkClick>
              </a:rPr>
              <a:t>anna.deliddo@open.ac.uk</a:t>
            </a:r>
            <a:endParaRPr sz="8000">
              <a:solidFill>
                <a:schemeClr val="lt1"/>
              </a:solidFill>
            </a:endParaRPr>
          </a:p>
          <a:p>
            <a:pPr marL="0" lvl="0" indent="0" algn="r" rtl="0">
              <a:lnSpc>
                <a:spcPct val="90000"/>
              </a:lnSpc>
              <a:spcBef>
                <a:spcPts val="1000"/>
              </a:spcBef>
              <a:spcAft>
                <a:spcPts val="0"/>
              </a:spcAft>
              <a:buClr>
                <a:schemeClr val="dk1"/>
              </a:buClr>
              <a:buSzPct val="100000"/>
              <a:buNone/>
            </a:pPr>
            <a:endParaRPr sz="8000">
              <a:solidFill>
                <a:schemeClr val="lt1"/>
              </a:solidFill>
            </a:endParaRPr>
          </a:p>
          <a:p>
            <a:pPr marL="0" lvl="0" indent="0" algn="r" rtl="0">
              <a:lnSpc>
                <a:spcPct val="90000"/>
              </a:lnSpc>
              <a:spcBef>
                <a:spcPts val="1000"/>
              </a:spcBef>
              <a:spcAft>
                <a:spcPts val="0"/>
              </a:spcAft>
              <a:buClr>
                <a:schemeClr val="dk1"/>
              </a:buClr>
              <a:buSzPct val="100000"/>
              <a:buNone/>
            </a:pPr>
            <a:endParaRPr sz="8000">
              <a:solidFill>
                <a:schemeClr val="lt1"/>
              </a:solidFill>
            </a:endParaRPr>
          </a:p>
          <a:p>
            <a:pPr marL="0" lvl="0" indent="0" algn="r" rtl="0">
              <a:lnSpc>
                <a:spcPct val="90000"/>
              </a:lnSpc>
              <a:spcBef>
                <a:spcPts val="1000"/>
              </a:spcBef>
              <a:spcAft>
                <a:spcPts val="0"/>
              </a:spcAft>
              <a:buClr>
                <a:schemeClr val="dk1"/>
              </a:buClr>
              <a:buSzPct val="100000"/>
              <a:buNone/>
            </a:pPr>
            <a:endParaRPr sz="8000">
              <a:solidFill>
                <a:schemeClr val="lt1"/>
              </a:solidFill>
            </a:endParaRPr>
          </a:p>
          <a:p>
            <a:pPr marL="0" lvl="0" indent="0" algn="r" rtl="0">
              <a:lnSpc>
                <a:spcPct val="90000"/>
              </a:lnSpc>
              <a:spcBef>
                <a:spcPts val="1000"/>
              </a:spcBef>
              <a:spcAft>
                <a:spcPts val="0"/>
              </a:spcAft>
              <a:buClr>
                <a:schemeClr val="dk1"/>
              </a:buClr>
              <a:buSzPct val="100000"/>
              <a:buNone/>
            </a:pPr>
            <a:endParaRPr sz="800">
              <a:solidFill>
                <a:schemeClr val="lt1"/>
              </a:solidFill>
            </a:endParaRPr>
          </a:p>
        </p:txBody>
      </p:sp>
      <p:sp>
        <p:nvSpPr>
          <p:cNvPr id="1234" name="Google Shape;1234;p260"/>
          <p:cNvSpPr/>
          <p:nvPr/>
        </p:nvSpPr>
        <p:spPr>
          <a:xfrm>
            <a:off x="11512035" y="1267064"/>
            <a:ext cx="139037" cy="139039"/>
          </a:xfrm>
          <a:custGeom>
            <a:avLst/>
            <a:gdLst/>
            <a:ahLst/>
            <a:cxnLst/>
            <a:rect l="l" t="t" r="r" b="b"/>
            <a:pathLst>
              <a:path w="139037" h="139039" extrusionOk="0">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cxnSp>
        <p:nvCxnSpPr>
          <p:cNvPr id="1235" name="Google Shape;1235;p260"/>
          <p:cNvCxnSpPr/>
          <p:nvPr/>
        </p:nvCxnSpPr>
        <p:spPr>
          <a:xfrm>
            <a:off x="5447322" y="1589368"/>
            <a:ext cx="0" cy="5259754"/>
          </a:xfrm>
          <a:prstGeom prst="straightConnector1">
            <a:avLst/>
          </a:prstGeom>
          <a:noFill/>
          <a:ln w="25400" cap="sq" cmpd="sng">
            <a:solidFill>
              <a:schemeClr val="lt1"/>
            </a:solidFill>
            <a:prstDash val="solid"/>
            <a:bevel/>
            <a:headEnd type="none" w="sm" len="sm"/>
            <a:tailEnd type="none" w="sm" len="sm"/>
          </a:ln>
        </p:spPr>
      </p:cxnSp>
      <p:pic>
        <p:nvPicPr>
          <p:cNvPr id="1236" name="Google Shape;1236;p260" descr="idea-logo-URL.png"/>
          <p:cNvPicPr preferRelativeResize="0"/>
          <p:nvPr/>
        </p:nvPicPr>
        <p:blipFill rotWithShape="1">
          <a:blip r:embed="rId4">
            <a:alphaModFix/>
          </a:blip>
          <a:srcRect/>
          <a:stretch/>
        </p:blipFill>
        <p:spPr>
          <a:xfrm>
            <a:off x="5986926" y="2813714"/>
            <a:ext cx="5569864" cy="2352568"/>
          </a:xfrm>
          <a:prstGeom prst="rect">
            <a:avLst/>
          </a:prstGeom>
          <a:noFill/>
          <a:ln>
            <a:noFill/>
          </a:ln>
        </p:spPr>
      </p:pic>
      <p:sp>
        <p:nvSpPr>
          <p:cNvPr id="1237" name="Google Shape;1237;p260"/>
          <p:cNvSpPr/>
          <p:nvPr/>
        </p:nvSpPr>
        <p:spPr>
          <a:xfrm>
            <a:off x="11752802" y="1659316"/>
            <a:ext cx="127713" cy="127714"/>
          </a:xfrm>
          <a:custGeom>
            <a:avLst/>
            <a:gdLst/>
            <a:ahLst/>
            <a:cxnLst/>
            <a:rect l="l" t="t" r="r" b="b"/>
            <a:pathLst>
              <a:path w="127713" h="127714" extrusionOk="0">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7"/>
          <p:cNvSpPr/>
          <p:nvPr/>
        </p:nvSpPr>
        <p:spPr>
          <a:xfrm>
            <a:off x="4235116" y="2486526"/>
            <a:ext cx="7267074" cy="1540042"/>
          </a:xfrm>
          <a:prstGeom prst="snip2DiagRect">
            <a:avLst>
              <a:gd name="adj1" fmla="val 0"/>
              <a:gd name="adj2" fmla="val 16667"/>
            </a:avLst>
          </a:prstGeom>
          <a:gradFill>
            <a:gsLst>
              <a:gs pos="0">
                <a:srgbClr val="300063">
                  <a:alpha val="9411"/>
                </a:srgbClr>
              </a:gs>
              <a:gs pos="74000">
                <a:srgbClr val="C48BFF"/>
              </a:gs>
              <a:gs pos="83000">
                <a:srgbClr val="C48BFF"/>
              </a:gs>
              <a:gs pos="100000">
                <a:srgbClr val="D7B2FE"/>
              </a:gs>
            </a:gsLst>
            <a:path path="circle">
              <a:fillToRect l="100000" t="100000"/>
            </a:path>
            <a:tileRect r="-100000" b="-100000"/>
          </a:gradFill>
          <a:ln w="12700" cap="flat" cmpd="sng">
            <a:solidFill>
              <a:srgbClr val="006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1243" name="Google Shape;1243;p17"/>
          <p:cNvGraphicFramePr/>
          <p:nvPr/>
        </p:nvGraphicFramePr>
        <p:xfrm>
          <a:off x="522514" y="924895"/>
          <a:ext cx="3000000" cy="3000000"/>
        </p:xfrm>
        <a:graphic>
          <a:graphicData uri="http://schemas.openxmlformats.org/drawingml/2006/table">
            <a:tbl>
              <a:tblPr>
                <a:noFill/>
                <a:tableStyleId>{4AEE5B1B-D3AE-4E69-A8C7-53D6B06A9936}</a:tableStyleId>
              </a:tblPr>
              <a:tblGrid>
                <a:gridCol w="1317175">
                  <a:extLst>
                    <a:ext uri="{9D8B030D-6E8A-4147-A177-3AD203B41FA5}">
                      <a16:colId xmlns:a16="http://schemas.microsoft.com/office/drawing/2014/main" val="20000"/>
                    </a:ext>
                  </a:extLst>
                </a:gridCol>
                <a:gridCol w="2677875">
                  <a:extLst>
                    <a:ext uri="{9D8B030D-6E8A-4147-A177-3AD203B41FA5}">
                      <a16:colId xmlns:a16="http://schemas.microsoft.com/office/drawing/2014/main" val="20001"/>
                    </a:ext>
                  </a:extLst>
                </a:gridCol>
                <a:gridCol w="6607625">
                  <a:extLst>
                    <a:ext uri="{9D8B030D-6E8A-4147-A177-3AD203B41FA5}">
                      <a16:colId xmlns:a16="http://schemas.microsoft.com/office/drawing/2014/main" val="20002"/>
                    </a:ext>
                  </a:extLst>
                </a:gridCol>
              </a:tblGrid>
              <a:tr h="43513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11:00 - 12:30</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Part 1</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Calibri"/>
                          <a:ea typeface="Calibri"/>
                          <a:cs typeface="Calibri"/>
                          <a:sym typeface="Calibri"/>
                        </a:rPr>
                        <a:t>A theoretical grounding on conducting responsible AI in democratic processes, via a series of short keynotes</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AI and Democracy: Risks and Opportunities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Prof Keith Hyams, University of Warwick, UK</a:t>
                      </a:r>
                      <a:endParaRPr sz="1400" u="none" strike="noStrike" cap="none"/>
                    </a:p>
                    <a:p>
                      <a:pPr marL="0" marR="0" lvl="0" indent="0" algn="l" rtl="0">
                        <a:lnSpc>
                          <a:spcPct val="100000"/>
                        </a:lnSpc>
                        <a:spcBef>
                          <a:spcPts val="0"/>
                        </a:spcBef>
                        <a:spcAft>
                          <a:spcPts val="0"/>
                        </a:spcAft>
                        <a:buClr>
                          <a:schemeClr val="dk1"/>
                        </a:buClr>
                        <a:buSzPts val="1800"/>
                        <a:buFont typeface="Calibri"/>
                        <a:buNone/>
                      </a:pPr>
                      <a:endParaRPr sz="1800" b="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800"/>
                        <a:buFont typeface="Calibri"/>
                        <a:buNone/>
                      </a:pPr>
                      <a:r>
                        <a:rPr lang="en-US" sz="1800" b="1" u="none" strike="noStrike" cap="none">
                          <a:solidFill>
                            <a:srgbClr val="ADADAD"/>
                          </a:solidFill>
                          <a:latin typeface="Calibri"/>
                          <a:ea typeface="Calibri"/>
                          <a:cs typeface="Calibri"/>
                          <a:sym typeface="Calibri"/>
                        </a:rPr>
                        <a:t>Online Deliberation: Bridging Theory and Practice </a:t>
                      </a:r>
                      <a:endParaRPr sz="1400" u="none" strike="noStrike" cap="none"/>
                    </a:p>
                    <a:p>
                      <a:pPr marL="0" marR="0" lvl="0" indent="0" algn="l" rtl="0">
                        <a:lnSpc>
                          <a:spcPct val="100000"/>
                        </a:lnSpc>
                        <a:spcBef>
                          <a:spcPts val="0"/>
                        </a:spcBef>
                        <a:spcAft>
                          <a:spcPts val="0"/>
                        </a:spcAft>
                        <a:buClr>
                          <a:srgbClr val="ADADAD"/>
                        </a:buClr>
                        <a:buSzPts val="1800"/>
                        <a:buFont typeface="Calibri"/>
                        <a:buNone/>
                      </a:pPr>
                      <a:r>
                        <a:rPr lang="en-US" sz="1800" b="1" u="none" strike="noStrike" cap="none">
                          <a:solidFill>
                            <a:srgbClr val="ADADAD"/>
                          </a:solidFill>
                          <a:latin typeface="Calibri"/>
                          <a:ea typeface="Calibri"/>
                          <a:cs typeface="Calibri"/>
                          <a:sym typeface="Calibri"/>
                        </a:rPr>
                        <a:t>Prof Anna De Liddo, Open University,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u="none" strike="noStrike" cap="none">
                          <a:solidFill>
                            <a:schemeClr val="dk1"/>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strike="noStrike" cap="none"/>
                    </a:p>
                    <a:p>
                      <a:pPr marL="0" marR="0" lvl="0" indent="0" algn="l" rtl="0">
                        <a:lnSpc>
                          <a:spcPct val="100000"/>
                        </a:lnSpc>
                        <a:spcBef>
                          <a:spcPts val="0"/>
                        </a:spcBef>
                        <a:spcAft>
                          <a:spcPts val="0"/>
                        </a:spcAft>
                        <a:buClr>
                          <a:schemeClr val="dk1"/>
                        </a:buClr>
                        <a:buSzPts val="1800"/>
                        <a:buFont typeface="Calibri"/>
                        <a:buNone/>
                      </a:pPr>
                      <a:r>
                        <a:rPr lang="en-US" sz="1800" b="0" u="none" strike="noStrike" cap="none">
                          <a:solidFill>
                            <a:schemeClr val="dk1"/>
                          </a:solidFill>
                          <a:latin typeface="Calibri"/>
                          <a:ea typeface="Calibri"/>
                          <a:cs typeface="Calibri"/>
                          <a:sym typeface="Calibri"/>
                        </a:rPr>
                        <a:t>Fabiana Fournier, IBM Research, Israel</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Aiming for participatory democracy and the inclusion of vulnerable groups: challenges, aspirations and lessons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Michael Bedek and Maria Zangl, University of Graz</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244" name="Google Shape;1244;p17"/>
          <p:cNvSpPr txBox="1"/>
          <p:nvPr/>
        </p:nvSpPr>
        <p:spPr>
          <a:xfrm>
            <a:off x="66407" y="8280"/>
            <a:ext cx="9797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EFF"/>
              </a:buClr>
              <a:buSzPts val="1800"/>
              <a:buFont typeface="Arial"/>
              <a:buNone/>
            </a:pPr>
            <a:r>
              <a:rPr lang="en-US" sz="1800" b="0" i="0" u="none" strike="noStrike" cap="none">
                <a:solidFill>
                  <a:srgbClr val="FFFEFF"/>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pic>
        <p:nvPicPr>
          <p:cNvPr id="1245" name="Google Shape;1245;p17"/>
          <p:cNvPicPr preferRelativeResize="0"/>
          <p:nvPr/>
        </p:nvPicPr>
        <p:blipFill rotWithShape="1">
          <a:blip r:embed="rId3">
            <a:alphaModFix/>
          </a:blip>
          <a:srcRect/>
          <a:stretch/>
        </p:blipFill>
        <p:spPr>
          <a:xfrm>
            <a:off x="1540042" y="2696411"/>
            <a:ext cx="2404979" cy="24049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70C0"/>
              </a:buClr>
              <a:buSzPts val="3600"/>
              <a:buFont typeface="Calibri"/>
              <a:buNone/>
            </a:pPr>
            <a:r>
              <a:rPr lang="en-US" sz="3600" b="1">
                <a:solidFill>
                  <a:srgbClr val="0070C0"/>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a:t>
            </a:r>
            <a:endParaRPr sz="3600" b="1">
              <a:solidFill>
                <a:srgbClr val="0070C0"/>
              </a:solidFill>
              <a:latin typeface="Calibri"/>
              <a:ea typeface="Calibri"/>
              <a:cs typeface="Calibri"/>
              <a:sym typeface="Calibri"/>
            </a:endParaRPr>
          </a:p>
        </p:txBody>
      </p:sp>
      <p:sp>
        <p:nvSpPr>
          <p:cNvPr id="1252" name="Google Shape;1252;p18"/>
          <p:cNvSpPr txBox="1">
            <a:spLocks noGrp="1"/>
          </p:cNvSpPr>
          <p:nvPr>
            <p:ph type="subTitle" idx="1"/>
          </p:nvPr>
        </p:nvSpPr>
        <p:spPr>
          <a:xfrm>
            <a:off x="1524000" y="4552919"/>
            <a:ext cx="9144000" cy="93034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Dr. Fabiana Fournier</a:t>
            </a:r>
            <a:endParaRPr/>
          </a:p>
          <a:p>
            <a:pPr marL="0" lvl="0" indent="0" algn="ctr" rtl="0">
              <a:lnSpc>
                <a:spcPct val="90000"/>
              </a:lnSpc>
              <a:spcBef>
                <a:spcPts val="1000"/>
              </a:spcBef>
              <a:spcAft>
                <a:spcPts val="0"/>
              </a:spcAft>
              <a:buClr>
                <a:schemeClr val="dk1"/>
              </a:buClr>
              <a:buSzPts val="2400"/>
              <a:buNone/>
            </a:pPr>
            <a:r>
              <a:rPr lang="en-US"/>
              <a:t>IBM Research - Israel</a:t>
            </a:r>
            <a:endParaRPr/>
          </a:p>
        </p:txBody>
      </p:sp>
      <p:pic>
        <p:nvPicPr>
          <p:cNvPr id="1253" name="Google Shape;1253;p18" descr="A blue and white striped logo&#10;&#10;Description automatically generated"/>
          <p:cNvPicPr preferRelativeResize="0"/>
          <p:nvPr/>
        </p:nvPicPr>
        <p:blipFill rotWithShape="1">
          <a:blip r:embed="rId3">
            <a:alphaModFix/>
          </a:blip>
          <a:srcRect/>
          <a:stretch/>
        </p:blipFill>
        <p:spPr>
          <a:xfrm>
            <a:off x="520442" y="5202200"/>
            <a:ext cx="2230960" cy="1039208"/>
          </a:xfrm>
          <a:prstGeom prst="rect">
            <a:avLst/>
          </a:prstGeom>
          <a:noFill/>
          <a:ln>
            <a:noFill/>
          </a:ln>
        </p:spPr>
      </p:pic>
      <p:pic>
        <p:nvPicPr>
          <p:cNvPr id="1254" name="Google Shape;1254;p18"/>
          <p:cNvPicPr preferRelativeResize="0"/>
          <p:nvPr/>
        </p:nvPicPr>
        <p:blipFill rotWithShape="1">
          <a:blip r:embed="rId4">
            <a:alphaModFix/>
          </a:blip>
          <a:srcRect/>
          <a:stretch/>
        </p:blipFill>
        <p:spPr>
          <a:xfrm>
            <a:off x="8425658" y="5202200"/>
            <a:ext cx="3438815" cy="918441"/>
          </a:xfrm>
          <a:prstGeom prst="rect">
            <a:avLst/>
          </a:prstGeom>
          <a:noFill/>
          <a:ln>
            <a:noFill/>
          </a:ln>
        </p:spPr>
      </p:pic>
      <p:pic>
        <p:nvPicPr>
          <p:cNvPr id="1255" name="Google Shape;1255;p18"/>
          <p:cNvPicPr preferRelativeResize="0"/>
          <p:nvPr/>
        </p:nvPicPr>
        <p:blipFill rotWithShape="1">
          <a:blip r:embed="rId5">
            <a:alphaModFix/>
          </a:blip>
          <a:srcRect t="89419" b="1590"/>
          <a:stretch/>
        </p:blipFill>
        <p:spPr>
          <a:xfrm>
            <a:off x="0" y="6241408"/>
            <a:ext cx="12192000" cy="616591"/>
          </a:xfrm>
          <a:prstGeom prst="rect">
            <a:avLst/>
          </a:prstGeom>
          <a:noFill/>
          <a:ln>
            <a:noFill/>
          </a:ln>
        </p:spPr>
      </p:pic>
      <p:pic>
        <p:nvPicPr>
          <p:cNvPr id="1256" name="Google Shape;1256;p18"/>
          <p:cNvPicPr preferRelativeResize="0"/>
          <p:nvPr/>
        </p:nvPicPr>
        <p:blipFill rotWithShape="1">
          <a:blip r:embed="rId5">
            <a:alphaModFix/>
          </a:blip>
          <a:srcRect l="6949" t="85789" r="26071" b="10785"/>
          <a:stretch/>
        </p:blipFill>
        <p:spPr>
          <a:xfrm>
            <a:off x="0" y="0"/>
            <a:ext cx="12192000" cy="385893"/>
          </a:xfrm>
          <a:prstGeom prst="rect">
            <a:avLst/>
          </a:prstGeom>
          <a:noFill/>
          <a:ln>
            <a:noFill/>
          </a:ln>
        </p:spPr>
      </p:pic>
      <p:sp>
        <p:nvSpPr>
          <p:cNvPr id="1257" name="Google Shape;1257;p18"/>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258" name="Google Shape;1258;p18"/>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300"/>
              <a:buFont typeface="Calibri"/>
              <a:buNone/>
            </a:pPr>
            <a:r>
              <a:rPr lang="en-US" sz="4300" b="1">
                <a:solidFill>
                  <a:srgbClr val="0070C0"/>
                </a:solidFill>
                <a:latin typeface="Calibri"/>
                <a:ea typeface="Calibri"/>
                <a:cs typeface="Calibri"/>
                <a:sym typeface="Calibri"/>
              </a:rPr>
              <a:t>CityBot: free parking brochure</a:t>
            </a:r>
            <a:endParaRPr sz="4300" b="1">
              <a:solidFill>
                <a:srgbClr val="0070C0"/>
              </a:solidFill>
              <a:latin typeface="Calibri"/>
              <a:ea typeface="Calibri"/>
              <a:cs typeface="Calibri"/>
              <a:sym typeface="Calibri"/>
            </a:endParaRPr>
          </a:p>
        </p:txBody>
      </p:sp>
      <p:sp>
        <p:nvSpPr>
          <p:cNvPr id="1265" name="Google Shape;1265;p19"/>
          <p:cNvSpPr txBox="1">
            <a:spLocks noGrp="1"/>
          </p:cNvSpPr>
          <p:nvPr>
            <p:ph type="body" idx="1"/>
          </p:nvPr>
        </p:nvSpPr>
        <p:spPr>
          <a:xfrm>
            <a:off x="388307" y="1825625"/>
            <a:ext cx="767523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Will you get it?</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Why not?</a:t>
            </a:r>
            <a:endParaRPr/>
          </a:p>
          <a:p>
            <a:pPr marL="228600" lvl="0" indent="-228600" algn="l" rtl="0">
              <a:lnSpc>
                <a:spcPct val="90000"/>
              </a:lnSpc>
              <a:spcBef>
                <a:spcPts val="1000"/>
              </a:spcBef>
              <a:spcAft>
                <a:spcPts val="0"/>
              </a:spcAft>
              <a:buClr>
                <a:schemeClr val="dk1"/>
              </a:buClr>
              <a:buSzPts val="2800"/>
              <a:buChar char="•"/>
            </a:pPr>
            <a:r>
              <a:rPr lang="en-US"/>
              <a:t>Because for many years now, we learned that: </a:t>
            </a:r>
            <a:br>
              <a:rPr lang="en-US"/>
            </a:br>
            <a:r>
              <a:rPr lang="en-US"/>
              <a:t>“people not only utilize technological artifacts as tools, but also form social and trusting relationships with them” </a:t>
            </a:r>
            <a:br>
              <a:rPr lang="en-US"/>
            </a:br>
            <a:r>
              <a:rPr lang="en-US" sz="1600"/>
              <a:t>[Benbasat &amp; Wand 2005]</a:t>
            </a:r>
            <a:endParaRPr/>
          </a:p>
          <a:p>
            <a:pPr marL="228600" lvl="0" indent="-50800" algn="l" rtl="0">
              <a:lnSpc>
                <a:spcPct val="90000"/>
              </a:lnSpc>
              <a:spcBef>
                <a:spcPts val="1000"/>
              </a:spcBef>
              <a:spcAft>
                <a:spcPts val="0"/>
              </a:spcAft>
              <a:buClr>
                <a:schemeClr val="dk1"/>
              </a:buClr>
              <a:buSzPts val="2800"/>
              <a:buNone/>
            </a:pPr>
            <a:endParaRPr/>
          </a:p>
        </p:txBody>
      </p:sp>
      <p:sp>
        <p:nvSpPr>
          <p:cNvPr id="1266" name="Google Shape;1266;p19"/>
          <p:cNvSpPr/>
          <p:nvPr/>
        </p:nvSpPr>
        <p:spPr>
          <a:xfrm>
            <a:off x="8610600" y="1362906"/>
            <a:ext cx="2743200" cy="4604680"/>
          </a:xfrm>
          <a:prstGeom prst="rect">
            <a:avLst/>
          </a:prstGeom>
          <a:blipFill rotWithShape="1">
            <a:blip r:embed="rId3">
              <a:alphaModFix/>
            </a:blip>
            <a:tile tx="0" ty="0" sx="100000" sy="100000" flip="none" algn="tl"/>
          </a:blip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67" name="Google Shape;1267;p19"/>
          <p:cNvSpPr txBox="1"/>
          <p:nvPr/>
        </p:nvSpPr>
        <p:spPr>
          <a:xfrm>
            <a:off x="8610600" y="1038454"/>
            <a:ext cx="2743200" cy="324452"/>
          </a:xfrm>
          <a:prstGeom prst="rect">
            <a:avLst/>
          </a:prstGeom>
          <a:solidFill>
            <a:srgbClr val="EEEC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CityBot</a:t>
            </a:r>
            <a:r>
              <a:rPr lang="en-US" sz="1000" b="1" i="0" u="none" strike="noStrike" cap="none">
                <a:solidFill>
                  <a:srgbClr val="000000"/>
                </a:solidFill>
                <a:latin typeface="Calibri"/>
                <a:ea typeface="Calibri"/>
                <a:cs typeface="Calibri"/>
                <a:sym typeface="Calibri"/>
              </a:rPr>
              <a:t>: </a:t>
            </a:r>
            <a:r>
              <a:rPr lang="en-US" sz="1000" b="0" i="0" u="none" strike="noStrike" cap="none">
                <a:solidFill>
                  <a:srgbClr val="000000"/>
                </a:solidFill>
                <a:latin typeface="Calibri"/>
                <a:ea typeface="Calibri"/>
                <a:cs typeface="Calibri"/>
                <a:sym typeface="Calibri"/>
              </a:rPr>
              <a:t>Electric Vehicle Incentive Program</a:t>
            </a:r>
            <a:endParaRPr sz="1000" b="0" i="0" u="none" strike="noStrike" cap="none">
              <a:solidFill>
                <a:srgbClr val="000000"/>
              </a:solidFill>
              <a:latin typeface="Calibri"/>
              <a:ea typeface="Calibri"/>
              <a:cs typeface="Calibri"/>
              <a:sym typeface="Calibri"/>
            </a:endParaRPr>
          </a:p>
        </p:txBody>
      </p:sp>
      <p:sp>
        <p:nvSpPr>
          <p:cNvPr id="1268" name="Google Shape;1268;p19"/>
          <p:cNvSpPr/>
          <p:nvPr/>
        </p:nvSpPr>
        <p:spPr>
          <a:xfrm>
            <a:off x="8610600" y="1027724"/>
            <a:ext cx="2743200" cy="4939862"/>
          </a:xfrm>
          <a:prstGeom prst="rect">
            <a:avLst/>
          </a:prstGeom>
          <a:noFill/>
          <a:ln w="12700" cap="flat" cmpd="sng">
            <a:solidFill>
              <a:srgbClr val="42424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269" name="Google Shape;1269;p19" descr="Smart Phone outline"/>
          <p:cNvGrpSpPr/>
          <p:nvPr/>
        </p:nvGrpSpPr>
        <p:grpSpPr>
          <a:xfrm>
            <a:off x="8233495" y="365125"/>
            <a:ext cx="3428834" cy="6036463"/>
            <a:chOff x="4863115" y="274306"/>
            <a:chExt cx="3428834" cy="6036463"/>
          </a:xfrm>
        </p:grpSpPr>
        <p:sp>
          <p:nvSpPr>
            <p:cNvPr id="1270" name="Google Shape;1270;p19"/>
            <p:cNvSpPr/>
            <p:nvPr/>
          </p:nvSpPr>
          <p:spPr>
            <a:xfrm>
              <a:off x="4863115" y="274306"/>
              <a:ext cx="3428834" cy="6036463"/>
            </a:xfrm>
            <a:custGeom>
              <a:avLst/>
              <a:gdLst/>
              <a:ahLst/>
              <a:cxnLst/>
              <a:rect l="l" t="t" r="r" b="b"/>
              <a:pathLst>
                <a:path w="3428834" h="6036463" extrusionOk="0">
                  <a:moveTo>
                    <a:pt x="3291681" y="0"/>
                  </a:moveTo>
                  <a:lnTo>
                    <a:pt x="137153" y="0"/>
                  </a:lnTo>
                  <a:cubicBezTo>
                    <a:pt x="61500" y="226"/>
                    <a:pt x="226" y="61500"/>
                    <a:pt x="0" y="137153"/>
                  </a:cubicBezTo>
                  <a:lnTo>
                    <a:pt x="0" y="5899310"/>
                  </a:lnTo>
                  <a:cubicBezTo>
                    <a:pt x="261" y="5974950"/>
                    <a:pt x="61513" y="6036203"/>
                    <a:pt x="137153" y="6036463"/>
                  </a:cubicBezTo>
                  <a:lnTo>
                    <a:pt x="3291681" y="6036463"/>
                  </a:lnTo>
                  <a:cubicBezTo>
                    <a:pt x="3367301" y="6036161"/>
                    <a:pt x="3428533" y="5974929"/>
                    <a:pt x="3428835" y="5899310"/>
                  </a:cubicBezTo>
                  <a:lnTo>
                    <a:pt x="3428835" y="137153"/>
                  </a:lnTo>
                  <a:cubicBezTo>
                    <a:pt x="3428574" y="61515"/>
                    <a:pt x="3367321" y="263"/>
                    <a:pt x="3291681" y="0"/>
                  </a:cubicBezTo>
                  <a:close/>
                  <a:moveTo>
                    <a:pt x="3291681" y="5899310"/>
                  </a:moveTo>
                  <a:lnTo>
                    <a:pt x="137153" y="5899310"/>
                  </a:lnTo>
                  <a:lnTo>
                    <a:pt x="137153" y="137153"/>
                  </a:lnTo>
                  <a:lnTo>
                    <a:pt x="3291681" y="137153"/>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71" name="Google Shape;1271;p19"/>
            <p:cNvSpPr/>
            <p:nvPr/>
          </p:nvSpPr>
          <p:spPr>
            <a:xfrm>
              <a:off x="6234649" y="617190"/>
              <a:ext cx="754343" cy="137153"/>
            </a:xfrm>
            <a:custGeom>
              <a:avLst/>
              <a:gdLst/>
              <a:ahLst/>
              <a:cxnLst/>
              <a:rect l="l" t="t" r="r" b="b"/>
              <a:pathLst>
                <a:path w="754343" h="137153" extrusionOk="0">
                  <a:moveTo>
                    <a:pt x="68577" y="137153"/>
                  </a:moveTo>
                  <a:lnTo>
                    <a:pt x="685767" y="137153"/>
                  </a:lnTo>
                  <a:cubicBezTo>
                    <a:pt x="723642" y="137153"/>
                    <a:pt x="754344" y="106452"/>
                    <a:pt x="754344" y="68577"/>
                  </a:cubicBezTo>
                  <a:cubicBezTo>
                    <a:pt x="754344" y="30702"/>
                    <a:pt x="723642" y="0"/>
                    <a:pt x="685767" y="0"/>
                  </a:cubicBezTo>
                  <a:lnTo>
                    <a:pt x="68577" y="0"/>
                  </a:lnTo>
                  <a:cubicBezTo>
                    <a:pt x="30702" y="0"/>
                    <a:pt x="0" y="30702"/>
                    <a:pt x="0" y="68577"/>
                  </a:cubicBezTo>
                  <a:cubicBezTo>
                    <a:pt x="0" y="106452"/>
                    <a:pt x="30702" y="137153"/>
                    <a:pt x="68577" y="1371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272" name="Google Shape;1272;p19"/>
          <p:cNvSpPr/>
          <p:nvPr/>
        </p:nvSpPr>
        <p:spPr>
          <a:xfrm>
            <a:off x="8746423" y="1506413"/>
            <a:ext cx="2217682" cy="664643"/>
          </a:xfrm>
          <a:prstGeom prst="wedgeRoundRectCallout">
            <a:avLst>
              <a:gd name="adj1" fmla="val -49269"/>
              <a:gd name="adj2" fmla="val 63622"/>
              <a:gd name="adj3" fmla="val 16667"/>
            </a:avLst>
          </a:prstGeom>
          <a:solidFill>
            <a:srgbClr val="EEECE1"/>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Join our new program to encourage residents to buy electric vehicles and receive a free parking permit!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3" name="Google Shape;1273;p19"/>
          <p:cNvSpPr/>
          <p:nvPr/>
        </p:nvSpPr>
        <p:spPr>
          <a:xfrm>
            <a:off x="10033939" y="2270244"/>
            <a:ext cx="1149912" cy="305686"/>
          </a:xfrm>
          <a:prstGeom prst="wedgeRoundRectCallout">
            <a:avLst>
              <a:gd name="adj1" fmla="val 49309"/>
              <a:gd name="adj2" fmla="val 61378"/>
              <a:gd name="adj3" fmla="val 16667"/>
            </a:avLst>
          </a:prstGeom>
          <a:solidFill>
            <a:srgbClr val="D6E3BC"/>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I am not sure …</a:t>
            </a:r>
            <a:endParaRPr sz="1800" b="0" i="0" u="none" strike="noStrike" cap="none">
              <a:solidFill>
                <a:srgbClr val="FFFFFF"/>
              </a:solidFill>
              <a:latin typeface="Calibri"/>
              <a:ea typeface="Calibri"/>
              <a:cs typeface="Calibri"/>
              <a:sym typeface="Calibri"/>
            </a:endParaRPr>
          </a:p>
        </p:txBody>
      </p:sp>
      <p:sp>
        <p:nvSpPr>
          <p:cNvPr id="1274" name="Google Shape;1274;p19"/>
          <p:cNvSpPr/>
          <p:nvPr/>
        </p:nvSpPr>
        <p:spPr>
          <a:xfrm>
            <a:off x="8743358" y="2690651"/>
            <a:ext cx="2217682" cy="1208715"/>
          </a:xfrm>
          <a:prstGeom prst="wedgeRoundRectCallout">
            <a:avLst>
              <a:gd name="adj1" fmla="val -49269"/>
              <a:gd name="adj2" fmla="val 57535"/>
              <a:gd name="adj3" fmla="val 16667"/>
            </a:avLst>
          </a:prstGeom>
          <a:solidFill>
            <a:srgbClr val="EEECE1"/>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'We're excited to offer you a free parking as part of our initiative to promote electric vehicle ownership among residents. Joining our program not only helps you save on parking but also contributes to a greener city!'</a:t>
            </a:r>
            <a:endParaRPr sz="1400" b="0" i="0" u="none" strike="noStrike" cap="none">
              <a:solidFill>
                <a:srgbClr val="000000"/>
              </a:solidFill>
              <a:latin typeface="Arial"/>
              <a:ea typeface="Arial"/>
              <a:cs typeface="Arial"/>
              <a:sym typeface="Arial"/>
            </a:endParaRPr>
          </a:p>
        </p:txBody>
      </p:sp>
      <p:sp>
        <p:nvSpPr>
          <p:cNvPr id="1275" name="Google Shape;1275;p19"/>
          <p:cNvSpPr/>
          <p:nvPr/>
        </p:nvSpPr>
        <p:spPr>
          <a:xfrm>
            <a:off x="9413828" y="4001092"/>
            <a:ext cx="1770023" cy="560874"/>
          </a:xfrm>
          <a:prstGeom prst="wedgeRoundRectCallout">
            <a:avLst>
              <a:gd name="adj1" fmla="val 49309"/>
              <a:gd name="adj2" fmla="val 61378"/>
              <a:gd name="adj3" fmla="val 16667"/>
            </a:avLst>
          </a:prstGeom>
          <a:solidFill>
            <a:srgbClr val="D6E3BC"/>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That sounds great! How can I sign up and participate?</a:t>
            </a:r>
            <a:endParaRPr sz="1400" b="0" i="0" u="none" strike="noStrike" cap="none">
              <a:solidFill>
                <a:srgbClr val="000000"/>
              </a:solidFill>
              <a:latin typeface="Arial"/>
              <a:ea typeface="Arial"/>
              <a:cs typeface="Arial"/>
              <a:sym typeface="Arial"/>
            </a:endParaRPr>
          </a:p>
        </p:txBody>
      </p:sp>
      <p:sp>
        <p:nvSpPr>
          <p:cNvPr id="1276" name="Google Shape;1276;p19"/>
          <p:cNvSpPr/>
          <p:nvPr/>
        </p:nvSpPr>
        <p:spPr>
          <a:xfrm>
            <a:off x="8743358" y="4692775"/>
            <a:ext cx="2217682" cy="959594"/>
          </a:xfrm>
          <a:prstGeom prst="wedgeRoundRectCallout">
            <a:avLst>
              <a:gd name="adj1" fmla="val -49269"/>
              <a:gd name="adj2" fmla="val 57535"/>
              <a:gd name="adj3" fmla="val 16667"/>
            </a:avLst>
          </a:prstGeom>
          <a:solidFill>
            <a:srgbClr val="EEECE1"/>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24242"/>
              </a:buClr>
              <a:buSzPts val="1000"/>
              <a:buFont typeface="Calibri"/>
              <a:buNone/>
            </a:pPr>
            <a:r>
              <a:rPr lang="en-US" sz="1000" b="0" i="0" u="none" strike="noStrike" cap="none">
                <a:solidFill>
                  <a:srgbClr val="424242"/>
                </a:solidFill>
                <a:latin typeface="Calibri"/>
                <a:ea typeface="Calibri"/>
                <a:cs typeface="Calibri"/>
                <a:sym typeface="Calibri"/>
              </a:rPr>
              <a:t>Fantastic! You can sign up through our city's official website. Don't miss out on this opportunity to make a difference and enjoy the benefits of electric vehicles.</a:t>
            </a:r>
            <a:endParaRPr sz="1400" b="0" i="0" u="none" strike="noStrike" cap="none">
              <a:solidFill>
                <a:srgbClr val="000000"/>
              </a:solidFill>
              <a:latin typeface="Arial"/>
              <a:ea typeface="Arial"/>
              <a:cs typeface="Arial"/>
              <a:sym typeface="Arial"/>
            </a:endParaRPr>
          </a:p>
        </p:txBody>
      </p:sp>
      <p:pic>
        <p:nvPicPr>
          <p:cNvPr id="1277" name="Google Shape;1277;p19"/>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278" name="Google Shape;1278;p19"/>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279" name="Google Shape;1279;p19"/>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280" name="Google Shape;1280;p19"/>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5"/>
                                        </p:tgtEl>
                                        <p:attrNameLst>
                                          <p:attrName>style.visibility</p:attrName>
                                        </p:attrNameLst>
                                      </p:cBhvr>
                                      <p:to>
                                        <p:strVal val="visible"/>
                                      </p:to>
                                    </p:set>
                                    <p:animEffect transition="in" filter="fade">
                                      <p:cBhvr>
                                        <p:cTn id="12" dur="500"/>
                                        <p:tgtEl>
                                          <p:spTgt spid="1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6"/>
                                        </p:tgtEl>
                                        <p:attrNameLst>
                                          <p:attrName>style.visibility</p:attrName>
                                        </p:attrNameLst>
                                      </p:cBhvr>
                                      <p:to>
                                        <p:strVal val="visible"/>
                                      </p:to>
                                    </p:set>
                                    <p:animEffect transition="in" filter="fade">
                                      <p:cBhvr>
                                        <p:cTn id="17" dur="500"/>
                                        <p:tgtEl>
                                          <p:spTgt spid="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4"/>
        <p:cNvGrpSpPr/>
        <p:nvPr/>
      </p:nvGrpSpPr>
      <p:grpSpPr>
        <a:xfrm>
          <a:off x="0" y="0"/>
          <a:ext cx="0" cy="0"/>
          <a:chOff x="0" y="0"/>
          <a:chExt cx="0" cy="0"/>
        </a:xfrm>
      </p:grpSpPr>
      <p:sp>
        <p:nvSpPr>
          <p:cNvPr id="665" name="Google Shape;665;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66" name="Google Shape;666;p4" descr="Digital graphs and numbers in 3D"/>
          <p:cNvPicPr preferRelativeResize="0"/>
          <p:nvPr/>
        </p:nvPicPr>
        <p:blipFill rotWithShape="1">
          <a:blip r:embed="rId3">
            <a:alphaModFix/>
          </a:blip>
          <a:srcRect t="8195" b="7536"/>
          <a:stretch/>
        </p:blipFill>
        <p:spPr>
          <a:xfrm>
            <a:off x="18759" y="10494"/>
            <a:ext cx="12191979" cy="6857989"/>
          </a:xfrm>
          <a:prstGeom prst="rect">
            <a:avLst/>
          </a:prstGeom>
          <a:noFill/>
          <a:ln>
            <a:noFill/>
          </a:ln>
        </p:spPr>
      </p:pic>
      <p:sp>
        <p:nvSpPr>
          <p:cNvPr id="667" name="Google Shape;667;p4"/>
          <p:cNvSpPr/>
          <p:nvPr/>
        </p:nvSpPr>
        <p:spPr>
          <a:xfrm rot="10740000" flipH="1">
            <a:off x="-39511" y="-72076"/>
            <a:ext cx="8582352" cy="4875036"/>
          </a:xfrm>
          <a:custGeom>
            <a:avLst/>
            <a:gdLst/>
            <a:ahLst/>
            <a:cxnLst/>
            <a:rect l="l" t="t" r="r" b="b"/>
            <a:pathLst>
              <a:path w="8582352" h="4875036" extrusionOk="0">
                <a:moveTo>
                  <a:pt x="1259133" y="1707"/>
                </a:moveTo>
                <a:cubicBezTo>
                  <a:pt x="833461" y="16212"/>
                  <a:pt x="412733" y="123046"/>
                  <a:pt x="29139" y="317762"/>
                </a:cubicBezTo>
                <a:lnTo>
                  <a:pt x="0" y="333585"/>
                </a:lnTo>
                <a:lnTo>
                  <a:pt x="79271" y="4875036"/>
                </a:lnTo>
                <a:lnTo>
                  <a:pt x="8582352" y="4726614"/>
                </a:lnTo>
                <a:lnTo>
                  <a:pt x="3064323" y="550287"/>
                </a:lnTo>
                <a:lnTo>
                  <a:pt x="3002736" y="506058"/>
                </a:lnTo>
                <a:cubicBezTo>
                  <a:pt x="2522288" y="179187"/>
                  <a:pt x="1975404" y="13891"/>
                  <a:pt x="1429589" y="840"/>
                </a:cubicBezTo>
                <a:cubicBezTo>
                  <a:pt x="1372734" y="-519"/>
                  <a:pt x="1315889" y="-227"/>
                  <a:pt x="1259133" y="1707"/>
                </a:cubicBezTo>
                <a:close/>
              </a:path>
            </a:pathLst>
          </a:custGeom>
          <a:gradFill>
            <a:gsLst>
              <a:gs pos="0">
                <a:srgbClr val="FEEFD9">
                  <a:alpha val="80000"/>
                </a:srgbClr>
              </a:gs>
              <a:gs pos="22000">
                <a:srgbClr val="FEEFD9">
                  <a:alpha val="80000"/>
                </a:srgbClr>
              </a:gs>
              <a:gs pos="100000">
                <a:srgbClr val="56EAE3">
                  <a:alpha val="85490"/>
                </a:srgbClr>
              </a:gs>
            </a:gsLst>
            <a:lin ang="14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68" name="Google Shape;668;p4"/>
          <p:cNvSpPr txBox="1">
            <a:spLocks noGrp="1"/>
          </p:cNvSpPr>
          <p:nvPr>
            <p:ph type="ctrTitle"/>
          </p:nvPr>
        </p:nvSpPr>
        <p:spPr>
          <a:xfrm>
            <a:off x="396814" y="239918"/>
            <a:ext cx="6168373" cy="24519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A Theoretical Grounding For Responsible AI Use In Democratic Processes</a:t>
            </a:r>
            <a:endParaRPr sz="4000"/>
          </a:p>
        </p:txBody>
      </p:sp>
      <p:sp>
        <p:nvSpPr>
          <p:cNvPr id="669" name="Google Shape;669;p4"/>
          <p:cNvSpPr txBox="1">
            <a:spLocks noGrp="1"/>
          </p:cNvSpPr>
          <p:nvPr>
            <p:ph type="subTitle" idx="1"/>
          </p:nvPr>
        </p:nvSpPr>
        <p:spPr>
          <a:xfrm>
            <a:off x="489281" y="2931737"/>
            <a:ext cx="3349214" cy="896819"/>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2200"/>
              <a:buNone/>
            </a:pPr>
            <a:r>
              <a:rPr lang="en-US" sz="2200"/>
              <a:t>Professor Keith Hyams</a:t>
            </a:r>
            <a:endParaRPr/>
          </a:p>
          <a:p>
            <a:pPr marL="0" lvl="0" indent="0" algn="l" rtl="0">
              <a:lnSpc>
                <a:spcPct val="110000"/>
              </a:lnSpc>
              <a:spcBef>
                <a:spcPts val="1000"/>
              </a:spcBef>
              <a:spcAft>
                <a:spcPts val="0"/>
              </a:spcAft>
              <a:buClr>
                <a:schemeClr val="dk1"/>
              </a:buClr>
              <a:buSzPts val="2200"/>
              <a:buNone/>
            </a:pPr>
            <a:r>
              <a:rPr lang="en-US" sz="2200"/>
              <a:t>University of Warwick</a:t>
            </a:r>
            <a:endParaRPr/>
          </a:p>
          <a:p>
            <a:pPr marL="0" lvl="0" indent="0" algn="l" rtl="0">
              <a:lnSpc>
                <a:spcPct val="110000"/>
              </a:lnSpc>
              <a:spcBef>
                <a:spcPts val="1000"/>
              </a:spcBef>
              <a:spcAft>
                <a:spcPts val="0"/>
              </a:spcAft>
              <a:buClr>
                <a:schemeClr val="dk1"/>
              </a:buClr>
              <a:buSzPts val="2200"/>
              <a:buNone/>
            </a:pPr>
            <a:r>
              <a:rPr lang="en-US" sz="2200"/>
              <a:t>KT4D</a:t>
            </a:r>
            <a:endParaRPr/>
          </a:p>
        </p:txBody>
      </p:sp>
      <p:sp>
        <p:nvSpPr>
          <p:cNvPr id="670" name="Google Shape;670;p4"/>
          <p:cNvSpPr/>
          <p:nvPr/>
        </p:nvSpPr>
        <p:spPr>
          <a:xfrm rot="-60000" flipH="1">
            <a:off x="7888979" y="5014859"/>
            <a:ext cx="4324338" cy="1889417"/>
          </a:xfrm>
          <a:custGeom>
            <a:avLst/>
            <a:gdLst/>
            <a:ahLst/>
            <a:cxnLst/>
            <a:rect l="l" t="t" r="r" b="b"/>
            <a:pathLst>
              <a:path w="4324338" h="1889417" extrusionOk="0">
                <a:moveTo>
                  <a:pt x="26412" y="1889417"/>
                </a:moveTo>
                <a:lnTo>
                  <a:pt x="4324338" y="1814397"/>
                </a:lnTo>
                <a:lnTo>
                  <a:pt x="2459858" y="403264"/>
                </a:lnTo>
                <a:lnTo>
                  <a:pt x="2414726" y="370852"/>
                </a:lnTo>
                <a:cubicBezTo>
                  <a:pt x="2062641" y="131313"/>
                  <a:pt x="1661870" y="10180"/>
                  <a:pt x="1261883" y="615"/>
                </a:cubicBezTo>
                <a:cubicBezTo>
                  <a:pt x="845229" y="-9347"/>
                  <a:pt x="429425" y="101751"/>
                  <a:pt x="70385" y="326182"/>
                </a:cubicBezTo>
                <a:lnTo>
                  <a:pt x="0" y="376291"/>
                </a:lnTo>
                <a:close/>
              </a:path>
            </a:pathLst>
          </a:custGeom>
          <a:gradFill>
            <a:gsLst>
              <a:gs pos="0">
                <a:srgbClr val="FEEFD9">
                  <a:alpha val="80000"/>
                </a:srgbClr>
              </a:gs>
              <a:gs pos="27000">
                <a:srgbClr val="FEEFD9">
                  <a:alpha val="80000"/>
                </a:srgbClr>
              </a:gs>
              <a:gs pos="100000">
                <a:srgbClr val="56EAE3">
                  <a:alpha val="91372"/>
                </a:srgbClr>
              </a:gs>
            </a:gsLst>
            <a:lin ang="14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71" name="Google Shape;671;p4"/>
          <p:cNvPicPr preferRelativeResize="0"/>
          <p:nvPr/>
        </p:nvPicPr>
        <p:blipFill rotWithShape="1">
          <a:blip r:embed="rId4">
            <a:alphaModFix/>
          </a:blip>
          <a:srcRect/>
          <a:stretch/>
        </p:blipFill>
        <p:spPr>
          <a:xfrm>
            <a:off x="11064593" y="6202535"/>
            <a:ext cx="1127387" cy="704617"/>
          </a:xfrm>
          <a:prstGeom prst="rect">
            <a:avLst/>
          </a:prstGeom>
          <a:noFill/>
          <a:ln>
            <a:noFill/>
          </a:ln>
        </p:spPr>
      </p:pic>
      <p:pic>
        <p:nvPicPr>
          <p:cNvPr id="672" name="Google Shape;672;p4" descr="University of Warwick new logo"/>
          <p:cNvPicPr preferRelativeResize="0"/>
          <p:nvPr/>
        </p:nvPicPr>
        <p:blipFill rotWithShape="1">
          <a:blip r:embed="rId5">
            <a:alphaModFix/>
          </a:blip>
          <a:srcRect/>
          <a:stretch/>
        </p:blipFill>
        <p:spPr>
          <a:xfrm>
            <a:off x="9937184" y="6202535"/>
            <a:ext cx="1127387" cy="67643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20"/>
          <p:cNvSpPr txBox="1">
            <a:spLocks noGrp="1"/>
          </p:cNvSpPr>
          <p:nvPr>
            <p:ph type="title"/>
          </p:nvPr>
        </p:nvSpPr>
        <p:spPr>
          <a:xfrm>
            <a:off x="838199" y="365125"/>
            <a:ext cx="10723323"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70C0"/>
              </a:buClr>
              <a:buSzPct val="100000"/>
              <a:buFont typeface="Calibri"/>
              <a:buNone/>
            </a:pPr>
            <a:r>
              <a:rPr lang="en-US" sz="4800" b="1">
                <a:solidFill>
                  <a:srgbClr val="0070C0"/>
                </a:solidFill>
                <a:latin typeface="Calibri"/>
                <a:ea typeface="Calibri"/>
                <a:cs typeface="Calibri"/>
                <a:sym typeface="Calibri"/>
              </a:rPr>
              <a:t>Why do we need trust in AI-based systems?  </a:t>
            </a:r>
            <a:endParaRPr sz="4800" b="1">
              <a:solidFill>
                <a:srgbClr val="0070C0"/>
              </a:solidFill>
              <a:latin typeface="Calibri"/>
              <a:ea typeface="Calibri"/>
              <a:cs typeface="Calibri"/>
              <a:sym typeface="Calibri"/>
            </a:endParaRPr>
          </a:p>
        </p:txBody>
      </p:sp>
      <p:sp>
        <p:nvSpPr>
          <p:cNvPr id="1287" name="Google Shape;128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b="1"/>
              <a:t>Foster adoption </a:t>
            </a:r>
            <a:r>
              <a:rPr lang="en-US"/>
              <a:t>- Building trust in AI is essential for scaling up innovation and ensuring widespread acceptance and adoption of AI.</a:t>
            </a:r>
            <a:endParaRPr/>
          </a:p>
          <a:p>
            <a:pPr marL="685800" lvl="1" indent="-228600" algn="l" rtl="0">
              <a:lnSpc>
                <a:spcPct val="90000"/>
              </a:lnSpc>
              <a:spcBef>
                <a:spcPts val="500"/>
              </a:spcBef>
              <a:spcAft>
                <a:spcPts val="0"/>
              </a:spcAft>
              <a:buClr>
                <a:schemeClr val="dk1"/>
              </a:buClr>
              <a:buSzPts val="2400"/>
              <a:buChar char="•"/>
            </a:pPr>
            <a:r>
              <a:rPr lang="en-US"/>
              <a:t>E.g., https://www.dnv.com/research/future-of-digital-assurance/building-trust-in-ai.html</a:t>
            </a:r>
            <a:endParaRPr/>
          </a:p>
          <a:p>
            <a:pPr marL="228600" lvl="0" indent="-228600" algn="l" rtl="0">
              <a:lnSpc>
                <a:spcPct val="90000"/>
              </a:lnSpc>
              <a:spcBef>
                <a:spcPts val="1000"/>
              </a:spcBef>
              <a:spcAft>
                <a:spcPts val="0"/>
              </a:spcAft>
              <a:buClr>
                <a:schemeClr val="dk1"/>
              </a:buClr>
              <a:buSzPts val="2800"/>
              <a:buChar char="•"/>
            </a:pPr>
            <a:r>
              <a:rPr lang="en-US" b="1"/>
              <a:t>Regulation</a:t>
            </a:r>
            <a:r>
              <a:rPr lang="en-US"/>
              <a:t> - Consensus is beginning to appear regarding the need to regulate specific settings. There is a need to formalize a framework to guide companies and protect society.</a:t>
            </a:r>
            <a:endParaRPr/>
          </a:p>
          <a:p>
            <a:pPr marL="685800" lvl="1" indent="-228600" algn="l" rtl="0">
              <a:lnSpc>
                <a:spcPct val="90000"/>
              </a:lnSpc>
              <a:spcBef>
                <a:spcPts val="500"/>
              </a:spcBef>
              <a:spcAft>
                <a:spcPts val="0"/>
              </a:spcAft>
              <a:buClr>
                <a:schemeClr val="dk1"/>
              </a:buClr>
              <a:buSzPts val="2400"/>
              <a:buChar char="•"/>
            </a:pPr>
            <a:r>
              <a:rPr lang="en-US"/>
              <a:t>E.g., </a:t>
            </a:r>
            <a:r>
              <a:rPr lang="en-US" u="sng">
                <a:solidFill>
                  <a:schemeClr val="hlink"/>
                </a:solidFill>
                <a:hlinkClick r:id="rId3"/>
              </a:rPr>
              <a:t>EU AI Act </a:t>
            </a:r>
            <a:endParaRPr/>
          </a:p>
          <a:p>
            <a:pPr marL="228600" lvl="0" indent="-228600" algn="l" rtl="0">
              <a:lnSpc>
                <a:spcPct val="90000"/>
              </a:lnSpc>
              <a:spcBef>
                <a:spcPts val="1000"/>
              </a:spcBef>
              <a:spcAft>
                <a:spcPts val="0"/>
              </a:spcAft>
              <a:buClr>
                <a:schemeClr val="dk1"/>
              </a:buClr>
              <a:buSzPts val="2800"/>
              <a:buChar char="•"/>
            </a:pPr>
            <a:r>
              <a:rPr lang="en-US" b="1"/>
              <a:t>Our user study </a:t>
            </a:r>
            <a:r>
              <a:rPr lang="en-US"/>
              <a:t>shows that trust it is not just a “moderator” of the quality of explanation, but affects the perceived explanation by the user</a:t>
            </a:r>
            <a:endParaRPr/>
          </a:p>
        </p:txBody>
      </p:sp>
      <p:pic>
        <p:nvPicPr>
          <p:cNvPr id="1288" name="Google Shape;1288;p20"/>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289" name="Google Shape;1289;p20"/>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290" name="Google Shape;1290;p20"/>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291" name="Google Shape;1291;p20"/>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6"/>
        <p:cNvGrpSpPr/>
        <p:nvPr/>
      </p:nvGrpSpPr>
      <p:grpSpPr>
        <a:xfrm>
          <a:off x="0" y="0"/>
          <a:ext cx="0" cy="0"/>
          <a:chOff x="0" y="0"/>
          <a:chExt cx="0" cy="0"/>
        </a:xfrm>
      </p:grpSpPr>
      <p:sp>
        <p:nvSpPr>
          <p:cNvPr id="1297" name="Google Shape;1297;p21"/>
          <p:cNvSpPr txBox="1"/>
          <p:nvPr/>
        </p:nvSpPr>
        <p:spPr>
          <a:xfrm>
            <a:off x="413829" y="288918"/>
            <a:ext cx="5532120" cy="834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4800"/>
              <a:buFont typeface="Calibri"/>
              <a:buNone/>
            </a:pPr>
            <a:r>
              <a:rPr lang="en-US" sz="4800" b="1" i="0" u="none" strike="noStrike" cap="none">
                <a:solidFill>
                  <a:srgbClr val="0070C0"/>
                </a:solidFill>
                <a:latin typeface="Calibri"/>
                <a:ea typeface="Calibri"/>
                <a:cs typeface="Calibri"/>
                <a:sym typeface="Calibri"/>
              </a:rPr>
              <a:t>Trustworthy AI</a:t>
            </a:r>
            <a:endParaRPr sz="1800" b="0" i="0" u="none" strike="noStrike" cap="none">
              <a:solidFill>
                <a:srgbClr val="000000"/>
              </a:solidFill>
              <a:latin typeface="Calibri"/>
              <a:ea typeface="Calibri"/>
              <a:cs typeface="Calibri"/>
              <a:sym typeface="Calibri"/>
            </a:endParaRPr>
          </a:p>
        </p:txBody>
      </p:sp>
      <p:grpSp>
        <p:nvGrpSpPr>
          <p:cNvPr id="1298" name="Google Shape;1298;p21"/>
          <p:cNvGrpSpPr/>
          <p:nvPr/>
        </p:nvGrpSpPr>
        <p:grpSpPr>
          <a:xfrm>
            <a:off x="3890682" y="591384"/>
            <a:ext cx="4847397" cy="4805369"/>
            <a:chOff x="5466766" y="591384"/>
            <a:chExt cx="5111543" cy="5013742"/>
          </a:xfrm>
        </p:grpSpPr>
        <p:sp>
          <p:nvSpPr>
            <p:cNvPr id="1299" name="Google Shape;1299;p21"/>
            <p:cNvSpPr/>
            <p:nvPr/>
          </p:nvSpPr>
          <p:spPr>
            <a:xfrm>
              <a:off x="7813867" y="591384"/>
              <a:ext cx="2764442" cy="2473407"/>
            </a:xfrm>
            <a:custGeom>
              <a:avLst/>
              <a:gdLst/>
              <a:ahLst/>
              <a:cxnLst/>
              <a:rect l="l" t="t" r="r" b="b"/>
              <a:pathLst>
                <a:path w="2764442" h="2473406" extrusionOk="0">
                  <a:moveTo>
                    <a:pt x="282756" y="1755392"/>
                  </a:moveTo>
                  <a:lnTo>
                    <a:pt x="282756" y="1755392"/>
                  </a:lnTo>
                  <a:lnTo>
                    <a:pt x="692330" y="1924893"/>
                  </a:lnTo>
                  <a:cubicBezTo>
                    <a:pt x="706960" y="1656106"/>
                    <a:pt x="936721" y="1450071"/>
                    <a:pt x="1205520" y="1464701"/>
                  </a:cubicBezTo>
                  <a:cubicBezTo>
                    <a:pt x="1392767" y="1474893"/>
                    <a:pt x="1557564" y="1591601"/>
                    <a:pt x="1629331" y="1764849"/>
                  </a:cubicBezTo>
                  <a:cubicBezTo>
                    <a:pt x="1698769" y="1938307"/>
                    <a:pt x="1665959" y="2135983"/>
                    <a:pt x="1544215" y="2277717"/>
                  </a:cubicBezTo>
                  <a:lnTo>
                    <a:pt x="2037449" y="2482137"/>
                  </a:lnTo>
                  <a:lnTo>
                    <a:pt x="2046179" y="2485774"/>
                  </a:lnTo>
                  <a:lnTo>
                    <a:pt x="2772936" y="727473"/>
                  </a:lnTo>
                  <a:lnTo>
                    <a:pt x="1009513" y="0"/>
                  </a:lnTo>
                  <a:lnTo>
                    <a:pt x="735252" y="674367"/>
                  </a:lnTo>
                  <a:lnTo>
                    <a:pt x="735252" y="674367"/>
                  </a:lnTo>
                  <a:lnTo>
                    <a:pt x="714155" y="724563"/>
                  </a:lnTo>
                  <a:lnTo>
                    <a:pt x="708335" y="701284"/>
                  </a:lnTo>
                  <a:cubicBezTo>
                    <a:pt x="628261" y="508954"/>
                    <a:pt x="407753" y="417562"/>
                    <a:pt x="215100" y="496864"/>
                  </a:cubicBezTo>
                  <a:cubicBezTo>
                    <a:pt x="130639" y="533332"/>
                    <a:pt x="61819" y="598535"/>
                    <a:pt x="20862" y="680914"/>
                  </a:cubicBezTo>
                  <a:cubicBezTo>
                    <a:pt x="-47260" y="877565"/>
                    <a:pt x="56930" y="1092213"/>
                    <a:pt x="253591" y="1160333"/>
                  </a:cubicBezTo>
                  <a:cubicBezTo>
                    <a:pt x="340817" y="1190553"/>
                    <a:pt x="436103" y="1187701"/>
                    <a:pt x="521371" y="1152317"/>
                  </a:cubicBezTo>
                  <a:lnTo>
                    <a:pt x="544651" y="1142859"/>
                  </a:lnTo>
                  <a:lnTo>
                    <a:pt x="530829" y="1176323"/>
                  </a:lnTo>
                  <a:lnTo>
                    <a:pt x="530829" y="117632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0" name="Google Shape;1300;p21"/>
            <p:cNvSpPr/>
            <p:nvPr/>
          </p:nvSpPr>
          <p:spPr>
            <a:xfrm>
              <a:off x="5466766" y="3713697"/>
              <a:ext cx="2691694" cy="1891429"/>
            </a:xfrm>
            <a:custGeom>
              <a:avLst/>
              <a:gdLst/>
              <a:ahLst/>
              <a:cxnLst/>
              <a:rect l="l" t="t" r="r" b="b"/>
              <a:pathLst>
                <a:path w="2691693" h="1891428" extrusionOk="0">
                  <a:moveTo>
                    <a:pt x="2445804" y="1213424"/>
                  </a:moveTo>
                  <a:cubicBezTo>
                    <a:pt x="2636521" y="1150316"/>
                    <a:pt x="2739977" y="944551"/>
                    <a:pt x="2676868" y="753837"/>
                  </a:cubicBezTo>
                  <a:cubicBezTo>
                    <a:pt x="2613758" y="563122"/>
                    <a:pt x="2407989" y="459676"/>
                    <a:pt x="2217272" y="522777"/>
                  </a:cubicBezTo>
                  <a:cubicBezTo>
                    <a:pt x="2144814" y="546754"/>
                    <a:pt x="2081727" y="592912"/>
                    <a:pt x="2036957" y="654725"/>
                  </a:cubicBezTo>
                  <a:lnTo>
                    <a:pt x="2036957" y="0"/>
                  </a:lnTo>
                  <a:lnTo>
                    <a:pt x="1595374" y="0"/>
                  </a:lnTo>
                  <a:cubicBezTo>
                    <a:pt x="1598568" y="24123"/>
                    <a:pt x="1600270" y="48413"/>
                    <a:pt x="1600467" y="72747"/>
                  </a:cubicBezTo>
                  <a:cubicBezTo>
                    <a:pt x="1600467" y="394167"/>
                    <a:pt x="1339903" y="654725"/>
                    <a:pt x="1018479" y="654725"/>
                  </a:cubicBezTo>
                  <a:cubicBezTo>
                    <a:pt x="697054" y="654725"/>
                    <a:pt x="436491" y="394167"/>
                    <a:pt x="436491" y="72747"/>
                  </a:cubicBezTo>
                  <a:cubicBezTo>
                    <a:pt x="436687" y="48413"/>
                    <a:pt x="438390" y="24123"/>
                    <a:pt x="441583" y="0"/>
                  </a:cubicBezTo>
                  <a:lnTo>
                    <a:pt x="0" y="0"/>
                  </a:lnTo>
                  <a:lnTo>
                    <a:pt x="0" y="1891429"/>
                  </a:lnTo>
                  <a:lnTo>
                    <a:pt x="2036957" y="1891429"/>
                  </a:lnTo>
                  <a:lnTo>
                    <a:pt x="2036957" y="1091209"/>
                  </a:lnTo>
                  <a:cubicBezTo>
                    <a:pt x="2045069" y="1102376"/>
                    <a:pt x="2053813" y="1113062"/>
                    <a:pt x="2063147" y="1123218"/>
                  </a:cubicBezTo>
                  <a:cubicBezTo>
                    <a:pt x="2067068" y="1130675"/>
                    <a:pt x="2071695" y="1137738"/>
                    <a:pt x="2076969" y="1144315"/>
                  </a:cubicBezTo>
                  <a:cubicBezTo>
                    <a:pt x="2162958" y="1226657"/>
                    <a:pt x="2285583" y="1258353"/>
                    <a:pt x="2400700" y="1227974"/>
                  </a:cubicBezTo>
                  <a:cubicBezTo>
                    <a:pt x="2413067" y="1227974"/>
                    <a:pt x="2424707" y="1220699"/>
                    <a:pt x="2436347" y="12170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1" name="Google Shape;1301;p21"/>
            <p:cNvSpPr/>
            <p:nvPr/>
          </p:nvSpPr>
          <p:spPr>
            <a:xfrm>
              <a:off x="7721969" y="3061966"/>
              <a:ext cx="1891460" cy="2473407"/>
            </a:xfrm>
            <a:custGeom>
              <a:avLst/>
              <a:gdLst/>
              <a:ahLst/>
              <a:cxnLst/>
              <a:rect l="l" t="t" r="r" b="b"/>
              <a:pathLst>
                <a:path w="1891460" h="2473406" extrusionOk="0">
                  <a:moveTo>
                    <a:pt x="1091227" y="650276"/>
                  </a:moveTo>
                  <a:cubicBezTo>
                    <a:pt x="1102518" y="642063"/>
                    <a:pt x="1113212" y="633072"/>
                    <a:pt x="1123236" y="623360"/>
                  </a:cubicBezTo>
                  <a:cubicBezTo>
                    <a:pt x="1131181" y="620326"/>
                    <a:pt x="1138383" y="615612"/>
                    <a:pt x="1144334" y="609538"/>
                  </a:cubicBezTo>
                  <a:cubicBezTo>
                    <a:pt x="1233756" y="513708"/>
                    <a:pt x="1263365" y="376535"/>
                    <a:pt x="1221447" y="252349"/>
                  </a:cubicBezTo>
                  <a:lnTo>
                    <a:pt x="1221447" y="241436"/>
                  </a:lnTo>
                  <a:cubicBezTo>
                    <a:pt x="1153849" y="52265"/>
                    <a:pt x="945694" y="-46286"/>
                    <a:pt x="756519" y="21311"/>
                  </a:cubicBezTo>
                  <a:cubicBezTo>
                    <a:pt x="567343" y="88907"/>
                    <a:pt x="468791" y="297059"/>
                    <a:pt x="536389" y="486231"/>
                  </a:cubicBezTo>
                  <a:cubicBezTo>
                    <a:pt x="559530" y="551005"/>
                    <a:pt x="600568" y="607886"/>
                    <a:pt x="654736" y="650276"/>
                  </a:cubicBezTo>
                  <a:lnTo>
                    <a:pt x="0" y="650276"/>
                  </a:lnTo>
                  <a:lnTo>
                    <a:pt x="0" y="948540"/>
                  </a:lnTo>
                  <a:cubicBezTo>
                    <a:pt x="24138" y="945616"/>
                    <a:pt x="48436" y="944161"/>
                    <a:pt x="72748" y="944175"/>
                  </a:cubicBezTo>
                  <a:cubicBezTo>
                    <a:pt x="394173" y="944175"/>
                    <a:pt x="654736" y="1204734"/>
                    <a:pt x="654736" y="1526153"/>
                  </a:cubicBezTo>
                  <a:cubicBezTo>
                    <a:pt x="654736" y="1847572"/>
                    <a:pt x="394173" y="2108132"/>
                    <a:pt x="72748" y="2108132"/>
                  </a:cubicBezTo>
                  <a:cubicBezTo>
                    <a:pt x="48421" y="2107906"/>
                    <a:pt x="24123" y="2106211"/>
                    <a:pt x="0" y="2103039"/>
                  </a:cubicBezTo>
                  <a:lnTo>
                    <a:pt x="0" y="2541705"/>
                  </a:lnTo>
                  <a:lnTo>
                    <a:pt x="1891460" y="2541705"/>
                  </a:lnTo>
                  <a:lnTo>
                    <a:pt x="1891460" y="65027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2" name="Google Shape;1302;p21"/>
            <p:cNvSpPr/>
            <p:nvPr/>
          </p:nvSpPr>
          <p:spPr>
            <a:xfrm>
              <a:off x="5466766" y="1457077"/>
              <a:ext cx="2036957" cy="2691649"/>
            </a:xfrm>
            <a:custGeom>
              <a:avLst/>
              <a:gdLst/>
              <a:ahLst/>
              <a:cxnLst/>
              <a:rect l="l" t="t" r="r" b="b"/>
              <a:pathLst>
                <a:path w="2036957" h="2691648" extrusionOk="0">
                  <a:moveTo>
                    <a:pt x="2036957" y="755117"/>
                  </a:moveTo>
                  <a:lnTo>
                    <a:pt x="2036957" y="0"/>
                  </a:lnTo>
                  <a:lnTo>
                    <a:pt x="0" y="0"/>
                  </a:lnTo>
                  <a:lnTo>
                    <a:pt x="0" y="2036924"/>
                  </a:lnTo>
                  <a:lnTo>
                    <a:pt x="800233" y="2036924"/>
                  </a:lnTo>
                  <a:cubicBezTo>
                    <a:pt x="708643" y="2105619"/>
                    <a:pt x="654736" y="2213423"/>
                    <a:pt x="654736" y="2327913"/>
                  </a:cubicBezTo>
                  <a:cubicBezTo>
                    <a:pt x="654736" y="2528797"/>
                    <a:pt x="817591" y="2691649"/>
                    <a:pt x="1018479" y="2691649"/>
                  </a:cubicBezTo>
                  <a:cubicBezTo>
                    <a:pt x="1219366" y="2691649"/>
                    <a:pt x="1382221" y="2528797"/>
                    <a:pt x="1382221" y="2327913"/>
                  </a:cubicBezTo>
                  <a:cubicBezTo>
                    <a:pt x="1382221" y="2213423"/>
                    <a:pt x="1328315" y="2105619"/>
                    <a:pt x="1236724" y="2036924"/>
                  </a:cubicBezTo>
                  <a:lnTo>
                    <a:pt x="2036957" y="2036924"/>
                  </a:lnTo>
                  <a:lnTo>
                    <a:pt x="2036957" y="1289082"/>
                  </a:lnTo>
                  <a:cubicBezTo>
                    <a:pt x="1880497" y="1435893"/>
                    <a:pt x="1636892" y="1435893"/>
                    <a:pt x="1480431" y="1289082"/>
                  </a:cubicBezTo>
                  <a:cubicBezTo>
                    <a:pt x="1332978" y="1145071"/>
                    <a:pt x="1330191" y="908795"/>
                    <a:pt x="1474204" y="761344"/>
                  </a:cubicBezTo>
                  <a:cubicBezTo>
                    <a:pt x="1476256" y="759241"/>
                    <a:pt x="1478329" y="757168"/>
                    <a:pt x="1480431" y="755117"/>
                  </a:cubicBezTo>
                  <a:cubicBezTo>
                    <a:pt x="1636892" y="608306"/>
                    <a:pt x="1880497" y="608306"/>
                    <a:pt x="2036957" y="7551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3" name="Google Shape;1303;p21"/>
            <p:cNvSpPr txBox="1"/>
            <p:nvPr/>
          </p:nvSpPr>
          <p:spPr>
            <a:xfrm>
              <a:off x="5913120" y="1546838"/>
              <a:ext cx="15544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FAIRNESS</a:t>
              </a:r>
              <a:endParaRPr sz="2000" b="1" i="0" u="none" strike="noStrike" cap="none">
                <a:solidFill>
                  <a:srgbClr val="FFFFFF"/>
                </a:solidFill>
                <a:latin typeface="Calibri"/>
                <a:ea typeface="Calibri"/>
                <a:cs typeface="Calibri"/>
                <a:sym typeface="Calibri"/>
              </a:endParaRPr>
            </a:p>
          </p:txBody>
        </p:sp>
        <p:sp>
          <p:nvSpPr>
            <p:cNvPr id="1304" name="Google Shape;1304;p21"/>
            <p:cNvSpPr txBox="1"/>
            <p:nvPr/>
          </p:nvSpPr>
          <p:spPr>
            <a:xfrm>
              <a:off x="5658752" y="4991078"/>
              <a:ext cx="17128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AUDITABILITY</a:t>
              </a:r>
              <a:endParaRPr sz="2000" b="1" i="0" u="none" strike="noStrike" cap="none">
                <a:solidFill>
                  <a:srgbClr val="FFFFFF"/>
                </a:solidFill>
                <a:latin typeface="Calibri"/>
                <a:ea typeface="Calibri"/>
                <a:cs typeface="Calibri"/>
                <a:sym typeface="Calibri"/>
              </a:endParaRPr>
            </a:p>
          </p:txBody>
        </p:sp>
        <p:sp>
          <p:nvSpPr>
            <p:cNvPr id="1305" name="Google Shape;1305;p21"/>
            <p:cNvSpPr txBox="1"/>
            <p:nvPr/>
          </p:nvSpPr>
          <p:spPr>
            <a:xfrm>
              <a:off x="8376706" y="3898559"/>
              <a:ext cx="114448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SAFETY</a:t>
              </a:r>
              <a:endParaRPr sz="2000" b="1" i="0" u="none" strike="noStrike" cap="none">
                <a:solidFill>
                  <a:srgbClr val="FFFFFF"/>
                </a:solidFill>
                <a:latin typeface="Calibri"/>
                <a:ea typeface="Calibri"/>
                <a:cs typeface="Calibri"/>
                <a:sym typeface="Calibri"/>
              </a:endParaRPr>
            </a:p>
          </p:txBody>
        </p:sp>
        <p:sp>
          <p:nvSpPr>
            <p:cNvPr id="1306" name="Google Shape;1306;p21"/>
            <p:cNvSpPr txBox="1"/>
            <p:nvPr/>
          </p:nvSpPr>
          <p:spPr>
            <a:xfrm rot="1371977">
              <a:off x="8628937" y="1066339"/>
              <a:ext cx="19349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EXPLAINABILITY</a:t>
              </a:r>
              <a:endParaRPr sz="2000" b="1" i="0" u="none" strike="noStrike" cap="none">
                <a:solidFill>
                  <a:srgbClr val="FFFFFF"/>
                </a:solidFill>
                <a:latin typeface="Calibri"/>
                <a:ea typeface="Calibri"/>
                <a:cs typeface="Calibri"/>
                <a:sym typeface="Calibri"/>
              </a:endParaRPr>
            </a:p>
          </p:txBody>
        </p:sp>
      </p:grpSp>
      <p:sp>
        <p:nvSpPr>
          <p:cNvPr id="1307" name="Google Shape;1307;p21"/>
          <p:cNvSpPr txBox="1"/>
          <p:nvPr/>
        </p:nvSpPr>
        <p:spPr>
          <a:xfrm>
            <a:off x="590569" y="5557766"/>
            <a:ext cx="1087755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FEAS principle – Toreini at al. </a:t>
            </a:r>
            <a:r>
              <a:rPr lang="en-US" sz="1800" b="0" i="1" u="none" strike="noStrike" cap="none">
                <a:solidFill>
                  <a:srgbClr val="000000"/>
                </a:solidFill>
                <a:latin typeface="Calibri"/>
                <a:ea typeface="Calibri"/>
                <a:cs typeface="Calibri"/>
                <a:sym typeface="Calibri"/>
              </a:rPr>
              <a:t>The Relationship between Trust in AI and Trustworthy Machine Learning Technologies</a:t>
            </a:r>
            <a:r>
              <a:rPr lang="en-US" sz="1800" b="0" i="0" u="none" strike="noStrike" cap="none">
                <a:solidFill>
                  <a:srgbClr val="000000"/>
                </a:solidFill>
                <a:latin typeface="Calibri"/>
                <a:ea typeface="Calibri"/>
                <a:cs typeface="Calibri"/>
                <a:sym typeface="Calibri"/>
              </a:rPr>
              <a:t>. In Proceedings of the 2020 Conference on Fairness, Accountability, and Transparency</a:t>
            </a:r>
            <a:endParaRPr sz="1800" b="0" i="0" u="none" strike="noStrike" cap="none">
              <a:solidFill>
                <a:srgbClr val="000000"/>
              </a:solidFill>
              <a:latin typeface="Calibri"/>
              <a:ea typeface="Calibri"/>
              <a:cs typeface="Calibri"/>
              <a:sym typeface="Calibri"/>
            </a:endParaRPr>
          </a:p>
        </p:txBody>
      </p:sp>
      <p:pic>
        <p:nvPicPr>
          <p:cNvPr id="1308" name="Google Shape;1308;p21"/>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pic>
        <p:nvPicPr>
          <p:cNvPr id="1309" name="Google Shape;1309;p21"/>
          <p:cNvPicPr preferRelativeResize="0"/>
          <p:nvPr/>
        </p:nvPicPr>
        <p:blipFill rotWithShape="1">
          <a:blip r:embed="rId3">
            <a:alphaModFix/>
          </a:blip>
          <a:srcRect l="6949" t="85789" r="26071" b="10785"/>
          <a:stretch/>
        </p:blipFill>
        <p:spPr>
          <a:xfrm>
            <a:off x="0" y="0"/>
            <a:ext cx="12192000" cy="385893"/>
          </a:xfrm>
          <a:prstGeom prst="rect">
            <a:avLst/>
          </a:prstGeom>
          <a:noFill/>
          <a:ln>
            <a:noFill/>
          </a:ln>
        </p:spPr>
      </p:pic>
      <p:sp>
        <p:nvSpPr>
          <p:cNvPr id="1310" name="Google Shape;1310;p21"/>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311" name="Google Shape;1311;p21"/>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22"/>
          <p:cNvSpPr txBox="1"/>
          <p:nvPr/>
        </p:nvSpPr>
        <p:spPr>
          <a:xfrm>
            <a:off x="115344" y="259889"/>
            <a:ext cx="1153631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4800"/>
              <a:buFont typeface="Calibri"/>
              <a:buNone/>
            </a:pPr>
            <a:r>
              <a:rPr lang="en-US" sz="4800" b="1" i="0" u="none" strike="noStrike" cap="none">
                <a:solidFill>
                  <a:srgbClr val="0070C0"/>
                </a:solidFill>
                <a:latin typeface="Calibri"/>
                <a:ea typeface="Calibri"/>
                <a:cs typeface="Calibri"/>
                <a:sym typeface="Calibri"/>
              </a:rPr>
              <a:t>How well can we address user questions related to conditions in business processes?</a:t>
            </a:r>
            <a:endParaRPr sz="1800" b="0" i="0" u="none" strike="noStrike" cap="none">
              <a:solidFill>
                <a:srgbClr val="000000"/>
              </a:solidFill>
              <a:latin typeface="Calibri"/>
              <a:ea typeface="Calibri"/>
              <a:cs typeface="Calibri"/>
              <a:sym typeface="Calibri"/>
            </a:endParaRPr>
          </a:p>
        </p:txBody>
      </p:sp>
      <p:pic>
        <p:nvPicPr>
          <p:cNvPr id="1318" name="Google Shape;1318;p22" descr="A black and white sign&#10;&#10;Description automatically generated"/>
          <p:cNvPicPr preferRelativeResize="0"/>
          <p:nvPr/>
        </p:nvPicPr>
        <p:blipFill rotWithShape="1">
          <a:blip r:embed="rId3">
            <a:alphaModFix/>
          </a:blip>
          <a:srcRect/>
          <a:stretch/>
        </p:blipFill>
        <p:spPr>
          <a:xfrm>
            <a:off x="115344" y="1980349"/>
            <a:ext cx="7143127" cy="3232463"/>
          </a:xfrm>
          <a:prstGeom prst="rect">
            <a:avLst/>
          </a:prstGeom>
          <a:noFill/>
          <a:ln>
            <a:noFill/>
          </a:ln>
        </p:spPr>
      </p:pic>
      <p:pic>
        <p:nvPicPr>
          <p:cNvPr id="1319" name="Google Shape;1319;p22" descr="Traffic Cop Fine: Over 461 Royalty-Free Licensable Stock Vectors &amp; Vector  Art | Shutterstock"/>
          <p:cNvPicPr preferRelativeResize="0"/>
          <p:nvPr/>
        </p:nvPicPr>
        <p:blipFill rotWithShape="1">
          <a:blip r:embed="rId4">
            <a:alphaModFix/>
          </a:blip>
          <a:srcRect t="11995" b="9639"/>
          <a:stretch/>
        </p:blipFill>
        <p:spPr>
          <a:xfrm>
            <a:off x="7289780" y="3551857"/>
            <a:ext cx="4786876" cy="2689551"/>
          </a:xfrm>
          <a:prstGeom prst="rect">
            <a:avLst/>
          </a:prstGeom>
          <a:noFill/>
          <a:ln>
            <a:noFill/>
          </a:ln>
        </p:spPr>
      </p:pic>
      <p:sp>
        <p:nvSpPr>
          <p:cNvPr id="1320" name="Google Shape;1320;p22"/>
          <p:cNvSpPr/>
          <p:nvPr/>
        </p:nvSpPr>
        <p:spPr>
          <a:xfrm>
            <a:off x="8310596" y="1749951"/>
            <a:ext cx="3398730" cy="1801906"/>
          </a:xfrm>
          <a:prstGeom prst="cloudCallout">
            <a:avLst>
              <a:gd name="adj1" fmla="val 26126"/>
              <a:gd name="adj2" fmla="val 105925"/>
            </a:avLst>
          </a:prstGeom>
          <a:noFill/>
          <a:ln w="28575"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Why does the processing of fines in</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hazardous location</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take so long</a:t>
            </a:r>
            <a:endParaRPr sz="1800" b="0" i="0" u="none" strike="noStrike" cap="none">
              <a:solidFill>
                <a:srgbClr val="FFFFFF"/>
              </a:solidFill>
              <a:latin typeface="Calibri"/>
              <a:ea typeface="Calibri"/>
              <a:cs typeface="Calibri"/>
              <a:sym typeface="Calibri"/>
            </a:endParaRPr>
          </a:p>
        </p:txBody>
      </p:sp>
      <p:pic>
        <p:nvPicPr>
          <p:cNvPr id="1321" name="Google Shape;1321;p22"/>
          <p:cNvPicPr preferRelativeResize="0"/>
          <p:nvPr/>
        </p:nvPicPr>
        <p:blipFill rotWithShape="1">
          <a:blip r:embed="rId5">
            <a:alphaModFix/>
          </a:blip>
          <a:srcRect t="89419" b="1590"/>
          <a:stretch/>
        </p:blipFill>
        <p:spPr>
          <a:xfrm>
            <a:off x="0" y="6241408"/>
            <a:ext cx="12192000" cy="616591"/>
          </a:xfrm>
          <a:prstGeom prst="rect">
            <a:avLst/>
          </a:prstGeom>
          <a:noFill/>
          <a:ln>
            <a:noFill/>
          </a:ln>
        </p:spPr>
      </p:pic>
      <p:pic>
        <p:nvPicPr>
          <p:cNvPr id="1322" name="Google Shape;1322;p22"/>
          <p:cNvPicPr preferRelativeResize="0"/>
          <p:nvPr/>
        </p:nvPicPr>
        <p:blipFill rotWithShape="1">
          <a:blip r:embed="rId5">
            <a:alphaModFix/>
          </a:blip>
          <a:srcRect l="6949" t="85789" r="26071" b="10785"/>
          <a:stretch/>
        </p:blipFill>
        <p:spPr>
          <a:xfrm>
            <a:off x="0" y="0"/>
            <a:ext cx="12192000" cy="385893"/>
          </a:xfrm>
          <a:prstGeom prst="rect">
            <a:avLst/>
          </a:prstGeom>
          <a:noFill/>
          <a:ln>
            <a:noFill/>
          </a:ln>
        </p:spPr>
      </p:pic>
      <p:sp>
        <p:nvSpPr>
          <p:cNvPr id="1323" name="Google Shape;1323;p22"/>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324" name="Google Shape;1324;p22"/>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3200"/>
              <a:buFont typeface="Arial"/>
              <a:buNone/>
            </a:pPr>
            <a:r>
              <a:rPr lang="en-US" sz="3200" b="1">
                <a:solidFill>
                  <a:srgbClr val="0070C0"/>
                </a:solidFill>
                <a:latin typeface="Arial"/>
                <a:ea typeface="Arial"/>
                <a:cs typeface="Arial"/>
                <a:sym typeface="Arial"/>
              </a:rPr>
              <a:t>What are the problems with the State-of-the-Art explainability for business processes?</a:t>
            </a:r>
            <a:endParaRPr sz="3200" b="1">
              <a:solidFill>
                <a:srgbClr val="0070C0"/>
              </a:solidFill>
              <a:latin typeface="Arial"/>
              <a:ea typeface="Arial"/>
              <a:cs typeface="Arial"/>
              <a:sym typeface="Arial"/>
            </a:endParaRPr>
          </a:p>
        </p:txBody>
      </p:sp>
      <p:sp>
        <p:nvSpPr>
          <p:cNvPr id="1331" name="Google Shape;1331;p23"/>
          <p:cNvSpPr/>
          <p:nvPr/>
        </p:nvSpPr>
        <p:spPr>
          <a:xfrm>
            <a:off x="1097278" y="1915387"/>
            <a:ext cx="10058401" cy="3445712"/>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22222"/>
              </a:buClr>
              <a:buSzPts val="2400"/>
              <a:buFont typeface="Lato"/>
              <a:buNone/>
            </a:pPr>
            <a:r>
              <a:rPr lang="en-US" sz="2400" b="1" i="0" u="none" strike="noStrike" cap="none">
                <a:solidFill>
                  <a:srgbClr val="222222"/>
                </a:solidFill>
                <a:latin typeface="Lato"/>
                <a:ea typeface="Lato"/>
                <a:cs typeface="Lato"/>
                <a:sym typeface="Lato"/>
              </a:rPr>
              <a:t>Many of the explanations </a:t>
            </a:r>
            <a:r>
              <a:rPr lang="en-US" sz="2400" b="1" i="0" u="sng" strike="noStrike" cap="none">
                <a:solidFill>
                  <a:srgbClr val="222222"/>
                </a:solidFill>
                <a:latin typeface="Lato"/>
                <a:ea typeface="Lato"/>
                <a:cs typeface="Lato"/>
                <a:sym typeface="Lato"/>
              </a:rPr>
              <a:t>fail</a:t>
            </a:r>
            <a:r>
              <a:rPr lang="en-US" sz="2400" b="1" i="0" u="none" strike="noStrike" cap="none">
                <a:solidFill>
                  <a:srgbClr val="222222"/>
                </a:solidFill>
                <a:latin typeface="Lato"/>
                <a:ea typeface="Lato"/>
                <a:cs typeface="Lato"/>
                <a:sym typeface="Lato"/>
              </a:rPr>
              <a:t> to</a:t>
            </a:r>
            <a:endParaRPr sz="2400" b="1" i="0" u="none" strike="noStrike" cap="none">
              <a:solidFill>
                <a:srgbClr val="222222"/>
              </a:solidFill>
              <a:latin typeface="Lato"/>
              <a:ea typeface="Lato"/>
              <a:cs typeface="Lato"/>
              <a:sym typeface="Lato"/>
            </a:endParaRPr>
          </a:p>
          <a:p>
            <a:pPr marL="0" marR="0" lvl="0" indent="0" algn="l" rtl="0">
              <a:lnSpc>
                <a:spcPct val="100000"/>
              </a:lnSpc>
              <a:spcBef>
                <a:spcPts val="0"/>
              </a:spcBef>
              <a:spcAft>
                <a:spcPts val="0"/>
              </a:spcAft>
              <a:buClr>
                <a:srgbClr val="FFFFFF"/>
              </a:buClr>
              <a:buSzPts val="2400"/>
              <a:buFont typeface="Calibri"/>
              <a:buNone/>
            </a:pPr>
            <a:endParaRPr sz="2400" b="1" i="0" u="none" strike="noStrike" cap="none">
              <a:solidFill>
                <a:srgbClr val="222222"/>
              </a:solidFill>
              <a:latin typeface="Lato"/>
              <a:ea typeface="Lato"/>
              <a:cs typeface="Lato"/>
              <a:sym typeface="Lato"/>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express the business </a:t>
            </a:r>
            <a:r>
              <a:rPr lang="en-US" sz="2400" b="0" i="1" u="none" strike="noStrike" cap="none">
                <a:solidFill>
                  <a:srgbClr val="222222"/>
                </a:solidFill>
                <a:latin typeface="Lato"/>
                <a:ea typeface="Lato"/>
                <a:cs typeface="Lato"/>
                <a:sym typeface="Lato"/>
              </a:rPr>
              <a:t>process model constraints</a:t>
            </a:r>
            <a:r>
              <a:rPr lang="en-US" sz="2400" b="1" i="0" u="none" strike="noStrike" cap="none">
                <a:solidFill>
                  <a:srgbClr val="222222"/>
                </a:solidFill>
                <a:latin typeface="Lato"/>
                <a:ea typeface="Lato"/>
                <a:cs typeface="Lato"/>
                <a:sym typeface="Lato"/>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include the richness of </a:t>
            </a:r>
            <a:r>
              <a:rPr lang="en-US" sz="2400" b="0" i="1" u="none" strike="noStrike" cap="none">
                <a:solidFill>
                  <a:srgbClr val="222222"/>
                </a:solidFill>
                <a:latin typeface="Lato"/>
                <a:ea typeface="Lato"/>
                <a:cs typeface="Lato"/>
                <a:sym typeface="Lato"/>
              </a:rPr>
              <a:t>contextual situations</a:t>
            </a:r>
            <a:r>
              <a:rPr lang="en-US" sz="2400" b="1" i="0" u="none" strike="noStrike" cap="none">
                <a:solidFill>
                  <a:srgbClr val="222222"/>
                </a:solidFill>
                <a:latin typeface="Lato"/>
                <a:ea typeface="Lato"/>
                <a:cs typeface="Lato"/>
                <a:sym typeface="Lato"/>
              </a:rPr>
              <a:t> that affect process outcomes,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reflect the </a:t>
            </a:r>
            <a:r>
              <a:rPr lang="en-US" sz="2400" b="0" i="1" u="none" strike="noStrike" cap="none">
                <a:solidFill>
                  <a:srgbClr val="222222"/>
                </a:solidFill>
                <a:latin typeface="Lato"/>
                <a:ea typeface="Lato"/>
                <a:cs typeface="Lato"/>
                <a:sym typeface="Lato"/>
              </a:rPr>
              <a:t>true causal execution dependencies</a:t>
            </a:r>
            <a:r>
              <a:rPr lang="en-US" sz="2400" b="1" i="0" u="none" strike="noStrike" cap="none">
                <a:solidFill>
                  <a:srgbClr val="222222"/>
                </a:solidFill>
                <a:latin typeface="Lato"/>
                <a:ea typeface="Lato"/>
                <a:cs typeface="Lato"/>
                <a:sym typeface="Lato"/>
              </a:rPr>
              <a:t> among the activities in the business process, or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make sense and be </a:t>
            </a:r>
            <a:r>
              <a:rPr lang="en-US" sz="2400" b="0" i="1" u="none" strike="noStrike" cap="none">
                <a:solidFill>
                  <a:srgbClr val="222222"/>
                </a:solidFill>
                <a:latin typeface="Lato"/>
                <a:ea typeface="Lato"/>
                <a:cs typeface="Lato"/>
                <a:sym typeface="Lato"/>
              </a:rPr>
              <a:t>interpretable</a:t>
            </a:r>
            <a:r>
              <a:rPr lang="en-US" sz="2400" b="1" i="0" u="none" strike="noStrike" cap="none">
                <a:solidFill>
                  <a:srgbClr val="222222"/>
                </a:solidFill>
                <a:latin typeface="Lato"/>
                <a:ea typeface="Lato"/>
                <a:cs typeface="Lato"/>
                <a:sym typeface="Lato"/>
              </a:rPr>
              <a:t> to human users</a:t>
            </a:r>
            <a:endParaRPr sz="2400" b="1" i="0" u="none" strike="noStrike" cap="none">
              <a:solidFill>
                <a:srgbClr val="222222"/>
              </a:solidFill>
              <a:latin typeface="Lato"/>
              <a:ea typeface="Lato"/>
              <a:cs typeface="Lato"/>
              <a:sym typeface="Lato"/>
            </a:endParaRPr>
          </a:p>
          <a:p>
            <a:pPr marL="0" marR="0" lvl="0" indent="0" algn="l" rtl="0">
              <a:lnSpc>
                <a:spcPct val="100000"/>
              </a:lnSpc>
              <a:spcBef>
                <a:spcPts val="0"/>
              </a:spcBef>
              <a:spcAft>
                <a:spcPts val="0"/>
              </a:spcAft>
              <a:buClr>
                <a:srgbClr val="FFFFFF"/>
              </a:buClr>
              <a:buSzPts val="2400"/>
              <a:buFont typeface="Calibri"/>
              <a:buNone/>
            </a:pPr>
            <a:endParaRPr sz="2400" b="1" i="0" u="none" strike="noStrike" cap="none">
              <a:solidFill>
                <a:srgbClr val="222222"/>
              </a:solidFill>
              <a:latin typeface="Lato"/>
              <a:ea typeface="Lato"/>
              <a:cs typeface="Lato"/>
              <a:sym typeface="Lato"/>
            </a:endParaRPr>
          </a:p>
        </p:txBody>
      </p:sp>
      <p:sp>
        <p:nvSpPr>
          <p:cNvPr id="1332" name="Google Shape;1332;p23"/>
          <p:cNvSpPr txBox="1"/>
          <p:nvPr/>
        </p:nvSpPr>
        <p:spPr>
          <a:xfrm>
            <a:off x="304889" y="6400801"/>
            <a:ext cx="5486313" cy="2222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 2023 IBM Corporation</a:t>
            </a:r>
            <a:endParaRPr sz="1400" b="0" i="0" u="none" strike="noStrike" cap="none">
              <a:solidFill>
                <a:srgbClr val="000000"/>
              </a:solidFill>
              <a:latin typeface="Arial"/>
              <a:ea typeface="Arial"/>
              <a:cs typeface="Arial"/>
              <a:sym typeface="Arial"/>
            </a:endParaRPr>
          </a:p>
        </p:txBody>
      </p:sp>
      <p:sp>
        <p:nvSpPr>
          <p:cNvPr id="1333" name="Google Shape;1333;p23"/>
          <p:cNvSpPr txBox="1"/>
          <p:nvPr/>
        </p:nvSpPr>
        <p:spPr>
          <a:xfrm>
            <a:off x="9448802" y="6400801"/>
            <a:ext cx="2438309" cy="22224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0000"/>
                </a:solidFill>
                <a:latin typeface="Arial"/>
                <a:ea typeface="Arial"/>
                <a:cs typeface="Arial"/>
                <a:sym typeface="Arial"/>
              </a:rPr>
              <a:t>63</a:t>
            </a:fld>
            <a:endParaRPr sz="800" b="0" i="0" u="none" strike="noStrike" cap="none">
              <a:solidFill>
                <a:srgbClr val="000000"/>
              </a:solidFill>
              <a:latin typeface="Arial"/>
              <a:ea typeface="Arial"/>
              <a:cs typeface="Arial"/>
              <a:sym typeface="Arial"/>
            </a:endParaRPr>
          </a:p>
        </p:txBody>
      </p:sp>
      <p:pic>
        <p:nvPicPr>
          <p:cNvPr id="1334" name="Google Shape;1334;p23"/>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pic>
        <p:nvPicPr>
          <p:cNvPr id="1335" name="Google Shape;1335;p23"/>
          <p:cNvPicPr preferRelativeResize="0"/>
          <p:nvPr/>
        </p:nvPicPr>
        <p:blipFill rotWithShape="1">
          <a:blip r:embed="rId3">
            <a:alphaModFix/>
          </a:blip>
          <a:srcRect l="6949" t="85789" r="26071" b="10785"/>
          <a:stretch/>
        </p:blipFill>
        <p:spPr>
          <a:xfrm>
            <a:off x="0" y="0"/>
            <a:ext cx="12192000" cy="385893"/>
          </a:xfrm>
          <a:prstGeom prst="rect">
            <a:avLst/>
          </a:prstGeom>
          <a:noFill/>
          <a:ln>
            <a:noFill/>
          </a:ln>
        </p:spPr>
      </p:pic>
      <p:sp>
        <p:nvSpPr>
          <p:cNvPr id="1336" name="Google Shape;1336;p23"/>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337" name="Google Shape;1337;p23"/>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3200"/>
              <a:buFont typeface="Arial"/>
              <a:buNone/>
            </a:pPr>
            <a:r>
              <a:rPr lang="en-US" sz="3200" b="1">
                <a:solidFill>
                  <a:srgbClr val="0070C0"/>
                </a:solidFill>
                <a:latin typeface="Arial"/>
                <a:ea typeface="Arial"/>
                <a:cs typeface="Arial"/>
                <a:sym typeface="Arial"/>
              </a:rPr>
              <a:t>What are the problems with the State-of-the-Art explainability for business processes?</a:t>
            </a:r>
            <a:endParaRPr sz="3200" b="1">
              <a:solidFill>
                <a:srgbClr val="0070C0"/>
              </a:solidFill>
              <a:latin typeface="Arial"/>
              <a:ea typeface="Arial"/>
              <a:cs typeface="Arial"/>
              <a:sym typeface="Arial"/>
            </a:endParaRPr>
          </a:p>
        </p:txBody>
      </p:sp>
      <p:sp>
        <p:nvSpPr>
          <p:cNvPr id="1344" name="Google Shape;1344;p24"/>
          <p:cNvSpPr/>
          <p:nvPr/>
        </p:nvSpPr>
        <p:spPr>
          <a:xfrm>
            <a:off x="1097278" y="1915387"/>
            <a:ext cx="10058401" cy="3445712"/>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22222"/>
              </a:buClr>
              <a:buSzPts val="2400"/>
              <a:buFont typeface="Lato"/>
              <a:buNone/>
            </a:pPr>
            <a:r>
              <a:rPr lang="en-US" sz="2400" b="1" i="0" u="none" strike="noStrike" cap="none">
                <a:solidFill>
                  <a:srgbClr val="222222"/>
                </a:solidFill>
                <a:latin typeface="Lato"/>
                <a:ea typeface="Lato"/>
                <a:cs typeface="Lato"/>
                <a:sym typeface="Lato"/>
              </a:rPr>
              <a:t>Many of the explanations </a:t>
            </a:r>
            <a:r>
              <a:rPr lang="en-US" sz="2400" b="1" i="0" u="sng" strike="noStrike" cap="none">
                <a:solidFill>
                  <a:srgbClr val="222222"/>
                </a:solidFill>
                <a:latin typeface="Lato"/>
                <a:ea typeface="Lato"/>
                <a:cs typeface="Lato"/>
                <a:sym typeface="Lato"/>
              </a:rPr>
              <a:t>fail</a:t>
            </a:r>
            <a:r>
              <a:rPr lang="en-US" sz="2400" b="1" i="0" u="none" strike="noStrike" cap="none">
                <a:solidFill>
                  <a:srgbClr val="222222"/>
                </a:solidFill>
                <a:latin typeface="Lato"/>
                <a:ea typeface="Lato"/>
                <a:cs typeface="Lato"/>
                <a:sym typeface="Lato"/>
              </a:rPr>
              <a:t> to</a:t>
            </a:r>
            <a:endParaRPr sz="2400" b="1" i="0" u="none" strike="noStrike" cap="none">
              <a:solidFill>
                <a:srgbClr val="222222"/>
              </a:solidFill>
              <a:latin typeface="Lato"/>
              <a:ea typeface="Lato"/>
              <a:cs typeface="Lato"/>
              <a:sym typeface="Lato"/>
            </a:endParaRPr>
          </a:p>
          <a:p>
            <a:pPr marL="0" marR="0" lvl="0" indent="0" algn="l" rtl="0">
              <a:lnSpc>
                <a:spcPct val="100000"/>
              </a:lnSpc>
              <a:spcBef>
                <a:spcPts val="0"/>
              </a:spcBef>
              <a:spcAft>
                <a:spcPts val="0"/>
              </a:spcAft>
              <a:buClr>
                <a:srgbClr val="FFFFFF"/>
              </a:buClr>
              <a:buSzPts val="2400"/>
              <a:buFont typeface="Calibri"/>
              <a:buNone/>
            </a:pPr>
            <a:endParaRPr sz="2400" b="1" i="0" u="none" strike="noStrike" cap="none">
              <a:solidFill>
                <a:srgbClr val="222222"/>
              </a:solidFill>
              <a:latin typeface="Lato"/>
              <a:ea typeface="Lato"/>
              <a:cs typeface="Lato"/>
              <a:sym typeface="Lato"/>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express the business </a:t>
            </a:r>
            <a:r>
              <a:rPr lang="en-US" sz="2400" b="0" i="1" u="none" strike="noStrike" cap="none">
                <a:solidFill>
                  <a:srgbClr val="222222"/>
                </a:solidFill>
                <a:latin typeface="Lato"/>
                <a:ea typeface="Lato"/>
                <a:cs typeface="Lato"/>
                <a:sym typeface="Lato"/>
              </a:rPr>
              <a:t>process model constraints</a:t>
            </a:r>
            <a:r>
              <a:rPr lang="en-US" sz="2400" b="1" i="0" u="none" strike="noStrike" cap="none">
                <a:solidFill>
                  <a:srgbClr val="222222"/>
                </a:solidFill>
                <a:latin typeface="Lato"/>
                <a:ea typeface="Lato"/>
                <a:cs typeface="Lato"/>
                <a:sym typeface="Lato"/>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include the richness of </a:t>
            </a:r>
            <a:r>
              <a:rPr lang="en-US" sz="2400" b="0" i="1" u="none" strike="noStrike" cap="none">
                <a:solidFill>
                  <a:srgbClr val="222222"/>
                </a:solidFill>
                <a:latin typeface="Lato"/>
                <a:ea typeface="Lato"/>
                <a:cs typeface="Lato"/>
                <a:sym typeface="Lato"/>
              </a:rPr>
              <a:t>contextual situations</a:t>
            </a:r>
            <a:r>
              <a:rPr lang="en-US" sz="2400" b="1" i="0" u="none" strike="noStrike" cap="none">
                <a:solidFill>
                  <a:srgbClr val="222222"/>
                </a:solidFill>
                <a:latin typeface="Lato"/>
                <a:ea typeface="Lato"/>
                <a:cs typeface="Lato"/>
                <a:sym typeface="Lato"/>
              </a:rPr>
              <a:t> that affect process outcomes,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reflect the </a:t>
            </a:r>
            <a:r>
              <a:rPr lang="en-US" sz="2400" b="0" i="1" u="none" strike="noStrike" cap="none">
                <a:solidFill>
                  <a:srgbClr val="222222"/>
                </a:solidFill>
                <a:latin typeface="Lato"/>
                <a:ea typeface="Lato"/>
                <a:cs typeface="Lato"/>
                <a:sym typeface="Lato"/>
              </a:rPr>
              <a:t>true causal execution dependencies</a:t>
            </a:r>
            <a:r>
              <a:rPr lang="en-US" sz="2400" b="1" i="0" u="none" strike="noStrike" cap="none">
                <a:solidFill>
                  <a:srgbClr val="222222"/>
                </a:solidFill>
                <a:latin typeface="Lato"/>
                <a:ea typeface="Lato"/>
                <a:cs typeface="Lato"/>
                <a:sym typeface="Lato"/>
              </a:rPr>
              <a:t> among the activities in the business process, or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22222"/>
              </a:buClr>
              <a:buSzPts val="2400"/>
              <a:buFont typeface="Noto Sans Symbols"/>
              <a:buChar char="▪"/>
            </a:pPr>
            <a:r>
              <a:rPr lang="en-US" sz="2400" b="1" i="0" u="none" strike="noStrike" cap="none">
                <a:solidFill>
                  <a:srgbClr val="222222"/>
                </a:solidFill>
                <a:latin typeface="Lato"/>
                <a:ea typeface="Lato"/>
                <a:cs typeface="Lato"/>
                <a:sym typeface="Lato"/>
              </a:rPr>
              <a:t>make sense and be </a:t>
            </a:r>
            <a:r>
              <a:rPr lang="en-US" sz="2400" b="0" i="1" u="none" strike="noStrike" cap="none">
                <a:solidFill>
                  <a:srgbClr val="222222"/>
                </a:solidFill>
                <a:latin typeface="Lato"/>
                <a:ea typeface="Lato"/>
                <a:cs typeface="Lato"/>
                <a:sym typeface="Lato"/>
              </a:rPr>
              <a:t>interpretable</a:t>
            </a:r>
            <a:r>
              <a:rPr lang="en-US" sz="2400" b="1" i="0" u="none" strike="noStrike" cap="none">
                <a:solidFill>
                  <a:srgbClr val="222222"/>
                </a:solidFill>
                <a:latin typeface="Lato"/>
                <a:ea typeface="Lato"/>
                <a:cs typeface="Lato"/>
                <a:sym typeface="Lato"/>
              </a:rPr>
              <a:t> to human users</a:t>
            </a:r>
            <a:endParaRPr sz="2400" b="1" i="0" u="none" strike="noStrike" cap="none">
              <a:solidFill>
                <a:srgbClr val="222222"/>
              </a:solidFill>
              <a:latin typeface="Lato"/>
              <a:ea typeface="Lato"/>
              <a:cs typeface="Lato"/>
              <a:sym typeface="Lato"/>
            </a:endParaRPr>
          </a:p>
          <a:p>
            <a:pPr marL="0" marR="0" lvl="0" indent="0" algn="l" rtl="0">
              <a:lnSpc>
                <a:spcPct val="100000"/>
              </a:lnSpc>
              <a:spcBef>
                <a:spcPts val="0"/>
              </a:spcBef>
              <a:spcAft>
                <a:spcPts val="0"/>
              </a:spcAft>
              <a:buClr>
                <a:srgbClr val="FFFFFF"/>
              </a:buClr>
              <a:buSzPts val="2400"/>
              <a:buFont typeface="Calibri"/>
              <a:buNone/>
            </a:pPr>
            <a:endParaRPr sz="2400" b="1" i="0" u="none" strike="noStrike" cap="none">
              <a:solidFill>
                <a:srgbClr val="222222"/>
              </a:solidFill>
              <a:latin typeface="Lato"/>
              <a:ea typeface="Lato"/>
              <a:cs typeface="Lato"/>
              <a:sym typeface="Lato"/>
            </a:endParaRPr>
          </a:p>
        </p:txBody>
      </p:sp>
      <p:sp>
        <p:nvSpPr>
          <p:cNvPr id="1345" name="Google Shape;1345;p24"/>
          <p:cNvSpPr txBox="1"/>
          <p:nvPr/>
        </p:nvSpPr>
        <p:spPr>
          <a:xfrm>
            <a:off x="9448802" y="6400801"/>
            <a:ext cx="2438309" cy="22224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0000"/>
                </a:solidFill>
                <a:latin typeface="Arial"/>
                <a:ea typeface="Arial"/>
                <a:cs typeface="Arial"/>
                <a:sym typeface="Arial"/>
              </a:rPr>
              <a:t>64</a:t>
            </a:fld>
            <a:endParaRPr sz="800" b="0" i="0" u="none" strike="noStrike" cap="none">
              <a:solidFill>
                <a:srgbClr val="000000"/>
              </a:solidFill>
              <a:latin typeface="Arial"/>
              <a:ea typeface="Arial"/>
              <a:cs typeface="Arial"/>
              <a:sym typeface="Arial"/>
            </a:endParaRPr>
          </a:p>
        </p:txBody>
      </p:sp>
      <p:sp>
        <p:nvSpPr>
          <p:cNvPr id="1346" name="Google Shape;1346;p24"/>
          <p:cNvSpPr/>
          <p:nvPr/>
        </p:nvSpPr>
        <p:spPr>
          <a:xfrm>
            <a:off x="1097278" y="5527742"/>
            <a:ext cx="10058401" cy="604157"/>
          </a:xfrm>
          <a:prstGeom prst="rect">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0" i="0" u="none" strike="noStrike" cap="none">
                <a:solidFill>
                  <a:srgbClr val="FFFFFF"/>
                </a:solidFill>
                <a:latin typeface="Calibri"/>
                <a:ea typeface="Calibri"/>
                <a:cs typeface="Calibri"/>
                <a:sym typeface="Calibri"/>
              </a:rPr>
              <a:t>Situation Aware eXplainability (SAX)</a:t>
            </a:r>
            <a:endParaRPr sz="3200" b="0" i="0" u="none" strike="noStrike" cap="none">
              <a:solidFill>
                <a:srgbClr val="FFFFFF"/>
              </a:solidFill>
              <a:latin typeface="Calibri"/>
              <a:ea typeface="Calibri"/>
              <a:cs typeface="Calibri"/>
              <a:sym typeface="Calibri"/>
            </a:endParaRPr>
          </a:p>
        </p:txBody>
      </p:sp>
      <p:sp>
        <p:nvSpPr>
          <p:cNvPr id="1347" name="Google Shape;1347;p24"/>
          <p:cNvSpPr/>
          <p:nvPr/>
        </p:nvSpPr>
        <p:spPr>
          <a:xfrm>
            <a:off x="1219200" y="5533574"/>
            <a:ext cx="1110343" cy="604157"/>
          </a:xfrm>
          <a:prstGeom prst="rightArrow">
            <a:avLst>
              <a:gd name="adj1" fmla="val 50000"/>
              <a:gd name="adj2" fmla="val 50000"/>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48" name="Google Shape;1348;p24"/>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pic>
        <p:nvPicPr>
          <p:cNvPr id="1349" name="Google Shape;1349;p24"/>
          <p:cNvPicPr preferRelativeResize="0"/>
          <p:nvPr/>
        </p:nvPicPr>
        <p:blipFill rotWithShape="1">
          <a:blip r:embed="rId3">
            <a:alphaModFix/>
          </a:blip>
          <a:srcRect l="6949" t="85789" r="26071" b="10785"/>
          <a:stretch/>
        </p:blipFill>
        <p:spPr>
          <a:xfrm>
            <a:off x="0" y="0"/>
            <a:ext cx="12192000" cy="385893"/>
          </a:xfrm>
          <a:prstGeom prst="rect">
            <a:avLst/>
          </a:prstGeom>
          <a:noFill/>
          <a:ln>
            <a:noFill/>
          </a:ln>
        </p:spPr>
      </p:pic>
      <p:sp>
        <p:nvSpPr>
          <p:cNvPr id="1350" name="Google Shape;1350;p24"/>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351" name="Google Shape;1351;p24"/>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Google Shape;1357;p25" descr="A graph with blue and white bars&#10;&#10;Description automatically generated"/>
          <p:cNvPicPr preferRelativeResize="0"/>
          <p:nvPr/>
        </p:nvPicPr>
        <p:blipFill rotWithShape="1">
          <a:blip r:embed="rId3">
            <a:alphaModFix/>
          </a:blip>
          <a:srcRect/>
          <a:stretch/>
        </p:blipFill>
        <p:spPr>
          <a:xfrm>
            <a:off x="7064898" y="2170647"/>
            <a:ext cx="4407012" cy="1749843"/>
          </a:xfrm>
          <a:prstGeom prst="rect">
            <a:avLst/>
          </a:prstGeom>
          <a:noFill/>
          <a:ln>
            <a:noFill/>
          </a:ln>
        </p:spPr>
      </p:pic>
      <p:sp>
        <p:nvSpPr>
          <p:cNvPr id="1358" name="Google Shape;1358;p25"/>
          <p:cNvSpPr txBox="1"/>
          <p:nvPr/>
        </p:nvSpPr>
        <p:spPr>
          <a:xfrm>
            <a:off x="646384" y="283480"/>
            <a:ext cx="10948207" cy="79292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90000"/>
              </a:lnSpc>
              <a:spcBef>
                <a:spcPts val="0"/>
              </a:spcBef>
              <a:spcAft>
                <a:spcPts val="0"/>
              </a:spcAft>
              <a:buClr>
                <a:srgbClr val="515BF5"/>
              </a:buClr>
              <a:buSzPct val="100000"/>
              <a:buFont typeface="Calibri"/>
              <a:buNone/>
            </a:pPr>
            <a:r>
              <a:rPr lang="en-US" sz="4400" b="1" i="0" u="none" strike="noStrike" cap="none">
                <a:solidFill>
                  <a:srgbClr val="0070C0"/>
                </a:solidFill>
                <a:latin typeface="Calibri"/>
                <a:ea typeface="Calibri"/>
                <a:cs typeface="Calibri"/>
                <a:sym typeface="Calibri"/>
              </a:rPr>
              <a:t>SAX4BPM library – the idea “Form”, “Blend”, “Interpret” (FBI)</a:t>
            </a:r>
            <a:endParaRPr sz="4400" b="1" i="0" u="none" strike="noStrike" cap="none">
              <a:solidFill>
                <a:srgbClr val="0070C0"/>
              </a:solidFill>
              <a:latin typeface="Calibri"/>
              <a:ea typeface="Calibri"/>
              <a:cs typeface="Calibri"/>
              <a:sym typeface="Calibri"/>
            </a:endParaRPr>
          </a:p>
        </p:txBody>
      </p:sp>
      <p:pic>
        <p:nvPicPr>
          <p:cNvPr id="1359" name="Google Shape;1359;p25" descr="Blender Generic Blue icon"/>
          <p:cNvPicPr preferRelativeResize="0"/>
          <p:nvPr/>
        </p:nvPicPr>
        <p:blipFill rotWithShape="1">
          <a:blip r:embed="rId4">
            <a:alphaModFix/>
          </a:blip>
          <a:srcRect/>
          <a:stretch/>
        </p:blipFill>
        <p:spPr>
          <a:xfrm>
            <a:off x="3886200" y="4469323"/>
            <a:ext cx="2105197" cy="2105197"/>
          </a:xfrm>
          <a:prstGeom prst="rect">
            <a:avLst/>
          </a:prstGeom>
          <a:noFill/>
          <a:ln>
            <a:noFill/>
          </a:ln>
        </p:spPr>
      </p:pic>
      <p:pic>
        <p:nvPicPr>
          <p:cNvPr id="1360" name="Google Shape;1360;p25" descr="A screenshot of a diagram&#10;&#10;Description automatically generated"/>
          <p:cNvPicPr preferRelativeResize="0"/>
          <p:nvPr/>
        </p:nvPicPr>
        <p:blipFill rotWithShape="1">
          <a:blip r:embed="rId5">
            <a:alphaModFix/>
          </a:blip>
          <a:srcRect l="6633" t="8497" r="32639" b="1503"/>
          <a:stretch/>
        </p:blipFill>
        <p:spPr>
          <a:xfrm>
            <a:off x="635529" y="1360170"/>
            <a:ext cx="1604751" cy="3131820"/>
          </a:xfrm>
          <a:prstGeom prst="rect">
            <a:avLst/>
          </a:prstGeom>
          <a:noFill/>
          <a:ln>
            <a:noFill/>
          </a:ln>
        </p:spPr>
      </p:pic>
      <p:pic>
        <p:nvPicPr>
          <p:cNvPr id="1361" name="Google Shape;1361;p25" descr="A screenshot of a parking ticket&#10;&#10;Description automatically generated"/>
          <p:cNvPicPr preferRelativeResize="0"/>
          <p:nvPr/>
        </p:nvPicPr>
        <p:blipFill rotWithShape="1">
          <a:blip r:embed="rId6">
            <a:alphaModFix/>
          </a:blip>
          <a:srcRect/>
          <a:stretch/>
        </p:blipFill>
        <p:spPr>
          <a:xfrm>
            <a:off x="3316128" y="1343620"/>
            <a:ext cx="3178697" cy="2028037"/>
          </a:xfrm>
          <a:prstGeom prst="rect">
            <a:avLst/>
          </a:prstGeom>
          <a:noFill/>
          <a:ln>
            <a:noFill/>
          </a:ln>
        </p:spPr>
      </p:pic>
      <p:sp>
        <p:nvSpPr>
          <p:cNvPr id="1362" name="Google Shape;1362;p25"/>
          <p:cNvSpPr txBox="1"/>
          <p:nvPr/>
        </p:nvSpPr>
        <p:spPr>
          <a:xfrm>
            <a:off x="745027" y="4387140"/>
            <a:ext cx="27203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process knowledge</a:t>
            </a:r>
            <a:endParaRPr sz="1800" b="1" i="0" u="none" strike="noStrike" cap="none">
              <a:solidFill>
                <a:srgbClr val="000000"/>
              </a:solidFill>
              <a:latin typeface="Calibri"/>
              <a:ea typeface="Calibri"/>
              <a:cs typeface="Calibri"/>
              <a:sym typeface="Calibri"/>
            </a:endParaRPr>
          </a:p>
        </p:txBody>
      </p:sp>
      <p:sp>
        <p:nvSpPr>
          <p:cNvPr id="1363" name="Google Shape;1363;p25"/>
          <p:cNvSpPr txBox="1"/>
          <p:nvPr/>
        </p:nvSpPr>
        <p:spPr>
          <a:xfrm>
            <a:off x="4188337" y="3301678"/>
            <a:ext cx="27203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causal knowledge</a:t>
            </a:r>
            <a:endParaRPr sz="1800" b="1" i="0" u="none" strike="noStrike" cap="none">
              <a:solidFill>
                <a:srgbClr val="000000"/>
              </a:solidFill>
              <a:latin typeface="Calibri"/>
              <a:ea typeface="Calibri"/>
              <a:cs typeface="Calibri"/>
              <a:sym typeface="Calibri"/>
            </a:endParaRPr>
          </a:p>
        </p:txBody>
      </p:sp>
      <p:sp>
        <p:nvSpPr>
          <p:cNvPr id="1364" name="Google Shape;1364;p25"/>
          <p:cNvSpPr txBox="1"/>
          <p:nvPr/>
        </p:nvSpPr>
        <p:spPr>
          <a:xfrm>
            <a:off x="8421247" y="4016486"/>
            <a:ext cx="27203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XAI knowledge</a:t>
            </a:r>
            <a:endParaRPr sz="1800" b="1" i="0" u="none" strike="noStrike" cap="none">
              <a:solidFill>
                <a:srgbClr val="000000"/>
              </a:solidFill>
              <a:latin typeface="Calibri"/>
              <a:ea typeface="Calibri"/>
              <a:cs typeface="Calibri"/>
              <a:sym typeface="Calibri"/>
            </a:endParaRPr>
          </a:p>
        </p:txBody>
      </p:sp>
      <p:sp>
        <p:nvSpPr>
          <p:cNvPr id="1365" name="Google Shape;1365;p25"/>
          <p:cNvSpPr txBox="1"/>
          <p:nvPr/>
        </p:nvSpPr>
        <p:spPr>
          <a:xfrm>
            <a:off x="3445754" y="6488668"/>
            <a:ext cx="30632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Large Language Model (LLM)</a:t>
            </a:r>
            <a:endParaRPr sz="1800" b="1" i="0" u="none" strike="noStrike" cap="none">
              <a:solidFill>
                <a:srgbClr val="000000"/>
              </a:solidFill>
              <a:latin typeface="Calibri"/>
              <a:ea typeface="Calibri"/>
              <a:cs typeface="Calibri"/>
              <a:sym typeface="Calibri"/>
            </a:endParaRPr>
          </a:p>
        </p:txBody>
      </p:sp>
      <p:sp>
        <p:nvSpPr>
          <p:cNvPr id="1366" name="Google Shape;1366;p25"/>
          <p:cNvSpPr/>
          <p:nvPr/>
        </p:nvSpPr>
        <p:spPr>
          <a:xfrm rot="-2924467">
            <a:off x="2996088" y="3687826"/>
            <a:ext cx="640080" cy="960120"/>
          </a:xfrm>
          <a:prstGeom prst="downArrow">
            <a:avLst>
              <a:gd name="adj1" fmla="val 50000"/>
              <a:gd name="adj2" fmla="val 50000"/>
            </a:avLst>
          </a:prstGeom>
          <a:solidFill>
            <a:srgbClr val="A5A5A5"/>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7" name="Google Shape;1367;p25"/>
          <p:cNvSpPr/>
          <p:nvPr/>
        </p:nvSpPr>
        <p:spPr>
          <a:xfrm rot="3205210">
            <a:off x="6174784" y="3673748"/>
            <a:ext cx="640080" cy="960120"/>
          </a:xfrm>
          <a:prstGeom prst="downArrow">
            <a:avLst>
              <a:gd name="adj1" fmla="val 50000"/>
              <a:gd name="adj2" fmla="val 50000"/>
            </a:avLst>
          </a:prstGeom>
          <a:solidFill>
            <a:srgbClr val="A5A5A5"/>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8" name="Google Shape;1368;p25"/>
          <p:cNvSpPr/>
          <p:nvPr/>
        </p:nvSpPr>
        <p:spPr>
          <a:xfrm>
            <a:off x="4537710" y="3680524"/>
            <a:ext cx="640080" cy="671924"/>
          </a:xfrm>
          <a:prstGeom prst="downArrow">
            <a:avLst>
              <a:gd name="adj1" fmla="val 50000"/>
              <a:gd name="adj2" fmla="val 50000"/>
            </a:avLst>
          </a:prstGeom>
          <a:solidFill>
            <a:srgbClr val="A5A5A5"/>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9" name="Google Shape;1369;p25"/>
          <p:cNvSpPr/>
          <p:nvPr/>
        </p:nvSpPr>
        <p:spPr>
          <a:xfrm rot="-5400000">
            <a:off x="6266347" y="4945694"/>
            <a:ext cx="640080" cy="1152454"/>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70" name="Google Shape;1370;p25"/>
          <p:cNvSpPr/>
          <p:nvPr/>
        </p:nvSpPr>
        <p:spPr>
          <a:xfrm>
            <a:off x="7521620" y="4927464"/>
            <a:ext cx="2105197" cy="1188914"/>
          </a:xfrm>
          <a:prstGeom prst="cloudCallout">
            <a:avLst>
              <a:gd name="adj1" fmla="val 90985"/>
              <a:gd name="adj2" fmla="val -28831"/>
            </a:avLst>
          </a:prstGeom>
          <a:noFill/>
          <a:ln w="38100" cap="flat" cmpd="sng">
            <a:solidFill>
              <a:srgbClr val="1C305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explanation</a:t>
            </a:r>
            <a:endParaRPr sz="2000" b="1" i="0" u="none" strike="noStrike" cap="none">
              <a:solidFill>
                <a:srgbClr val="000000"/>
              </a:solidFill>
              <a:latin typeface="Calibri"/>
              <a:ea typeface="Calibri"/>
              <a:cs typeface="Calibri"/>
              <a:sym typeface="Calibri"/>
            </a:endParaRPr>
          </a:p>
        </p:txBody>
      </p:sp>
      <p:pic>
        <p:nvPicPr>
          <p:cNvPr id="1371" name="Google Shape;1371;p25" descr="Artificial Intelligence outline"/>
          <p:cNvPicPr preferRelativeResize="0"/>
          <p:nvPr/>
        </p:nvPicPr>
        <p:blipFill rotWithShape="1">
          <a:blip r:embed="rId7">
            <a:alphaModFix/>
          </a:blip>
          <a:srcRect/>
          <a:stretch/>
        </p:blipFill>
        <p:spPr>
          <a:xfrm>
            <a:off x="10344830" y="4691887"/>
            <a:ext cx="1725250" cy="1725250"/>
          </a:xfrm>
          <a:prstGeom prst="rect">
            <a:avLst/>
          </a:prstGeom>
          <a:noFill/>
          <a:ln>
            <a:noFill/>
          </a:ln>
        </p:spPr>
      </p:pic>
      <p:sp>
        <p:nvSpPr>
          <p:cNvPr id="1372" name="Google Shape;1372;p25"/>
          <p:cNvSpPr/>
          <p:nvPr/>
        </p:nvSpPr>
        <p:spPr>
          <a:xfrm>
            <a:off x="10709044" y="1343620"/>
            <a:ext cx="1067677" cy="3125703"/>
          </a:xfrm>
          <a:prstGeom prst="righ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73" name="Google Shape;1373;p25"/>
          <p:cNvSpPr txBox="1"/>
          <p:nvPr/>
        </p:nvSpPr>
        <p:spPr>
          <a:xfrm rot="-5400000">
            <a:off x="10521611" y="2488781"/>
            <a:ext cx="27472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knowledge ingredients</a:t>
            </a:r>
            <a:endParaRPr sz="1800" b="1" i="0" u="none" strike="noStrike" cap="none">
              <a:solidFill>
                <a:srgbClr val="000000"/>
              </a:solidFill>
              <a:latin typeface="Calibri"/>
              <a:ea typeface="Calibri"/>
              <a:cs typeface="Calibri"/>
              <a:sym typeface="Calibri"/>
            </a:endParaRPr>
          </a:p>
        </p:txBody>
      </p:sp>
      <p:sp>
        <p:nvSpPr>
          <p:cNvPr id="1374" name="Google Shape;1374;p25"/>
          <p:cNvSpPr txBox="1"/>
          <p:nvPr/>
        </p:nvSpPr>
        <p:spPr>
          <a:xfrm>
            <a:off x="283420" y="4907467"/>
            <a:ext cx="2680599"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3200" b="1" i="0" u="none" strike="noStrike" cap="none">
                <a:solidFill>
                  <a:srgbClr val="000000"/>
                </a:solidFill>
                <a:latin typeface="Calibri"/>
                <a:ea typeface="Calibri"/>
                <a:cs typeface="Calibri"/>
                <a:sym typeface="Calibri"/>
              </a:rPr>
              <a:t>“</a:t>
            </a:r>
            <a:r>
              <a:rPr lang="en-US" sz="2000" b="1" i="0" u="none" strike="noStrike" cap="none">
                <a:solidFill>
                  <a:srgbClr val="000000"/>
                </a:solidFill>
                <a:latin typeface="Calibri"/>
                <a:ea typeface="Calibri"/>
                <a:cs typeface="Calibri"/>
                <a:sym typeface="Calibri"/>
              </a:rPr>
              <a:t>Why does the processing of fines in</a:t>
            </a:r>
            <a:br>
              <a:rPr lang="en-US" sz="2000" b="1" i="0" u="none" strike="noStrike" cap="none">
                <a:solidFill>
                  <a:srgbClr val="000000"/>
                </a:solidFill>
                <a:latin typeface="Calibri"/>
                <a:ea typeface="Calibri"/>
                <a:cs typeface="Calibri"/>
                <a:sym typeface="Calibri"/>
              </a:rPr>
            </a:br>
            <a:r>
              <a:rPr lang="en-US" sz="2000" b="1" i="0" u="none" strike="noStrike" cap="none">
                <a:solidFill>
                  <a:srgbClr val="000000"/>
                </a:solidFill>
                <a:latin typeface="Calibri"/>
                <a:ea typeface="Calibri"/>
                <a:cs typeface="Calibri"/>
                <a:sym typeface="Calibri"/>
              </a:rPr>
              <a:t>hazardous location</a:t>
            </a:r>
            <a:br>
              <a:rPr lang="en-US" sz="2000" b="1" i="0" u="none" strike="noStrike" cap="none">
                <a:solidFill>
                  <a:srgbClr val="000000"/>
                </a:solidFill>
                <a:latin typeface="Calibri"/>
                <a:ea typeface="Calibri"/>
                <a:cs typeface="Calibri"/>
                <a:sym typeface="Calibri"/>
              </a:rPr>
            </a:br>
            <a:r>
              <a:rPr lang="en-US" sz="2000" b="1" i="0" u="none" strike="noStrike" cap="none">
                <a:solidFill>
                  <a:srgbClr val="000000"/>
                </a:solidFill>
                <a:latin typeface="Calibri"/>
                <a:ea typeface="Calibri"/>
                <a:cs typeface="Calibri"/>
                <a:sym typeface="Calibri"/>
              </a:rPr>
              <a:t>take so long</a:t>
            </a:r>
            <a:r>
              <a:rPr lang="en-US" sz="2800" b="1" i="0" u="none" strike="noStrike" cap="none">
                <a:solidFill>
                  <a:srgbClr val="FF0000"/>
                </a:solidFill>
                <a:latin typeface="Calibri"/>
                <a:ea typeface="Calibri"/>
                <a:cs typeface="Calibri"/>
                <a:sym typeface="Calibri"/>
              </a:rPr>
              <a:t>?</a:t>
            </a:r>
            <a:r>
              <a:rPr lang="en-US" sz="2800" b="1" i="0" u="none" strike="noStrike" cap="none">
                <a:solidFill>
                  <a:srgbClr val="000000"/>
                </a:solidFill>
                <a:latin typeface="Calibri"/>
                <a:ea typeface="Calibri"/>
                <a:cs typeface="Calibri"/>
                <a:sym typeface="Calibri"/>
              </a:rPr>
              <a:t>”</a:t>
            </a:r>
            <a:r>
              <a:rPr lang="en-US" sz="2000" b="1" i="0" u="none" strike="noStrike" cap="none">
                <a:solidFill>
                  <a:srgbClr val="000000"/>
                </a:solidFill>
                <a:latin typeface="Calibri"/>
                <a:ea typeface="Calibri"/>
                <a:cs typeface="Calibri"/>
                <a:sym typeface="Calibri"/>
              </a:rPr>
              <a:t> </a:t>
            </a:r>
            <a:endParaRPr sz="2000" b="1" i="0" u="none" strike="noStrike" cap="none">
              <a:solidFill>
                <a:srgbClr val="000000"/>
              </a:solidFill>
              <a:latin typeface="Calibri"/>
              <a:ea typeface="Calibri"/>
              <a:cs typeface="Calibri"/>
              <a:sym typeface="Calibri"/>
            </a:endParaRPr>
          </a:p>
        </p:txBody>
      </p:sp>
      <p:sp>
        <p:nvSpPr>
          <p:cNvPr id="1375" name="Google Shape;1375;p25"/>
          <p:cNvSpPr/>
          <p:nvPr/>
        </p:nvSpPr>
        <p:spPr>
          <a:xfrm rot="-5400000">
            <a:off x="3178918" y="4978285"/>
            <a:ext cx="640080" cy="1152454"/>
          </a:xfrm>
          <a:prstGeom prst="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76" name="Google Shape;1376;p25"/>
          <p:cNvPicPr preferRelativeResize="0"/>
          <p:nvPr/>
        </p:nvPicPr>
        <p:blipFill rotWithShape="1">
          <a:blip r:embed="rId8">
            <a:alphaModFix/>
          </a:blip>
          <a:srcRect l="6949" t="85789" r="26071" b="10785"/>
          <a:stretch/>
        </p:blipFill>
        <p:spPr>
          <a:xfrm>
            <a:off x="0" y="0"/>
            <a:ext cx="12192000" cy="385893"/>
          </a:xfrm>
          <a:prstGeom prst="rect">
            <a:avLst/>
          </a:prstGeom>
          <a:noFill/>
          <a:ln>
            <a:noFill/>
          </a:ln>
        </p:spPr>
      </p:pic>
      <p:sp>
        <p:nvSpPr>
          <p:cNvPr id="1377" name="Google Shape;1377;p25"/>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378" name="Google Shape;1378;p25"/>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26"/>
          <p:cNvSpPr txBox="1"/>
          <p:nvPr/>
        </p:nvSpPr>
        <p:spPr>
          <a:xfrm>
            <a:off x="646385" y="413889"/>
            <a:ext cx="8798404" cy="79292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515BF5"/>
              </a:buClr>
              <a:buSzPts val="4400"/>
              <a:buFont typeface="Calibri"/>
              <a:buNone/>
            </a:pPr>
            <a:r>
              <a:rPr lang="en-US" sz="4400" b="1" i="0" u="none" strike="noStrike" cap="none">
                <a:solidFill>
                  <a:srgbClr val="0070C0"/>
                </a:solidFill>
                <a:latin typeface="Calibri"/>
                <a:ea typeface="Calibri"/>
                <a:cs typeface="Calibri"/>
                <a:sym typeface="Calibri"/>
              </a:rPr>
              <a:t>SAX4BPM library – general approach</a:t>
            </a:r>
            <a:endParaRPr sz="4400" b="1" i="0" u="none" strike="noStrike" cap="none">
              <a:solidFill>
                <a:srgbClr val="0070C0"/>
              </a:solidFill>
              <a:latin typeface="Calibri"/>
              <a:ea typeface="Calibri"/>
              <a:cs typeface="Calibri"/>
              <a:sym typeface="Calibri"/>
            </a:endParaRPr>
          </a:p>
        </p:txBody>
      </p:sp>
      <p:pic>
        <p:nvPicPr>
          <p:cNvPr id="1385" name="Google Shape;1385;p26" descr="A diagram of a cloud computing process&#10;&#10;Description automatically generated"/>
          <p:cNvPicPr preferRelativeResize="0"/>
          <p:nvPr/>
        </p:nvPicPr>
        <p:blipFill rotWithShape="1">
          <a:blip r:embed="rId3">
            <a:alphaModFix/>
          </a:blip>
          <a:srcRect/>
          <a:stretch/>
        </p:blipFill>
        <p:spPr>
          <a:xfrm>
            <a:off x="-10092" y="1206809"/>
            <a:ext cx="12202092" cy="5046073"/>
          </a:xfrm>
          <a:prstGeom prst="rect">
            <a:avLst/>
          </a:prstGeom>
          <a:noFill/>
          <a:ln>
            <a:noFill/>
          </a:ln>
        </p:spPr>
      </p:pic>
      <p:pic>
        <p:nvPicPr>
          <p:cNvPr id="1386" name="Google Shape;1386;p26"/>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387" name="Google Shape;1387;p26"/>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388" name="Google Shape;1388;p26"/>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389" name="Google Shape;1389;p26"/>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27" descr="A diagram of a cloud computing process&#10;&#10;Description automatically generated"/>
          <p:cNvPicPr preferRelativeResize="0"/>
          <p:nvPr/>
        </p:nvPicPr>
        <p:blipFill rotWithShape="1">
          <a:blip r:embed="rId3">
            <a:alphaModFix/>
          </a:blip>
          <a:srcRect/>
          <a:stretch/>
        </p:blipFill>
        <p:spPr>
          <a:xfrm>
            <a:off x="-10092" y="1206809"/>
            <a:ext cx="12202092" cy="5046073"/>
          </a:xfrm>
          <a:prstGeom prst="rect">
            <a:avLst/>
          </a:prstGeom>
          <a:noFill/>
          <a:ln>
            <a:noFill/>
          </a:ln>
        </p:spPr>
      </p:pic>
      <p:sp>
        <p:nvSpPr>
          <p:cNvPr id="1396" name="Google Shape;1396;p27"/>
          <p:cNvSpPr txBox="1"/>
          <p:nvPr/>
        </p:nvSpPr>
        <p:spPr>
          <a:xfrm>
            <a:off x="646385" y="413889"/>
            <a:ext cx="8798404" cy="79292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515BF5"/>
              </a:buClr>
              <a:buSzPts val="4400"/>
              <a:buFont typeface="Calibri"/>
              <a:buNone/>
            </a:pPr>
            <a:r>
              <a:rPr lang="en-US" sz="4400" b="1" i="0" u="none" strike="noStrike" cap="none">
                <a:solidFill>
                  <a:srgbClr val="0070C0"/>
                </a:solidFill>
                <a:latin typeface="Calibri"/>
                <a:ea typeface="Calibri"/>
                <a:cs typeface="Calibri"/>
                <a:sym typeface="Calibri"/>
              </a:rPr>
              <a:t>SAX4BPM library – general approach</a:t>
            </a:r>
            <a:endParaRPr sz="4400" b="1" i="0" u="none" strike="noStrike" cap="none">
              <a:solidFill>
                <a:srgbClr val="0070C0"/>
              </a:solidFill>
              <a:latin typeface="Calibri"/>
              <a:ea typeface="Calibri"/>
              <a:cs typeface="Calibri"/>
              <a:sym typeface="Calibri"/>
            </a:endParaRPr>
          </a:p>
        </p:txBody>
      </p:sp>
      <p:sp>
        <p:nvSpPr>
          <p:cNvPr id="1397" name="Google Shape;1397;p27"/>
          <p:cNvSpPr/>
          <p:nvPr/>
        </p:nvSpPr>
        <p:spPr>
          <a:xfrm>
            <a:off x="3719707" y="4663440"/>
            <a:ext cx="1325880" cy="800100"/>
          </a:xfrm>
          <a:prstGeom prst="wedgeEllipseCallout">
            <a:avLst>
              <a:gd name="adj1" fmla="val 86690"/>
              <a:gd name="adj2" fmla="val -146070"/>
            </a:avLst>
          </a:prstGeom>
          <a:solidFill>
            <a:srgbClr val="FF0000"/>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Beyond SOTA</a:t>
            </a:r>
            <a:endParaRPr sz="1400" b="1" i="0" u="none" strike="noStrike" cap="none">
              <a:solidFill>
                <a:srgbClr val="FFFFFF"/>
              </a:solidFill>
              <a:latin typeface="Arial"/>
              <a:ea typeface="Arial"/>
              <a:cs typeface="Arial"/>
              <a:sym typeface="Arial"/>
            </a:endParaRPr>
          </a:p>
        </p:txBody>
      </p:sp>
      <p:sp>
        <p:nvSpPr>
          <p:cNvPr id="1398" name="Google Shape;1398;p27"/>
          <p:cNvSpPr/>
          <p:nvPr/>
        </p:nvSpPr>
        <p:spPr>
          <a:xfrm>
            <a:off x="9964297" y="2506980"/>
            <a:ext cx="1325880" cy="800100"/>
          </a:xfrm>
          <a:prstGeom prst="wedgeEllipseCallout">
            <a:avLst>
              <a:gd name="adj1" fmla="val -40896"/>
              <a:gd name="adj2" fmla="val 105359"/>
            </a:avLst>
          </a:prstGeom>
          <a:solidFill>
            <a:srgbClr val="FF0000"/>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Beyond SOTA</a:t>
            </a:r>
            <a:endParaRPr sz="1400" b="1" i="0" u="none" strike="noStrike" cap="none">
              <a:solidFill>
                <a:srgbClr val="FFFFFF"/>
              </a:solidFill>
              <a:latin typeface="Arial"/>
              <a:ea typeface="Arial"/>
              <a:cs typeface="Arial"/>
              <a:sym typeface="Arial"/>
            </a:endParaRPr>
          </a:p>
        </p:txBody>
      </p:sp>
      <p:sp>
        <p:nvSpPr>
          <p:cNvPr id="1399" name="Google Shape;1399;p27"/>
          <p:cNvSpPr/>
          <p:nvPr/>
        </p:nvSpPr>
        <p:spPr>
          <a:xfrm>
            <a:off x="8638417" y="1824990"/>
            <a:ext cx="1325880" cy="800100"/>
          </a:xfrm>
          <a:prstGeom prst="wedgeEllipseCallout">
            <a:avLst>
              <a:gd name="adj1" fmla="val -58137"/>
              <a:gd name="adj2" fmla="val 129645"/>
            </a:avLst>
          </a:prstGeom>
          <a:solidFill>
            <a:srgbClr val="FF0000"/>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Beyond SOTA</a:t>
            </a:r>
            <a:endParaRPr sz="1400" b="1" i="0" u="none" strike="noStrike" cap="none">
              <a:solidFill>
                <a:srgbClr val="FFFFFF"/>
              </a:solidFill>
              <a:latin typeface="Arial"/>
              <a:ea typeface="Arial"/>
              <a:cs typeface="Arial"/>
              <a:sym typeface="Arial"/>
            </a:endParaRPr>
          </a:p>
        </p:txBody>
      </p:sp>
      <p:sp>
        <p:nvSpPr>
          <p:cNvPr id="1400" name="Google Shape;1400;p27"/>
          <p:cNvSpPr/>
          <p:nvPr/>
        </p:nvSpPr>
        <p:spPr>
          <a:xfrm>
            <a:off x="6649597" y="1424940"/>
            <a:ext cx="1325880" cy="800100"/>
          </a:xfrm>
          <a:prstGeom prst="wedgeEllipseCallout">
            <a:avLst>
              <a:gd name="adj1" fmla="val -33999"/>
              <a:gd name="adj2" fmla="val 179645"/>
            </a:avLst>
          </a:prstGeom>
          <a:solidFill>
            <a:srgbClr val="FF0000"/>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Beyond SOTA</a:t>
            </a:r>
            <a:endParaRPr sz="1400" b="1" i="0" u="none" strike="noStrike" cap="none">
              <a:solidFill>
                <a:srgbClr val="FFFFFF"/>
              </a:solidFill>
              <a:latin typeface="Arial"/>
              <a:ea typeface="Arial"/>
              <a:cs typeface="Arial"/>
              <a:sym typeface="Arial"/>
            </a:endParaRPr>
          </a:p>
        </p:txBody>
      </p:sp>
      <p:sp>
        <p:nvSpPr>
          <p:cNvPr id="1401" name="Google Shape;1401;p27"/>
          <p:cNvSpPr/>
          <p:nvPr/>
        </p:nvSpPr>
        <p:spPr>
          <a:xfrm>
            <a:off x="6649597" y="3227070"/>
            <a:ext cx="342900" cy="124206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1402" name="Google Shape;1402;p27"/>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403" name="Google Shape;1403;p27"/>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404" name="Google Shape;1404;p27"/>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05" name="Google Shape;1405;p27"/>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1411" name="Google Shape;1411;p28" descr="A diagram of a cloud computing process&#10;&#10;Description automatically generated"/>
          <p:cNvPicPr preferRelativeResize="0"/>
          <p:nvPr/>
        </p:nvPicPr>
        <p:blipFill rotWithShape="1">
          <a:blip r:embed="rId3">
            <a:alphaModFix/>
          </a:blip>
          <a:srcRect/>
          <a:stretch/>
        </p:blipFill>
        <p:spPr>
          <a:xfrm>
            <a:off x="-10092" y="1206809"/>
            <a:ext cx="12202092" cy="5046073"/>
          </a:xfrm>
          <a:prstGeom prst="rect">
            <a:avLst/>
          </a:prstGeom>
          <a:noFill/>
          <a:ln>
            <a:noFill/>
          </a:ln>
        </p:spPr>
      </p:pic>
      <p:sp>
        <p:nvSpPr>
          <p:cNvPr id="1412" name="Google Shape;1412;p28"/>
          <p:cNvSpPr txBox="1"/>
          <p:nvPr/>
        </p:nvSpPr>
        <p:spPr>
          <a:xfrm>
            <a:off x="646385" y="470831"/>
            <a:ext cx="8798404" cy="79292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515BF5"/>
              </a:buClr>
              <a:buSzPts val="4400"/>
              <a:buFont typeface="Calibri"/>
              <a:buNone/>
            </a:pPr>
            <a:r>
              <a:rPr lang="en-US" sz="4400" b="1" i="0" u="none" strike="noStrike" cap="none">
                <a:solidFill>
                  <a:srgbClr val="0070C0"/>
                </a:solidFill>
                <a:latin typeface="Calibri"/>
                <a:ea typeface="Calibri"/>
                <a:cs typeface="Calibri"/>
                <a:sym typeface="Calibri"/>
              </a:rPr>
              <a:t>SAX4BPM library – general approach</a:t>
            </a:r>
            <a:endParaRPr sz="4400" b="1" i="0" u="none" strike="noStrike" cap="none">
              <a:solidFill>
                <a:srgbClr val="0070C0"/>
              </a:solidFill>
              <a:latin typeface="Calibri"/>
              <a:ea typeface="Calibri"/>
              <a:cs typeface="Calibri"/>
              <a:sym typeface="Calibri"/>
            </a:endParaRPr>
          </a:p>
        </p:txBody>
      </p:sp>
      <p:sp>
        <p:nvSpPr>
          <p:cNvPr id="1413" name="Google Shape;1413;p28"/>
          <p:cNvSpPr/>
          <p:nvPr/>
        </p:nvSpPr>
        <p:spPr>
          <a:xfrm>
            <a:off x="3719707" y="4663440"/>
            <a:ext cx="1325880" cy="800100"/>
          </a:xfrm>
          <a:prstGeom prst="wedgeEllipseCallout">
            <a:avLst>
              <a:gd name="adj1" fmla="val 86690"/>
              <a:gd name="adj2" fmla="val -146070"/>
            </a:avLst>
          </a:prstGeom>
          <a:solidFill>
            <a:srgbClr val="FF0000"/>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Causal process discovery</a:t>
            </a:r>
            <a:endParaRPr sz="1400" b="1" i="0" u="none" strike="noStrike" cap="none">
              <a:solidFill>
                <a:srgbClr val="FFFFFF"/>
              </a:solidFill>
              <a:latin typeface="Arial"/>
              <a:ea typeface="Arial"/>
              <a:cs typeface="Arial"/>
              <a:sym typeface="Arial"/>
            </a:endParaRPr>
          </a:p>
        </p:txBody>
      </p:sp>
      <p:sp>
        <p:nvSpPr>
          <p:cNvPr id="1414" name="Google Shape;1414;p28"/>
          <p:cNvSpPr/>
          <p:nvPr/>
        </p:nvSpPr>
        <p:spPr>
          <a:xfrm>
            <a:off x="9964296" y="2506980"/>
            <a:ext cx="1499993" cy="800100"/>
          </a:xfrm>
          <a:prstGeom prst="wedgeEllipseCallout">
            <a:avLst>
              <a:gd name="adj1" fmla="val -40896"/>
              <a:gd name="adj2" fmla="val 105359"/>
            </a:avLst>
          </a:prstGeom>
          <a:solidFill>
            <a:srgbClr val="FF0000"/>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Designated scale </a:t>
            </a:r>
            <a:endParaRPr sz="1400" b="1" i="0" u="none" strike="noStrike" cap="none">
              <a:solidFill>
                <a:srgbClr val="FFFFFF"/>
              </a:solidFill>
              <a:latin typeface="Arial"/>
              <a:ea typeface="Arial"/>
              <a:cs typeface="Arial"/>
              <a:sym typeface="Arial"/>
            </a:endParaRPr>
          </a:p>
        </p:txBody>
      </p:sp>
      <p:sp>
        <p:nvSpPr>
          <p:cNvPr id="1415" name="Google Shape;1415;p28"/>
          <p:cNvSpPr/>
          <p:nvPr/>
        </p:nvSpPr>
        <p:spPr>
          <a:xfrm>
            <a:off x="8638416" y="1634490"/>
            <a:ext cx="1728593" cy="990600"/>
          </a:xfrm>
          <a:prstGeom prst="wedgeEllipseCallout">
            <a:avLst>
              <a:gd name="adj1" fmla="val -58137"/>
              <a:gd name="adj2" fmla="val 129645"/>
            </a:avLst>
          </a:prstGeom>
          <a:solidFill>
            <a:srgbClr val="FF0000"/>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Leveraging LLM for process explainability</a:t>
            </a:r>
            <a:endParaRPr sz="1400" b="1" i="0" u="none" strike="noStrike" cap="none">
              <a:solidFill>
                <a:srgbClr val="FFFFFF"/>
              </a:solidFill>
              <a:latin typeface="Arial"/>
              <a:ea typeface="Arial"/>
              <a:cs typeface="Arial"/>
              <a:sym typeface="Arial"/>
            </a:endParaRPr>
          </a:p>
        </p:txBody>
      </p:sp>
      <p:sp>
        <p:nvSpPr>
          <p:cNvPr id="1416" name="Google Shape;1416;p28"/>
          <p:cNvSpPr/>
          <p:nvPr/>
        </p:nvSpPr>
        <p:spPr>
          <a:xfrm>
            <a:off x="6096000" y="1424940"/>
            <a:ext cx="1879477" cy="800100"/>
          </a:xfrm>
          <a:prstGeom prst="wedgeEllipseCallout">
            <a:avLst>
              <a:gd name="adj1" fmla="val -13930"/>
              <a:gd name="adj2" fmla="val 188216"/>
            </a:avLst>
          </a:prstGeom>
          <a:solidFill>
            <a:srgbClr val="FF0000"/>
          </a:solidFill>
          <a:ln w="1270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u="none" strike="noStrike" cap="none">
                <a:solidFill>
                  <a:srgbClr val="FFFFFF"/>
                </a:solidFill>
                <a:latin typeface="Arial"/>
                <a:ea typeface="Arial"/>
                <a:cs typeface="Arial"/>
                <a:sym typeface="Arial"/>
              </a:rPr>
              <a:t>Synthesis of knowledge ingredients</a:t>
            </a:r>
            <a:endParaRPr sz="1400" b="1" i="0" u="none" strike="noStrike" cap="none">
              <a:solidFill>
                <a:srgbClr val="FFFFFF"/>
              </a:solidFill>
              <a:latin typeface="Arial"/>
              <a:ea typeface="Arial"/>
              <a:cs typeface="Arial"/>
              <a:sym typeface="Arial"/>
            </a:endParaRPr>
          </a:p>
        </p:txBody>
      </p:sp>
      <p:sp>
        <p:nvSpPr>
          <p:cNvPr id="1417" name="Google Shape;1417;p28"/>
          <p:cNvSpPr/>
          <p:nvPr/>
        </p:nvSpPr>
        <p:spPr>
          <a:xfrm>
            <a:off x="6649597" y="3227070"/>
            <a:ext cx="342900" cy="124206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1418" name="Google Shape;1418;p28"/>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419" name="Google Shape;1419;p28"/>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420" name="Google Shape;1420;p28"/>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21" name="Google Shape;1421;p28"/>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29"/>
          <p:cNvSpPr txBox="1"/>
          <p:nvPr/>
        </p:nvSpPr>
        <p:spPr>
          <a:xfrm>
            <a:off x="204864" y="2642380"/>
            <a:ext cx="9038424" cy="3162011"/>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0070C0"/>
              </a:buClr>
              <a:buSzPct val="100000"/>
              <a:buFont typeface="Arial"/>
              <a:buNone/>
            </a:pPr>
            <a:r>
              <a:rPr lang="en-US" sz="2400" b="1" i="0" u="none" strike="noStrike" cap="none">
                <a:solidFill>
                  <a:srgbClr val="0070C0"/>
                </a:solidFill>
                <a:latin typeface="Arial"/>
                <a:ea typeface="Arial"/>
                <a:cs typeface="Arial"/>
                <a:sym typeface="Arial"/>
              </a:rPr>
              <a:t>SAX4BPM services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44546A"/>
              </a:buClr>
              <a:buSzPct val="100000"/>
              <a:buFont typeface="Arial"/>
              <a:buChar char="•"/>
            </a:pPr>
            <a:r>
              <a:rPr lang="en-US" sz="2400" b="0" i="0" u="none" strike="noStrike" cap="none">
                <a:solidFill>
                  <a:srgbClr val="44546A"/>
                </a:solidFill>
                <a:latin typeface="Arial"/>
                <a:ea typeface="Arial"/>
                <a:cs typeface="Arial"/>
                <a:sym typeface="Arial"/>
              </a:rPr>
              <a:t>Mining4Process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44546A"/>
              </a:buClr>
              <a:buSzPct val="100000"/>
              <a:buFont typeface="Arial"/>
              <a:buChar char="•"/>
            </a:pPr>
            <a:r>
              <a:rPr lang="en-US" sz="2400" b="0" i="0" u="none" strike="noStrike" cap="none">
                <a:solidFill>
                  <a:srgbClr val="44546A"/>
                </a:solidFill>
                <a:latin typeface="Arial"/>
                <a:ea typeface="Arial"/>
                <a:cs typeface="Arial"/>
                <a:sym typeface="Arial"/>
              </a:rPr>
              <a:t>Causal4process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44546A"/>
              </a:buClr>
              <a:buSzPct val="100000"/>
              <a:buFont typeface="Arial"/>
              <a:buChar char="•"/>
            </a:pPr>
            <a:r>
              <a:rPr lang="en-US" sz="2400" b="0" i="0" u="none" strike="noStrike" cap="none">
                <a:solidFill>
                  <a:srgbClr val="44546A"/>
                </a:solidFill>
                <a:latin typeface="Arial"/>
                <a:ea typeface="Arial"/>
                <a:cs typeface="Arial"/>
                <a:sym typeface="Arial"/>
              </a:rPr>
              <a:t>ContextEnrichment</a:t>
            </a:r>
            <a:endParaRPr sz="2400" b="0" i="0" u="none" strike="noStrike" cap="none">
              <a:solidFill>
                <a:srgbClr val="44546A"/>
              </a:solidFill>
              <a:latin typeface="Arial"/>
              <a:ea typeface="Arial"/>
              <a:cs typeface="Arial"/>
              <a:sym typeface="Arial"/>
            </a:endParaRPr>
          </a:p>
          <a:p>
            <a:pPr marL="228600" marR="0" lvl="0" indent="-228600" algn="l" rtl="0">
              <a:lnSpc>
                <a:spcPct val="90000"/>
              </a:lnSpc>
              <a:spcBef>
                <a:spcPts val="1000"/>
              </a:spcBef>
              <a:spcAft>
                <a:spcPts val="0"/>
              </a:spcAft>
              <a:buClr>
                <a:srgbClr val="44546A"/>
              </a:buClr>
              <a:buSzPct val="100000"/>
              <a:buFont typeface="Arial"/>
              <a:buChar char="•"/>
            </a:pPr>
            <a:r>
              <a:rPr lang="en-US" sz="2400" b="0" i="0" u="none" strike="noStrike" cap="none">
                <a:solidFill>
                  <a:srgbClr val="44546A"/>
                </a:solidFill>
                <a:latin typeface="Arial"/>
                <a:ea typeface="Arial"/>
                <a:cs typeface="Arial"/>
                <a:sym typeface="Arial"/>
              </a:rPr>
              <a:t>X4Process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44546A"/>
              </a:buClr>
              <a:buSzPct val="100000"/>
              <a:buFont typeface="Arial"/>
              <a:buChar char="•"/>
            </a:pPr>
            <a:r>
              <a:rPr lang="en-US" sz="2400" b="0" i="0" u="none" strike="noStrike" cap="none">
                <a:solidFill>
                  <a:srgbClr val="44546A"/>
                </a:solidFill>
                <a:latin typeface="Arial"/>
                <a:ea typeface="Arial"/>
                <a:cs typeface="Arial"/>
                <a:sym typeface="Arial"/>
              </a:rPr>
              <a:t>NLP4X</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44546A"/>
              </a:buClr>
              <a:buSzPct val="100000"/>
              <a:buFont typeface="Arial"/>
              <a:buChar char="•"/>
            </a:pPr>
            <a:r>
              <a:rPr lang="en-US" sz="2400" b="0" i="0" u="none" strike="noStrike" cap="none">
                <a:solidFill>
                  <a:srgbClr val="44546A"/>
                </a:solidFill>
                <a:latin typeface="Arial"/>
                <a:ea typeface="Arial"/>
                <a:cs typeface="Arial"/>
                <a:sym typeface="Arial"/>
              </a:rPr>
              <a:t>Time4Process (extension in the scope of the AI4GOV EU project)</a:t>
            </a:r>
            <a:endParaRPr sz="2400" b="0" i="0" u="none" strike="noStrike" cap="none">
              <a:solidFill>
                <a:srgbClr val="44546A"/>
              </a:solidFill>
              <a:latin typeface="Arial"/>
              <a:ea typeface="Arial"/>
              <a:cs typeface="Arial"/>
              <a:sym typeface="Arial"/>
            </a:endParaRPr>
          </a:p>
        </p:txBody>
      </p:sp>
      <p:pic>
        <p:nvPicPr>
          <p:cNvPr id="1428" name="Google Shape;1428;p29" descr="Only 17 Percent Of Open Source Components Are Known To Companies"/>
          <p:cNvPicPr preferRelativeResize="0"/>
          <p:nvPr/>
        </p:nvPicPr>
        <p:blipFill rotWithShape="1">
          <a:blip r:embed="rId3">
            <a:alphaModFix/>
          </a:blip>
          <a:srcRect/>
          <a:stretch/>
        </p:blipFill>
        <p:spPr>
          <a:xfrm>
            <a:off x="7186385" y="416285"/>
            <a:ext cx="5005615" cy="3397181"/>
          </a:xfrm>
          <a:prstGeom prst="rect">
            <a:avLst/>
          </a:prstGeom>
          <a:noFill/>
          <a:ln>
            <a:noFill/>
          </a:ln>
        </p:spPr>
      </p:pic>
      <p:sp>
        <p:nvSpPr>
          <p:cNvPr id="1429" name="Google Shape;1429;p29"/>
          <p:cNvSpPr txBox="1"/>
          <p:nvPr/>
        </p:nvSpPr>
        <p:spPr>
          <a:xfrm>
            <a:off x="204864" y="456338"/>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4400"/>
              <a:buFont typeface="Arial"/>
              <a:buNone/>
            </a:pPr>
            <a:r>
              <a:rPr lang="en-US" sz="4400" b="1" i="0" u="none" strike="noStrike" cap="none">
                <a:solidFill>
                  <a:srgbClr val="0070C0"/>
                </a:solidFill>
                <a:latin typeface="Arial"/>
                <a:ea typeface="Arial"/>
                <a:cs typeface="Arial"/>
                <a:sym typeface="Arial"/>
              </a:rPr>
              <a:t>The future is here</a:t>
            </a:r>
            <a:endParaRPr sz="4400" b="1" i="0" u="none" strike="noStrike" cap="none">
              <a:solidFill>
                <a:srgbClr val="0070C0"/>
              </a:solidFill>
              <a:latin typeface="Arial"/>
              <a:ea typeface="Arial"/>
              <a:cs typeface="Arial"/>
              <a:sym typeface="Arial"/>
            </a:endParaRPr>
          </a:p>
        </p:txBody>
      </p:sp>
      <p:sp>
        <p:nvSpPr>
          <p:cNvPr id="1430" name="Google Shape;1430;p29"/>
          <p:cNvSpPr txBox="1"/>
          <p:nvPr/>
        </p:nvSpPr>
        <p:spPr>
          <a:xfrm>
            <a:off x="66407" y="1459313"/>
            <a:ext cx="793765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8E2F3"/>
              </a:buClr>
              <a:buSzPts val="6600"/>
              <a:buFont typeface="Arial"/>
              <a:buNone/>
            </a:pPr>
            <a:r>
              <a:rPr lang="en-US" sz="6000" b="1" i="0" u="none" strike="noStrike" cap="none">
                <a:solidFill>
                  <a:srgbClr val="0070C0"/>
                </a:solidFill>
                <a:latin typeface="Arial"/>
                <a:ea typeface="Arial"/>
                <a:cs typeface="Arial"/>
                <a:sym typeface="Arial"/>
              </a:rPr>
              <a:t>SAX4BPM library</a:t>
            </a:r>
            <a:endParaRPr sz="6000" b="0" i="0" u="none" strike="noStrike" cap="none">
              <a:solidFill>
                <a:srgbClr val="0070C0"/>
              </a:solidFill>
              <a:latin typeface="Arial"/>
              <a:ea typeface="Arial"/>
              <a:cs typeface="Arial"/>
              <a:sym typeface="Arial"/>
            </a:endParaRPr>
          </a:p>
        </p:txBody>
      </p:sp>
      <p:sp>
        <p:nvSpPr>
          <p:cNvPr id="1431" name="Google Shape;1431;p29"/>
          <p:cNvSpPr/>
          <p:nvPr/>
        </p:nvSpPr>
        <p:spPr>
          <a:xfrm>
            <a:off x="6581106" y="1316817"/>
            <a:ext cx="1561408" cy="1480457"/>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432" name="Google Shape;1432;p29"/>
          <p:cNvSpPr txBox="1"/>
          <p:nvPr/>
        </p:nvSpPr>
        <p:spPr>
          <a:xfrm>
            <a:off x="9448802" y="6400801"/>
            <a:ext cx="2438309" cy="222249"/>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0000"/>
                </a:solidFill>
                <a:latin typeface="Arial"/>
                <a:ea typeface="Arial"/>
                <a:cs typeface="Arial"/>
                <a:sym typeface="Arial"/>
              </a:rPr>
              <a:t>69</a:t>
            </a:fld>
            <a:endParaRPr sz="800" b="0" i="0" u="none" strike="noStrike" cap="none">
              <a:solidFill>
                <a:srgbClr val="000000"/>
              </a:solidFill>
              <a:latin typeface="Arial"/>
              <a:ea typeface="Arial"/>
              <a:cs typeface="Arial"/>
              <a:sym typeface="Arial"/>
            </a:endParaRPr>
          </a:p>
        </p:txBody>
      </p:sp>
      <p:pic>
        <p:nvPicPr>
          <p:cNvPr id="1433" name="Google Shape;1433;p29"/>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434" name="Google Shape;1434;p29"/>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435" name="Google Shape;1435;p29"/>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36" name="Google Shape;1436;p29"/>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6"/>
        <p:cNvGrpSpPr/>
        <p:nvPr/>
      </p:nvGrpSpPr>
      <p:grpSpPr>
        <a:xfrm>
          <a:off x="0" y="0"/>
          <a:ext cx="0" cy="0"/>
          <a:chOff x="0" y="0"/>
          <a:chExt cx="0" cy="0"/>
        </a:xfrm>
      </p:grpSpPr>
      <p:sp>
        <p:nvSpPr>
          <p:cNvPr id="677" name="Google Shape;677;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78" name="Google Shape;678;p5"/>
          <p:cNvSpPr/>
          <p:nvPr/>
        </p:nvSpPr>
        <p:spPr>
          <a:xfrm rot="10800000">
            <a:off x="-10365" y="-318"/>
            <a:ext cx="5907885" cy="3479046"/>
          </a:xfrm>
          <a:custGeom>
            <a:avLst/>
            <a:gdLst/>
            <a:ahLst/>
            <a:cxnLst/>
            <a:rect l="l" t="t" r="r" b="b"/>
            <a:pathLst>
              <a:path w="5907885" h="3479046" extrusionOk="0">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40000">
                <a:schemeClr val="lt2"/>
              </a:gs>
              <a:gs pos="100000">
                <a:srgbClr val="56EAE3"/>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79" name="Google Shape;679;p5"/>
          <p:cNvSpPr txBox="1">
            <a:spLocks noGrp="1"/>
          </p:cNvSpPr>
          <p:nvPr>
            <p:ph type="title"/>
          </p:nvPr>
        </p:nvSpPr>
        <p:spPr>
          <a:xfrm>
            <a:off x="1841911" y="694333"/>
            <a:ext cx="8905141" cy="13593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n-US" sz="4800"/>
              <a:t>4 key questions</a:t>
            </a:r>
            <a:endParaRPr sz="4800"/>
          </a:p>
        </p:txBody>
      </p:sp>
      <p:grpSp>
        <p:nvGrpSpPr>
          <p:cNvPr id="680" name="Google Shape;680;p5"/>
          <p:cNvGrpSpPr/>
          <p:nvPr/>
        </p:nvGrpSpPr>
        <p:grpSpPr>
          <a:xfrm>
            <a:off x="3009113" y="2841221"/>
            <a:ext cx="8297847" cy="2685269"/>
            <a:chOff x="65888" y="93258"/>
            <a:chExt cx="8297847" cy="2685269"/>
          </a:xfrm>
        </p:grpSpPr>
        <p:sp>
          <p:nvSpPr>
            <p:cNvPr id="681" name="Google Shape;681;p5"/>
            <p:cNvSpPr/>
            <p:nvPr/>
          </p:nvSpPr>
          <p:spPr>
            <a:xfrm>
              <a:off x="65888" y="93258"/>
              <a:ext cx="1098532" cy="1098532"/>
            </a:xfrm>
            <a:prstGeom prst="ellipse">
              <a:avLst/>
            </a:prstGeom>
            <a:solidFill>
              <a:srgbClr val="CAE3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5"/>
            <p:cNvSpPr/>
            <p:nvPr/>
          </p:nvSpPr>
          <p:spPr>
            <a:xfrm>
              <a:off x="296580" y="323950"/>
              <a:ext cx="637149" cy="63714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5"/>
            <p:cNvSpPr/>
            <p:nvPr/>
          </p:nvSpPr>
          <p:spPr>
            <a:xfrm>
              <a:off x="1399821" y="93258"/>
              <a:ext cx="2589399" cy="10985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5"/>
            <p:cNvSpPr txBox="1"/>
            <p:nvPr/>
          </p:nvSpPr>
          <p:spPr>
            <a:xfrm>
              <a:off x="1399821" y="93258"/>
              <a:ext cx="2589399" cy="109853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300"/>
                <a:buFont typeface="Arial"/>
                <a:buNone/>
              </a:pPr>
              <a:r>
                <a:rPr lang="en-US" sz="2300" b="0" i="0" u="none" strike="noStrike" cap="none">
                  <a:solidFill>
                    <a:schemeClr val="dk1"/>
                  </a:solidFill>
                  <a:latin typeface="Arial"/>
                  <a:ea typeface="Arial"/>
                  <a:cs typeface="Arial"/>
                  <a:sym typeface="Arial"/>
                </a:rPr>
                <a:t>1. What is democracy?</a:t>
              </a:r>
              <a:endParaRPr sz="2300" b="0" i="0" u="none" strike="noStrike" cap="none">
                <a:solidFill>
                  <a:schemeClr val="dk1"/>
                </a:solidFill>
                <a:latin typeface="Arial"/>
                <a:ea typeface="Arial"/>
                <a:cs typeface="Arial"/>
                <a:sym typeface="Arial"/>
              </a:endParaRPr>
            </a:p>
          </p:txBody>
        </p:sp>
        <p:sp>
          <p:nvSpPr>
            <p:cNvPr id="685" name="Google Shape;685;p5"/>
            <p:cNvSpPr/>
            <p:nvPr/>
          </p:nvSpPr>
          <p:spPr>
            <a:xfrm>
              <a:off x="4440404" y="93258"/>
              <a:ext cx="1098532" cy="1098532"/>
            </a:xfrm>
            <a:prstGeom prst="ellipse">
              <a:avLst/>
            </a:prstGeom>
            <a:solidFill>
              <a:srgbClr val="CAE3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5"/>
            <p:cNvSpPr/>
            <p:nvPr/>
          </p:nvSpPr>
          <p:spPr>
            <a:xfrm>
              <a:off x="4671096" y="323950"/>
              <a:ext cx="637149" cy="637149"/>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5"/>
            <p:cNvSpPr/>
            <p:nvPr/>
          </p:nvSpPr>
          <p:spPr>
            <a:xfrm>
              <a:off x="5774336" y="93258"/>
              <a:ext cx="2589399" cy="10985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5"/>
            <p:cNvSpPr txBox="1"/>
            <p:nvPr/>
          </p:nvSpPr>
          <p:spPr>
            <a:xfrm>
              <a:off x="5774336" y="93258"/>
              <a:ext cx="2589399" cy="109853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300"/>
                <a:buFont typeface="Arial"/>
                <a:buNone/>
              </a:pPr>
              <a:r>
                <a:rPr lang="en-US" sz="2300" b="0" i="0" u="none" strike="noStrike" cap="none">
                  <a:solidFill>
                    <a:schemeClr val="dk1"/>
                  </a:solidFill>
                  <a:latin typeface="Arial"/>
                  <a:ea typeface="Arial"/>
                  <a:cs typeface="Arial"/>
                  <a:sym typeface="Arial"/>
                </a:rPr>
                <a:t>2. What is valuable about democracy?</a:t>
              </a:r>
              <a:endParaRPr sz="2300" b="0" i="0" u="none" strike="noStrike" cap="none">
                <a:solidFill>
                  <a:schemeClr val="dk1"/>
                </a:solidFill>
                <a:latin typeface="Arial"/>
                <a:ea typeface="Arial"/>
                <a:cs typeface="Arial"/>
                <a:sym typeface="Arial"/>
              </a:endParaRPr>
            </a:p>
          </p:txBody>
        </p:sp>
        <p:sp>
          <p:nvSpPr>
            <p:cNvPr id="689" name="Google Shape;689;p5"/>
            <p:cNvSpPr/>
            <p:nvPr/>
          </p:nvSpPr>
          <p:spPr>
            <a:xfrm>
              <a:off x="65888" y="1679995"/>
              <a:ext cx="1098532" cy="1098532"/>
            </a:xfrm>
            <a:prstGeom prst="ellipse">
              <a:avLst/>
            </a:prstGeom>
            <a:solidFill>
              <a:srgbClr val="CAE3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5"/>
            <p:cNvSpPr/>
            <p:nvPr/>
          </p:nvSpPr>
          <p:spPr>
            <a:xfrm>
              <a:off x="296580" y="1910687"/>
              <a:ext cx="637149" cy="637149"/>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5"/>
            <p:cNvSpPr/>
            <p:nvPr/>
          </p:nvSpPr>
          <p:spPr>
            <a:xfrm>
              <a:off x="1399821" y="1679995"/>
              <a:ext cx="2589399" cy="10985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5"/>
            <p:cNvSpPr txBox="1"/>
            <p:nvPr/>
          </p:nvSpPr>
          <p:spPr>
            <a:xfrm>
              <a:off x="1399821" y="1679995"/>
              <a:ext cx="2589399" cy="109853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300"/>
                <a:buFont typeface="Arial"/>
                <a:buNone/>
              </a:pPr>
              <a:r>
                <a:rPr lang="en-US" sz="2300" b="0" i="0" u="none" strike="noStrike" cap="none">
                  <a:solidFill>
                    <a:schemeClr val="dk1"/>
                  </a:solidFill>
                  <a:latin typeface="Arial"/>
                  <a:ea typeface="Arial"/>
                  <a:cs typeface="Arial"/>
                  <a:sym typeface="Arial"/>
                </a:rPr>
                <a:t>3. What risks does AI pose to these values?</a:t>
              </a:r>
              <a:endParaRPr sz="2300" b="0" i="0" u="none" strike="noStrike" cap="none">
                <a:solidFill>
                  <a:schemeClr val="dk1"/>
                </a:solidFill>
                <a:latin typeface="Arial"/>
                <a:ea typeface="Arial"/>
                <a:cs typeface="Arial"/>
                <a:sym typeface="Arial"/>
              </a:endParaRPr>
            </a:p>
          </p:txBody>
        </p:sp>
        <p:sp>
          <p:nvSpPr>
            <p:cNvPr id="693" name="Google Shape;693;p5"/>
            <p:cNvSpPr/>
            <p:nvPr/>
          </p:nvSpPr>
          <p:spPr>
            <a:xfrm>
              <a:off x="4440404" y="1679995"/>
              <a:ext cx="1098532" cy="1098532"/>
            </a:xfrm>
            <a:prstGeom prst="ellipse">
              <a:avLst/>
            </a:prstGeom>
            <a:solidFill>
              <a:srgbClr val="CAE3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5"/>
            <p:cNvSpPr/>
            <p:nvPr/>
          </p:nvSpPr>
          <p:spPr>
            <a:xfrm>
              <a:off x="4671096" y="1910687"/>
              <a:ext cx="637149" cy="637149"/>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5"/>
            <p:cNvSpPr/>
            <p:nvPr/>
          </p:nvSpPr>
          <p:spPr>
            <a:xfrm>
              <a:off x="5774336" y="1679995"/>
              <a:ext cx="2589399" cy="10985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5"/>
            <p:cNvSpPr txBox="1"/>
            <p:nvPr/>
          </p:nvSpPr>
          <p:spPr>
            <a:xfrm>
              <a:off x="5774336" y="1679995"/>
              <a:ext cx="2589399" cy="109853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300"/>
                <a:buFont typeface="Arial"/>
                <a:buNone/>
              </a:pPr>
              <a:r>
                <a:rPr lang="en-US" sz="2300" b="0" i="0" u="none" strike="noStrike" cap="none">
                  <a:solidFill>
                    <a:schemeClr val="dk1"/>
                  </a:solidFill>
                  <a:latin typeface="Arial"/>
                  <a:ea typeface="Arial"/>
                  <a:cs typeface="Arial"/>
                  <a:sym typeface="Arial"/>
                </a:rPr>
                <a:t>4. How can AI enhance democracy?</a:t>
              </a:r>
              <a:endParaRPr sz="2300" b="0" i="0" u="none" strike="noStrike" cap="none">
                <a:solidFill>
                  <a:schemeClr val="dk1"/>
                </a:solidFill>
                <a:latin typeface="Arial"/>
                <a:ea typeface="Arial"/>
                <a:cs typeface="Arial"/>
                <a:sym typeface="Arial"/>
              </a:endParaRPr>
            </a:p>
          </p:txBody>
        </p:sp>
      </p:grpSp>
      <p:pic>
        <p:nvPicPr>
          <p:cNvPr id="697" name="Google Shape;697;p5"/>
          <p:cNvPicPr preferRelativeResize="0"/>
          <p:nvPr/>
        </p:nvPicPr>
        <p:blipFill rotWithShape="1">
          <a:blip r:embed="rId7">
            <a:alphaModFix/>
          </a:blip>
          <a:srcRect t="89419" b="1590"/>
          <a:stretch/>
        </p:blipFill>
        <p:spPr>
          <a:xfrm>
            <a:off x="0" y="6241408"/>
            <a:ext cx="12192000" cy="616591"/>
          </a:xfrm>
          <a:prstGeom prst="rect">
            <a:avLst/>
          </a:prstGeom>
          <a:noFill/>
          <a:ln>
            <a:noFill/>
          </a:ln>
        </p:spPr>
      </p:pic>
      <p:pic>
        <p:nvPicPr>
          <p:cNvPr id="698" name="Google Shape;698;p5"/>
          <p:cNvPicPr preferRelativeResize="0"/>
          <p:nvPr/>
        </p:nvPicPr>
        <p:blipFill rotWithShape="1">
          <a:blip r:embed="rId7">
            <a:alphaModFix/>
          </a:blip>
          <a:srcRect l="6949" t="85789" r="26071" b="10785"/>
          <a:stretch/>
        </p:blipFill>
        <p:spPr>
          <a:xfrm>
            <a:off x="0" y="0"/>
            <a:ext cx="12192000" cy="385893"/>
          </a:xfrm>
          <a:prstGeom prst="rect">
            <a:avLst/>
          </a:prstGeom>
          <a:noFill/>
          <a:ln>
            <a:noFill/>
          </a:ln>
        </p:spPr>
      </p:pic>
      <p:sp>
        <p:nvSpPr>
          <p:cNvPr id="699" name="Google Shape;699;p5"/>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00" name="Google Shape;700;p5"/>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30"/>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pic>
        <p:nvPicPr>
          <p:cNvPr id="1443" name="Google Shape;1443;p30"/>
          <p:cNvPicPr preferRelativeResize="0"/>
          <p:nvPr/>
        </p:nvPicPr>
        <p:blipFill rotWithShape="1">
          <a:blip r:embed="rId3">
            <a:alphaModFix/>
          </a:blip>
          <a:srcRect l="6949" t="85789" r="26071" b="10785"/>
          <a:stretch/>
        </p:blipFill>
        <p:spPr>
          <a:xfrm>
            <a:off x="0" y="0"/>
            <a:ext cx="12192000" cy="385893"/>
          </a:xfrm>
          <a:prstGeom prst="rect">
            <a:avLst/>
          </a:prstGeom>
          <a:noFill/>
          <a:ln>
            <a:noFill/>
          </a:ln>
        </p:spPr>
      </p:pic>
      <p:sp>
        <p:nvSpPr>
          <p:cNvPr id="1444" name="Google Shape;1444;p30"/>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45" name="Google Shape;1445;p30"/>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pic>
        <p:nvPicPr>
          <p:cNvPr id="1446" name="Google Shape;1446;p30"/>
          <p:cNvPicPr preferRelativeResize="0"/>
          <p:nvPr/>
        </p:nvPicPr>
        <p:blipFill rotWithShape="1">
          <a:blip r:embed="rId4">
            <a:alphaModFix/>
          </a:blip>
          <a:srcRect/>
          <a:stretch/>
        </p:blipFill>
        <p:spPr>
          <a:xfrm>
            <a:off x="10052304" y="4718304"/>
            <a:ext cx="2057400" cy="2057400"/>
          </a:xfrm>
          <a:prstGeom prst="ellipse">
            <a:avLst/>
          </a:prstGeom>
          <a:noFill/>
          <a:ln>
            <a:noFill/>
          </a:ln>
        </p:spPr>
      </p:pic>
      <p:pic>
        <p:nvPicPr>
          <p:cNvPr id="1447" name="Google Shape;1447;p30"/>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3"/>
                                        </p:tgtEl>
                                        <p:attrNameLst>
                                          <p:attrName>style.visibility</p:attrName>
                                        </p:attrNameLst>
                                      </p:cBhvr>
                                      <p:to>
                                        <p:strVal val="visible"/>
                                      </p:to>
                                    </p:set>
                                    <p:animEffect transition="in" filter="fade">
                                      <p:cBhvr>
                                        <p:cTn id="7" dur="5000"/>
                                        <p:tgtEl>
                                          <p:spTgt spid="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31"/>
          <p:cNvSpPr txBox="1">
            <a:spLocks noGrp="1"/>
          </p:cNvSpPr>
          <p:nvPr>
            <p:ph type="title"/>
          </p:nvPr>
        </p:nvSpPr>
        <p:spPr>
          <a:xfrm>
            <a:off x="838200" y="365125"/>
            <a:ext cx="103839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15BF5"/>
              </a:buClr>
              <a:buSzPts val="4400"/>
              <a:buFont typeface="Calibri"/>
              <a:buNone/>
            </a:pPr>
            <a:r>
              <a:rPr lang="en-US" b="1">
                <a:solidFill>
                  <a:srgbClr val="0070C0"/>
                </a:solidFill>
                <a:latin typeface="Calibri"/>
                <a:ea typeface="Calibri"/>
                <a:cs typeface="Calibri"/>
                <a:sym typeface="Calibri"/>
              </a:rPr>
              <a:t>But…how well can large language models explain business processes? (1/4)</a:t>
            </a:r>
            <a:endParaRPr>
              <a:solidFill>
                <a:srgbClr val="0070C0"/>
              </a:solidFill>
            </a:endParaRPr>
          </a:p>
        </p:txBody>
      </p:sp>
      <p:pic>
        <p:nvPicPr>
          <p:cNvPr id="1454" name="Google Shape;1454;p31" descr="A diagram of a process&#10;&#10;Description automatically generated"/>
          <p:cNvPicPr preferRelativeResize="0"/>
          <p:nvPr/>
        </p:nvPicPr>
        <p:blipFill rotWithShape="1">
          <a:blip r:embed="rId3">
            <a:alphaModFix/>
          </a:blip>
          <a:srcRect b="8556"/>
          <a:stretch/>
        </p:blipFill>
        <p:spPr>
          <a:xfrm>
            <a:off x="561975" y="2904541"/>
            <a:ext cx="11068050" cy="3902075"/>
          </a:xfrm>
          <a:prstGeom prst="rect">
            <a:avLst/>
          </a:prstGeom>
          <a:noFill/>
          <a:ln>
            <a:noFill/>
          </a:ln>
        </p:spPr>
      </p:pic>
      <p:sp>
        <p:nvSpPr>
          <p:cNvPr id="1455" name="Google Shape;1455;p31"/>
          <p:cNvSpPr txBox="1"/>
          <p:nvPr/>
        </p:nvSpPr>
        <p:spPr>
          <a:xfrm>
            <a:off x="2904003" y="1974449"/>
            <a:ext cx="6599761"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We conducted a </a:t>
            </a:r>
            <a:r>
              <a:rPr lang="en-US" sz="1800" b="1" i="0" u="none" strike="noStrike" cap="none">
                <a:solidFill>
                  <a:srgbClr val="000000"/>
                </a:solidFill>
                <a:latin typeface="Calibri"/>
                <a:ea typeface="Calibri"/>
                <a:cs typeface="Calibri"/>
                <a:sym typeface="Calibri"/>
              </a:rPr>
              <a:t>user study </a:t>
            </a:r>
            <a:r>
              <a:rPr lang="en-US" sz="1800" b="0" i="0" u="none" strike="noStrike" cap="none">
                <a:solidFill>
                  <a:srgbClr val="000000"/>
                </a:solidFill>
                <a:latin typeface="Calibri"/>
                <a:ea typeface="Calibri"/>
                <a:cs typeface="Calibri"/>
                <a:sym typeface="Calibri"/>
              </a:rPr>
              <a:t>with 50 participants to test the quality of the generated explanations by the LLM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3 domains: pizza delivery, parking fines, and loan approval.</a:t>
            </a:r>
            <a:endParaRPr sz="1800" b="0" i="0" u="none" strike="noStrike" cap="none">
              <a:solidFill>
                <a:srgbClr val="000000"/>
              </a:solidFill>
              <a:latin typeface="Calibri"/>
              <a:ea typeface="Calibri"/>
              <a:cs typeface="Calibri"/>
              <a:sym typeface="Calibri"/>
            </a:endParaRPr>
          </a:p>
        </p:txBody>
      </p:sp>
      <p:pic>
        <p:nvPicPr>
          <p:cNvPr id="1456" name="Google Shape;1456;p31" descr="User research flat icon simple element from Vector Image"/>
          <p:cNvPicPr preferRelativeResize="0"/>
          <p:nvPr/>
        </p:nvPicPr>
        <p:blipFill rotWithShape="1">
          <a:blip r:embed="rId4">
            <a:alphaModFix/>
          </a:blip>
          <a:srcRect l="16285" t="18946" r="16901" b="33173"/>
          <a:stretch/>
        </p:blipFill>
        <p:spPr>
          <a:xfrm>
            <a:off x="969818" y="1709352"/>
            <a:ext cx="1688591" cy="1306899"/>
          </a:xfrm>
          <a:prstGeom prst="rect">
            <a:avLst/>
          </a:prstGeom>
          <a:noFill/>
          <a:ln>
            <a:noFill/>
          </a:ln>
        </p:spPr>
      </p:pic>
      <p:pic>
        <p:nvPicPr>
          <p:cNvPr id="1457" name="Google Shape;1457;p31"/>
          <p:cNvPicPr preferRelativeResize="0"/>
          <p:nvPr/>
        </p:nvPicPr>
        <p:blipFill rotWithShape="1">
          <a:blip r:embed="rId5">
            <a:alphaModFix/>
          </a:blip>
          <a:srcRect l="6949" t="85789" r="26071" b="10785"/>
          <a:stretch/>
        </p:blipFill>
        <p:spPr>
          <a:xfrm>
            <a:off x="0" y="0"/>
            <a:ext cx="12192000" cy="385893"/>
          </a:xfrm>
          <a:prstGeom prst="rect">
            <a:avLst/>
          </a:prstGeom>
          <a:noFill/>
          <a:ln>
            <a:noFill/>
          </a:ln>
        </p:spPr>
      </p:pic>
      <p:sp>
        <p:nvSpPr>
          <p:cNvPr id="1458" name="Google Shape;1458;p31"/>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59" name="Google Shape;1459;p31"/>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32"/>
          <p:cNvSpPr txBox="1">
            <a:spLocks noGrp="1"/>
          </p:cNvSpPr>
          <p:nvPr>
            <p:ph type="title"/>
          </p:nvPr>
        </p:nvSpPr>
        <p:spPr>
          <a:xfrm>
            <a:off x="838200" y="365125"/>
            <a:ext cx="103839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15BF5"/>
              </a:buClr>
              <a:buSzPts val="4400"/>
              <a:buFont typeface="Calibri"/>
              <a:buNone/>
            </a:pPr>
            <a:r>
              <a:rPr lang="en-US" b="1">
                <a:solidFill>
                  <a:srgbClr val="0070C0"/>
                </a:solidFill>
                <a:latin typeface="Calibri"/>
                <a:ea typeface="Calibri"/>
                <a:cs typeface="Calibri"/>
                <a:sym typeface="Calibri"/>
              </a:rPr>
              <a:t>But…how well can large language models explain business processes? (2/4)</a:t>
            </a:r>
            <a:endParaRPr>
              <a:solidFill>
                <a:srgbClr val="0070C0"/>
              </a:solidFill>
            </a:endParaRPr>
          </a:p>
        </p:txBody>
      </p:sp>
      <p:pic>
        <p:nvPicPr>
          <p:cNvPr id="1466" name="Google Shape;1466;p32" descr="A diagram of quality control&#10;&#10;Description automatically generated"/>
          <p:cNvPicPr preferRelativeResize="0"/>
          <p:nvPr/>
        </p:nvPicPr>
        <p:blipFill rotWithShape="1">
          <a:blip r:embed="rId3">
            <a:alphaModFix/>
          </a:blip>
          <a:srcRect b="2738"/>
          <a:stretch/>
        </p:blipFill>
        <p:spPr>
          <a:xfrm>
            <a:off x="969818" y="1605344"/>
            <a:ext cx="9218468" cy="5252656"/>
          </a:xfrm>
          <a:prstGeom prst="rect">
            <a:avLst/>
          </a:prstGeom>
          <a:noFill/>
          <a:ln>
            <a:noFill/>
          </a:ln>
        </p:spPr>
      </p:pic>
      <p:pic>
        <p:nvPicPr>
          <p:cNvPr id="1467" name="Google Shape;1467;p32"/>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468" name="Google Shape;1468;p32"/>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69" name="Google Shape;1469;p32"/>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33"/>
          <p:cNvSpPr txBox="1">
            <a:spLocks noGrp="1"/>
          </p:cNvSpPr>
          <p:nvPr>
            <p:ph type="title"/>
          </p:nvPr>
        </p:nvSpPr>
        <p:spPr>
          <a:xfrm>
            <a:off x="838200" y="365125"/>
            <a:ext cx="103839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15BF5"/>
              </a:buClr>
              <a:buSzPts val="4400"/>
              <a:buFont typeface="Calibri"/>
              <a:buNone/>
            </a:pPr>
            <a:r>
              <a:rPr lang="en-US" b="1">
                <a:solidFill>
                  <a:srgbClr val="0070C0"/>
                </a:solidFill>
                <a:latin typeface="Calibri"/>
                <a:ea typeface="Calibri"/>
                <a:cs typeface="Calibri"/>
                <a:sym typeface="Calibri"/>
              </a:rPr>
              <a:t>But…how well can large language models explain business processes? (3/4)</a:t>
            </a:r>
            <a:endParaRPr>
              <a:solidFill>
                <a:srgbClr val="0070C0"/>
              </a:solidFill>
            </a:endParaRPr>
          </a:p>
        </p:txBody>
      </p:sp>
      <p:pic>
        <p:nvPicPr>
          <p:cNvPr id="1476" name="Google Shape;1476;p33" descr="A screenshot of a chat&#10;&#10;Description automatically generated"/>
          <p:cNvPicPr preferRelativeResize="0"/>
          <p:nvPr/>
        </p:nvPicPr>
        <p:blipFill rotWithShape="1">
          <a:blip r:embed="rId3">
            <a:alphaModFix/>
          </a:blip>
          <a:srcRect/>
          <a:stretch/>
        </p:blipFill>
        <p:spPr>
          <a:xfrm>
            <a:off x="838200" y="2330162"/>
            <a:ext cx="9829800" cy="3028950"/>
          </a:xfrm>
          <a:prstGeom prst="rect">
            <a:avLst/>
          </a:prstGeom>
          <a:noFill/>
          <a:ln>
            <a:noFill/>
          </a:ln>
        </p:spPr>
      </p:pic>
      <p:pic>
        <p:nvPicPr>
          <p:cNvPr id="1477" name="Google Shape;1477;p33"/>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478" name="Google Shape;1478;p33"/>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479" name="Google Shape;1479;p33"/>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80" name="Google Shape;1480;p33"/>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34"/>
          <p:cNvSpPr txBox="1">
            <a:spLocks noGrp="1"/>
          </p:cNvSpPr>
          <p:nvPr>
            <p:ph type="title"/>
          </p:nvPr>
        </p:nvSpPr>
        <p:spPr>
          <a:xfrm>
            <a:off x="838200" y="365125"/>
            <a:ext cx="103839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15BF5"/>
              </a:buClr>
              <a:buSzPts val="4400"/>
              <a:buFont typeface="Calibri"/>
              <a:buNone/>
            </a:pPr>
            <a:r>
              <a:rPr lang="en-US" b="1">
                <a:solidFill>
                  <a:srgbClr val="0070C0"/>
                </a:solidFill>
                <a:latin typeface="Calibri"/>
                <a:ea typeface="Calibri"/>
                <a:cs typeface="Calibri"/>
                <a:sym typeface="Calibri"/>
              </a:rPr>
              <a:t>But…how well can large language models explain business processes? (4/4)</a:t>
            </a:r>
            <a:endParaRPr>
              <a:solidFill>
                <a:srgbClr val="0070C0"/>
              </a:solidFill>
            </a:endParaRPr>
          </a:p>
        </p:txBody>
      </p:sp>
      <p:sp>
        <p:nvSpPr>
          <p:cNvPr id="1487" name="Google Shape;1487;p34"/>
          <p:cNvSpPr txBox="1"/>
          <p:nvPr/>
        </p:nvSpPr>
        <p:spPr>
          <a:xfrm>
            <a:off x="1609993" y="1573727"/>
            <a:ext cx="10383982"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Results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Providing the LLM with </a:t>
            </a:r>
            <a:r>
              <a:rPr lang="en-US" sz="1800" b="1" i="0" u="none" strike="noStrike" cap="none">
                <a:solidFill>
                  <a:srgbClr val="000000"/>
                </a:solidFill>
                <a:latin typeface="Arial"/>
                <a:ea typeface="Arial"/>
                <a:cs typeface="Arial"/>
                <a:sym typeface="Arial"/>
              </a:rPr>
              <a:t>additional knowledge </a:t>
            </a:r>
            <a:r>
              <a:rPr lang="en-US" sz="1800" b="0" i="0" u="none" strike="noStrike" cap="none">
                <a:solidFill>
                  <a:srgbClr val="000000"/>
                </a:solidFill>
                <a:latin typeface="Arial"/>
                <a:ea typeface="Arial"/>
                <a:cs typeface="Arial"/>
                <a:sym typeface="Arial"/>
              </a:rPr>
              <a:t>about causal execution dependencies, or even just the temporal sequencing embedded in the process knowledge, </a:t>
            </a:r>
            <a:r>
              <a:rPr lang="en-US" sz="1800" b="1" i="0" u="none" strike="noStrike" cap="none">
                <a:solidFill>
                  <a:srgbClr val="000000"/>
                </a:solidFill>
                <a:latin typeface="Arial"/>
                <a:ea typeface="Arial"/>
                <a:cs typeface="Arial"/>
                <a:sym typeface="Arial"/>
              </a:rPr>
              <a:t>can enhance the perceived fidelity</a:t>
            </a: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However, </a:t>
            </a:r>
            <a:r>
              <a:rPr lang="en-US" sz="1800" b="1" i="0" u="none" strike="noStrike" cap="none">
                <a:solidFill>
                  <a:srgbClr val="000000"/>
                </a:solidFill>
                <a:latin typeface="Arial"/>
                <a:ea typeface="Arial"/>
                <a:cs typeface="Arial"/>
                <a:sym typeface="Arial"/>
              </a:rPr>
              <a:t>this effect may diminish entirely when the user has low trust in the LLM</a:t>
            </a:r>
            <a:r>
              <a:rPr lang="en-US" sz="1800" b="0" i="0" u="none" strike="noStrike" cap="none">
                <a:solidFill>
                  <a:srgbClr val="000000"/>
                </a:solidFill>
                <a:latin typeface="Arial"/>
                <a:ea typeface="Arial"/>
                <a:cs typeface="Arial"/>
                <a:sym typeface="Arial"/>
              </a:rPr>
              <a:t>. It may also lessen when the user has </a:t>
            </a:r>
            <a:r>
              <a:rPr lang="en-US" sz="1800" b="1" i="0" u="none" strike="noStrike" cap="none">
                <a:solidFill>
                  <a:srgbClr val="000000"/>
                </a:solidFill>
                <a:latin typeface="Arial"/>
                <a:ea typeface="Arial"/>
                <a:cs typeface="Arial"/>
                <a:sym typeface="Arial"/>
              </a:rPr>
              <a:t>limited curiosity </a:t>
            </a:r>
            <a:r>
              <a:rPr lang="en-US" sz="1800" b="0" i="0" u="none" strike="noStrike" cap="none">
                <a:solidFill>
                  <a:srgbClr val="000000"/>
                </a:solidFill>
                <a:latin typeface="Arial"/>
                <a:ea typeface="Arial"/>
                <a:cs typeface="Arial"/>
                <a:sym typeface="Arial"/>
              </a:rPr>
              <a:t>about the problem for which the explanation is sought.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Arial"/>
                <a:ea typeface="Arial"/>
                <a:cs typeface="Arial"/>
                <a:sym typeface="Arial"/>
              </a:rPr>
              <a:t>Increased fidelity may come at the expense of reduced perceived interpretability.</a:t>
            </a:r>
            <a:endParaRPr sz="2400" b="1" i="0" u="none" strike="noStrike" cap="none">
              <a:solidFill>
                <a:srgbClr val="000000"/>
              </a:solidFill>
              <a:latin typeface="Calibri"/>
              <a:ea typeface="Calibri"/>
              <a:cs typeface="Calibri"/>
              <a:sym typeface="Calibri"/>
            </a:endParaRPr>
          </a:p>
        </p:txBody>
      </p:sp>
      <p:pic>
        <p:nvPicPr>
          <p:cNvPr id="1488" name="Google Shape;1488;p34" descr="Results - Free marketing icons"/>
          <p:cNvPicPr preferRelativeResize="0"/>
          <p:nvPr/>
        </p:nvPicPr>
        <p:blipFill rotWithShape="1">
          <a:blip r:embed="rId3">
            <a:alphaModFix/>
          </a:blip>
          <a:srcRect/>
          <a:stretch/>
        </p:blipFill>
        <p:spPr>
          <a:xfrm>
            <a:off x="195614" y="2003425"/>
            <a:ext cx="1285172" cy="1285172"/>
          </a:xfrm>
          <a:prstGeom prst="rect">
            <a:avLst/>
          </a:prstGeom>
          <a:noFill/>
          <a:ln>
            <a:noFill/>
          </a:ln>
        </p:spPr>
      </p:pic>
      <p:pic>
        <p:nvPicPr>
          <p:cNvPr id="1489" name="Google Shape;1489;p34" descr="A graph of a parking lot&#10;&#10;Description automatically generated with medium confidence"/>
          <p:cNvPicPr preferRelativeResize="0"/>
          <p:nvPr/>
        </p:nvPicPr>
        <p:blipFill rotWithShape="1">
          <a:blip r:embed="rId4">
            <a:alphaModFix/>
          </a:blip>
          <a:srcRect/>
          <a:stretch/>
        </p:blipFill>
        <p:spPr>
          <a:xfrm>
            <a:off x="437202" y="4475504"/>
            <a:ext cx="10953750" cy="2438400"/>
          </a:xfrm>
          <a:prstGeom prst="rect">
            <a:avLst/>
          </a:prstGeom>
          <a:noFill/>
          <a:ln>
            <a:noFill/>
          </a:ln>
        </p:spPr>
      </p:pic>
      <p:pic>
        <p:nvPicPr>
          <p:cNvPr id="1490" name="Google Shape;1490;p34"/>
          <p:cNvPicPr preferRelativeResize="0"/>
          <p:nvPr/>
        </p:nvPicPr>
        <p:blipFill rotWithShape="1">
          <a:blip r:embed="rId5">
            <a:alphaModFix/>
          </a:blip>
          <a:srcRect l="6949" t="85789" r="26071" b="10785"/>
          <a:stretch/>
        </p:blipFill>
        <p:spPr>
          <a:xfrm>
            <a:off x="0" y="0"/>
            <a:ext cx="12192000" cy="385893"/>
          </a:xfrm>
          <a:prstGeom prst="rect">
            <a:avLst/>
          </a:prstGeom>
          <a:noFill/>
          <a:ln>
            <a:noFill/>
          </a:ln>
        </p:spPr>
      </p:pic>
      <p:sp>
        <p:nvSpPr>
          <p:cNvPr id="1491" name="Google Shape;1491;p34"/>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492" name="Google Shape;1492;p34"/>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35"/>
          <p:cNvSpPr txBox="1">
            <a:spLocks noGrp="1"/>
          </p:cNvSpPr>
          <p:nvPr>
            <p:ph type="title"/>
          </p:nvPr>
        </p:nvSpPr>
        <p:spPr>
          <a:xfrm>
            <a:off x="838200" y="1146014"/>
            <a:ext cx="10515600" cy="167708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15BF5"/>
              </a:buClr>
              <a:buSzPct val="100000"/>
              <a:buFont typeface="Calibri"/>
              <a:buNone/>
            </a:pPr>
            <a:r>
              <a:rPr lang="en-US"/>
              <a:t>THANK YOU </a:t>
            </a:r>
            <a:br>
              <a:rPr lang="en-US"/>
            </a:br>
            <a:r>
              <a:rPr lang="en-US"/>
              <a:t>FOR</a:t>
            </a:r>
            <a:br>
              <a:rPr lang="en-US"/>
            </a:br>
            <a:r>
              <a:rPr lang="en-US"/>
              <a:t>YOUR ATTENTION</a:t>
            </a:r>
            <a:endParaRPr/>
          </a:p>
        </p:txBody>
      </p:sp>
      <p:pic>
        <p:nvPicPr>
          <p:cNvPr id="1498" name="Google Shape;1498;p35" descr="A blue and white striped logo&#10;&#10;Description automatically generated"/>
          <p:cNvPicPr preferRelativeResize="0"/>
          <p:nvPr/>
        </p:nvPicPr>
        <p:blipFill rotWithShape="1">
          <a:blip r:embed="rId3">
            <a:alphaModFix/>
          </a:blip>
          <a:srcRect/>
          <a:stretch/>
        </p:blipFill>
        <p:spPr>
          <a:xfrm>
            <a:off x="838200" y="3982278"/>
            <a:ext cx="3257811" cy="1517527"/>
          </a:xfrm>
          <a:prstGeom prst="rect">
            <a:avLst/>
          </a:prstGeom>
          <a:noFill/>
          <a:ln>
            <a:noFill/>
          </a:ln>
        </p:spPr>
      </p:pic>
      <p:pic>
        <p:nvPicPr>
          <p:cNvPr id="1499" name="Google Shape;1499;p35"/>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1500" name="Google Shape;1500;p35"/>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1501" name="Google Shape;1501;p35"/>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1502" name="Google Shape;1502;p35"/>
          <p:cNvSpPr txBox="1"/>
          <p:nvPr/>
        </p:nvSpPr>
        <p:spPr>
          <a:xfrm>
            <a:off x="66407" y="8280"/>
            <a:ext cx="42243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Part 1 / Trustworthy and Explainable AI </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261"/>
          <p:cNvSpPr/>
          <p:nvPr/>
        </p:nvSpPr>
        <p:spPr>
          <a:xfrm>
            <a:off x="4283243" y="3641558"/>
            <a:ext cx="7267074" cy="994611"/>
          </a:xfrm>
          <a:prstGeom prst="snip2DiagRect">
            <a:avLst>
              <a:gd name="adj1" fmla="val 0"/>
              <a:gd name="adj2" fmla="val 16667"/>
            </a:avLst>
          </a:prstGeom>
          <a:gradFill>
            <a:gsLst>
              <a:gs pos="0">
                <a:srgbClr val="300063">
                  <a:alpha val="9411"/>
                </a:srgbClr>
              </a:gs>
              <a:gs pos="74000">
                <a:srgbClr val="C48BFF"/>
              </a:gs>
              <a:gs pos="83000">
                <a:srgbClr val="C48BFF"/>
              </a:gs>
              <a:gs pos="100000">
                <a:srgbClr val="D7B2FE"/>
              </a:gs>
            </a:gsLst>
            <a:path path="circle">
              <a:fillToRect l="100000" t="100000"/>
            </a:path>
            <a:tileRect r="-100000" b="-100000"/>
          </a:gradFill>
          <a:ln w="12700" cap="flat" cmpd="sng">
            <a:solidFill>
              <a:srgbClr val="006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EFF"/>
              </a:solidFill>
              <a:latin typeface="Calibri"/>
              <a:ea typeface="Calibri"/>
              <a:cs typeface="Calibri"/>
              <a:sym typeface="Calibri"/>
            </a:endParaRPr>
          </a:p>
        </p:txBody>
      </p:sp>
      <p:graphicFrame>
        <p:nvGraphicFramePr>
          <p:cNvPr id="1508" name="Google Shape;1508;p261"/>
          <p:cNvGraphicFramePr/>
          <p:nvPr/>
        </p:nvGraphicFramePr>
        <p:xfrm>
          <a:off x="522514" y="924895"/>
          <a:ext cx="3000000" cy="3000000"/>
        </p:xfrm>
        <a:graphic>
          <a:graphicData uri="http://schemas.openxmlformats.org/drawingml/2006/table">
            <a:tbl>
              <a:tblPr>
                <a:noFill/>
                <a:tableStyleId>{48757B8F-16AE-4820-A516-996F88D88F3C}</a:tableStyleId>
              </a:tblPr>
              <a:tblGrid>
                <a:gridCol w="1317175">
                  <a:extLst>
                    <a:ext uri="{9D8B030D-6E8A-4147-A177-3AD203B41FA5}">
                      <a16:colId xmlns:a16="http://schemas.microsoft.com/office/drawing/2014/main" val="20000"/>
                    </a:ext>
                  </a:extLst>
                </a:gridCol>
                <a:gridCol w="2677875">
                  <a:extLst>
                    <a:ext uri="{9D8B030D-6E8A-4147-A177-3AD203B41FA5}">
                      <a16:colId xmlns:a16="http://schemas.microsoft.com/office/drawing/2014/main" val="20001"/>
                    </a:ext>
                  </a:extLst>
                </a:gridCol>
                <a:gridCol w="6607625">
                  <a:extLst>
                    <a:ext uri="{9D8B030D-6E8A-4147-A177-3AD203B41FA5}">
                      <a16:colId xmlns:a16="http://schemas.microsoft.com/office/drawing/2014/main" val="20002"/>
                    </a:ext>
                  </a:extLst>
                </a:gridCol>
              </a:tblGrid>
              <a:tr h="43513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11:00 - 12:30</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Part 1</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Calibri"/>
                          <a:ea typeface="Calibri"/>
                          <a:cs typeface="Calibri"/>
                          <a:sym typeface="Calibri"/>
                        </a:rPr>
                        <a:t>A theoretical grounding on conducting responsible AI in democratic processes, via a series of short keynotes</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ADADAD"/>
                        </a:buClr>
                        <a:buSzPts val="1600"/>
                        <a:buFont typeface="Calibri"/>
                        <a:buNone/>
                      </a:pPr>
                      <a:r>
                        <a:rPr lang="en-US" sz="1600" b="1" u="none" strike="noStrike" cap="none">
                          <a:solidFill>
                            <a:srgbClr val="ADADAD"/>
                          </a:solidFill>
                          <a:latin typeface="Calibri"/>
                          <a:ea typeface="Calibri"/>
                          <a:cs typeface="Calibri"/>
                          <a:sym typeface="Calibri"/>
                        </a:rPr>
                        <a:t>AI and Democracy: Risks and Opportunities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Prof Keith Hyams, University of Warwick, UK</a:t>
                      </a:r>
                      <a:endParaRPr sz="1400" u="none" strike="noStrike" cap="none"/>
                    </a:p>
                    <a:p>
                      <a:pPr marL="0" marR="0" lvl="0" indent="0" algn="l" rtl="0">
                        <a:lnSpc>
                          <a:spcPct val="100000"/>
                        </a:lnSpc>
                        <a:spcBef>
                          <a:spcPts val="0"/>
                        </a:spcBef>
                        <a:spcAft>
                          <a:spcPts val="0"/>
                        </a:spcAft>
                        <a:buClr>
                          <a:schemeClr val="dk1"/>
                        </a:buClr>
                        <a:buSzPts val="1800"/>
                        <a:buFont typeface="Calibri"/>
                        <a:buNone/>
                      </a:pPr>
                      <a:endParaRPr sz="1800" b="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800"/>
                        <a:buFont typeface="Calibri"/>
                        <a:buNone/>
                      </a:pPr>
                      <a:r>
                        <a:rPr lang="en-US" sz="1800" b="1" u="none" strike="noStrike" cap="none">
                          <a:solidFill>
                            <a:srgbClr val="ADADAD"/>
                          </a:solidFill>
                          <a:latin typeface="Calibri"/>
                          <a:ea typeface="Calibri"/>
                          <a:cs typeface="Calibri"/>
                          <a:sym typeface="Calibri"/>
                        </a:rPr>
                        <a:t>Online Deliberation: Bridging Theory and Practice </a:t>
                      </a:r>
                      <a:endParaRPr sz="1400" u="none" strike="noStrike" cap="none"/>
                    </a:p>
                    <a:p>
                      <a:pPr marL="0" marR="0" lvl="0" indent="0" algn="l" rtl="0">
                        <a:lnSpc>
                          <a:spcPct val="100000"/>
                        </a:lnSpc>
                        <a:spcBef>
                          <a:spcPts val="0"/>
                        </a:spcBef>
                        <a:spcAft>
                          <a:spcPts val="0"/>
                        </a:spcAft>
                        <a:buClr>
                          <a:srgbClr val="ADADAD"/>
                        </a:buClr>
                        <a:buSzPts val="1800"/>
                        <a:buFont typeface="Calibri"/>
                        <a:buNone/>
                      </a:pPr>
                      <a:r>
                        <a:rPr lang="en-US" sz="1800" b="1" u="none" strike="noStrike" cap="none">
                          <a:solidFill>
                            <a:srgbClr val="ADADAD"/>
                          </a:solidFill>
                          <a:latin typeface="Calibri"/>
                          <a:ea typeface="Calibri"/>
                          <a:cs typeface="Calibri"/>
                          <a:sym typeface="Calibri"/>
                        </a:rPr>
                        <a:t>Prof Anna De Liddo, Open University,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strike="noStrike" cap="none"/>
                    </a:p>
                    <a:p>
                      <a:pPr marL="0" marR="0" lvl="0" indent="0" algn="l" rtl="0">
                        <a:lnSpc>
                          <a:spcPct val="100000"/>
                        </a:lnSpc>
                        <a:spcBef>
                          <a:spcPts val="0"/>
                        </a:spcBef>
                        <a:spcAft>
                          <a:spcPts val="0"/>
                        </a:spcAft>
                        <a:buClr>
                          <a:srgbClr val="ADADAD"/>
                        </a:buClr>
                        <a:buSzPts val="1600"/>
                        <a:buFont typeface="Calibri"/>
                        <a:buNone/>
                      </a:pPr>
                      <a:r>
                        <a:rPr lang="en-US" sz="1600" b="0" u="none" strike="noStrike" cap="none">
                          <a:solidFill>
                            <a:srgbClr val="ADADAD"/>
                          </a:solidFill>
                          <a:latin typeface="Calibri"/>
                          <a:ea typeface="Calibri"/>
                          <a:cs typeface="Calibri"/>
                          <a:sym typeface="Calibri"/>
                        </a:rPr>
                        <a:t>Fabiana Fournier, IBM Research, Israel</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0" u="none" strike="noStrike" cap="none">
                        <a:solidFill>
                          <a:srgbClr val="ADADA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u="none" strike="noStrike" cap="none">
                          <a:solidFill>
                            <a:schemeClr val="dk1"/>
                          </a:solidFill>
                          <a:latin typeface="Calibri"/>
                          <a:ea typeface="Calibri"/>
                          <a:cs typeface="Calibri"/>
                          <a:sym typeface="Calibri"/>
                        </a:rPr>
                        <a:t>Aiming for participatory democracy and the inclusion of vulnerable groups: challenges, aspirations and lessons </a:t>
                      </a:r>
                      <a:endParaRPr sz="1400" u="none" strike="noStrike" cap="none"/>
                    </a:p>
                    <a:p>
                      <a:pPr marL="0" marR="0" lvl="0" indent="0" algn="l" rtl="0">
                        <a:lnSpc>
                          <a:spcPct val="100000"/>
                        </a:lnSpc>
                        <a:spcBef>
                          <a:spcPts val="0"/>
                        </a:spcBef>
                        <a:spcAft>
                          <a:spcPts val="0"/>
                        </a:spcAft>
                        <a:buClr>
                          <a:schemeClr val="dk1"/>
                        </a:buClr>
                        <a:buSzPts val="1800"/>
                        <a:buFont typeface="Calibri"/>
                        <a:buNone/>
                      </a:pPr>
                      <a:r>
                        <a:rPr lang="en-US" sz="1800" b="0" u="none" strike="noStrike" cap="none">
                          <a:solidFill>
                            <a:schemeClr val="dk1"/>
                          </a:solidFill>
                          <a:latin typeface="Calibri"/>
                          <a:ea typeface="Calibri"/>
                          <a:cs typeface="Calibri"/>
                          <a:sym typeface="Calibri"/>
                        </a:rPr>
                        <a:t>Michael Bedek and Maria Zangl, University of Graz</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509" name="Google Shape;1509;p261"/>
          <p:cNvSpPr txBox="1"/>
          <p:nvPr/>
        </p:nvSpPr>
        <p:spPr>
          <a:xfrm>
            <a:off x="66407" y="8280"/>
            <a:ext cx="9797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EFF"/>
              </a:buClr>
              <a:buSzPts val="1800"/>
              <a:buFont typeface="Arial"/>
              <a:buNone/>
            </a:pPr>
            <a:r>
              <a:rPr lang="en-US" sz="1800" b="0" i="0" u="none" strike="noStrike" cap="none">
                <a:solidFill>
                  <a:srgbClr val="FFFEFF"/>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pic>
        <p:nvPicPr>
          <p:cNvPr id="1510" name="Google Shape;1510;p261"/>
          <p:cNvPicPr preferRelativeResize="0"/>
          <p:nvPr/>
        </p:nvPicPr>
        <p:blipFill rotWithShape="1">
          <a:blip r:embed="rId3">
            <a:alphaModFix/>
          </a:blip>
          <a:srcRect/>
          <a:stretch/>
        </p:blipFill>
        <p:spPr>
          <a:xfrm>
            <a:off x="1540042" y="2696411"/>
            <a:ext cx="2404979" cy="240497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B3F6D"/>
        </a:solidFill>
        <a:effectLst/>
      </p:bgPr>
    </p:bg>
    <p:spTree>
      <p:nvGrpSpPr>
        <p:cNvPr id="1" name="Shape 1514"/>
        <p:cNvGrpSpPr/>
        <p:nvPr/>
      </p:nvGrpSpPr>
      <p:grpSpPr>
        <a:xfrm>
          <a:off x="0" y="0"/>
          <a:ext cx="0" cy="0"/>
          <a:chOff x="0" y="0"/>
          <a:chExt cx="0" cy="0"/>
        </a:xfrm>
      </p:grpSpPr>
      <p:sp>
        <p:nvSpPr>
          <p:cNvPr id="1515" name="Google Shape;1515;p262"/>
          <p:cNvSpPr txBox="1"/>
          <p:nvPr/>
        </p:nvSpPr>
        <p:spPr>
          <a:xfrm>
            <a:off x="950967" y="991228"/>
            <a:ext cx="10290400" cy="1314800"/>
          </a:xfrm>
          <a:prstGeom prst="rect">
            <a:avLst/>
          </a:prstGeom>
          <a:noFill/>
          <a:ln>
            <a:noFill/>
          </a:ln>
        </p:spPr>
        <p:txBody>
          <a:bodyPr spcFirstLastPara="1" wrap="square" lIns="121900" tIns="121900" rIns="121900" bIns="121900" anchor="t" anchorCtr="0">
            <a:normAutofit/>
          </a:bodyPr>
          <a:lstStyle/>
          <a:p>
            <a:pPr marL="0" marR="0" lvl="0" indent="0" algn="ctr" rtl="0">
              <a:lnSpc>
                <a:spcPct val="100000"/>
              </a:lnSpc>
              <a:spcBef>
                <a:spcPts val="0"/>
              </a:spcBef>
              <a:spcAft>
                <a:spcPts val="0"/>
              </a:spcAft>
              <a:buNone/>
            </a:pPr>
            <a:r>
              <a:rPr lang="en-US" sz="6667" b="1" i="0" u="none" strike="noStrike" cap="none">
                <a:solidFill>
                  <a:srgbClr val="FFFFFF"/>
                </a:solidFill>
                <a:latin typeface="Manrope"/>
                <a:ea typeface="Manrope"/>
                <a:cs typeface="Manrope"/>
                <a:sym typeface="Manrope"/>
              </a:rPr>
              <a:t>ITHACA</a:t>
            </a:r>
            <a:endParaRPr sz="6933" b="1" i="0" u="none" strike="noStrike" cap="none">
              <a:solidFill>
                <a:srgbClr val="FFFFFF"/>
              </a:solidFill>
              <a:latin typeface="Manrope"/>
              <a:ea typeface="Manrope"/>
              <a:cs typeface="Manrope"/>
              <a:sym typeface="Manrope"/>
            </a:endParaRPr>
          </a:p>
        </p:txBody>
      </p:sp>
      <p:sp>
        <p:nvSpPr>
          <p:cNvPr id="1516" name="Google Shape;1516;p262"/>
          <p:cNvSpPr txBox="1"/>
          <p:nvPr/>
        </p:nvSpPr>
        <p:spPr>
          <a:xfrm>
            <a:off x="950633" y="1868121"/>
            <a:ext cx="10290400" cy="862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1600"/>
              </a:spcAft>
              <a:buNone/>
            </a:pPr>
            <a:r>
              <a:rPr lang="en-US" sz="3200" b="0" i="0" u="none" strike="noStrike" cap="none">
                <a:solidFill>
                  <a:srgbClr val="FFFFFF"/>
                </a:solidFill>
                <a:latin typeface="Manrope"/>
                <a:ea typeface="Manrope"/>
                <a:cs typeface="Manrope"/>
                <a:sym typeface="Manrope"/>
              </a:rPr>
              <a:t>artificial </a:t>
            </a:r>
            <a:r>
              <a:rPr lang="en-US" sz="3200" b="1" i="0" u="none" strike="noStrike" cap="none">
                <a:solidFill>
                  <a:srgbClr val="FFFFFF"/>
                </a:solidFill>
                <a:latin typeface="Manrope"/>
                <a:ea typeface="Manrope"/>
                <a:cs typeface="Manrope"/>
                <a:sym typeface="Manrope"/>
              </a:rPr>
              <a:t>I</a:t>
            </a:r>
            <a:r>
              <a:rPr lang="en-US" sz="3200" b="0" i="0" u="none" strike="noStrike" cap="none">
                <a:solidFill>
                  <a:srgbClr val="FFFFFF"/>
                </a:solidFill>
                <a:latin typeface="Manrope"/>
                <a:ea typeface="Manrope"/>
                <a:cs typeface="Manrope"/>
                <a:sym typeface="Manrope"/>
              </a:rPr>
              <a:t>ntelligence </a:t>
            </a:r>
            <a:r>
              <a:rPr lang="en-US" sz="3200" b="1" i="0" u="none" strike="noStrike" cap="none">
                <a:solidFill>
                  <a:srgbClr val="FFFFFF"/>
                </a:solidFill>
                <a:latin typeface="Manrope"/>
                <a:ea typeface="Manrope"/>
                <a:cs typeface="Manrope"/>
                <a:sym typeface="Manrope"/>
              </a:rPr>
              <a:t>T</a:t>
            </a:r>
            <a:r>
              <a:rPr lang="en-US" sz="3200" b="0" i="0" u="none" strike="noStrike" cap="none">
                <a:solidFill>
                  <a:srgbClr val="FFFFFF"/>
                </a:solidFill>
                <a:latin typeface="Manrope"/>
                <a:ea typeface="Manrope"/>
                <a:cs typeface="Manrope"/>
                <a:sym typeface="Manrope"/>
              </a:rPr>
              <a:t>o en</a:t>
            </a:r>
            <a:r>
              <a:rPr lang="en-US" sz="3200" b="1" i="0" u="none" strike="noStrike" cap="none">
                <a:solidFill>
                  <a:srgbClr val="FFFFFF"/>
                </a:solidFill>
                <a:latin typeface="Manrope"/>
                <a:ea typeface="Manrope"/>
                <a:cs typeface="Manrope"/>
                <a:sym typeface="Manrope"/>
              </a:rPr>
              <a:t>HA</a:t>
            </a:r>
            <a:r>
              <a:rPr lang="en-US" sz="3200" b="0" i="0" u="none" strike="noStrike" cap="none">
                <a:solidFill>
                  <a:srgbClr val="FFFFFF"/>
                </a:solidFill>
                <a:latin typeface="Manrope"/>
                <a:ea typeface="Manrope"/>
                <a:cs typeface="Manrope"/>
                <a:sym typeface="Manrope"/>
              </a:rPr>
              <a:t>nce </a:t>
            </a:r>
            <a:r>
              <a:rPr lang="en-US" sz="3200" b="1" i="0" u="none" strike="noStrike" cap="none">
                <a:solidFill>
                  <a:srgbClr val="FFFFFF"/>
                </a:solidFill>
                <a:latin typeface="Manrope"/>
                <a:ea typeface="Manrope"/>
                <a:cs typeface="Manrope"/>
                <a:sym typeface="Manrope"/>
              </a:rPr>
              <a:t>C</a:t>
            </a:r>
            <a:r>
              <a:rPr lang="en-US" sz="3200" b="0" i="0" u="none" strike="noStrike" cap="none">
                <a:solidFill>
                  <a:srgbClr val="FFFFFF"/>
                </a:solidFill>
                <a:latin typeface="Manrope"/>
                <a:ea typeface="Manrope"/>
                <a:cs typeface="Manrope"/>
                <a:sym typeface="Manrope"/>
              </a:rPr>
              <a:t>ivic p</a:t>
            </a:r>
            <a:r>
              <a:rPr lang="en-US" sz="3200" b="1" i="0" u="none" strike="noStrike" cap="none">
                <a:solidFill>
                  <a:srgbClr val="FFFFFF"/>
                </a:solidFill>
                <a:latin typeface="Manrope"/>
                <a:ea typeface="Manrope"/>
                <a:cs typeface="Manrope"/>
                <a:sym typeface="Manrope"/>
              </a:rPr>
              <a:t>A</a:t>
            </a:r>
            <a:r>
              <a:rPr lang="en-US" sz="3200" b="0" i="0" u="none" strike="noStrike" cap="none">
                <a:solidFill>
                  <a:srgbClr val="FFFFFF"/>
                </a:solidFill>
                <a:latin typeface="Manrope"/>
                <a:ea typeface="Manrope"/>
                <a:cs typeface="Manrope"/>
                <a:sym typeface="Manrope"/>
              </a:rPr>
              <a:t>rticipation</a:t>
            </a:r>
            <a:endParaRPr sz="3200" b="0" i="0" u="none" strike="noStrike" cap="none">
              <a:solidFill>
                <a:srgbClr val="FFFFFF"/>
              </a:solidFill>
              <a:latin typeface="Manrope"/>
              <a:ea typeface="Manrope"/>
              <a:cs typeface="Manrope"/>
              <a:sym typeface="Manrope"/>
            </a:endParaRPr>
          </a:p>
        </p:txBody>
      </p:sp>
      <p:sp>
        <p:nvSpPr>
          <p:cNvPr id="1517" name="Google Shape;1517;p262"/>
          <p:cNvSpPr txBox="1"/>
          <p:nvPr/>
        </p:nvSpPr>
        <p:spPr>
          <a:xfrm>
            <a:off x="0" y="3297256"/>
            <a:ext cx="12192000" cy="5520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None/>
            </a:pPr>
            <a:r>
              <a:rPr lang="en-US" sz="2133" b="1" i="0" u="none" strike="noStrike" cap="none">
                <a:solidFill>
                  <a:srgbClr val="FFFFFF"/>
                </a:solidFill>
                <a:latin typeface="Manrope"/>
                <a:ea typeface="Manrope"/>
                <a:cs typeface="Manrope"/>
                <a:sym typeface="Manrope"/>
              </a:rPr>
              <a:t>Aiming for participatory democracy and the inclusion of vulnerable groups: </a:t>
            </a:r>
            <a:endParaRPr sz="1867"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2133" b="1" i="0" u="none" strike="noStrike" cap="none">
                <a:solidFill>
                  <a:srgbClr val="FFFFFF"/>
                </a:solidFill>
                <a:latin typeface="Manrope"/>
                <a:ea typeface="Manrope"/>
                <a:cs typeface="Manrope"/>
                <a:sym typeface="Manrope"/>
              </a:rPr>
              <a:t>challenges, aspirations and lessons</a:t>
            </a:r>
            <a:endParaRPr sz="2133" b="0" i="0" u="none" strike="noStrike" cap="none">
              <a:solidFill>
                <a:srgbClr val="FFFFFF"/>
              </a:solidFill>
              <a:latin typeface="Manrope"/>
              <a:ea typeface="Manrope"/>
              <a:cs typeface="Manrope"/>
              <a:sym typeface="Manrope"/>
            </a:endParaRPr>
          </a:p>
          <a:p>
            <a:pPr marL="0" marR="0" lvl="0" indent="0" algn="ctr" rtl="0">
              <a:lnSpc>
                <a:spcPct val="90000"/>
              </a:lnSpc>
              <a:spcBef>
                <a:spcPts val="0"/>
              </a:spcBef>
              <a:spcAft>
                <a:spcPts val="0"/>
              </a:spcAft>
              <a:buNone/>
            </a:pPr>
            <a:endParaRPr sz="2133" b="0" i="0" u="none" strike="noStrike" cap="none">
              <a:solidFill>
                <a:srgbClr val="FFFFFF"/>
              </a:solidFill>
              <a:latin typeface="Manrope"/>
              <a:ea typeface="Manrope"/>
              <a:cs typeface="Manrope"/>
              <a:sym typeface="Manrope"/>
            </a:endParaRPr>
          </a:p>
          <a:p>
            <a:pPr marL="0" marR="0" lvl="0" indent="0" algn="ctr" rtl="0">
              <a:lnSpc>
                <a:spcPct val="90000"/>
              </a:lnSpc>
              <a:spcBef>
                <a:spcPts val="0"/>
              </a:spcBef>
              <a:spcAft>
                <a:spcPts val="0"/>
              </a:spcAft>
              <a:buNone/>
            </a:pPr>
            <a:endParaRPr sz="1200" b="0" i="0" u="none" strike="noStrike" cap="none">
              <a:solidFill>
                <a:srgbClr val="FFFFFF"/>
              </a:solidFill>
              <a:latin typeface="Manrope"/>
              <a:ea typeface="Manrope"/>
              <a:cs typeface="Manrope"/>
              <a:sym typeface="Manrope"/>
            </a:endParaRPr>
          </a:p>
          <a:p>
            <a:pPr marL="0" marR="0" lvl="0" indent="0" algn="ctr" rtl="0">
              <a:lnSpc>
                <a:spcPct val="90000"/>
              </a:lnSpc>
              <a:spcBef>
                <a:spcPts val="0"/>
              </a:spcBef>
              <a:spcAft>
                <a:spcPts val="0"/>
              </a:spcAft>
              <a:buNone/>
            </a:pPr>
            <a:r>
              <a:rPr lang="en-US" sz="2133" b="0" i="0" u="none" strike="noStrike" cap="none">
                <a:solidFill>
                  <a:srgbClr val="FFFFFF"/>
                </a:solidFill>
                <a:latin typeface="Manrope"/>
                <a:ea typeface="Manrope"/>
                <a:cs typeface="Manrope"/>
                <a:sym typeface="Manrope"/>
              </a:rPr>
              <a:t>AI, Big Data and Democracy, 7/3/2024</a:t>
            </a:r>
            <a:endParaRPr sz="1867"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2133" b="0" i="0" u="none" strike="noStrike" cap="none">
                <a:solidFill>
                  <a:srgbClr val="FFFFFF"/>
                </a:solidFill>
                <a:latin typeface="Manrope"/>
                <a:ea typeface="Manrope"/>
                <a:cs typeface="Manrope"/>
                <a:sym typeface="Manrope"/>
              </a:rPr>
              <a:t>Michael Bedek &amp; Maria Zangl, University of Graz</a:t>
            </a:r>
            <a:endParaRPr sz="2133" b="0" i="0" u="none" strike="noStrike" cap="none">
              <a:solidFill>
                <a:srgbClr val="FFFFFF"/>
              </a:solidFill>
              <a:latin typeface="Manrope"/>
              <a:ea typeface="Manrope"/>
              <a:cs typeface="Manrope"/>
              <a:sym typeface="Manrope"/>
            </a:endParaRPr>
          </a:p>
          <a:p>
            <a:pPr marL="0" marR="0" lvl="0" indent="0" algn="ctr" rtl="0">
              <a:lnSpc>
                <a:spcPct val="90000"/>
              </a:lnSpc>
              <a:spcBef>
                <a:spcPts val="0"/>
              </a:spcBef>
              <a:spcAft>
                <a:spcPts val="0"/>
              </a:spcAft>
              <a:buNone/>
            </a:pPr>
            <a:endParaRPr sz="2133" b="0" i="0" u="none" strike="noStrike" cap="none">
              <a:solidFill>
                <a:srgbClr val="FFFFFF"/>
              </a:solidFill>
              <a:latin typeface="Manrope"/>
              <a:ea typeface="Manrope"/>
              <a:cs typeface="Manrope"/>
              <a:sym typeface="Manrope"/>
            </a:endParaRPr>
          </a:p>
          <a:p>
            <a:pPr marL="0" marR="0" lvl="0" indent="0" algn="ctr" rtl="0">
              <a:lnSpc>
                <a:spcPct val="90000"/>
              </a:lnSpc>
              <a:spcBef>
                <a:spcPts val="0"/>
              </a:spcBef>
              <a:spcAft>
                <a:spcPts val="0"/>
              </a:spcAft>
              <a:buNone/>
            </a:pPr>
            <a:endParaRPr sz="2133" b="0" i="0" u="none" strike="noStrike" cap="none">
              <a:solidFill>
                <a:srgbClr val="FFFFFF"/>
              </a:solidFill>
              <a:latin typeface="Manrope"/>
              <a:ea typeface="Manrope"/>
              <a:cs typeface="Manrope"/>
              <a:sym typeface="Manrope"/>
            </a:endParaRPr>
          </a:p>
        </p:txBody>
      </p:sp>
      <p:pic>
        <p:nvPicPr>
          <p:cNvPr id="1518" name="Google Shape;1518;p262"/>
          <p:cNvPicPr preferRelativeResize="0"/>
          <p:nvPr/>
        </p:nvPicPr>
        <p:blipFill rotWithShape="1">
          <a:blip r:embed="rId3">
            <a:alphaModFix/>
          </a:blip>
          <a:srcRect l="11660" t="-11573" r="51623" b="17010"/>
          <a:stretch/>
        </p:blipFill>
        <p:spPr>
          <a:xfrm rot="-5399997">
            <a:off x="6640434" y="1306435"/>
            <a:ext cx="6857997" cy="4245131"/>
          </a:xfrm>
          <a:prstGeom prst="rect">
            <a:avLst/>
          </a:prstGeom>
          <a:noFill/>
          <a:ln>
            <a:noFill/>
          </a:ln>
        </p:spPr>
      </p:pic>
      <p:pic>
        <p:nvPicPr>
          <p:cNvPr id="1519" name="Google Shape;1519;p262"/>
          <p:cNvPicPr preferRelativeResize="0"/>
          <p:nvPr/>
        </p:nvPicPr>
        <p:blipFill rotWithShape="1">
          <a:blip r:embed="rId4">
            <a:alphaModFix/>
          </a:blip>
          <a:srcRect/>
          <a:stretch/>
        </p:blipFill>
        <p:spPr>
          <a:xfrm>
            <a:off x="5325543" y="4981928"/>
            <a:ext cx="1670685" cy="1836313"/>
          </a:xfrm>
          <a:prstGeom prst="rect">
            <a:avLst/>
          </a:prstGeom>
          <a:noFill/>
          <a:ln>
            <a:noFill/>
          </a:ln>
        </p:spPr>
      </p:pic>
      <p:pic>
        <p:nvPicPr>
          <p:cNvPr id="1520" name="Google Shape;1520;p262"/>
          <p:cNvPicPr preferRelativeResize="0"/>
          <p:nvPr/>
        </p:nvPicPr>
        <p:blipFill rotWithShape="1">
          <a:blip r:embed="rId5">
            <a:alphaModFix/>
          </a:blip>
          <a:srcRect/>
          <a:stretch/>
        </p:blipFill>
        <p:spPr>
          <a:xfrm>
            <a:off x="239057" y="227591"/>
            <a:ext cx="3610351" cy="80434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graphicFrame>
        <p:nvGraphicFramePr>
          <p:cNvPr id="1525" name="Google Shape;1525;p263"/>
          <p:cNvGraphicFramePr/>
          <p:nvPr/>
        </p:nvGraphicFramePr>
        <p:xfrm>
          <a:off x="4121063" y="601249"/>
          <a:ext cx="3000000" cy="3000000"/>
        </p:xfrm>
        <a:graphic>
          <a:graphicData uri="http://schemas.openxmlformats.org/drawingml/2006/table">
            <a:tbl>
              <a:tblPr firstRow="1" bandRow="1">
                <a:noFill/>
                <a:tableStyleId>{5F0258E3-87C7-482E-AB08-470204E893F0}</a:tableStyleId>
              </a:tblPr>
              <a:tblGrid>
                <a:gridCol w="4345425">
                  <a:extLst>
                    <a:ext uri="{9D8B030D-6E8A-4147-A177-3AD203B41FA5}">
                      <a16:colId xmlns:a16="http://schemas.microsoft.com/office/drawing/2014/main" val="20000"/>
                    </a:ext>
                  </a:extLst>
                </a:gridCol>
                <a:gridCol w="3497750">
                  <a:extLst>
                    <a:ext uri="{9D8B030D-6E8A-4147-A177-3AD203B41FA5}">
                      <a16:colId xmlns:a16="http://schemas.microsoft.com/office/drawing/2014/main" val="20001"/>
                    </a:ext>
                  </a:extLst>
                </a:gridCol>
              </a:tblGrid>
              <a:tr h="4154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PARTNERS (Country)</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Main field of expertise</a:t>
                      </a:r>
                      <a:endParaRPr sz="1900" u="none" strike="noStrike" cap="none"/>
                    </a:p>
                  </a:txBody>
                  <a:tcPr marL="121925" marR="121925" marT="60975" marB="60975"/>
                </a:tc>
                <a:extLst>
                  <a:ext uri="{0D108BD9-81ED-4DB2-BD59-A6C34878D82A}">
                    <a16:rowId xmlns:a16="http://schemas.microsoft.com/office/drawing/2014/main" val="10000"/>
                  </a:ext>
                </a:extLst>
              </a:tr>
              <a:tr h="4156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Konnektable </a:t>
                      </a:r>
                      <a:r>
                        <a:rPr lang="en-US" sz="1900" u="none" strike="noStrike" cap="none">
                          <a:solidFill>
                            <a:schemeClr val="dk1"/>
                          </a:solidFill>
                        </a:rPr>
                        <a:t>Technologies Limited </a:t>
                      </a:r>
                      <a:r>
                        <a:rPr lang="en-US" sz="1900" u="none" strike="noStrike" cap="none"/>
                        <a:t>(IE)</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chemeClr val="dk1"/>
                        </a:buClr>
                        <a:buSzPts val="1400"/>
                        <a:buFont typeface="Calibri"/>
                        <a:buNone/>
                      </a:pPr>
                      <a:r>
                        <a:rPr lang="en-US" sz="1900" u="none" strike="noStrike" cap="none"/>
                        <a:t>Technology / AI</a:t>
                      </a:r>
                      <a:endParaRPr sz="2500" u="none" strike="noStrike" cap="none"/>
                    </a:p>
                  </a:txBody>
                  <a:tcPr marL="121925" marR="121925" marT="60975" marB="60975"/>
                </a:tc>
                <a:extLst>
                  <a:ext uri="{0D108BD9-81ED-4DB2-BD59-A6C34878D82A}">
                    <a16:rowId xmlns:a16="http://schemas.microsoft.com/office/drawing/2014/main" val="10001"/>
                  </a:ext>
                </a:extLst>
              </a:tr>
              <a:tr h="7077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Centre for Research and Technology Hellas (EL)</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chemeClr val="dk1"/>
                        </a:buClr>
                        <a:buSzPts val="1400"/>
                        <a:buFont typeface="Calibri"/>
                        <a:buNone/>
                      </a:pPr>
                      <a:r>
                        <a:rPr lang="en-US" sz="1900" u="none" strike="noStrike" cap="none"/>
                        <a:t>Technology / AI</a:t>
                      </a:r>
                      <a:endParaRPr sz="2500" u="none" strike="noStrike" cap="none"/>
                    </a:p>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121925" marR="121925" marT="60975" marB="60975"/>
                </a:tc>
                <a:extLst>
                  <a:ext uri="{0D108BD9-81ED-4DB2-BD59-A6C34878D82A}">
                    <a16:rowId xmlns:a16="http://schemas.microsoft.com/office/drawing/2014/main" val="10002"/>
                  </a:ext>
                </a:extLst>
              </a:tr>
              <a:tr h="4154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University of Patras (EL)</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Technology / AI</a:t>
                      </a:r>
                      <a:endParaRPr sz="2500" u="none" strike="noStrike" cap="none"/>
                    </a:p>
                  </a:txBody>
                  <a:tcPr marL="121925" marR="121925" marT="60975" marB="60975"/>
                </a:tc>
                <a:extLst>
                  <a:ext uri="{0D108BD9-81ED-4DB2-BD59-A6C34878D82A}">
                    <a16:rowId xmlns:a16="http://schemas.microsoft.com/office/drawing/2014/main" val="10003"/>
                  </a:ext>
                </a:extLst>
              </a:tr>
              <a:tr h="3973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Raising the Floor (BE)</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Social &amp; Cognitive Science</a:t>
                      </a:r>
                      <a:endParaRPr sz="2500" u="none" strike="noStrike" cap="none"/>
                    </a:p>
                  </a:txBody>
                  <a:tcPr marL="121925" marR="121925" marT="60975" marB="60975"/>
                </a:tc>
                <a:extLst>
                  <a:ext uri="{0D108BD9-81ED-4DB2-BD59-A6C34878D82A}">
                    <a16:rowId xmlns:a16="http://schemas.microsoft.com/office/drawing/2014/main" val="10004"/>
                  </a:ext>
                </a:extLst>
              </a:tr>
              <a:tr h="4116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Stamadianos &amp; Partners Law Firm (EL)</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Law &amp; Ethics</a:t>
                      </a:r>
                      <a:endParaRPr sz="1900" u="none" strike="noStrike" cap="none"/>
                    </a:p>
                  </a:txBody>
                  <a:tcPr marL="121925" marR="121925" marT="60975" marB="60975"/>
                </a:tc>
                <a:extLst>
                  <a:ext uri="{0D108BD9-81ED-4DB2-BD59-A6C34878D82A}">
                    <a16:rowId xmlns:a16="http://schemas.microsoft.com/office/drawing/2014/main" val="10005"/>
                  </a:ext>
                </a:extLst>
              </a:tr>
              <a:tr h="5116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University of Graz (AT)</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chemeClr val="dk1"/>
                        </a:buClr>
                        <a:buSzPts val="1400"/>
                        <a:buFont typeface="Calibri"/>
                        <a:buNone/>
                      </a:pPr>
                      <a:r>
                        <a:rPr lang="en-US" sz="1900" u="none" strike="noStrike" cap="none"/>
                        <a:t>Social &amp; Cognitive Science</a:t>
                      </a:r>
                      <a:endParaRPr sz="2500" u="none" strike="noStrike" cap="none"/>
                    </a:p>
                  </a:txBody>
                  <a:tcPr marL="121925" marR="121925" marT="60975" marB="60975"/>
                </a:tc>
                <a:extLst>
                  <a:ext uri="{0D108BD9-81ED-4DB2-BD59-A6C34878D82A}">
                    <a16:rowId xmlns:a16="http://schemas.microsoft.com/office/drawing/2014/main" val="10006"/>
                  </a:ext>
                </a:extLst>
              </a:tr>
              <a:tr h="4154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MNLT Innovations IKE (EL)</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chemeClr val="dk1"/>
                        </a:buClr>
                        <a:buSzPts val="1400"/>
                        <a:buFont typeface="Calibri"/>
                        <a:buNone/>
                      </a:pPr>
                      <a:r>
                        <a:rPr lang="en-US" sz="1900" u="none" strike="noStrike" cap="none"/>
                        <a:t>Technology / AI</a:t>
                      </a:r>
                      <a:endParaRPr sz="2500" u="none" strike="noStrike" cap="none"/>
                    </a:p>
                  </a:txBody>
                  <a:tcPr marL="121925" marR="121925" marT="60975" marB="60975"/>
                </a:tc>
                <a:extLst>
                  <a:ext uri="{0D108BD9-81ED-4DB2-BD59-A6C34878D82A}">
                    <a16:rowId xmlns:a16="http://schemas.microsoft.com/office/drawing/2014/main" val="10007"/>
                  </a:ext>
                </a:extLst>
              </a:tr>
              <a:tr h="4038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Software Imagination &amp; Vision SRL (RO)</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chemeClr val="dk1"/>
                        </a:buClr>
                        <a:buSzPts val="1400"/>
                        <a:buFont typeface="Calibri"/>
                        <a:buNone/>
                      </a:pPr>
                      <a:r>
                        <a:rPr lang="en-US" sz="1900" u="none" strike="noStrike" cap="none"/>
                        <a:t>Technology / AI</a:t>
                      </a:r>
                      <a:endParaRPr sz="2500" u="none" strike="noStrike" cap="none"/>
                    </a:p>
                  </a:txBody>
                  <a:tcPr marL="121925" marR="121925" marT="60975" marB="60975"/>
                </a:tc>
                <a:extLst>
                  <a:ext uri="{0D108BD9-81ED-4DB2-BD59-A6C34878D82A}">
                    <a16:rowId xmlns:a16="http://schemas.microsoft.com/office/drawing/2014/main" val="10008"/>
                  </a:ext>
                </a:extLst>
              </a:tr>
              <a:tr h="4154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PEDAL Consulting (SK)</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Dissemination</a:t>
                      </a:r>
                      <a:endParaRPr sz="2500" u="none" strike="noStrike" cap="none"/>
                    </a:p>
                  </a:txBody>
                  <a:tcPr marL="121925" marR="121925" marT="60975" marB="60975"/>
                </a:tc>
                <a:extLst>
                  <a:ext uri="{0D108BD9-81ED-4DB2-BD59-A6C34878D82A}">
                    <a16:rowId xmlns:a16="http://schemas.microsoft.com/office/drawing/2014/main" val="10009"/>
                  </a:ext>
                </a:extLst>
              </a:tr>
              <a:tr h="7077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Brasov Metropolitan Agency for Sustainable Development (RO)</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Pilot City</a:t>
                      </a:r>
                      <a:endParaRPr sz="2500" u="none" strike="noStrike" cap="none"/>
                    </a:p>
                  </a:txBody>
                  <a:tcPr marL="121925" marR="121925" marT="60975" marB="60975"/>
                </a:tc>
                <a:extLst>
                  <a:ext uri="{0D108BD9-81ED-4DB2-BD59-A6C34878D82A}">
                    <a16:rowId xmlns:a16="http://schemas.microsoft.com/office/drawing/2014/main" val="10010"/>
                  </a:ext>
                </a:extLst>
              </a:tr>
              <a:tr h="4154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City of Martin (SK)</a:t>
                      </a:r>
                      <a:endParaRPr sz="2500" u="none" strike="noStrike" cap="none"/>
                    </a:p>
                  </a:txBody>
                  <a:tcPr marL="121925" marR="121925" marT="60975" marB="60975"/>
                </a:tc>
                <a:tc>
                  <a:txBody>
                    <a:bodyPr/>
                    <a:lstStyle/>
                    <a:p>
                      <a:pPr marL="0" marR="0" lvl="0" indent="0" algn="l" rtl="0">
                        <a:lnSpc>
                          <a:spcPct val="100000"/>
                        </a:lnSpc>
                        <a:spcBef>
                          <a:spcPts val="0"/>
                        </a:spcBef>
                        <a:spcAft>
                          <a:spcPts val="0"/>
                        </a:spcAft>
                        <a:buClr>
                          <a:schemeClr val="dk1"/>
                        </a:buClr>
                        <a:buSzPts val="1400"/>
                        <a:buFont typeface="Calibri"/>
                        <a:buNone/>
                      </a:pPr>
                      <a:r>
                        <a:rPr lang="en-US" sz="1900" u="none" strike="noStrike" cap="none"/>
                        <a:t>Pilot City</a:t>
                      </a:r>
                      <a:endParaRPr sz="2500" u="none" strike="noStrike" cap="none"/>
                    </a:p>
                  </a:txBody>
                  <a:tcPr marL="121925" marR="121925" marT="60975" marB="60975"/>
                </a:tc>
                <a:extLst>
                  <a:ext uri="{0D108BD9-81ED-4DB2-BD59-A6C34878D82A}">
                    <a16:rowId xmlns:a16="http://schemas.microsoft.com/office/drawing/2014/main" val="10011"/>
                  </a:ext>
                </a:extLst>
              </a:tr>
            </a:tbl>
          </a:graphicData>
        </a:graphic>
      </p:graphicFrame>
      <p:sp>
        <p:nvSpPr>
          <p:cNvPr id="1526" name="Google Shape;1526;p263"/>
          <p:cNvSpPr txBox="1"/>
          <p:nvPr/>
        </p:nvSpPr>
        <p:spPr>
          <a:xfrm>
            <a:off x="227753" y="2366684"/>
            <a:ext cx="5270400" cy="1847118"/>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50000"/>
              </a:lnSpc>
              <a:spcBef>
                <a:spcPts val="0"/>
              </a:spcBef>
              <a:spcAft>
                <a:spcPts val="0"/>
              </a:spcAft>
              <a:buClr>
                <a:srgbClr val="000000"/>
              </a:buClr>
              <a:buSzPts val="1400"/>
              <a:buFont typeface="Arial"/>
              <a:buChar char="•"/>
            </a:pPr>
            <a:r>
              <a:rPr lang="en-US" sz="1867" b="0" i="0" u="none" strike="noStrike" cap="none">
                <a:solidFill>
                  <a:srgbClr val="000000"/>
                </a:solidFill>
                <a:latin typeface="Calibri"/>
                <a:ea typeface="Calibri"/>
                <a:cs typeface="Calibri"/>
                <a:sym typeface="Calibri"/>
              </a:rPr>
              <a:t>Duration: 01/2023 – 12/2025</a:t>
            </a:r>
            <a:endParaRPr sz="1867" b="0" i="0" u="none" strike="noStrike" cap="none">
              <a:solidFill>
                <a:srgbClr val="000000"/>
              </a:solidFill>
              <a:latin typeface="Arial"/>
              <a:ea typeface="Arial"/>
              <a:cs typeface="Arial"/>
              <a:sym typeface="Arial"/>
            </a:endParaRPr>
          </a:p>
          <a:p>
            <a:pPr marL="380990" marR="0" lvl="0" indent="-380990" algn="l" rtl="0">
              <a:lnSpc>
                <a:spcPct val="150000"/>
              </a:lnSpc>
              <a:spcBef>
                <a:spcPts val="0"/>
              </a:spcBef>
              <a:spcAft>
                <a:spcPts val="0"/>
              </a:spcAft>
              <a:buClr>
                <a:srgbClr val="000000"/>
              </a:buClr>
              <a:buSzPts val="1400"/>
              <a:buFont typeface="Arial"/>
              <a:buChar char="•"/>
            </a:pPr>
            <a:r>
              <a:rPr lang="en-US" sz="1867" b="0" i="0" u="none" strike="noStrike" cap="none">
                <a:solidFill>
                  <a:srgbClr val="000000"/>
                </a:solidFill>
                <a:latin typeface="Calibri"/>
                <a:ea typeface="Calibri"/>
                <a:cs typeface="Calibri"/>
                <a:sym typeface="Calibri"/>
              </a:rPr>
              <a:t>Funded by Horizon Europe</a:t>
            </a:r>
            <a:endParaRPr sz="1867" b="0" i="0" u="none" strike="noStrike" cap="none">
              <a:solidFill>
                <a:srgbClr val="000000"/>
              </a:solidFill>
              <a:latin typeface="Arial"/>
              <a:ea typeface="Arial"/>
              <a:cs typeface="Arial"/>
              <a:sym typeface="Arial"/>
            </a:endParaRPr>
          </a:p>
          <a:p>
            <a:pPr marL="380990" marR="0" lvl="0" indent="-380990" algn="l" rtl="0">
              <a:lnSpc>
                <a:spcPct val="150000"/>
              </a:lnSpc>
              <a:spcBef>
                <a:spcPts val="0"/>
              </a:spcBef>
              <a:spcAft>
                <a:spcPts val="0"/>
              </a:spcAft>
              <a:buClr>
                <a:srgbClr val="000000"/>
              </a:buClr>
              <a:buSzPts val="1400"/>
              <a:buFont typeface="Arial"/>
              <a:buChar char="•"/>
            </a:pPr>
            <a:r>
              <a:rPr lang="en-US" sz="1867" b="0" i="0" u="none" strike="noStrike" cap="none">
                <a:solidFill>
                  <a:srgbClr val="000000"/>
                </a:solidFill>
                <a:latin typeface="Calibri"/>
                <a:ea typeface="Calibri"/>
                <a:cs typeface="Calibri"/>
                <a:sym typeface="Calibri"/>
              </a:rPr>
              <a:t>11 partners in the European Union</a:t>
            </a:r>
            <a:endParaRPr sz="1867" b="0" i="0" u="none" strike="noStrike" cap="none">
              <a:solidFill>
                <a:srgbClr val="000000"/>
              </a:solidFill>
              <a:latin typeface="Arial"/>
              <a:ea typeface="Arial"/>
              <a:cs typeface="Arial"/>
              <a:sym typeface="Arial"/>
            </a:endParaRPr>
          </a:p>
          <a:p>
            <a:pPr marL="380990" marR="0" lvl="0" indent="-380990" algn="l" rtl="0">
              <a:lnSpc>
                <a:spcPct val="150000"/>
              </a:lnSpc>
              <a:spcBef>
                <a:spcPts val="0"/>
              </a:spcBef>
              <a:spcAft>
                <a:spcPts val="0"/>
              </a:spcAft>
              <a:buClr>
                <a:srgbClr val="000000"/>
              </a:buClr>
              <a:buSzPts val="1400"/>
              <a:buFont typeface="Arial"/>
              <a:buChar char="•"/>
            </a:pPr>
            <a:r>
              <a:rPr lang="en-US" sz="1867" b="0" i="0" u="none" strike="noStrike" cap="none">
                <a:solidFill>
                  <a:srgbClr val="000000"/>
                </a:solidFill>
                <a:latin typeface="Calibri"/>
                <a:ea typeface="Calibri"/>
                <a:cs typeface="Calibri"/>
                <a:sym typeface="Calibri"/>
              </a:rPr>
              <a:t>https://www.ithaca-project.eu/</a:t>
            </a:r>
            <a:endParaRPr sz="1867" b="0" i="0" u="none" strike="noStrike" cap="none">
              <a:solidFill>
                <a:srgbClr val="000000"/>
              </a:solidFill>
              <a:latin typeface="Arial"/>
              <a:ea typeface="Arial"/>
              <a:cs typeface="Arial"/>
              <a:sym typeface="Arial"/>
            </a:endParaRPr>
          </a:p>
        </p:txBody>
      </p:sp>
      <p:sp>
        <p:nvSpPr>
          <p:cNvPr id="1527" name="Google Shape;1527;p263"/>
          <p:cNvSpPr txBox="1">
            <a:spLocks noGrp="1"/>
          </p:cNvSpPr>
          <p:nvPr>
            <p:ph type="subTitle" idx="1"/>
          </p:nvPr>
        </p:nvSpPr>
        <p:spPr>
          <a:xfrm>
            <a:off x="779852" y="341443"/>
            <a:ext cx="5393600" cy="763600"/>
          </a:xfrm>
          <a:prstGeom prst="rect">
            <a:avLst/>
          </a:prstGeom>
          <a:noFill/>
          <a:ln>
            <a:noFill/>
          </a:ln>
        </p:spPr>
        <p:txBody>
          <a:bodyPr spcFirstLastPara="1" wrap="square" lIns="121900" tIns="121900" rIns="121900" bIns="121900" anchor="t" anchorCtr="0">
            <a:normAutofit fontScale="47500" lnSpcReduction="20000"/>
          </a:bodyPr>
          <a:lstStyle/>
          <a:p>
            <a:pPr marL="0" lvl="0" indent="0" algn="l" rtl="0">
              <a:lnSpc>
                <a:spcPct val="100000"/>
              </a:lnSpc>
              <a:spcBef>
                <a:spcPts val="0"/>
              </a:spcBef>
              <a:spcAft>
                <a:spcPts val="0"/>
              </a:spcAft>
              <a:buSzPts val="358"/>
              <a:buNone/>
            </a:pPr>
            <a:r>
              <a:rPr lang="en-US" sz="8000"/>
              <a:t>Overview</a:t>
            </a:r>
            <a:endParaRPr sz="8000"/>
          </a:p>
          <a:p>
            <a:pPr marL="0" lvl="0" indent="0" algn="l" rtl="0">
              <a:lnSpc>
                <a:spcPct val="100000"/>
              </a:lnSpc>
              <a:spcBef>
                <a:spcPts val="0"/>
              </a:spcBef>
              <a:spcAft>
                <a:spcPts val="0"/>
              </a:spcAft>
              <a:buSzPct val="61110"/>
              <a:buNone/>
            </a:pPr>
            <a:endParaRPr/>
          </a:p>
          <a:p>
            <a:pPr marL="0" lvl="0" indent="0" algn="l" rtl="0">
              <a:lnSpc>
                <a:spcPct val="100000"/>
              </a:lnSpc>
              <a:spcBef>
                <a:spcPts val="0"/>
              </a:spcBef>
              <a:spcAft>
                <a:spcPts val="0"/>
              </a:spcAft>
              <a:buSzPct val="210526"/>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264"/>
          <p:cNvSpPr txBox="1">
            <a:spLocks noGrp="1"/>
          </p:cNvSpPr>
          <p:nvPr>
            <p:ph type="subTitle" idx="1"/>
          </p:nvPr>
        </p:nvSpPr>
        <p:spPr>
          <a:xfrm>
            <a:off x="779852" y="341443"/>
            <a:ext cx="5393600" cy="763600"/>
          </a:xfrm>
          <a:prstGeom prst="rect">
            <a:avLst/>
          </a:prstGeom>
          <a:noFill/>
          <a:ln>
            <a:noFill/>
          </a:ln>
        </p:spPr>
        <p:txBody>
          <a:bodyPr spcFirstLastPara="1" wrap="square" lIns="121900" tIns="121900" rIns="121900" bIns="121900" anchor="t" anchorCtr="0">
            <a:normAutofit fontScale="47500" lnSpcReduction="20000"/>
          </a:bodyPr>
          <a:lstStyle/>
          <a:p>
            <a:pPr marL="0" lvl="0" indent="0" algn="l" rtl="0">
              <a:lnSpc>
                <a:spcPct val="100000"/>
              </a:lnSpc>
              <a:spcBef>
                <a:spcPts val="0"/>
              </a:spcBef>
              <a:spcAft>
                <a:spcPts val="0"/>
              </a:spcAft>
              <a:buSzPts val="358"/>
              <a:buNone/>
            </a:pPr>
            <a:r>
              <a:rPr lang="en-US" sz="8000"/>
              <a:t>Main Objectives</a:t>
            </a:r>
            <a:endParaRPr sz="8000"/>
          </a:p>
          <a:p>
            <a:pPr marL="0" lvl="0" indent="0" algn="l" rtl="0">
              <a:lnSpc>
                <a:spcPct val="100000"/>
              </a:lnSpc>
              <a:spcBef>
                <a:spcPts val="0"/>
              </a:spcBef>
              <a:spcAft>
                <a:spcPts val="0"/>
              </a:spcAft>
              <a:buSzPct val="61110"/>
              <a:buNone/>
            </a:pPr>
            <a:endParaRPr/>
          </a:p>
          <a:p>
            <a:pPr marL="0" lvl="0" indent="0" algn="l" rtl="0">
              <a:lnSpc>
                <a:spcPct val="100000"/>
              </a:lnSpc>
              <a:spcBef>
                <a:spcPts val="0"/>
              </a:spcBef>
              <a:spcAft>
                <a:spcPts val="0"/>
              </a:spcAft>
              <a:buSzPct val="210526"/>
              <a:buNone/>
            </a:pPr>
            <a:endParaRPr/>
          </a:p>
        </p:txBody>
      </p:sp>
      <p:sp>
        <p:nvSpPr>
          <p:cNvPr id="1533" name="Google Shape;1533;p264"/>
          <p:cNvSpPr txBox="1"/>
          <p:nvPr/>
        </p:nvSpPr>
        <p:spPr>
          <a:xfrm>
            <a:off x="480509" y="1423690"/>
            <a:ext cx="10573572" cy="4924370"/>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To </a:t>
            </a:r>
            <a:r>
              <a:rPr lang="en-US" sz="2400" b="0" i="0" u="sng" strike="noStrike" cap="none">
                <a:solidFill>
                  <a:srgbClr val="000000"/>
                </a:solidFill>
                <a:latin typeface="Calibri"/>
                <a:ea typeface="Calibri"/>
                <a:cs typeface="Calibri"/>
                <a:sym typeface="Calibri"/>
              </a:rPr>
              <a:t>explore and implement innovative ways to support civic engagement </a:t>
            </a:r>
            <a:r>
              <a:rPr lang="en-US" sz="2400" b="0" i="0" u="none" strike="noStrike" cap="none">
                <a:solidFill>
                  <a:srgbClr val="000000"/>
                </a:solidFill>
                <a:latin typeface="Calibri"/>
                <a:ea typeface="Calibri"/>
                <a:cs typeface="Calibri"/>
                <a:sym typeface="Calibri"/>
              </a:rPr>
              <a:t>in local governance </a:t>
            </a:r>
            <a:r>
              <a:rPr lang="en-US" sz="2400" b="0" i="0" u="sng" strike="noStrike" cap="none">
                <a:solidFill>
                  <a:srgbClr val="000000"/>
                </a:solidFill>
                <a:latin typeface="Calibri"/>
                <a:ea typeface="Calibri"/>
                <a:cs typeface="Calibri"/>
                <a:sym typeface="Calibri"/>
              </a:rPr>
              <a:t>through the uses of AI and big data in an ethical and simple way</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To </a:t>
            </a:r>
            <a:r>
              <a:rPr lang="en-US" sz="2400" b="0" i="0" u="sng" strike="noStrike" cap="none">
                <a:solidFill>
                  <a:srgbClr val="000000"/>
                </a:solidFill>
                <a:latin typeface="Calibri"/>
                <a:ea typeface="Calibri"/>
                <a:cs typeface="Calibri"/>
                <a:sym typeface="Calibri"/>
              </a:rPr>
              <a:t>involve citizens </a:t>
            </a:r>
            <a:r>
              <a:rPr lang="en-US" sz="2400" b="0" i="0" u="none" strike="noStrike" cap="none">
                <a:solidFill>
                  <a:srgbClr val="000000"/>
                </a:solidFill>
                <a:latin typeface="Calibri"/>
                <a:ea typeface="Calibri"/>
                <a:cs typeface="Calibri"/>
                <a:sym typeface="Calibri"/>
              </a:rPr>
              <a:t>with different needs, ages and socio-economic backgrounds in the analysis and design of the use of AI-powered solutions for civic participation</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To </a:t>
            </a:r>
            <a:r>
              <a:rPr lang="en-US" sz="2400" b="0" i="0" u="sng" strike="noStrike" cap="none">
                <a:solidFill>
                  <a:srgbClr val="000000"/>
                </a:solidFill>
                <a:latin typeface="Calibri"/>
                <a:ea typeface="Calibri"/>
                <a:cs typeface="Calibri"/>
                <a:sym typeface="Calibri"/>
              </a:rPr>
              <a:t>address critical aspects</a:t>
            </a:r>
            <a:r>
              <a:rPr lang="en-US" sz="2400" b="0" i="0" u="none" strike="noStrike" cap="none">
                <a:solidFill>
                  <a:srgbClr val="000000"/>
                </a:solidFill>
                <a:latin typeface="Calibri"/>
                <a:ea typeface="Calibri"/>
                <a:cs typeface="Calibri"/>
                <a:sym typeface="Calibri"/>
              </a:rPr>
              <a:t> such as privacy, transparency, data management, barriers and opportunities for equal participation</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To </a:t>
            </a:r>
            <a:r>
              <a:rPr lang="en-US" sz="2400" b="0" i="0" u="sng" strike="noStrike" cap="none">
                <a:solidFill>
                  <a:srgbClr val="000000"/>
                </a:solidFill>
                <a:latin typeface="Calibri"/>
                <a:ea typeface="Calibri"/>
                <a:cs typeface="Calibri"/>
                <a:sym typeface="Calibri"/>
              </a:rPr>
              <a:t>provide policy recommendations</a:t>
            </a:r>
            <a:r>
              <a:rPr lang="en-US" sz="2400" b="0" i="0" u="none" strike="noStrike" cap="none">
                <a:solidFill>
                  <a:srgbClr val="000000"/>
                </a:solidFill>
                <a:latin typeface="Calibri"/>
                <a:ea typeface="Calibri"/>
                <a:cs typeface="Calibri"/>
                <a:sym typeface="Calibri"/>
              </a:rPr>
              <a:t> on how to ensure that philosophical, legal and ethical values are embedded in the development of AI-powered technologies that support civic participation</a:t>
            </a:r>
            <a:endParaRPr sz="2400" b="0" i="0" u="none" strike="noStrike" cap="none">
              <a:solidFill>
                <a:srgbClr val="000000"/>
              </a:solidFill>
              <a:latin typeface="Calibri"/>
              <a:ea typeface="Calibri"/>
              <a:cs typeface="Calibri"/>
              <a:sym typeface="Calibri"/>
            </a:endParaRPr>
          </a:p>
        </p:txBody>
      </p:sp>
      <p:pic>
        <p:nvPicPr>
          <p:cNvPr id="1534" name="Google Shape;1534;p264"/>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pic>
        <p:nvPicPr>
          <p:cNvPr id="1535" name="Google Shape;1535;p264"/>
          <p:cNvPicPr preferRelativeResize="0"/>
          <p:nvPr/>
        </p:nvPicPr>
        <p:blipFill rotWithShape="1">
          <a:blip r:embed="rId3">
            <a:alphaModFix/>
          </a:blip>
          <a:srcRect l="6949" t="85789" r="26071" b="10785"/>
          <a:stretch/>
        </p:blipFill>
        <p:spPr>
          <a:xfrm>
            <a:off x="0" y="0"/>
            <a:ext cx="12192000" cy="2569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4"/>
        <p:cNvGrpSpPr/>
        <p:nvPr/>
      </p:nvGrpSpPr>
      <p:grpSpPr>
        <a:xfrm>
          <a:off x="0" y="0"/>
          <a:ext cx="0" cy="0"/>
          <a:chOff x="0" y="0"/>
          <a:chExt cx="0" cy="0"/>
        </a:xfrm>
      </p:grpSpPr>
      <p:sp>
        <p:nvSpPr>
          <p:cNvPr id="705" name="Google Shape;705;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06" name="Google Shape;706;p6"/>
          <p:cNvSpPr txBox="1">
            <a:spLocks noGrp="1"/>
          </p:cNvSpPr>
          <p:nvPr>
            <p:ph type="title"/>
          </p:nvPr>
        </p:nvSpPr>
        <p:spPr>
          <a:xfrm>
            <a:off x="6195317" y="855324"/>
            <a:ext cx="4967982" cy="21550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What is Democracy?</a:t>
            </a:r>
            <a:endParaRPr/>
          </a:p>
        </p:txBody>
      </p:sp>
      <p:sp>
        <p:nvSpPr>
          <p:cNvPr id="707" name="Google Shape;707;p6"/>
          <p:cNvSpPr txBox="1">
            <a:spLocks noGrp="1"/>
          </p:cNvSpPr>
          <p:nvPr>
            <p:ph type="body" idx="1"/>
          </p:nvPr>
        </p:nvSpPr>
        <p:spPr>
          <a:xfrm>
            <a:off x="6096000" y="2736850"/>
            <a:ext cx="5067299" cy="3684498"/>
          </a:xfrm>
          <a:prstGeom prst="rect">
            <a:avLst/>
          </a:prstGeom>
          <a:noFill/>
          <a:ln>
            <a:noFill/>
          </a:ln>
        </p:spPr>
        <p:txBody>
          <a:bodyPr spcFirstLastPara="1" wrap="square" lIns="91425" tIns="45700" rIns="91425" bIns="45700" anchor="t" anchorCtr="0">
            <a:normAutofit fontScale="40000" lnSpcReduction="20000"/>
          </a:bodyPr>
          <a:lstStyle/>
          <a:p>
            <a:pPr marL="228600" lvl="0" indent="-228600" algn="l" rtl="0">
              <a:lnSpc>
                <a:spcPct val="110000"/>
              </a:lnSpc>
              <a:spcBef>
                <a:spcPts val="0"/>
              </a:spcBef>
              <a:spcAft>
                <a:spcPts val="0"/>
              </a:spcAft>
              <a:buClr>
                <a:schemeClr val="dk1"/>
              </a:buClr>
              <a:buSzPct val="100000"/>
              <a:buChar char="•"/>
            </a:pPr>
            <a:r>
              <a:rPr lang="en-US" sz="5800"/>
              <a:t>Democracy as self government.</a:t>
            </a:r>
            <a:endParaRPr/>
          </a:p>
          <a:p>
            <a:pPr marL="228600" lvl="0" indent="-81279" algn="l" rtl="0">
              <a:lnSpc>
                <a:spcPct val="110000"/>
              </a:lnSpc>
              <a:spcBef>
                <a:spcPts val="1000"/>
              </a:spcBef>
              <a:spcAft>
                <a:spcPts val="0"/>
              </a:spcAft>
              <a:buClr>
                <a:schemeClr val="dk1"/>
              </a:buClr>
              <a:buSzPct val="100000"/>
              <a:buNone/>
            </a:pPr>
            <a:endParaRPr sz="5800"/>
          </a:p>
          <a:p>
            <a:pPr marL="228600" lvl="0" indent="-228600" algn="l" rtl="0">
              <a:lnSpc>
                <a:spcPct val="110000"/>
              </a:lnSpc>
              <a:spcBef>
                <a:spcPts val="1000"/>
              </a:spcBef>
              <a:spcAft>
                <a:spcPts val="0"/>
              </a:spcAft>
              <a:buClr>
                <a:schemeClr val="dk1"/>
              </a:buClr>
              <a:buSzPct val="100000"/>
              <a:buChar char="•"/>
            </a:pPr>
            <a:r>
              <a:rPr lang="en-US" sz="5800"/>
              <a:t>Representative</a:t>
            </a:r>
            <a:endParaRPr/>
          </a:p>
          <a:p>
            <a:pPr marL="228600" lvl="0" indent="-228600" algn="l" rtl="0">
              <a:lnSpc>
                <a:spcPct val="110000"/>
              </a:lnSpc>
              <a:spcBef>
                <a:spcPts val="1000"/>
              </a:spcBef>
              <a:spcAft>
                <a:spcPts val="0"/>
              </a:spcAft>
              <a:buClr>
                <a:schemeClr val="dk1"/>
              </a:buClr>
              <a:buSzPct val="100000"/>
              <a:buChar char="•"/>
            </a:pPr>
            <a:r>
              <a:rPr lang="en-US" sz="5800"/>
              <a:t>Participatory</a:t>
            </a:r>
            <a:endParaRPr/>
          </a:p>
          <a:p>
            <a:pPr marL="228600" lvl="0" indent="-228600" algn="l" rtl="0">
              <a:lnSpc>
                <a:spcPct val="110000"/>
              </a:lnSpc>
              <a:spcBef>
                <a:spcPts val="1000"/>
              </a:spcBef>
              <a:spcAft>
                <a:spcPts val="0"/>
              </a:spcAft>
              <a:buClr>
                <a:schemeClr val="dk1"/>
              </a:buClr>
              <a:buSzPct val="100000"/>
              <a:buChar char="•"/>
            </a:pPr>
            <a:r>
              <a:rPr lang="en-US" sz="5800"/>
              <a:t>Deliberative</a:t>
            </a:r>
            <a:endParaRPr/>
          </a:p>
          <a:p>
            <a:pPr marL="228600" lvl="0" indent="-81279" algn="l" rtl="0">
              <a:lnSpc>
                <a:spcPct val="110000"/>
              </a:lnSpc>
              <a:spcBef>
                <a:spcPts val="1000"/>
              </a:spcBef>
              <a:spcAft>
                <a:spcPts val="0"/>
              </a:spcAft>
              <a:buClr>
                <a:schemeClr val="dk1"/>
              </a:buClr>
              <a:buSzPct val="100000"/>
              <a:buNone/>
            </a:pPr>
            <a:endParaRPr sz="5800"/>
          </a:p>
          <a:p>
            <a:pPr marL="228600" lvl="0" indent="-228600" algn="l" rtl="0">
              <a:lnSpc>
                <a:spcPct val="110000"/>
              </a:lnSpc>
              <a:spcBef>
                <a:spcPts val="1000"/>
              </a:spcBef>
              <a:spcAft>
                <a:spcPts val="0"/>
              </a:spcAft>
              <a:buClr>
                <a:schemeClr val="dk1"/>
              </a:buClr>
              <a:buSzPct val="100000"/>
              <a:buChar char="•"/>
            </a:pPr>
            <a:r>
              <a:rPr lang="en-US" sz="5800"/>
              <a:t>Values realised to different extent in different forms</a:t>
            </a:r>
            <a:endParaRPr/>
          </a:p>
          <a:p>
            <a:pPr marL="228600" lvl="0" indent="-190500" algn="l" rtl="0">
              <a:lnSpc>
                <a:spcPct val="110000"/>
              </a:lnSpc>
              <a:spcBef>
                <a:spcPts val="1000"/>
              </a:spcBef>
              <a:spcAft>
                <a:spcPts val="0"/>
              </a:spcAft>
              <a:buClr>
                <a:schemeClr val="dk1"/>
              </a:buClr>
              <a:buSzPct val="100000"/>
              <a:buNone/>
            </a:pPr>
            <a:endParaRPr sz="1500"/>
          </a:p>
        </p:txBody>
      </p:sp>
      <p:pic>
        <p:nvPicPr>
          <p:cNvPr id="708" name="Google Shape;708;p6" descr="One in a crowd"/>
          <p:cNvPicPr preferRelativeResize="0"/>
          <p:nvPr/>
        </p:nvPicPr>
        <p:blipFill rotWithShape="1">
          <a:blip r:embed="rId3">
            <a:alphaModFix/>
          </a:blip>
          <a:srcRect t="8727" b="18260"/>
          <a:stretch/>
        </p:blipFill>
        <p:spPr>
          <a:xfrm>
            <a:off x="1" y="-2357"/>
            <a:ext cx="7872431" cy="4310904"/>
          </a:xfrm>
          <a:custGeom>
            <a:avLst/>
            <a:gdLst/>
            <a:ahLst/>
            <a:cxnLst/>
            <a:rect l="l" t="t" r="r" b="b"/>
            <a:pathLst>
              <a:path w="7872431" h="4310904" extrusionOk="0">
                <a:moveTo>
                  <a:pt x="0" y="0"/>
                </a:moveTo>
                <a:lnTo>
                  <a:pt x="7872431" y="0"/>
                </a:lnTo>
                <a:lnTo>
                  <a:pt x="3042989" y="3788060"/>
                </a:lnTo>
                <a:cubicBezTo>
                  <a:pt x="2579199" y="4115583"/>
                  <a:pt x="2047750" y="4286391"/>
                  <a:pt x="1514750" y="4308448"/>
                </a:cubicBezTo>
                <a:cubicBezTo>
                  <a:pt x="1015062" y="4329127"/>
                  <a:pt x="514010" y="4219067"/>
                  <a:pt x="66064" y="3984830"/>
                </a:cubicBezTo>
                <a:lnTo>
                  <a:pt x="0" y="3947746"/>
                </a:lnTo>
                <a:close/>
              </a:path>
            </a:pathLst>
          </a:custGeom>
          <a:noFill/>
          <a:ln>
            <a:noFill/>
          </a:ln>
        </p:spPr>
      </p:pic>
      <p:pic>
        <p:nvPicPr>
          <p:cNvPr id="709" name="Google Shape;709;p6"/>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10" name="Google Shape;710;p6"/>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11" name="Google Shape;711;p6"/>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12" name="Google Shape;712;p6"/>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265"/>
          <p:cNvSpPr txBox="1">
            <a:spLocks noGrp="1"/>
          </p:cNvSpPr>
          <p:nvPr>
            <p:ph type="subTitle" idx="1"/>
          </p:nvPr>
        </p:nvSpPr>
        <p:spPr>
          <a:xfrm>
            <a:off x="779851" y="341443"/>
            <a:ext cx="9176948" cy="763600"/>
          </a:xfrm>
          <a:prstGeom prst="rect">
            <a:avLst/>
          </a:prstGeom>
          <a:noFill/>
          <a:ln>
            <a:noFill/>
          </a:ln>
        </p:spPr>
        <p:txBody>
          <a:bodyPr spcFirstLastPara="1" wrap="square" lIns="121900" tIns="121900" rIns="121900" bIns="121900" anchor="t" anchorCtr="0">
            <a:normAutofit fontScale="40000" lnSpcReduction="20000"/>
          </a:bodyPr>
          <a:lstStyle/>
          <a:p>
            <a:pPr marL="0" lvl="0" indent="0" algn="l" rtl="0">
              <a:lnSpc>
                <a:spcPct val="100000"/>
              </a:lnSpc>
              <a:spcBef>
                <a:spcPts val="0"/>
              </a:spcBef>
              <a:spcAft>
                <a:spcPts val="0"/>
              </a:spcAft>
              <a:buSzPts val="358"/>
              <a:buNone/>
            </a:pPr>
            <a:r>
              <a:rPr lang="en-US" sz="8000"/>
              <a:t>Why another platform for participatory democracy?</a:t>
            </a:r>
            <a:endParaRPr sz="8000"/>
          </a:p>
          <a:p>
            <a:pPr marL="0" lvl="0" indent="0" algn="l" rtl="0">
              <a:lnSpc>
                <a:spcPct val="100000"/>
              </a:lnSpc>
              <a:spcBef>
                <a:spcPts val="0"/>
              </a:spcBef>
              <a:spcAft>
                <a:spcPts val="0"/>
              </a:spcAft>
              <a:buSzPct val="61110"/>
              <a:buNone/>
            </a:pPr>
            <a:endParaRPr/>
          </a:p>
          <a:p>
            <a:pPr marL="0" lvl="0" indent="0" algn="l" rtl="0">
              <a:lnSpc>
                <a:spcPct val="100000"/>
              </a:lnSpc>
              <a:spcBef>
                <a:spcPts val="0"/>
              </a:spcBef>
              <a:spcAft>
                <a:spcPts val="0"/>
              </a:spcAft>
              <a:buSzPct val="250000"/>
              <a:buNone/>
            </a:pPr>
            <a:endParaRPr/>
          </a:p>
        </p:txBody>
      </p:sp>
      <p:sp>
        <p:nvSpPr>
          <p:cNvPr id="1541" name="Google Shape;1541;p265"/>
          <p:cNvSpPr txBox="1">
            <a:spLocks noGrp="1"/>
          </p:cNvSpPr>
          <p:nvPr>
            <p:ph type="body" idx="2"/>
          </p:nvPr>
        </p:nvSpPr>
        <p:spPr>
          <a:xfrm>
            <a:off x="950800" y="1058779"/>
            <a:ext cx="10290400" cy="5011655"/>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1333"/>
              </a:spcBef>
              <a:spcAft>
                <a:spcPts val="0"/>
              </a:spcAft>
              <a:buSzPts val="1444"/>
              <a:buNone/>
            </a:pPr>
            <a:endParaRPr/>
          </a:p>
          <a:p>
            <a:pPr marL="0" lvl="0" indent="0" algn="l" rtl="0">
              <a:lnSpc>
                <a:spcPct val="100000"/>
              </a:lnSpc>
              <a:spcBef>
                <a:spcPts val="1333"/>
              </a:spcBef>
              <a:spcAft>
                <a:spcPts val="0"/>
              </a:spcAft>
              <a:buSzPts val="1444"/>
              <a:buNone/>
            </a:pPr>
            <a:endParaRPr/>
          </a:p>
          <a:p>
            <a:pPr marL="0" lvl="0" indent="0" algn="l" rtl="0">
              <a:lnSpc>
                <a:spcPct val="100000"/>
              </a:lnSpc>
              <a:spcBef>
                <a:spcPts val="0"/>
              </a:spcBef>
              <a:spcAft>
                <a:spcPts val="1600"/>
              </a:spcAft>
              <a:buSzPts val="1600"/>
              <a:buNone/>
            </a:pPr>
            <a:endParaRPr/>
          </a:p>
        </p:txBody>
      </p:sp>
      <p:sp>
        <p:nvSpPr>
          <p:cNvPr id="1542" name="Google Shape;1542;p265"/>
          <p:cNvSpPr txBox="1"/>
          <p:nvPr/>
        </p:nvSpPr>
        <p:spPr>
          <a:xfrm>
            <a:off x="466962" y="1220490"/>
            <a:ext cx="10424559" cy="6340336"/>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Better Reykjavik (</a:t>
            </a:r>
            <a:r>
              <a:rPr lang="en-US" sz="24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https://betrireykjavik.is</a:t>
            </a:r>
            <a:r>
              <a:rPr lang="en-US" sz="2400" b="0" i="0" u="none" strike="noStrike" cap="none">
                <a:solidFill>
                  <a:srgbClr val="000000"/>
                </a:solidFill>
                <a:latin typeface="Calibri"/>
                <a:ea typeface="Calibri"/>
                <a:cs typeface="Calibri"/>
                <a:sym typeface="Calibri"/>
              </a:rPr>
              <a:t>)</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Decidim.Barcelona (</a:t>
            </a:r>
            <a:r>
              <a:rPr lang="en-US" sz="2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https://www.decidim.barcelona/</a:t>
            </a:r>
            <a:r>
              <a:rPr lang="en-US" sz="2400" b="0" i="0" u="none" strike="noStrike" cap="none">
                <a:solidFill>
                  <a:srgbClr val="000000"/>
                </a:solidFill>
                <a:latin typeface="Calibri"/>
                <a:ea typeface="Calibri"/>
                <a:cs typeface="Calibri"/>
                <a:sym typeface="Calibri"/>
              </a:rPr>
              <a:t>) </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Maptionnaire (</a:t>
            </a:r>
            <a:r>
              <a:rPr lang="en-US" sz="24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https://www.maptionnaire.com/</a:t>
            </a:r>
            <a:r>
              <a:rPr lang="en-US" sz="2400" b="0" i="0" u="none" strike="noStrike" cap="none">
                <a:solidFill>
                  <a:srgbClr val="000000"/>
                </a:solidFill>
                <a:latin typeface="Calibri"/>
                <a:ea typeface="Calibri"/>
                <a:cs typeface="Calibri"/>
                <a:sym typeface="Calibri"/>
              </a:rPr>
              <a:t>)</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Fluicity (</a:t>
            </a:r>
            <a:r>
              <a:rPr lang="en-US" sz="24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https://get.flui.city/en</a:t>
            </a:r>
            <a:r>
              <a:rPr lang="en-US" sz="2400" b="0" i="0" u="none" strike="noStrike" cap="none">
                <a:solidFill>
                  <a:srgbClr val="000000"/>
                </a:solidFill>
                <a:latin typeface="Calibri"/>
                <a:ea typeface="Calibri"/>
                <a:cs typeface="Calibri"/>
                <a:sym typeface="Calibri"/>
              </a:rPr>
              <a:t>)</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a:t>
            </a:r>
            <a:endParaRPr sz="1867" b="0" i="0" u="none" strike="noStrike" cap="none">
              <a:solidFill>
                <a:srgbClr val="000000"/>
              </a:solidFill>
              <a:latin typeface="Arial"/>
              <a:ea typeface="Arial"/>
              <a:cs typeface="Arial"/>
              <a:sym typeface="Arial"/>
            </a:endParaRPr>
          </a:p>
          <a:p>
            <a:pPr marL="380990" marR="0" lvl="0" indent="-287859" algn="l" rtl="0">
              <a:lnSpc>
                <a:spcPct val="100000"/>
              </a:lnSpc>
              <a:spcBef>
                <a:spcPts val="0"/>
              </a:spcBef>
              <a:spcAft>
                <a:spcPts val="0"/>
              </a:spcAft>
              <a:buNone/>
            </a:pPr>
            <a:endParaRPr sz="1467"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report that analyses and evaluates existing platforms can be found here: </a:t>
            </a:r>
            <a:r>
              <a:rPr lang="en-US" sz="24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https://www.ithaca-project.eu/results/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1600160" marR="0" lvl="2" indent="-380990" algn="l" rtl="0">
              <a:lnSpc>
                <a:spcPct val="100000"/>
              </a:lnSpc>
              <a:spcBef>
                <a:spcPts val="0"/>
              </a:spcBef>
              <a:spcAft>
                <a:spcPts val="0"/>
              </a:spcAft>
              <a:buClr>
                <a:srgbClr val="000000"/>
              </a:buClr>
              <a:buSzPts val="2000"/>
              <a:buFont typeface="Noto Sans Symbols"/>
              <a:buChar char="🡪"/>
            </a:pPr>
            <a:r>
              <a:rPr lang="en-US" sz="2667" b="0" i="1" u="none" strike="noStrike" cap="none">
                <a:solidFill>
                  <a:srgbClr val="000000"/>
                </a:solidFill>
                <a:latin typeface="Calibri"/>
                <a:ea typeface="Calibri"/>
                <a:cs typeface="Calibri"/>
                <a:sym typeface="Calibri"/>
              </a:rPr>
              <a:t>Our very main focus is on the inclusion of </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667" b="0" i="1" u="none" strike="noStrike" cap="none">
                <a:solidFill>
                  <a:srgbClr val="000000"/>
                </a:solidFill>
                <a:latin typeface="Calibri"/>
                <a:ea typeface="Calibri"/>
                <a:cs typeface="Calibri"/>
                <a:sym typeface="Calibri"/>
              </a:rPr>
              <a:t>    		     vulnerable &amp; marginalized groups &amp; individuals</a:t>
            </a:r>
            <a:endParaRPr sz="2667" b="0" i="1"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pic>
        <p:nvPicPr>
          <p:cNvPr id="1543" name="Google Shape;1543;p265"/>
          <p:cNvPicPr preferRelativeResize="0"/>
          <p:nvPr/>
        </p:nvPicPr>
        <p:blipFill rotWithShape="1">
          <a:blip r:embed="rId8">
            <a:alphaModFix/>
          </a:blip>
          <a:srcRect l="6949" t="85789" r="26071" b="10785"/>
          <a:stretch/>
        </p:blipFill>
        <p:spPr>
          <a:xfrm>
            <a:off x="0" y="0"/>
            <a:ext cx="12192000" cy="25693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266"/>
          <p:cNvSpPr txBox="1">
            <a:spLocks noGrp="1"/>
          </p:cNvSpPr>
          <p:nvPr>
            <p:ph type="subTitle" idx="1"/>
          </p:nvPr>
        </p:nvSpPr>
        <p:spPr>
          <a:xfrm>
            <a:off x="779852" y="341443"/>
            <a:ext cx="3622816" cy="2286611"/>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58"/>
              <a:buNone/>
            </a:pPr>
            <a:r>
              <a:rPr lang="en-US" sz="3866"/>
              <a:t>Example: </a:t>
            </a:r>
            <a:endParaRPr/>
          </a:p>
          <a:p>
            <a:pPr marL="0" lvl="0" indent="0" algn="l" rtl="0">
              <a:lnSpc>
                <a:spcPct val="100000"/>
              </a:lnSpc>
              <a:spcBef>
                <a:spcPts val="0"/>
              </a:spcBef>
              <a:spcAft>
                <a:spcPts val="0"/>
              </a:spcAft>
              <a:buSzPts val="358"/>
              <a:buNone/>
            </a:pPr>
            <a:r>
              <a:rPr lang="en-US" sz="3866"/>
              <a:t>BetterReykjavik </a:t>
            </a:r>
            <a:endParaRPr sz="3866"/>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800"/>
              <a:buNone/>
            </a:pPr>
            <a:endParaRPr/>
          </a:p>
        </p:txBody>
      </p:sp>
      <p:pic>
        <p:nvPicPr>
          <p:cNvPr id="1549" name="Google Shape;1549;p266"/>
          <p:cNvPicPr preferRelativeResize="0"/>
          <p:nvPr/>
        </p:nvPicPr>
        <p:blipFill rotWithShape="1">
          <a:blip r:embed="rId3">
            <a:alphaModFix/>
          </a:blip>
          <a:srcRect/>
          <a:stretch/>
        </p:blipFill>
        <p:spPr>
          <a:xfrm>
            <a:off x="4822912" y="193040"/>
            <a:ext cx="7250176" cy="666496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67"/>
          <p:cNvSpPr txBox="1">
            <a:spLocks noGrp="1"/>
          </p:cNvSpPr>
          <p:nvPr>
            <p:ph type="subTitle" idx="1"/>
          </p:nvPr>
        </p:nvSpPr>
        <p:spPr>
          <a:xfrm>
            <a:off x="779852" y="341443"/>
            <a:ext cx="5393600" cy="763600"/>
          </a:xfrm>
          <a:prstGeom prst="rect">
            <a:avLst/>
          </a:prstGeom>
          <a:noFill/>
          <a:ln>
            <a:noFill/>
          </a:ln>
        </p:spPr>
        <p:txBody>
          <a:bodyPr spcFirstLastPara="1" wrap="square" lIns="121900" tIns="121900" rIns="121900" bIns="121900" anchor="t" anchorCtr="0">
            <a:normAutofit fontScale="47500" lnSpcReduction="20000"/>
          </a:bodyPr>
          <a:lstStyle/>
          <a:p>
            <a:pPr marL="0" lvl="0" indent="0" algn="l" rtl="0">
              <a:lnSpc>
                <a:spcPct val="100000"/>
              </a:lnSpc>
              <a:spcBef>
                <a:spcPts val="0"/>
              </a:spcBef>
              <a:spcAft>
                <a:spcPts val="0"/>
              </a:spcAft>
              <a:buSzPts val="358"/>
              <a:buNone/>
            </a:pPr>
            <a:r>
              <a:rPr lang="en-US" sz="8000"/>
              <a:t>Approach</a:t>
            </a:r>
            <a:endParaRPr/>
          </a:p>
          <a:p>
            <a:pPr marL="0" lvl="0" indent="0" algn="l" rtl="0">
              <a:lnSpc>
                <a:spcPct val="100000"/>
              </a:lnSpc>
              <a:spcBef>
                <a:spcPts val="0"/>
              </a:spcBef>
              <a:spcAft>
                <a:spcPts val="0"/>
              </a:spcAft>
              <a:buSzPct val="210526"/>
              <a:buNone/>
            </a:pPr>
            <a:endParaRPr/>
          </a:p>
        </p:txBody>
      </p:sp>
      <p:sp>
        <p:nvSpPr>
          <p:cNvPr id="1555" name="Google Shape;1555;p267"/>
          <p:cNvSpPr txBox="1"/>
          <p:nvPr/>
        </p:nvSpPr>
        <p:spPr>
          <a:xfrm>
            <a:off x="466962" y="1220490"/>
            <a:ext cx="11833412" cy="861720"/>
          </a:xfrm>
          <a:prstGeom prst="rect">
            <a:avLst/>
          </a:prstGeom>
          <a:noFill/>
          <a:ln>
            <a:noFill/>
          </a:ln>
        </p:spPr>
        <p:txBody>
          <a:bodyPr spcFirstLastPara="1" wrap="square" lIns="121900" tIns="60925" rIns="121900" bIns="60925" anchor="t" anchorCtr="0">
            <a:spAutoFit/>
          </a:bodyPr>
          <a:lstStyle/>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556" name="Google Shape;1556;p267"/>
          <p:cNvSpPr txBox="1"/>
          <p:nvPr/>
        </p:nvSpPr>
        <p:spPr>
          <a:xfrm>
            <a:off x="595910" y="1203133"/>
            <a:ext cx="13207997" cy="599251"/>
          </a:xfrm>
          <a:prstGeom prst="rect">
            <a:avLst/>
          </a:prstGeom>
          <a:noFill/>
          <a:ln>
            <a:noFill/>
          </a:ln>
        </p:spPr>
        <p:txBody>
          <a:bodyPr spcFirstLastPara="1" wrap="square" lIns="121900" tIns="121900" rIns="121900" bIns="121900" anchor="t" anchorCtr="0">
            <a:normAutofit/>
          </a:bodyPr>
          <a:lstStyle/>
          <a:p>
            <a:pPr marL="0" marR="0" lvl="0" indent="0" algn="l" rtl="0">
              <a:lnSpc>
                <a:spcPct val="90000"/>
              </a:lnSpc>
              <a:spcBef>
                <a:spcPts val="0"/>
              </a:spcBef>
              <a:spcAft>
                <a:spcPts val="0"/>
              </a:spcAft>
              <a:buNone/>
            </a:pPr>
            <a:r>
              <a:rPr lang="en-US" sz="2400" b="1" i="0" u="none" strike="noStrike" cap="none">
                <a:solidFill>
                  <a:srgbClr val="053270"/>
                </a:solidFill>
                <a:latin typeface="Calibri"/>
                <a:ea typeface="Calibri"/>
                <a:cs typeface="Calibri"/>
                <a:sym typeface="Calibri"/>
              </a:rPr>
              <a:t>vulnerable / marginalized  social groups</a:t>
            </a:r>
            <a:endParaRPr sz="2400" b="1" i="0" u="none" strike="noStrike" cap="none">
              <a:solidFill>
                <a:srgbClr val="053270"/>
              </a:solidFill>
              <a:latin typeface="Calibri"/>
              <a:ea typeface="Calibri"/>
              <a:cs typeface="Calibri"/>
              <a:sym typeface="Calibri"/>
            </a:endParaRPr>
          </a:p>
        </p:txBody>
      </p:sp>
      <p:sp>
        <p:nvSpPr>
          <p:cNvPr id="1557" name="Google Shape;1557;p267"/>
          <p:cNvSpPr txBox="1"/>
          <p:nvPr/>
        </p:nvSpPr>
        <p:spPr>
          <a:xfrm>
            <a:off x="6972203" y="1720413"/>
            <a:ext cx="4972871" cy="4720212"/>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low income</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poor living conditions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precarious employment /</a:t>
            </a:r>
            <a:r>
              <a:rPr lang="en-US" sz="1867" b="0" i="0" u="none" strike="noStrike" cap="none">
                <a:solidFill>
                  <a:srgbClr val="000000"/>
                </a:solidFill>
                <a:latin typeface="Calibri"/>
                <a:ea typeface="Calibri"/>
                <a:cs typeface="Calibri"/>
                <a:sym typeface="Calibri"/>
              </a:rPr>
              <a:t> </a:t>
            </a:r>
            <a:r>
              <a:rPr lang="en-US" sz="1867" b="0" i="0" u="none" strike="noStrike" cap="none">
                <a:solidFill>
                  <a:srgbClr val="000000"/>
                </a:solidFill>
                <a:latin typeface="Arial"/>
                <a:ea typeface="Arial"/>
                <a:cs typeface="Arial"/>
                <a:sym typeface="Arial"/>
              </a:rPr>
              <a:t>(repeated) unemployed</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lack of insurance</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low educational background</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limited educational opportunities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low digital literacy and/or particular need for support wrt to digital platforms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limited access to infrastructure / mobility</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limited access to cultural program and information,</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social isolation / loneliness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structural /systematical discrimination concerning participation</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facing physical and/or verbal violence</a:t>
            </a:r>
            <a:endParaRPr sz="1867" b="0" i="0" u="none" strike="noStrike" cap="none">
              <a:solidFill>
                <a:srgbClr val="000000"/>
              </a:solidFill>
              <a:latin typeface="Calibri"/>
              <a:ea typeface="Calibri"/>
              <a:cs typeface="Calibri"/>
              <a:sym typeface="Calibri"/>
            </a:endParaRPr>
          </a:p>
        </p:txBody>
      </p:sp>
      <p:sp>
        <p:nvSpPr>
          <p:cNvPr id="1558" name="Google Shape;1558;p267"/>
          <p:cNvSpPr txBox="1"/>
          <p:nvPr/>
        </p:nvSpPr>
        <p:spPr>
          <a:xfrm>
            <a:off x="595910" y="1889057"/>
            <a:ext cx="6122400" cy="4433700"/>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Elderly / pensioners (e.g. 60+)</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Younger / youth (i.e. 18-30)</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Refugees &amp; Migrants (e.g. Ukrainians, Syrians, etc.)</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Romani people</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People with physical disabilities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People with mental disabilities and/or problems                 (e.g. depression, addiction, etc.)</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People in rural areas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Homeless people</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People of colour</a:t>
            </a:r>
            <a:endParaRPr sz="1867"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Wom</a:t>
            </a:r>
            <a:r>
              <a:rPr lang="en-US" sz="1867"/>
              <a:t>e</a:t>
            </a:r>
            <a:r>
              <a:rPr lang="en-US" sz="1867" b="0" i="0" u="none" strike="noStrike" cap="none">
                <a:solidFill>
                  <a:srgbClr val="000000"/>
                </a:solidFill>
                <a:latin typeface="Arial"/>
                <a:ea typeface="Arial"/>
                <a:cs typeface="Arial"/>
                <a:sym typeface="Arial"/>
              </a:rPr>
              <a:t>n (Pregnant wom</a:t>
            </a:r>
            <a:r>
              <a:rPr lang="en-US" sz="1867"/>
              <a:t>e</a:t>
            </a:r>
            <a:r>
              <a:rPr lang="en-US" sz="1867" b="0" i="0" u="none" strike="noStrike" cap="none">
                <a:solidFill>
                  <a:srgbClr val="000000"/>
                </a:solidFill>
                <a:latin typeface="Arial"/>
                <a:ea typeface="Arial"/>
                <a:cs typeface="Arial"/>
                <a:sym typeface="Arial"/>
              </a:rPr>
              <a:t>n &amp;) wom</a:t>
            </a:r>
            <a:r>
              <a:rPr lang="en-US" sz="1867"/>
              <a:t>e</a:t>
            </a:r>
            <a:r>
              <a:rPr lang="en-US" sz="1867" b="0" i="0" u="none" strike="noStrike" cap="none">
                <a:solidFill>
                  <a:srgbClr val="000000"/>
                </a:solidFill>
                <a:latin typeface="Arial"/>
                <a:ea typeface="Arial"/>
                <a:cs typeface="Arial"/>
                <a:sym typeface="Arial"/>
              </a:rPr>
              <a:t>n with young children</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Families with many children (e.g. &gt;3)</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Single parents</a:t>
            </a: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400"/>
              <a:buFont typeface="Arial"/>
              <a:buChar char="•"/>
            </a:pPr>
            <a:r>
              <a:rPr lang="en-US" sz="1867" b="0" i="0" u="none" strike="noStrike" cap="none">
                <a:solidFill>
                  <a:srgbClr val="000000"/>
                </a:solidFill>
                <a:latin typeface="Arial"/>
                <a:ea typeface="Arial"/>
                <a:cs typeface="Arial"/>
                <a:sym typeface="Arial"/>
              </a:rPr>
              <a:t>LGBTQIA+</a:t>
            </a:r>
            <a:endParaRPr sz="1867" b="0" i="0" u="none" strike="noStrike" cap="none">
              <a:solidFill>
                <a:srgbClr val="000000"/>
              </a:solidFill>
              <a:latin typeface="Calibri"/>
              <a:ea typeface="Calibri"/>
              <a:cs typeface="Calibri"/>
              <a:sym typeface="Calibri"/>
            </a:endParaRPr>
          </a:p>
        </p:txBody>
      </p:sp>
      <p:sp>
        <p:nvSpPr>
          <p:cNvPr id="1559" name="Google Shape;1559;p267"/>
          <p:cNvSpPr txBox="1"/>
          <p:nvPr/>
        </p:nvSpPr>
        <p:spPr>
          <a:xfrm>
            <a:off x="6972203" y="1189604"/>
            <a:ext cx="13207997" cy="599251"/>
          </a:xfrm>
          <a:prstGeom prst="rect">
            <a:avLst/>
          </a:prstGeom>
          <a:noFill/>
          <a:ln>
            <a:noFill/>
          </a:ln>
        </p:spPr>
        <p:txBody>
          <a:bodyPr spcFirstLastPara="1" wrap="square" lIns="121900" tIns="121900" rIns="121900" bIns="121900" anchor="t" anchorCtr="0">
            <a:normAutofit/>
          </a:bodyPr>
          <a:lstStyle/>
          <a:p>
            <a:pPr marL="0" marR="0" lvl="0" indent="0" algn="l" rtl="0">
              <a:lnSpc>
                <a:spcPct val="90000"/>
              </a:lnSpc>
              <a:spcBef>
                <a:spcPts val="0"/>
              </a:spcBef>
              <a:spcAft>
                <a:spcPts val="0"/>
              </a:spcAft>
              <a:buNone/>
            </a:pPr>
            <a:r>
              <a:rPr lang="en-US" sz="2400" b="1" i="0" u="none" strike="noStrike" cap="none">
                <a:solidFill>
                  <a:srgbClr val="053270"/>
                </a:solidFill>
                <a:latin typeface="Calibri"/>
                <a:ea typeface="Calibri"/>
                <a:cs typeface="Calibri"/>
                <a:sym typeface="Calibri"/>
              </a:rPr>
              <a:t>vulnerability criteria / factors</a:t>
            </a:r>
            <a:endParaRPr sz="2400" b="1" i="0" u="none" strike="noStrike" cap="none">
              <a:solidFill>
                <a:srgbClr val="053270"/>
              </a:solidFill>
              <a:latin typeface="Calibri"/>
              <a:ea typeface="Calibri"/>
              <a:cs typeface="Calibri"/>
              <a:sym typeface="Calibri"/>
            </a:endParaRPr>
          </a:p>
        </p:txBody>
      </p:sp>
      <p:pic>
        <p:nvPicPr>
          <p:cNvPr id="1560" name="Google Shape;1560;p267"/>
          <p:cNvPicPr preferRelativeResize="0"/>
          <p:nvPr/>
        </p:nvPicPr>
        <p:blipFill rotWithShape="1">
          <a:blip r:embed="rId3">
            <a:alphaModFix/>
          </a:blip>
          <a:srcRect l="6949" t="85789" r="26071" b="10785"/>
          <a:stretch/>
        </p:blipFill>
        <p:spPr>
          <a:xfrm>
            <a:off x="0" y="0"/>
            <a:ext cx="12192000" cy="2569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268"/>
          <p:cNvSpPr txBox="1">
            <a:spLocks noGrp="1"/>
          </p:cNvSpPr>
          <p:nvPr>
            <p:ph type="subTitle" idx="1"/>
          </p:nvPr>
        </p:nvSpPr>
        <p:spPr>
          <a:xfrm>
            <a:off x="779852" y="341443"/>
            <a:ext cx="5393600" cy="763600"/>
          </a:xfrm>
          <a:prstGeom prst="rect">
            <a:avLst/>
          </a:prstGeom>
          <a:noFill/>
          <a:ln>
            <a:noFill/>
          </a:ln>
        </p:spPr>
        <p:txBody>
          <a:bodyPr spcFirstLastPara="1" wrap="square" lIns="121900" tIns="121900" rIns="121900" bIns="121900" anchor="t" anchorCtr="0">
            <a:normAutofit fontScale="47500" lnSpcReduction="20000"/>
          </a:bodyPr>
          <a:lstStyle/>
          <a:p>
            <a:pPr marL="0" lvl="0" indent="0" algn="l" rtl="0">
              <a:lnSpc>
                <a:spcPct val="100000"/>
              </a:lnSpc>
              <a:spcBef>
                <a:spcPts val="0"/>
              </a:spcBef>
              <a:spcAft>
                <a:spcPts val="0"/>
              </a:spcAft>
              <a:buSzPts val="358"/>
              <a:buNone/>
            </a:pPr>
            <a:r>
              <a:rPr lang="en-US" sz="8000"/>
              <a:t>Approach</a:t>
            </a:r>
            <a:endParaRPr/>
          </a:p>
          <a:p>
            <a:pPr marL="0" lvl="0" indent="0" algn="l" rtl="0">
              <a:lnSpc>
                <a:spcPct val="100000"/>
              </a:lnSpc>
              <a:spcBef>
                <a:spcPts val="0"/>
              </a:spcBef>
              <a:spcAft>
                <a:spcPts val="0"/>
              </a:spcAft>
              <a:buSzPct val="210526"/>
              <a:buNone/>
            </a:pPr>
            <a:endParaRPr/>
          </a:p>
        </p:txBody>
      </p:sp>
      <p:sp>
        <p:nvSpPr>
          <p:cNvPr id="1566" name="Google Shape;1566;p268"/>
          <p:cNvSpPr txBox="1"/>
          <p:nvPr/>
        </p:nvSpPr>
        <p:spPr>
          <a:xfrm>
            <a:off x="466962" y="1220490"/>
            <a:ext cx="11833412" cy="861720"/>
          </a:xfrm>
          <a:prstGeom prst="rect">
            <a:avLst/>
          </a:prstGeom>
          <a:noFill/>
          <a:ln>
            <a:noFill/>
          </a:ln>
        </p:spPr>
        <p:txBody>
          <a:bodyPr spcFirstLastPara="1" wrap="square" lIns="121900" tIns="60925" rIns="121900" bIns="60925" anchor="t" anchorCtr="0">
            <a:spAutoFit/>
          </a:bodyPr>
          <a:lstStyle/>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567" name="Google Shape;1567;p268"/>
          <p:cNvSpPr txBox="1"/>
          <p:nvPr/>
        </p:nvSpPr>
        <p:spPr>
          <a:xfrm>
            <a:off x="466962" y="1105043"/>
            <a:ext cx="10424559" cy="5663227"/>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Identification of vulnerable &amp; marginalized groups and vulnerability criteria</a:t>
            </a:r>
            <a:endParaRPr sz="16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62460" algn="l" rtl="0">
              <a:lnSpc>
                <a:spcPct val="100000"/>
              </a:lnSpc>
              <a:spcBef>
                <a:spcPts val="0"/>
              </a:spcBef>
              <a:spcAft>
                <a:spcPts val="0"/>
              </a:spcAft>
              <a:buNone/>
            </a:pP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Refinement based on the social contexts in the two pilot cities Martin (Slovakia) and Brasov metropolitan area (Romania)</a:t>
            </a:r>
            <a:endParaRPr sz="1867" b="0" i="0" u="none" strike="noStrike" cap="none">
              <a:solidFill>
                <a:srgbClr val="000000"/>
              </a:solidFill>
              <a:latin typeface="Arial"/>
              <a:ea typeface="Arial"/>
              <a:cs typeface="Arial"/>
              <a:sym typeface="Arial"/>
            </a:endParaRPr>
          </a:p>
          <a:p>
            <a:pPr marL="380990" marR="0" lvl="0" indent="-262460" algn="l" rtl="0">
              <a:lnSpc>
                <a:spcPct val="100000"/>
              </a:lnSpc>
              <a:spcBef>
                <a:spcPts val="0"/>
              </a:spcBef>
              <a:spcAft>
                <a:spcPts val="0"/>
              </a:spcAft>
              <a:buNone/>
            </a:pP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Enrichment by statistical &amp; demographical data (e.g. Eurostat, national and regional data) </a:t>
            </a:r>
            <a:endParaRPr sz="1867" b="0" i="0" u="none" strike="noStrike" cap="none">
              <a:solidFill>
                <a:srgbClr val="000000"/>
              </a:solidFill>
              <a:latin typeface="Arial"/>
              <a:ea typeface="Arial"/>
              <a:cs typeface="Arial"/>
              <a:sym typeface="Arial"/>
            </a:endParaRPr>
          </a:p>
          <a:p>
            <a:pPr marL="380990" marR="0" lvl="0" indent="-262460" algn="l" rtl="0">
              <a:lnSpc>
                <a:spcPct val="100000"/>
              </a:lnSpc>
              <a:spcBef>
                <a:spcPts val="0"/>
              </a:spcBef>
              <a:spcAft>
                <a:spcPts val="0"/>
              </a:spcAft>
              <a:buNone/>
            </a:pP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Recruiting „representatives“ from NGOs, Associations, Self-help groups, etc. who served as multipliers </a:t>
            </a:r>
            <a:endParaRPr sz="1867" b="0" i="0" u="none" strike="noStrike" cap="none">
              <a:solidFill>
                <a:srgbClr val="000000"/>
              </a:solidFill>
              <a:latin typeface="Arial"/>
              <a:ea typeface="Arial"/>
              <a:cs typeface="Arial"/>
              <a:sym typeface="Arial"/>
            </a:endParaRPr>
          </a:p>
          <a:p>
            <a:pPr marL="380990" marR="0" lvl="0" indent="-279393"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Advertisment via local newspapers, media outlets and banner to enable the inclusion of the broader public</a:t>
            </a: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pic>
        <p:nvPicPr>
          <p:cNvPr id="1568" name="Google Shape;1568;p268"/>
          <p:cNvPicPr preferRelativeResize="0"/>
          <p:nvPr/>
        </p:nvPicPr>
        <p:blipFill rotWithShape="1">
          <a:blip r:embed="rId3">
            <a:alphaModFix/>
          </a:blip>
          <a:srcRect l="6949" t="85789" r="26071" b="10785"/>
          <a:stretch/>
        </p:blipFill>
        <p:spPr>
          <a:xfrm>
            <a:off x="0" y="0"/>
            <a:ext cx="12192000" cy="256939"/>
          </a:xfrm>
          <a:prstGeom prst="rect">
            <a:avLst/>
          </a:prstGeom>
          <a:noFill/>
          <a:ln>
            <a:noFill/>
          </a:ln>
        </p:spPr>
      </p:pic>
      <p:pic>
        <p:nvPicPr>
          <p:cNvPr id="1569" name="Google Shape;1569;p268"/>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269"/>
          <p:cNvSpPr txBox="1">
            <a:spLocks noGrp="1"/>
          </p:cNvSpPr>
          <p:nvPr>
            <p:ph type="body" idx="3"/>
          </p:nvPr>
        </p:nvSpPr>
        <p:spPr>
          <a:xfrm>
            <a:off x="633808" y="1134561"/>
            <a:ext cx="10751600" cy="4065567"/>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SzPts val="1600"/>
              <a:buNone/>
            </a:pPr>
            <a:endParaRPr sz="2133"/>
          </a:p>
          <a:p>
            <a:pPr marL="228594" lvl="0" indent="-93130" algn="l" rtl="0">
              <a:lnSpc>
                <a:spcPct val="90000"/>
              </a:lnSpc>
              <a:spcBef>
                <a:spcPts val="0"/>
              </a:spcBef>
              <a:spcAft>
                <a:spcPts val="0"/>
              </a:spcAft>
              <a:buSzPts val="1600"/>
              <a:buNone/>
            </a:pPr>
            <a:endParaRPr sz="1400"/>
          </a:p>
          <a:p>
            <a:pPr marL="609585" lvl="0" indent="-440255" algn="l" rtl="0">
              <a:lnSpc>
                <a:spcPct val="90000"/>
              </a:lnSpc>
              <a:spcBef>
                <a:spcPts val="0"/>
              </a:spcBef>
              <a:spcAft>
                <a:spcPts val="0"/>
              </a:spcAft>
              <a:buClr>
                <a:schemeClr val="dk1"/>
              </a:buClr>
              <a:buSzPts val="1600"/>
              <a:buChar char="●"/>
            </a:pPr>
            <a:r>
              <a:rPr lang="en-US" sz="2667"/>
              <a:t>Part I – Socio-demographics</a:t>
            </a:r>
            <a:endParaRPr/>
          </a:p>
          <a:p>
            <a:pPr marL="1219170" lvl="1" indent="-423323" algn="l" rtl="0">
              <a:lnSpc>
                <a:spcPct val="90000"/>
              </a:lnSpc>
              <a:spcBef>
                <a:spcPts val="0"/>
              </a:spcBef>
              <a:spcAft>
                <a:spcPts val="0"/>
              </a:spcAft>
              <a:buSzPts val="1400"/>
              <a:buChar char="○"/>
            </a:pPr>
            <a:r>
              <a:rPr lang="en-US" sz="2133"/>
              <a:t>Age, Gender, Highest educational attainment, Current occupation</a:t>
            </a:r>
            <a:endParaRPr/>
          </a:p>
          <a:p>
            <a:pPr marL="1219170" lvl="1" indent="-304791" algn="l" rtl="0">
              <a:lnSpc>
                <a:spcPct val="90000"/>
              </a:lnSpc>
              <a:spcBef>
                <a:spcPts val="0"/>
              </a:spcBef>
              <a:spcAft>
                <a:spcPts val="0"/>
              </a:spcAft>
              <a:buSzPts val="1400"/>
              <a:buNone/>
            </a:pPr>
            <a:endParaRPr sz="1733"/>
          </a:p>
          <a:p>
            <a:pPr marL="609585" lvl="0" indent="-440255" algn="l" rtl="0">
              <a:lnSpc>
                <a:spcPct val="90000"/>
              </a:lnSpc>
              <a:spcBef>
                <a:spcPts val="0"/>
              </a:spcBef>
              <a:spcAft>
                <a:spcPts val="0"/>
              </a:spcAft>
              <a:buClr>
                <a:schemeClr val="dk1"/>
              </a:buClr>
              <a:buSzPts val="1600"/>
              <a:buChar char="●"/>
            </a:pPr>
            <a:r>
              <a:rPr lang="en-US" sz="2667"/>
              <a:t>Part II – Living and Work Situation</a:t>
            </a:r>
            <a:endParaRPr/>
          </a:p>
          <a:p>
            <a:pPr marL="1219170" lvl="1" indent="-423323" algn="l" rtl="0">
              <a:lnSpc>
                <a:spcPct val="90000"/>
              </a:lnSpc>
              <a:spcBef>
                <a:spcPts val="0"/>
              </a:spcBef>
              <a:spcAft>
                <a:spcPts val="0"/>
              </a:spcAft>
              <a:buSzPts val="1400"/>
              <a:buChar char="○"/>
            </a:pPr>
            <a:r>
              <a:rPr lang="en-US" sz="2133"/>
              <a:t>Type of household, Size of household, Number of people in the household, Access to internet, transport, amount of money at free disposal</a:t>
            </a:r>
            <a:endParaRPr/>
          </a:p>
          <a:p>
            <a:pPr marL="1219170" lvl="1" indent="-304791" algn="l" rtl="0">
              <a:lnSpc>
                <a:spcPct val="90000"/>
              </a:lnSpc>
              <a:spcBef>
                <a:spcPts val="0"/>
              </a:spcBef>
              <a:spcAft>
                <a:spcPts val="0"/>
              </a:spcAft>
              <a:buSzPts val="1400"/>
              <a:buNone/>
            </a:pPr>
            <a:endParaRPr sz="1733"/>
          </a:p>
          <a:p>
            <a:pPr marL="609585" lvl="0" indent="-440255" algn="l" rtl="0">
              <a:lnSpc>
                <a:spcPct val="90000"/>
              </a:lnSpc>
              <a:spcBef>
                <a:spcPts val="0"/>
              </a:spcBef>
              <a:spcAft>
                <a:spcPts val="0"/>
              </a:spcAft>
              <a:buClr>
                <a:schemeClr val="dk1"/>
              </a:buClr>
              <a:buSzPts val="1600"/>
              <a:buChar char="●"/>
            </a:pPr>
            <a:r>
              <a:rPr lang="en-US" sz="2667"/>
              <a:t>Part III – Individual / Subjective Vulnerability</a:t>
            </a:r>
            <a:endParaRPr/>
          </a:p>
          <a:p>
            <a:pPr marL="1219170" lvl="1" indent="-423323" algn="l" rtl="0">
              <a:lnSpc>
                <a:spcPct val="90000"/>
              </a:lnSpc>
              <a:spcBef>
                <a:spcPts val="0"/>
              </a:spcBef>
              <a:spcAft>
                <a:spcPts val="0"/>
              </a:spcAft>
              <a:buSzPts val="1400"/>
              <a:buChar char="○"/>
            </a:pPr>
            <a:r>
              <a:rPr lang="en-US" sz="2133"/>
              <a:t>Affiliation to religious, linguistic, ethnic or other minority, Physical limitations, Mental limitations, Satisfaction with social environment and medical support, Opportunity to use cultural, social, or leisure facilities</a:t>
            </a:r>
            <a:endParaRPr sz="1733"/>
          </a:p>
          <a:p>
            <a:pPr marL="169329" lvl="0" indent="0" algn="l" rtl="0">
              <a:lnSpc>
                <a:spcPct val="90000"/>
              </a:lnSpc>
              <a:spcBef>
                <a:spcPts val="0"/>
              </a:spcBef>
              <a:spcAft>
                <a:spcPts val="0"/>
              </a:spcAft>
              <a:buSzPts val="1600"/>
              <a:buNone/>
            </a:pPr>
            <a:endParaRPr sz="2133"/>
          </a:p>
          <a:p>
            <a:pPr marL="609585" lvl="0" indent="-304791" algn="l" rtl="0">
              <a:lnSpc>
                <a:spcPct val="90000"/>
              </a:lnSpc>
              <a:spcBef>
                <a:spcPts val="0"/>
              </a:spcBef>
              <a:spcAft>
                <a:spcPts val="0"/>
              </a:spcAft>
              <a:buSzPts val="1600"/>
              <a:buNone/>
            </a:pPr>
            <a:endParaRPr sz="2133"/>
          </a:p>
        </p:txBody>
      </p:sp>
      <p:sp>
        <p:nvSpPr>
          <p:cNvPr id="1575" name="Google Shape;1575;p269"/>
          <p:cNvSpPr txBox="1">
            <a:spLocks noGrp="1"/>
          </p:cNvSpPr>
          <p:nvPr>
            <p:ph type="title"/>
          </p:nvPr>
        </p:nvSpPr>
        <p:spPr>
          <a:xfrm>
            <a:off x="231648" y="234519"/>
            <a:ext cx="11960352"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990"/>
              <a:buNone/>
            </a:pPr>
            <a:r>
              <a:rPr lang="en-US" sz="3866" b="1">
                <a:solidFill>
                  <a:schemeClr val="dk1"/>
                </a:solidFill>
              </a:rPr>
              <a:t>Selecting participants for the (two) AI Citizen Juries</a:t>
            </a:r>
            <a:endParaRPr sz="3866" b="1">
              <a:solidFill>
                <a:schemeClr val="dk1"/>
              </a:solidFill>
            </a:endParaRPr>
          </a:p>
        </p:txBody>
      </p:sp>
      <p:sp>
        <p:nvSpPr>
          <p:cNvPr id="1576" name="Google Shape;1576;p269"/>
          <p:cNvSpPr txBox="1"/>
          <p:nvPr/>
        </p:nvSpPr>
        <p:spPr>
          <a:xfrm>
            <a:off x="731520" y="5594774"/>
            <a:ext cx="11960352" cy="49238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 As less questions as possible &amp; as many as necessary to recruit diverse AI Citizen Juries </a:t>
            </a:r>
            <a:endParaRPr sz="2400" b="0" i="0" u="none" strike="noStrike" cap="none">
              <a:solidFill>
                <a:srgbClr val="000000"/>
              </a:solidFill>
              <a:latin typeface="Calibri"/>
              <a:ea typeface="Calibri"/>
              <a:cs typeface="Calibri"/>
              <a:sym typeface="Calibri"/>
            </a:endParaRPr>
          </a:p>
        </p:txBody>
      </p:sp>
      <p:pic>
        <p:nvPicPr>
          <p:cNvPr id="1577" name="Google Shape;1577;p269"/>
          <p:cNvPicPr preferRelativeResize="0"/>
          <p:nvPr/>
        </p:nvPicPr>
        <p:blipFill rotWithShape="1">
          <a:blip r:embed="rId3">
            <a:alphaModFix/>
          </a:blip>
          <a:srcRect l="6949" t="85789" r="26071" b="10785"/>
          <a:stretch/>
        </p:blipFill>
        <p:spPr>
          <a:xfrm>
            <a:off x="0" y="0"/>
            <a:ext cx="12192000" cy="256939"/>
          </a:xfrm>
          <a:prstGeom prst="rect">
            <a:avLst/>
          </a:prstGeom>
          <a:noFill/>
          <a:ln>
            <a:noFill/>
          </a:ln>
        </p:spPr>
      </p:pic>
      <p:pic>
        <p:nvPicPr>
          <p:cNvPr id="1578" name="Google Shape;1578;p269"/>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582"/>
        <p:cNvGrpSpPr/>
        <p:nvPr/>
      </p:nvGrpSpPr>
      <p:grpSpPr>
        <a:xfrm>
          <a:off x="0" y="0"/>
          <a:ext cx="0" cy="0"/>
          <a:chOff x="0" y="0"/>
          <a:chExt cx="0" cy="0"/>
        </a:xfrm>
      </p:grpSpPr>
      <p:sp>
        <p:nvSpPr>
          <p:cNvPr id="1583" name="Google Shape;1583;p270"/>
          <p:cNvSpPr txBox="1">
            <a:spLocks noGrp="1"/>
          </p:cNvSpPr>
          <p:nvPr>
            <p:ph type="subTitle" idx="1"/>
          </p:nvPr>
        </p:nvSpPr>
        <p:spPr>
          <a:xfrm>
            <a:off x="779852" y="341443"/>
            <a:ext cx="5393600" cy="763600"/>
          </a:xfrm>
          <a:prstGeom prst="rect">
            <a:avLst/>
          </a:prstGeom>
          <a:noFill/>
          <a:ln>
            <a:noFill/>
          </a:ln>
        </p:spPr>
        <p:txBody>
          <a:bodyPr spcFirstLastPara="1" wrap="square" lIns="121900" tIns="121900" rIns="121900" bIns="121900" anchor="t" anchorCtr="0">
            <a:normAutofit fontScale="47500" lnSpcReduction="20000"/>
          </a:bodyPr>
          <a:lstStyle/>
          <a:p>
            <a:pPr marL="0" lvl="0" indent="0" algn="l" rtl="0">
              <a:lnSpc>
                <a:spcPct val="100000"/>
              </a:lnSpc>
              <a:spcBef>
                <a:spcPts val="0"/>
              </a:spcBef>
              <a:spcAft>
                <a:spcPts val="0"/>
              </a:spcAft>
              <a:buSzPts val="358"/>
              <a:buNone/>
            </a:pPr>
            <a:r>
              <a:rPr lang="en-US" sz="8000"/>
              <a:t>AI Citizen Juries</a:t>
            </a:r>
            <a:endParaRPr/>
          </a:p>
          <a:p>
            <a:pPr marL="0" lvl="0" indent="0" algn="l" rtl="0">
              <a:lnSpc>
                <a:spcPct val="100000"/>
              </a:lnSpc>
              <a:spcBef>
                <a:spcPts val="0"/>
              </a:spcBef>
              <a:spcAft>
                <a:spcPts val="0"/>
              </a:spcAft>
              <a:buSzPct val="210526"/>
              <a:buNone/>
            </a:pPr>
            <a:endParaRPr/>
          </a:p>
        </p:txBody>
      </p:sp>
      <p:sp>
        <p:nvSpPr>
          <p:cNvPr id="1584" name="Google Shape;1584;p270"/>
          <p:cNvSpPr txBox="1"/>
          <p:nvPr/>
        </p:nvSpPr>
        <p:spPr>
          <a:xfrm>
            <a:off x="466962" y="1220490"/>
            <a:ext cx="11833412" cy="861720"/>
          </a:xfrm>
          <a:prstGeom prst="rect">
            <a:avLst/>
          </a:prstGeom>
          <a:noFill/>
          <a:ln>
            <a:noFill/>
          </a:ln>
        </p:spPr>
        <p:txBody>
          <a:bodyPr spcFirstLastPara="1" wrap="square" lIns="121900" tIns="60925" rIns="121900" bIns="60925" anchor="t" anchorCtr="0">
            <a:spAutoFit/>
          </a:bodyPr>
          <a:lstStyle/>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585" name="Google Shape;1585;p270"/>
          <p:cNvSpPr txBox="1"/>
          <p:nvPr/>
        </p:nvSpPr>
        <p:spPr>
          <a:xfrm>
            <a:off x="466962" y="1105043"/>
            <a:ext cx="10424700" cy="7101000"/>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2 Workshops (July and December 23) in both Pilot Cities </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     (n ≈ 25+ in each of the 4 Workshops)</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133"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Expense Allowance: 80 € per WS</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62460" algn="l" rtl="0">
              <a:lnSpc>
                <a:spcPct val="100000"/>
              </a:lnSpc>
              <a:spcBef>
                <a:spcPts val="0"/>
              </a:spcBef>
              <a:spcAft>
                <a:spcPts val="0"/>
              </a:spcAft>
              <a:buNone/>
            </a:pP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Discussions to identify potential harms of AI in                                                              the context of civic participation </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62460" algn="l" rtl="0">
              <a:lnSpc>
                <a:spcPct val="100000"/>
              </a:lnSpc>
              <a:spcBef>
                <a:spcPts val="0"/>
              </a:spcBef>
              <a:spcAft>
                <a:spcPts val="0"/>
              </a:spcAft>
              <a:buNone/>
            </a:pP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Listen to their concerns, risks and challenges</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62460" algn="l" rtl="0">
              <a:lnSpc>
                <a:spcPct val="100000"/>
              </a:lnSpc>
              <a:spcBef>
                <a:spcPts val="0"/>
              </a:spcBef>
              <a:spcAft>
                <a:spcPts val="0"/>
              </a:spcAft>
              <a:buNone/>
            </a:pPr>
            <a:endParaRPr sz="1867"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Working out strategies, how AI could facilitate                                                     their needs and wishes for civic participation</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 </a:t>
            </a:r>
            <a:endParaRPr sz="1867" b="0" i="0" u="none" strike="noStrike" cap="none">
              <a:solidFill>
                <a:srgbClr val="000000"/>
              </a:solidFill>
              <a:latin typeface="Arial"/>
              <a:ea typeface="Arial"/>
              <a:cs typeface="Arial"/>
              <a:sym typeface="Arial"/>
            </a:endParaRPr>
          </a:p>
          <a:p>
            <a:pPr marL="380990" marR="0" lvl="0" indent="-279393"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pic>
        <p:nvPicPr>
          <p:cNvPr id="1586" name="Google Shape;1586;p270"/>
          <p:cNvPicPr preferRelativeResize="0"/>
          <p:nvPr/>
        </p:nvPicPr>
        <p:blipFill rotWithShape="1">
          <a:blip r:embed="rId3">
            <a:alphaModFix/>
          </a:blip>
          <a:srcRect/>
          <a:stretch/>
        </p:blipFill>
        <p:spPr>
          <a:xfrm>
            <a:off x="8116512" y="697557"/>
            <a:ext cx="3221088" cy="3031739"/>
          </a:xfrm>
          <a:prstGeom prst="rect">
            <a:avLst/>
          </a:prstGeom>
          <a:noFill/>
          <a:ln>
            <a:noFill/>
          </a:ln>
        </p:spPr>
      </p:pic>
      <p:pic>
        <p:nvPicPr>
          <p:cNvPr id="1587" name="Google Shape;1587;p270"/>
          <p:cNvPicPr preferRelativeResize="0"/>
          <p:nvPr/>
        </p:nvPicPr>
        <p:blipFill rotWithShape="1">
          <a:blip r:embed="rId4">
            <a:alphaModFix/>
          </a:blip>
          <a:srcRect/>
          <a:stretch/>
        </p:blipFill>
        <p:spPr>
          <a:xfrm>
            <a:off x="7382400" y="4138368"/>
            <a:ext cx="3955200" cy="2259211"/>
          </a:xfrm>
          <a:prstGeom prst="rect">
            <a:avLst/>
          </a:prstGeom>
          <a:noFill/>
          <a:ln>
            <a:noFill/>
          </a:ln>
        </p:spPr>
      </p:pic>
      <p:pic>
        <p:nvPicPr>
          <p:cNvPr id="1588" name="Google Shape;1588;p270"/>
          <p:cNvPicPr preferRelativeResize="0"/>
          <p:nvPr/>
        </p:nvPicPr>
        <p:blipFill rotWithShape="1">
          <a:blip r:embed="rId5">
            <a:alphaModFix/>
          </a:blip>
          <a:srcRect l="6949" t="85789" r="26071" b="10785"/>
          <a:stretch/>
        </p:blipFill>
        <p:spPr>
          <a:xfrm>
            <a:off x="0" y="0"/>
            <a:ext cx="12192000" cy="2569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1592"/>
        <p:cNvGrpSpPr/>
        <p:nvPr/>
      </p:nvGrpSpPr>
      <p:grpSpPr>
        <a:xfrm>
          <a:off x="0" y="0"/>
          <a:ext cx="0" cy="0"/>
          <a:chOff x="0" y="0"/>
          <a:chExt cx="0" cy="0"/>
        </a:xfrm>
      </p:grpSpPr>
      <p:sp>
        <p:nvSpPr>
          <p:cNvPr id="1593" name="Google Shape;1593;p271"/>
          <p:cNvSpPr txBox="1">
            <a:spLocks noGrp="1"/>
          </p:cNvSpPr>
          <p:nvPr>
            <p:ph type="subTitle" idx="1"/>
          </p:nvPr>
        </p:nvSpPr>
        <p:spPr>
          <a:xfrm>
            <a:off x="779851" y="341443"/>
            <a:ext cx="10250549"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8"/>
              <a:buNone/>
            </a:pPr>
            <a:r>
              <a:rPr lang="en-US" sz="3866"/>
              <a:t>AI Citizen Juries : Main Technology Barriers</a:t>
            </a:r>
            <a:endParaRPr sz="3866"/>
          </a:p>
          <a:p>
            <a:pPr marL="0" lvl="0" indent="0" algn="l" rtl="0">
              <a:lnSpc>
                <a:spcPct val="100000"/>
              </a:lnSpc>
              <a:spcBef>
                <a:spcPts val="0"/>
              </a:spcBef>
              <a:spcAft>
                <a:spcPts val="0"/>
              </a:spcAft>
              <a:buSzPts val="358"/>
              <a:buNone/>
            </a:pPr>
            <a:endParaRPr sz="3866"/>
          </a:p>
        </p:txBody>
      </p:sp>
      <p:sp>
        <p:nvSpPr>
          <p:cNvPr id="1594" name="Google Shape;1594;p271"/>
          <p:cNvSpPr txBox="1"/>
          <p:nvPr/>
        </p:nvSpPr>
        <p:spPr>
          <a:xfrm>
            <a:off x="466962" y="1220490"/>
            <a:ext cx="11833412" cy="861720"/>
          </a:xfrm>
          <a:prstGeom prst="rect">
            <a:avLst/>
          </a:prstGeom>
          <a:noFill/>
          <a:ln>
            <a:noFill/>
          </a:ln>
        </p:spPr>
        <p:txBody>
          <a:bodyPr spcFirstLastPara="1" wrap="square" lIns="121900" tIns="60925" rIns="121900" bIns="60925" anchor="t" anchorCtr="0">
            <a:spAutoFit/>
          </a:bodyPr>
          <a:lstStyle/>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pic>
        <p:nvPicPr>
          <p:cNvPr id="1595" name="Google Shape;1595;p271"/>
          <p:cNvPicPr preferRelativeResize="0"/>
          <p:nvPr/>
        </p:nvPicPr>
        <p:blipFill rotWithShape="1">
          <a:blip r:embed="rId3">
            <a:alphaModFix/>
          </a:blip>
          <a:srcRect l="6949" t="85789" r="26071" b="10785"/>
          <a:stretch/>
        </p:blipFill>
        <p:spPr>
          <a:xfrm>
            <a:off x="0" y="0"/>
            <a:ext cx="12192000" cy="256939"/>
          </a:xfrm>
          <a:prstGeom prst="rect">
            <a:avLst/>
          </a:prstGeom>
          <a:noFill/>
          <a:ln>
            <a:noFill/>
          </a:ln>
        </p:spPr>
      </p:pic>
      <p:pic>
        <p:nvPicPr>
          <p:cNvPr id="1596" name="Google Shape;1596;p271"/>
          <p:cNvPicPr preferRelativeResize="0"/>
          <p:nvPr/>
        </p:nvPicPr>
        <p:blipFill>
          <a:blip r:embed="rId4">
            <a:alphaModFix/>
          </a:blip>
          <a:stretch>
            <a:fillRect/>
          </a:stretch>
        </p:blipFill>
        <p:spPr>
          <a:xfrm>
            <a:off x="411625" y="1593375"/>
            <a:ext cx="11780375" cy="500170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272"/>
          <p:cNvSpPr txBox="1">
            <a:spLocks noGrp="1"/>
          </p:cNvSpPr>
          <p:nvPr>
            <p:ph type="title"/>
          </p:nvPr>
        </p:nvSpPr>
        <p:spPr>
          <a:xfrm>
            <a:off x="550963" y="213169"/>
            <a:ext cx="11960352"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990"/>
              <a:buNone/>
            </a:pPr>
            <a:r>
              <a:rPr lang="en-US" sz="3733" b="1">
                <a:solidFill>
                  <a:schemeClr val="dk1"/>
                </a:solidFill>
              </a:rPr>
              <a:t>Platform requirements of end users: questionnaire</a:t>
            </a:r>
            <a:endParaRPr sz="3733" b="1">
              <a:solidFill>
                <a:schemeClr val="dk1"/>
              </a:solidFill>
            </a:endParaRPr>
          </a:p>
        </p:txBody>
      </p:sp>
      <p:pic>
        <p:nvPicPr>
          <p:cNvPr id="1602" name="Google Shape;1602;p272"/>
          <p:cNvPicPr preferRelativeResize="0"/>
          <p:nvPr/>
        </p:nvPicPr>
        <p:blipFill rotWithShape="1">
          <a:blip r:embed="rId3">
            <a:alphaModFix/>
          </a:blip>
          <a:srcRect/>
          <a:stretch/>
        </p:blipFill>
        <p:spPr>
          <a:xfrm>
            <a:off x="5142125" y="1248557"/>
            <a:ext cx="4687607" cy="3425043"/>
          </a:xfrm>
          <a:prstGeom prst="rect">
            <a:avLst/>
          </a:prstGeom>
          <a:noFill/>
          <a:ln>
            <a:noFill/>
          </a:ln>
        </p:spPr>
      </p:pic>
      <p:pic>
        <p:nvPicPr>
          <p:cNvPr id="1603" name="Google Shape;1603;p272"/>
          <p:cNvPicPr preferRelativeResize="0"/>
          <p:nvPr/>
        </p:nvPicPr>
        <p:blipFill rotWithShape="1">
          <a:blip r:embed="rId4">
            <a:alphaModFix/>
          </a:blip>
          <a:srcRect/>
          <a:stretch/>
        </p:blipFill>
        <p:spPr>
          <a:xfrm>
            <a:off x="75543" y="1277242"/>
            <a:ext cx="5066580" cy="4184175"/>
          </a:xfrm>
          <a:prstGeom prst="rect">
            <a:avLst/>
          </a:prstGeom>
          <a:noFill/>
          <a:ln>
            <a:noFill/>
          </a:ln>
        </p:spPr>
      </p:pic>
      <p:pic>
        <p:nvPicPr>
          <p:cNvPr id="1604" name="Google Shape;1604;p272"/>
          <p:cNvPicPr preferRelativeResize="0"/>
          <p:nvPr/>
        </p:nvPicPr>
        <p:blipFill rotWithShape="1">
          <a:blip r:embed="rId5">
            <a:alphaModFix/>
          </a:blip>
          <a:srcRect/>
          <a:stretch/>
        </p:blipFill>
        <p:spPr>
          <a:xfrm>
            <a:off x="360500" y="5589172"/>
            <a:ext cx="7395224" cy="743488"/>
          </a:xfrm>
          <a:prstGeom prst="rect">
            <a:avLst/>
          </a:prstGeom>
          <a:noFill/>
          <a:ln>
            <a:noFill/>
          </a:ln>
        </p:spPr>
      </p:pic>
      <p:sp>
        <p:nvSpPr>
          <p:cNvPr id="1605" name="Google Shape;1605;p272"/>
          <p:cNvSpPr txBox="1"/>
          <p:nvPr/>
        </p:nvSpPr>
        <p:spPr>
          <a:xfrm>
            <a:off x="3953813" y="6007567"/>
            <a:ext cx="3549483" cy="77951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133" b="0" i="0" u="none" strike="noStrike" cap="none">
                <a:solidFill>
                  <a:srgbClr val="000000"/>
                </a:solidFill>
                <a:latin typeface="Calibri"/>
                <a:ea typeface="Calibri"/>
                <a:cs typeface="Calibri"/>
                <a:sym typeface="Calibri"/>
              </a:rPr>
              <a:t>Open-answer field after every cluster of possibilities </a:t>
            </a:r>
            <a:endParaRPr sz="1867" b="0" i="0" u="none" strike="noStrike" cap="none">
              <a:solidFill>
                <a:srgbClr val="000000"/>
              </a:solidFill>
              <a:latin typeface="Arial"/>
              <a:ea typeface="Arial"/>
              <a:cs typeface="Arial"/>
              <a:sym typeface="Arial"/>
            </a:endParaRPr>
          </a:p>
        </p:txBody>
      </p:sp>
      <p:pic>
        <p:nvPicPr>
          <p:cNvPr id="1606" name="Google Shape;1606;p272"/>
          <p:cNvPicPr preferRelativeResize="0"/>
          <p:nvPr/>
        </p:nvPicPr>
        <p:blipFill rotWithShape="1">
          <a:blip r:embed="rId6">
            <a:alphaModFix/>
          </a:blip>
          <a:srcRect/>
          <a:stretch/>
        </p:blipFill>
        <p:spPr>
          <a:xfrm>
            <a:off x="7622106" y="2998551"/>
            <a:ext cx="4569895" cy="3788716"/>
          </a:xfrm>
          <a:prstGeom prst="rect">
            <a:avLst/>
          </a:prstGeom>
          <a:noFill/>
          <a:ln>
            <a:noFill/>
          </a:ln>
        </p:spPr>
      </p:pic>
      <p:cxnSp>
        <p:nvCxnSpPr>
          <p:cNvPr id="1607" name="Google Shape;1607;p272"/>
          <p:cNvCxnSpPr>
            <a:stCxn id="1605" idx="1"/>
          </p:cNvCxnSpPr>
          <p:nvPr/>
        </p:nvCxnSpPr>
        <p:spPr>
          <a:xfrm rot="10800000">
            <a:off x="2646713" y="6114126"/>
            <a:ext cx="1307100" cy="283200"/>
          </a:xfrm>
          <a:prstGeom prst="straightConnector1">
            <a:avLst/>
          </a:prstGeom>
          <a:noFill/>
          <a:ln w="9525" cap="flat" cmpd="sng">
            <a:solidFill>
              <a:schemeClr val="dk1"/>
            </a:solidFill>
            <a:prstDash val="solid"/>
            <a:miter lim="800000"/>
            <a:headEnd type="none" w="sm" len="sm"/>
            <a:tailEnd type="triangle" w="med" len="med"/>
          </a:ln>
        </p:spPr>
      </p:cxnSp>
      <p:pic>
        <p:nvPicPr>
          <p:cNvPr id="1608" name="Google Shape;1608;p272"/>
          <p:cNvPicPr preferRelativeResize="0"/>
          <p:nvPr/>
        </p:nvPicPr>
        <p:blipFill rotWithShape="1">
          <a:blip r:embed="rId7">
            <a:alphaModFix/>
          </a:blip>
          <a:srcRect l="6949" t="85789" r="26071" b="10785"/>
          <a:stretch/>
        </p:blipFill>
        <p:spPr>
          <a:xfrm>
            <a:off x="0" y="0"/>
            <a:ext cx="12192000" cy="25693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73"/>
          <p:cNvSpPr txBox="1">
            <a:spLocks noGrp="1"/>
          </p:cNvSpPr>
          <p:nvPr>
            <p:ph type="subTitle" idx="1"/>
          </p:nvPr>
        </p:nvSpPr>
        <p:spPr>
          <a:xfrm>
            <a:off x="779851" y="341443"/>
            <a:ext cx="8282548" cy="763600"/>
          </a:xfrm>
          <a:prstGeom prst="rect">
            <a:avLst/>
          </a:prstGeom>
          <a:noFill/>
          <a:ln>
            <a:noFill/>
          </a:ln>
        </p:spPr>
        <p:txBody>
          <a:bodyPr spcFirstLastPara="1" wrap="square" lIns="121900" tIns="121900" rIns="121900" bIns="121900" anchor="t" anchorCtr="0">
            <a:normAutofit fontScale="47500" lnSpcReduction="20000"/>
          </a:bodyPr>
          <a:lstStyle/>
          <a:p>
            <a:pPr marL="0" lvl="0" indent="0" algn="l" rtl="0">
              <a:lnSpc>
                <a:spcPct val="100000"/>
              </a:lnSpc>
              <a:spcBef>
                <a:spcPts val="0"/>
              </a:spcBef>
              <a:spcAft>
                <a:spcPts val="0"/>
              </a:spcAft>
              <a:buSzPts val="358"/>
              <a:buNone/>
            </a:pPr>
            <a:r>
              <a:rPr lang="en-US" sz="8000"/>
              <a:t>Conclusions </a:t>
            </a:r>
            <a:endParaRPr/>
          </a:p>
          <a:p>
            <a:pPr marL="0" lvl="0" indent="0" algn="l" rtl="0">
              <a:lnSpc>
                <a:spcPct val="100000"/>
              </a:lnSpc>
              <a:spcBef>
                <a:spcPts val="0"/>
              </a:spcBef>
              <a:spcAft>
                <a:spcPts val="0"/>
              </a:spcAft>
              <a:buSzPct val="210526"/>
              <a:buNone/>
            </a:pPr>
            <a:endParaRPr/>
          </a:p>
        </p:txBody>
      </p:sp>
      <p:sp>
        <p:nvSpPr>
          <p:cNvPr id="1614" name="Google Shape;1614;p273"/>
          <p:cNvSpPr txBox="1"/>
          <p:nvPr/>
        </p:nvSpPr>
        <p:spPr>
          <a:xfrm>
            <a:off x="466962" y="1220490"/>
            <a:ext cx="11833412" cy="861720"/>
          </a:xfrm>
          <a:prstGeom prst="rect">
            <a:avLst/>
          </a:prstGeom>
          <a:noFill/>
          <a:ln>
            <a:noFill/>
          </a:ln>
        </p:spPr>
        <p:txBody>
          <a:bodyPr spcFirstLastPara="1" wrap="square" lIns="121900" tIns="60925" rIns="121900" bIns="60925" anchor="t" anchorCtr="0">
            <a:spAutoFit/>
          </a:bodyPr>
          <a:lstStyle/>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1615" name="Google Shape;1615;p273"/>
          <p:cNvSpPr txBox="1"/>
          <p:nvPr/>
        </p:nvSpPr>
        <p:spPr>
          <a:xfrm>
            <a:off x="466962" y="1105043"/>
            <a:ext cx="10424700" cy="6279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Elements that contributed to the successful inclusion of vulnerable groups </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Multipliers (Representatives) </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Expense Allowance, refreshments and snacks</a:t>
            </a: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Open atmosphere and discussion culture </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Honest interest in the AI Citizen Juries voices, comments, ideas &amp; suggestions and feedback </a:t>
            </a:r>
            <a:endParaRPr sz="1867" b="0" i="0" u="none" strike="noStrike" cap="none">
              <a:solidFill>
                <a:srgbClr val="000000"/>
              </a:solidFill>
              <a:latin typeface="Arial"/>
              <a:ea typeface="Arial"/>
              <a:cs typeface="Arial"/>
              <a:sym typeface="Arial"/>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380990" algn="l" rtl="0">
              <a:lnSpc>
                <a:spcPct val="100000"/>
              </a:lnSpc>
              <a:spcBef>
                <a:spcPts val="0"/>
              </a:spcBef>
              <a:spcAft>
                <a:spcPts val="0"/>
              </a:spcAft>
              <a:buClr>
                <a:srgbClr val="000000"/>
              </a:buClr>
              <a:buSzPts val="1800"/>
              <a:buFont typeface="Arial"/>
              <a:buChar char="•"/>
            </a:pPr>
            <a:r>
              <a:rPr lang="en-US" sz="2400" b="0" i="0" u="none" strike="noStrike" cap="none">
                <a:solidFill>
                  <a:srgbClr val="000000"/>
                </a:solidFill>
                <a:latin typeface="Calibri"/>
                <a:ea typeface="Calibri"/>
                <a:cs typeface="Calibri"/>
                <a:sym typeface="Calibri"/>
              </a:rPr>
              <a:t>Continuity (2 WSs, to a large exten</a:t>
            </a:r>
            <a:r>
              <a:rPr lang="en-US" sz="2400">
                <a:latin typeface="Calibri"/>
                <a:ea typeface="Calibri"/>
                <a:cs typeface="Calibri"/>
                <a:sym typeface="Calibri"/>
              </a:rPr>
              <a:t>t</a:t>
            </a:r>
            <a:r>
              <a:rPr lang="en-US" sz="2400" b="0" i="0" u="none" strike="noStrike" cap="none">
                <a:solidFill>
                  <a:srgbClr val="000000"/>
                </a:solidFill>
                <a:latin typeface="Calibri"/>
                <a:ea typeface="Calibri"/>
                <a:cs typeface="Calibri"/>
                <a:sym typeface="Calibri"/>
              </a:rPr>
              <a:t> the same participants)</a:t>
            </a: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79393"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380990" marR="0" lvl="0" indent="-228594"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pic>
        <p:nvPicPr>
          <p:cNvPr id="1616" name="Google Shape;1616;p273"/>
          <p:cNvPicPr preferRelativeResize="0"/>
          <p:nvPr/>
        </p:nvPicPr>
        <p:blipFill rotWithShape="1">
          <a:blip r:embed="rId3">
            <a:alphaModFix/>
          </a:blip>
          <a:srcRect l="6949" t="85789" r="26071" b="10785"/>
          <a:stretch/>
        </p:blipFill>
        <p:spPr>
          <a:xfrm>
            <a:off x="0" y="0"/>
            <a:ext cx="12192000" cy="256939"/>
          </a:xfrm>
          <a:prstGeom prst="rect">
            <a:avLst/>
          </a:prstGeom>
          <a:noFill/>
          <a:ln>
            <a:noFill/>
          </a:ln>
        </p:spPr>
      </p:pic>
      <p:pic>
        <p:nvPicPr>
          <p:cNvPr id="1617" name="Google Shape;1617;p273"/>
          <p:cNvPicPr preferRelativeResize="0"/>
          <p:nvPr/>
        </p:nvPicPr>
        <p:blipFill rotWithShape="1">
          <a:blip r:embed="rId3">
            <a:alphaModFix/>
          </a:blip>
          <a:srcRect t="89419" b="1590"/>
          <a:stretch/>
        </p:blipFill>
        <p:spPr>
          <a:xfrm>
            <a:off x="0" y="6241408"/>
            <a:ext cx="12192000" cy="61659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21"/>
        <p:cNvGrpSpPr/>
        <p:nvPr/>
      </p:nvGrpSpPr>
      <p:grpSpPr>
        <a:xfrm>
          <a:off x="0" y="0"/>
          <a:ext cx="0" cy="0"/>
          <a:chOff x="0" y="0"/>
          <a:chExt cx="0" cy="0"/>
        </a:xfrm>
      </p:grpSpPr>
      <p:pic>
        <p:nvPicPr>
          <p:cNvPr id="1622" name="Google Shape;1622;p274"/>
          <p:cNvPicPr preferRelativeResize="0"/>
          <p:nvPr/>
        </p:nvPicPr>
        <p:blipFill rotWithShape="1">
          <a:blip r:embed="rId3">
            <a:alphaModFix/>
          </a:blip>
          <a:srcRect l="25081" t="34301" r="17759" b="-21032"/>
          <a:stretch/>
        </p:blipFill>
        <p:spPr>
          <a:xfrm rot="-5400003" flipH="1">
            <a:off x="197550" y="-197547"/>
            <a:ext cx="3668900" cy="4063996"/>
          </a:xfrm>
          <a:prstGeom prst="rect">
            <a:avLst/>
          </a:prstGeom>
          <a:noFill/>
          <a:ln>
            <a:noFill/>
          </a:ln>
        </p:spPr>
      </p:pic>
      <p:pic>
        <p:nvPicPr>
          <p:cNvPr id="1623" name="Google Shape;1623;p274"/>
          <p:cNvPicPr preferRelativeResize="0"/>
          <p:nvPr/>
        </p:nvPicPr>
        <p:blipFill rotWithShape="1">
          <a:blip r:embed="rId3">
            <a:alphaModFix/>
          </a:blip>
          <a:srcRect l="67255" r="-451" b="-2997"/>
          <a:stretch/>
        </p:blipFill>
        <p:spPr>
          <a:xfrm rot="5399997" flipH="1">
            <a:off x="9293352" y="3959352"/>
            <a:ext cx="1775633" cy="4021665"/>
          </a:xfrm>
          <a:prstGeom prst="rect">
            <a:avLst/>
          </a:prstGeom>
          <a:noFill/>
          <a:ln>
            <a:noFill/>
          </a:ln>
        </p:spPr>
      </p:pic>
      <p:sp>
        <p:nvSpPr>
          <p:cNvPr id="1624" name="Google Shape;1624;p274"/>
          <p:cNvSpPr txBox="1"/>
          <p:nvPr/>
        </p:nvSpPr>
        <p:spPr>
          <a:xfrm>
            <a:off x="868492" y="1075501"/>
            <a:ext cx="10290300" cy="1314900"/>
          </a:xfrm>
          <a:prstGeom prst="rect">
            <a:avLst/>
          </a:prstGeom>
          <a:noFill/>
          <a:ln>
            <a:noFill/>
          </a:ln>
        </p:spPr>
        <p:txBody>
          <a:bodyPr spcFirstLastPara="1" wrap="square" lIns="121900" tIns="121900" rIns="121900" bIns="121900" anchor="t" anchorCtr="0">
            <a:normAutofit/>
          </a:bodyPr>
          <a:lstStyle/>
          <a:p>
            <a:pPr marL="0" marR="0" lvl="0" indent="0" algn="ctr" rtl="0">
              <a:lnSpc>
                <a:spcPct val="90000"/>
              </a:lnSpc>
              <a:spcBef>
                <a:spcPts val="0"/>
              </a:spcBef>
              <a:spcAft>
                <a:spcPts val="0"/>
              </a:spcAft>
              <a:buNone/>
            </a:pPr>
            <a:r>
              <a:rPr lang="en-US" sz="6667" b="1" i="0" u="none" strike="noStrike" cap="none">
                <a:solidFill>
                  <a:srgbClr val="053270"/>
                </a:solidFill>
                <a:latin typeface="Manrope"/>
                <a:ea typeface="Manrope"/>
                <a:cs typeface="Manrope"/>
                <a:sym typeface="Manrope"/>
              </a:rPr>
              <a:t>Thank you!</a:t>
            </a:r>
            <a:endParaRPr sz="5707" b="1" i="0" u="none" strike="noStrike" cap="none">
              <a:solidFill>
                <a:srgbClr val="053270"/>
              </a:solidFill>
              <a:latin typeface="Manrope"/>
              <a:ea typeface="Manrope"/>
              <a:cs typeface="Manrope"/>
              <a:sym typeface="Manrope"/>
            </a:endParaRPr>
          </a:p>
        </p:txBody>
      </p:sp>
      <p:pic>
        <p:nvPicPr>
          <p:cNvPr id="1625" name="Google Shape;1625;p274"/>
          <p:cNvPicPr preferRelativeResize="0"/>
          <p:nvPr/>
        </p:nvPicPr>
        <p:blipFill rotWithShape="1">
          <a:blip r:embed="rId4">
            <a:alphaModFix/>
          </a:blip>
          <a:srcRect/>
          <a:stretch/>
        </p:blipFill>
        <p:spPr>
          <a:xfrm>
            <a:off x="4615188" y="4217868"/>
            <a:ext cx="2577069" cy="1621211"/>
          </a:xfrm>
          <a:prstGeom prst="rect">
            <a:avLst/>
          </a:prstGeom>
          <a:noFill/>
          <a:ln>
            <a:noFill/>
          </a:ln>
        </p:spPr>
      </p:pic>
      <p:pic>
        <p:nvPicPr>
          <p:cNvPr id="1626" name="Google Shape;1626;p274"/>
          <p:cNvPicPr preferRelativeResize="0"/>
          <p:nvPr/>
        </p:nvPicPr>
        <p:blipFill rotWithShape="1">
          <a:blip r:embed="rId5">
            <a:alphaModFix/>
          </a:blip>
          <a:srcRect l="6949" t="85789" r="26071" b="10785"/>
          <a:stretch/>
        </p:blipFill>
        <p:spPr>
          <a:xfrm>
            <a:off x="0" y="0"/>
            <a:ext cx="12192000" cy="256939"/>
          </a:xfrm>
          <a:prstGeom prst="rect">
            <a:avLst/>
          </a:prstGeom>
          <a:noFill/>
          <a:ln>
            <a:noFill/>
          </a:ln>
        </p:spPr>
      </p:pic>
      <p:pic>
        <p:nvPicPr>
          <p:cNvPr id="1627" name="Google Shape;1627;p274"/>
          <p:cNvPicPr preferRelativeResize="0"/>
          <p:nvPr/>
        </p:nvPicPr>
        <p:blipFill rotWithShape="1">
          <a:blip r:embed="rId5">
            <a:alphaModFix/>
          </a:blip>
          <a:srcRect t="89419" b="1590"/>
          <a:stretch/>
        </p:blipFill>
        <p:spPr>
          <a:xfrm>
            <a:off x="0" y="6241408"/>
            <a:ext cx="12192000" cy="616591"/>
          </a:xfrm>
          <a:prstGeom prst="rect">
            <a:avLst/>
          </a:prstGeom>
          <a:noFill/>
          <a:ln>
            <a:noFill/>
          </a:ln>
        </p:spPr>
      </p:pic>
      <p:sp>
        <p:nvSpPr>
          <p:cNvPr id="1628" name="Google Shape;1628;p274"/>
          <p:cNvSpPr txBox="1"/>
          <p:nvPr/>
        </p:nvSpPr>
        <p:spPr>
          <a:xfrm>
            <a:off x="2148725" y="2629025"/>
            <a:ext cx="8438400" cy="1402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i="1">
                <a:solidFill>
                  <a:srgbClr val="000000"/>
                </a:solidFill>
                <a:latin typeface="Manrope"/>
                <a:ea typeface="Manrope"/>
                <a:cs typeface="Manrope"/>
                <a:sym typeface="Manrope"/>
              </a:rPr>
              <a:t>If you have any further questions that come up in the following days or if you are interested in the ITHACA project, please do not hesitate to contact us:</a:t>
            </a:r>
            <a:endParaRPr sz="1800" i="1">
              <a:solidFill>
                <a:srgbClr val="000000"/>
              </a:solidFill>
              <a:latin typeface="Manrope"/>
              <a:ea typeface="Manrope"/>
              <a:cs typeface="Manrope"/>
              <a:sym typeface="Manrope"/>
            </a:endParaRPr>
          </a:p>
          <a:p>
            <a:pPr marL="0" lvl="0" indent="0" algn="ctr" rtl="0">
              <a:lnSpc>
                <a:spcPct val="90000"/>
              </a:lnSpc>
              <a:spcBef>
                <a:spcPts val="0"/>
              </a:spcBef>
              <a:spcAft>
                <a:spcPts val="0"/>
              </a:spcAft>
              <a:buClr>
                <a:srgbClr val="000000"/>
              </a:buClr>
              <a:buSzPts val="1100"/>
              <a:buFont typeface="Arial"/>
              <a:buNone/>
            </a:pPr>
            <a:endParaRPr sz="1600" i="1">
              <a:solidFill>
                <a:srgbClr val="000000"/>
              </a:solidFill>
              <a:latin typeface="Manrope"/>
              <a:ea typeface="Manrope"/>
              <a:cs typeface="Manrope"/>
              <a:sym typeface="Manrope"/>
            </a:endParaRPr>
          </a:p>
          <a:p>
            <a:pPr marL="0" lvl="0" indent="0" algn="ctr" rtl="0">
              <a:lnSpc>
                <a:spcPct val="90000"/>
              </a:lnSpc>
              <a:spcBef>
                <a:spcPts val="0"/>
              </a:spcBef>
              <a:spcAft>
                <a:spcPts val="0"/>
              </a:spcAft>
              <a:buClr>
                <a:srgbClr val="000000"/>
              </a:buClr>
              <a:buSzPts val="1100"/>
              <a:buFont typeface="Arial"/>
              <a:buNone/>
            </a:pPr>
            <a:r>
              <a:rPr lang="en-US" sz="1800">
                <a:solidFill>
                  <a:srgbClr val="000000"/>
                </a:solidFill>
                <a:latin typeface="Manrope"/>
                <a:ea typeface="Manrope"/>
                <a:cs typeface="Manrope"/>
                <a:sym typeface="Manrope"/>
              </a:rPr>
              <a:t>michael.bedek@uni-graz.at  </a:t>
            </a:r>
            <a:r>
              <a:rPr lang="en-US" sz="1800" i="1">
                <a:solidFill>
                  <a:srgbClr val="000000"/>
                </a:solidFill>
                <a:latin typeface="Manrope"/>
                <a:ea typeface="Manrope"/>
                <a:cs typeface="Manrope"/>
                <a:sym typeface="Manrope"/>
              </a:rPr>
              <a:t>or  </a:t>
            </a:r>
            <a:r>
              <a:rPr lang="en-US" sz="1800">
                <a:solidFill>
                  <a:srgbClr val="000000"/>
                </a:solidFill>
                <a:latin typeface="Manrope"/>
                <a:ea typeface="Manrope"/>
                <a:cs typeface="Manrope"/>
                <a:sym typeface="Manrope"/>
              </a:rPr>
              <a:t>maria.zangl@uni-graz.at </a:t>
            </a:r>
            <a:endParaRPr sz="1800">
              <a:solidFill>
                <a:srgbClr val="000000"/>
              </a:solidFill>
              <a:latin typeface="Manrope"/>
              <a:ea typeface="Manrope"/>
              <a:cs typeface="Manrope"/>
              <a:sym typeface="Manrope"/>
            </a:endParaRPr>
          </a:p>
          <a:p>
            <a:pPr marL="0" lvl="0" indent="0" algn="l" rtl="0">
              <a:spcBef>
                <a:spcPts val="0"/>
              </a:spcBef>
              <a:spcAft>
                <a:spcPts val="0"/>
              </a:spcAft>
              <a:buNone/>
            </a:pPr>
            <a:endParaRPr sz="2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6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6"/>
        <p:cNvGrpSpPr/>
        <p:nvPr/>
      </p:nvGrpSpPr>
      <p:grpSpPr>
        <a:xfrm>
          <a:off x="0" y="0"/>
          <a:ext cx="0" cy="0"/>
          <a:chOff x="0" y="0"/>
          <a:chExt cx="0" cy="0"/>
        </a:xfrm>
      </p:grpSpPr>
      <p:sp>
        <p:nvSpPr>
          <p:cNvPr id="717" name="Google Shape;717;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18" name="Google Shape;718;p7"/>
          <p:cNvSpPr txBox="1">
            <a:spLocks noGrp="1"/>
          </p:cNvSpPr>
          <p:nvPr>
            <p:ph type="title"/>
          </p:nvPr>
        </p:nvSpPr>
        <p:spPr>
          <a:xfrm>
            <a:off x="6096000" y="740681"/>
            <a:ext cx="5029200" cy="1962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n-US" sz="4800"/>
              <a:t>The Values of Democracy</a:t>
            </a:r>
            <a:endParaRPr/>
          </a:p>
        </p:txBody>
      </p:sp>
      <p:pic>
        <p:nvPicPr>
          <p:cNvPr id="719" name="Google Shape;719;p7" descr="Statue on top of building"/>
          <p:cNvPicPr preferRelativeResize="0"/>
          <p:nvPr/>
        </p:nvPicPr>
        <p:blipFill rotWithShape="1">
          <a:blip r:embed="rId3">
            <a:alphaModFix/>
          </a:blip>
          <a:srcRect t="18493" r="-3" b="-3"/>
          <a:stretch/>
        </p:blipFill>
        <p:spPr>
          <a:xfrm>
            <a:off x="-2380" y="-17766"/>
            <a:ext cx="6394567" cy="3479045"/>
          </a:xfrm>
          <a:custGeom>
            <a:avLst/>
            <a:gdLst/>
            <a:ahLst/>
            <a:cxnLst/>
            <a:rect l="l" t="t" r="r" b="b"/>
            <a:pathLst>
              <a:path w="6394567" h="3479045" extrusionOk="0">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20" name="Google Shape;720;p7"/>
          <p:cNvSpPr txBox="1">
            <a:spLocks noGrp="1"/>
          </p:cNvSpPr>
          <p:nvPr>
            <p:ph type="body" idx="1"/>
          </p:nvPr>
        </p:nvSpPr>
        <p:spPr>
          <a:xfrm>
            <a:off x="6017446" y="3026681"/>
            <a:ext cx="5186308" cy="45720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2400"/>
              <a:buChar char="•"/>
            </a:pPr>
            <a:r>
              <a:rPr lang="en-US" sz="2400"/>
              <a:t>Equality – of participation</a:t>
            </a:r>
            <a:endParaRPr/>
          </a:p>
          <a:p>
            <a:pPr marL="228600" lvl="0" indent="-228600" algn="l" rtl="0">
              <a:lnSpc>
                <a:spcPct val="120000"/>
              </a:lnSpc>
              <a:spcBef>
                <a:spcPts val="1000"/>
              </a:spcBef>
              <a:spcAft>
                <a:spcPts val="0"/>
              </a:spcAft>
              <a:buClr>
                <a:schemeClr val="dk1"/>
              </a:buClr>
              <a:buSzPts val="2400"/>
              <a:buChar char="•"/>
            </a:pPr>
            <a:r>
              <a:rPr lang="en-US" sz="2400"/>
              <a:t>Autonomy – of decision making</a:t>
            </a:r>
            <a:endParaRPr/>
          </a:p>
          <a:p>
            <a:pPr marL="228600" lvl="0" indent="-228600" algn="l" rtl="0">
              <a:lnSpc>
                <a:spcPct val="120000"/>
              </a:lnSpc>
              <a:spcBef>
                <a:spcPts val="1000"/>
              </a:spcBef>
              <a:spcAft>
                <a:spcPts val="0"/>
              </a:spcAft>
              <a:buClr>
                <a:schemeClr val="dk1"/>
              </a:buClr>
              <a:buSzPts val="2400"/>
              <a:buChar char="•"/>
            </a:pPr>
            <a:r>
              <a:rPr lang="en-US" sz="2400"/>
              <a:t>Freedom – from domination</a:t>
            </a:r>
            <a:endParaRPr/>
          </a:p>
          <a:p>
            <a:pPr marL="228600" lvl="0" indent="-228600" algn="l" rtl="0">
              <a:lnSpc>
                <a:spcPct val="120000"/>
              </a:lnSpc>
              <a:spcBef>
                <a:spcPts val="1000"/>
              </a:spcBef>
              <a:spcAft>
                <a:spcPts val="0"/>
              </a:spcAft>
              <a:buClr>
                <a:schemeClr val="dk1"/>
              </a:buClr>
              <a:buSzPts val="2400"/>
              <a:buChar char="•"/>
            </a:pPr>
            <a:r>
              <a:rPr lang="en-US" sz="2400"/>
              <a:t>Transparency – of justificiation</a:t>
            </a:r>
            <a:endParaRPr sz="2400"/>
          </a:p>
          <a:p>
            <a:pPr marL="228600" lvl="0" indent="-228600" algn="l" rtl="0">
              <a:lnSpc>
                <a:spcPct val="120000"/>
              </a:lnSpc>
              <a:spcBef>
                <a:spcPts val="1000"/>
              </a:spcBef>
              <a:spcAft>
                <a:spcPts val="0"/>
              </a:spcAft>
              <a:buClr>
                <a:schemeClr val="dk1"/>
              </a:buClr>
              <a:buSzPts val="2400"/>
              <a:buChar char="•"/>
            </a:pPr>
            <a:r>
              <a:rPr lang="en-US" sz="2400"/>
              <a:t>Justice – in outcomes</a:t>
            </a:r>
            <a:endParaRPr/>
          </a:p>
          <a:p>
            <a:pPr marL="228600" lvl="0" indent="-114300" algn="l" rtl="0">
              <a:lnSpc>
                <a:spcPct val="120000"/>
              </a:lnSpc>
              <a:spcBef>
                <a:spcPts val="1000"/>
              </a:spcBef>
              <a:spcAft>
                <a:spcPts val="0"/>
              </a:spcAft>
              <a:buClr>
                <a:schemeClr val="dk1"/>
              </a:buClr>
              <a:buSzPts val="1800"/>
              <a:buNone/>
            </a:pPr>
            <a:endParaRPr/>
          </a:p>
          <a:p>
            <a:pPr marL="228600" lvl="0" indent="-114300" algn="l" rtl="0">
              <a:lnSpc>
                <a:spcPct val="120000"/>
              </a:lnSpc>
              <a:spcBef>
                <a:spcPts val="1000"/>
              </a:spcBef>
              <a:spcAft>
                <a:spcPts val="0"/>
              </a:spcAft>
              <a:buClr>
                <a:schemeClr val="dk1"/>
              </a:buClr>
              <a:buSzPts val="1800"/>
              <a:buNone/>
            </a:pPr>
            <a:endParaRPr/>
          </a:p>
        </p:txBody>
      </p:sp>
      <p:pic>
        <p:nvPicPr>
          <p:cNvPr id="721" name="Google Shape;721;p7"/>
          <p:cNvPicPr preferRelativeResize="0"/>
          <p:nvPr/>
        </p:nvPicPr>
        <p:blipFill rotWithShape="1">
          <a:blip r:embed="rId4">
            <a:alphaModFix/>
          </a:blip>
          <a:srcRect t="89419" b="1590"/>
          <a:stretch/>
        </p:blipFill>
        <p:spPr>
          <a:xfrm>
            <a:off x="0" y="6241408"/>
            <a:ext cx="12192000" cy="616591"/>
          </a:xfrm>
          <a:prstGeom prst="rect">
            <a:avLst/>
          </a:prstGeom>
          <a:noFill/>
          <a:ln>
            <a:noFill/>
          </a:ln>
        </p:spPr>
      </p:pic>
      <p:pic>
        <p:nvPicPr>
          <p:cNvPr id="722" name="Google Shape;722;p7"/>
          <p:cNvPicPr preferRelativeResize="0"/>
          <p:nvPr/>
        </p:nvPicPr>
        <p:blipFill rotWithShape="1">
          <a:blip r:embed="rId4">
            <a:alphaModFix/>
          </a:blip>
          <a:srcRect l="6949" t="85789" r="26071" b="10785"/>
          <a:stretch/>
        </p:blipFill>
        <p:spPr>
          <a:xfrm>
            <a:off x="0" y="0"/>
            <a:ext cx="12192000" cy="385893"/>
          </a:xfrm>
          <a:prstGeom prst="rect">
            <a:avLst/>
          </a:prstGeom>
          <a:noFill/>
          <a:ln>
            <a:noFill/>
          </a:ln>
        </p:spPr>
      </p:pic>
      <p:sp>
        <p:nvSpPr>
          <p:cNvPr id="723" name="Google Shape;723;p7"/>
          <p:cNvSpPr txBox="1"/>
          <p:nvPr/>
        </p:nvSpPr>
        <p:spPr>
          <a:xfrm>
            <a:off x="7921279" y="0"/>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Join at menti.com | use code 7976 2214</a:t>
            </a:r>
            <a:endParaRPr sz="1400" b="0" i="0" u="none" strike="noStrike" cap="none">
              <a:solidFill>
                <a:srgbClr val="000000"/>
              </a:solidFill>
              <a:latin typeface="Arial"/>
              <a:ea typeface="Arial"/>
              <a:cs typeface="Arial"/>
              <a:sym typeface="Arial"/>
            </a:endParaRPr>
          </a:p>
        </p:txBody>
      </p:sp>
      <p:sp>
        <p:nvSpPr>
          <p:cNvPr id="724" name="Google Shape;724;p7"/>
          <p:cNvSpPr txBox="1"/>
          <p:nvPr/>
        </p:nvSpPr>
        <p:spPr>
          <a:xfrm>
            <a:off x="66407" y="8280"/>
            <a:ext cx="607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Part 1 / A Theoretical Grounding For Responsible AI Use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50"/>
          <p:cNvSpPr/>
          <p:nvPr/>
        </p:nvSpPr>
        <p:spPr>
          <a:xfrm>
            <a:off x="4498663" y="4466108"/>
            <a:ext cx="6458093" cy="635282"/>
          </a:xfrm>
          <a:prstGeom prst="snip2DiagRect">
            <a:avLst>
              <a:gd name="adj1" fmla="val 0"/>
              <a:gd name="adj2" fmla="val 16667"/>
            </a:avLst>
          </a:prstGeom>
          <a:gradFill>
            <a:gsLst>
              <a:gs pos="0">
                <a:srgbClr val="763805">
                  <a:alpha val="9411"/>
                </a:srgbClr>
              </a:gs>
              <a:gs pos="74000">
                <a:srgbClr val="FBCFA9"/>
              </a:gs>
              <a:gs pos="83000">
                <a:srgbClr val="FBCFA9"/>
              </a:gs>
              <a:gs pos="100000">
                <a:srgbClr val="FDDEC5"/>
              </a:gs>
            </a:gsLst>
            <a:path path="circle">
              <a:fillToRect l="100000" t="100000"/>
            </a:path>
            <a:tileRect r="-100000" b="-100000"/>
          </a:gradFill>
          <a:ln w="12700" cap="flat" cmpd="sng">
            <a:solidFill>
              <a:srgbClr val="1B36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1634" name="Google Shape;1634;p50"/>
          <p:cNvGraphicFramePr/>
          <p:nvPr/>
        </p:nvGraphicFramePr>
        <p:xfrm>
          <a:off x="522515" y="924895"/>
          <a:ext cx="3000000" cy="3000000"/>
        </p:xfrm>
        <a:graphic>
          <a:graphicData uri="http://schemas.openxmlformats.org/drawingml/2006/table">
            <a:tbl>
              <a:tblPr>
                <a:noFill/>
                <a:tableStyleId>{4AEE5B1B-D3AE-4E69-A8C7-53D6B06A9936}</a:tableStyleId>
              </a:tblPr>
              <a:tblGrid>
                <a:gridCol w="1258375">
                  <a:extLst>
                    <a:ext uri="{9D8B030D-6E8A-4147-A177-3AD203B41FA5}">
                      <a16:colId xmlns:a16="http://schemas.microsoft.com/office/drawing/2014/main" val="20000"/>
                    </a:ext>
                  </a:extLst>
                </a:gridCol>
                <a:gridCol w="2558350">
                  <a:extLst>
                    <a:ext uri="{9D8B030D-6E8A-4147-A177-3AD203B41FA5}">
                      <a16:colId xmlns:a16="http://schemas.microsoft.com/office/drawing/2014/main" val="20001"/>
                    </a:ext>
                  </a:extLst>
                </a:gridCol>
                <a:gridCol w="6312700">
                  <a:extLst>
                    <a:ext uri="{9D8B030D-6E8A-4147-A177-3AD203B41FA5}">
                      <a16:colId xmlns:a16="http://schemas.microsoft.com/office/drawing/2014/main" val="20002"/>
                    </a:ext>
                  </a:extLst>
                </a:gridCol>
              </a:tblGrid>
              <a:tr h="43513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11:00 - 12:30</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solidFill>
                      <a:srgbClr val="FDFDFE"/>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Part 1</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Calibri"/>
                          <a:ea typeface="Calibri"/>
                          <a:cs typeface="Calibri"/>
                          <a:sym typeface="Calibri"/>
                        </a:rPr>
                        <a:t>A theoretical grounding on conducting responsible AI in democratic processes, via a series of short keynotes</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solidFill>
                      <a:srgbClr val="FDFDFE"/>
                    </a:solidFill>
                  </a:tcPr>
                </a:tc>
                <a:tc>
                  <a:txBody>
                    <a:bodyPr/>
                    <a:lstStyle/>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AI and Democracy: Risks and Opportunities </a:t>
                      </a:r>
                      <a:endParaRPr sz="1400" u="none" strike="noStrike" cap="none"/>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Prof Keith Hyams, University of Warwick,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1"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Online Deliberation: Bridging Theory and Practice </a:t>
                      </a:r>
                      <a:endParaRPr sz="1400" u="none" strike="noStrike" cap="none"/>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Prof Anna De Liddo, Open University, UK</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1"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strike="noStrike" cap="none"/>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Fabiana Fournier, IBM Research, Israel</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1"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Aiming for participatory democracy and the inclusion of vulnerable groups: challenges, aspirations and lessons </a:t>
                      </a:r>
                      <a:endParaRPr sz="1400" u="none" strike="noStrike" cap="none"/>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Michael Bedek and Maria Zangl, University of Graz</a:t>
                      </a:r>
                      <a:endParaRPr sz="1400" u="none" strike="noStrike" cap="none"/>
                    </a:p>
                    <a:p>
                      <a:pPr marL="0" marR="0" lvl="0" indent="0" algn="l" rtl="0">
                        <a:lnSpc>
                          <a:spcPct val="100000"/>
                        </a:lnSpc>
                        <a:spcBef>
                          <a:spcPts val="0"/>
                        </a:spcBef>
                        <a:spcAft>
                          <a:spcPts val="0"/>
                        </a:spcAft>
                        <a:buClr>
                          <a:schemeClr val="dk1"/>
                        </a:buClr>
                        <a:buSzPts val="1600"/>
                        <a:buFont typeface="Calibri"/>
                        <a:buNone/>
                      </a:pPr>
                      <a:endParaRPr sz="1600" b="1"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600"/>
                        <a:buFont typeface="Calibri"/>
                        <a:buNone/>
                      </a:pPr>
                      <a:r>
                        <a:rPr lang="en-US" sz="1600" b="1" u="none" strike="noStrike" cap="none">
                          <a:solidFill>
                            <a:srgbClr val="595959"/>
                          </a:solidFill>
                          <a:latin typeface="Calibri"/>
                          <a:ea typeface="Calibri"/>
                          <a:cs typeface="Calibri"/>
                          <a:sym typeface="Calibri"/>
                        </a:rPr>
                        <a:t>       Panel Discussion</a:t>
                      </a:r>
                      <a:endParaRPr sz="1400" u="none" strike="noStrike" cap="none"/>
                    </a:p>
                  </a:txBody>
                  <a:tcPr marL="71325" marR="71325" marT="35675" marB="35675">
                    <a:lnL w="9525" cap="flat" cmpd="sng">
                      <a:solidFill>
                        <a:srgbClr val="FBFCFC"/>
                      </a:solidFill>
                      <a:prstDash val="solid"/>
                      <a:round/>
                      <a:headEnd type="none" w="sm" len="sm"/>
                      <a:tailEnd type="none" w="sm" len="sm"/>
                    </a:lnL>
                    <a:lnR w="9525" cap="flat" cmpd="sng">
                      <a:solidFill>
                        <a:srgbClr val="FBFCFC"/>
                      </a:solidFill>
                      <a:prstDash val="solid"/>
                      <a:round/>
                      <a:headEnd type="none" w="sm" len="sm"/>
                      <a:tailEnd type="none" w="sm" len="sm"/>
                    </a:lnR>
                    <a:lnT w="9525" cap="flat" cmpd="sng">
                      <a:solidFill>
                        <a:srgbClr val="FBFCFC"/>
                      </a:solidFill>
                      <a:prstDash val="solid"/>
                      <a:round/>
                      <a:headEnd type="none" w="sm" len="sm"/>
                      <a:tailEnd type="none" w="sm" len="sm"/>
                    </a:lnT>
                    <a:lnB w="9525" cap="flat" cmpd="sng">
                      <a:solidFill>
                        <a:srgbClr val="FBFCF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35" name="Google Shape;1635;p50"/>
          <p:cNvSpPr txBox="1"/>
          <p:nvPr/>
        </p:nvSpPr>
        <p:spPr>
          <a:xfrm>
            <a:off x="66407" y="8280"/>
            <a:ext cx="9797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EFF"/>
              </a:buClr>
              <a:buSzPts val="1800"/>
              <a:buFont typeface="Arial"/>
              <a:buNone/>
            </a:pPr>
            <a:r>
              <a:rPr lang="en-US" sz="1800" b="0" i="0" u="none" strike="noStrike" cap="none">
                <a:solidFill>
                  <a:srgbClr val="FFFEFF"/>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pic>
        <p:nvPicPr>
          <p:cNvPr id="1636" name="Google Shape;1636;p50"/>
          <p:cNvPicPr preferRelativeResize="0"/>
          <p:nvPr/>
        </p:nvPicPr>
        <p:blipFill rotWithShape="1">
          <a:blip r:embed="rId3">
            <a:alphaModFix/>
          </a:blip>
          <a:srcRect/>
          <a:stretch/>
        </p:blipFill>
        <p:spPr>
          <a:xfrm>
            <a:off x="1540042" y="2696411"/>
            <a:ext cx="2404979" cy="240497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75"/>
          <p:cNvSpPr/>
          <p:nvPr/>
        </p:nvSpPr>
        <p:spPr>
          <a:xfrm>
            <a:off x="2809533" y="1566261"/>
            <a:ext cx="1957271" cy="555607"/>
          </a:xfrm>
          <a:custGeom>
            <a:avLst/>
            <a:gdLst/>
            <a:ahLst/>
            <a:cxnLst/>
            <a:rect l="l" t="t" r="r" b="b"/>
            <a:pathLst>
              <a:path w="1798572" h="423194" extrusionOk="0">
                <a:moveTo>
                  <a:pt x="83128" y="60457"/>
                </a:moveTo>
                <a:lnTo>
                  <a:pt x="1730559" y="0"/>
                </a:lnTo>
                <a:lnTo>
                  <a:pt x="1798572" y="226711"/>
                </a:lnTo>
                <a:lnTo>
                  <a:pt x="0" y="423194"/>
                </a:lnTo>
                <a:lnTo>
                  <a:pt x="83128" y="60457"/>
                </a:lnTo>
                <a:close/>
              </a:path>
            </a:pathLst>
          </a:custGeom>
          <a:solidFill>
            <a:schemeClr val="accent4"/>
          </a:solidFill>
          <a:ln w="25400" cap="flat" cmpd="sng">
            <a:solidFill>
              <a:srgbClr val="1B36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42" name="Google Shape;1642;p275"/>
          <p:cNvSpPr txBox="1"/>
          <p:nvPr/>
        </p:nvSpPr>
        <p:spPr>
          <a:xfrm>
            <a:off x="1072202" y="916177"/>
            <a:ext cx="1049518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Panel Discussion</a:t>
            </a:r>
            <a:endParaRPr sz="1800" b="0" i="0" u="none" strike="noStrike" cap="none">
              <a:solidFill>
                <a:schemeClr val="dk1"/>
              </a:solidFill>
              <a:latin typeface="Arial"/>
              <a:ea typeface="Arial"/>
              <a:cs typeface="Arial"/>
              <a:sym typeface="Arial"/>
            </a:endParaRPr>
          </a:p>
        </p:txBody>
      </p:sp>
      <p:sp>
        <p:nvSpPr>
          <p:cNvPr id="1643" name="Google Shape;1643;p275"/>
          <p:cNvSpPr txBox="1"/>
          <p:nvPr/>
        </p:nvSpPr>
        <p:spPr>
          <a:xfrm>
            <a:off x="2966988" y="1610849"/>
            <a:ext cx="431506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Mentimeter survey</a:t>
            </a:r>
            <a:endParaRPr/>
          </a:p>
        </p:txBody>
      </p:sp>
      <p:pic>
        <p:nvPicPr>
          <p:cNvPr id="1644" name="Google Shape;1644;p275"/>
          <p:cNvPicPr preferRelativeResize="0"/>
          <p:nvPr/>
        </p:nvPicPr>
        <p:blipFill rotWithShape="1">
          <a:blip r:embed="rId3">
            <a:alphaModFix/>
          </a:blip>
          <a:srcRect/>
          <a:stretch/>
        </p:blipFill>
        <p:spPr>
          <a:xfrm>
            <a:off x="2568311" y="3277704"/>
            <a:ext cx="2796353" cy="2796353"/>
          </a:xfrm>
          <a:prstGeom prst="rect">
            <a:avLst/>
          </a:prstGeom>
          <a:noFill/>
          <a:ln>
            <a:noFill/>
          </a:ln>
        </p:spPr>
      </p:pic>
      <p:sp>
        <p:nvSpPr>
          <p:cNvPr id="1645" name="Google Shape;1645;p275"/>
          <p:cNvSpPr txBox="1"/>
          <p:nvPr/>
        </p:nvSpPr>
        <p:spPr>
          <a:xfrm>
            <a:off x="2052426" y="2908372"/>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Join at menti.com | use code 7976 2214</a:t>
            </a:r>
            <a:endParaRPr sz="1400" b="0" i="0" u="none" strike="noStrike" cap="none">
              <a:solidFill>
                <a:schemeClr val="dk1"/>
              </a:solidFill>
              <a:latin typeface="Arial"/>
              <a:ea typeface="Arial"/>
              <a:cs typeface="Arial"/>
              <a:sym typeface="Arial"/>
            </a:endParaRPr>
          </a:p>
        </p:txBody>
      </p:sp>
      <p:sp>
        <p:nvSpPr>
          <p:cNvPr id="1646" name="Google Shape;1646;p275"/>
          <p:cNvSpPr txBox="1"/>
          <p:nvPr/>
        </p:nvSpPr>
        <p:spPr>
          <a:xfrm>
            <a:off x="2197414" y="2368613"/>
            <a:ext cx="35381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Reflect and fill before the panel discussion</a:t>
            </a:r>
            <a:endParaRPr/>
          </a:p>
        </p:txBody>
      </p:sp>
      <p:pic>
        <p:nvPicPr>
          <p:cNvPr id="1647" name="Google Shape;1647;p275" descr="Stopwatch PNG"/>
          <p:cNvPicPr preferRelativeResize="0"/>
          <p:nvPr/>
        </p:nvPicPr>
        <p:blipFill rotWithShape="1">
          <a:blip r:embed="rId4">
            <a:alphaModFix/>
          </a:blip>
          <a:srcRect/>
          <a:stretch/>
        </p:blipFill>
        <p:spPr>
          <a:xfrm>
            <a:off x="8750631" y="2386431"/>
            <a:ext cx="2651825" cy="3311236"/>
          </a:xfrm>
          <a:prstGeom prst="rect">
            <a:avLst/>
          </a:prstGeom>
          <a:noFill/>
          <a:ln>
            <a:noFill/>
          </a:ln>
        </p:spPr>
      </p:pic>
      <p:sp>
        <p:nvSpPr>
          <p:cNvPr id="1648" name="Google Shape;1648;p275"/>
          <p:cNvSpPr txBox="1"/>
          <p:nvPr/>
        </p:nvSpPr>
        <p:spPr>
          <a:xfrm>
            <a:off x="9471051" y="1918626"/>
            <a:ext cx="10599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10 minutes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276"/>
          <p:cNvSpPr/>
          <p:nvPr/>
        </p:nvSpPr>
        <p:spPr>
          <a:xfrm>
            <a:off x="1174695" y="1566261"/>
            <a:ext cx="1957271" cy="555607"/>
          </a:xfrm>
          <a:custGeom>
            <a:avLst/>
            <a:gdLst/>
            <a:ahLst/>
            <a:cxnLst/>
            <a:rect l="l" t="t" r="r" b="b"/>
            <a:pathLst>
              <a:path w="1798572" h="423194" extrusionOk="0">
                <a:moveTo>
                  <a:pt x="83128" y="60457"/>
                </a:moveTo>
                <a:lnTo>
                  <a:pt x="1730559" y="0"/>
                </a:lnTo>
                <a:lnTo>
                  <a:pt x="1798572" y="226711"/>
                </a:lnTo>
                <a:lnTo>
                  <a:pt x="0" y="423194"/>
                </a:lnTo>
                <a:lnTo>
                  <a:pt x="83128" y="60457"/>
                </a:lnTo>
                <a:close/>
              </a:path>
            </a:pathLst>
          </a:custGeom>
          <a:solidFill>
            <a:schemeClr val="accent4"/>
          </a:solidFill>
          <a:ln w="25400" cap="flat" cmpd="sng">
            <a:solidFill>
              <a:srgbClr val="1B36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54" name="Google Shape;1654;p276"/>
          <p:cNvSpPr txBox="1"/>
          <p:nvPr/>
        </p:nvSpPr>
        <p:spPr>
          <a:xfrm>
            <a:off x="1072202" y="916177"/>
            <a:ext cx="1049518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Panel Discussion</a:t>
            </a:r>
            <a:endParaRPr sz="1800" b="0" i="0" u="none" strike="noStrike" cap="none">
              <a:solidFill>
                <a:schemeClr val="dk1"/>
              </a:solidFill>
              <a:latin typeface="Arial"/>
              <a:ea typeface="Arial"/>
              <a:cs typeface="Arial"/>
              <a:sym typeface="Arial"/>
            </a:endParaRPr>
          </a:p>
        </p:txBody>
      </p:sp>
      <p:sp>
        <p:nvSpPr>
          <p:cNvPr id="1655" name="Google Shape;1655;p276"/>
          <p:cNvSpPr txBox="1"/>
          <p:nvPr/>
        </p:nvSpPr>
        <p:spPr>
          <a:xfrm>
            <a:off x="1332150" y="1610849"/>
            <a:ext cx="431506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Mentimeter survey</a:t>
            </a:r>
            <a:endParaRPr/>
          </a:p>
        </p:txBody>
      </p:sp>
      <p:pic>
        <p:nvPicPr>
          <p:cNvPr id="1656" name="Google Shape;1656;p276"/>
          <p:cNvPicPr preferRelativeResize="0"/>
          <p:nvPr/>
        </p:nvPicPr>
        <p:blipFill rotWithShape="1">
          <a:blip r:embed="rId3">
            <a:alphaModFix/>
          </a:blip>
          <a:srcRect/>
          <a:stretch/>
        </p:blipFill>
        <p:spPr>
          <a:xfrm>
            <a:off x="693327" y="3277704"/>
            <a:ext cx="2796353" cy="2796353"/>
          </a:xfrm>
          <a:prstGeom prst="rect">
            <a:avLst/>
          </a:prstGeom>
          <a:noFill/>
          <a:ln>
            <a:noFill/>
          </a:ln>
        </p:spPr>
      </p:pic>
      <p:sp>
        <p:nvSpPr>
          <p:cNvPr id="1657" name="Google Shape;1657;p276"/>
          <p:cNvSpPr txBox="1"/>
          <p:nvPr/>
        </p:nvSpPr>
        <p:spPr>
          <a:xfrm>
            <a:off x="417588" y="2908372"/>
            <a:ext cx="42707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Join at menti.com | use code 7976 2214</a:t>
            </a:r>
            <a:endParaRPr sz="1400" b="0" i="0" u="none" strike="noStrike" cap="none">
              <a:solidFill>
                <a:schemeClr val="dk1"/>
              </a:solidFill>
              <a:latin typeface="Arial"/>
              <a:ea typeface="Arial"/>
              <a:cs typeface="Arial"/>
              <a:sym typeface="Arial"/>
            </a:endParaRPr>
          </a:p>
        </p:txBody>
      </p:sp>
      <p:sp>
        <p:nvSpPr>
          <p:cNvPr id="1658" name="Google Shape;1658;p276"/>
          <p:cNvSpPr txBox="1"/>
          <p:nvPr/>
        </p:nvSpPr>
        <p:spPr>
          <a:xfrm>
            <a:off x="562576" y="2368613"/>
            <a:ext cx="35381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Reflect and fill before the panel discussion</a:t>
            </a:r>
            <a:endParaRPr/>
          </a:p>
        </p:txBody>
      </p:sp>
      <p:pic>
        <p:nvPicPr>
          <p:cNvPr id="1659" name="Google Shape;1659;p276"/>
          <p:cNvPicPr preferRelativeResize="0"/>
          <p:nvPr/>
        </p:nvPicPr>
        <p:blipFill rotWithShape="1">
          <a:blip r:embed="rId4">
            <a:alphaModFix/>
          </a:blip>
          <a:srcRect/>
          <a:stretch/>
        </p:blipFill>
        <p:spPr>
          <a:xfrm>
            <a:off x="4845764" y="1285468"/>
            <a:ext cx="7364493" cy="3020796"/>
          </a:xfrm>
          <a:prstGeom prst="rect">
            <a:avLst/>
          </a:prstGeom>
          <a:noFill/>
          <a:ln>
            <a:noFill/>
          </a:ln>
        </p:spPr>
      </p:pic>
      <p:sp>
        <p:nvSpPr>
          <p:cNvPr id="1660" name="Google Shape;1660;p276"/>
          <p:cNvSpPr txBox="1"/>
          <p:nvPr/>
        </p:nvSpPr>
        <p:spPr>
          <a:xfrm>
            <a:off x="5305322" y="4668167"/>
            <a:ext cx="62279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ai-big-data-and-democracy-task-force@googlegroups.com</a:t>
            </a:r>
            <a:r>
              <a:rPr lang="en-US" sz="18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51"/>
          <p:cNvSpPr txBox="1">
            <a:spLocks noGrp="1"/>
          </p:cNvSpPr>
          <p:nvPr>
            <p:ph type="body" idx="1"/>
          </p:nvPr>
        </p:nvSpPr>
        <p:spPr>
          <a:xfrm>
            <a:off x="1046162" y="1279524"/>
            <a:ext cx="5618797" cy="34550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sz="1800" b="1">
                <a:solidFill>
                  <a:srgbClr val="000000"/>
                </a:solidFill>
              </a:rPr>
              <a:t>Intermission</a:t>
            </a:r>
            <a:endParaRPr sz="1800" b="1">
              <a:solidFill>
                <a:srgbClr val="000000"/>
              </a:solidFill>
            </a:endParaRPr>
          </a:p>
          <a:p>
            <a:pPr marL="0" lvl="0" indent="0" algn="l" rtl="0">
              <a:lnSpc>
                <a:spcPct val="90000"/>
              </a:lnSpc>
              <a:spcBef>
                <a:spcPts val="1000"/>
              </a:spcBef>
              <a:spcAft>
                <a:spcPts val="0"/>
              </a:spcAft>
              <a:buClr>
                <a:schemeClr val="dk1"/>
              </a:buClr>
              <a:buSzPts val="2800"/>
              <a:buNone/>
            </a:pPr>
            <a:endParaRPr sz="1800" b="1">
              <a:solidFill>
                <a:srgbClr val="000000"/>
              </a:solidFill>
            </a:endParaRPr>
          </a:p>
          <a:p>
            <a:pPr marL="0" lvl="0" indent="0" algn="l" rtl="0">
              <a:lnSpc>
                <a:spcPct val="90000"/>
              </a:lnSpc>
              <a:spcBef>
                <a:spcPts val="1000"/>
              </a:spcBef>
              <a:spcAft>
                <a:spcPts val="0"/>
              </a:spcAft>
              <a:buClr>
                <a:schemeClr val="dk1"/>
              </a:buClr>
              <a:buSzPts val="2800"/>
              <a:buNone/>
            </a:pPr>
            <a:r>
              <a:rPr lang="en-US" sz="1800" b="1">
                <a:solidFill>
                  <a:srgbClr val="000000"/>
                </a:solidFill>
              </a:rPr>
              <a:t>See you back at 13:30</a:t>
            </a:r>
            <a:endParaRPr sz="1800" b="1">
              <a:solidFill>
                <a:srgbClr val="000000"/>
              </a:solidFill>
            </a:endParaRPr>
          </a:p>
        </p:txBody>
      </p:sp>
      <p:pic>
        <p:nvPicPr>
          <p:cNvPr id="1666" name="Google Shape;1666;p51"/>
          <p:cNvPicPr preferRelativeResize="0"/>
          <p:nvPr/>
        </p:nvPicPr>
        <p:blipFill rotWithShape="1">
          <a:blip r:embed="rId3">
            <a:alphaModFix/>
          </a:blip>
          <a:srcRect/>
          <a:stretch/>
        </p:blipFill>
        <p:spPr>
          <a:xfrm>
            <a:off x="3866693" y="1279524"/>
            <a:ext cx="8066473" cy="3308737"/>
          </a:xfrm>
          <a:prstGeom prst="rect">
            <a:avLst/>
          </a:prstGeom>
          <a:noFill/>
          <a:ln>
            <a:noFill/>
          </a:ln>
        </p:spPr>
      </p:pic>
      <p:sp>
        <p:nvSpPr>
          <p:cNvPr id="1667" name="Google Shape;1667;p51"/>
          <p:cNvSpPr txBox="1"/>
          <p:nvPr/>
        </p:nvSpPr>
        <p:spPr>
          <a:xfrm>
            <a:off x="4620969" y="4914959"/>
            <a:ext cx="66352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ai-big-data-and-democracy-task-force@googlegroups.com</a:t>
            </a:r>
            <a:r>
              <a:rPr lang="en-US" sz="1800" b="0" i="0" u="none" strike="noStrike" cap="none">
                <a:solidFill>
                  <a:srgbClr val="000000"/>
                </a:solidFill>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name="Office Theme">
  <a:themeElements>
    <a:clrScheme name="AI UK Fringe">
      <a:dk1>
        <a:srgbClr val="000000"/>
      </a:dk1>
      <a:lt1>
        <a:srgbClr val="FFFEFF"/>
      </a:lt1>
      <a:dk2>
        <a:srgbClr val="3E403D"/>
      </a:dk2>
      <a:lt2>
        <a:srgbClr val="E7E7E7"/>
      </a:lt2>
      <a:accent1>
        <a:srgbClr val="00FF01"/>
      </a:accent1>
      <a:accent2>
        <a:srgbClr val="00FF7D"/>
      </a:accent2>
      <a:accent3>
        <a:srgbClr val="01FFFF"/>
      </a:accent3>
      <a:accent4>
        <a:srgbClr val="007CFE"/>
      </a:accent4>
      <a:accent5>
        <a:srgbClr val="0000FE"/>
      </a:accent5>
      <a:accent6>
        <a:srgbClr val="7D00FE"/>
      </a:accent6>
      <a:hlink>
        <a:srgbClr val="FF00FE"/>
      </a:hlink>
      <a:folHlink>
        <a:srgbClr val="FD00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ellVTI">
  <a:themeElements>
    <a:clrScheme name="Swell">
      <a:dk1>
        <a:srgbClr val="000000"/>
      </a:dk1>
      <a:lt1>
        <a:srgbClr val="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itle and body">
  <a:themeElements>
    <a:clrScheme name="Personalizado 1">
      <a:dk1>
        <a:srgbClr val="44546A"/>
      </a:dk1>
      <a:lt1>
        <a:srgbClr val="FFFFFF"/>
      </a:lt1>
      <a:dk2>
        <a:srgbClr val="4472C4"/>
      </a:dk2>
      <a:lt2>
        <a:srgbClr val="FFFFFF"/>
      </a:lt2>
      <a:accent1>
        <a:srgbClr val="4472C4"/>
      </a:accent1>
      <a:accent2>
        <a:srgbClr val="48A1FA"/>
      </a:accent2>
      <a:accent3>
        <a:srgbClr val="4472C4"/>
      </a:accent3>
      <a:accent4>
        <a:srgbClr val="9CC3E5"/>
      </a:accent4>
      <a:accent5>
        <a:srgbClr val="5B9BD5"/>
      </a:accent5>
      <a:accent6>
        <a:srgbClr val="F4B18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MySet">
      <a:dk1>
        <a:srgbClr val="000000"/>
      </a:dk1>
      <a:lt1>
        <a:srgbClr val="FFFFFF"/>
      </a:lt1>
      <a:dk2>
        <a:srgbClr val="1F497D"/>
      </a:dk2>
      <a:lt2>
        <a:srgbClr val="EEECE1"/>
      </a:lt2>
      <a:accent1>
        <a:srgbClr val="4180D0"/>
      </a:accent1>
      <a:accent2>
        <a:srgbClr val="E36C09"/>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MySet">
      <a:dk1>
        <a:srgbClr val="000000"/>
      </a:dk1>
      <a:lt1>
        <a:srgbClr val="FFFFFF"/>
      </a:lt1>
      <a:dk2>
        <a:srgbClr val="1F497D"/>
      </a:dk2>
      <a:lt2>
        <a:srgbClr val="EEECE1"/>
      </a:lt2>
      <a:accent1>
        <a:srgbClr val="4180D0"/>
      </a:accent1>
      <a:accent2>
        <a:srgbClr val="E36C09"/>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7489</Words>
  <Application>Microsoft Macintosh PowerPoint</Application>
  <PresentationFormat>Widescreen</PresentationFormat>
  <Paragraphs>832</Paragraphs>
  <Slides>93</Slides>
  <Notes>93</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93</vt:i4>
      </vt:variant>
    </vt:vector>
  </HeadingPairs>
  <TitlesOfParts>
    <vt:vector size="114" baseType="lpstr">
      <vt:lpstr>Noto Sans Symbols</vt:lpstr>
      <vt:lpstr>Candara</vt:lpstr>
      <vt:lpstr>Lato</vt:lpstr>
      <vt:lpstr>Avenir</vt:lpstr>
      <vt:lpstr>Open Sans SemiBold</vt:lpstr>
      <vt:lpstr>Open Sans</vt:lpstr>
      <vt:lpstr>Calibri</vt:lpstr>
      <vt:lpstr>Manrope</vt:lpstr>
      <vt:lpstr>Times New Roman</vt:lpstr>
      <vt:lpstr>Helvetica Neue</vt:lpstr>
      <vt:lpstr>Arial</vt:lpstr>
      <vt:lpstr>Montserrat ExtraBold</vt:lpstr>
      <vt:lpstr>Montserrat</vt:lpstr>
      <vt:lpstr>Office Theme</vt:lpstr>
      <vt:lpstr>SwellVTI</vt:lpstr>
      <vt:lpstr>5_Office Theme</vt:lpstr>
      <vt:lpstr>1_Office Theme</vt:lpstr>
      <vt:lpstr>2_Office Theme</vt:lpstr>
      <vt:lpstr>6_Title and body</vt:lpstr>
      <vt:lpstr>4_Office Theme</vt:lpstr>
      <vt:lpstr>3_Office Theme</vt:lpstr>
      <vt:lpstr>PowerPoint Presentation</vt:lpstr>
      <vt:lpstr>PowerPoint Presentation</vt:lpstr>
      <vt:lpstr>PowerPoint Presentation</vt:lpstr>
      <vt:lpstr>PowerPoint Presentation</vt:lpstr>
      <vt:lpstr>PowerPoint Presentation</vt:lpstr>
      <vt:lpstr>A Theoretical Grounding For Responsible AI Use In Democratic Processes</vt:lpstr>
      <vt:lpstr>4 key questions</vt:lpstr>
      <vt:lpstr>What is Democracy?</vt:lpstr>
      <vt:lpstr>The Values of Democracy</vt:lpstr>
      <vt:lpstr>How does AI threaten these values?</vt:lpstr>
      <vt:lpstr>PowerPoint Presentation</vt:lpstr>
      <vt:lpstr>How does AI threaten these values?</vt:lpstr>
      <vt:lpstr>How can AI enhance these values?</vt:lpstr>
      <vt:lpstr>How to reap the benefits while avoiding the risks?</vt:lpstr>
      <vt:lpstr>No easy solution or technical fix  Regulation yes – AI in general and in democracy  But broader issues of ownership and power  OpenAI as a warning shot  AI risks not isolated from broader democratic challenges  Starts with awareness and participation</vt:lpstr>
      <vt:lpstr>PowerPoint Presentation</vt:lpstr>
      <vt:lpstr>PowerPoint Presentation</vt:lpstr>
      <vt:lpstr>PowerPoint Presentation</vt:lpstr>
      <vt:lpstr>PowerPoint Presentation</vt:lpstr>
      <vt:lpstr>PowerPoint Presentation</vt:lpstr>
      <vt:lpstr>PowerPoint Presentation</vt:lpstr>
      <vt:lpstr>Deliberative Democracy</vt:lpstr>
      <vt:lpstr>Deliberative Democracy</vt:lpstr>
      <vt:lpstr>Deliberative Democracy</vt:lpstr>
      <vt:lpstr>The Public Sphere</vt:lpstr>
      <vt:lpstr>PowerPoint Presentation</vt:lpstr>
      <vt:lpstr>Setting the Problem: Technical Dimension</vt:lpstr>
      <vt:lpstr>PowerPoint Presentation</vt:lpstr>
      <vt:lpstr>PowerPoint Presentation</vt:lpstr>
      <vt:lpstr>PowerPoint Presentation</vt:lpstr>
      <vt:lpstr>Improved Accessibility</vt:lpstr>
      <vt:lpstr>Advanced Visual Analytics for Sensemaking</vt:lpstr>
      <vt:lpstr>A Common Data Model: simplified IBIS</vt:lpstr>
      <vt:lpstr>RESULTS FROM LAB EXPERIMENTS AND REAL LIFE APPLICATIONS SHOW…</vt:lpstr>
      <vt:lpstr>Argumentation structuring does NOT reduce engagement </vt:lpstr>
      <vt:lpstr>Argumentation structuring IMPROVES group cohesion and REDUCES conversational silos</vt:lpstr>
      <vt:lpstr>Reflections Enhancements produce better social interaction than appreciative only feedback </vt:lpstr>
      <vt:lpstr>PowerPoint Presentation</vt:lpstr>
      <vt:lpstr>PowerPoint Presentation</vt:lpstr>
      <vt:lpstr>PowerPoint Presentation</vt:lpstr>
      <vt:lpstr>PowerPoint Presentation</vt:lpstr>
      <vt:lpstr>PowerPoint Presentation</vt:lpstr>
      <vt:lpstr>How Can We Scale Deliberative Democracy? How can Technology Help?</vt:lpstr>
      <vt:lpstr>State of the Art Deliberative Democracy Innovations</vt:lpstr>
      <vt:lpstr>13 Partners= 4 Universities, 5 Usecase partners (local Institutions and Civic Society Org) and 4 SME</vt:lpstr>
      <vt:lpstr>5 Key Civic Tech Innovations</vt:lpstr>
      <vt:lpstr>6 Pilots to Experiments with  Scaling Deliberative Democracy Tools, Methods and Processes</vt:lpstr>
      <vt:lpstr>Linking Theory, practice and Tech…</vt:lpstr>
      <vt:lpstr>PowerPoint Presentation</vt:lpstr>
      <vt:lpstr>Deliberation as Fundamental Democratic Right</vt:lpstr>
      <vt:lpstr>A Vibrant Time for Civic Tech</vt:lpstr>
      <vt:lpstr>PowerPoint Presentation</vt:lpstr>
      <vt:lpstr>Interfaces for Sensemaking and  Minimal Meaningful Participation </vt:lpstr>
      <vt:lpstr>Interfaces for DECENTRALISATION, Explicability and Conversational Intelligence  To improve Trust and Accountability of Machine Predictions</vt:lpstr>
      <vt:lpstr>PowerPoint Presentation</vt:lpstr>
      <vt:lpstr>THANK YOU FOR LISTENING!</vt:lpstr>
      <vt:lpstr>PowerPoint Presentation</vt:lpstr>
      <vt:lpstr>Trustworthy and Explainable AI in Policy making: How can we enhance trustworthiness, fairness, and explainability of the modern AI by enabling humans to reason about the outcomes of AI-based models</vt:lpstr>
      <vt:lpstr>CityBot: free parking brochure</vt:lpstr>
      <vt:lpstr>Why do we need trust in AI-based systems?  </vt:lpstr>
      <vt:lpstr>PowerPoint Presentation</vt:lpstr>
      <vt:lpstr>PowerPoint Presentation</vt:lpstr>
      <vt:lpstr>What are the problems with the State-of-the-Art explainability for business processes?</vt:lpstr>
      <vt:lpstr>What are the problems with the State-of-the-Art explainability for business processes?</vt:lpstr>
      <vt:lpstr>PowerPoint Presentation</vt:lpstr>
      <vt:lpstr>PowerPoint Presentation</vt:lpstr>
      <vt:lpstr>PowerPoint Presentation</vt:lpstr>
      <vt:lpstr>PowerPoint Presentation</vt:lpstr>
      <vt:lpstr>PowerPoint Presentation</vt:lpstr>
      <vt:lpstr>PowerPoint Presentation</vt:lpstr>
      <vt:lpstr>But…how well can large language models explain business processes? (1/4)</vt:lpstr>
      <vt:lpstr>But…how well can large language models explain business processes? (2/4)</vt:lpstr>
      <vt:lpstr>But…how well can large language models explain business processes? (3/4)</vt:lpstr>
      <vt:lpstr>But…how well can large language models explain business processes? (4/4)</vt:lpstr>
      <vt:lpstr>THANK YOU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Selecting participants for the (two) AI Citizen Juries</vt:lpstr>
      <vt:lpstr>PowerPoint Presentation</vt:lpstr>
      <vt:lpstr>PowerPoint Presentation</vt:lpstr>
      <vt:lpstr>Platform requirements of end users: questionnaire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Anastasiou2</dc:creator>
  <cp:lastModifiedBy>Lucas Anastasiou2</cp:lastModifiedBy>
  <cp:revision>1</cp:revision>
  <dcterms:created xsi:type="dcterms:W3CDTF">2024-03-04T15:46:26Z</dcterms:created>
  <dcterms:modified xsi:type="dcterms:W3CDTF">2024-03-07T10:41:25Z</dcterms:modified>
</cp:coreProperties>
</file>