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roxima Nova"/>
      <p:regular r:id="rId19"/>
      <p:bold r:id="rId20"/>
      <p:italic r:id="rId21"/>
      <p:boldItalic r:id="rId22"/>
    </p:embeddedFont>
    <p:embeddedFont>
      <p:font typeface="Poppins"/>
      <p:regular r:id="rId23"/>
      <p:bold r:id="rId24"/>
      <p:italic r:id="rId25"/>
      <p:boldItalic r:id="rId26"/>
    </p:embeddedFont>
    <p:embeddedFont>
      <p:font typeface="Open Sans SemiBold"/>
      <p:regular r:id="rId27"/>
      <p:bold r:id="rId28"/>
      <p:italic r:id="rId29"/>
      <p:boldItalic r:id="rId30"/>
    </p:embeddedFont>
    <p:embeddedFont>
      <p:font typeface="Helvetica Neue"/>
      <p:regular r:id="rId31"/>
      <p:bold r:id="rId32"/>
      <p:italic r:id="rId33"/>
      <p:boldItalic r:id="rId34"/>
    </p:embeddedFont>
    <p:embeddedFont>
      <p:font typeface="Open Sans ExtraBold"/>
      <p:bold r:id="rId35"/>
      <p:boldItalic r:id="rId36"/>
    </p:embeddedFont>
    <p:embeddedFont>
      <p:font typeface="Helvetica Neue Light"/>
      <p:regular r:id="rId37"/>
      <p:bold r:id="rId38"/>
      <p:italic r:id="rId39"/>
      <p:boldItalic r:id="rId40"/>
    </p:embeddedFont>
    <p:embeddedFont>
      <p:font typeface="Alfa Slab One"/>
      <p:regular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Italic.fntdata"/><Relationship Id="rId20" Type="http://schemas.openxmlformats.org/officeDocument/2006/relationships/font" Target="fonts/ProximaNova-bold.fntdata"/><Relationship Id="rId42" Type="http://schemas.openxmlformats.org/officeDocument/2006/relationships/font" Target="fonts/OpenSans-regular.fntdata"/><Relationship Id="rId41" Type="http://schemas.openxmlformats.org/officeDocument/2006/relationships/font" Target="fonts/AlfaSlabOne-regular.fntdata"/><Relationship Id="rId22" Type="http://schemas.openxmlformats.org/officeDocument/2006/relationships/font" Target="fonts/ProximaNova-boldItalic.fntdata"/><Relationship Id="rId44" Type="http://schemas.openxmlformats.org/officeDocument/2006/relationships/font" Target="fonts/OpenSans-italic.fntdata"/><Relationship Id="rId21" Type="http://schemas.openxmlformats.org/officeDocument/2006/relationships/font" Target="fonts/ProximaNova-italic.fntdata"/><Relationship Id="rId43" Type="http://schemas.openxmlformats.org/officeDocument/2006/relationships/font" Target="fonts/OpenSans-bold.fntdata"/><Relationship Id="rId24" Type="http://schemas.openxmlformats.org/officeDocument/2006/relationships/font" Target="fonts/Poppins-bold.fntdata"/><Relationship Id="rId23" Type="http://schemas.openxmlformats.org/officeDocument/2006/relationships/font" Target="fonts/Poppins-regular.fntdata"/><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OpenSansSemiBold-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schemas.openxmlformats.org/officeDocument/2006/relationships/font" Target="fonts/OpenSansExtraBold-bold.fnt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37" Type="http://schemas.openxmlformats.org/officeDocument/2006/relationships/font" Target="fonts/HelveticaNeueLight-regular.fntdata"/><Relationship Id="rId14" Type="http://schemas.openxmlformats.org/officeDocument/2006/relationships/slide" Target="slides/slide8.xml"/><Relationship Id="rId36" Type="http://schemas.openxmlformats.org/officeDocument/2006/relationships/font" Target="fonts/OpenSansExtraBold-boldItalic.fntdata"/><Relationship Id="rId17" Type="http://schemas.openxmlformats.org/officeDocument/2006/relationships/slide" Target="slides/slide11.xml"/><Relationship Id="rId39" Type="http://schemas.openxmlformats.org/officeDocument/2006/relationships/font" Target="fonts/HelveticaNeueLight-italic.fntdata"/><Relationship Id="rId16" Type="http://schemas.openxmlformats.org/officeDocument/2006/relationships/slide" Target="slides/slide10.xml"/><Relationship Id="rId38" Type="http://schemas.openxmlformats.org/officeDocument/2006/relationships/font" Target="fonts/HelveticaNeueLight-bold.fntdata"/><Relationship Id="rId19" Type="http://schemas.openxmlformats.org/officeDocument/2006/relationships/font" Target="fonts/ProximaNova-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OYT72InD6RLRU1jqDDxnEbGGvB5wTVE4Ac9HAAl3H-w/edi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Good morning, afternoon, evening to everyone joining from across many countries today. My name is Vanessa and I am Community Engagement Manager at Crossref.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78129bea7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78129bea7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And I’ve mentioned ROR a couple of times during this </a:t>
            </a:r>
            <a:r>
              <a:rPr lang="en">
                <a:solidFill>
                  <a:schemeClr val="dk1"/>
                </a:solidFill>
                <a:latin typeface="Helvetica Neue"/>
                <a:ea typeface="Helvetica Neue"/>
                <a:cs typeface="Helvetica Neue"/>
                <a:sym typeface="Helvetica Neue"/>
              </a:rPr>
              <a:t>presentation</a:t>
            </a:r>
            <a:r>
              <a:rPr lang="en">
                <a:solidFill>
                  <a:schemeClr val="dk1"/>
                </a:solidFill>
                <a:latin typeface="Helvetica Neue"/>
                <a:ea typeface="Helvetica Neue"/>
                <a:cs typeface="Helvetica Neue"/>
                <a:sym typeface="Helvetica Neue"/>
              </a:rPr>
              <a:t> and it’s a really good example of a collaborative open </a:t>
            </a:r>
            <a:r>
              <a:rPr lang="en">
                <a:solidFill>
                  <a:schemeClr val="dk1"/>
                </a:solidFill>
                <a:latin typeface="Helvetica Neue"/>
                <a:ea typeface="Helvetica Neue"/>
                <a:cs typeface="Helvetica Neue"/>
                <a:sym typeface="Helvetica Neue"/>
              </a:rPr>
              <a:t>infrastructure and community led project to solve the problem of the difficulty of correctly identifying and disambiguating the names of institutions, providing an open, sustainable, usable, and unique identifier for every research organization in the world.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In this example you can see Curtin University which is the institution Cameron Neylon is based at and you can see the ROR identifier for this particular institution. These identifiers are interoperable with other identifiers and are supported in the Crossref and Datacite metadata and as you can see in the example enable members to correctly identify and include author affiliations in the metadata. Providing another important piece of information to help achieve the Research Nexus. </a:t>
            </a:r>
            <a:endParaRPr>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78129bea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378129bea7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a:t>So, I’ll end my short talk on a practical note of what can you do to help us </a:t>
            </a:r>
            <a:r>
              <a:rPr lang="en"/>
              <a:t>achieve</a:t>
            </a:r>
            <a:r>
              <a:rPr lang="en"/>
              <a:t> our vision of a more connected and open scholarly record. </a:t>
            </a:r>
            <a:endParaRPr/>
          </a:p>
          <a:p>
            <a:pPr indent="0" lvl="0" marL="0" rtl="0" algn="l">
              <a:spcBef>
                <a:spcPts val="1000"/>
              </a:spcBef>
              <a:spcAft>
                <a:spcPts val="0"/>
              </a:spcAft>
              <a:buClr>
                <a:schemeClr val="dk1"/>
              </a:buClr>
              <a:buSzPts val="1100"/>
              <a:buFont typeface="Arial"/>
              <a:buNone/>
            </a:pPr>
            <a:r>
              <a:rPr lang="en"/>
              <a:t>Well identifiers are necessary but not </a:t>
            </a:r>
            <a:r>
              <a:rPr lang="en"/>
              <a:t>sufficient</a:t>
            </a:r>
            <a:r>
              <a:rPr lang="en"/>
              <a:t>. Ensure you send comprehensive </a:t>
            </a:r>
            <a:r>
              <a:rPr lang="en"/>
              <a:t>metadata, including providing license information and funding information when possible, cite related work including data, collect and include ROR identifiers with your affiliation metadata and encourage your authors to use and submit ORCID identifiers. </a:t>
            </a:r>
            <a:endParaRPr/>
          </a:p>
          <a:p>
            <a:pPr indent="0" lvl="0" marL="0" rtl="0" algn="l">
              <a:spcBef>
                <a:spcPts val="1000"/>
              </a:spcBef>
              <a:spcAft>
                <a:spcPts val="0"/>
              </a:spcAft>
              <a:buClr>
                <a:schemeClr val="dk1"/>
              </a:buClr>
              <a:buSzPts val="1100"/>
              <a:buFont typeface="Arial"/>
              <a:buNone/>
            </a:pPr>
            <a:r>
              <a:rPr lang="en"/>
              <a:t>The research nexus is a shared vision and it we can’t achieve it alone. </a:t>
            </a:r>
            <a:r>
              <a:rPr lang="en">
                <a:solidFill>
                  <a:schemeClr val="dk1"/>
                </a:solidFill>
              </a:rPr>
              <a:t>Our shared scholarly infrastructure only works well so long as it is interoperable, open, and collaborative. Enabling researchers and publishers to provide the most comprehensive and accurate metadata is vital to this. </a:t>
            </a:r>
            <a:endParaRPr>
              <a:solidFill>
                <a:schemeClr val="dk1"/>
              </a:solidFill>
            </a:endParaRPr>
          </a:p>
          <a:p>
            <a:pPr indent="0" lvl="0" marL="0" rtl="0" algn="l">
              <a:spcBef>
                <a:spcPts val="100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6fa0be3f4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f6fa0be3f4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650573626_0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g13650573626_0_4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a:solidFill>
                  <a:schemeClr val="dk1"/>
                </a:solidFill>
                <a:latin typeface="Helvetica Neue"/>
                <a:ea typeface="Helvetica Neue"/>
                <a:cs typeface="Helvetica Neue"/>
                <a:sym typeface="Helvetica Neue"/>
              </a:rPr>
              <a:t>So first just to give a bit of an overview of Crossref. </a:t>
            </a:r>
            <a:endParaRPr>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SzPts val="1100"/>
              <a:buNone/>
            </a:pPr>
            <a:r>
              <a:t/>
            </a:r>
            <a:endParaRPr>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SzPts val="1100"/>
              <a:buNone/>
            </a:pPr>
            <a:r>
              <a:rPr lang="en">
                <a:solidFill>
                  <a:schemeClr val="dk1"/>
                </a:solidFill>
                <a:latin typeface="Helvetica Neue"/>
                <a:ea typeface="Helvetica Neue"/>
                <a:cs typeface="Helvetica Neue"/>
                <a:sym typeface="Helvetica Neue"/>
              </a:rPr>
              <a:t>Crossref, DataCite and ORCID offer unique, persistent identifiers (PIDs) </a:t>
            </a:r>
            <a:r>
              <a:rPr lang="en">
                <a:solidFill>
                  <a:schemeClr val="dk1"/>
                </a:solidFill>
                <a:highlight>
                  <a:srgbClr val="FFFFFF"/>
                </a:highlight>
                <a:latin typeface="Helvetica Neue"/>
                <a:ea typeface="Helvetica Neue"/>
                <a:cs typeface="Helvetica Neue"/>
                <a:sym typeface="Helvetica Neue"/>
              </a:rPr>
              <a:t>—ORCID iDs for people and Crossref and DataCite DOIs for research outputs and this is mostly still what many still associate with us. </a:t>
            </a:r>
            <a:r>
              <a:rPr lang="en">
                <a:solidFill>
                  <a:schemeClr val="dk1"/>
                </a:solidFill>
                <a:latin typeface="Helvetica Neue"/>
                <a:ea typeface="Helvetica Neue"/>
                <a:cs typeface="Helvetica Neue"/>
                <a:sym typeface="Helvetica Neue"/>
              </a:rPr>
              <a:t>However, these PIDs together form an infrastructure that is integral to the global research ecosystem. They enable disambiguation, and set the foundation for reliable and robust links between entities. </a:t>
            </a:r>
            <a:endParaRPr>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SzPts val="1100"/>
              <a:buNone/>
            </a:pPr>
            <a:r>
              <a:t/>
            </a:r>
            <a:endParaRPr>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SzPts val="1100"/>
              <a:buNone/>
            </a:pPr>
            <a:r>
              <a:rPr lang="en">
                <a:solidFill>
                  <a:schemeClr val="dk1"/>
                </a:solidFill>
                <a:latin typeface="Helvetica Neue"/>
                <a:ea typeface="Helvetica Neue"/>
                <a:cs typeface="Helvetica Neue"/>
                <a:sym typeface="Helvetica Neue"/>
              </a:rPr>
              <a:t>At Crossref we now see ourselves as an Open Infrastructure Provider and are deeply committed to the collaborative development of infrastructure tools and services that ensure scholarly research metadata is registered linked and distributed for the benefit of our members and the wider research community. </a:t>
            </a:r>
            <a:endParaRPr>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SzPts val="1100"/>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We work with a diverse group of members and affiliated organizations, with now over 19,000 member organizations from across more than 140 countries. And we have a metadata store of over 135 million scholarly content items which is growing everyday.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When members register their content with us, they assign it a DOI and we collect metadata about that piece of content. We process this metadata so that connections can be made between publications, people, organizations, and other associated outputs.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We preserve the metadata we receive for the scholarly record and make it openly available across a range of interfaces and formats so that the community can use it and build tools with it.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SzPts val="1100"/>
              <a:buNone/>
            </a:pPr>
            <a:r>
              <a:t/>
            </a:r>
            <a:endParaRPr b="1" sz="1400">
              <a:solidFill>
                <a:srgbClr val="4F5858"/>
              </a:solidFill>
              <a:highlight>
                <a:schemeClr val="lt1"/>
              </a:highlight>
              <a:latin typeface="Helvetica Neue"/>
              <a:ea typeface="Helvetica Neue"/>
              <a:cs typeface="Helvetica Neue"/>
              <a:sym typeface="Helvetica Neue"/>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Open scholarly infrastructure: our metadata and identifiers are openly available - </a:t>
            </a:r>
            <a:r>
              <a:rPr lang="en" u="sng">
                <a:solidFill>
                  <a:schemeClr val="hlink"/>
                </a:solidFill>
                <a:hlinkClick r:id="rId2"/>
              </a:rPr>
              <a:t>joint value proposition</a:t>
            </a:r>
            <a:endParaRPr b="1" sz="1400">
              <a:solidFill>
                <a:srgbClr val="4F5858"/>
              </a:solidFill>
              <a:highlight>
                <a:schemeClr val="lt1"/>
              </a:highlight>
              <a:latin typeface="Helvetica Neue"/>
              <a:ea typeface="Helvetica Neue"/>
              <a:cs typeface="Helvetica Neue"/>
              <a:sym typeface="Helvetica Neue"/>
            </a:endParaRPr>
          </a:p>
          <a:p>
            <a:pPr indent="0" lvl="0" marL="0" rtl="0" algn="l">
              <a:spcBef>
                <a:spcPts val="0"/>
              </a:spcBef>
              <a:spcAft>
                <a:spcPts val="0"/>
              </a:spcAft>
              <a:buNone/>
            </a:pPr>
            <a:r>
              <a:rPr lang="en">
                <a:solidFill>
                  <a:schemeClr val="dk1"/>
                </a:solidFill>
                <a:latin typeface="Helvetica Neue"/>
                <a:ea typeface="Helvetica Neue"/>
                <a:cs typeface="Helvetica Neue"/>
                <a:sym typeface="Helvetica Neue"/>
              </a:rPr>
              <a:t> </a:t>
            </a:r>
            <a:endParaRPr>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8dbd0252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gf8dbd02527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 sz="1150">
                <a:solidFill>
                  <a:srgbClr val="0B0B0B"/>
                </a:solidFill>
                <a:latin typeface="Helvetica Neue"/>
                <a:ea typeface="Helvetica Neue"/>
                <a:cs typeface="Helvetica Neue"/>
                <a:sym typeface="Helvetica Neue"/>
              </a:rPr>
              <a:t>Our members </a:t>
            </a:r>
            <a:r>
              <a:rPr lang="en" sz="1150">
                <a:solidFill>
                  <a:srgbClr val="0B0B0B"/>
                </a:solidFill>
                <a:latin typeface="Helvetica Neue"/>
                <a:ea typeface="Helvetica Neue"/>
                <a:cs typeface="Helvetica Neue"/>
                <a:sym typeface="Helvetica Neue"/>
              </a:rPr>
              <a:t>supply us with a wide range of metadata that we then make openly available via our search tools and APIs. </a:t>
            </a:r>
            <a:endParaRPr sz="1150">
              <a:solidFill>
                <a:srgbClr val="0B0B0B"/>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100"/>
              <a:buNone/>
            </a:pPr>
            <a:r>
              <a:t/>
            </a:r>
            <a:endParaRPr sz="1150">
              <a:solidFill>
                <a:srgbClr val="0B0B0B"/>
              </a:solidFill>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rPr lang="en" sz="1200">
                <a:solidFill>
                  <a:srgbClr val="0C0C0C"/>
                </a:solidFill>
                <a:latin typeface="Helvetica Neue"/>
                <a:ea typeface="Helvetica Neue"/>
                <a:cs typeface="Helvetica Neue"/>
                <a:sym typeface="Helvetica Neue"/>
              </a:rPr>
              <a:t>We have minimal requirements because we need to support a variety of publication practices. Basic metadata requirements include things like titles, authors, publication dates, issue numbers, ISSN, ISBN </a:t>
            </a:r>
            <a:endParaRPr sz="1500">
              <a:solidFill>
                <a:srgbClr val="0C0C0C"/>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100"/>
              <a:buNone/>
            </a:pPr>
            <a:r>
              <a:t/>
            </a:r>
            <a:endParaRPr sz="1150">
              <a:solidFill>
                <a:srgbClr val="0B0B0B"/>
              </a:solidFill>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rPr lang="en" sz="1200">
                <a:solidFill>
                  <a:srgbClr val="0C0C0C"/>
                </a:solidFill>
                <a:latin typeface="Helvetica Neue"/>
                <a:ea typeface="Helvetica Neue"/>
                <a:cs typeface="Helvetica Neue"/>
                <a:sym typeface="Helvetica Neue"/>
              </a:rPr>
              <a:t>We also collect non-bibliographic data about the items being registered. This can include reference lists, funding data, ORCIDs, license data, clinical trial information, abstracts, and data about relationships between items. Information on errata, retractions, updates and more can be registered through our Crossmark service.</a:t>
            </a:r>
            <a:endParaRPr sz="1200">
              <a:solidFill>
                <a:srgbClr val="0C0C0C"/>
              </a:solidFill>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t/>
            </a:r>
            <a:endParaRPr sz="1200">
              <a:solidFill>
                <a:srgbClr val="0C0C0C"/>
              </a:solidFill>
              <a:latin typeface="Helvetica Neue"/>
              <a:ea typeface="Helvetica Neue"/>
              <a:cs typeface="Helvetica Neue"/>
              <a:sym typeface="Helvetica Neue"/>
            </a:endParaRPr>
          </a:p>
          <a:p>
            <a:pPr indent="0" lvl="0" marL="0" rtl="0" algn="l">
              <a:spcBef>
                <a:spcPts val="0"/>
              </a:spcBef>
              <a:spcAft>
                <a:spcPts val="0"/>
              </a:spcAft>
              <a:buClr>
                <a:srgbClr val="4F5858"/>
              </a:buClr>
              <a:buFont typeface="Arial"/>
              <a:buNone/>
            </a:pPr>
            <a:r>
              <a:rPr lang="en" sz="1200">
                <a:solidFill>
                  <a:srgbClr val="0C0C0C"/>
                </a:solidFill>
                <a:latin typeface="Helvetica Neue"/>
                <a:ea typeface="Helvetica Neue"/>
                <a:cs typeface="Helvetica Neue"/>
                <a:sym typeface="Helvetica Neue"/>
              </a:rPr>
              <a:t>We ask that you send us as much metadata as possible, and that it be accurate and clean – the more comprehensive your metadata is, the more likely your content will be discovered and disseminated and the more useful it makes other collaborative services that are powered by this </a:t>
            </a:r>
            <a:r>
              <a:rPr lang="en" sz="1200">
                <a:solidFill>
                  <a:srgbClr val="0C0C0C"/>
                </a:solidFill>
                <a:latin typeface="Helvetica Neue"/>
                <a:ea typeface="Helvetica Neue"/>
                <a:cs typeface="Helvetica Neue"/>
                <a:sym typeface="Helvetica Neue"/>
              </a:rPr>
              <a:t>metadata</a:t>
            </a:r>
            <a:r>
              <a:rPr lang="en" sz="1200">
                <a:solidFill>
                  <a:srgbClr val="0C0C0C"/>
                </a:solidFill>
                <a:latin typeface="Helvetica Neue"/>
                <a:ea typeface="Helvetica Neue"/>
                <a:cs typeface="Helvetica Neue"/>
                <a:sym typeface="Helvetica Neue"/>
              </a:rPr>
              <a:t>. </a:t>
            </a:r>
            <a:endParaRPr sz="1200">
              <a:solidFill>
                <a:srgbClr val="0C0C0C"/>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C0C0C"/>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C0C0C"/>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100"/>
              <a:buNone/>
            </a:pPr>
            <a:r>
              <a:t/>
            </a:r>
            <a:endParaRPr>
              <a:solidFill>
                <a:schemeClr val="accent5"/>
              </a:solidFill>
            </a:endParaRPr>
          </a:p>
          <a:p>
            <a:pPr indent="0" lvl="0" marL="0" rtl="0" algn="l">
              <a:spcBef>
                <a:spcPts val="0"/>
              </a:spcBef>
              <a:spcAft>
                <a:spcPts val="0"/>
              </a:spcAft>
              <a:buSzPts val="1400"/>
              <a:buNone/>
            </a:pPr>
            <a:r>
              <a:t/>
            </a:r>
            <a:endParaRPr sz="1200">
              <a:solidFill>
                <a:schemeClr val="dk1"/>
              </a:solidFill>
              <a:latin typeface="Helvetica Neue Light"/>
              <a:ea typeface="Helvetica Neue Light"/>
              <a:cs typeface="Helvetica Neue Light"/>
              <a:sym typeface="Helvetica Neue Light"/>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78129bea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78129bea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who uses Crossref?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Publishers are still our largest group (those who founded Crossref) but our </a:t>
            </a:r>
            <a:r>
              <a:rPr lang="en">
                <a:solidFill>
                  <a:schemeClr val="dk1"/>
                </a:solidFill>
              </a:rPr>
              <a:t>infrastructure</a:t>
            </a:r>
            <a:r>
              <a:rPr lang="en">
                <a:solidFill>
                  <a:schemeClr val="dk1"/>
                </a:solidFill>
              </a:rPr>
              <a:t> has become </a:t>
            </a:r>
            <a:r>
              <a:rPr lang="en">
                <a:solidFill>
                  <a:schemeClr val="dk1"/>
                </a:solidFill>
              </a:rPr>
              <a:t>critical</a:t>
            </a:r>
            <a:r>
              <a:rPr lang="en">
                <a:solidFill>
                  <a:schemeClr val="dk1"/>
                </a:solidFill>
              </a:rPr>
              <a:t> to the whole scholarly research community. Funders can now join Crossref to assign DOIs and register metadata about grants</a:t>
            </a:r>
            <a:r>
              <a:rPr lang="en">
                <a:solidFill>
                  <a:schemeClr val="dk1"/>
                </a:solidFill>
              </a:rPr>
              <a:t>, and all this metadata our members provide is then used by many others including indexing services, data analytics systems, library discovery services and many more.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65057362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365057362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is our Vision at Crossref. And we feel that a</a:t>
            </a:r>
            <a:r>
              <a:rPr lang="en"/>
              <a:t>ll vision statements should come prefaced with “like others” as it describes the world we imagine for all of us somewhere in the future, not just our own role in getting there.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 [read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one does not agree with that, I’m sure.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how are we trying to convey this vision?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650573626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3650573626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So this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In the past you would have heard a lot of us focusing on the center of this diagram. On the objects, the entities, and the outputs (or inputs) that are involved in the research process. We used to talk a lot about introducing new content types. And we used to talk a lot about identifiers - the unique open strings that identify such objects and entities. We spent a lot of time planning for new content types such as preprints, and new relationships such as versions, (each little label here would have been its own project). So the research nexus is also our approach to scaling.</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As a community, we still need to identify the different objects but beyond that, it’s the relationships between them that are becoming more important. Persistent identifiers are necessary for this, but they are not sufficient.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The aim is to give </a:t>
            </a:r>
            <a:r>
              <a:rPr b="1" lang="en">
                <a:solidFill>
                  <a:schemeClr val="dk1"/>
                </a:solidFill>
                <a:latin typeface="Helvetica Neue"/>
                <a:ea typeface="Helvetica Neue"/>
                <a:cs typeface="Helvetica Neue"/>
                <a:sym typeface="Helvetica Neue"/>
              </a:rPr>
              <a:t>context</a:t>
            </a:r>
            <a:r>
              <a:rPr lang="en">
                <a:solidFill>
                  <a:schemeClr val="dk1"/>
                </a:solidFill>
                <a:latin typeface="Helvetica Neue"/>
                <a:ea typeface="Helvetica Neue"/>
                <a:cs typeface="Helvetica Neue"/>
                <a:sym typeface="Helvetica Neue"/>
              </a:rPr>
              <a:t> to those objects and entities. Where do they sit within the wider picture? Who authors them? Who adapts them and when, are there comments and modifications?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The value of Crossref doesn’t come from the DOI, but from the metadata and how the links and relationships in that metadata captures what we call the “Research Nexus -  making connections between authors, funding, funders, research institutions, publications and other research outputs. We now consciously operate as open scholarly foundational infrastructure making 135 million records (plus all their connections and relationships) visible and trackable through our open metadata and APIs. And we collaborate with a wide range of different organizations to identify and capture these relationships.</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9e58e34d2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gf9e58e34d2_0_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en">
                <a:solidFill>
                  <a:schemeClr val="dk1"/>
                </a:solidFill>
                <a:latin typeface="Helvetica Neue"/>
                <a:ea typeface="Helvetica Neue"/>
                <a:cs typeface="Helvetica Neue"/>
                <a:sym typeface="Helvetica Neue"/>
              </a:rPr>
              <a:t>And how are we going to achieve this vision? </a:t>
            </a:r>
            <a:br>
              <a:rPr lang="en">
                <a:solidFill>
                  <a:schemeClr val="dk1"/>
                </a:solidFill>
                <a:latin typeface="Helvetica Neue"/>
                <a:ea typeface="Helvetica Neue"/>
                <a:cs typeface="Helvetica Neue"/>
                <a:sym typeface="Helvetica Neue"/>
              </a:rPr>
            </a:br>
            <a:r>
              <a:rPr lang="en">
                <a:solidFill>
                  <a:schemeClr val="dk1"/>
                </a:solidFill>
                <a:latin typeface="Helvetica Neue"/>
                <a:ea typeface="Helvetica Neue"/>
                <a:cs typeface="Helvetica Neue"/>
                <a:sym typeface="Helvetica Neue"/>
              </a:rPr>
              <a:t>Well, firstly, we need open and accessible metadata - and Crossref has a key role here, making the metadata provided by our members openly available in a consistent format for both human and machine interfaces.</a:t>
            </a:r>
            <a:endParaRPr>
              <a:solidFill>
                <a:schemeClr val="dk1"/>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rPr lang="en">
                <a:solidFill>
                  <a:schemeClr val="dk1"/>
                </a:solidFill>
                <a:latin typeface="Helvetica Neue"/>
                <a:ea typeface="Helvetica Neue"/>
                <a:cs typeface="Helvetica Neue"/>
                <a:sym typeface="Helvetica Neue"/>
              </a:rPr>
              <a:t>Next, in order to link </a:t>
            </a:r>
            <a:r>
              <a:rPr lang="en">
                <a:solidFill>
                  <a:schemeClr val="dk1"/>
                </a:solidFill>
                <a:latin typeface="Helvetica Neue"/>
                <a:ea typeface="Helvetica Neue"/>
                <a:cs typeface="Helvetica Neue"/>
                <a:sym typeface="Helvetica Neue"/>
              </a:rPr>
              <a:t>everything</a:t>
            </a:r>
            <a:r>
              <a:rPr lang="en">
                <a:solidFill>
                  <a:schemeClr val="dk1"/>
                </a:solidFill>
                <a:latin typeface="Helvetica Neue"/>
                <a:ea typeface="Helvetica Neue"/>
                <a:cs typeface="Helvetica Neue"/>
                <a:sym typeface="Helvetica Neue"/>
              </a:rPr>
              <a:t> persistently, we’ll need persistent identifiers for all activities, inputs/outputs, contributors, human and machine interfaces. So this isn’t just about Crossref - we’ll need to work closely with other organizations (such as ORCID for researcher identifiers, or ROR for organization-level identifiers).</a:t>
            </a:r>
            <a:endParaRPr>
              <a:solidFill>
                <a:schemeClr val="dk1"/>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rPr lang="en">
                <a:solidFill>
                  <a:schemeClr val="dk1"/>
                </a:solidFill>
                <a:latin typeface="Helvetica Neue"/>
                <a:ea typeface="Helvetica Neue"/>
                <a:cs typeface="Helvetica Neue"/>
                <a:sym typeface="Helvetica Neue"/>
              </a:rPr>
              <a:t>Community awareness and collaboration is also key- so working with initiatives such as i4OC, i4OA, Metadata 2020 etc.</a:t>
            </a:r>
            <a:endParaRPr>
              <a:solidFill>
                <a:schemeClr val="dk1"/>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rPr lang="en">
                <a:solidFill>
                  <a:schemeClr val="dk1"/>
                </a:solidFill>
                <a:latin typeface="Helvetica Neue"/>
                <a:ea typeface="Helvetica Neue"/>
                <a:cs typeface="Helvetica Neue"/>
                <a:sym typeface="Helvetica Neue"/>
              </a:rPr>
              <a:t>And finally, a vital piece of the </a:t>
            </a:r>
            <a:r>
              <a:rPr lang="en">
                <a:solidFill>
                  <a:schemeClr val="dk1"/>
                </a:solidFill>
                <a:latin typeface="Helvetica Neue"/>
                <a:ea typeface="Helvetica Neue"/>
                <a:cs typeface="Helvetica Neue"/>
                <a:sym typeface="Helvetica Neue"/>
              </a:rPr>
              <a:t>picture</a:t>
            </a:r>
            <a:r>
              <a:rPr lang="en">
                <a:solidFill>
                  <a:schemeClr val="dk1"/>
                </a:solidFill>
                <a:latin typeface="Helvetica Neue"/>
                <a:ea typeface="Helvetica Neue"/>
                <a:cs typeface="Helvetica Neue"/>
                <a:sym typeface="Helvetica Neue"/>
              </a:rPr>
              <a:t> is our commitment to the principles of open scholarly infrastructure that Cameron talked about. Because to meet our goal, Crossref has to be both transparent &amp; trusted. </a:t>
            </a:r>
            <a:endParaRPr>
              <a:solidFill>
                <a:schemeClr val="dk1"/>
              </a:solidFill>
              <a:latin typeface="Helvetica Neue"/>
              <a:ea typeface="Helvetica Neue"/>
              <a:cs typeface="Helvetica Neue"/>
              <a:sym typeface="Helvetica Neue"/>
            </a:endParaRPr>
          </a:p>
          <a:p>
            <a:pPr indent="0" lvl="0" marL="0" rtl="0" algn="l">
              <a:lnSpc>
                <a:spcPct val="120000"/>
              </a:lnSpc>
              <a:spcBef>
                <a:spcPts val="0"/>
              </a:spcBef>
              <a:spcAft>
                <a:spcPts val="0"/>
              </a:spcAft>
              <a:buNone/>
            </a:pPr>
            <a:r>
              <a:t/>
            </a:r>
            <a:endParaRPr sz="1400">
              <a:solidFill>
                <a:schemeClr val="dk1"/>
              </a:solidFill>
            </a:endParaRPr>
          </a:p>
          <a:p>
            <a:pPr indent="0" lvl="0" marL="0" rtl="0" algn="l">
              <a:lnSpc>
                <a:spcPct val="120000"/>
              </a:lnSpc>
              <a:spcBef>
                <a:spcPts val="0"/>
              </a:spcBef>
              <a:spcAft>
                <a:spcPts val="0"/>
              </a:spcAft>
              <a:buNone/>
            </a:pPr>
            <a:r>
              <a:t/>
            </a:r>
            <a:endParaRPr sz="1400">
              <a:solidFill>
                <a:schemeClr val="dk1"/>
              </a:solidFill>
            </a:endParaRPr>
          </a:p>
          <a:p>
            <a:pPr indent="0" lvl="0" marL="0" rtl="0" algn="l">
              <a:lnSpc>
                <a:spcPct val="120000"/>
              </a:lnSpc>
              <a:spcBef>
                <a:spcPts val="0"/>
              </a:spcBef>
              <a:spcAft>
                <a:spcPts val="0"/>
              </a:spcAft>
              <a:buNone/>
            </a:pPr>
            <a:r>
              <a:t/>
            </a:r>
            <a:endParaRPr sz="14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78129bea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78129bea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solidFill>
                  <a:schemeClr val="dk1"/>
                </a:solidFill>
                <a:latin typeface="Helvetica Neue"/>
                <a:ea typeface="Helvetica Neue"/>
                <a:cs typeface="Helvetica Neue"/>
                <a:sym typeface="Helvetica Neue"/>
              </a:rPr>
              <a:t>Inclusive and efficient open research depends on foundational open scholarly infrastructure. Shared infrastructure should be open, community-governed, sustainable and trusted by the research community. </a:t>
            </a:r>
            <a:r>
              <a:rPr lang="en">
                <a:solidFill>
                  <a:schemeClr val="dk1"/>
                </a:solidFill>
                <a:latin typeface="Helvetica Neue"/>
                <a:ea typeface="Helvetica Neue"/>
                <a:cs typeface="Helvetica Neue"/>
                <a:sym typeface="Helvetica Neue"/>
              </a:rPr>
              <a:t> As services that the scholarly community relies on and are essential to open research have been closed down or sold, it is imperative to understand and assess what constitutes open scholarly infrastructure. </a:t>
            </a:r>
            <a:r>
              <a:rPr lang="en">
                <a:solidFill>
                  <a:schemeClr val="dk1"/>
                </a:solidFill>
                <a:latin typeface="Helvetica Neue"/>
                <a:ea typeface="Helvetica Neue"/>
                <a:cs typeface="Helvetica Neue"/>
                <a:sym typeface="Helvetica Neue"/>
              </a:rPr>
              <a:t> The Principles of Open Scholarly Infrastructure (POSI) were conceived to ensure that the stakeholders of a community-led organization or initiative have a clear say in setting its agenda and priorities, and can carefully close it down and start an alternative if needed.</a:t>
            </a:r>
            <a:endParaRPr>
              <a:solidFill>
                <a:schemeClr val="dk1"/>
              </a:solidFill>
              <a:latin typeface="Helvetica Neue"/>
              <a:ea typeface="Helvetica Neue"/>
              <a:cs typeface="Helvetica Neue"/>
              <a:sym typeface="Helvetica Neue"/>
            </a:endParaRPr>
          </a:p>
          <a:p>
            <a:pPr indent="0" lvl="0" marL="0" rtl="0" algn="l">
              <a:lnSpc>
                <a:spcPct val="146668"/>
              </a:lnSpc>
              <a:spcBef>
                <a:spcPts val="1600"/>
              </a:spcBef>
              <a:spcAft>
                <a:spcPts val="0"/>
              </a:spcAft>
              <a:buNone/>
            </a:pPr>
            <a:r>
              <a:rPr lang="en">
                <a:solidFill>
                  <a:srgbClr val="0E101A"/>
                </a:solidFill>
                <a:latin typeface="Helvetica Neue"/>
                <a:ea typeface="Helvetica Neue"/>
                <a:cs typeface="Helvetica Neue"/>
                <a:sym typeface="Helvetica Neue"/>
              </a:rPr>
              <a:t>The principles guide transparency, trustworthiness, openness, sustainability, insurance, and responsive community governance. POSI provides the framework for self-assessment and </a:t>
            </a:r>
            <a:r>
              <a:rPr lang="en">
                <a:solidFill>
                  <a:srgbClr val="0E101A"/>
                </a:solidFill>
                <a:latin typeface="Helvetica Neue"/>
                <a:ea typeface="Helvetica Neue"/>
                <a:cs typeface="Helvetica Neue"/>
                <a:sym typeface="Helvetica Neue"/>
              </a:rPr>
              <a:t>a way to </a:t>
            </a:r>
            <a:r>
              <a:rPr lang="en">
                <a:solidFill>
                  <a:srgbClr val="0E101A"/>
                </a:solidFill>
                <a:latin typeface="Helvetica Neue"/>
                <a:ea typeface="Helvetica Neue"/>
                <a:cs typeface="Helvetica Neue"/>
                <a:sym typeface="Helvetica Neue"/>
              </a:rPr>
              <a:t>build</a:t>
            </a:r>
            <a:r>
              <a:rPr lang="en">
                <a:solidFill>
                  <a:srgbClr val="0E101A"/>
                </a:solidFill>
                <a:latin typeface="Helvetica Neue"/>
                <a:ea typeface="Helvetica Neue"/>
                <a:cs typeface="Helvetica Neue"/>
                <a:sym typeface="Helvetica Neue"/>
              </a:rPr>
              <a:t> </a:t>
            </a:r>
            <a:r>
              <a:rPr lang="en">
                <a:solidFill>
                  <a:srgbClr val="0E101A"/>
                </a:solidFill>
                <a:latin typeface="Helvetica Neue"/>
                <a:ea typeface="Helvetica Neue"/>
                <a:cs typeface="Helvetica Neue"/>
                <a:sym typeface="Helvetica Neue"/>
              </a:rPr>
              <a:t>trust within the scholarly community. Organizations and services that have adopted POSI so far include Crossref, Dryad, ROR, JOSS, OurResearch, OpenCitations, OA Switchboard, and DataCite. Not everyone who has signed up to POSI meets all 16 principles yet, but these initiatives have committed to working to do so.</a:t>
            </a:r>
            <a:endParaRPr>
              <a:solidFill>
                <a:srgbClr val="0E101A"/>
              </a:solidFill>
              <a:latin typeface="Helvetica Neue"/>
              <a:ea typeface="Helvetica Neue"/>
              <a:cs typeface="Helvetica Neue"/>
              <a:sym typeface="Helvetica Neue"/>
            </a:endParaRPr>
          </a:p>
          <a:p>
            <a:pPr indent="0" lvl="0" marL="0" rtl="0" algn="l">
              <a:lnSpc>
                <a:spcPct val="146668"/>
              </a:lnSpc>
              <a:spcBef>
                <a:spcPts val="0"/>
              </a:spcBef>
              <a:spcAft>
                <a:spcPts val="0"/>
              </a:spcAft>
              <a:buNone/>
            </a:pPr>
            <a:r>
              <a:t/>
            </a:r>
            <a:endParaRPr>
              <a:solidFill>
                <a:srgbClr val="0E101A"/>
              </a:solidFill>
              <a:latin typeface="Helvetica Neue"/>
              <a:ea typeface="Helvetica Neue"/>
              <a:cs typeface="Helvetica Neue"/>
              <a:sym typeface="Helvetica Neue"/>
            </a:endParaRPr>
          </a:p>
          <a:p>
            <a:pPr indent="0" lvl="0" marL="0" rtl="0" algn="l">
              <a:lnSpc>
                <a:spcPct val="146668"/>
              </a:lnSpc>
              <a:spcBef>
                <a:spcPts val="0"/>
              </a:spcBef>
              <a:spcAft>
                <a:spcPts val="0"/>
              </a:spcAft>
              <a:buClr>
                <a:schemeClr val="dk1"/>
              </a:buClr>
              <a:buSzPts val="1100"/>
              <a:buFont typeface="Arial"/>
              <a:buNone/>
            </a:pPr>
            <a:r>
              <a:rPr lang="en">
                <a:solidFill>
                  <a:srgbClr val="0E101A"/>
                </a:solidFill>
                <a:latin typeface="Helvetica Neue"/>
                <a:ea typeface="Helvetica Neue"/>
                <a:cs typeface="Helvetica Neue"/>
                <a:sym typeface="Helvetica Neue"/>
              </a:rPr>
              <a:t>So why did we decide that POSI was right for Crossref?</a:t>
            </a:r>
            <a:endParaRPr>
              <a:solidFill>
                <a:srgbClr val="0E101A"/>
              </a:solidFill>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Well it suports Open Research: </a:t>
            </a:r>
            <a:r>
              <a:rPr lang="en">
                <a:solidFill>
                  <a:schemeClr val="dk1"/>
                </a:solidFill>
                <a:latin typeface="Helvetica Neue"/>
                <a:ea typeface="Helvetica Neue"/>
                <a:cs typeface="Helvetica Neue"/>
                <a:sym typeface="Helvetica Neue"/>
              </a:rPr>
              <a:t>this is key as it enables us to assess and build trust in open scholarly infrastructure and services that underpin Open Research</a:t>
            </a:r>
            <a:endParaRPr>
              <a:solidFill>
                <a:schemeClr val="dk1"/>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Based on real experiences</a:t>
            </a:r>
            <a:r>
              <a:rPr lang="en">
                <a:solidFill>
                  <a:schemeClr val="dk1"/>
                </a:solidFill>
                <a:latin typeface="Helvetica Neue"/>
                <a:ea typeface="Helvetica Neue"/>
                <a:cs typeface="Helvetica Neue"/>
                <a:sym typeface="Helvetica Neue"/>
              </a:rPr>
              <a:t>: Inspired by experiences of forming ORCID back in the day, by running Crossref, &amp; setting up ROR (The Research Organization Registry).</a:t>
            </a:r>
            <a:endParaRPr>
              <a:solidFill>
                <a:schemeClr val="dk1"/>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Well-received by the community:</a:t>
            </a:r>
            <a:r>
              <a:rPr lang="en">
                <a:solidFill>
                  <a:schemeClr val="dk1"/>
                </a:solidFill>
                <a:latin typeface="Helvetica Neue"/>
                <a:ea typeface="Helvetica Neue"/>
                <a:cs typeface="Helvetica Neue"/>
                <a:sym typeface="Helvetica Neue"/>
              </a:rPr>
              <a:t> Adopting POSI has in turn inspired many to evaluate, reference, build upon, or extend the principles.</a:t>
            </a:r>
            <a:endParaRPr>
              <a:solidFill>
                <a:schemeClr val="dk1"/>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A need for broader governance:</a:t>
            </a:r>
            <a:r>
              <a:rPr lang="en">
                <a:solidFill>
                  <a:schemeClr val="dk1"/>
                </a:solidFill>
                <a:latin typeface="Helvetica Neue"/>
                <a:ea typeface="Helvetica Neue"/>
                <a:cs typeface="Helvetica Neue"/>
                <a:sym typeface="Helvetica Neue"/>
              </a:rPr>
              <a:t> Existing open infrastructures, metadata, and services need to be trusted and accessible </a:t>
            </a:r>
            <a:r>
              <a:rPr lang="en">
                <a:solidFill>
                  <a:srgbClr val="0C0C0C"/>
                </a:solidFill>
                <a:latin typeface="Helvetica Neue"/>
                <a:ea typeface="Helvetica Neue"/>
                <a:cs typeface="Helvetica Neue"/>
                <a:sym typeface="Helvetica Neue"/>
              </a:rPr>
              <a:t>by all parties, at all levels of experience, and all geographies. </a:t>
            </a:r>
            <a:endParaRPr>
              <a:solidFill>
                <a:srgbClr val="4F5858"/>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Identify others to collaborate with:</a:t>
            </a:r>
            <a:r>
              <a:rPr lang="en">
                <a:solidFill>
                  <a:schemeClr val="dk1"/>
                </a:solidFill>
                <a:latin typeface="Helvetica Neue"/>
                <a:ea typeface="Helvetica Neue"/>
                <a:cs typeface="Helvetica Neue"/>
                <a:sym typeface="Helvetica Neue"/>
              </a:rPr>
              <a:t> Having a set of principles is very important to provide a framework for our discussions with other organizations. It enables like-minded initiatives to form trusted bonds and share operations, leading to more integrated services for all and fostering collaboration. </a:t>
            </a:r>
            <a:endParaRPr>
              <a:solidFill>
                <a:schemeClr val="dk1"/>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Practical and measurable:</a:t>
            </a:r>
            <a:r>
              <a:rPr lang="en">
                <a:solidFill>
                  <a:schemeClr val="dk1"/>
                </a:solidFill>
                <a:latin typeface="Helvetica Neue"/>
                <a:ea typeface="Helvetica Neue"/>
                <a:cs typeface="Helvetica Neue"/>
                <a:sym typeface="Helvetica Neue"/>
              </a:rPr>
              <a:t> Organizations can report on their adherence to the principles and also be held accountable by the community. Some of the principles are aspirational and might be difficult for any organization to meet, and there isn’t an expectation that an organization would be able to meet all perfectly immediately, but they are important because they outline a direction of travel for an organization.</a:t>
            </a:r>
            <a:endParaRPr>
              <a:solidFill>
                <a:schemeClr val="dk1"/>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Balanced:</a:t>
            </a:r>
            <a:r>
              <a:rPr lang="en">
                <a:solidFill>
                  <a:schemeClr val="dk1"/>
                </a:solidFill>
                <a:latin typeface="Helvetica Neue"/>
                <a:ea typeface="Helvetica Neue"/>
                <a:cs typeface="Helvetica Neue"/>
                <a:sym typeface="Helvetica Neue"/>
              </a:rPr>
              <a:t> POSI isn’t a list of things to be cherry picked but an interrelated whole balancing out different concerns and risks.</a:t>
            </a:r>
            <a:endParaRPr>
              <a:solidFill>
                <a:schemeClr val="dk1"/>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b816b5eb1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b816b5eb1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solidFill>
                  <a:srgbClr val="4F5858"/>
                </a:solidFill>
                <a:latin typeface="Helvetica Neue"/>
                <a:ea typeface="Helvetica Neue"/>
                <a:cs typeface="Helvetica Neue"/>
                <a:sym typeface="Helvetica Neue"/>
              </a:rPr>
              <a:t>Going through the principles gave us a few areas to change already. </a:t>
            </a:r>
            <a:endParaRPr>
              <a:solidFill>
                <a:srgbClr val="4F5858"/>
              </a:solidFill>
              <a:latin typeface="Helvetica Neue"/>
              <a:ea typeface="Helvetica Neue"/>
              <a:cs typeface="Helvetica Neue"/>
              <a:sym typeface="Helvetica Neue"/>
            </a:endParaRPr>
          </a:p>
          <a:p>
            <a:pPr indent="-298450" lvl="0" marL="457200" rtl="0" algn="l">
              <a:spcBef>
                <a:spcPts val="160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Review of governance -</a:t>
            </a:r>
            <a:endParaRPr>
              <a:solidFill>
                <a:srgbClr val="4F5858"/>
              </a:solidFill>
              <a:latin typeface="Helvetica Neue"/>
              <a:ea typeface="Helvetica Neue"/>
              <a:cs typeface="Helvetica Neue"/>
              <a:sym typeface="Helvetica Neue"/>
            </a:endParaRPr>
          </a:p>
          <a:p>
            <a:pPr indent="-298450" lvl="1" marL="9144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remit to include a funder on the slate </a:t>
            </a:r>
            <a:endParaRPr>
              <a:solidFill>
                <a:srgbClr val="4F5858"/>
              </a:solidFill>
              <a:latin typeface="Helvetica Neue"/>
              <a:ea typeface="Helvetica Neue"/>
              <a:cs typeface="Helvetica Neue"/>
              <a:sym typeface="Helvetica Neue"/>
            </a:endParaRPr>
          </a:p>
          <a:p>
            <a:pPr indent="-298450" lvl="0" marL="4572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Sustainability </a:t>
            </a:r>
            <a:endParaRPr>
              <a:solidFill>
                <a:srgbClr val="4F5858"/>
              </a:solidFill>
              <a:latin typeface="Helvetica Neue"/>
              <a:ea typeface="Helvetica Neue"/>
              <a:cs typeface="Helvetica Neue"/>
              <a:sym typeface="Helvetica Neue"/>
            </a:endParaRPr>
          </a:p>
          <a:p>
            <a:pPr indent="-298450" lvl="1" marL="9144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New investment committee to help prioritize this work</a:t>
            </a:r>
            <a:endParaRPr>
              <a:solidFill>
                <a:srgbClr val="4F5858"/>
              </a:solidFill>
              <a:latin typeface="Helvetica Neue"/>
              <a:ea typeface="Helvetica Neue"/>
              <a:cs typeface="Helvetica Neue"/>
              <a:sym typeface="Helvetica Neue"/>
            </a:endParaRPr>
          </a:p>
          <a:p>
            <a:pPr indent="-298450" lvl="1" marL="9144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Publishing more about our finance and operations. We want to be more purposeful about making our internal operations transparent. We’ve got a new page on our website with our financial information. We are also planning to publish more about our employment and hiring practices</a:t>
            </a:r>
            <a:endParaRPr>
              <a:solidFill>
                <a:srgbClr val="4F5858"/>
              </a:solidFill>
              <a:latin typeface="Helvetica Neue"/>
              <a:ea typeface="Helvetica Neue"/>
              <a:cs typeface="Helvetica Neue"/>
              <a:sym typeface="Helvetica Neue"/>
            </a:endParaRPr>
          </a:p>
          <a:p>
            <a:pPr indent="-298450" lvl="0" marL="4572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.Open data</a:t>
            </a:r>
            <a:endParaRPr>
              <a:solidFill>
                <a:srgbClr val="4F5858"/>
              </a:solidFill>
              <a:latin typeface="Helvetica Neue"/>
              <a:ea typeface="Helvetica Neue"/>
              <a:cs typeface="Helvetica Neue"/>
              <a:sym typeface="Helvetica Neue"/>
            </a:endParaRPr>
          </a:p>
          <a:p>
            <a:pPr indent="-298450" lvl="1" marL="9144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Latest file,  May 2022 of more than 134 million metadata records. </a:t>
            </a:r>
            <a:endParaRPr>
              <a:solidFill>
                <a:srgbClr val="4F5858"/>
              </a:solidFill>
              <a:latin typeface="Helvetica Neue"/>
              <a:ea typeface="Helvetica Neue"/>
              <a:cs typeface="Helvetica Neue"/>
              <a:sym typeface="Helvetica Neue"/>
            </a:endParaRPr>
          </a:p>
          <a:p>
            <a:pPr indent="-298450" lvl="0" marL="4572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Open source</a:t>
            </a:r>
            <a:endParaRPr>
              <a:solidFill>
                <a:srgbClr val="4F5858"/>
              </a:solidFill>
              <a:latin typeface="Helvetica Neue"/>
              <a:ea typeface="Helvetica Neue"/>
              <a:cs typeface="Helvetica Neue"/>
              <a:sym typeface="Helvetica Neue"/>
            </a:endParaRPr>
          </a:p>
          <a:p>
            <a:pPr indent="-298450" lvl="1" marL="9144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Continue to open source more of our code and issue tracking. </a:t>
            </a:r>
            <a:endParaRPr>
              <a:solidFill>
                <a:srgbClr val="4F5858"/>
              </a:solidFill>
              <a:latin typeface="Helvetica Neue"/>
              <a:ea typeface="Helvetica Neue"/>
              <a:cs typeface="Helvetica Neue"/>
              <a:sym typeface="Helvetica Neue"/>
            </a:endParaRPr>
          </a:p>
          <a:p>
            <a:pPr indent="-298450" lvl="1" marL="914400" rtl="0" algn="l">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Our support is moving into an open setting, the Community Forum </a:t>
            </a:r>
            <a:endParaRPr>
              <a:solidFill>
                <a:srgbClr val="4F5858"/>
              </a:solidFill>
              <a:latin typeface="Helvetica Neue"/>
              <a:ea typeface="Helvetica Neue"/>
              <a:cs typeface="Helvetica Neue"/>
              <a:sym typeface="Helvetica Neue"/>
            </a:endParaRPr>
          </a:p>
          <a:p>
            <a:pPr indent="-298450" lvl="0" marL="457200" rtl="0" algn="l">
              <a:lnSpc>
                <a:spcPct val="115000"/>
              </a:lnSpc>
              <a:spcBef>
                <a:spcPts val="0"/>
              </a:spcBef>
              <a:spcAft>
                <a:spcPts val="0"/>
              </a:spcAft>
              <a:buClr>
                <a:srgbClr val="4F5858"/>
              </a:buClr>
              <a:buSzPts val="1100"/>
              <a:buFont typeface="Helvetica Neue"/>
              <a:buChar char="●"/>
            </a:pPr>
            <a:r>
              <a:rPr lang="en">
                <a:solidFill>
                  <a:srgbClr val="4F5858"/>
                </a:solidFill>
                <a:latin typeface="Helvetica Neue"/>
                <a:ea typeface="Helvetica Neue"/>
                <a:cs typeface="Helvetica Neue"/>
                <a:sym typeface="Helvetica Neue"/>
              </a:rPr>
              <a:t>Discussing closer alliances with several other open infrastructure organisations</a:t>
            </a:r>
            <a:endParaRPr>
              <a:solidFill>
                <a:srgbClr val="4F5858"/>
              </a:solidFill>
              <a:latin typeface="Helvetica Neue"/>
              <a:ea typeface="Helvetica Neue"/>
              <a:cs typeface="Helvetica Neue"/>
              <a:sym typeface="Helvetica Neue"/>
            </a:endParaRPr>
          </a:p>
          <a:p>
            <a:pPr indent="0" lvl="0" marL="0" rtl="0" algn="l">
              <a:spcBef>
                <a:spcPts val="1000"/>
              </a:spcBef>
              <a:spcAft>
                <a:spcPts val="1600"/>
              </a:spcAft>
              <a:buNone/>
            </a:pPr>
            <a:r>
              <a:rPr lang="en">
                <a:solidFill>
                  <a:srgbClr val="4F5858"/>
                </a:solidFill>
                <a:latin typeface="Helvetica Neue"/>
                <a:ea typeface="Helvetica Neue"/>
                <a:cs typeface="Helvetica Neue"/>
                <a:sym typeface="Helvetica Neue"/>
              </a:rPr>
              <a:t>These are just a few examples of recent changes and there are more to come as we live the POSI life.</a:t>
            </a:r>
            <a:endParaRPr>
              <a:solidFill>
                <a:srgbClr val="4F5858"/>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2"/>
          <p:cNvSpPr txBox="1"/>
          <p:nvPr>
            <p:ph type="ctrTitle"/>
          </p:nvPr>
        </p:nvSpPr>
        <p:spPr>
          <a:xfrm>
            <a:off x="1080000" y="1440000"/>
            <a:ext cx="5127900" cy="1334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gn="ctr">
              <a:lnSpc>
                <a:spcPct val="80000"/>
              </a:lnSpc>
              <a:spcBef>
                <a:spcPts val="0"/>
              </a:spcBef>
              <a:spcAft>
                <a:spcPts val="0"/>
              </a:spcAft>
              <a:buSzPts val="5200"/>
              <a:buNone/>
              <a:defRPr sz="5200"/>
            </a:lvl2pPr>
            <a:lvl3pPr lvl="2" rtl="0" algn="ctr">
              <a:lnSpc>
                <a:spcPct val="80000"/>
              </a:lnSpc>
              <a:spcBef>
                <a:spcPts val="0"/>
              </a:spcBef>
              <a:spcAft>
                <a:spcPts val="0"/>
              </a:spcAft>
              <a:buSzPts val="5200"/>
              <a:buNone/>
              <a:defRPr sz="5200"/>
            </a:lvl3pPr>
            <a:lvl4pPr lvl="3" rtl="0" algn="ctr">
              <a:lnSpc>
                <a:spcPct val="80000"/>
              </a:lnSpc>
              <a:spcBef>
                <a:spcPts val="0"/>
              </a:spcBef>
              <a:spcAft>
                <a:spcPts val="0"/>
              </a:spcAft>
              <a:buSzPts val="5200"/>
              <a:buNone/>
              <a:defRPr sz="5200"/>
            </a:lvl4pPr>
            <a:lvl5pPr lvl="4" rtl="0" algn="ctr">
              <a:lnSpc>
                <a:spcPct val="80000"/>
              </a:lnSpc>
              <a:spcBef>
                <a:spcPts val="0"/>
              </a:spcBef>
              <a:spcAft>
                <a:spcPts val="0"/>
              </a:spcAft>
              <a:buSzPts val="5200"/>
              <a:buNone/>
              <a:defRPr sz="5200"/>
            </a:lvl5pPr>
            <a:lvl6pPr lvl="5" rtl="0" algn="ctr">
              <a:lnSpc>
                <a:spcPct val="80000"/>
              </a:lnSpc>
              <a:spcBef>
                <a:spcPts val="0"/>
              </a:spcBef>
              <a:spcAft>
                <a:spcPts val="0"/>
              </a:spcAft>
              <a:buSzPts val="5200"/>
              <a:buNone/>
              <a:defRPr sz="5200"/>
            </a:lvl6pPr>
            <a:lvl7pPr lvl="6" rtl="0" algn="ctr">
              <a:lnSpc>
                <a:spcPct val="80000"/>
              </a:lnSpc>
              <a:spcBef>
                <a:spcPts val="0"/>
              </a:spcBef>
              <a:spcAft>
                <a:spcPts val="0"/>
              </a:spcAft>
              <a:buSzPts val="5200"/>
              <a:buNone/>
              <a:defRPr sz="5200"/>
            </a:lvl7pPr>
            <a:lvl8pPr lvl="7" rtl="0" algn="ctr">
              <a:lnSpc>
                <a:spcPct val="80000"/>
              </a:lnSpc>
              <a:spcBef>
                <a:spcPts val="0"/>
              </a:spcBef>
              <a:spcAft>
                <a:spcPts val="0"/>
              </a:spcAft>
              <a:buSzPts val="5200"/>
              <a:buNone/>
              <a:defRPr sz="5200"/>
            </a:lvl8pPr>
            <a:lvl9pPr lvl="8" rtl="0" algn="ctr">
              <a:lnSpc>
                <a:spcPct val="80000"/>
              </a:lnSpc>
              <a:spcBef>
                <a:spcPts val="0"/>
              </a:spcBef>
              <a:spcAft>
                <a:spcPts val="0"/>
              </a:spcAft>
              <a:buSzPts val="5200"/>
              <a:buNone/>
              <a:defRPr sz="5200"/>
            </a:lvl9pPr>
          </a:lstStyle>
          <a:p/>
        </p:txBody>
      </p:sp>
      <p:sp>
        <p:nvSpPr>
          <p:cNvPr id="11" name="Google Shape;11;p2"/>
          <p:cNvSpPr txBox="1"/>
          <p:nvPr/>
        </p:nvSpPr>
        <p:spPr>
          <a:xfrm>
            <a:off x="7376600" y="4603125"/>
            <a:ext cx="1455600" cy="20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pic>
        <p:nvPicPr>
          <p:cNvPr id="12" name="Google Shape;12;p2"/>
          <p:cNvPicPr preferRelativeResize="0"/>
          <p:nvPr/>
        </p:nvPicPr>
        <p:blipFill>
          <a:blip r:embed="rId2">
            <a:alphaModFix/>
          </a:blip>
          <a:stretch>
            <a:fillRect/>
          </a:stretch>
        </p:blipFill>
        <p:spPr>
          <a:xfrm>
            <a:off x="8320663" y="4359188"/>
            <a:ext cx="400050" cy="200025"/>
          </a:xfrm>
          <a:prstGeom prst="rect">
            <a:avLst/>
          </a:prstGeom>
          <a:noFill/>
          <a:ln>
            <a:noFill/>
          </a:ln>
        </p:spPr>
      </p:pic>
      <p:sp>
        <p:nvSpPr>
          <p:cNvPr id="13" name="Google Shape;13;p2"/>
          <p:cNvSpPr txBox="1"/>
          <p:nvPr>
            <p:ph idx="1" type="subTitle"/>
          </p:nvPr>
        </p:nvSpPr>
        <p:spPr>
          <a:xfrm>
            <a:off x="1080000" y="2613200"/>
            <a:ext cx="5127900" cy="18726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None/>
              <a:defRPr b="1" sz="4800">
                <a:solidFill>
                  <a:srgbClr val="D8D2C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4" name="Google Shape;14;p2"/>
          <p:cNvPicPr preferRelativeResize="0"/>
          <p:nvPr/>
        </p:nvPicPr>
        <p:blipFill>
          <a:blip r:embed="rId3">
            <a:alphaModFix/>
          </a:blip>
          <a:stretch>
            <a:fillRect/>
          </a:stretch>
        </p:blipFill>
        <p:spPr>
          <a:xfrm>
            <a:off x="-46950" y="5056825"/>
            <a:ext cx="9237920" cy="138425"/>
          </a:xfrm>
          <a:prstGeom prst="rect">
            <a:avLst/>
          </a:prstGeom>
          <a:noFill/>
          <a:ln>
            <a:noFill/>
          </a:ln>
        </p:spPr>
      </p:pic>
      <p:pic>
        <p:nvPicPr>
          <p:cNvPr id="15" name="Google Shape;15;p2"/>
          <p:cNvPicPr preferRelativeResize="0"/>
          <p:nvPr/>
        </p:nvPicPr>
        <p:blipFill>
          <a:blip r:embed="rId4">
            <a:alphaModFix/>
          </a:blip>
          <a:stretch>
            <a:fillRect/>
          </a:stretch>
        </p:blipFill>
        <p:spPr>
          <a:xfrm>
            <a:off x="6916875" y="3014775"/>
            <a:ext cx="1803850" cy="1171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rey-with-border">
  <p:cSld name="MAIN_POINT_1">
    <p:bg>
      <p:bgPr>
        <a:solidFill>
          <a:srgbClr val="4F5858"/>
        </a:solidFill>
      </p:bgPr>
    </p:bg>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1"/>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blank-white">
  <p:cSld name="BLANK_1_1">
    <p:spTree>
      <p:nvGrpSpPr>
        <p:cNvPr id="59" name="Shape 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blank-grey">
  <p:cSld name="BLANK_3">
    <p:bg>
      <p:bgPr>
        <a:solidFill>
          <a:srgbClr val="4F5858"/>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adata-users-uses">
  <p:cSld name="BLANK_4">
    <p:bg>
      <p:bgPr>
        <a:noFill/>
      </p:bgPr>
    </p:bg>
    <p:spTree>
      <p:nvGrpSpPr>
        <p:cNvPr id="61" name="Shape 61"/>
        <p:cNvGrpSpPr/>
        <p:nvPr/>
      </p:nvGrpSpPr>
      <p:grpSpPr>
        <a:xfrm>
          <a:off x="0" y="0"/>
          <a:ext cx="0" cy="0"/>
          <a:chOff x="0" y="0"/>
          <a:chExt cx="0" cy="0"/>
        </a:xfrm>
      </p:grpSpPr>
      <p:pic>
        <p:nvPicPr>
          <p:cNvPr id="62" name="Google Shape;62;p14"/>
          <p:cNvPicPr preferRelativeResize="0"/>
          <p:nvPr/>
        </p:nvPicPr>
        <p:blipFill>
          <a:blip r:embed="rId2">
            <a:alphaModFix/>
          </a:blip>
          <a:stretch>
            <a:fillRect/>
          </a:stretch>
        </p:blipFill>
        <p:spPr>
          <a:xfrm>
            <a:off x="197138" y="152400"/>
            <a:ext cx="8602133" cy="4838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linking-diagram">
  <p:cSld name="BLANK_4_1">
    <p:bg>
      <p:bgPr>
        <a:noFill/>
      </p:bgPr>
    </p:bg>
    <p:spTree>
      <p:nvGrpSpPr>
        <p:cNvPr id="63" name="Shape 63"/>
        <p:cNvGrpSpPr/>
        <p:nvPr/>
      </p:nvGrpSpPr>
      <p:grpSpPr>
        <a:xfrm>
          <a:off x="0" y="0"/>
          <a:ext cx="0" cy="0"/>
          <a:chOff x="0" y="0"/>
          <a:chExt cx="0" cy="0"/>
        </a:xfrm>
      </p:grpSpPr>
      <p:pic>
        <p:nvPicPr>
          <p:cNvPr id="64" name="Google Shape;64;p15"/>
          <p:cNvPicPr preferRelativeResize="0"/>
          <p:nvPr/>
        </p:nvPicPr>
        <p:blipFill>
          <a:blip r:embed="rId2">
            <a:alphaModFix/>
          </a:blip>
          <a:stretch>
            <a:fillRect/>
          </a:stretch>
        </p:blipFill>
        <p:spPr>
          <a:xfrm>
            <a:off x="483150" y="687825"/>
            <a:ext cx="7921200" cy="4455675"/>
          </a:xfrm>
          <a:prstGeom prst="rect">
            <a:avLst/>
          </a:prstGeom>
          <a:noFill/>
          <a:ln>
            <a:noFill/>
          </a:ln>
        </p:spPr>
      </p:pic>
      <p:sp>
        <p:nvSpPr>
          <p:cNvPr id="65" name="Google Shape;65;p15"/>
          <p:cNvSpPr txBox="1"/>
          <p:nvPr>
            <p:ph type="title"/>
          </p:nvPr>
        </p:nvSpPr>
        <p:spPr>
          <a:xfrm>
            <a:off x="504000" y="468000"/>
            <a:ext cx="40071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nder-workflow-diagram">
  <p:cSld name="BLANK_4_1_1">
    <p:bg>
      <p:bgPr>
        <a:noFill/>
      </p:bgPr>
    </p:bg>
    <p:spTree>
      <p:nvGrpSpPr>
        <p:cNvPr id="66" name="Shape 66"/>
        <p:cNvGrpSpPr/>
        <p:nvPr/>
      </p:nvGrpSpPr>
      <p:grpSpPr>
        <a:xfrm>
          <a:off x="0" y="0"/>
          <a:ext cx="0" cy="0"/>
          <a:chOff x="0" y="0"/>
          <a:chExt cx="0" cy="0"/>
        </a:xfrm>
      </p:grpSpPr>
      <p:pic>
        <p:nvPicPr>
          <p:cNvPr id="67" name="Google Shape;67;p16"/>
          <p:cNvPicPr preferRelativeResize="0"/>
          <p:nvPr/>
        </p:nvPicPr>
        <p:blipFill>
          <a:blip r:embed="rId2">
            <a:alphaModFix/>
          </a:blip>
          <a:stretch>
            <a:fillRect/>
          </a:stretch>
        </p:blipFill>
        <p:spPr>
          <a:xfrm>
            <a:off x="454000" y="434550"/>
            <a:ext cx="8236001" cy="4632750"/>
          </a:xfrm>
          <a:prstGeom prst="rect">
            <a:avLst/>
          </a:prstGeom>
          <a:noFill/>
          <a:ln>
            <a:noFill/>
          </a:ln>
        </p:spPr>
      </p:pic>
      <p:sp>
        <p:nvSpPr>
          <p:cNvPr id="68" name="Google Shape;68;p16"/>
          <p:cNvSpPr txBox="1"/>
          <p:nvPr>
            <p:ph type="title"/>
          </p:nvPr>
        </p:nvSpPr>
        <p:spPr>
          <a:xfrm>
            <a:off x="504000" y="468000"/>
            <a:ext cx="40071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r-crossref-diagram">
  <p:cSld name="BLANK_4_1_1_2">
    <p:bg>
      <p:bgPr>
        <a:noFill/>
      </p:bgPr>
    </p:bg>
    <p:spTree>
      <p:nvGrpSpPr>
        <p:cNvPr id="69" name="Shape 69"/>
        <p:cNvGrpSpPr/>
        <p:nvPr/>
      </p:nvGrpSpPr>
      <p:grpSpPr>
        <a:xfrm>
          <a:off x="0" y="0"/>
          <a:ext cx="0" cy="0"/>
          <a:chOff x="0" y="0"/>
          <a:chExt cx="0" cy="0"/>
        </a:xfrm>
      </p:grpSpPr>
      <p:pic>
        <p:nvPicPr>
          <p:cNvPr id="70" name="Google Shape;70;p17"/>
          <p:cNvPicPr preferRelativeResize="0"/>
          <p:nvPr/>
        </p:nvPicPr>
        <p:blipFill>
          <a:blip r:embed="rId2">
            <a:alphaModFix/>
          </a:blip>
          <a:stretch>
            <a:fillRect/>
          </a:stretch>
        </p:blipFill>
        <p:spPr>
          <a:xfrm>
            <a:off x="353938" y="199088"/>
            <a:ext cx="8436125" cy="4745326"/>
          </a:xfrm>
          <a:prstGeom prst="rect">
            <a:avLst/>
          </a:prstGeom>
          <a:noFill/>
          <a:ln>
            <a:noFill/>
          </a:ln>
        </p:spPr>
      </p:pic>
      <p:pic>
        <p:nvPicPr>
          <p:cNvPr id="71" name="Google Shape;71;p17"/>
          <p:cNvPicPr preferRelativeResize="0"/>
          <p:nvPr/>
        </p:nvPicPr>
        <p:blipFill>
          <a:blip r:embed="rId3">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ebra-unicorn-metadata">
  <p:cSld name="BLANK_4_1_1_3">
    <p:bg>
      <p:bgPr>
        <a:noFill/>
      </p:bgPr>
    </p:bg>
    <p:spTree>
      <p:nvGrpSpPr>
        <p:cNvPr id="72" name="Shape 72"/>
        <p:cNvGrpSpPr/>
        <p:nvPr/>
      </p:nvGrpSpPr>
      <p:grpSpPr>
        <a:xfrm>
          <a:off x="0" y="0"/>
          <a:ext cx="0" cy="0"/>
          <a:chOff x="0" y="0"/>
          <a:chExt cx="0" cy="0"/>
        </a:xfrm>
      </p:grpSpPr>
      <p:pic>
        <p:nvPicPr>
          <p:cNvPr id="73" name="Google Shape;73;p18"/>
          <p:cNvPicPr preferRelativeResize="0"/>
          <p:nvPr/>
        </p:nvPicPr>
        <p:blipFill>
          <a:blip r:embed="rId2">
            <a:alphaModFix/>
          </a:blip>
          <a:stretch>
            <a:fillRect/>
          </a:stretch>
        </p:blipFill>
        <p:spPr>
          <a:xfrm>
            <a:off x="312713" y="175900"/>
            <a:ext cx="8518574" cy="47916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header-template">
  <p:cSld name="BLANK_4_1_1_1_1_1_1">
    <p:bg>
      <p:bgPr>
        <a:noFill/>
      </p:bgPr>
    </p:bg>
    <p:spTree>
      <p:nvGrpSpPr>
        <p:cNvPr id="74" name="Shape 74"/>
        <p:cNvGrpSpPr/>
        <p:nvPr/>
      </p:nvGrpSpPr>
      <p:grpSpPr>
        <a:xfrm>
          <a:off x="0" y="0"/>
          <a:ext cx="0" cy="0"/>
          <a:chOff x="0" y="0"/>
          <a:chExt cx="0" cy="0"/>
        </a:xfrm>
      </p:grpSpPr>
      <p:pic>
        <p:nvPicPr>
          <p:cNvPr id="75" name="Google Shape;75;p19"/>
          <p:cNvPicPr preferRelativeResize="0"/>
          <p:nvPr/>
        </p:nvPicPr>
        <p:blipFill>
          <a:blip r:embed="rId2">
            <a:alphaModFix/>
          </a:blip>
          <a:stretch>
            <a:fillRect/>
          </a:stretch>
        </p:blipFill>
        <p:spPr>
          <a:xfrm>
            <a:off x="0" y="0"/>
            <a:ext cx="9144000" cy="1785931"/>
          </a:xfrm>
          <a:prstGeom prst="rect">
            <a:avLst/>
          </a:prstGeom>
          <a:noFill/>
          <a:ln>
            <a:noFill/>
          </a:ln>
        </p:spPr>
      </p:pic>
      <p:sp>
        <p:nvSpPr>
          <p:cNvPr id="76" name="Google Shape;76;p19"/>
          <p:cNvSpPr txBox="1"/>
          <p:nvPr>
            <p:ph idx="1" type="body"/>
          </p:nvPr>
        </p:nvSpPr>
        <p:spPr>
          <a:xfrm>
            <a:off x="655175" y="2350100"/>
            <a:ext cx="7734000" cy="2179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7" name="Google Shape;77;p19"/>
          <p:cNvSpPr txBox="1"/>
          <p:nvPr>
            <p:ph type="title"/>
          </p:nvPr>
        </p:nvSpPr>
        <p:spPr>
          <a:xfrm>
            <a:off x="504000" y="935200"/>
            <a:ext cx="70743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chemeClr val="lt1"/>
              </a:buClr>
              <a:buSzPts val="3800"/>
              <a:buNone/>
              <a:defRPr>
                <a:solidFill>
                  <a:schemeClr val="lt1"/>
                </a:solidFill>
              </a:defRPr>
            </a:lvl1pPr>
            <a:lvl2pPr lvl="1" rtl="0">
              <a:lnSpc>
                <a:spcPct val="80000"/>
              </a:lnSpc>
              <a:spcBef>
                <a:spcPts val="0"/>
              </a:spcBef>
              <a:spcAft>
                <a:spcPts val="0"/>
              </a:spcAft>
              <a:buClr>
                <a:schemeClr val="lt1"/>
              </a:buClr>
              <a:buSzPts val="2800"/>
              <a:buNone/>
              <a:defRPr>
                <a:solidFill>
                  <a:schemeClr val="lt1"/>
                </a:solidFill>
              </a:defRPr>
            </a:lvl2pPr>
            <a:lvl3pPr lvl="2" rtl="0">
              <a:lnSpc>
                <a:spcPct val="80000"/>
              </a:lnSpc>
              <a:spcBef>
                <a:spcPts val="0"/>
              </a:spcBef>
              <a:spcAft>
                <a:spcPts val="0"/>
              </a:spcAft>
              <a:buClr>
                <a:schemeClr val="lt1"/>
              </a:buClr>
              <a:buSzPts val="2800"/>
              <a:buNone/>
              <a:defRPr>
                <a:solidFill>
                  <a:schemeClr val="lt1"/>
                </a:solidFill>
              </a:defRPr>
            </a:lvl3pPr>
            <a:lvl4pPr lvl="3" rtl="0">
              <a:lnSpc>
                <a:spcPct val="80000"/>
              </a:lnSpc>
              <a:spcBef>
                <a:spcPts val="0"/>
              </a:spcBef>
              <a:spcAft>
                <a:spcPts val="0"/>
              </a:spcAft>
              <a:buClr>
                <a:schemeClr val="lt1"/>
              </a:buClr>
              <a:buSzPts val="2800"/>
              <a:buNone/>
              <a:defRPr>
                <a:solidFill>
                  <a:schemeClr val="lt1"/>
                </a:solidFill>
              </a:defRPr>
            </a:lvl4pPr>
            <a:lvl5pPr lvl="4" rtl="0">
              <a:lnSpc>
                <a:spcPct val="80000"/>
              </a:lnSpc>
              <a:spcBef>
                <a:spcPts val="0"/>
              </a:spcBef>
              <a:spcAft>
                <a:spcPts val="0"/>
              </a:spcAft>
              <a:buClr>
                <a:schemeClr val="lt1"/>
              </a:buClr>
              <a:buSzPts val="2800"/>
              <a:buNone/>
              <a:defRPr>
                <a:solidFill>
                  <a:schemeClr val="lt1"/>
                </a:solidFill>
              </a:defRPr>
            </a:lvl5pPr>
            <a:lvl6pPr lvl="5" rtl="0">
              <a:lnSpc>
                <a:spcPct val="80000"/>
              </a:lnSpc>
              <a:spcBef>
                <a:spcPts val="0"/>
              </a:spcBef>
              <a:spcAft>
                <a:spcPts val="0"/>
              </a:spcAft>
              <a:buClr>
                <a:schemeClr val="lt1"/>
              </a:buClr>
              <a:buSzPts val="2800"/>
              <a:buNone/>
              <a:defRPr>
                <a:solidFill>
                  <a:schemeClr val="lt1"/>
                </a:solidFill>
              </a:defRPr>
            </a:lvl6pPr>
            <a:lvl7pPr lvl="6" rtl="0">
              <a:lnSpc>
                <a:spcPct val="80000"/>
              </a:lnSpc>
              <a:spcBef>
                <a:spcPts val="0"/>
              </a:spcBef>
              <a:spcAft>
                <a:spcPts val="0"/>
              </a:spcAft>
              <a:buClr>
                <a:schemeClr val="lt1"/>
              </a:buClr>
              <a:buSzPts val="2800"/>
              <a:buNone/>
              <a:defRPr>
                <a:solidFill>
                  <a:schemeClr val="lt1"/>
                </a:solidFill>
              </a:defRPr>
            </a:lvl7pPr>
            <a:lvl8pPr lvl="7" rtl="0">
              <a:lnSpc>
                <a:spcPct val="80000"/>
              </a:lnSpc>
              <a:spcBef>
                <a:spcPts val="0"/>
              </a:spcBef>
              <a:spcAft>
                <a:spcPts val="0"/>
              </a:spcAft>
              <a:buClr>
                <a:schemeClr val="lt1"/>
              </a:buClr>
              <a:buSzPts val="2800"/>
              <a:buNone/>
              <a:defRPr>
                <a:solidFill>
                  <a:schemeClr val="lt1"/>
                </a:solidFill>
              </a:defRPr>
            </a:lvl8pPr>
            <a:lvl9pPr lvl="8" rtl="0">
              <a:lnSpc>
                <a:spcPct val="80000"/>
              </a:lnSpc>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and-next-steps-or-links">
  <p:cSld name="BLANK_4_1_1_1_1_1">
    <p:bg>
      <p:bgPr>
        <a:noFill/>
      </p:bgPr>
    </p:bg>
    <p:spTree>
      <p:nvGrpSpPr>
        <p:cNvPr id="78" name="Shape 78"/>
        <p:cNvGrpSpPr/>
        <p:nvPr/>
      </p:nvGrpSpPr>
      <p:grpSpPr>
        <a:xfrm>
          <a:off x="0" y="0"/>
          <a:ext cx="0" cy="0"/>
          <a:chOff x="0" y="0"/>
          <a:chExt cx="0" cy="0"/>
        </a:xfrm>
      </p:grpSpPr>
      <p:pic>
        <p:nvPicPr>
          <p:cNvPr id="79" name="Google Shape;79;p20"/>
          <p:cNvPicPr preferRelativeResize="0"/>
          <p:nvPr/>
        </p:nvPicPr>
        <p:blipFill>
          <a:blip r:embed="rId2">
            <a:alphaModFix/>
          </a:blip>
          <a:stretch>
            <a:fillRect/>
          </a:stretch>
        </p:blipFill>
        <p:spPr>
          <a:xfrm>
            <a:off x="0" y="0"/>
            <a:ext cx="9144000" cy="1785931"/>
          </a:xfrm>
          <a:prstGeom prst="rect">
            <a:avLst/>
          </a:prstGeom>
          <a:noFill/>
          <a:ln>
            <a:noFill/>
          </a:ln>
        </p:spPr>
      </p:pic>
      <p:sp>
        <p:nvSpPr>
          <p:cNvPr id="80" name="Google Shape;80;p20"/>
          <p:cNvSpPr txBox="1"/>
          <p:nvPr/>
        </p:nvSpPr>
        <p:spPr>
          <a:xfrm>
            <a:off x="504000" y="895300"/>
            <a:ext cx="5312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solidFill>
                  <a:schemeClr val="lt1"/>
                </a:solidFill>
                <a:latin typeface="Helvetica Neue"/>
                <a:ea typeface="Helvetica Neue"/>
                <a:cs typeface="Helvetica Neue"/>
                <a:sym typeface="Helvetica Neue"/>
              </a:rPr>
              <a:t>Thank-you</a:t>
            </a:r>
            <a:endParaRPr b="1" sz="3800">
              <a:solidFill>
                <a:schemeClr val="lt1"/>
              </a:solidFill>
              <a:latin typeface="Helvetica Neue"/>
              <a:ea typeface="Helvetica Neue"/>
              <a:cs typeface="Helvetica Neue"/>
              <a:sym typeface="Helvetica Neue"/>
            </a:endParaRPr>
          </a:p>
        </p:txBody>
      </p:sp>
      <p:sp>
        <p:nvSpPr>
          <p:cNvPr id="81" name="Google Shape;81;p20"/>
          <p:cNvSpPr txBox="1"/>
          <p:nvPr>
            <p:ph idx="1" type="body"/>
          </p:nvPr>
        </p:nvSpPr>
        <p:spPr>
          <a:xfrm>
            <a:off x="655175" y="2350100"/>
            <a:ext cx="7734000" cy="2179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pic>
        <p:nvPicPr>
          <p:cNvPr id="82" name="Google Shape;82;p20"/>
          <p:cNvPicPr preferRelativeResize="0"/>
          <p:nvPr/>
        </p:nvPicPr>
        <p:blipFill>
          <a:blip r:embed="rId3">
            <a:alphaModFix/>
          </a:blip>
          <a:stretch>
            <a:fillRect/>
          </a:stretch>
        </p:blipFill>
        <p:spPr>
          <a:xfrm>
            <a:off x="8320663" y="4359188"/>
            <a:ext cx="400050" cy="200025"/>
          </a:xfrm>
          <a:prstGeom prst="rect">
            <a:avLst/>
          </a:prstGeom>
          <a:noFill/>
          <a:ln>
            <a:noFill/>
          </a:ln>
        </p:spPr>
      </p:pic>
      <p:pic>
        <p:nvPicPr>
          <p:cNvPr id="83" name="Google Shape;83;p20"/>
          <p:cNvPicPr preferRelativeResize="0"/>
          <p:nvPr/>
        </p:nvPicPr>
        <p:blipFill>
          <a:blip r:embed="rId4">
            <a:alphaModFix/>
          </a:blip>
          <a:stretch>
            <a:fillRect/>
          </a:stretch>
        </p:blipFill>
        <p:spPr>
          <a:xfrm>
            <a:off x="6916875" y="3014775"/>
            <a:ext cx="1803850" cy="1171599"/>
          </a:xfrm>
          <a:prstGeom prst="rect">
            <a:avLst/>
          </a:prstGeom>
          <a:noFill/>
          <a:ln>
            <a:noFill/>
          </a:ln>
        </p:spPr>
      </p:pic>
      <p:sp>
        <p:nvSpPr>
          <p:cNvPr id="84" name="Google Shape;84;p20"/>
          <p:cNvSpPr txBox="1"/>
          <p:nvPr/>
        </p:nvSpPr>
        <p:spPr>
          <a:xfrm>
            <a:off x="7376600" y="4603125"/>
            <a:ext cx="1455600" cy="20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4_1_1_1_1">
    <p:bg>
      <p:bgPr>
        <a:noFill/>
      </p:bgPr>
    </p:bg>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1785931"/>
          </a:xfrm>
          <a:prstGeom prst="rect">
            <a:avLst/>
          </a:prstGeom>
          <a:noFill/>
          <a:ln>
            <a:noFill/>
          </a:ln>
        </p:spPr>
      </p:pic>
      <p:sp>
        <p:nvSpPr>
          <p:cNvPr id="18" name="Google Shape;18;p3"/>
          <p:cNvSpPr txBox="1"/>
          <p:nvPr/>
        </p:nvSpPr>
        <p:spPr>
          <a:xfrm>
            <a:off x="504000" y="895300"/>
            <a:ext cx="5312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solidFill>
                  <a:schemeClr val="lt1"/>
                </a:solidFill>
                <a:latin typeface="Helvetica Neue"/>
                <a:ea typeface="Helvetica Neue"/>
                <a:cs typeface="Helvetica Neue"/>
                <a:sym typeface="Helvetica Neue"/>
              </a:rPr>
              <a:t>Agenda</a:t>
            </a:r>
            <a:endParaRPr b="1" sz="3800">
              <a:solidFill>
                <a:schemeClr val="lt1"/>
              </a:solidFill>
              <a:latin typeface="Helvetica Neue"/>
              <a:ea typeface="Helvetica Neue"/>
              <a:cs typeface="Helvetica Neue"/>
              <a:sym typeface="Helvetica Neue"/>
            </a:endParaRPr>
          </a:p>
        </p:txBody>
      </p:sp>
      <p:sp>
        <p:nvSpPr>
          <p:cNvPr id="19" name="Google Shape;19;p3"/>
          <p:cNvSpPr txBox="1"/>
          <p:nvPr>
            <p:ph idx="1" type="body"/>
          </p:nvPr>
        </p:nvSpPr>
        <p:spPr>
          <a:xfrm>
            <a:off x="655175" y="2350100"/>
            <a:ext cx="7734000" cy="2179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85" name="Shape 85"/>
        <p:cNvGrpSpPr/>
        <p:nvPr/>
      </p:nvGrpSpPr>
      <p:grpSpPr>
        <a:xfrm>
          <a:off x="0" y="0"/>
          <a:ext cx="0" cy="0"/>
          <a:chOff x="0" y="0"/>
          <a:chExt cx="0" cy="0"/>
        </a:xfrm>
      </p:grpSpPr>
      <p:sp>
        <p:nvSpPr>
          <p:cNvPr id="86" name="Google Shape;86;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border 1" showMasterSp="0">
  <p:cSld name="Blank slide with border">
    <p:spTree>
      <p:nvGrpSpPr>
        <p:cNvPr id="89" name="Shape 89"/>
        <p:cNvGrpSpPr/>
        <p:nvPr/>
      </p:nvGrpSpPr>
      <p:grpSpPr>
        <a:xfrm>
          <a:off x="0" y="0"/>
          <a:ext cx="0" cy="0"/>
          <a:chOff x="0" y="0"/>
          <a:chExt cx="0" cy="0"/>
        </a:xfrm>
      </p:grpSpPr>
      <p:pic>
        <p:nvPicPr>
          <p:cNvPr descr="Break.png" id="90" name="Google Shape;90;p22"/>
          <p:cNvPicPr preferRelativeResize="0"/>
          <p:nvPr/>
        </p:nvPicPr>
        <p:blipFill rotWithShape="1">
          <a:blip r:embed="rId2">
            <a:alphaModFix/>
          </a:blip>
          <a:srcRect b="0" l="0" r="0" t="0"/>
          <a:stretch/>
        </p:blipFill>
        <p:spPr>
          <a:xfrm>
            <a:off x="0" y="5073650"/>
            <a:ext cx="9144000" cy="76200"/>
          </a:xfrm>
          <a:prstGeom prst="rect">
            <a:avLst/>
          </a:prstGeom>
          <a:noFill/>
          <a:ln>
            <a:noFill/>
          </a:ln>
        </p:spPr>
      </p:pic>
      <p:sp>
        <p:nvSpPr>
          <p:cNvPr id="91" name="Google Shape;91;p22"/>
          <p:cNvSpPr txBox="1"/>
          <p:nvPr>
            <p:ph idx="12" type="sldNum"/>
          </p:nvPr>
        </p:nvSpPr>
        <p:spPr>
          <a:xfrm>
            <a:off x="8735169" y="4736376"/>
            <a:ext cx="345300" cy="2649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blank-white">
  <p:cSld name="BLANK_5">
    <p:spTree>
      <p:nvGrpSpPr>
        <p:cNvPr id="92" name="Shape 9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owMasterSp="0">
  <p:cSld name="Text slide">
    <p:spTree>
      <p:nvGrpSpPr>
        <p:cNvPr id="93" name="Shape 93"/>
        <p:cNvGrpSpPr/>
        <p:nvPr/>
      </p:nvGrpSpPr>
      <p:grpSpPr>
        <a:xfrm>
          <a:off x="0" y="0"/>
          <a:ext cx="0" cy="0"/>
          <a:chOff x="0" y="0"/>
          <a:chExt cx="0" cy="0"/>
        </a:xfrm>
      </p:grpSpPr>
      <p:sp>
        <p:nvSpPr>
          <p:cNvPr id="94" name="Google Shape;94;p24"/>
          <p:cNvSpPr txBox="1"/>
          <p:nvPr>
            <p:ph type="title"/>
          </p:nvPr>
        </p:nvSpPr>
        <p:spPr>
          <a:xfrm>
            <a:off x="898469" y="283249"/>
            <a:ext cx="7347000" cy="716400"/>
          </a:xfrm>
          <a:prstGeom prst="rect">
            <a:avLst/>
          </a:prstGeom>
          <a:noFill/>
          <a:ln>
            <a:noFill/>
          </a:ln>
        </p:spPr>
        <p:txBody>
          <a:bodyPr anchorCtr="0" anchor="ctr" bIns="34275" lIns="34275" spcFirstLastPara="1" rIns="34275" wrap="square" tIns="34275">
            <a:noAutofit/>
          </a:bodyPr>
          <a:lstStyle>
            <a:lvl1pPr lvl="0" rtl="0" algn="l">
              <a:lnSpc>
                <a:spcPct val="80000"/>
              </a:lnSpc>
              <a:spcBef>
                <a:spcPts val="0"/>
              </a:spcBef>
              <a:spcAft>
                <a:spcPts val="0"/>
              </a:spcAft>
              <a:buClr>
                <a:schemeClr val="accent5"/>
              </a:buClr>
              <a:buSzPts val="3600"/>
              <a:buNone/>
              <a:defRPr sz="3600"/>
            </a:lvl1pPr>
            <a:lvl2pPr lvl="1" rtl="0" algn="l">
              <a:lnSpc>
                <a:spcPct val="90000"/>
              </a:lnSpc>
              <a:spcBef>
                <a:spcPts val="0"/>
              </a:spcBef>
              <a:spcAft>
                <a:spcPts val="0"/>
              </a:spcAft>
              <a:buClr>
                <a:schemeClr val="accent5"/>
              </a:buClr>
              <a:buSzPts val="1800"/>
              <a:buNone/>
              <a:defRPr/>
            </a:lvl2pPr>
            <a:lvl3pPr lvl="2" rtl="0" algn="l">
              <a:lnSpc>
                <a:spcPct val="90000"/>
              </a:lnSpc>
              <a:spcBef>
                <a:spcPts val="0"/>
              </a:spcBef>
              <a:spcAft>
                <a:spcPts val="0"/>
              </a:spcAft>
              <a:buClr>
                <a:schemeClr val="accent5"/>
              </a:buClr>
              <a:buSzPts val="1800"/>
              <a:buNone/>
              <a:defRPr/>
            </a:lvl3pPr>
            <a:lvl4pPr lvl="3" rtl="0" algn="l">
              <a:lnSpc>
                <a:spcPct val="90000"/>
              </a:lnSpc>
              <a:spcBef>
                <a:spcPts val="0"/>
              </a:spcBef>
              <a:spcAft>
                <a:spcPts val="0"/>
              </a:spcAft>
              <a:buClr>
                <a:schemeClr val="accent5"/>
              </a:buClr>
              <a:buSzPts val="1800"/>
              <a:buNone/>
              <a:defRPr/>
            </a:lvl4pPr>
            <a:lvl5pPr lvl="4" rtl="0" algn="l">
              <a:lnSpc>
                <a:spcPct val="90000"/>
              </a:lnSpc>
              <a:spcBef>
                <a:spcPts val="0"/>
              </a:spcBef>
              <a:spcAft>
                <a:spcPts val="0"/>
              </a:spcAft>
              <a:buClr>
                <a:schemeClr val="accent5"/>
              </a:buClr>
              <a:buSzPts val="1800"/>
              <a:buNone/>
              <a:defRPr/>
            </a:lvl5pPr>
            <a:lvl6pPr lvl="5" rtl="0" algn="l">
              <a:lnSpc>
                <a:spcPct val="90000"/>
              </a:lnSpc>
              <a:spcBef>
                <a:spcPts val="0"/>
              </a:spcBef>
              <a:spcAft>
                <a:spcPts val="0"/>
              </a:spcAft>
              <a:buClr>
                <a:schemeClr val="accent5"/>
              </a:buClr>
              <a:buSzPts val="1800"/>
              <a:buNone/>
              <a:defRPr/>
            </a:lvl6pPr>
            <a:lvl7pPr lvl="6" rtl="0" algn="l">
              <a:lnSpc>
                <a:spcPct val="90000"/>
              </a:lnSpc>
              <a:spcBef>
                <a:spcPts val="0"/>
              </a:spcBef>
              <a:spcAft>
                <a:spcPts val="0"/>
              </a:spcAft>
              <a:buClr>
                <a:schemeClr val="accent5"/>
              </a:buClr>
              <a:buSzPts val="1800"/>
              <a:buNone/>
              <a:defRPr/>
            </a:lvl7pPr>
            <a:lvl8pPr lvl="7" rtl="0" algn="l">
              <a:lnSpc>
                <a:spcPct val="90000"/>
              </a:lnSpc>
              <a:spcBef>
                <a:spcPts val="0"/>
              </a:spcBef>
              <a:spcAft>
                <a:spcPts val="0"/>
              </a:spcAft>
              <a:buClr>
                <a:schemeClr val="accent5"/>
              </a:buClr>
              <a:buSzPts val="1800"/>
              <a:buNone/>
              <a:defRPr/>
            </a:lvl8pPr>
            <a:lvl9pPr lvl="8" rtl="0" algn="l">
              <a:lnSpc>
                <a:spcPct val="90000"/>
              </a:lnSpc>
              <a:spcBef>
                <a:spcPts val="0"/>
              </a:spcBef>
              <a:spcAft>
                <a:spcPts val="0"/>
              </a:spcAft>
              <a:buClr>
                <a:schemeClr val="accent5"/>
              </a:buClr>
              <a:buSzPts val="1800"/>
              <a:buNone/>
              <a:defRPr/>
            </a:lvl9pPr>
          </a:lstStyle>
          <a:p/>
        </p:txBody>
      </p:sp>
      <p:sp>
        <p:nvSpPr>
          <p:cNvPr id="95" name="Google Shape;95;p24"/>
          <p:cNvSpPr txBox="1"/>
          <p:nvPr>
            <p:ph idx="1" type="body"/>
          </p:nvPr>
        </p:nvSpPr>
        <p:spPr>
          <a:xfrm>
            <a:off x="898475" y="1137600"/>
            <a:ext cx="7347000" cy="3325800"/>
          </a:xfrm>
          <a:prstGeom prst="rect">
            <a:avLst/>
          </a:prstGeom>
          <a:noFill/>
          <a:ln>
            <a:noFill/>
          </a:ln>
        </p:spPr>
        <p:txBody>
          <a:bodyPr anchorCtr="0" anchor="t" bIns="34275" lIns="34275" spcFirstLastPara="1" rIns="34275" wrap="square" tIns="34275">
            <a:noAutofit/>
          </a:bodyPr>
          <a:lstStyle>
            <a:lvl1pPr indent="-393700" lvl="0" marL="457200" rtl="0" algn="l">
              <a:lnSpc>
                <a:spcPct val="100000"/>
              </a:lnSpc>
              <a:spcBef>
                <a:spcPts val="1000"/>
              </a:spcBef>
              <a:spcAft>
                <a:spcPts val="0"/>
              </a:spcAft>
              <a:buClr>
                <a:srgbClr val="4F5858"/>
              </a:buClr>
              <a:buSzPts val="2600"/>
              <a:buChar char="●"/>
              <a:defRPr sz="2600">
                <a:solidFill>
                  <a:srgbClr val="4F5858"/>
                </a:solidFill>
              </a:defRPr>
            </a:lvl1pPr>
            <a:lvl2pPr indent="-393700" lvl="1" marL="914400" rtl="0" algn="l">
              <a:lnSpc>
                <a:spcPct val="100000"/>
              </a:lnSpc>
              <a:spcBef>
                <a:spcPts val="1000"/>
              </a:spcBef>
              <a:spcAft>
                <a:spcPts val="0"/>
              </a:spcAft>
              <a:buClr>
                <a:srgbClr val="4F5858"/>
              </a:buClr>
              <a:buSzPts val="2600"/>
              <a:buChar char="–"/>
              <a:defRPr sz="2600">
                <a:solidFill>
                  <a:srgbClr val="4F5858"/>
                </a:solidFill>
              </a:defRPr>
            </a:lvl2pPr>
            <a:lvl3pPr indent="-355600" lvl="2" marL="1371600" rtl="0" algn="l">
              <a:lnSpc>
                <a:spcPct val="100000"/>
              </a:lnSpc>
              <a:spcBef>
                <a:spcPts val="1000"/>
              </a:spcBef>
              <a:spcAft>
                <a:spcPts val="0"/>
              </a:spcAft>
              <a:buClr>
                <a:srgbClr val="4F5858"/>
              </a:buClr>
              <a:buSzPts val="2000"/>
              <a:buChar char="–"/>
              <a:defRPr sz="2000">
                <a:solidFill>
                  <a:srgbClr val="4F5858"/>
                </a:solidFill>
              </a:defRPr>
            </a:lvl3pPr>
            <a:lvl4pPr indent="-355600" lvl="3" marL="1828800" rtl="0" algn="l">
              <a:lnSpc>
                <a:spcPct val="100000"/>
              </a:lnSpc>
              <a:spcBef>
                <a:spcPts val="1000"/>
              </a:spcBef>
              <a:spcAft>
                <a:spcPts val="0"/>
              </a:spcAft>
              <a:buClr>
                <a:srgbClr val="4F5858"/>
              </a:buClr>
              <a:buSzPts val="2000"/>
              <a:buChar char="‒"/>
              <a:defRPr sz="2000">
                <a:solidFill>
                  <a:srgbClr val="4F5858"/>
                </a:solidFill>
              </a:defRPr>
            </a:lvl4pPr>
            <a:lvl5pPr indent="-330200" lvl="4" marL="2286000" rtl="0" algn="l">
              <a:lnSpc>
                <a:spcPct val="100000"/>
              </a:lnSpc>
              <a:spcBef>
                <a:spcPts val="1000"/>
              </a:spcBef>
              <a:spcAft>
                <a:spcPts val="0"/>
              </a:spcAft>
              <a:buClr>
                <a:srgbClr val="4F5858"/>
              </a:buClr>
              <a:buSzPts val="1600"/>
              <a:buChar char="‒"/>
              <a:defRPr sz="1600">
                <a:solidFill>
                  <a:srgbClr val="4F5858"/>
                </a:solidFill>
              </a:defRPr>
            </a:lvl5pPr>
            <a:lvl6pPr indent="-330200" lvl="5" marL="2743200" rtl="0" algn="l">
              <a:lnSpc>
                <a:spcPct val="100000"/>
              </a:lnSpc>
              <a:spcBef>
                <a:spcPts val="1000"/>
              </a:spcBef>
              <a:spcAft>
                <a:spcPts val="0"/>
              </a:spcAft>
              <a:buClr>
                <a:srgbClr val="4F5858"/>
              </a:buClr>
              <a:buSzPts val="1600"/>
              <a:buChar char="‒"/>
              <a:defRPr sz="1600">
                <a:solidFill>
                  <a:srgbClr val="4F5858"/>
                </a:solidFill>
              </a:defRPr>
            </a:lvl6pPr>
            <a:lvl7pPr indent="-330200" lvl="6" marL="3200400" rtl="0" algn="l">
              <a:lnSpc>
                <a:spcPct val="100000"/>
              </a:lnSpc>
              <a:spcBef>
                <a:spcPts val="1000"/>
              </a:spcBef>
              <a:spcAft>
                <a:spcPts val="0"/>
              </a:spcAft>
              <a:buClr>
                <a:srgbClr val="4F5858"/>
              </a:buClr>
              <a:buSzPts val="1600"/>
              <a:buChar char="‒"/>
              <a:defRPr sz="1600">
                <a:solidFill>
                  <a:srgbClr val="4F5858"/>
                </a:solidFill>
              </a:defRPr>
            </a:lvl7pPr>
            <a:lvl8pPr indent="-330200" lvl="7" marL="3657600" rtl="0" algn="l">
              <a:lnSpc>
                <a:spcPct val="100000"/>
              </a:lnSpc>
              <a:spcBef>
                <a:spcPts val="1000"/>
              </a:spcBef>
              <a:spcAft>
                <a:spcPts val="0"/>
              </a:spcAft>
              <a:buClr>
                <a:srgbClr val="4F5858"/>
              </a:buClr>
              <a:buSzPts val="1600"/>
              <a:buChar char="‒"/>
              <a:defRPr sz="1600">
                <a:solidFill>
                  <a:srgbClr val="4F5858"/>
                </a:solidFill>
              </a:defRPr>
            </a:lvl8pPr>
            <a:lvl9pPr indent="-330200" lvl="8" marL="4114800" rtl="0" algn="l">
              <a:lnSpc>
                <a:spcPct val="100000"/>
              </a:lnSpc>
              <a:spcBef>
                <a:spcPts val="1000"/>
              </a:spcBef>
              <a:spcAft>
                <a:spcPts val="0"/>
              </a:spcAft>
              <a:buClr>
                <a:srgbClr val="4F5858"/>
              </a:buClr>
              <a:buSzPts val="1600"/>
              <a:buChar char="‒"/>
              <a:defRPr sz="1600">
                <a:solidFill>
                  <a:srgbClr val="4F5858"/>
                </a:solidFill>
              </a:defRPr>
            </a:lvl9pPr>
          </a:lstStyle>
          <a:p/>
        </p:txBody>
      </p:sp>
      <p:sp>
        <p:nvSpPr>
          <p:cNvPr id="96" name="Google Shape;96;p24"/>
          <p:cNvSpPr txBox="1"/>
          <p:nvPr>
            <p:ph idx="12" type="sldNum"/>
          </p:nvPr>
        </p:nvSpPr>
        <p:spPr>
          <a:xfrm>
            <a:off x="8735169" y="4736376"/>
            <a:ext cx="345300" cy="264900"/>
          </a:xfrm>
          <a:prstGeom prst="rect">
            <a:avLst/>
          </a:prstGeom>
          <a:noFill/>
          <a:ln>
            <a:noFill/>
          </a:ln>
        </p:spPr>
        <p:txBody>
          <a:bodyPr anchorCtr="0" anchor="ctr" bIns="45700" lIns="45700" spcFirstLastPara="1" rIns="45700" wrap="square" tIns="45700">
            <a:noAutofit/>
          </a:bodyPr>
          <a:lstStyle>
            <a:lvl1pPr indent="0" lvl="0" marL="0" rtl="0" algn="r">
              <a:lnSpc>
                <a:spcPct val="100000"/>
              </a:lnSpc>
              <a:spcBef>
                <a:spcPts val="0"/>
              </a:spcBef>
              <a:spcAft>
                <a:spcPts val="0"/>
              </a:spcAft>
              <a:buClr>
                <a:srgbClr val="0C0C0C"/>
              </a:buClr>
              <a:buSzPts val="1200"/>
              <a:buFont typeface="Helvetica Neue"/>
              <a:buNone/>
              <a:defRPr sz="1200">
                <a:solidFill>
                  <a:srgbClr val="0C0C0C"/>
                </a:solidFill>
              </a:defRPr>
            </a:lvl1pPr>
            <a:lvl2pPr indent="0" lvl="1" marL="0" rtl="0" algn="r">
              <a:lnSpc>
                <a:spcPct val="100000"/>
              </a:lnSpc>
              <a:spcBef>
                <a:spcPts val="0"/>
              </a:spcBef>
              <a:spcAft>
                <a:spcPts val="0"/>
              </a:spcAft>
              <a:buClr>
                <a:srgbClr val="0C0C0C"/>
              </a:buClr>
              <a:buSzPts val="1200"/>
              <a:buFont typeface="Helvetica Neue"/>
              <a:buNone/>
              <a:defRPr sz="1200">
                <a:solidFill>
                  <a:srgbClr val="0C0C0C"/>
                </a:solidFill>
              </a:defRPr>
            </a:lvl2pPr>
            <a:lvl3pPr indent="0" lvl="2" marL="0" rtl="0" algn="r">
              <a:lnSpc>
                <a:spcPct val="100000"/>
              </a:lnSpc>
              <a:spcBef>
                <a:spcPts val="0"/>
              </a:spcBef>
              <a:spcAft>
                <a:spcPts val="0"/>
              </a:spcAft>
              <a:buClr>
                <a:srgbClr val="0C0C0C"/>
              </a:buClr>
              <a:buSzPts val="1200"/>
              <a:buFont typeface="Helvetica Neue"/>
              <a:buNone/>
              <a:defRPr sz="1200">
                <a:solidFill>
                  <a:srgbClr val="0C0C0C"/>
                </a:solidFill>
              </a:defRPr>
            </a:lvl3pPr>
            <a:lvl4pPr indent="0" lvl="3" marL="0" rtl="0" algn="r">
              <a:lnSpc>
                <a:spcPct val="100000"/>
              </a:lnSpc>
              <a:spcBef>
                <a:spcPts val="0"/>
              </a:spcBef>
              <a:spcAft>
                <a:spcPts val="0"/>
              </a:spcAft>
              <a:buClr>
                <a:srgbClr val="0C0C0C"/>
              </a:buClr>
              <a:buSzPts val="1200"/>
              <a:buFont typeface="Helvetica Neue"/>
              <a:buNone/>
              <a:defRPr sz="1200">
                <a:solidFill>
                  <a:srgbClr val="0C0C0C"/>
                </a:solidFill>
              </a:defRPr>
            </a:lvl4pPr>
            <a:lvl5pPr indent="0" lvl="4" marL="0" rtl="0" algn="r">
              <a:lnSpc>
                <a:spcPct val="100000"/>
              </a:lnSpc>
              <a:spcBef>
                <a:spcPts val="0"/>
              </a:spcBef>
              <a:spcAft>
                <a:spcPts val="0"/>
              </a:spcAft>
              <a:buClr>
                <a:srgbClr val="0C0C0C"/>
              </a:buClr>
              <a:buSzPts val="1200"/>
              <a:buFont typeface="Helvetica Neue"/>
              <a:buNone/>
              <a:defRPr sz="1200">
                <a:solidFill>
                  <a:srgbClr val="0C0C0C"/>
                </a:solidFill>
              </a:defRPr>
            </a:lvl5pPr>
            <a:lvl6pPr indent="0" lvl="5" marL="0" rtl="0" algn="r">
              <a:lnSpc>
                <a:spcPct val="100000"/>
              </a:lnSpc>
              <a:spcBef>
                <a:spcPts val="0"/>
              </a:spcBef>
              <a:spcAft>
                <a:spcPts val="0"/>
              </a:spcAft>
              <a:buClr>
                <a:srgbClr val="0C0C0C"/>
              </a:buClr>
              <a:buSzPts val="1200"/>
              <a:buFont typeface="Helvetica Neue"/>
              <a:buNone/>
              <a:defRPr sz="1200">
                <a:solidFill>
                  <a:srgbClr val="0C0C0C"/>
                </a:solidFill>
              </a:defRPr>
            </a:lvl6pPr>
            <a:lvl7pPr indent="0" lvl="6" marL="0" rtl="0" algn="r">
              <a:lnSpc>
                <a:spcPct val="100000"/>
              </a:lnSpc>
              <a:spcBef>
                <a:spcPts val="0"/>
              </a:spcBef>
              <a:spcAft>
                <a:spcPts val="0"/>
              </a:spcAft>
              <a:buClr>
                <a:srgbClr val="0C0C0C"/>
              </a:buClr>
              <a:buSzPts val="1200"/>
              <a:buFont typeface="Helvetica Neue"/>
              <a:buNone/>
              <a:defRPr sz="1200">
                <a:solidFill>
                  <a:srgbClr val="0C0C0C"/>
                </a:solidFill>
              </a:defRPr>
            </a:lvl7pPr>
            <a:lvl8pPr indent="0" lvl="7" marL="0" rtl="0" algn="r">
              <a:lnSpc>
                <a:spcPct val="100000"/>
              </a:lnSpc>
              <a:spcBef>
                <a:spcPts val="0"/>
              </a:spcBef>
              <a:spcAft>
                <a:spcPts val="0"/>
              </a:spcAft>
              <a:buClr>
                <a:srgbClr val="0C0C0C"/>
              </a:buClr>
              <a:buSzPts val="1200"/>
              <a:buFont typeface="Helvetica Neue"/>
              <a:buNone/>
              <a:defRPr sz="1200">
                <a:solidFill>
                  <a:srgbClr val="0C0C0C"/>
                </a:solidFill>
              </a:defRPr>
            </a:lvl8pPr>
            <a:lvl9pPr indent="0" lvl="8" marL="0" rtl="0" algn="r">
              <a:lnSpc>
                <a:spcPct val="100000"/>
              </a:lnSpc>
              <a:spcBef>
                <a:spcPts val="0"/>
              </a:spcBef>
              <a:spcAft>
                <a:spcPts val="0"/>
              </a:spcAft>
              <a:buClr>
                <a:srgbClr val="0C0C0C"/>
              </a:buClr>
              <a:buSzPts val="1200"/>
              <a:buFont typeface="Helvetica Neue"/>
              <a:buNone/>
              <a:defRPr sz="1200">
                <a:solidFill>
                  <a:srgbClr val="0C0C0C"/>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pic>
        <p:nvPicPr>
          <p:cNvPr id="97" name="Google Shape;97;p24"/>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border 1 1" showMasterSp="0">
  <p:cSld name="Blank slide with border 2">
    <p:spTree>
      <p:nvGrpSpPr>
        <p:cNvPr id="98" name="Shape 98"/>
        <p:cNvGrpSpPr/>
        <p:nvPr/>
      </p:nvGrpSpPr>
      <p:grpSpPr>
        <a:xfrm>
          <a:off x="0" y="0"/>
          <a:ext cx="0" cy="0"/>
          <a:chOff x="0" y="0"/>
          <a:chExt cx="0" cy="0"/>
        </a:xfrm>
      </p:grpSpPr>
      <p:pic>
        <p:nvPicPr>
          <p:cNvPr descr="Google Shape;19;p4" id="99" name="Google Shape;99;p25"/>
          <p:cNvPicPr preferRelativeResize="0"/>
          <p:nvPr/>
        </p:nvPicPr>
        <p:blipFill rotWithShape="1">
          <a:blip r:embed="rId2">
            <a:alphaModFix/>
          </a:blip>
          <a:srcRect b="0" l="0" r="0" t="0"/>
          <a:stretch/>
        </p:blipFill>
        <p:spPr>
          <a:xfrm>
            <a:off x="0" y="5073650"/>
            <a:ext cx="9142809" cy="76190"/>
          </a:xfrm>
          <a:prstGeom prst="rect">
            <a:avLst/>
          </a:prstGeom>
          <a:noFill/>
          <a:ln>
            <a:noFill/>
          </a:ln>
        </p:spPr>
      </p:pic>
      <p:sp>
        <p:nvSpPr>
          <p:cNvPr id="100" name="Google Shape;100;p25"/>
          <p:cNvSpPr txBox="1"/>
          <p:nvPr>
            <p:ph idx="12" type="sldNum"/>
          </p:nvPr>
        </p:nvSpPr>
        <p:spPr>
          <a:xfrm>
            <a:off x="8806902" y="4736360"/>
            <a:ext cx="273600" cy="264900"/>
          </a:xfrm>
          <a:prstGeom prst="rect">
            <a:avLst/>
          </a:prstGeom>
          <a:noFill/>
          <a:ln>
            <a:noFill/>
          </a:ln>
        </p:spPr>
        <p:txBody>
          <a:bodyPr anchorCtr="0" anchor="ctr" bIns="45675" lIns="45675" spcFirstLastPara="1" rIns="45675" wrap="square" tIns="45675">
            <a:noAutofit/>
          </a:bodyPr>
          <a:lstStyle>
            <a:lvl1pPr indent="0" lvl="0"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 linking" showMasterSp="0">
  <p:cSld name="Reference linking">
    <p:spTree>
      <p:nvGrpSpPr>
        <p:cNvPr id="101" name="Shape 101"/>
        <p:cNvGrpSpPr/>
        <p:nvPr/>
      </p:nvGrpSpPr>
      <p:grpSpPr>
        <a:xfrm>
          <a:off x="0" y="0"/>
          <a:ext cx="0" cy="0"/>
          <a:chOff x="0" y="0"/>
          <a:chExt cx="0" cy="0"/>
        </a:xfrm>
      </p:grpSpPr>
      <p:pic>
        <p:nvPicPr>
          <p:cNvPr descr="Break.png" id="102" name="Google Shape;102;p26"/>
          <p:cNvPicPr preferRelativeResize="0"/>
          <p:nvPr/>
        </p:nvPicPr>
        <p:blipFill rotWithShape="1">
          <a:blip r:embed="rId2">
            <a:alphaModFix/>
          </a:blip>
          <a:srcRect b="0" l="0" r="0" t="0"/>
          <a:stretch/>
        </p:blipFill>
        <p:spPr>
          <a:xfrm>
            <a:off x="0" y="5073650"/>
            <a:ext cx="9142809" cy="76190"/>
          </a:xfrm>
          <a:prstGeom prst="rect">
            <a:avLst/>
          </a:prstGeom>
          <a:noFill/>
          <a:ln>
            <a:noFill/>
          </a:ln>
        </p:spPr>
      </p:pic>
      <p:pic>
        <p:nvPicPr>
          <p:cNvPr descr="Screen Shot 2018-09-01 at 4.31.25 pm.png" id="103" name="Google Shape;103;p26"/>
          <p:cNvPicPr preferRelativeResize="0"/>
          <p:nvPr/>
        </p:nvPicPr>
        <p:blipFill rotWithShape="1">
          <a:blip r:embed="rId3">
            <a:alphaModFix/>
          </a:blip>
          <a:srcRect b="0" l="0" r="0" t="0"/>
          <a:stretch/>
        </p:blipFill>
        <p:spPr>
          <a:xfrm>
            <a:off x="1274494" y="326871"/>
            <a:ext cx="6594153" cy="4325823"/>
          </a:xfrm>
          <a:prstGeom prst="rect">
            <a:avLst/>
          </a:prstGeom>
          <a:noFill/>
          <a:ln>
            <a:noFill/>
          </a:ln>
        </p:spPr>
      </p:pic>
      <p:sp>
        <p:nvSpPr>
          <p:cNvPr id="104" name="Google Shape;104;p26"/>
          <p:cNvSpPr txBox="1"/>
          <p:nvPr>
            <p:ph idx="12" type="sldNum"/>
          </p:nvPr>
        </p:nvSpPr>
        <p:spPr>
          <a:xfrm>
            <a:off x="4419600" y="4627562"/>
            <a:ext cx="2133600" cy="279300"/>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C0C0C"/>
              </a:buClr>
              <a:buSzPts val="1200"/>
              <a:buFont typeface="Helvetica Neue"/>
              <a:buNone/>
              <a:defRPr b="0" i="0" sz="1200" u="none" cap="none" strike="noStrike">
                <a:solidFill>
                  <a:srgbClr val="0C0C0C"/>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05" name="Shape 105"/>
        <p:cNvGrpSpPr/>
        <p:nvPr/>
      </p:nvGrpSpPr>
      <p:grpSpPr>
        <a:xfrm>
          <a:off x="0" y="0"/>
          <a:ext cx="0" cy="0"/>
          <a:chOff x="0" y="0"/>
          <a:chExt cx="0" cy="0"/>
        </a:xfrm>
      </p:grpSpPr>
      <p:sp>
        <p:nvSpPr>
          <p:cNvPr id="106" name="Google Shape;106;p27"/>
          <p:cNvSpPr txBox="1"/>
          <p:nvPr>
            <p:ph idx="12" type="sldNum"/>
          </p:nvPr>
        </p:nvSpPr>
        <p:spPr>
          <a:xfrm>
            <a:off x="6279546" y="4632643"/>
            <a:ext cx="273600" cy="269100"/>
          </a:xfrm>
          <a:prstGeom prst="rect">
            <a:avLst/>
          </a:prstGeom>
          <a:noFill/>
          <a:ln>
            <a:noFill/>
          </a:ln>
        </p:spPr>
        <p:txBody>
          <a:bodyPr anchorCtr="0" anchor="ctr" bIns="45700" lIns="45700" spcFirstLastPara="1" rIns="45700" wrap="square" tIns="45700">
            <a:noAutofit/>
          </a:bodyPr>
          <a:lstStyle>
            <a:lvl1pPr indent="0" lvl="0"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1pPr>
            <a:lvl2pPr indent="0" lvl="1"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2pPr>
            <a:lvl3pPr indent="0" lvl="2"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3pPr>
            <a:lvl4pPr indent="0" lvl="3"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4pPr>
            <a:lvl5pPr indent="0" lvl="4"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5pPr>
            <a:lvl6pPr indent="0" lvl="5"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6pPr>
            <a:lvl7pPr indent="0" lvl="6"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7pPr>
            <a:lvl8pPr indent="0" lvl="7"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8pPr>
            <a:lvl9pPr indent="0" lvl="8" marL="0" rtl="0" algn="r">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1">
  <p:cSld name="TITLE_AND_TWO_COLUMNS_1">
    <p:spTree>
      <p:nvGrpSpPr>
        <p:cNvPr id="107" name="Shape 107"/>
        <p:cNvGrpSpPr/>
        <p:nvPr/>
      </p:nvGrpSpPr>
      <p:grpSpPr>
        <a:xfrm>
          <a:off x="0" y="0"/>
          <a:ext cx="0" cy="0"/>
          <a:chOff x="0" y="0"/>
          <a:chExt cx="0" cy="0"/>
        </a:xfrm>
      </p:grpSpPr>
      <p:sp>
        <p:nvSpPr>
          <p:cNvPr id="108" name="Google Shape;108;p28"/>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0" name="Google Shape;110;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1" name="Google Shape;11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2" name="Google Shape;112;p28"/>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_2">
  <p:cSld name="TITLE_AND_TWO_COLUMNS_2">
    <p:spTree>
      <p:nvGrpSpPr>
        <p:cNvPr id="113" name="Shape 113"/>
        <p:cNvGrpSpPr/>
        <p:nvPr/>
      </p:nvGrpSpPr>
      <p:grpSpPr>
        <a:xfrm>
          <a:off x="0" y="0"/>
          <a:ext cx="0" cy="0"/>
          <a:chOff x="0" y="0"/>
          <a:chExt cx="0" cy="0"/>
        </a:xfrm>
      </p:grpSpPr>
      <p:sp>
        <p:nvSpPr>
          <p:cNvPr id="114" name="Google Shape;114;p29"/>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 name="Google Shape;115;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6" name="Google Shape;116;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7" name="Google Shape;11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18" name="Google Shape;118;p29"/>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19" name="Shape 119"/>
        <p:cNvGrpSpPr/>
        <p:nvPr/>
      </p:nvGrpSpPr>
      <p:grpSpPr>
        <a:xfrm>
          <a:off x="0" y="0"/>
          <a:ext cx="0" cy="0"/>
          <a:chOff x="0" y="0"/>
          <a:chExt cx="0" cy="0"/>
        </a:xfrm>
      </p:grpSpPr>
      <p:sp>
        <p:nvSpPr>
          <p:cNvPr id="120" name="Google Shape;120;p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30"/>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2" name="Google Shape;122;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3" name="Google Shape;123;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4" name="Google Shape;12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text"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456225" y="1366100"/>
            <a:ext cx="8131800" cy="3082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6">
    <p:spTree>
      <p:nvGrpSpPr>
        <p:cNvPr id="125" name="Shape 125"/>
        <p:cNvGrpSpPr/>
        <p:nvPr/>
      </p:nvGrpSpPr>
      <p:grpSpPr>
        <a:xfrm>
          <a:off x="0" y="0"/>
          <a:ext cx="0" cy="0"/>
          <a:chOff x="0" y="0"/>
          <a:chExt cx="0" cy="0"/>
        </a:xfrm>
      </p:grpSpPr>
      <p:sp>
        <p:nvSpPr>
          <p:cNvPr id="126" name="Google Shape;126;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7" name="Google Shape;127;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28" name="Google Shape;128;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text 1">
  <p:cSld name="TITLE_AND_TWO_COLUMNS_1_1">
    <p:spTree>
      <p:nvGrpSpPr>
        <p:cNvPr id="129" name="Shape 129"/>
        <p:cNvGrpSpPr/>
        <p:nvPr/>
      </p:nvGrpSpPr>
      <p:grpSpPr>
        <a:xfrm>
          <a:off x="0" y="0"/>
          <a:ext cx="0" cy="0"/>
          <a:chOff x="0" y="0"/>
          <a:chExt cx="0" cy="0"/>
        </a:xfrm>
      </p:grpSpPr>
      <p:sp>
        <p:nvSpPr>
          <p:cNvPr id="130" name="Google Shape;130;p32"/>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2" name="Google Shape;132;p32"/>
          <p:cNvPicPr preferRelativeResize="0"/>
          <p:nvPr/>
        </p:nvPicPr>
        <p:blipFill>
          <a:blip r:embed="rId2">
            <a:alphaModFix/>
          </a:blip>
          <a:stretch>
            <a:fillRect/>
          </a:stretch>
        </p:blipFill>
        <p:spPr>
          <a:xfrm>
            <a:off x="-46950" y="5056825"/>
            <a:ext cx="9237920" cy="138425"/>
          </a:xfrm>
          <a:prstGeom prst="rect">
            <a:avLst/>
          </a:prstGeom>
          <a:noFill/>
          <a:ln>
            <a:noFill/>
          </a:ln>
        </p:spPr>
      </p:pic>
      <p:sp>
        <p:nvSpPr>
          <p:cNvPr id="133" name="Google Shape;133;p32"/>
          <p:cNvSpPr txBox="1"/>
          <p:nvPr>
            <p:ph idx="1" type="body"/>
          </p:nvPr>
        </p:nvSpPr>
        <p:spPr>
          <a:xfrm>
            <a:off x="456225" y="1366100"/>
            <a:ext cx="3865200" cy="3082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4" name="Google Shape;134;p32"/>
          <p:cNvSpPr txBox="1"/>
          <p:nvPr>
            <p:ph idx="2" type="body"/>
          </p:nvPr>
        </p:nvSpPr>
        <p:spPr>
          <a:xfrm>
            <a:off x="4607250" y="1366088"/>
            <a:ext cx="3865200" cy="3082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7">
    <p:spTree>
      <p:nvGrpSpPr>
        <p:cNvPr id="135" name="Shape 135"/>
        <p:cNvGrpSpPr/>
        <p:nvPr/>
      </p:nvGrpSpPr>
      <p:grpSpPr>
        <a:xfrm>
          <a:off x="0" y="0"/>
          <a:ext cx="0" cy="0"/>
          <a:chOff x="0" y="0"/>
          <a:chExt cx="0" cy="0"/>
        </a:xfrm>
      </p:grpSpPr>
      <p:sp>
        <p:nvSpPr>
          <p:cNvPr id="136" name="Google Shape;13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 name="Shape 141"/>
        <p:cNvGrpSpPr/>
        <p:nvPr/>
      </p:nvGrpSpPr>
      <p:grpSpPr>
        <a:xfrm>
          <a:off x="0" y="0"/>
          <a:ext cx="0" cy="0"/>
          <a:chOff x="0" y="0"/>
          <a:chExt cx="0" cy="0"/>
        </a:xfrm>
      </p:grpSpPr>
      <p:cxnSp>
        <p:nvCxnSpPr>
          <p:cNvPr id="142" name="Google Shape;142;p35"/>
          <p:cNvCxnSpPr/>
          <p:nvPr/>
        </p:nvCxnSpPr>
        <p:spPr>
          <a:xfrm>
            <a:off x="4278300" y="2751163"/>
            <a:ext cx="587400" cy="0"/>
          </a:xfrm>
          <a:prstGeom prst="straightConnector1">
            <a:avLst/>
          </a:prstGeom>
          <a:noFill/>
          <a:ln cap="flat" cmpd="sng" w="76200">
            <a:solidFill>
              <a:srgbClr val="0C0C0C"/>
            </a:solidFill>
            <a:prstDash val="solid"/>
            <a:round/>
            <a:headEnd len="sm" w="sm" type="none"/>
            <a:tailEnd len="sm" w="sm" type="none"/>
          </a:ln>
        </p:spPr>
      </p:cxnSp>
      <p:sp>
        <p:nvSpPr>
          <p:cNvPr id="143" name="Google Shape;143;p35"/>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D8332"/>
              </a:buClr>
              <a:buSzPts val="5400"/>
              <a:buNone/>
              <a:defRPr sz="5400">
                <a:solidFill>
                  <a:srgbClr val="FD8332"/>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44" name="Google Shape;144;p35"/>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145" name="Google Shape;14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6" name="Shape 146"/>
        <p:cNvGrpSpPr/>
        <p:nvPr/>
      </p:nvGrpSpPr>
      <p:grpSpPr>
        <a:xfrm>
          <a:off x="0" y="0"/>
          <a:ext cx="0" cy="0"/>
          <a:chOff x="0" y="0"/>
          <a:chExt cx="0" cy="0"/>
        </a:xfrm>
      </p:grpSpPr>
      <p:sp>
        <p:nvSpPr>
          <p:cNvPr id="147" name="Google Shape;147;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D8332"/>
              </a:buClr>
              <a:buSzPts val="3400"/>
              <a:buFont typeface="Open Sans ExtraBold"/>
              <a:buNone/>
              <a:defRPr>
                <a:solidFill>
                  <a:srgbClr val="FD8332"/>
                </a:solidFill>
                <a:latin typeface="Open Sans ExtraBold"/>
                <a:ea typeface="Open Sans ExtraBold"/>
                <a:cs typeface="Open Sans ExtraBold"/>
                <a:sym typeface="Open Sans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8" name="Google Shape;148;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61950" lvl="0" marL="457200" rtl="0">
              <a:spcBef>
                <a:spcPts val="0"/>
              </a:spcBef>
              <a:spcAft>
                <a:spcPts val="0"/>
              </a:spcAft>
              <a:buSzPts val="2100"/>
              <a:buFont typeface="Open Sans SemiBold"/>
              <a:buChar char="●"/>
              <a:defRPr>
                <a:latin typeface="Open Sans SemiBold"/>
                <a:ea typeface="Open Sans SemiBold"/>
                <a:cs typeface="Open Sans SemiBold"/>
                <a:sym typeface="Open Sans SemiBold"/>
              </a:defRPr>
            </a:lvl1pPr>
            <a:lvl2pPr indent="-336550" lvl="1" marL="914400" rtl="0">
              <a:spcBef>
                <a:spcPts val="0"/>
              </a:spcBef>
              <a:spcAft>
                <a:spcPts val="0"/>
              </a:spcAft>
              <a:buSzPts val="1700"/>
              <a:buFont typeface="Open Sans SemiBold"/>
              <a:buChar char="○"/>
              <a:defRPr>
                <a:latin typeface="Open Sans SemiBold"/>
                <a:ea typeface="Open Sans SemiBold"/>
                <a:cs typeface="Open Sans SemiBold"/>
                <a:sym typeface="Open Sans SemiBold"/>
              </a:defRPr>
            </a:lvl2pPr>
            <a:lvl3pPr indent="-336550" lvl="2" marL="1371600" rtl="0">
              <a:spcBef>
                <a:spcPts val="0"/>
              </a:spcBef>
              <a:spcAft>
                <a:spcPts val="0"/>
              </a:spcAft>
              <a:buSzPts val="1700"/>
              <a:buFont typeface="Open Sans SemiBold"/>
              <a:buChar char="■"/>
              <a:defRPr>
                <a:latin typeface="Open Sans SemiBold"/>
                <a:ea typeface="Open Sans SemiBold"/>
                <a:cs typeface="Open Sans SemiBold"/>
                <a:sym typeface="Open Sans SemiBold"/>
              </a:defRPr>
            </a:lvl3pPr>
            <a:lvl4pPr indent="-336550" lvl="3" marL="1828800" rtl="0">
              <a:spcBef>
                <a:spcPts val="0"/>
              </a:spcBef>
              <a:spcAft>
                <a:spcPts val="0"/>
              </a:spcAft>
              <a:buSzPts val="1700"/>
              <a:buFont typeface="Open Sans SemiBold"/>
              <a:buChar char="●"/>
              <a:defRPr>
                <a:latin typeface="Open Sans SemiBold"/>
                <a:ea typeface="Open Sans SemiBold"/>
                <a:cs typeface="Open Sans SemiBold"/>
                <a:sym typeface="Open Sans SemiBold"/>
              </a:defRPr>
            </a:lvl4pPr>
            <a:lvl5pPr indent="-336550" lvl="4" marL="2286000" rtl="0">
              <a:spcBef>
                <a:spcPts val="0"/>
              </a:spcBef>
              <a:spcAft>
                <a:spcPts val="0"/>
              </a:spcAft>
              <a:buSzPts val="1700"/>
              <a:buFont typeface="Open Sans SemiBold"/>
              <a:buChar char="○"/>
              <a:defRPr>
                <a:latin typeface="Open Sans SemiBold"/>
                <a:ea typeface="Open Sans SemiBold"/>
                <a:cs typeface="Open Sans SemiBold"/>
                <a:sym typeface="Open Sans SemiBold"/>
              </a:defRPr>
            </a:lvl5pPr>
            <a:lvl6pPr indent="-336550" lvl="5" marL="2743200" rtl="0">
              <a:spcBef>
                <a:spcPts val="0"/>
              </a:spcBef>
              <a:spcAft>
                <a:spcPts val="0"/>
              </a:spcAft>
              <a:buSzPts val="1700"/>
              <a:buFont typeface="Open Sans SemiBold"/>
              <a:buChar char="■"/>
              <a:defRPr>
                <a:latin typeface="Open Sans SemiBold"/>
                <a:ea typeface="Open Sans SemiBold"/>
                <a:cs typeface="Open Sans SemiBold"/>
                <a:sym typeface="Open Sans SemiBold"/>
              </a:defRPr>
            </a:lvl6pPr>
            <a:lvl7pPr indent="-336550" lvl="6" marL="3200400" rtl="0">
              <a:spcBef>
                <a:spcPts val="0"/>
              </a:spcBef>
              <a:spcAft>
                <a:spcPts val="0"/>
              </a:spcAft>
              <a:buSzPts val="1700"/>
              <a:buFont typeface="Open Sans SemiBold"/>
              <a:buChar char="●"/>
              <a:defRPr>
                <a:latin typeface="Open Sans SemiBold"/>
                <a:ea typeface="Open Sans SemiBold"/>
                <a:cs typeface="Open Sans SemiBold"/>
                <a:sym typeface="Open Sans SemiBold"/>
              </a:defRPr>
            </a:lvl7pPr>
            <a:lvl8pPr indent="-336550" lvl="7" marL="3657600" rtl="0">
              <a:spcBef>
                <a:spcPts val="0"/>
              </a:spcBef>
              <a:spcAft>
                <a:spcPts val="0"/>
              </a:spcAft>
              <a:buSzPts val="1700"/>
              <a:buFont typeface="Open Sans SemiBold"/>
              <a:buChar char="○"/>
              <a:defRPr>
                <a:latin typeface="Open Sans SemiBold"/>
                <a:ea typeface="Open Sans SemiBold"/>
                <a:cs typeface="Open Sans SemiBold"/>
                <a:sym typeface="Open Sans SemiBold"/>
              </a:defRPr>
            </a:lvl8pPr>
            <a:lvl9pPr indent="-336550" lvl="8" marL="4114800" rtl="0">
              <a:spcBef>
                <a:spcPts val="0"/>
              </a:spcBef>
              <a:spcAft>
                <a:spcPts val="0"/>
              </a:spcAft>
              <a:buSzPts val="1700"/>
              <a:buFont typeface="Open Sans SemiBold"/>
              <a:buChar char="■"/>
              <a:defRPr>
                <a:latin typeface="Open Sans SemiBold"/>
                <a:ea typeface="Open Sans SemiBold"/>
                <a:cs typeface="Open Sans SemiBold"/>
                <a:sym typeface="Open Sans SemiBold"/>
              </a:defRPr>
            </a:lvl9pPr>
          </a:lstStyle>
          <a:p/>
        </p:txBody>
      </p:sp>
      <p:sp>
        <p:nvSpPr>
          <p:cNvPr id="149" name="Google Shape;14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FD8332"/>
        </a:solidFill>
      </p:bgPr>
    </p:bg>
    <p:spTree>
      <p:nvGrpSpPr>
        <p:cNvPr id="150" name="Shape 150"/>
        <p:cNvGrpSpPr/>
        <p:nvPr/>
      </p:nvGrpSpPr>
      <p:grpSpPr>
        <a:xfrm>
          <a:off x="0" y="0"/>
          <a:ext cx="0" cy="0"/>
          <a:chOff x="0" y="0"/>
          <a:chExt cx="0" cy="0"/>
        </a:xfrm>
      </p:grpSpPr>
      <p:sp>
        <p:nvSpPr>
          <p:cNvPr id="151" name="Google Shape;151;p37"/>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2pPr>
            <a:lvl3pPr lvl="2"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3pPr>
            <a:lvl4pPr lvl="3"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4pPr>
            <a:lvl5pPr lvl="4"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5pPr>
            <a:lvl6pPr lvl="5"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6pPr>
            <a:lvl7pPr lvl="6"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7pPr>
            <a:lvl8pPr lvl="7"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8pPr>
            <a:lvl9pPr lvl="8" rtl="0">
              <a:spcBef>
                <a:spcPts val="0"/>
              </a:spcBef>
              <a:spcAft>
                <a:spcPts val="0"/>
              </a:spcAft>
              <a:buClr>
                <a:srgbClr val="FFFFFF"/>
              </a:buClr>
              <a:buSzPts val="4800"/>
              <a:buFont typeface="Open Sans ExtraBold"/>
              <a:buNone/>
              <a:defRPr sz="4800">
                <a:solidFill>
                  <a:srgbClr val="FFFFFF"/>
                </a:solidFill>
                <a:latin typeface="Open Sans ExtraBold"/>
                <a:ea typeface="Open Sans ExtraBold"/>
                <a:cs typeface="Open Sans ExtraBold"/>
                <a:sym typeface="Open Sans ExtraBold"/>
              </a:defRPr>
            </a:lvl9pPr>
          </a:lstStyle>
          <a:p/>
        </p:txBody>
      </p:sp>
      <p:sp>
        <p:nvSpPr>
          <p:cNvPr id="152" name="Google Shape;15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text"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46950" y="5056825"/>
            <a:ext cx="9237920" cy="138425"/>
          </a:xfrm>
          <a:prstGeom prst="rect">
            <a:avLst/>
          </a:prstGeom>
          <a:noFill/>
          <a:ln>
            <a:noFill/>
          </a:ln>
        </p:spPr>
      </p:pic>
      <p:sp>
        <p:nvSpPr>
          <p:cNvPr id="29" name="Google Shape;29;p5"/>
          <p:cNvSpPr txBox="1"/>
          <p:nvPr>
            <p:ph idx="1" type="body"/>
          </p:nvPr>
        </p:nvSpPr>
        <p:spPr>
          <a:xfrm>
            <a:off x="456225" y="1366100"/>
            <a:ext cx="3865200" cy="3082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 name="Google Shape;30;p5"/>
          <p:cNvSpPr txBox="1"/>
          <p:nvPr>
            <p:ph idx="2" type="body"/>
          </p:nvPr>
        </p:nvSpPr>
        <p:spPr>
          <a:xfrm>
            <a:off x="4607250" y="1366088"/>
            <a:ext cx="3865200" cy="3082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header">
  <p:cSld name="MAIN_POINT">
    <p:bg>
      <p:bgPr>
        <a:solidFill>
          <a:srgbClr val="4F5858"/>
        </a:solidFill>
      </p:bgPr>
    </p:bg>
    <p:spTree>
      <p:nvGrpSpPr>
        <p:cNvPr id="31" name="Shape 31"/>
        <p:cNvGrpSpPr/>
        <p:nvPr/>
      </p:nvGrpSpPr>
      <p:grpSpPr>
        <a:xfrm>
          <a:off x="0" y="0"/>
          <a:ext cx="0" cy="0"/>
          <a:chOff x="0" y="0"/>
          <a:chExt cx="0" cy="0"/>
        </a:xfrm>
      </p:grpSpPr>
      <p:sp>
        <p:nvSpPr>
          <p:cNvPr id="32" name="Google Shape;32;p6"/>
          <p:cNvSpPr txBox="1"/>
          <p:nvPr>
            <p:ph type="title"/>
          </p:nvPr>
        </p:nvSpPr>
        <p:spPr>
          <a:xfrm>
            <a:off x="543575" y="534150"/>
            <a:ext cx="5465100" cy="4075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Font typeface="Helvetica Neue"/>
              <a:buNone/>
              <a:defRPr sz="4800">
                <a:latin typeface="Helvetica Neue"/>
                <a:ea typeface="Helvetica Neue"/>
                <a:cs typeface="Helvetica Neue"/>
                <a:sym typeface="Helvetica Neue"/>
              </a:defRPr>
            </a:lvl2pPr>
            <a:lvl3pPr lvl="2" rtl="0">
              <a:spcBef>
                <a:spcPts val="0"/>
              </a:spcBef>
              <a:spcAft>
                <a:spcPts val="0"/>
              </a:spcAft>
              <a:buSzPts val="4800"/>
              <a:buFont typeface="Helvetica Neue"/>
              <a:buNone/>
              <a:defRPr sz="4800">
                <a:latin typeface="Helvetica Neue"/>
                <a:ea typeface="Helvetica Neue"/>
                <a:cs typeface="Helvetica Neue"/>
                <a:sym typeface="Helvetica Neue"/>
              </a:defRPr>
            </a:lvl3pPr>
            <a:lvl4pPr lvl="3" rtl="0">
              <a:spcBef>
                <a:spcPts val="0"/>
              </a:spcBef>
              <a:spcAft>
                <a:spcPts val="0"/>
              </a:spcAft>
              <a:buSzPts val="4800"/>
              <a:buFont typeface="Helvetica Neue"/>
              <a:buNone/>
              <a:defRPr sz="4800">
                <a:latin typeface="Helvetica Neue"/>
                <a:ea typeface="Helvetica Neue"/>
                <a:cs typeface="Helvetica Neue"/>
                <a:sym typeface="Helvetica Neue"/>
              </a:defRPr>
            </a:lvl4pPr>
            <a:lvl5pPr lvl="4" rtl="0">
              <a:spcBef>
                <a:spcPts val="0"/>
              </a:spcBef>
              <a:spcAft>
                <a:spcPts val="0"/>
              </a:spcAft>
              <a:buSzPts val="4800"/>
              <a:buFont typeface="Helvetica Neue"/>
              <a:buNone/>
              <a:defRPr sz="4800">
                <a:latin typeface="Helvetica Neue"/>
                <a:ea typeface="Helvetica Neue"/>
                <a:cs typeface="Helvetica Neue"/>
                <a:sym typeface="Helvetica Neue"/>
              </a:defRPr>
            </a:lvl5pPr>
            <a:lvl6pPr lvl="5" rtl="0">
              <a:spcBef>
                <a:spcPts val="0"/>
              </a:spcBef>
              <a:spcAft>
                <a:spcPts val="0"/>
              </a:spcAft>
              <a:buSzPts val="4800"/>
              <a:buFont typeface="Helvetica Neue"/>
              <a:buNone/>
              <a:defRPr sz="4800">
                <a:latin typeface="Helvetica Neue"/>
                <a:ea typeface="Helvetica Neue"/>
                <a:cs typeface="Helvetica Neue"/>
                <a:sym typeface="Helvetica Neue"/>
              </a:defRPr>
            </a:lvl6pPr>
            <a:lvl7pPr lvl="6" rtl="0">
              <a:spcBef>
                <a:spcPts val="0"/>
              </a:spcBef>
              <a:spcAft>
                <a:spcPts val="0"/>
              </a:spcAft>
              <a:buSzPts val="4800"/>
              <a:buFont typeface="Helvetica Neue"/>
              <a:buNone/>
              <a:defRPr sz="4800">
                <a:latin typeface="Helvetica Neue"/>
                <a:ea typeface="Helvetica Neue"/>
                <a:cs typeface="Helvetica Neue"/>
                <a:sym typeface="Helvetica Neue"/>
              </a:defRPr>
            </a:lvl7pPr>
            <a:lvl8pPr lvl="7" rtl="0">
              <a:spcBef>
                <a:spcPts val="0"/>
              </a:spcBef>
              <a:spcAft>
                <a:spcPts val="0"/>
              </a:spcAft>
              <a:buSzPts val="4800"/>
              <a:buFont typeface="Helvetica Neue"/>
              <a:buNone/>
              <a:defRPr sz="4800">
                <a:latin typeface="Helvetica Neue"/>
                <a:ea typeface="Helvetica Neue"/>
                <a:cs typeface="Helvetica Neue"/>
                <a:sym typeface="Helvetica Neue"/>
              </a:defRPr>
            </a:lvl8pPr>
            <a:lvl9pPr lvl="8" rtl="0">
              <a:spcBef>
                <a:spcPts val="0"/>
              </a:spcBef>
              <a:spcAft>
                <a:spcPts val="0"/>
              </a:spcAft>
              <a:buSzPts val="4800"/>
              <a:buFont typeface="Helvetica Neue"/>
              <a:buNone/>
              <a:defRPr sz="4800">
                <a:latin typeface="Helvetica Neue"/>
                <a:ea typeface="Helvetica Neue"/>
                <a:cs typeface="Helvetica Neue"/>
                <a:sym typeface="Helvetica Neu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mission" showMasterSp="0">
  <p:cSld name="About Crossref - mission slide">
    <p:spTree>
      <p:nvGrpSpPr>
        <p:cNvPr id="35"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0"/>
            <a:ext cx="9144000" cy="1785931"/>
          </a:xfrm>
          <a:prstGeom prst="rect">
            <a:avLst/>
          </a:prstGeom>
          <a:noFill/>
          <a:ln>
            <a:noFill/>
          </a:ln>
        </p:spPr>
      </p:pic>
      <p:sp>
        <p:nvSpPr>
          <p:cNvPr id="37" name="Google Shape;37;p7"/>
          <p:cNvSpPr txBox="1"/>
          <p:nvPr/>
        </p:nvSpPr>
        <p:spPr>
          <a:xfrm>
            <a:off x="904350" y="1998325"/>
            <a:ext cx="7335300" cy="2760900"/>
          </a:xfrm>
          <a:prstGeom prst="rect">
            <a:avLst/>
          </a:prstGeom>
          <a:noFill/>
          <a:ln>
            <a:noFill/>
          </a:ln>
        </p:spPr>
        <p:txBody>
          <a:bodyPr anchorCtr="0" anchor="ctr" bIns="180000" lIns="180000" spcFirstLastPara="1" rIns="180000" wrap="square" tIns="180000">
            <a:noAutofit/>
          </a:bodyPr>
          <a:lstStyle/>
          <a:p>
            <a:pPr indent="0" lvl="0" marL="0" marR="0" rtl="0" algn="l">
              <a:lnSpc>
                <a:spcPct val="80000"/>
              </a:lnSpc>
              <a:spcBef>
                <a:spcPts val="0"/>
              </a:spcBef>
              <a:spcAft>
                <a:spcPts val="0"/>
              </a:spcAft>
              <a:buClr>
                <a:schemeClr val="accent5"/>
              </a:buClr>
              <a:buSzPts val="2400"/>
              <a:buFont typeface="Helvetica Neue"/>
              <a:buNone/>
            </a:pPr>
            <a:r>
              <a:rPr b="1" i="0" lang="en" sz="2600" u="none" cap="none" strike="noStrike">
                <a:solidFill>
                  <a:srgbClr val="4F5858"/>
                </a:solidFill>
                <a:latin typeface="Helvetica Neue"/>
                <a:ea typeface="Helvetica Neue"/>
                <a:cs typeface="Helvetica Neue"/>
                <a:sym typeface="Helvetica Neue"/>
              </a:rPr>
              <a:t>Crossref makes research outputs easy </a:t>
            </a:r>
            <a:endParaRPr b="1" i="0" sz="2600" u="none" cap="none" strike="noStrike">
              <a:solidFill>
                <a:srgbClr val="4F5858"/>
              </a:solidFill>
              <a:latin typeface="Helvetica Neue"/>
              <a:ea typeface="Helvetica Neue"/>
              <a:cs typeface="Helvetica Neue"/>
              <a:sym typeface="Helvetica Neue"/>
            </a:endParaRPr>
          </a:p>
          <a:p>
            <a:pPr indent="0" lvl="0" marL="0" marR="0" rtl="0" algn="l">
              <a:lnSpc>
                <a:spcPct val="80000"/>
              </a:lnSpc>
              <a:spcBef>
                <a:spcPts val="0"/>
              </a:spcBef>
              <a:spcAft>
                <a:spcPts val="0"/>
              </a:spcAft>
              <a:buClr>
                <a:schemeClr val="accent5"/>
              </a:buClr>
              <a:buSzPts val="2400"/>
              <a:buFont typeface="Helvetica Neue"/>
              <a:buNone/>
            </a:pPr>
            <a:r>
              <a:rPr b="1" i="0" lang="en" sz="2600" u="none" cap="none" strike="noStrike">
                <a:solidFill>
                  <a:srgbClr val="4F5858"/>
                </a:solidFill>
                <a:latin typeface="Helvetica Neue"/>
                <a:ea typeface="Helvetica Neue"/>
                <a:cs typeface="Helvetica Neue"/>
                <a:sym typeface="Helvetica Neue"/>
              </a:rPr>
              <a:t>to find, cite, link, assess, and reuse.</a:t>
            </a:r>
            <a:br>
              <a:rPr b="1" i="0" lang="en" sz="2600" u="none" cap="none" strike="noStrike">
                <a:solidFill>
                  <a:srgbClr val="4F5858"/>
                </a:solidFill>
                <a:latin typeface="Helvetica Neue"/>
                <a:ea typeface="Helvetica Neue"/>
                <a:cs typeface="Helvetica Neue"/>
                <a:sym typeface="Helvetica Neue"/>
              </a:rPr>
            </a:br>
            <a:br>
              <a:rPr b="1" i="0" lang="en" sz="2600" u="none" cap="none" strike="noStrike">
                <a:solidFill>
                  <a:srgbClr val="4F5858"/>
                </a:solidFill>
                <a:latin typeface="Helvetica Neue"/>
                <a:ea typeface="Helvetica Neue"/>
                <a:cs typeface="Helvetica Neue"/>
                <a:sym typeface="Helvetica Neue"/>
              </a:rPr>
            </a:br>
            <a:r>
              <a:rPr b="1" i="0" lang="en" sz="2600" u="none" cap="none" strike="noStrike">
                <a:solidFill>
                  <a:srgbClr val="4F5858"/>
                </a:solidFill>
                <a:latin typeface="Helvetica Neue"/>
                <a:ea typeface="Helvetica Neue"/>
                <a:cs typeface="Helvetica Neue"/>
                <a:sym typeface="Helvetica Neue"/>
              </a:rPr>
              <a:t>We’re a not-for-profit membership organization that exists to make scholarly communications better. </a:t>
            </a:r>
            <a:endParaRPr b="1" sz="2600">
              <a:solidFill>
                <a:srgbClr val="4F5858"/>
              </a:solidFill>
              <a:latin typeface="Helvetica Neue"/>
              <a:ea typeface="Helvetica Neue"/>
              <a:cs typeface="Helvetica Neue"/>
              <a:sym typeface="Helvetica Neue"/>
            </a:endParaRPr>
          </a:p>
        </p:txBody>
      </p:sp>
      <p:pic>
        <p:nvPicPr>
          <p:cNvPr id="38" name="Google Shape;38;p7"/>
          <p:cNvPicPr preferRelativeResize="0"/>
          <p:nvPr/>
        </p:nvPicPr>
        <p:blipFill>
          <a:blip r:embed="rId3">
            <a:alphaModFix/>
          </a:blip>
          <a:stretch>
            <a:fillRect/>
          </a:stretch>
        </p:blipFill>
        <p:spPr>
          <a:xfrm>
            <a:off x="-46950" y="5056825"/>
            <a:ext cx="9237920" cy="138425"/>
          </a:xfrm>
          <a:prstGeom prst="rect">
            <a:avLst/>
          </a:prstGeom>
          <a:noFill/>
          <a:ln>
            <a:noFill/>
          </a:ln>
        </p:spPr>
      </p:pic>
      <p:sp>
        <p:nvSpPr>
          <p:cNvPr id="39" name="Google Shape;39;p7"/>
          <p:cNvSpPr txBox="1"/>
          <p:nvPr/>
        </p:nvSpPr>
        <p:spPr>
          <a:xfrm>
            <a:off x="504000" y="895300"/>
            <a:ext cx="5312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solidFill>
                  <a:schemeClr val="lt1"/>
                </a:solidFill>
                <a:latin typeface="Helvetica Neue"/>
                <a:ea typeface="Helvetica Neue"/>
                <a:cs typeface="Helvetica Neue"/>
                <a:sym typeface="Helvetica Neue"/>
              </a:rPr>
              <a:t>Our mission</a:t>
            </a:r>
            <a:endParaRPr b="1" sz="38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ic-goals-2025">
  <p:cSld name="BLANK_4_1_1_1">
    <p:bg>
      <p:bgPr>
        <a:noFill/>
      </p:bgPr>
    </p:bg>
    <p:spTree>
      <p:nvGrpSpPr>
        <p:cNvPr id="40"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1785931"/>
          </a:xfrm>
          <a:prstGeom prst="rect">
            <a:avLst/>
          </a:prstGeom>
          <a:noFill/>
          <a:ln>
            <a:noFill/>
          </a:ln>
        </p:spPr>
      </p:pic>
      <p:pic>
        <p:nvPicPr>
          <p:cNvPr id="42" name="Google Shape;42;p8"/>
          <p:cNvPicPr preferRelativeResize="0"/>
          <p:nvPr/>
        </p:nvPicPr>
        <p:blipFill>
          <a:blip r:embed="rId3">
            <a:alphaModFix/>
          </a:blip>
          <a:stretch>
            <a:fillRect/>
          </a:stretch>
        </p:blipFill>
        <p:spPr>
          <a:xfrm>
            <a:off x="4332675" y="2172930"/>
            <a:ext cx="5040000" cy="671208"/>
          </a:xfrm>
          <a:prstGeom prst="rect">
            <a:avLst/>
          </a:prstGeom>
          <a:noFill/>
          <a:ln>
            <a:noFill/>
          </a:ln>
        </p:spPr>
      </p:pic>
      <p:pic>
        <p:nvPicPr>
          <p:cNvPr id="43" name="Google Shape;43;p8"/>
          <p:cNvPicPr preferRelativeResize="0"/>
          <p:nvPr/>
        </p:nvPicPr>
        <p:blipFill>
          <a:blip r:embed="rId4">
            <a:alphaModFix/>
          </a:blip>
          <a:stretch>
            <a:fillRect/>
          </a:stretch>
        </p:blipFill>
        <p:spPr>
          <a:xfrm>
            <a:off x="4332675" y="3747401"/>
            <a:ext cx="5040000" cy="671208"/>
          </a:xfrm>
          <a:prstGeom prst="rect">
            <a:avLst/>
          </a:prstGeom>
          <a:noFill/>
          <a:ln>
            <a:noFill/>
          </a:ln>
        </p:spPr>
      </p:pic>
      <p:pic>
        <p:nvPicPr>
          <p:cNvPr id="44" name="Google Shape;44;p8"/>
          <p:cNvPicPr preferRelativeResize="0"/>
          <p:nvPr/>
        </p:nvPicPr>
        <p:blipFill>
          <a:blip r:embed="rId5">
            <a:alphaModFix/>
          </a:blip>
          <a:stretch>
            <a:fillRect/>
          </a:stretch>
        </p:blipFill>
        <p:spPr>
          <a:xfrm>
            <a:off x="203575" y="3745037"/>
            <a:ext cx="5040000" cy="675927"/>
          </a:xfrm>
          <a:prstGeom prst="rect">
            <a:avLst/>
          </a:prstGeom>
          <a:noFill/>
          <a:ln>
            <a:noFill/>
          </a:ln>
        </p:spPr>
      </p:pic>
      <p:pic>
        <p:nvPicPr>
          <p:cNvPr id="45" name="Google Shape;45;p8"/>
          <p:cNvPicPr preferRelativeResize="0"/>
          <p:nvPr/>
        </p:nvPicPr>
        <p:blipFill>
          <a:blip r:embed="rId6">
            <a:alphaModFix/>
          </a:blip>
          <a:stretch>
            <a:fillRect/>
          </a:stretch>
        </p:blipFill>
        <p:spPr>
          <a:xfrm>
            <a:off x="203575" y="2960237"/>
            <a:ext cx="5040000" cy="675927"/>
          </a:xfrm>
          <a:prstGeom prst="rect">
            <a:avLst/>
          </a:prstGeom>
          <a:noFill/>
          <a:ln>
            <a:noFill/>
          </a:ln>
        </p:spPr>
      </p:pic>
      <p:pic>
        <p:nvPicPr>
          <p:cNvPr id="46" name="Google Shape;46;p8"/>
          <p:cNvPicPr preferRelativeResize="0"/>
          <p:nvPr/>
        </p:nvPicPr>
        <p:blipFill>
          <a:blip r:embed="rId7">
            <a:alphaModFix/>
          </a:blip>
          <a:stretch>
            <a:fillRect/>
          </a:stretch>
        </p:blipFill>
        <p:spPr>
          <a:xfrm>
            <a:off x="4332675" y="2962598"/>
            <a:ext cx="5040000" cy="671208"/>
          </a:xfrm>
          <a:prstGeom prst="rect">
            <a:avLst/>
          </a:prstGeom>
          <a:noFill/>
          <a:ln>
            <a:noFill/>
          </a:ln>
        </p:spPr>
      </p:pic>
      <p:pic>
        <p:nvPicPr>
          <p:cNvPr id="47" name="Google Shape;47;p8"/>
          <p:cNvPicPr preferRelativeResize="0"/>
          <p:nvPr/>
        </p:nvPicPr>
        <p:blipFill>
          <a:blip r:embed="rId8">
            <a:alphaModFix/>
          </a:blip>
          <a:stretch>
            <a:fillRect/>
          </a:stretch>
        </p:blipFill>
        <p:spPr>
          <a:xfrm>
            <a:off x="204275" y="2168237"/>
            <a:ext cx="5040000" cy="675927"/>
          </a:xfrm>
          <a:prstGeom prst="rect">
            <a:avLst/>
          </a:prstGeom>
          <a:noFill/>
          <a:ln>
            <a:noFill/>
          </a:ln>
        </p:spPr>
      </p:pic>
      <p:sp>
        <p:nvSpPr>
          <p:cNvPr id="48" name="Google Shape;48;p8"/>
          <p:cNvSpPr txBox="1"/>
          <p:nvPr/>
        </p:nvSpPr>
        <p:spPr>
          <a:xfrm>
            <a:off x="504000" y="895300"/>
            <a:ext cx="5312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solidFill>
                  <a:schemeClr val="lt1"/>
                </a:solidFill>
                <a:latin typeface="Helvetica Neue"/>
                <a:ea typeface="Helvetica Neue"/>
                <a:cs typeface="Helvetica Neue"/>
                <a:sym typeface="Helvetica Neue"/>
              </a:rPr>
              <a:t>Strategic goals 2025</a:t>
            </a:r>
            <a:endParaRPr b="1" sz="38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number">
  <p:cSld name="BIG_NUMBER">
    <p:spTree>
      <p:nvGrpSpPr>
        <p:cNvPr id="49" name="Shape 49"/>
        <p:cNvGrpSpPr/>
        <p:nvPr/>
      </p:nvGrpSpPr>
      <p:grpSpPr>
        <a:xfrm>
          <a:off x="0" y="0"/>
          <a:ext cx="0" cy="0"/>
          <a:chOff x="0" y="0"/>
          <a:chExt cx="0" cy="0"/>
        </a:xfrm>
      </p:grpSpPr>
      <p:sp>
        <p:nvSpPr>
          <p:cNvPr id="50" name="Google Shape;50;p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3EB1C8"/>
              </a:buClr>
              <a:buSzPts val="12000"/>
              <a:buNone/>
              <a:defRPr sz="12000">
                <a:solidFill>
                  <a:srgbClr val="3EB1C8"/>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9"/>
          <p:cNvSpPr txBox="1"/>
          <p:nvPr/>
        </p:nvSpPr>
        <p:spPr>
          <a:xfrm>
            <a:off x="1950000" y="2820300"/>
            <a:ext cx="5244000" cy="104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600">
                <a:solidFill>
                  <a:srgbClr val="4F5858"/>
                </a:solidFill>
                <a:latin typeface="Helvetica Neue"/>
                <a:ea typeface="Helvetica Neue"/>
                <a:cs typeface="Helvetica Neue"/>
                <a:sym typeface="Helvetica Neue"/>
              </a:rPr>
              <a:t>A lot of things</a:t>
            </a:r>
            <a:endParaRPr b="1" sz="5600">
              <a:solidFill>
                <a:srgbClr val="4F5858"/>
              </a:solidFill>
              <a:latin typeface="Helvetica Neue"/>
              <a:ea typeface="Helvetica Neue"/>
              <a:cs typeface="Helvetica Neue"/>
              <a:sym typeface="Helvetica Neue"/>
            </a:endParaRPr>
          </a:p>
        </p:txBody>
      </p:sp>
      <p:pic>
        <p:nvPicPr>
          <p:cNvPr id="53" name="Google Shape;53;p9"/>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white-with-border">
  <p:cSld name="BLANK_1">
    <p:spTree>
      <p:nvGrpSpPr>
        <p:cNvPr id="54" name="Shape 54"/>
        <p:cNvGrpSpPr/>
        <p:nvPr/>
      </p:nvGrpSpPr>
      <p:grpSpPr>
        <a:xfrm>
          <a:off x="0" y="0"/>
          <a:ext cx="0" cy="0"/>
          <a:chOff x="0" y="0"/>
          <a:chExt cx="0" cy="0"/>
        </a:xfrm>
      </p:grpSpPr>
      <p:pic>
        <p:nvPicPr>
          <p:cNvPr id="55" name="Google Shape;55;p10"/>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04000" y="468000"/>
            <a:ext cx="8031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F5858"/>
              </a:buClr>
              <a:buSzPts val="3800"/>
              <a:buFont typeface="Helvetica Neue"/>
              <a:buNone/>
              <a:defRPr b="1" sz="3800">
                <a:solidFill>
                  <a:srgbClr val="4F5858"/>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453225" y="1366100"/>
            <a:ext cx="8134500" cy="30828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4F5858"/>
              </a:buClr>
              <a:buSzPts val="1800"/>
              <a:buFont typeface="Helvetica Neue"/>
              <a:buChar char="●"/>
              <a:defRPr sz="2200">
                <a:solidFill>
                  <a:srgbClr val="4F5858"/>
                </a:solidFill>
                <a:latin typeface="Helvetica Neue"/>
                <a:ea typeface="Helvetica Neue"/>
                <a:cs typeface="Helvetica Neue"/>
                <a:sym typeface="Helvetica Neue"/>
              </a:defRPr>
            </a:lvl1pPr>
            <a:lvl2pPr indent="-342900" lvl="1" marL="914400" rtl="0">
              <a:lnSpc>
                <a:spcPct val="115000"/>
              </a:lnSpc>
              <a:spcBef>
                <a:spcPts val="0"/>
              </a:spcBef>
              <a:spcAft>
                <a:spcPts val="0"/>
              </a:spcAft>
              <a:buClr>
                <a:srgbClr val="4F5858"/>
              </a:buClr>
              <a:buSzPts val="1800"/>
              <a:buFont typeface="Helvetica Neue"/>
              <a:buChar char="–"/>
              <a:defRPr sz="1800">
                <a:solidFill>
                  <a:srgbClr val="4F5858"/>
                </a:solidFill>
                <a:latin typeface="Helvetica Neue"/>
                <a:ea typeface="Helvetica Neue"/>
                <a:cs typeface="Helvetica Neue"/>
                <a:sym typeface="Helvetica Neue"/>
              </a:defRPr>
            </a:lvl2pPr>
            <a:lvl3pPr indent="-317500" lvl="2" marL="13716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3pPr>
            <a:lvl4pPr indent="-317500" lvl="3" marL="18288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4pPr>
            <a:lvl5pPr indent="-317500" lvl="4" marL="22860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5pPr>
            <a:lvl6pPr indent="-317500" lvl="5" marL="27432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6pPr>
            <a:lvl7pPr indent="-317500" lvl="6" marL="32004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7pPr>
            <a:lvl8pPr indent="-317500" lvl="7" marL="36576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8pPr>
            <a:lvl9pPr indent="-317500" lvl="8" marL="41148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Helvetica Neue Light"/>
                <a:ea typeface="Helvetica Neue Light"/>
                <a:cs typeface="Helvetica Neue Light"/>
                <a:sym typeface="Helvetica Neue Light"/>
              </a:defRPr>
            </a:lvl1pPr>
            <a:lvl2pPr lvl="1" rtl="0" algn="r">
              <a:buNone/>
              <a:defRPr sz="1000">
                <a:solidFill>
                  <a:schemeClr val="dk2"/>
                </a:solidFill>
                <a:latin typeface="Helvetica Neue Light"/>
                <a:ea typeface="Helvetica Neue Light"/>
                <a:cs typeface="Helvetica Neue Light"/>
                <a:sym typeface="Helvetica Neue Light"/>
              </a:defRPr>
            </a:lvl2pPr>
            <a:lvl3pPr lvl="2" rtl="0" algn="r">
              <a:buNone/>
              <a:defRPr sz="1000">
                <a:solidFill>
                  <a:schemeClr val="dk2"/>
                </a:solidFill>
                <a:latin typeface="Helvetica Neue Light"/>
                <a:ea typeface="Helvetica Neue Light"/>
                <a:cs typeface="Helvetica Neue Light"/>
                <a:sym typeface="Helvetica Neue Light"/>
              </a:defRPr>
            </a:lvl3pPr>
            <a:lvl4pPr lvl="3" rtl="0" algn="r">
              <a:buNone/>
              <a:defRPr sz="1000">
                <a:solidFill>
                  <a:schemeClr val="dk2"/>
                </a:solidFill>
                <a:latin typeface="Helvetica Neue Light"/>
                <a:ea typeface="Helvetica Neue Light"/>
                <a:cs typeface="Helvetica Neue Light"/>
                <a:sym typeface="Helvetica Neue Light"/>
              </a:defRPr>
            </a:lvl4pPr>
            <a:lvl5pPr lvl="4" rtl="0" algn="r">
              <a:buNone/>
              <a:defRPr sz="1000">
                <a:solidFill>
                  <a:schemeClr val="dk2"/>
                </a:solidFill>
                <a:latin typeface="Helvetica Neue Light"/>
                <a:ea typeface="Helvetica Neue Light"/>
                <a:cs typeface="Helvetica Neue Light"/>
                <a:sym typeface="Helvetica Neue Light"/>
              </a:defRPr>
            </a:lvl5pPr>
            <a:lvl6pPr lvl="5" rtl="0" algn="r">
              <a:buNone/>
              <a:defRPr sz="1000">
                <a:solidFill>
                  <a:schemeClr val="dk2"/>
                </a:solidFill>
                <a:latin typeface="Helvetica Neue Light"/>
                <a:ea typeface="Helvetica Neue Light"/>
                <a:cs typeface="Helvetica Neue Light"/>
                <a:sym typeface="Helvetica Neue Light"/>
              </a:defRPr>
            </a:lvl6pPr>
            <a:lvl7pPr lvl="6" rtl="0" algn="r">
              <a:buNone/>
              <a:defRPr sz="1000">
                <a:solidFill>
                  <a:schemeClr val="dk2"/>
                </a:solidFill>
                <a:latin typeface="Helvetica Neue Light"/>
                <a:ea typeface="Helvetica Neue Light"/>
                <a:cs typeface="Helvetica Neue Light"/>
                <a:sym typeface="Helvetica Neue Light"/>
              </a:defRPr>
            </a:lvl7pPr>
            <a:lvl8pPr lvl="7" rtl="0" algn="r">
              <a:buNone/>
              <a:defRPr sz="1000">
                <a:solidFill>
                  <a:schemeClr val="dk2"/>
                </a:solidFill>
                <a:latin typeface="Helvetica Neue Light"/>
                <a:ea typeface="Helvetica Neue Light"/>
                <a:cs typeface="Helvetica Neue Light"/>
                <a:sym typeface="Helvetica Neue Light"/>
              </a:defRPr>
            </a:lvl8pPr>
            <a:lvl9pPr lvl="8" rtl="0" algn="r">
              <a:buNone/>
              <a:defRPr sz="1000">
                <a:solidFill>
                  <a:schemeClr val="dk2"/>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137" name="Shape 137"/>
        <p:cNvGrpSpPr/>
        <p:nvPr/>
      </p:nvGrpSpPr>
      <p:grpSpPr>
        <a:xfrm>
          <a:off x="0" y="0"/>
          <a:ext cx="0" cy="0"/>
          <a:chOff x="0" y="0"/>
          <a:chExt cx="0" cy="0"/>
        </a:xfrm>
      </p:grpSpPr>
      <p:sp>
        <p:nvSpPr>
          <p:cNvPr id="138" name="Google Shape;138;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rgbClr val="FD8332"/>
              </a:buClr>
              <a:buSzPts val="3400"/>
              <a:buFont typeface="Open Sans ExtraBold"/>
              <a:buNone/>
              <a:defRPr sz="3400">
                <a:solidFill>
                  <a:srgbClr val="FD8332"/>
                </a:solidFill>
                <a:latin typeface="Open Sans ExtraBold"/>
                <a:ea typeface="Open Sans ExtraBold"/>
                <a:cs typeface="Open Sans ExtraBold"/>
                <a:sym typeface="Open Sans ExtraBold"/>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139" name="Google Shape;139;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61950" lvl="0" marL="457200" rtl="0">
              <a:lnSpc>
                <a:spcPct val="115000"/>
              </a:lnSpc>
              <a:spcBef>
                <a:spcPts val="0"/>
              </a:spcBef>
              <a:spcAft>
                <a:spcPts val="0"/>
              </a:spcAft>
              <a:buSzPts val="2100"/>
              <a:buFont typeface="Open Sans SemiBold"/>
              <a:buChar char="●"/>
              <a:defRPr sz="2100">
                <a:latin typeface="Open Sans SemiBold"/>
                <a:ea typeface="Open Sans SemiBold"/>
                <a:cs typeface="Open Sans SemiBold"/>
                <a:sym typeface="Open Sans SemiBold"/>
              </a:defRPr>
            </a:lvl1pPr>
            <a:lvl2pPr indent="-336550" lvl="1" marL="9144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2pPr>
            <a:lvl3pPr indent="-336550" lvl="2" marL="13716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3pPr>
            <a:lvl4pPr indent="-336550" lvl="3" marL="18288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4pPr>
            <a:lvl5pPr indent="-336550" lvl="4" marL="22860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5pPr>
            <a:lvl6pPr indent="-336550" lvl="5" marL="27432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6pPr>
            <a:lvl7pPr indent="-336550" lvl="6" marL="32004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7pPr>
            <a:lvl8pPr indent="-336550" lvl="7" marL="36576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8pPr>
            <a:lvl9pPr indent="-336550" lvl="8" marL="4114800" rtl="0">
              <a:lnSpc>
                <a:spcPct val="115000"/>
              </a:lnSpc>
              <a:spcBef>
                <a:spcPts val="0"/>
              </a:spcBef>
              <a:spcAft>
                <a:spcPts val="0"/>
              </a:spcAft>
              <a:buSzPts val="1700"/>
              <a:buFont typeface="Open Sans SemiBold"/>
              <a:buChar char="■"/>
              <a:defRPr sz="1700">
                <a:latin typeface="Open Sans SemiBold"/>
                <a:ea typeface="Open Sans SemiBold"/>
                <a:cs typeface="Open Sans SemiBold"/>
                <a:sym typeface="Open Sans SemiBold"/>
              </a:defRPr>
            </a:lvl9pPr>
          </a:lstStyle>
          <a:p/>
        </p:txBody>
      </p:sp>
      <p:sp>
        <p:nvSpPr>
          <p:cNvPr id="140" name="Google Shape;14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1.png"/><Relationship Id="rId9" Type="http://schemas.openxmlformats.org/officeDocument/2006/relationships/image" Target="../media/image33.png"/><Relationship Id="rId5" Type="http://schemas.openxmlformats.org/officeDocument/2006/relationships/image" Target="../media/image38.png"/><Relationship Id="rId6" Type="http://schemas.openxmlformats.org/officeDocument/2006/relationships/image" Target="../media/image32.png"/><Relationship Id="rId7" Type="http://schemas.openxmlformats.org/officeDocument/2006/relationships/image" Target="../media/image29.png"/><Relationship Id="rId8" Type="http://schemas.openxmlformats.org/officeDocument/2006/relationships/image" Target="../media/image37.png"/><Relationship Id="rId11" Type="http://schemas.openxmlformats.org/officeDocument/2006/relationships/image" Target="../media/image36.png"/><Relationship Id="rId10" Type="http://schemas.openxmlformats.org/officeDocument/2006/relationships/image" Target="../media/image34.png"/><Relationship Id="rId13" Type="http://schemas.openxmlformats.org/officeDocument/2006/relationships/image" Target="../media/image39.gif"/><Relationship Id="rId12"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hyperlink" Target="mailto:feedback@crossref.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rossref.org/blog/annual-call-for-board-nominations/" TargetMode="External"/><Relationship Id="rId4" Type="http://schemas.openxmlformats.org/officeDocument/2006/relationships/hyperlink" Target="https://www.crossref.org/blog/2022-public-data-file-of-more-than-134-million-metadata-records-now-available/" TargetMode="External"/><Relationship Id="rId5" Type="http://schemas.openxmlformats.org/officeDocument/2006/relationships/hyperlink" Target="https://www.crossref.org/blog/amendments-to-membership-terms-to-open-reference-distribution-and-include-uk-jurisdic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8"/>
          <p:cNvSpPr txBox="1"/>
          <p:nvPr>
            <p:ph type="ctrTitle"/>
          </p:nvPr>
        </p:nvSpPr>
        <p:spPr>
          <a:xfrm>
            <a:off x="1099825" y="1707575"/>
            <a:ext cx="5906100" cy="133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Better Together: Open new possibilities with Open Infrastructure</a:t>
            </a:r>
            <a:endParaRPr/>
          </a:p>
        </p:txBody>
      </p:sp>
      <p:pic>
        <p:nvPicPr>
          <p:cNvPr descr="vanessa2-720px.jpg" id="158" name="Google Shape;158;p38"/>
          <p:cNvPicPr preferRelativeResize="0"/>
          <p:nvPr/>
        </p:nvPicPr>
        <p:blipFill rotWithShape="1">
          <a:blip r:embed="rId3">
            <a:alphaModFix/>
          </a:blip>
          <a:srcRect b="0" l="0" r="0" t="0"/>
          <a:stretch/>
        </p:blipFill>
        <p:spPr>
          <a:xfrm>
            <a:off x="1099816" y="3349947"/>
            <a:ext cx="1171411" cy="1171411"/>
          </a:xfrm>
          <a:prstGeom prst="rect">
            <a:avLst/>
          </a:prstGeom>
          <a:noFill/>
          <a:ln>
            <a:noFill/>
          </a:ln>
        </p:spPr>
      </p:pic>
      <p:sp>
        <p:nvSpPr>
          <p:cNvPr id="159" name="Google Shape;159;p38"/>
          <p:cNvSpPr txBox="1"/>
          <p:nvPr/>
        </p:nvSpPr>
        <p:spPr>
          <a:xfrm>
            <a:off x="2330025" y="3948650"/>
            <a:ext cx="40059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a:solidFill>
                  <a:srgbClr val="535353"/>
                </a:solidFill>
                <a:latin typeface="Helvetica Neue"/>
                <a:ea typeface="Helvetica Neue"/>
                <a:cs typeface="Helvetica Neue"/>
                <a:sym typeface="Helvetica Neue"/>
              </a:rPr>
              <a:t>Vanessa Fairhurst</a:t>
            </a:r>
            <a:endParaRPr>
              <a:solidFill>
                <a:srgbClr val="535353"/>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a:solidFill>
                  <a:srgbClr val="535353"/>
                </a:solidFill>
                <a:latin typeface="Helvetica Neue"/>
                <a:ea typeface="Helvetica Neue"/>
                <a:cs typeface="Helvetica Neue"/>
                <a:sym typeface="Helvetica Neue"/>
              </a:rPr>
              <a:t>Crossref Community Engagement Manager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7"/>
          <p:cNvSpPr/>
          <p:nvPr/>
        </p:nvSpPr>
        <p:spPr>
          <a:xfrm>
            <a:off x="-150" y="2466050"/>
            <a:ext cx="4121400" cy="2338200"/>
          </a:xfrm>
          <a:prstGeom prst="rect">
            <a:avLst/>
          </a:prstGeom>
          <a:solidFill>
            <a:srgbClr val="53B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7"/>
          <p:cNvSpPr/>
          <p:nvPr/>
        </p:nvSpPr>
        <p:spPr>
          <a:xfrm>
            <a:off x="4121250" y="910100"/>
            <a:ext cx="5022900" cy="2265600"/>
          </a:xfrm>
          <a:prstGeom prst="rect">
            <a:avLst/>
          </a:prstGeom>
          <a:solidFill>
            <a:srgbClr val="FFFD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7"/>
          <p:cNvSpPr/>
          <p:nvPr/>
        </p:nvSpPr>
        <p:spPr>
          <a:xfrm>
            <a:off x="-150" y="909950"/>
            <a:ext cx="4121400" cy="1556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7"/>
          <p:cNvSpPr/>
          <p:nvPr/>
        </p:nvSpPr>
        <p:spPr>
          <a:xfrm>
            <a:off x="0" y="0"/>
            <a:ext cx="9144000" cy="56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47"/>
          <p:cNvPicPr preferRelativeResize="0"/>
          <p:nvPr/>
        </p:nvPicPr>
        <p:blipFill>
          <a:blip r:embed="rId3">
            <a:alphaModFix/>
          </a:blip>
          <a:stretch>
            <a:fillRect/>
          </a:stretch>
        </p:blipFill>
        <p:spPr>
          <a:xfrm>
            <a:off x="80250" y="82887"/>
            <a:ext cx="661232" cy="478625"/>
          </a:xfrm>
          <a:prstGeom prst="rect">
            <a:avLst/>
          </a:prstGeom>
          <a:noFill/>
          <a:ln>
            <a:noFill/>
          </a:ln>
        </p:spPr>
      </p:pic>
      <p:sp>
        <p:nvSpPr>
          <p:cNvPr id="231" name="Google Shape;231;p47"/>
          <p:cNvSpPr txBox="1"/>
          <p:nvPr/>
        </p:nvSpPr>
        <p:spPr>
          <a:xfrm>
            <a:off x="830400" y="82950"/>
            <a:ext cx="8238300" cy="4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Poppins"/>
                <a:ea typeface="Poppins"/>
                <a:cs typeface="Poppins"/>
                <a:sym typeface="Poppins"/>
              </a:rPr>
              <a:t>Linking Publications to Institutions Using Open ROR IDs</a:t>
            </a:r>
            <a:endParaRPr sz="1800">
              <a:solidFill>
                <a:schemeClr val="dk1"/>
              </a:solidFill>
              <a:latin typeface="Poppins"/>
              <a:ea typeface="Poppins"/>
              <a:cs typeface="Poppins"/>
              <a:sym typeface="Poppins"/>
            </a:endParaRPr>
          </a:p>
        </p:txBody>
      </p:sp>
      <p:sp>
        <p:nvSpPr>
          <p:cNvPr id="232" name="Google Shape;232;p47"/>
          <p:cNvSpPr/>
          <p:nvPr/>
        </p:nvSpPr>
        <p:spPr>
          <a:xfrm>
            <a:off x="0" y="604088"/>
            <a:ext cx="9144000" cy="306000"/>
          </a:xfrm>
          <a:prstGeom prst="rect">
            <a:avLst/>
          </a:prstGeom>
          <a:solidFill>
            <a:srgbClr val="333333"/>
          </a:solidFill>
          <a:ln>
            <a:noFill/>
          </a:ln>
        </p:spPr>
        <p:txBody>
          <a:bodyPr anchorCtr="0" anchor="ctr" bIns="91425" lIns="91425" spcFirstLastPara="1" rIns="91425" wrap="square" tIns="0">
            <a:noAutofit/>
          </a:bodyPr>
          <a:lstStyle/>
          <a:p>
            <a:pPr indent="0" lvl="0" marL="0" rtl="0" algn="l">
              <a:lnSpc>
                <a:spcPct val="100000"/>
              </a:lnSpc>
              <a:spcBef>
                <a:spcPts val="0"/>
              </a:spcBef>
              <a:spcAft>
                <a:spcPts val="1000"/>
              </a:spcAft>
              <a:buNone/>
            </a:pPr>
            <a:r>
              <a:t/>
            </a:r>
            <a:endParaRPr sz="1000">
              <a:solidFill>
                <a:schemeClr val="dk1"/>
              </a:solidFill>
              <a:latin typeface="Poppins"/>
              <a:ea typeface="Poppins"/>
              <a:cs typeface="Poppins"/>
              <a:sym typeface="Poppins"/>
            </a:endParaRPr>
          </a:p>
        </p:txBody>
      </p:sp>
      <p:sp>
        <p:nvSpPr>
          <p:cNvPr id="233" name="Google Shape;233;p47"/>
          <p:cNvSpPr/>
          <p:nvPr/>
        </p:nvSpPr>
        <p:spPr>
          <a:xfrm>
            <a:off x="0" y="910100"/>
            <a:ext cx="4030800" cy="71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Poppins"/>
                <a:ea typeface="Poppins"/>
                <a:cs typeface="Poppins"/>
                <a:sym typeface="Poppins"/>
              </a:rPr>
              <a:t>Institutions can have many names - or similar names. This makes it hard to identify all research associated with a specific institution</a:t>
            </a:r>
            <a:endParaRPr b="1" sz="1200"/>
          </a:p>
        </p:txBody>
      </p:sp>
      <p:sp>
        <p:nvSpPr>
          <p:cNvPr id="234" name="Google Shape;234;p47"/>
          <p:cNvSpPr txBox="1"/>
          <p:nvPr/>
        </p:nvSpPr>
        <p:spPr>
          <a:xfrm>
            <a:off x="12750" y="598288"/>
            <a:ext cx="9144000" cy="2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i="1" lang="en" sz="1000">
                <a:solidFill>
                  <a:srgbClr val="FFFDFA"/>
                </a:solidFill>
                <a:latin typeface="Poppins"/>
                <a:ea typeface="Poppins"/>
                <a:cs typeface="Poppins"/>
                <a:sym typeface="Poppins"/>
              </a:rPr>
              <a:t>ROR is a community-led project to develop an open, sustainable, usable, and unique identifier for every research organization in the world. </a:t>
            </a:r>
            <a:endParaRPr i="1">
              <a:solidFill>
                <a:srgbClr val="FFFDFA"/>
              </a:solidFill>
            </a:endParaRPr>
          </a:p>
        </p:txBody>
      </p:sp>
      <p:sp>
        <p:nvSpPr>
          <p:cNvPr id="235" name="Google Shape;235;p47"/>
          <p:cNvSpPr/>
          <p:nvPr/>
        </p:nvSpPr>
        <p:spPr>
          <a:xfrm>
            <a:off x="12750" y="1527525"/>
            <a:ext cx="4121400" cy="10113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i="1" lang="en" sz="800">
                <a:solidFill>
                  <a:schemeClr val="dk1"/>
                </a:solidFill>
                <a:latin typeface="Poppins"/>
                <a:ea typeface="Poppins"/>
                <a:cs typeface="Poppins"/>
                <a:sym typeface="Poppins"/>
              </a:rPr>
              <a:t>Curtin University</a:t>
            </a:r>
            <a:endParaRPr i="1" sz="800">
              <a:solidFill>
                <a:schemeClr val="dk1"/>
              </a:solidFill>
              <a:latin typeface="Poppins"/>
              <a:ea typeface="Poppins"/>
              <a:cs typeface="Poppins"/>
              <a:sym typeface="Poppins"/>
            </a:endParaRPr>
          </a:p>
          <a:p>
            <a:pPr indent="0" lvl="0" marL="0" rtl="0" algn="ctr">
              <a:lnSpc>
                <a:spcPct val="150000"/>
              </a:lnSpc>
              <a:spcBef>
                <a:spcPts val="0"/>
              </a:spcBef>
              <a:spcAft>
                <a:spcPts val="0"/>
              </a:spcAft>
              <a:buNone/>
            </a:pPr>
            <a:r>
              <a:rPr i="1" lang="en" sz="800">
                <a:solidFill>
                  <a:schemeClr val="dk1"/>
                </a:solidFill>
                <a:latin typeface="Poppins"/>
                <a:ea typeface="Poppins"/>
                <a:cs typeface="Poppins"/>
                <a:sym typeface="Poppins"/>
              </a:rPr>
              <a:t>Curtin University of Technology</a:t>
            </a:r>
            <a:endParaRPr i="1" sz="800">
              <a:solidFill>
                <a:schemeClr val="dk1"/>
              </a:solidFill>
              <a:latin typeface="Poppins"/>
              <a:ea typeface="Poppins"/>
              <a:cs typeface="Poppins"/>
              <a:sym typeface="Poppins"/>
            </a:endParaRPr>
          </a:p>
          <a:p>
            <a:pPr indent="0" lvl="0" marL="0" rtl="0" algn="ctr">
              <a:lnSpc>
                <a:spcPct val="150000"/>
              </a:lnSpc>
              <a:spcBef>
                <a:spcPts val="0"/>
              </a:spcBef>
              <a:spcAft>
                <a:spcPts val="0"/>
              </a:spcAft>
              <a:buNone/>
            </a:pPr>
            <a:r>
              <a:rPr i="1" lang="en" sz="800">
                <a:solidFill>
                  <a:schemeClr val="dk1"/>
                </a:solidFill>
                <a:latin typeface="Poppins"/>
                <a:ea typeface="Poppins"/>
                <a:cs typeface="Poppins"/>
                <a:sym typeface="Poppins"/>
              </a:rPr>
              <a:t>Western Australian Institute of Technology</a:t>
            </a:r>
            <a:endParaRPr i="1" sz="800">
              <a:solidFill>
                <a:schemeClr val="dk1"/>
              </a:solidFill>
              <a:latin typeface="Poppins"/>
              <a:ea typeface="Poppins"/>
              <a:cs typeface="Poppins"/>
              <a:sym typeface="Poppins"/>
            </a:endParaRPr>
          </a:p>
          <a:p>
            <a:pPr indent="0" lvl="0" marL="0" rtl="0" algn="ctr">
              <a:lnSpc>
                <a:spcPct val="150000"/>
              </a:lnSpc>
              <a:spcBef>
                <a:spcPts val="0"/>
              </a:spcBef>
              <a:spcAft>
                <a:spcPts val="0"/>
              </a:spcAft>
              <a:buNone/>
            </a:pPr>
            <a:r>
              <a:t/>
            </a:r>
            <a:endParaRPr i="1" sz="800">
              <a:solidFill>
                <a:schemeClr val="dk1"/>
              </a:solidFill>
              <a:latin typeface="Poppins"/>
              <a:ea typeface="Poppins"/>
              <a:cs typeface="Poppins"/>
              <a:sym typeface="Poppins"/>
            </a:endParaRPr>
          </a:p>
        </p:txBody>
      </p:sp>
      <p:sp>
        <p:nvSpPr>
          <p:cNvPr id="236" name="Google Shape;236;p47"/>
          <p:cNvSpPr/>
          <p:nvPr/>
        </p:nvSpPr>
        <p:spPr>
          <a:xfrm>
            <a:off x="-150" y="2369275"/>
            <a:ext cx="4121400" cy="37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Poppins"/>
                <a:ea typeface="Poppins"/>
                <a:cs typeface="Poppins"/>
                <a:sym typeface="Poppins"/>
              </a:rPr>
              <a:t>ROR IDs can help!</a:t>
            </a:r>
            <a:endParaRPr b="1" sz="1200"/>
          </a:p>
        </p:txBody>
      </p:sp>
      <p:sp>
        <p:nvSpPr>
          <p:cNvPr id="237" name="Google Shape;237;p47"/>
          <p:cNvSpPr txBox="1"/>
          <p:nvPr/>
        </p:nvSpPr>
        <p:spPr>
          <a:xfrm>
            <a:off x="4179350" y="1193675"/>
            <a:ext cx="3385800" cy="1467000"/>
          </a:xfrm>
          <a:prstGeom prst="rect">
            <a:avLst/>
          </a:prstGeom>
          <a:noFill/>
          <a:ln>
            <a:noFill/>
          </a:ln>
        </p:spPr>
        <p:txBody>
          <a:bodyPr anchorCtr="0" anchor="t" bIns="91425" lIns="91425" spcFirstLastPara="1" rIns="91425" wrap="square" tIns="91425">
            <a:noAutofit/>
          </a:bodyPr>
          <a:lstStyle/>
          <a:p>
            <a:pPr indent="-190500" lvl="0" marL="171450" rtl="0" algn="l">
              <a:spcBef>
                <a:spcPts val="0"/>
              </a:spcBef>
              <a:spcAft>
                <a:spcPts val="0"/>
              </a:spcAft>
              <a:buSzPts val="1200"/>
              <a:buFont typeface="Poppins"/>
              <a:buChar char="●"/>
            </a:pPr>
            <a:r>
              <a:rPr lang="en" sz="1200">
                <a:latin typeface="Poppins"/>
                <a:ea typeface="Poppins"/>
                <a:cs typeface="Poppins"/>
                <a:sym typeface="Poppins"/>
              </a:rPr>
              <a:t>Full open, noncommercial registry of IDs &amp; metadata for 98K+ organizations</a:t>
            </a:r>
            <a:endParaRPr sz="1200">
              <a:latin typeface="Poppins"/>
              <a:ea typeface="Poppins"/>
              <a:cs typeface="Poppins"/>
              <a:sym typeface="Poppins"/>
            </a:endParaRPr>
          </a:p>
          <a:p>
            <a:pPr indent="-190500" lvl="0" marL="171450" rtl="0" algn="l">
              <a:spcBef>
                <a:spcPts val="1000"/>
              </a:spcBef>
              <a:spcAft>
                <a:spcPts val="0"/>
              </a:spcAft>
              <a:buSzPts val="1200"/>
              <a:buFont typeface="Poppins"/>
              <a:buChar char="●"/>
            </a:pPr>
            <a:r>
              <a:rPr lang="en" sz="1200">
                <a:latin typeface="Poppins"/>
                <a:ea typeface="Poppins"/>
                <a:cs typeface="Poppins"/>
                <a:sym typeface="Poppins"/>
              </a:rPr>
              <a:t>Public API, data dump</a:t>
            </a:r>
            <a:endParaRPr sz="1200">
              <a:latin typeface="Poppins"/>
              <a:ea typeface="Poppins"/>
              <a:cs typeface="Poppins"/>
              <a:sym typeface="Poppins"/>
            </a:endParaRPr>
          </a:p>
          <a:p>
            <a:pPr indent="-190500" lvl="0" marL="171450" rtl="0" algn="l">
              <a:spcBef>
                <a:spcPts val="1000"/>
              </a:spcBef>
              <a:spcAft>
                <a:spcPts val="0"/>
              </a:spcAft>
              <a:buSzPts val="1200"/>
              <a:buFont typeface="Poppins"/>
              <a:buChar char="●"/>
            </a:pPr>
            <a:r>
              <a:rPr lang="en" sz="1200">
                <a:latin typeface="Poppins"/>
                <a:ea typeface="Poppins"/>
                <a:cs typeface="Poppins"/>
                <a:sym typeface="Poppins"/>
              </a:rPr>
              <a:t>Specifically focused on affiliations</a:t>
            </a:r>
            <a:endParaRPr sz="1200">
              <a:latin typeface="Poppins"/>
              <a:ea typeface="Poppins"/>
              <a:cs typeface="Poppins"/>
              <a:sym typeface="Poppins"/>
            </a:endParaRPr>
          </a:p>
          <a:p>
            <a:pPr indent="-190500" lvl="0" marL="171450" rtl="0" algn="l">
              <a:spcBef>
                <a:spcPts val="1000"/>
              </a:spcBef>
              <a:spcAft>
                <a:spcPts val="0"/>
              </a:spcAft>
              <a:buSzPts val="1200"/>
              <a:buFont typeface="Poppins"/>
              <a:buChar char="●"/>
            </a:pPr>
            <a:r>
              <a:rPr lang="en" sz="1200">
                <a:latin typeface="Poppins"/>
                <a:ea typeface="Poppins"/>
                <a:cs typeface="Poppins"/>
                <a:sym typeface="Poppins"/>
              </a:rPr>
              <a:t>Interoperable with other identifiers</a:t>
            </a:r>
            <a:endParaRPr sz="1200">
              <a:latin typeface="Poppins"/>
              <a:ea typeface="Poppins"/>
              <a:cs typeface="Poppins"/>
              <a:sym typeface="Poppins"/>
            </a:endParaRPr>
          </a:p>
          <a:p>
            <a:pPr indent="-190500" lvl="0" marL="171450" rtl="0" algn="l">
              <a:spcBef>
                <a:spcPts val="1000"/>
              </a:spcBef>
              <a:spcAft>
                <a:spcPts val="1000"/>
              </a:spcAft>
              <a:buSzPts val="1200"/>
              <a:buFont typeface="Poppins"/>
              <a:buChar char="●"/>
            </a:pPr>
            <a:r>
              <a:rPr lang="en" sz="1200">
                <a:latin typeface="Poppins"/>
                <a:ea typeface="Poppins"/>
                <a:cs typeface="Poppins"/>
                <a:sym typeface="Poppins"/>
              </a:rPr>
              <a:t>Supported in Crossref and DataCite metadata </a:t>
            </a:r>
            <a:endParaRPr sz="1200">
              <a:latin typeface="Poppins"/>
              <a:ea typeface="Poppins"/>
              <a:cs typeface="Poppins"/>
              <a:sym typeface="Poppins"/>
            </a:endParaRPr>
          </a:p>
        </p:txBody>
      </p:sp>
      <p:pic>
        <p:nvPicPr>
          <p:cNvPr id="238" name="Google Shape;238;p47"/>
          <p:cNvPicPr preferRelativeResize="0"/>
          <p:nvPr/>
        </p:nvPicPr>
        <p:blipFill>
          <a:blip r:embed="rId4">
            <a:alphaModFix/>
          </a:blip>
          <a:stretch>
            <a:fillRect/>
          </a:stretch>
        </p:blipFill>
        <p:spPr>
          <a:xfrm flipH="1">
            <a:off x="8473438" y="1323825"/>
            <a:ext cx="398702" cy="380100"/>
          </a:xfrm>
          <a:prstGeom prst="rect">
            <a:avLst/>
          </a:prstGeom>
          <a:noFill/>
          <a:ln>
            <a:noFill/>
          </a:ln>
        </p:spPr>
      </p:pic>
      <p:pic>
        <p:nvPicPr>
          <p:cNvPr id="239" name="Google Shape;239;p47"/>
          <p:cNvPicPr preferRelativeResize="0"/>
          <p:nvPr/>
        </p:nvPicPr>
        <p:blipFill>
          <a:blip r:embed="rId5">
            <a:alphaModFix/>
          </a:blip>
          <a:stretch>
            <a:fillRect/>
          </a:stretch>
        </p:blipFill>
        <p:spPr>
          <a:xfrm>
            <a:off x="8421774" y="2466137"/>
            <a:ext cx="502038" cy="478650"/>
          </a:xfrm>
          <a:prstGeom prst="rect">
            <a:avLst/>
          </a:prstGeom>
          <a:noFill/>
          <a:ln>
            <a:noFill/>
          </a:ln>
        </p:spPr>
      </p:pic>
      <p:pic>
        <p:nvPicPr>
          <p:cNvPr id="240" name="Google Shape;240;p47"/>
          <p:cNvPicPr preferRelativeResize="0"/>
          <p:nvPr/>
        </p:nvPicPr>
        <p:blipFill>
          <a:blip r:embed="rId6">
            <a:alphaModFix/>
          </a:blip>
          <a:stretch>
            <a:fillRect/>
          </a:stretch>
        </p:blipFill>
        <p:spPr>
          <a:xfrm>
            <a:off x="8476890" y="1952862"/>
            <a:ext cx="391779" cy="373500"/>
          </a:xfrm>
          <a:prstGeom prst="rect">
            <a:avLst/>
          </a:prstGeom>
          <a:noFill/>
          <a:ln>
            <a:noFill/>
          </a:ln>
        </p:spPr>
      </p:pic>
      <p:sp>
        <p:nvSpPr>
          <p:cNvPr id="241" name="Google Shape;241;p47"/>
          <p:cNvSpPr/>
          <p:nvPr/>
        </p:nvSpPr>
        <p:spPr>
          <a:xfrm>
            <a:off x="4121250" y="910825"/>
            <a:ext cx="5022900" cy="380100"/>
          </a:xfrm>
          <a:prstGeom prst="rect">
            <a:avLst/>
          </a:prstGeom>
          <a:solidFill>
            <a:srgbClr val="53B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Poppins"/>
                <a:ea typeface="Poppins"/>
                <a:cs typeface="Poppins"/>
                <a:sym typeface="Poppins"/>
              </a:rPr>
              <a:t>Why ROR? How is it different from other identifiers?</a:t>
            </a:r>
            <a:endParaRPr b="1" sz="1200">
              <a:solidFill>
                <a:schemeClr val="dk1"/>
              </a:solidFill>
            </a:endParaRPr>
          </a:p>
        </p:txBody>
      </p:sp>
      <p:sp>
        <p:nvSpPr>
          <p:cNvPr id="242" name="Google Shape;242;p47"/>
          <p:cNvSpPr/>
          <p:nvPr/>
        </p:nvSpPr>
        <p:spPr>
          <a:xfrm>
            <a:off x="4960663" y="4909125"/>
            <a:ext cx="11106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Poppins"/>
                <a:ea typeface="Poppins"/>
                <a:cs typeface="Poppins"/>
                <a:sym typeface="Poppins"/>
              </a:rPr>
              <a:t>https://ror.org</a:t>
            </a:r>
            <a:endParaRPr sz="1000"/>
          </a:p>
        </p:txBody>
      </p:sp>
      <p:sp>
        <p:nvSpPr>
          <p:cNvPr id="243" name="Google Shape;243;p47"/>
          <p:cNvSpPr/>
          <p:nvPr/>
        </p:nvSpPr>
        <p:spPr>
          <a:xfrm>
            <a:off x="3422225" y="4909100"/>
            <a:ext cx="972000" cy="2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Poppins"/>
                <a:ea typeface="Poppins"/>
                <a:cs typeface="Poppins"/>
                <a:sym typeface="Poppins"/>
              </a:rPr>
              <a:t>info@ror.org</a:t>
            </a:r>
            <a:endParaRPr sz="1000"/>
          </a:p>
        </p:txBody>
      </p:sp>
      <p:pic>
        <p:nvPicPr>
          <p:cNvPr id="244" name="Google Shape;244;p47"/>
          <p:cNvPicPr preferRelativeResize="0"/>
          <p:nvPr/>
        </p:nvPicPr>
        <p:blipFill>
          <a:blip r:embed="rId7">
            <a:alphaModFix/>
          </a:blip>
          <a:stretch>
            <a:fillRect/>
          </a:stretch>
        </p:blipFill>
        <p:spPr>
          <a:xfrm>
            <a:off x="4821988" y="4945300"/>
            <a:ext cx="153850" cy="153850"/>
          </a:xfrm>
          <a:prstGeom prst="rect">
            <a:avLst/>
          </a:prstGeom>
          <a:noFill/>
          <a:ln>
            <a:noFill/>
          </a:ln>
        </p:spPr>
      </p:pic>
      <p:pic>
        <p:nvPicPr>
          <p:cNvPr id="245" name="Google Shape;245;p47"/>
          <p:cNvPicPr preferRelativeResize="0"/>
          <p:nvPr/>
        </p:nvPicPr>
        <p:blipFill>
          <a:blip r:embed="rId8">
            <a:alphaModFix/>
          </a:blip>
          <a:stretch>
            <a:fillRect/>
          </a:stretch>
        </p:blipFill>
        <p:spPr>
          <a:xfrm>
            <a:off x="3288038" y="4952512"/>
            <a:ext cx="153850" cy="153850"/>
          </a:xfrm>
          <a:prstGeom prst="rect">
            <a:avLst/>
          </a:prstGeom>
          <a:noFill/>
          <a:ln>
            <a:noFill/>
          </a:ln>
        </p:spPr>
      </p:pic>
      <p:sp>
        <p:nvSpPr>
          <p:cNvPr id="246" name="Google Shape;246;p47"/>
          <p:cNvSpPr/>
          <p:nvPr/>
        </p:nvSpPr>
        <p:spPr>
          <a:xfrm>
            <a:off x="6546200" y="4918400"/>
            <a:ext cx="1672800" cy="24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Poppins"/>
                <a:ea typeface="Poppins"/>
                <a:cs typeface="Poppins"/>
                <a:sym typeface="Poppins"/>
              </a:rPr>
              <a:t>https://ror.org/search</a:t>
            </a:r>
            <a:endParaRPr sz="1000"/>
          </a:p>
        </p:txBody>
      </p:sp>
      <p:pic>
        <p:nvPicPr>
          <p:cNvPr id="247" name="Google Shape;247;p47"/>
          <p:cNvPicPr preferRelativeResize="0"/>
          <p:nvPr/>
        </p:nvPicPr>
        <p:blipFill>
          <a:blip r:embed="rId9">
            <a:alphaModFix/>
          </a:blip>
          <a:stretch>
            <a:fillRect/>
          </a:stretch>
        </p:blipFill>
        <p:spPr>
          <a:xfrm>
            <a:off x="6442574" y="4945293"/>
            <a:ext cx="153850" cy="153868"/>
          </a:xfrm>
          <a:prstGeom prst="rect">
            <a:avLst/>
          </a:prstGeom>
          <a:noFill/>
          <a:ln>
            <a:noFill/>
          </a:ln>
        </p:spPr>
      </p:pic>
      <p:sp>
        <p:nvSpPr>
          <p:cNvPr id="248" name="Google Shape;248;p47"/>
          <p:cNvSpPr/>
          <p:nvPr/>
        </p:nvSpPr>
        <p:spPr>
          <a:xfrm>
            <a:off x="1663675" y="4909100"/>
            <a:ext cx="1281300" cy="2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Poppins"/>
                <a:ea typeface="Poppins"/>
                <a:cs typeface="Poppins"/>
                <a:sym typeface="Poppins"/>
              </a:rPr>
              <a:t>@ResearchOrgs</a:t>
            </a:r>
            <a:endParaRPr sz="1000"/>
          </a:p>
        </p:txBody>
      </p:sp>
      <p:pic>
        <p:nvPicPr>
          <p:cNvPr id="249" name="Google Shape;249;p47"/>
          <p:cNvPicPr preferRelativeResize="0"/>
          <p:nvPr/>
        </p:nvPicPr>
        <p:blipFill rotWithShape="1">
          <a:blip r:embed="rId10">
            <a:alphaModFix/>
          </a:blip>
          <a:srcRect b="10" l="0" r="0" t="0"/>
          <a:stretch/>
        </p:blipFill>
        <p:spPr>
          <a:xfrm>
            <a:off x="1569850" y="4958025"/>
            <a:ext cx="153850" cy="153850"/>
          </a:xfrm>
          <a:prstGeom prst="rect">
            <a:avLst/>
          </a:prstGeom>
          <a:noFill/>
          <a:ln>
            <a:noFill/>
          </a:ln>
        </p:spPr>
      </p:pic>
      <p:pic>
        <p:nvPicPr>
          <p:cNvPr id="250" name="Google Shape;250;p47"/>
          <p:cNvPicPr preferRelativeResize="0"/>
          <p:nvPr/>
        </p:nvPicPr>
        <p:blipFill>
          <a:blip r:embed="rId11">
            <a:alphaModFix/>
          </a:blip>
          <a:stretch>
            <a:fillRect/>
          </a:stretch>
        </p:blipFill>
        <p:spPr>
          <a:xfrm>
            <a:off x="7400" y="4876540"/>
            <a:ext cx="661225" cy="251723"/>
          </a:xfrm>
          <a:prstGeom prst="rect">
            <a:avLst/>
          </a:prstGeom>
          <a:noFill/>
          <a:ln>
            <a:noFill/>
          </a:ln>
        </p:spPr>
      </p:pic>
      <p:pic>
        <p:nvPicPr>
          <p:cNvPr id="251" name="Google Shape;251;p47"/>
          <p:cNvPicPr preferRelativeResize="0"/>
          <p:nvPr/>
        </p:nvPicPr>
        <p:blipFill>
          <a:blip r:embed="rId11">
            <a:alphaModFix/>
          </a:blip>
          <a:stretch>
            <a:fillRect/>
          </a:stretch>
        </p:blipFill>
        <p:spPr>
          <a:xfrm>
            <a:off x="8482775" y="4876415"/>
            <a:ext cx="661225" cy="251723"/>
          </a:xfrm>
          <a:prstGeom prst="rect">
            <a:avLst/>
          </a:prstGeom>
          <a:noFill/>
          <a:ln>
            <a:noFill/>
          </a:ln>
        </p:spPr>
      </p:pic>
      <p:pic>
        <p:nvPicPr>
          <p:cNvPr id="252" name="Google Shape;252;p47"/>
          <p:cNvPicPr preferRelativeResize="0"/>
          <p:nvPr/>
        </p:nvPicPr>
        <p:blipFill rotWithShape="1">
          <a:blip r:embed="rId12">
            <a:alphaModFix/>
          </a:blip>
          <a:srcRect b="8600" l="0" r="12907" t="0"/>
          <a:stretch/>
        </p:blipFill>
        <p:spPr>
          <a:xfrm>
            <a:off x="91213" y="2759878"/>
            <a:ext cx="3848374" cy="1895623"/>
          </a:xfrm>
          <a:prstGeom prst="rect">
            <a:avLst/>
          </a:prstGeom>
          <a:noFill/>
          <a:ln cap="flat" cmpd="sng" w="28575">
            <a:solidFill>
              <a:srgbClr val="53BAA1"/>
            </a:solidFill>
            <a:prstDash val="solid"/>
            <a:round/>
            <a:headEnd len="sm" w="sm" type="none"/>
            <a:tailEnd len="sm" w="sm" type="none"/>
          </a:ln>
        </p:spPr>
      </p:pic>
      <p:sp>
        <p:nvSpPr>
          <p:cNvPr id="253" name="Google Shape;253;p47"/>
          <p:cNvSpPr/>
          <p:nvPr/>
        </p:nvSpPr>
        <p:spPr>
          <a:xfrm>
            <a:off x="80250" y="2814400"/>
            <a:ext cx="2061600" cy="380100"/>
          </a:xfrm>
          <a:prstGeom prst="ellipse">
            <a:avLst/>
          </a:prstGeom>
          <a:noFill/>
          <a:ln cap="flat" cmpd="sng" w="38100">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47"/>
          <p:cNvPicPr preferRelativeResize="0"/>
          <p:nvPr/>
        </p:nvPicPr>
        <p:blipFill rotWithShape="1">
          <a:blip r:embed="rId13">
            <a:alphaModFix/>
          </a:blip>
          <a:srcRect b="42432" l="0" r="24511" t="0"/>
          <a:stretch/>
        </p:blipFill>
        <p:spPr>
          <a:xfrm>
            <a:off x="4504100" y="3175700"/>
            <a:ext cx="3848350" cy="16552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8"/>
          <p:cNvSpPr txBox="1"/>
          <p:nvPr>
            <p:ph type="title"/>
          </p:nvPr>
        </p:nvSpPr>
        <p:spPr>
          <a:xfrm>
            <a:off x="898469" y="283249"/>
            <a:ext cx="7347000" cy="716400"/>
          </a:xfrm>
          <a:prstGeom prst="rect">
            <a:avLst/>
          </a:prstGeom>
        </p:spPr>
        <p:txBody>
          <a:bodyPr anchorCtr="0" anchor="ctr" bIns="34275" lIns="34275" spcFirstLastPara="1" rIns="34275" wrap="square" tIns="34275">
            <a:noAutofit/>
          </a:bodyPr>
          <a:lstStyle/>
          <a:p>
            <a:pPr indent="0" lvl="0" marL="0" rtl="0" algn="l">
              <a:spcBef>
                <a:spcPts val="0"/>
              </a:spcBef>
              <a:spcAft>
                <a:spcPts val="0"/>
              </a:spcAft>
              <a:buNone/>
            </a:pPr>
            <a:r>
              <a:rPr lang="en"/>
              <a:t>What can you do?</a:t>
            </a:r>
            <a:endParaRPr/>
          </a:p>
        </p:txBody>
      </p:sp>
      <p:sp>
        <p:nvSpPr>
          <p:cNvPr id="260" name="Google Shape;260;p48"/>
          <p:cNvSpPr txBox="1"/>
          <p:nvPr>
            <p:ph idx="1" type="body"/>
          </p:nvPr>
        </p:nvSpPr>
        <p:spPr>
          <a:xfrm>
            <a:off x="626975" y="1266250"/>
            <a:ext cx="7759500" cy="3059400"/>
          </a:xfrm>
          <a:prstGeom prst="rect">
            <a:avLst/>
          </a:prstGeom>
        </p:spPr>
        <p:txBody>
          <a:bodyPr anchorCtr="0" anchor="t" bIns="34275" lIns="34275" spcFirstLastPara="1" rIns="34275" wrap="square" tIns="34275">
            <a:noAutofit/>
          </a:bodyPr>
          <a:lstStyle/>
          <a:p>
            <a:pPr indent="0" lvl="0" marL="0" rtl="0" algn="l">
              <a:spcBef>
                <a:spcPts val="1000"/>
              </a:spcBef>
              <a:spcAft>
                <a:spcPts val="0"/>
              </a:spcAft>
              <a:buNone/>
            </a:pPr>
            <a:r>
              <a:rPr lang="en" sz="1800"/>
              <a:t>Identifiers are </a:t>
            </a:r>
            <a:r>
              <a:rPr b="1" lang="en" sz="1800"/>
              <a:t>necessary</a:t>
            </a:r>
            <a:r>
              <a:rPr lang="en" sz="1800"/>
              <a:t> but they are not </a:t>
            </a:r>
            <a:r>
              <a:rPr b="1" lang="en" sz="1800"/>
              <a:t>sufficient</a:t>
            </a:r>
            <a:endParaRPr sz="1800"/>
          </a:p>
          <a:p>
            <a:pPr indent="-342900" lvl="0" marL="457200" rtl="0" algn="l">
              <a:lnSpc>
                <a:spcPct val="115000"/>
              </a:lnSpc>
              <a:spcBef>
                <a:spcPts val="1600"/>
              </a:spcBef>
              <a:spcAft>
                <a:spcPts val="0"/>
              </a:spcAft>
              <a:buSzPts val="1800"/>
              <a:buChar char="●"/>
            </a:pPr>
            <a:r>
              <a:rPr lang="en" sz="1800"/>
              <a:t>Cite </a:t>
            </a:r>
            <a:r>
              <a:rPr lang="en" sz="1800"/>
              <a:t>related work, including data</a:t>
            </a:r>
            <a:endParaRPr sz="1800"/>
          </a:p>
          <a:p>
            <a:pPr indent="-342900" lvl="0" marL="457200" rtl="0" algn="l">
              <a:lnSpc>
                <a:spcPct val="115000"/>
              </a:lnSpc>
              <a:spcBef>
                <a:spcPts val="0"/>
              </a:spcBef>
              <a:spcAft>
                <a:spcPts val="0"/>
              </a:spcAft>
              <a:buSzPts val="1800"/>
              <a:buChar char="●"/>
            </a:pPr>
            <a:r>
              <a:rPr lang="en" sz="1800"/>
              <a:t>Provide license information</a:t>
            </a:r>
            <a:endParaRPr sz="1800"/>
          </a:p>
          <a:p>
            <a:pPr indent="-342900" lvl="0" marL="457200" rtl="0" algn="l">
              <a:lnSpc>
                <a:spcPct val="115000"/>
              </a:lnSpc>
              <a:spcBef>
                <a:spcPts val="0"/>
              </a:spcBef>
              <a:spcAft>
                <a:spcPts val="0"/>
              </a:spcAft>
              <a:buSzPts val="1800"/>
              <a:buChar char="●"/>
            </a:pPr>
            <a:r>
              <a:rPr lang="en" sz="1800"/>
              <a:t>Provide funding and grant information</a:t>
            </a:r>
            <a:endParaRPr sz="1800"/>
          </a:p>
          <a:p>
            <a:pPr indent="-342900" lvl="0" marL="457200" rtl="0" algn="l">
              <a:lnSpc>
                <a:spcPct val="115000"/>
              </a:lnSpc>
              <a:spcBef>
                <a:spcPts val="0"/>
              </a:spcBef>
              <a:spcAft>
                <a:spcPts val="0"/>
              </a:spcAft>
              <a:buSzPts val="1800"/>
              <a:buChar char="●"/>
            </a:pPr>
            <a:r>
              <a:rPr lang="en" sz="1800"/>
              <a:t>Collect and include ROR IDs with affiliation metadata</a:t>
            </a:r>
            <a:endParaRPr sz="1800"/>
          </a:p>
          <a:p>
            <a:pPr indent="-342900" lvl="0" marL="457200" rtl="0" algn="l">
              <a:lnSpc>
                <a:spcPct val="115000"/>
              </a:lnSpc>
              <a:spcBef>
                <a:spcPts val="0"/>
              </a:spcBef>
              <a:spcAft>
                <a:spcPts val="0"/>
              </a:spcAft>
              <a:buSzPts val="1800"/>
              <a:buChar char="●"/>
            </a:pPr>
            <a:r>
              <a:rPr lang="en" sz="1800"/>
              <a:t>Encourage authors to submit ORCID and use ORCID auto-update</a:t>
            </a:r>
            <a:endParaRPr sz="1800"/>
          </a:p>
          <a:p>
            <a:pPr indent="0" lvl="0" marL="0" rtl="0" algn="l">
              <a:spcBef>
                <a:spcPts val="1000"/>
              </a:spcBef>
              <a:spcAft>
                <a:spcPts val="0"/>
              </a:spcAft>
              <a:buNone/>
            </a:pPr>
            <a:r>
              <a:t/>
            </a:r>
            <a:endParaRPr sz="2400"/>
          </a:p>
          <a:p>
            <a:pPr indent="0" lvl="0" marL="0" rtl="0" algn="ctr">
              <a:spcBef>
                <a:spcPts val="1000"/>
              </a:spcBef>
              <a:spcAft>
                <a:spcPts val="1600"/>
              </a:spcAft>
              <a:buNone/>
            </a:pPr>
            <a:r>
              <a:rPr lang="en" sz="2200"/>
              <a:t>This is a </a:t>
            </a:r>
            <a:r>
              <a:rPr b="1" lang="en" sz="2200"/>
              <a:t>shared</a:t>
            </a:r>
            <a:r>
              <a:rPr lang="en" sz="2200"/>
              <a:t> vision - collaboration is key to realising the Research Nexus, which belongs to all of us</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9"/>
          <p:cNvSpPr txBox="1"/>
          <p:nvPr>
            <p:ph idx="1" type="body"/>
          </p:nvPr>
        </p:nvSpPr>
        <p:spPr>
          <a:xfrm>
            <a:off x="625000" y="2304850"/>
            <a:ext cx="7734000" cy="21792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en" sz="1800">
                <a:solidFill>
                  <a:srgbClr val="3F4646"/>
                </a:solidFill>
              </a:rPr>
              <a:t>Let’s stay in touch!</a:t>
            </a:r>
            <a:endParaRPr sz="1800">
              <a:solidFill>
                <a:srgbClr val="3F4646"/>
              </a:solidFill>
            </a:endParaRPr>
          </a:p>
          <a:p>
            <a:pPr indent="-342900" lvl="0" marL="457200" rtl="0" algn="l">
              <a:lnSpc>
                <a:spcPct val="100000"/>
              </a:lnSpc>
              <a:spcBef>
                <a:spcPts val="1200"/>
              </a:spcBef>
              <a:spcAft>
                <a:spcPts val="0"/>
              </a:spcAft>
              <a:buSzPts val="1800"/>
              <a:buChar char="●"/>
            </a:pPr>
            <a:r>
              <a:rPr lang="en" sz="1800">
                <a:solidFill>
                  <a:srgbClr val="3F4646"/>
                </a:solidFill>
              </a:rPr>
              <a:t>Twitter: </a:t>
            </a:r>
            <a:r>
              <a:rPr lang="en" sz="1800">
                <a:solidFill>
                  <a:srgbClr val="3EB1C8"/>
                </a:solidFill>
              </a:rPr>
              <a:t>@CrossrefOrg</a:t>
            </a:r>
            <a:r>
              <a:rPr lang="en" sz="1800">
                <a:solidFill>
                  <a:srgbClr val="3F4646"/>
                </a:solidFill>
              </a:rPr>
              <a:t> and </a:t>
            </a:r>
            <a:r>
              <a:rPr lang="en" sz="1800">
                <a:solidFill>
                  <a:srgbClr val="3EB1C8"/>
                </a:solidFill>
              </a:rPr>
              <a:t>@Crossrefsupport</a:t>
            </a:r>
            <a:endParaRPr sz="1800">
              <a:solidFill>
                <a:srgbClr val="3F4646"/>
              </a:solidFill>
            </a:endParaRPr>
          </a:p>
          <a:p>
            <a:pPr indent="-342900" lvl="0" marL="457200" rtl="0" algn="l">
              <a:lnSpc>
                <a:spcPct val="100000"/>
              </a:lnSpc>
              <a:spcBef>
                <a:spcPts val="0"/>
              </a:spcBef>
              <a:spcAft>
                <a:spcPts val="0"/>
              </a:spcAft>
              <a:buSzPts val="1800"/>
              <a:buChar char="●"/>
            </a:pPr>
            <a:r>
              <a:rPr lang="en" sz="1800">
                <a:solidFill>
                  <a:srgbClr val="3F4646"/>
                </a:solidFill>
              </a:rPr>
              <a:t>What are we thinking about:</a:t>
            </a:r>
            <a:r>
              <a:rPr lang="en" sz="1800">
                <a:solidFill>
                  <a:srgbClr val="3EB1C8"/>
                </a:solidFill>
              </a:rPr>
              <a:t> crossref.org/blog</a:t>
            </a:r>
            <a:endParaRPr sz="1800">
              <a:solidFill>
                <a:srgbClr val="3F4646"/>
              </a:solidFill>
            </a:endParaRPr>
          </a:p>
          <a:p>
            <a:pPr indent="-342900" lvl="0" marL="457200" rtl="0" algn="l">
              <a:lnSpc>
                <a:spcPct val="100000"/>
              </a:lnSpc>
              <a:spcBef>
                <a:spcPts val="0"/>
              </a:spcBef>
              <a:spcAft>
                <a:spcPts val="0"/>
              </a:spcAft>
              <a:buSzPts val="1800"/>
              <a:buChar char="●"/>
            </a:pPr>
            <a:r>
              <a:rPr lang="en" sz="1800">
                <a:solidFill>
                  <a:srgbClr val="3F4646"/>
                </a:solidFill>
              </a:rPr>
              <a:t>Conversations: </a:t>
            </a:r>
            <a:r>
              <a:rPr lang="en" sz="1800">
                <a:solidFill>
                  <a:srgbClr val="3EB1C8"/>
                </a:solidFill>
              </a:rPr>
              <a:t>community.crossref.org/</a:t>
            </a:r>
            <a:endParaRPr sz="1800">
              <a:solidFill>
                <a:srgbClr val="3EB1C8"/>
              </a:solidFill>
            </a:endParaRPr>
          </a:p>
          <a:p>
            <a:pPr indent="-342900" lvl="0" marL="457200" rtl="0" algn="l">
              <a:lnSpc>
                <a:spcPct val="100000"/>
              </a:lnSpc>
              <a:spcBef>
                <a:spcPts val="0"/>
              </a:spcBef>
              <a:spcAft>
                <a:spcPts val="0"/>
              </a:spcAft>
              <a:buSzPts val="1800"/>
              <a:buChar char="●"/>
            </a:pPr>
            <a:r>
              <a:rPr lang="en" sz="1800">
                <a:solidFill>
                  <a:srgbClr val="3F4646"/>
                </a:solidFill>
              </a:rPr>
              <a:t>Get in touch:</a:t>
            </a:r>
            <a:r>
              <a:rPr lang="en" sz="1800">
                <a:solidFill>
                  <a:srgbClr val="3EB1C8"/>
                </a:solidFill>
              </a:rPr>
              <a:t> </a:t>
            </a:r>
            <a:r>
              <a:rPr lang="en" sz="1800">
                <a:solidFill>
                  <a:srgbClr val="3EB1C8"/>
                </a:solidFill>
                <a:uFill>
                  <a:noFill/>
                </a:uFill>
                <a:hlinkClick r:id="rId3">
                  <a:extLst>
                    <a:ext uri="{A12FA001-AC4F-418D-AE19-62706E023703}">
                      <ahyp:hlinkClr val="tx"/>
                    </a:ext>
                  </a:extLst>
                </a:hlinkClick>
              </a:rPr>
              <a:t>feedback@crossref.org</a:t>
            </a:r>
            <a:r>
              <a:rPr lang="en" sz="1800">
                <a:solidFill>
                  <a:srgbClr val="3EB1C8"/>
                </a:solidFill>
              </a:rPr>
              <a:t> </a:t>
            </a:r>
            <a:endParaRPr sz="1800">
              <a:solidFill>
                <a:srgbClr val="3EB1C8"/>
              </a:solidFill>
            </a:endParaRPr>
          </a:p>
          <a:p>
            <a:pPr indent="-342900" lvl="0" marL="457200" rtl="0" algn="l">
              <a:lnSpc>
                <a:spcPct val="100000"/>
              </a:lnSpc>
              <a:spcBef>
                <a:spcPts val="0"/>
              </a:spcBef>
              <a:spcAft>
                <a:spcPts val="0"/>
              </a:spcAft>
              <a:buSzPts val="1800"/>
              <a:buChar char="●"/>
            </a:pPr>
            <a:r>
              <a:rPr lang="en" sz="1800">
                <a:solidFill>
                  <a:srgbClr val="3F4646"/>
                </a:solidFill>
              </a:rPr>
              <a:t>Newsletter: </a:t>
            </a:r>
            <a:r>
              <a:rPr lang="en" sz="1800">
                <a:solidFill>
                  <a:srgbClr val="3EB1C8"/>
                </a:solidFill>
              </a:rPr>
              <a:t>Click “Get email updates” on our website</a:t>
            </a:r>
            <a:endParaRPr sz="1800">
              <a:solidFill>
                <a:srgbClr val="3EB1C8"/>
              </a:solidFill>
            </a:endParaRPr>
          </a:p>
          <a:p>
            <a:pPr indent="0" lvl="0" marL="0" rtl="0" algn="l">
              <a:spcBef>
                <a:spcPts val="0"/>
              </a:spcBef>
              <a:spcAft>
                <a:spcPts val="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9"/>
          <p:cNvSpPr txBox="1"/>
          <p:nvPr>
            <p:ph idx="1" type="body"/>
          </p:nvPr>
        </p:nvSpPr>
        <p:spPr>
          <a:xfrm>
            <a:off x="454050" y="1201475"/>
            <a:ext cx="8131800" cy="3082800"/>
          </a:xfrm>
          <a:prstGeom prst="rect">
            <a:avLst/>
          </a:prstGeom>
          <a:noFill/>
          <a:ln>
            <a:noFill/>
          </a:ln>
        </p:spPr>
        <p:txBody>
          <a:bodyPr anchorCtr="0" anchor="t" bIns="34275" lIns="34275" spcFirstLastPara="1" rIns="34275" wrap="square" tIns="34275">
            <a:noAutofit/>
          </a:bodyPr>
          <a:lstStyle/>
          <a:p>
            <a:pPr indent="-188629" lvl="0" marL="201456" rtl="0" algn="l">
              <a:lnSpc>
                <a:spcPct val="115000"/>
              </a:lnSpc>
              <a:spcBef>
                <a:spcPts val="0"/>
              </a:spcBef>
              <a:spcAft>
                <a:spcPts val="0"/>
              </a:spcAft>
              <a:buClr>
                <a:srgbClr val="4F5858"/>
              </a:buClr>
              <a:buSzPts val="1800"/>
              <a:buFont typeface="Arial"/>
              <a:buChar char="●"/>
            </a:pPr>
            <a:r>
              <a:rPr lang="en" sz="1800" strike="sngStrike"/>
              <a:t>A PID provider.</a:t>
            </a:r>
            <a:r>
              <a:rPr lang="en" sz="1800"/>
              <a:t> An Open Infrastructure provider.</a:t>
            </a:r>
            <a:endParaRPr sz="1800"/>
          </a:p>
          <a:p>
            <a:pPr indent="-188629" lvl="0" marL="201456" rtl="0" algn="l">
              <a:lnSpc>
                <a:spcPct val="115000"/>
              </a:lnSpc>
              <a:spcBef>
                <a:spcPts val="1000"/>
              </a:spcBef>
              <a:spcAft>
                <a:spcPts val="0"/>
              </a:spcAft>
              <a:buClr>
                <a:srgbClr val="4F5858"/>
              </a:buClr>
              <a:buSzPts val="1800"/>
              <a:buFont typeface="Arial"/>
              <a:buChar char="●"/>
            </a:pPr>
            <a:r>
              <a:rPr lang="en" sz="1800"/>
              <a:t>&gt;</a:t>
            </a:r>
            <a:r>
              <a:rPr lang="en" sz="1800">
                <a:solidFill>
                  <a:srgbClr val="4F5858"/>
                </a:solidFill>
              </a:rPr>
              <a:t> </a:t>
            </a:r>
            <a:r>
              <a:rPr lang="en" sz="1800"/>
              <a:t>19</a:t>
            </a:r>
            <a:r>
              <a:rPr lang="en" sz="1800">
                <a:solidFill>
                  <a:srgbClr val="4F5858"/>
                </a:solidFill>
              </a:rPr>
              <a:t>,000 member and affiliated </a:t>
            </a:r>
            <a:r>
              <a:rPr lang="en" sz="1800">
                <a:solidFill>
                  <a:srgbClr val="4F5858"/>
                </a:solidFill>
              </a:rPr>
              <a:t>organizations</a:t>
            </a:r>
            <a:r>
              <a:rPr lang="en" sz="1800">
                <a:solidFill>
                  <a:srgbClr val="4F5858"/>
                </a:solidFill>
              </a:rPr>
              <a:t> across </a:t>
            </a:r>
            <a:r>
              <a:rPr lang="en" sz="1800"/>
              <a:t>&gt; 140 countries</a:t>
            </a:r>
            <a:endParaRPr sz="1800">
              <a:solidFill>
                <a:srgbClr val="4F5858"/>
              </a:solidFill>
            </a:endParaRPr>
          </a:p>
          <a:p>
            <a:pPr indent="-188629" lvl="0" marL="201456" rtl="0" algn="l">
              <a:lnSpc>
                <a:spcPct val="115000"/>
              </a:lnSpc>
              <a:spcBef>
                <a:spcPts val="1000"/>
              </a:spcBef>
              <a:spcAft>
                <a:spcPts val="0"/>
              </a:spcAft>
              <a:buClr>
                <a:srgbClr val="4F5858"/>
              </a:buClr>
              <a:buSzPts val="1800"/>
              <a:buFont typeface="Arial"/>
              <a:buChar char="●"/>
            </a:pPr>
            <a:r>
              <a:rPr lang="en" sz="1800">
                <a:solidFill>
                  <a:srgbClr val="4F5858"/>
                </a:solidFill>
              </a:rPr>
              <a:t>Metadata store of </a:t>
            </a:r>
            <a:r>
              <a:rPr lang="en" sz="1800"/>
              <a:t>&gt;</a:t>
            </a:r>
            <a:r>
              <a:rPr lang="en" sz="1800">
                <a:solidFill>
                  <a:schemeClr val="dk2"/>
                </a:solidFill>
              </a:rPr>
              <a:t>135 </a:t>
            </a:r>
            <a:r>
              <a:rPr lang="en" sz="1800">
                <a:solidFill>
                  <a:srgbClr val="4F5858"/>
                </a:solidFill>
              </a:rPr>
              <a:t>million scholarly content items</a:t>
            </a:r>
            <a:endParaRPr sz="1800">
              <a:solidFill>
                <a:srgbClr val="4F5858"/>
              </a:solidFill>
            </a:endParaRPr>
          </a:p>
          <a:p>
            <a:pPr indent="-188629" lvl="0" marL="201456" rtl="0" algn="l">
              <a:lnSpc>
                <a:spcPct val="115000"/>
              </a:lnSpc>
              <a:spcBef>
                <a:spcPts val="1000"/>
              </a:spcBef>
              <a:spcAft>
                <a:spcPts val="0"/>
              </a:spcAft>
              <a:buClr>
                <a:srgbClr val="4F5858"/>
              </a:buClr>
              <a:buSzPts val="1800"/>
              <a:buChar char="●"/>
            </a:pPr>
            <a:r>
              <a:rPr lang="en" sz="1800"/>
              <a:t>Metadata and services make research outputs easy to find, cite, link, assess, and reuse.</a:t>
            </a:r>
            <a:endParaRPr sz="1800">
              <a:solidFill>
                <a:srgbClr val="4F5858"/>
              </a:solidFill>
            </a:endParaRPr>
          </a:p>
          <a:p>
            <a:pPr indent="-188629" lvl="0" marL="201456" rtl="0" algn="l">
              <a:lnSpc>
                <a:spcPct val="115000"/>
              </a:lnSpc>
              <a:spcBef>
                <a:spcPts val="1000"/>
              </a:spcBef>
              <a:spcAft>
                <a:spcPts val="0"/>
              </a:spcAft>
              <a:buClr>
                <a:srgbClr val="4F5858"/>
              </a:buClr>
              <a:buSzPts val="1800"/>
              <a:buFont typeface="Arial"/>
              <a:buChar char="●"/>
            </a:pPr>
            <a:r>
              <a:rPr lang="en" sz="1800">
                <a:solidFill>
                  <a:srgbClr val="4F5858"/>
                </a:solidFill>
              </a:rPr>
              <a:t>A DOI is just the start - We offer a wide array of services to ensure that scholarly research metadata is registered, linked, and </a:t>
            </a:r>
            <a:r>
              <a:rPr lang="en" sz="1800">
                <a:solidFill>
                  <a:srgbClr val="4F5858"/>
                </a:solidFill>
              </a:rPr>
              <a:t>distributed</a:t>
            </a:r>
            <a:r>
              <a:rPr lang="en" sz="1800">
                <a:solidFill>
                  <a:srgbClr val="4F5858"/>
                </a:solidFill>
              </a:rPr>
              <a:t>.</a:t>
            </a:r>
            <a:endParaRPr sz="1800">
              <a:solidFill>
                <a:srgbClr val="4F5858"/>
              </a:solidFill>
            </a:endParaRPr>
          </a:p>
          <a:p>
            <a:pPr indent="-188629" lvl="0" marL="201456" rtl="0" algn="l">
              <a:lnSpc>
                <a:spcPct val="115000"/>
              </a:lnSpc>
              <a:spcBef>
                <a:spcPts val="1000"/>
              </a:spcBef>
              <a:spcAft>
                <a:spcPts val="1000"/>
              </a:spcAft>
              <a:buClr>
                <a:srgbClr val="4F5858"/>
              </a:buClr>
              <a:buSzPts val="1800"/>
              <a:buFont typeface="Arial"/>
              <a:buChar char="●"/>
            </a:pPr>
            <a:r>
              <a:rPr lang="en" sz="1800">
                <a:solidFill>
                  <a:srgbClr val="4F5858"/>
                </a:solidFill>
              </a:rPr>
              <a:t>We preserve the metadata we receive and make it available via our open APIs and </a:t>
            </a:r>
            <a:r>
              <a:rPr lang="en" sz="1800">
                <a:solidFill>
                  <a:srgbClr val="4F5858"/>
                </a:solidFill>
              </a:rPr>
              <a:t>Search</a:t>
            </a:r>
            <a:r>
              <a:rPr lang="en" sz="1800"/>
              <a:t> ~600 million queries each month</a:t>
            </a:r>
            <a:endParaRPr sz="1800">
              <a:solidFill>
                <a:srgbClr val="4F5858"/>
              </a:solidFill>
            </a:endParaRPr>
          </a:p>
        </p:txBody>
      </p:sp>
      <p:sp>
        <p:nvSpPr>
          <p:cNvPr id="165" name="Google Shape;165;p39"/>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Crossref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nvSpPr>
        <p:spPr>
          <a:xfrm>
            <a:off x="1002844" y="248425"/>
            <a:ext cx="6239400" cy="440400"/>
          </a:xfrm>
          <a:prstGeom prst="rect">
            <a:avLst/>
          </a:prstGeom>
          <a:noFill/>
          <a:ln>
            <a:noFill/>
          </a:ln>
        </p:spPr>
        <p:txBody>
          <a:bodyPr anchorCtr="0" anchor="b" bIns="34275" lIns="34275" spcFirstLastPara="1" rIns="34275" wrap="square" tIns="34275">
            <a:noAutofit/>
          </a:bodyPr>
          <a:lstStyle/>
          <a:p>
            <a:pPr indent="0" lvl="0" marL="0" marR="0" rtl="0" algn="l">
              <a:lnSpc>
                <a:spcPct val="100000"/>
              </a:lnSpc>
              <a:spcBef>
                <a:spcPts val="0"/>
              </a:spcBef>
              <a:spcAft>
                <a:spcPts val="0"/>
              </a:spcAft>
              <a:buClr>
                <a:schemeClr val="accent5"/>
              </a:buClr>
              <a:buSzPts val="2500"/>
              <a:buFont typeface="Helvetica Neue"/>
              <a:buNone/>
            </a:pPr>
            <a:r>
              <a:rPr b="1" lang="en" sz="3600">
                <a:solidFill>
                  <a:srgbClr val="616B6B"/>
                </a:solidFill>
                <a:latin typeface="Helvetica Neue"/>
                <a:ea typeface="Helvetica Neue"/>
                <a:cs typeface="Helvetica Neue"/>
                <a:sym typeface="Helvetica Neue"/>
              </a:rPr>
              <a:t>Members</a:t>
            </a:r>
            <a:r>
              <a:rPr b="1" i="0" lang="en" sz="3600" u="none" cap="none" strike="noStrike">
                <a:solidFill>
                  <a:srgbClr val="616B6B"/>
                </a:solidFill>
                <a:latin typeface="Helvetica Neue"/>
                <a:ea typeface="Helvetica Neue"/>
                <a:cs typeface="Helvetica Neue"/>
                <a:sym typeface="Helvetica Neue"/>
              </a:rPr>
              <a:t> —&gt; Crossref</a:t>
            </a:r>
            <a:endParaRPr b="1" i="0" sz="3600" u="none" cap="none" strike="noStrike">
              <a:solidFill>
                <a:srgbClr val="616B6B"/>
              </a:solidFill>
              <a:latin typeface="Helvetica Neue"/>
              <a:ea typeface="Helvetica Neue"/>
              <a:cs typeface="Helvetica Neue"/>
              <a:sym typeface="Helvetica Neue"/>
            </a:endParaRPr>
          </a:p>
        </p:txBody>
      </p:sp>
      <p:sp>
        <p:nvSpPr>
          <p:cNvPr id="171" name="Google Shape;171;p40"/>
          <p:cNvSpPr txBox="1"/>
          <p:nvPr/>
        </p:nvSpPr>
        <p:spPr>
          <a:xfrm>
            <a:off x="3440590" y="697141"/>
            <a:ext cx="5295300" cy="4315800"/>
          </a:xfrm>
          <a:prstGeom prst="rect">
            <a:avLst/>
          </a:prstGeom>
          <a:noFill/>
          <a:ln>
            <a:noFill/>
          </a:ln>
        </p:spPr>
        <p:txBody>
          <a:bodyPr anchorCtr="0" anchor="b" bIns="34275" lIns="34275" spcFirstLastPara="1" rIns="34275" wrap="square" tIns="34275">
            <a:noAutofit/>
          </a:bodyPr>
          <a:lstStyle/>
          <a:p>
            <a:pPr indent="0" lvl="0" marL="0" marR="0" rtl="0" algn="l">
              <a:lnSpc>
                <a:spcPct val="130000"/>
              </a:lnSpc>
              <a:spcBef>
                <a:spcPts val="0"/>
              </a:spcBef>
              <a:spcAft>
                <a:spcPts val="0"/>
              </a:spcAft>
              <a:buClr>
                <a:schemeClr val="accent1"/>
              </a:buClr>
              <a:buSzPts val="1800"/>
              <a:buFont typeface="Helvetica Neue"/>
              <a:buNone/>
            </a:pPr>
            <a:r>
              <a:rPr b="1" lang="en" sz="1800">
                <a:solidFill>
                  <a:srgbClr val="3EB1C8"/>
                </a:solidFill>
                <a:latin typeface="Helvetica Neue"/>
                <a:ea typeface="Helvetica Neue"/>
                <a:cs typeface="Helvetica Neue"/>
                <a:sym typeface="Helvetica Neue"/>
              </a:rPr>
              <a:t>Basic metadata</a:t>
            </a:r>
            <a:r>
              <a:rPr b="1" i="0" lang="en" sz="1800" u="none" cap="none" strike="noStrike">
                <a:solidFill>
                  <a:srgbClr val="3EB1C8"/>
                </a:solidFill>
                <a:latin typeface="Helvetica Neue"/>
                <a:ea typeface="Helvetica Neue"/>
                <a:cs typeface="Helvetica Neue"/>
                <a:sym typeface="Helvetica Neue"/>
              </a:rPr>
              <a:t>:</a:t>
            </a:r>
            <a:r>
              <a:rPr b="0" i="0" lang="en" sz="1800" u="none" cap="none" strike="noStrike">
                <a:solidFill>
                  <a:srgbClr val="535353"/>
                </a:solidFill>
                <a:latin typeface="Helvetica Neue"/>
                <a:ea typeface="Helvetica Neue"/>
                <a:cs typeface="Helvetica Neue"/>
                <a:sym typeface="Helvetica Neue"/>
              </a:rPr>
              <a:t> </a:t>
            </a:r>
            <a:r>
              <a:rPr lang="en" sz="1800">
                <a:solidFill>
                  <a:srgbClr val="535353"/>
                </a:solidFill>
                <a:latin typeface="Helvetica Neue"/>
                <a:ea typeface="Helvetica Neue"/>
                <a:cs typeface="Helvetica Neue"/>
                <a:sym typeface="Helvetica Neue"/>
              </a:rPr>
              <a:t>titles; author names; ISSNs/ISBNs, abstracts, references</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chemeClr val="accent1"/>
              </a:buClr>
              <a:buSzPts val="1800"/>
              <a:buFont typeface="Helvetica Neue"/>
              <a:buNone/>
            </a:pPr>
            <a:r>
              <a:rPr b="1" lang="en" sz="1800">
                <a:solidFill>
                  <a:srgbClr val="3EB1C8"/>
                </a:solidFill>
                <a:latin typeface="Helvetica Neue"/>
                <a:ea typeface="Helvetica Neue"/>
                <a:cs typeface="Helvetica Neue"/>
                <a:sym typeface="Helvetica Neue"/>
              </a:rPr>
              <a:t>Funding information</a:t>
            </a:r>
            <a:r>
              <a:rPr b="1" i="0" lang="en" sz="1800" u="none" cap="none" strike="noStrike">
                <a:solidFill>
                  <a:srgbClr val="3EB1C8"/>
                </a:solidFill>
                <a:latin typeface="Helvetica Neue"/>
                <a:ea typeface="Helvetica Neue"/>
                <a:cs typeface="Helvetica Neue"/>
                <a:sym typeface="Helvetica Neue"/>
              </a:rPr>
              <a:t>:</a:t>
            </a:r>
            <a:r>
              <a:rPr b="1" i="0" lang="en" sz="1800" u="none" cap="none" strike="noStrike">
                <a:solidFill>
                  <a:srgbClr val="535353"/>
                </a:solidFill>
                <a:latin typeface="Helvetica Neue"/>
                <a:ea typeface="Helvetica Neue"/>
                <a:cs typeface="Helvetica Neue"/>
                <a:sym typeface="Helvetica Neue"/>
              </a:rPr>
              <a:t> </a:t>
            </a:r>
            <a:r>
              <a:rPr lang="en" sz="1800">
                <a:solidFill>
                  <a:srgbClr val="535353"/>
                </a:solidFill>
                <a:latin typeface="Helvetica Neue"/>
                <a:ea typeface="Helvetica Neue"/>
                <a:cs typeface="Helvetica Neue"/>
                <a:sym typeface="Helvetica Neue"/>
              </a:rPr>
              <a:t>Funder identifiers, award numbers</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chemeClr val="accent1"/>
              </a:buClr>
              <a:buSzPts val="1800"/>
              <a:buFont typeface="Helvetica Neue"/>
              <a:buNone/>
            </a:pPr>
            <a:r>
              <a:rPr b="1" lang="en" sz="1800">
                <a:solidFill>
                  <a:srgbClr val="3EB1C8"/>
                </a:solidFill>
                <a:latin typeface="Helvetica Neue"/>
                <a:ea typeface="Helvetica Neue"/>
                <a:cs typeface="Helvetica Neue"/>
                <a:sym typeface="Helvetica Neue"/>
              </a:rPr>
              <a:t>License information</a:t>
            </a:r>
            <a:r>
              <a:rPr b="1" i="0" lang="en" sz="1800" u="none" cap="none" strike="noStrike">
                <a:solidFill>
                  <a:srgbClr val="3EB1C8"/>
                </a:solidFill>
                <a:latin typeface="Helvetica Neue"/>
                <a:ea typeface="Helvetica Neue"/>
                <a:cs typeface="Helvetica Neue"/>
                <a:sym typeface="Helvetica Neue"/>
              </a:rPr>
              <a:t>:</a:t>
            </a:r>
            <a:r>
              <a:rPr b="0" i="0" lang="en" sz="1800" u="none" cap="none" strike="noStrike">
                <a:solidFill>
                  <a:srgbClr val="535353"/>
                </a:solidFill>
                <a:latin typeface="Helvetica Neue"/>
                <a:ea typeface="Helvetica Neue"/>
                <a:cs typeface="Helvetica Neue"/>
                <a:sym typeface="Helvetica Neue"/>
              </a:rPr>
              <a:t> </a:t>
            </a:r>
            <a:r>
              <a:rPr lang="en" sz="1800">
                <a:solidFill>
                  <a:srgbClr val="535353"/>
                </a:solidFill>
                <a:latin typeface="Helvetica Neue"/>
                <a:ea typeface="Helvetica Neue"/>
                <a:cs typeface="Helvetica Neue"/>
                <a:sym typeface="Helvetica Neue"/>
              </a:rPr>
              <a:t>License URLs,  </a:t>
            </a:r>
            <a:endParaRPr sz="1800">
              <a:solidFill>
                <a:srgbClr val="535353"/>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accent1"/>
              </a:buClr>
              <a:buSzPts val="1800"/>
              <a:buFont typeface="Helvetica Neue"/>
              <a:buNone/>
            </a:pPr>
            <a:r>
              <a:rPr b="1" lang="en" sz="1800">
                <a:solidFill>
                  <a:srgbClr val="49BDD2"/>
                </a:solidFill>
                <a:latin typeface="Helvetica Neue"/>
                <a:ea typeface="Helvetica Neue"/>
                <a:cs typeface="Helvetica Neue"/>
                <a:sym typeface="Helvetica Neue"/>
              </a:rPr>
              <a:t>Full-text URLs:</a:t>
            </a:r>
            <a:r>
              <a:rPr lang="en" sz="1800">
                <a:solidFill>
                  <a:srgbClr val="535353"/>
                </a:solidFill>
                <a:latin typeface="Helvetica Neue"/>
                <a:ea typeface="Helvetica Neue"/>
                <a:cs typeface="Helvetica Neue"/>
                <a:sym typeface="Helvetica Neue"/>
              </a:rPr>
              <a:t> e.g. for text-mining and Similarity Check</a:t>
            </a:r>
            <a:endParaRPr sz="1800">
              <a:solidFill>
                <a:srgbClr val="535353"/>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535353"/>
              </a:buClr>
              <a:buSzPts val="1800"/>
              <a:buFont typeface="Helvetica Neue"/>
              <a:buNone/>
            </a:pPr>
            <a:r>
              <a:rPr b="1" i="0" lang="en" sz="1800" u="none" cap="none" strike="noStrike">
                <a:solidFill>
                  <a:srgbClr val="3EB1C8"/>
                </a:solidFill>
                <a:latin typeface="Helvetica Neue"/>
                <a:ea typeface="Helvetica Neue"/>
                <a:cs typeface="Helvetica Neue"/>
                <a:sym typeface="Helvetica Neue"/>
              </a:rPr>
              <a:t>Crossmark:</a:t>
            </a:r>
            <a:r>
              <a:rPr b="0" i="0" lang="en" sz="1800" u="none" cap="none" strike="noStrike">
                <a:solidFill>
                  <a:srgbClr val="535353"/>
                </a:solidFill>
                <a:latin typeface="Helvetica Neue"/>
                <a:ea typeface="Helvetica Neue"/>
                <a:cs typeface="Helvetica Neue"/>
                <a:sym typeface="Helvetica Neue"/>
              </a:rPr>
              <a:t> </a:t>
            </a:r>
            <a:r>
              <a:rPr lang="en" sz="1800">
                <a:solidFill>
                  <a:srgbClr val="535353"/>
                </a:solidFill>
                <a:latin typeface="Helvetica Neue"/>
                <a:ea typeface="Helvetica Neue"/>
                <a:cs typeface="Helvetica Neue"/>
                <a:sym typeface="Helvetica Neue"/>
              </a:rPr>
              <a:t>updates, retractions, corrections</a:t>
            </a:r>
            <a:endParaRPr sz="1800">
              <a:solidFill>
                <a:srgbClr val="535353"/>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535353"/>
              </a:buClr>
              <a:buSzPts val="1800"/>
              <a:buFont typeface="Helvetica Neue"/>
              <a:buNone/>
            </a:pPr>
            <a:r>
              <a:rPr lang="en" sz="1800">
                <a:solidFill>
                  <a:srgbClr val="535353"/>
                </a:solidFill>
                <a:latin typeface="Helvetica Neue"/>
                <a:ea typeface="Helvetica Neue"/>
                <a:cs typeface="Helvetica Neue"/>
                <a:sym typeface="Helvetica Neue"/>
              </a:rPr>
              <a:t>ORCID iDs</a:t>
            </a:r>
            <a:endParaRPr sz="1800">
              <a:solidFill>
                <a:srgbClr val="535353"/>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ACA79C"/>
              </a:buClr>
              <a:buSzPts val="1800"/>
              <a:buFont typeface="Helvetica Neue"/>
              <a:buNone/>
            </a:pPr>
            <a:r>
              <a:rPr b="1" i="0" lang="en" sz="1800" u="none" cap="none" strike="noStrike">
                <a:solidFill>
                  <a:srgbClr val="3EB1C8"/>
                </a:solidFill>
                <a:latin typeface="Helvetica Neue"/>
                <a:ea typeface="Helvetica Neue"/>
                <a:cs typeface="Helvetica Neue"/>
                <a:sym typeface="Helvetica Neue"/>
              </a:rPr>
              <a:t>Rec</a:t>
            </a:r>
            <a:r>
              <a:rPr b="1" lang="en" sz="1800">
                <a:solidFill>
                  <a:srgbClr val="3EB1C8"/>
                </a:solidFill>
                <a:latin typeface="Helvetica Neue"/>
                <a:ea typeface="Helvetica Neue"/>
                <a:cs typeface="Helvetica Neue"/>
                <a:sym typeface="Helvetica Neue"/>
              </a:rPr>
              <a:t>ently</a:t>
            </a:r>
            <a:r>
              <a:rPr b="1" i="0" lang="en" sz="1800" u="none" cap="none" strike="noStrike">
                <a:solidFill>
                  <a:srgbClr val="3EB1C8"/>
                </a:solidFill>
                <a:latin typeface="Helvetica Neue"/>
                <a:ea typeface="Helvetica Neue"/>
                <a:cs typeface="Helvetica Neue"/>
                <a:sym typeface="Helvetica Neue"/>
              </a:rPr>
              <a:t>:</a:t>
            </a:r>
            <a:r>
              <a:rPr b="0" i="0" lang="en" sz="1800" u="none" cap="none" strike="noStrike">
                <a:solidFill>
                  <a:srgbClr val="ACA79C"/>
                </a:solidFill>
                <a:latin typeface="Helvetica Neue"/>
                <a:ea typeface="Helvetica Neue"/>
                <a:cs typeface="Helvetica Neue"/>
                <a:sym typeface="Helvetica Neue"/>
              </a:rPr>
              <a:t> </a:t>
            </a:r>
            <a:r>
              <a:rPr lang="en" sz="1800">
                <a:solidFill>
                  <a:srgbClr val="535353"/>
                </a:solidFill>
                <a:latin typeface="Helvetica Neue"/>
                <a:ea typeface="Helvetica Neue"/>
                <a:cs typeface="Helvetica Neue"/>
                <a:sym typeface="Helvetica Neue"/>
              </a:rPr>
              <a:t>Peer Review reports, relations, links to related data, Grant identifiers</a:t>
            </a:r>
            <a:r>
              <a:rPr lang="en" sz="1400">
                <a:solidFill>
                  <a:srgbClr val="3EB1C8"/>
                </a:solidFill>
              </a:rPr>
              <a:t>, </a:t>
            </a:r>
            <a:r>
              <a:rPr lang="en" sz="1800">
                <a:solidFill>
                  <a:srgbClr val="535353"/>
                </a:solidFill>
                <a:latin typeface="Helvetica Neue"/>
                <a:ea typeface="Helvetica Neue"/>
                <a:cs typeface="Helvetica Neue"/>
                <a:sym typeface="Helvetica Neue"/>
              </a:rPr>
              <a:t>ROR </a:t>
            </a:r>
            <a:r>
              <a:rPr lang="en" sz="1800">
                <a:solidFill>
                  <a:srgbClr val="535353"/>
                </a:solidFill>
                <a:latin typeface="Helvetica Neue"/>
                <a:ea typeface="Helvetica Neue"/>
                <a:cs typeface="Helvetica Neue"/>
                <a:sym typeface="Helvetica Neue"/>
              </a:rPr>
              <a:t>identifiers</a:t>
            </a:r>
            <a:endParaRPr b="0" i="0" sz="1400" u="none" cap="none" strike="noStrike">
              <a:solidFill>
                <a:srgbClr val="000000"/>
              </a:solidFill>
              <a:latin typeface="Arial"/>
              <a:ea typeface="Arial"/>
              <a:cs typeface="Arial"/>
              <a:sym typeface="Arial"/>
            </a:endParaRPr>
          </a:p>
        </p:txBody>
      </p:sp>
      <p:pic>
        <p:nvPicPr>
          <p:cNvPr id="172" name="Google Shape;172;p40"/>
          <p:cNvPicPr preferRelativeResize="0"/>
          <p:nvPr/>
        </p:nvPicPr>
        <p:blipFill>
          <a:blip r:embed="rId3">
            <a:alphaModFix/>
          </a:blip>
          <a:stretch>
            <a:fillRect/>
          </a:stretch>
        </p:blipFill>
        <p:spPr>
          <a:xfrm>
            <a:off x="-39425" y="-61375"/>
            <a:ext cx="3379311" cy="52609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1"/>
          <p:cNvSpPr txBox="1"/>
          <p:nvPr>
            <p:ph type="title"/>
          </p:nvPr>
        </p:nvSpPr>
        <p:spPr>
          <a:xfrm>
            <a:off x="504000" y="294300"/>
            <a:ext cx="803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uses Crossref?</a:t>
            </a:r>
            <a:endParaRPr/>
          </a:p>
        </p:txBody>
      </p:sp>
      <p:sp>
        <p:nvSpPr>
          <p:cNvPr id="178" name="Google Shape;178;p41"/>
          <p:cNvSpPr txBox="1"/>
          <p:nvPr>
            <p:ph idx="2" type="body"/>
          </p:nvPr>
        </p:nvSpPr>
        <p:spPr>
          <a:xfrm>
            <a:off x="4646875" y="2260550"/>
            <a:ext cx="4275900" cy="2629200"/>
          </a:xfrm>
          <a:prstGeom prst="rect">
            <a:avLst/>
          </a:prstGeom>
        </p:spPr>
        <p:txBody>
          <a:bodyPr anchorCtr="0" anchor="t" bIns="91425" lIns="91425" spcFirstLastPara="1" rIns="91425" wrap="square" tIns="91425">
            <a:noAutofit/>
          </a:bodyPr>
          <a:lstStyle/>
          <a:p>
            <a:pPr indent="-355600" lvl="0" marL="457200" rtl="0" algn="l">
              <a:lnSpc>
                <a:spcPct val="90000"/>
              </a:lnSpc>
              <a:spcBef>
                <a:spcPts val="700"/>
              </a:spcBef>
              <a:spcAft>
                <a:spcPts val="0"/>
              </a:spcAft>
              <a:buSzPts val="2000"/>
              <a:buChar char="●"/>
            </a:pPr>
            <a:r>
              <a:rPr lang="en" sz="2000"/>
              <a:t>Peer review systems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Reference manager systems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Lab &amp; diagnostics suppliers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Info management systems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Educational tools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Data analytics systems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Literature discovery services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Registration Agencies</a:t>
            </a:r>
            <a:endParaRPr sz="2152"/>
          </a:p>
        </p:txBody>
      </p:sp>
      <p:sp>
        <p:nvSpPr>
          <p:cNvPr id="179" name="Google Shape;179;p41"/>
          <p:cNvSpPr txBox="1"/>
          <p:nvPr>
            <p:ph idx="1" type="body"/>
          </p:nvPr>
        </p:nvSpPr>
        <p:spPr>
          <a:xfrm>
            <a:off x="209075" y="2260550"/>
            <a:ext cx="3809700" cy="2727300"/>
          </a:xfrm>
          <a:prstGeom prst="rect">
            <a:avLst/>
          </a:prstGeom>
        </p:spPr>
        <p:txBody>
          <a:bodyPr anchorCtr="0" anchor="t" bIns="91425" lIns="91425" spcFirstLastPara="1" rIns="91425" wrap="square" tIns="91425">
            <a:noAutofit/>
          </a:bodyPr>
          <a:lstStyle/>
          <a:p>
            <a:pPr indent="-355600" lvl="0" marL="457200" rtl="0" algn="l">
              <a:lnSpc>
                <a:spcPct val="90000"/>
              </a:lnSpc>
              <a:spcBef>
                <a:spcPts val="700"/>
              </a:spcBef>
              <a:spcAft>
                <a:spcPts val="0"/>
              </a:spcAft>
              <a:buSzPts val="2000"/>
              <a:buChar char="●"/>
            </a:pPr>
            <a:r>
              <a:rPr lang="en" sz="2000"/>
              <a:t>Institutions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Archives &amp; repositories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Research councils </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Data centres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Professional networks </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Patent offices</a:t>
            </a:r>
            <a:endParaRPr sz="1400">
              <a:solidFill>
                <a:schemeClr val="dk1"/>
              </a:solidFill>
              <a:latin typeface="Arial"/>
              <a:ea typeface="Arial"/>
              <a:cs typeface="Arial"/>
              <a:sym typeface="Arial"/>
            </a:endParaRPr>
          </a:p>
          <a:p>
            <a:pPr indent="-355600" lvl="0" marL="457200" rtl="0" algn="l">
              <a:lnSpc>
                <a:spcPct val="90000"/>
              </a:lnSpc>
              <a:spcBef>
                <a:spcPts val="0"/>
              </a:spcBef>
              <a:spcAft>
                <a:spcPts val="0"/>
              </a:spcAft>
              <a:buSzPts val="2000"/>
              <a:buChar char="●"/>
            </a:pPr>
            <a:r>
              <a:rPr lang="en" sz="2000"/>
              <a:t>Indexing services</a:t>
            </a:r>
            <a:endParaRPr sz="2000"/>
          </a:p>
          <a:p>
            <a:pPr indent="-355600" lvl="0" marL="457200" rtl="0" algn="l">
              <a:lnSpc>
                <a:spcPct val="90000"/>
              </a:lnSpc>
              <a:spcBef>
                <a:spcPts val="0"/>
              </a:spcBef>
              <a:spcAft>
                <a:spcPts val="0"/>
              </a:spcAft>
              <a:buSzPts val="2000"/>
              <a:buChar char="●"/>
            </a:pPr>
            <a:r>
              <a:rPr lang="en" sz="2000"/>
              <a:t>Publishing vendors</a:t>
            </a:r>
            <a:endParaRPr sz="2000"/>
          </a:p>
        </p:txBody>
      </p:sp>
      <p:sp>
        <p:nvSpPr>
          <p:cNvPr id="180" name="Google Shape;180;p41"/>
          <p:cNvSpPr txBox="1"/>
          <p:nvPr/>
        </p:nvSpPr>
        <p:spPr>
          <a:xfrm>
            <a:off x="411750" y="1055863"/>
            <a:ext cx="8216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2A96AA"/>
                </a:solidFill>
                <a:latin typeface="Helvetica Neue"/>
                <a:ea typeface="Helvetica Neue"/>
                <a:cs typeface="Helvetica Neue"/>
                <a:sym typeface="Helvetica Neue"/>
              </a:rPr>
              <a:t>Publishers </a:t>
            </a:r>
            <a:r>
              <a:rPr lang="en" sz="1800">
                <a:solidFill>
                  <a:srgbClr val="535353"/>
                </a:solidFill>
                <a:latin typeface="Helvetica Neue"/>
                <a:ea typeface="Helvetica Neue"/>
                <a:cs typeface="Helvetica Neue"/>
                <a:sym typeface="Helvetica Neue"/>
              </a:rPr>
              <a:t>are our largest group of members</a:t>
            </a:r>
            <a:endParaRPr sz="1800">
              <a:solidFill>
                <a:srgbClr val="535353"/>
              </a:solidFill>
              <a:latin typeface="Helvetica Neue"/>
              <a:ea typeface="Helvetica Neue"/>
              <a:cs typeface="Helvetica Neue"/>
              <a:sym typeface="Helvetica Neue"/>
            </a:endParaRPr>
          </a:p>
          <a:p>
            <a:pPr indent="0" lvl="0" marL="0" rtl="0" algn="ctr">
              <a:spcBef>
                <a:spcPts val="0"/>
              </a:spcBef>
              <a:spcAft>
                <a:spcPts val="0"/>
              </a:spcAft>
              <a:buNone/>
            </a:pPr>
            <a:r>
              <a:rPr lang="en" sz="1800">
                <a:solidFill>
                  <a:srgbClr val="2A96AA"/>
                </a:solidFill>
                <a:latin typeface="Helvetica Neue"/>
                <a:ea typeface="Helvetica Neue"/>
                <a:cs typeface="Helvetica Neue"/>
                <a:sym typeface="Helvetica Neue"/>
              </a:rPr>
              <a:t>Funders </a:t>
            </a:r>
            <a:r>
              <a:rPr lang="en" sz="1800">
                <a:solidFill>
                  <a:srgbClr val="535353"/>
                </a:solidFill>
                <a:latin typeface="Helvetica Neue"/>
                <a:ea typeface="Helvetica Neue"/>
                <a:cs typeface="Helvetica Neue"/>
                <a:sym typeface="Helvetica Neue"/>
              </a:rPr>
              <a:t>can join and register grants</a:t>
            </a:r>
            <a:endParaRPr sz="18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lang="en" sz="1800">
                <a:solidFill>
                  <a:srgbClr val="2A96AA"/>
                </a:solidFill>
                <a:latin typeface="Helvetica Neue"/>
                <a:ea typeface="Helvetica Neue"/>
                <a:cs typeface="Helvetica Neue"/>
                <a:sym typeface="Helvetica Neue"/>
              </a:rPr>
              <a:t>Everyone </a:t>
            </a:r>
            <a:r>
              <a:rPr lang="en" sz="1800">
                <a:solidFill>
                  <a:srgbClr val="535353"/>
                </a:solidFill>
                <a:latin typeface="Helvetica Neue"/>
                <a:ea typeface="Helvetica Neue"/>
                <a:cs typeface="Helvetica Neue"/>
                <a:sym typeface="Helvetica Neue"/>
              </a:rPr>
              <a:t>benefits from quality metadata</a:t>
            </a:r>
            <a:endParaRPr sz="1800">
              <a:solidFill>
                <a:srgbClr val="535353"/>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84" name="Shape 184"/>
        <p:cNvGrpSpPr/>
        <p:nvPr/>
      </p:nvGrpSpPr>
      <p:grpSpPr>
        <a:xfrm>
          <a:off x="0" y="0"/>
          <a:ext cx="0" cy="0"/>
          <a:chOff x="0" y="0"/>
          <a:chExt cx="0" cy="0"/>
        </a:xfrm>
      </p:grpSpPr>
      <p:sp>
        <p:nvSpPr>
          <p:cNvPr id="185" name="Google Shape;185;p42"/>
          <p:cNvSpPr txBox="1"/>
          <p:nvPr>
            <p:ph type="title"/>
          </p:nvPr>
        </p:nvSpPr>
        <p:spPr>
          <a:xfrm>
            <a:off x="791550" y="615300"/>
            <a:ext cx="7719900" cy="391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3500"/>
              <a:t>Like others, </a:t>
            </a:r>
            <a:endParaRPr b="0" sz="3500"/>
          </a:p>
          <a:p>
            <a:pPr indent="0" lvl="0" marL="0" rtl="0" algn="l">
              <a:spcBef>
                <a:spcPts val="0"/>
              </a:spcBef>
              <a:spcAft>
                <a:spcPts val="0"/>
              </a:spcAft>
              <a:buNone/>
            </a:pPr>
            <a:r>
              <a:t/>
            </a:r>
            <a:endParaRPr sz="1700"/>
          </a:p>
          <a:p>
            <a:pPr indent="0" lvl="0" marL="0" rtl="0" algn="l">
              <a:spcBef>
                <a:spcPts val="0"/>
              </a:spcBef>
              <a:spcAft>
                <a:spcPts val="0"/>
              </a:spcAft>
              <a:buNone/>
            </a:pPr>
            <a:r>
              <a:rPr lang="en" sz="3500"/>
              <a:t>“we envision a rich and reusable open network of relationships connecting research organizations, people, things, and actions; </a:t>
            </a:r>
            <a:endParaRPr sz="3500"/>
          </a:p>
          <a:p>
            <a:pPr indent="0" lvl="0" marL="0" rtl="0" algn="l">
              <a:spcBef>
                <a:spcPts val="0"/>
              </a:spcBef>
              <a:spcAft>
                <a:spcPts val="0"/>
              </a:spcAft>
              <a:buNone/>
            </a:pPr>
            <a:r>
              <a:t/>
            </a:r>
            <a:endParaRPr sz="1700"/>
          </a:p>
          <a:p>
            <a:pPr indent="0" lvl="0" marL="0" rtl="0" algn="l">
              <a:spcBef>
                <a:spcPts val="0"/>
              </a:spcBef>
              <a:spcAft>
                <a:spcPts val="0"/>
              </a:spcAft>
              <a:buNone/>
            </a:pPr>
            <a:r>
              <a:rPr lang="en" sz="3500"/>
              <a:t>a scholarly record that the global community can build on forever, for the benefit of society.”</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3"/>
          <p:cNvSpPr txBox="1"/>
          <p:nvPr>
            <p:ph idx="4294967295" type="title"/>
          </p:nvPr>
        </p:nvSpPr>
        <p:spPr>
          <a:xfrm rot="-5400000">
            <a:off x="-1649525" y="2300925"/>
            <a:ext cx="4633200" cy="5727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a:t>Research Nexus vision</a:t>
            </a:r>
            <a:endParaRPr/>
          </a:p>
        </p:txBody>
      </p:sp>
      <p:pic>
        <p:nvPicPr>
          <p:cNvPr id="191" name="Google Shape;191;p43"/>
          <p:cNvPicPr preferRelativeResize="0"/>
          <p:nvPr/>
        </p:nvPicPr>
        <p:blipFill>
          <a:blip r:embed="rId3">
            <a:alphaModFix/>
          </a:blip>
          <a:stretch>
            <a:fillRect/>
          </a:stretch>
        </p:blipFill>
        <p:spPr>
          <a:xfrm>
            <a:off x="1840765" y="0"/>
            <a:ext cx="6422271"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4"/>
          <p:cNvSpPr txBox="1"/>
          <p:nvPr>
            <p:ph type="title"/>
          </p:nvPr>
        </p:nvSpPr>
        <p:spPr>
          <a:xfrm>
            <a:off x="898469" y="283249"/>
            <a:ext cx="7347000" cy="716400"/>
          </a:xfrm>
          <a:prstGeom prst="rect">
            <a:avLst/>
          </a:prstGeom>
          <a:noFill/>
          <a:ln>
            <a:noFill/>
          </a:ln>
        </p:spPr>
        <p:txBody>
          <a:bodyPr anchorCtr="0" anchor="ctr" bIns="34275" lIns="34275" spcFirstLastPara="1" rIns="34275" wrap="square" tIns="34275">
            <a:noAutofit/>
          </a:bodyPr>
          <a:lstStyle/>
          <a:p>
            <a:pPr indent="0" lvl="0" marL="0" rtl="0" algn="l">
              <a:lnSpc>
                <a:spcPct val="80000"/>
              </a:lnSpc>
              <a:spcBef>
                <a:spcPts val="0"/>
              </a:spcBef>
              <a:spcAft>
                <a:spcPts val="0"/>
              </a:spcAft>
              <a:buClr>
                <a:schemeClr val="accent5"/>
              </a:buClr>
              <a:buSzPts val="3200"/>
              <a:buFont typeface="Helvetica Neue"/>
              <a:buNone/>
            </a:pPr>
            <a:r>
              <a:rPr lang="en" sz="3200"/>
              <a:t>How to reach that goal?</a:t>
            </a:r>
            <a:endParaRPr b="1" sz="3200"/>
          </a:p>
        </p:txBody>
      </p:sp>
      <p:sp>
        <p:nvSpPr>
          <p:cNvPr id="197" name="Google Shape;197;p44"/>
          <p:cNvSpPr txBox="1"/>
          <p:nvPr>
            <p:ph idx="1" type="body"/>
          </p:nvPr>
        </p:nvSpPr>
        <p:spPr>
          <a:xfrm>
            <a:off x="898475" y="999650"/>
            <a:ext cx="7347000" cy="3783900"/>
          </a:xfrm>
          <a:prstGeom prst="rect">
            <a:avLst/>
          </a:prstGeom>
          <a:noFill/>
          <a:ln>
            <a:noFill/>
          </a:ln>
        </p:spPr>
        <p:txBody>
          <a:bodyPr anchorCtr="0" anchor="t" bIns="34275" lIns="34275" spcFirstLastPara="1" rIns="34275" wrap="square" tIns="34275">
            <a:noAutofit/>
          </a:bodyPr>
          <a:lstStyle/>
          <a:p>
            <a:pPr indent="0" lvl="0" marL="0" rtl="0" algn="l">
              <a:lnSpc>
                <a:spcPct val="120000"/>
              </a:lnSpc>
              <a:spcBef>
                <a:spcPts val="0"/>
              </a:spcBef>
              <a:spcAft>
                <a:spcPts val="0"/>
              </a:spcAft>
              <a:buNone/>
            </a:pPr>
            <a:r>
              <a:t/>
            </a:r>
            <a:endParaRPr sz="2000">
              <a:solidFill>
                <a:srgbClr val="000000"/>
              </a:solidFill>
            </a:endParaRPr>
          </a:p>
          <a:p>
            <a:pPr indent="-355600" lvl="0" marL="457200" rtl="0" algn="l">
              <a:lnSpc>
                <a:spcPct val="120000"/>
              </a:lnSpc>
              <a:spcBef>
                <a:spcPts val="0"/>
              </a:spcBef>
              <a:spcAft>
                <a:spcPts val="0"/>
              </a:spcAft>
              <a:buClr>
                <a:srgbClr val="000000"/>
              </a:buClr>
              <a:buSzPts val="2000"/>
              <a:buChar char="●"/>
            </a:pPr>
            <a:r>
              <a:rPr b="1" lang="en" sz="2000">
                <a:solidFill>
                  <a:srgbClr val="000000"/>
                </a:solidFill>
              </a:rPr>
              <a:t>Open and accessible metadata</a:t>
            </a:r>
            <a:r>
              <a:rPr lang="en" sz="2000">
                <a:solidFill>
                  <a:srgbClr val="000000"/>
                </a:solidFill>
              </a:rPr>
              <a:t> - human &amp; machine readable</a:t>
            </a:r>
            <a:endParaRPr sz="2000">
              <a:solidFill>
                <a:srgbClr val="000000"/>
              </a:solidFill>
            </a:endParaRPr>
          </a:p>
          <a:p>
            <a:pPr indent="-355600" lvl="0" marL="457200" rtl="0" algn="l">
              <a:lnSpc>
                <a:spcPct val="120000"/>
              </a:lnSpc>
              <a:spcBef>
                <a:spcPts val="0"/>
              </a:spcBef>
              <a:spcAft>
                <a:spcPts val="0"/>
              </a:spcAft>
              <a:buClr>
                <a:srgbClr val="000000"/>
              </a:buClr>
              <a:buSzPts val="2000"/>
              <a:buChar char="●"/>
            </a:pPr>
            <a:r>
              <a:rPr b="1" lang="en" sz="2000">
                <a:solidFill>
                  <a:srgbClr val="000000"/>
                </a:solidFill>
              </a:rPr>
              <a:t>Persistent identifiers</a:t>
            </a:r>
            <a:r>
              <a:rPr lang="en" sz="2000">
                <a:solidFill>
                  <a:srgbClr val="000000"/>
                </a:solidFill>
              </a:rPr>
              <a:t> - for all activities, inputs/outputs, contributors, human and machine interfaces</a:t>
            </a:r>
            <a:endParaRPr sz="2000">
              <a:solidFill>
                <a:srgbClr val="000000"/>
              </a:solidFill>
            </a:endParaRPr>
          </a:p>
          <a:p>
            <a:pPr indent="-355600" lvl="0" marL="457200" rtl="0" algn="l">
              <a:lnSpc>
                <a:spcPct val="120000"/>
              </a:lnSpc>
              <a:spcBef>
                <a:spcPts val="0"/>
              </a:spcBef>
              <a:spcAft>
                <a:spcPts val="0"/>
              </a:spcAft>
              <a:buClr>
                <a:srgbClr val="000000"/>
              </a:buClr>
              <a:buSzPts val="2000"/>
              <a:buChar char="●"/>
            </a:pPr>
            <a:r>
              <a:rPr b="1" lang="en" sz="2000">
                <a:solidFill>
                  <a:srgbClr val="000000"/>
                </a:solidFill>
              </a:rPr>
              <a:t>Community awareness and collaboration</a:t>
            </a:r>
            <a:r>
              <a:rPr lang="en" sz="2000">
                <a:solidFill>
                  <a:srgbClr val="000000"/>
                </a:solidFill>
              </a:rPr>
              <a:t> - I4OC + I4OA + </a:t>
            </a:r>
            <a:r>
              <a:rPr lang="en" sz="2000">
                <a:solidFill>
                  <a:schemeClr val="dk1"/>
                </a:solidFill>
              </a:rPr>
              <a:t>Metadata 20/20 + supporters.guide + many other initiatives</a:t>
            </a:r>
            <a:endParaRPr sz="2000">
              <a:solidFill>
                <a:schemeClr val="dk1"/>
              </a:solidFill>
            </a:endParaRPr>
          </a:p>
          <a:p>
            <a:pPr indent="-355600" lvl="0" marL="457200" rtl="0" algn="l">
              <a:lnSpc>
                <a:spcPct val="120000"/>
              </a:lnSpc>
              <a:spcBef>
                <a:spcPts val="0"/>
              </a:spcBef>
              <a:spcAft>
                <a:spcPts val="0"/>
              </a:spcAft>
              <a:buClr>
                <a:schemeClr val="dk1"/>
              </a:buClr>
              <a:buSzPts val="2000"/>
              <a:buChar char="●"/>
            </a:pPr>
            <a:r>
              <a:rPr b="1" lang="en" sz="2000">
                <a:solidFill>
                  <a:schemeClr val="dk1"/>
                </a:solidFill>
              </a:rPr>
              <a:t>Commitment to principles of open scholarly infrastructure </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45"/>
          <p:cNvPicPr preferRelativeResize="0"/>
          <p:nvPr/>
        </p:nvPicPr>
        <p:blipFill>
          <a:blip r:embed="rId3">
            <a:alphaModFix/>
          </a:blip>
          <a:stretch>
            <a:fillRect/>
          </a:stretch>
        </p:blipFill>
        <p:spPr>
          <a:xfrm>
            <a:off x="4283750" y="66050"/>
            <a:ext cx="4805923" cy="2703343"/>
          </a:xfrm>
          <a:prstGeom prst="rect">
            <a:avLst/>
          </a:prstGeom>
          <a:noFill/>
          <a:ln>
            <a:noFill/>
          </a:ln>
        </p:spPr>
      </p:pic>
      <p:sp>
        <p:nvSpPr>
          <p:cNvPr id="203" name="Google Shape;203;p45"/>
          <p:cNvSpPr/>
          <p:nvPr/>
        </p:nvSpPr>
        <p:spPr>
          <a:xfrm>
            <a:off x="1028600" y="101875"/>
            <a:ext cx="3159000" cy="4946400"/>
          </a:xfrm>
          <a:prstGeom prst="rect">
            <a:avLst/>
          </a:prstGeom>
          <a:solidFill>
            <a:srgbClr val="F1EEEE"/>
          </a:solidFill>
          <a:ln cap="flat" cmpd="sng" w="76200">
            <a:solidFill>
              <a:srgbClr val="FD8332"/>
            </a:solidFill>
            <a:prstDash val="solid"/>
            <a:round/>
            <a:headEnd len="sm" w="sm" type="none"/>
            <a:tailEnd len="sm" w="sm" type="none"/>
          </a:ln>
        </p:spPr>
        <p:txBody>
          <a:bodyPr anchorCtr="0" anchor="t" bIns="162000" lIns="198000" spcFirstLastPara="1" rIns="198000" wrap="square" tIns="162000">
            <a:noAutofit/>
          </a:bodyPr>
          <a:lstStyle/>
          <a:p>
            <a:pPr indent="0" lvl="0" marL="0" marR="0" rtl="0" algn="l">
              <a:spcBef>
                <a:spcPts val="0"/>
              </a:spcBef>
              <a:spcAft>
                <a:spcPts val="0"/>
              </a:spcAft>
              <a:buNone/>
            </a:pPr>
            <a:r>
              <a:rPr b="1" lang="en" sz="1600">
                <a:solidFill>
                  <a:srgbClr val="0C0C0C"/>
                </a:solidFill>
                <a:latin typeface="Open Sans"/>
                <a:ea typeface="Open Sans"/>
                <a:cs typeface="Open Sans"/>
                <a:sym typeface="Open Sans"/>
              </a:rPr>
              <a:t>Why POSI?</a:t>
            </a:r>
            <a:endParaRPr b="1" sz="1600">
              <a:solidFill>
                <a:srgbClr val="0C0C0C"/>
              </a:solidFill>
              <a:latin typeface="Open Sans"/>
              <a:ea typeface="Open Sans"/>
              <a:cs typeface="Open Sans"/>
              <a:sym typeface="Open Sans"/>
            </a:endParaRPr>
          </a:p>
          <a:p>
            <a:pPr indent="0" lvl="0" marL="0" marR="0" rtl="0" algn="l">
              <a:spcBef>
                <a:spcPts val="600"/>
              </a:spcBef>
              <a:spcAft>
                <a:spcPts val="0"/>
              </a:spcAft>
              <a:buNone/>
            </a:pPr>
            <a:r>
              <a:rPr b="1" lang="en" sz="1050">
                <a:solidFill>
                  <a:srgbClr val="0C0C0C"/>
                </a:solidFill>
                <a:latin typeface="Open Sans"/>
                <a:ea typeface="Open Sans"/>
                <a:cs typeface="Open Sans"/>
                <a:sym typeface="Open Sans"/>
              </a:rPr>
              <a:t>Supporting Open Research: </a:t>
            </a:r>
            <a:r>
              <a:rPr lang="en" sz="1050">
                <a:solidFill>
                  <a:srgbClr val="0C0C0C"/>
                </a:solidFill>
                <a:latin typeface="Open Sans"/>
                <a:ea typeface="Open Sans"/>
                <a:cs typeface="Open Sans"/>
                <a:sym typeface="Open Sans"/>
              </a:rPr>
              <a:t>assess and build trust in open scholarly infrastructure and services that underpin Open Research</a:t>
            </a:r>
            <a:endParaRPr sz="1050">
              <a:solidFill>
                <a:srgbClr val="0C0C0C"/>
              </a:solidFill>
              <a:latin typeface="Open Sans"/>
              <a:ea typeface="Open Sans"/>
              <a:cs typeface="Open Sans"/>
              <a:sym typeface="Open Sans"/>
            </a:endParaRPr>
          </a:p>
          <a:p>
            <a:pPr indent="0" lvl="0" marL="0" marR="0" rtl="0" algn="l">
              <a:spcBef>
                <a:spcPts val="600"/>
              </a:spcBef>
              <a:spcAft>
                <a:spcPts val="0"/>
              </a:spcAft>
              <a:buNone/>
            </a:pPr>
            <a:r>
              <a:rPr b="1" lang="en" sz="1050">
                <a:solidFill>
                  <a:srgbClr val="0C0C0C"/>
                </a:solidFill>
                <a:latin typeface="Open Sans"/>
                <a:ea typeface="Open Sans"/>
                <a:cs typeface="Open Sans"/>
                <a:sym typeface="Open Sans"/>
              </a:rPr>
              <a:t>Based on real experiences: </a:t>
            </a:r>
            <a:r>
              <a:rPr lang="en" sz="1050">
                <a:solidFill>
                  <a:srgbClr val="0C0C0C"/>
                </a:solidFill>
                <a:latin typeface="Open Sans"/>
                <a:ea typeface="Open Sans"/>
                <a:cs typeface="Open Sans"/>
                <a:sym typeface="Open Sans"/>
              </a:rPr>
              <a:t>Inspired by forming ORCID back in the day, by running Crossref, &amp; by setting up ROR.</a:t>
            </a:r>
            <a:endParaRPr sz="1050">
              <a:solidFill>
                <a:srgbClr val="0C0C0C"/>
              </a:solidFill>
              <a:latin typeface="Open Sans"/>
              <a:ea typeface="Open Sans"/>
              <a:cs typeface="Open Sans"/>
              <a:sym typeface="Open Sans"/>
            </a:endParaRPr>
          </a:p>
          <a:p>
            <a:pPr indent="0" lvl="0" marL="0" rtl="0" algn="l">
              <a:spcBef>
                <a:spcPts val="600"/>
              </a:spcBef>
              <a:spcAft>
                <a:spcPts val="0"/>
              </a:spcAft>
              <a:buNone/>
            </a:pPr>
            <a:r>
              <a:rPr b="1" lang="en" sz="1050">
                <a:solidFill>
                  <a:srgbClr val="0C0C0C"/>
                </a:solidFill>
                <a:latin typeface="Open Sans"/>
                <a:ea typeface="Open Sans"/>
                <a:cs typeface="Open Sans"/>
                <a:sym typeface="Open Sans"/>
              </a:rPr>
              <a:t>Well-received by the community:</a:t>
            </a:r>
            <a:r>
              <a:rPr lang="en" sz="1050">
                <a:solidFill>
                  <a:srgbClr val="0C0C0C"/>
                </a:solidFill>
                <a:latin typeface="Open Sans"/>
                <a:ea typeface="Open Sans"/>
                <a:cs typeface="Open Sans"/>
                <a:sym typeface="Open Sans"/>
              </a:rPr>
              <a:t> POSI in turn has inspired many to evaluate, reference, build upon, or extend POSI.</a:t>
            </a:r>
            <a:endParaRPr sz="1050">
              <a:solidFill>
                <a:srgbClr val="0C0C0C"/>
              </a:solidFill>
              <a:latin typeface="Open Sans"/>
              <a:ea typeface="Open Sans"/>
              <a:cs typeface="Open Sans"/>
              <a:sym typeface="Open Sans"/>
            </a:endParaRPr>
          </a:p>
          <a:p>
            <a:pPr indent="0" lvl="0" marL="0" marR="0" rtl="0" algn="l">
              <a:spcBef>
                <a:spcPts val="600"/>
              </a:spcBef>
              <a:spcAft>
                <a:spcPts val="0"/>
              </a:spcAft>
              <a:buNone/>
            </a:pPr>
            <a:r>
              <a:rPr b="1" lang="en" sz="1050">
                <a:solidFill>
                  <a:srgbClr val="0C0C0C"/>
                </a:solidFill>
                <a:latin typeface="Open Sans"/>
                <a:ea typeface="Open Sans"/>
                <a:cs typeface="Open Sans"/>
                <a:sym typeface="Open Sans"/>
              </a:rPr>
              <a:t>A need for broader governance:</a:t>
            </a:r>
            <a:r>
              <a:rPr lang="en" sz="1050">
                <a:solidFill>
                  <a:srgbClr val="0C0C0C"/>
                </a:solidFill>
                <a:latin typeface="Open Sans"/>
                <a:ea typeface="Open Sans"/>
                <a:cs typeface="Open Sans"/>
                <a:sym typeface="Open Sans"/>
              </a:rPr>
              <a:t> Existing open infrastructures, metadata, and services need to be trusted and accessible by all parties, all levels of experience, and all geographies. </a:t>
            </a:r>
            <a:endParaRPr sz="1050">
              <a:solidFill>
                <a:srgbClr val="0C0C0C"/>
              </a:solidFill>
              <a:latin typeface="Open Sans"/>
              <a:ea typeface="Open Sans"/>
              <a:cs typeface="Open Sans"/>
              <a:sym typeface="Open Sans"/>
            </a:endParaRPr>
          </a:p>
          <a:p>
            <a:pPr indent="0" lvl="0" marL="0" marR="0" rtl="0" algn="l">
              <a:spcBef>
                <a:spcPts val="600"/>
              </a:spcBef>
              <a:spcAft>
                <a:spcPts val="0"/>
              </a:spcAft>
              <a:buNone/>
            </a:pPr>
            <a:r>
              <a:rPr b="1" lang="en" sz="1050">
                <a:solidFill>
                  <a:srgbClr val="0C0C0C"/>
                </a:solidFill>
                <a:latin typeface="Open Sans"/>
                <a:ea typeface="Open Sans"/>
                <a:cs typeface="Open Sans"/>
                <a:sym typeface="Open Sans"/>
              </a:rPr>
              <a:t>Identify others to collaborate with: </a:t>
            </a:r>
            <a:r>
              <a:rPr lang="en" sz="1050">
                <a:solidFill>
                  <a:srgbClr val="0C0C0C"/>
                </a:solidFill>
                <a:latin typeface="Open Sans"/>
                <a:ea typeface="Open Sans"/>
                <a:cs typeface="Open Sans"/>
                <a:sym typeface="Open Sans"/>
              </a:rPr>
              <a:t>Enables like-minded initiatives to form trusted bonds and share operations, leading to more integrated services for all.</a:t>
            </a:r>
            <a:endParaRPr sz="1050">
              <a:solidFill>
                <a:srgbClr val="0C0C0C"/>
              </a:solidFill>
              <a:latin typeface="Open Sans"/>
              <a:ea typeface="Open Sans"/>
              <a:cs typeface="Open Sans"/>
              <a:sym typeface="Open Sans"/>
            </a:endParaRPr>
          </a:p>
          <a:p>
            <a:pPr indent="0" lvl="0" marL="0" rtl="0" algn="l">
              <a:spcBef>
                <a:spcPts val="600"/>
              </a:spcBef>
              <a:spcAft>
                <a:spcPts val="0"/>
              </a:spcAft>
              <a:buNone/>
            </a:pPr>
            <a:r>
              <a:rPr b="1" lang="en" sz="1050">
                <a:solidFill>
                  <a:srgbClr val="0C0C0C"/>
                </a:solidFill>
                <a:latin typeface="Open Sans"/>
                <a:ea typeface="Open Sans"/>
                <a:cs typeface="Open Sans"/>
                <a:sym typeface="Open Sans"/>
              </a:rPr>
              <a:t>Practical and measurable: </a:t>
            </a:r>
            <a:r>
              <a:rPr lang="en" sz="1050">
                <a:solidFill>
                  <a:srgbClr val="0C0C0C"/>
                </a:solidFill>
                <a:latin typeface="Open Sans"/>
                <a:ea typeface="Open Sans"/>
                <a:cs typeface="Open Sans"/>
                <a:sym typeface="Open Sans"/>
              </a:rPr>
              <a:t>Promises, yes. But also a set of practices that orgs can stick to, report on, and be regularly held accountable to.</a:t>
            </a:r>
            <a:r>
              <a:rPr b="1" lang="en" sz="1050">
                <a:solidFill>
                  <a:srgbClr val="0C0C0C"/>
                </a:solidFill>
                <a:latin typeface="Open Sans"/>
                <a:ea typeface="Open Sans"/>
                <a:cs typeface="Open Sans"/>
                <a:sym typeface="Open Sans"/>
              </a:rPr>
              <a:t> </a:t>
            </a:r>
            <a:endParaRPr b="1" sz="1050">
              <a:solidFill>
                <a:srgbClr val="0C0C0C"/>
              </a:solidFill>
              <a:latin typeface="Open Sans"/>
              <a:ea typeface="Open Sans"/>
              <a:cs typeface="Open Sans"/>
              <a:sym typeface="Open Sans"/>
            </a:endParaRPr>
          </a:p>
          <a:p>
            <a:pPr indent="0" lvl="0" marL="0" rtl="0" algn="l">
              <a:spcBef>
                <a:spcPts val="600"/>
              </a:spcBef>
              <a:spcAft>
                <a:spcPts val="600"/>
              </a:spcAft>
              <a:buNone/>
            </a:pPr>
            <a:r>
              <a:rPr b="1" lang="en" sz="1050">
                <a:solidFill>
                  <a:srgbClr val="0C0C0C"/>
                </a:solidFill>
                <a:latin typeface="Open Sans"/>
                <a:ea typeface="Open Sans"/>
                <a:cs typeface="Open Sans"/>
                <a:sym typeface="Open Sans"/>
              </a:rPr>
              <a:t>Balanced: </a:t>
            </a:r>
            <a:r>
              <a:rPr lang="en" sz="1050">
                <a:solidFill>
                  <a:srgbClr val="0C0C0C"/>
                </a:solidFill>
                <a:latin typeface="Open Sans"/>
                <a:ea typeface="Open Sans"/>
                <a:cs typeface="Open Sans"/>
                <a:sym typeface="Open Sans"/>
              </a:rPr>
              <a:t>Not a checklist to cherry pick from; each of the 16 balance various risks.</a:t>
            </a:r>
            <a:endParaRPr b="1" sz="1050">
              <a:solidFill>
                <a:srgbClr val="0C0C0C"/>
              </a:solidFill>
              <a:latin typeface="Open Sans"/>
              <a:ea typeface="Open Sans"/>
              <a:cs typeface="Open Sans"/>
              <a:sym typeface="Open Sans"/>
            </a:endParaRPr>
          </a:p>
        </p:txBody>
      </p:sp>
      <p:sp>
        <p:nvSpPr>
          <p:cNvPr id="204" name="Google Shape;204;p45"/>
          <p:cNvSpPr/>
          <p:nvPr/>
        </p:nvSpPr>
        <p:spPr>
          <a:xfrm rot="-5400000">
            <a:off x="-1965250" y="2087300"/>
            <a:ext cx="5015100" cy="972600"/>
          </a:xfrm>
          <a:prstGeom prst="rect">
            <a:avLst/>
          </a:prstGeom>
          <a:solidFill>
            <a:srgbClr val="FD83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1EEEE"/>
                </a:solidFill>
                <a:latin typeface="Open Sans"/>
                <a:ea typeface="Open Sans"/>
                <a:cs typeface="Open Sans"/>
                <a:sym typeface="Open Sans"/>
              </a:rPr>
              <a:t>Adopting the </a:t>
            </a:r>
            <a:endParaRPr b="1" sz="2900">
              <a:solidFill>
                <a:srgbClr val="F1EEEE"/>
              </a:solidFill>
              <a:latin typeface="Open Sans"/>
              <a:ea typeface="Open Sans"/>
              <a:cs typeface="Open Sans"/>
              <a:sym typeface="Open Sans"/>
            </a:endParaRPr>
          </a:p>
          <a:p>
            <a:pPr indent="0" lvl="0" marL="0" rtl="0" algn="l">
              <a:spcBef>
                <a:spcPts val="0"/>
              </a:spcBef>
              <a:spcAft>
                <a:spcPts val="0"/>
              </a:spcAft>
              <a:buNone/>
            </a:pPr>
            <a:r>
              <a:rPr b="1" lang="en" sz="2900">
                <a:solidFill>
                  <a:srgbClr val="F1EEEE"/>
                </a:solidFill>
                <a:latin typeface="Open Sans"/>
                <a:ea typeface="Open Sans"/>
                <a:cs typeface="Open Sans"/>
                <a:sym typeface="Open Sans"/>
              </a:rPr>
              <a:t>POSI Principles</a:t>
            </a:r>
            <a:endParaRPr b="1" sz="2900">
              <a:solidFill>
                <a:srgbClr val="F1EEEE"/>
              </a:solidFill>
              <a:latin typeface="Open Sans"/>
              <a:ea typeface="Open Sans"/>
              <a:cs typeface="Open Sans"/>
              <a:sym typeface="Open Sans"/>
            </a:endParaRPr>
          </a:p>
        </p:txBody>
      </p:sp>
      <p:sp>
        <p:nvSpPr>
          <p:cNvPr id="205" name="Google Shape;205;p45"/>
          <p:cNvSpPr txBox="1"/>
          <p:nvPr>
            <p:ph type="title"/>
          </p:nvPr>
        </p:nvSpPr>
        <p:spPr>
          <a:xfrm>
            <a:off x="4284000" y="2836800"/>
            <a:ext cx="2373300" cy="1680900"/>
          </a:xfrm>
          <a:prstGeom prst="rect">
            <a:avLst/>
          </a:prstGeom>
          <a:solidFill>
            <a:srgbClr val="F1EEEE"/>
          </a:solidFill>
          <a:ln>
            <a:noFill/>
          </a:ln>
        </p:spPr>
        <p:txBody>
          <a:bodyPr anchorCtr="0" anchor="t" bIns="162000" lIns="162000" spcFirstLastPara="1" rIns="162000" wrap="square" tIns="90000">
            <a:noAutofit/>
          </a:bodyPr>
          <a:lstStyle/>
          <a:p>
            <a:pPr indent="0" lvl="0" marL="0" rtl="0" algn="l">
              <a:lnSpc>
                <a:spcPct val="100000"/>
              </a:lnSpc>
              <a:spcBef>
                <a:spcPts val="0"/>
              </a:spcBef>
              <a:spcAft>
                <a:spcPts val="0"/>
              </a:spcAft>
              <a:buSzPts val="990"/>
              <a:buNone/>
            </a:pPr>
            <a:r>
              <a:rPr lang="en" sz="1250">
                <a:solidFill>
                  <a:srgbClr val="0C0C0C"/>
                </a:solidFill>
              </a:rPr>
              <a:t>Who has adopted POSI?</a:t>
            </a:r>
            <a:endParaRPr sz="1250">
              <a:solidFill>
                <a:srgbClr val="0C0C0C"/>
              </a:solidFill>
            </a:endParaRPr>
          </a:p>
          <a:p>
            <a:pPr indent="0" lvl="0" marL="0" rtl="0" algn="l">
              <a:lnSpc>
                <a:spcPct val="100000"/>
              </a:lnSpc>
              <a:spcBef>
                <a:spcPts val="0"/>
              </a:spcBef>
              <a:spcAft>
                <a:spcPts val="0"/>
              </a:spcAft>
              <a:buSzPts val="990"/>
              <a:buNone/>
            </a:pPr>
            <a:r>
              <a:t/>
            </a:r>
            <a:endParaRPr sz="2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rPr lang="en" sz="1100">
                <a:solidFill>
                  <a:srgbClr val="000000"/>
                </a:solidFill>
                <a:latin typeface="Open Sans SemiBold"/>
                <a:ea typeface="Open Sans SemiBold"/>
                <a:cs typeface="Open Sans SemiBold"/>
                <a:sym typeface="Open Sans SemiBold"/>
              </a:rPr>
              <a:t>Crossref	OA Switchboard</a:t>
            </a:r>
            <a:endParaRPr sz="11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rPr lang="en" sz="1100">
                <a:solidFill>
                  <a:srgbClr val="000000"/>
                </a:solidFill>
                <a:latin typeface="Open Sans SemiBold"/>
                <a:ea typeface="Open Sans SemiBold"/>
                <a:cs typeface="Open Sans SemiBold"/>
                <a:sym typeface="Open Sans SemiBold"/>
              </a:rPr>
              <a:t>Dryad		OpenCitations </a:t>
            </a:r>
            <a:endParaRPr sz="11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rPr lang="en" sz="1100">
                <a:solidFill>
                  <a:srgbClr val="000000"/>
                </a:solidFill>
                <a:latin typeface="Open Sans SemiBold"/>
                <a:ea typeface="Open Sans SemiBold"/>
                <a:cs typeface="Open Sans SemiBold"/>
                <a:sym typeface="Open Sans SemiBold"/>
              </a:rPr>
              <a:t>DataCite	OurResearch</a:t>
            </a:r>
            <a:endParaRPr sz="11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rPr lang="en" sz="1100">
                <a:solidFill>
                  <a:srgbClr val="000000"/>
                </a:solidFill>
                <a:latin typeface="Open Sans SemiBold"/>
                <a:ea typeface="Open Sans SemiBold"/>
                <a:cs typeface="Open Sans SemiBold"/>
                <a:sym typeface="Open Sans SemiBold"/>
              </a:rPr>
              <a:t>JOSS                 Europe PMC</a:t>
            </a:r>
            <a:endParaRPr sz="11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rPr lang="en" sz="1100">
                <a:solidFill>
                  <a:srgbClr val="000000"/>
                </a:solidFill>
                <a:latin typeface="Open Sans SemiBold"/>
                <a:ea typeface="Open Sans SemiBold"/>
                <a:cs typeface="Open Sans SemiBold"/>
                <a:sym typeface="Open Sans SemiBold"/>
              </a:rPr>
              <a:t>Sciety		ROR</a:t>
            </a:r>
            <a:endParaRPr sz="11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t/>
            </a:r>
            <a:endParaRPr sz="11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t/>
            </a:r>
            <a:endParaRPr sz="1000">
              <a:solidFill>
                <a:srgbClr val="000000"/>
              </a:solidFill>
              <a:latin typeface="Open Sans SemiBold"/>
              <a:ea typeface="Open Sans SemiBold"/>
              <a:cs typeface="Open Sans SemiBold"/>
              <a:sym typeface="Open Sans SemiBold"/>
            </a:endParaRPr>
          </a:p>
        </p:txBody>
      </p:sp>
      <p:pic>
        <p:nvPicPr>
          <p:cNvPr id="206" name="Google Shape;206;p45"/>
          <p:cNvPicPr preferRelativeResize="0"/>
          <p:nvPr/>
        </p:nvPicPr>
        <p:blipFill>
          <a:blip r:embed="rId4">
            <a:alphaModFix/>
          </a:blip>
          <a:stretch>
            <a:fillRect/>
          </a:stretch>
        </p:blipFill>
        <p:spPr>
          <a:xfrm>
            <a:off x="8562100" y="4544376"/>
            <a:ext cx="524876" cy="524850"/>
          </a:xfrm>
          <a:prstGeom prst="rect">
            <a:avLst/>
          </a:prstGeom>
          <a:noFill/>
          <a:ln>
            <a:noFill/>
          </a:ln>
        </p:spPr>
      </p:pic>
      <p:sp>
        <p:nvSpPr>
          <p:cNvPr id="207" name="Google Shape;207;p45"/>
          <p:cNvSpPr txBox="1"/>
          <p:nvPr>
            <p:ph idx="1" type="body"/>
          </p:nvPr>
        </p:nvSpPr>
        <p:spPr>
          <a:xfrm>
            <a:off x="4461475" y="4638800"/>
            <a:ext cx="4009800" cy="336000"/>
          </a:xfrm>
          <a:prstGeom prst="rect">
            <a:avLst/>
          </a:prstGeom>
        </p:spPr>
        <p:txBody>
          <a:bodyPr anchorCtr="0" anchor="ctr" bIns="91425" lIns="91425" spcFirstLastPara="1" rIns="91425" wrap="square" tIns="91425">
            <a:noAutofit/>
          </a:bodyPr>
          <a:lstStyle/>
          <a:p>
            <a:pPr indent="0" lvl="0" marL="0" rtl="0" algn="r">
              <a:lnSpc>
                <a:spcPct val="80000"/>
              </a:lnSpc>
              <a:spcBef>
                <a:spcPts val="0"/>
              </a:spcBef>
              <a:spcAft>
                <a:spcPts val="0"/>
              </a:spcAft>
              <a:buNone/>
            </a:pPr>
            <a:r>
              <a:rPr b="1" lang="en" sz="1500">
                <a:solidFill>
                  <a:srgbClr val="0C0C0C"/>
                </a:solidFill>
                <a:latin typeface="Open Sans"/>
                <a:ea typeface="Open Sans"/>
                <a:cs typeface="Open Sans"/>
                <a:sym typeface="Open Sans"/>
              </a:rPr>
              <a:t>openscholarlyinfrastructure.org</a:t>
            </a:r>
            <a:endParaRPr b="1" sz="1500">
              <a:solidFill>
                <a:srgbClr val="0C0C0C"/>
              </a:solidFill>
              <a:latin typeface="Open Sans"/>
              <a:ea typeface="Open Sans"/>
              <a:cs typeface="Open Sans"/>
              <a:sym typeface="Open Sans"/>
            </a:endParaRPr>
          </a:p>
        </p:txBody>
      </p:sp>
      <p:sp>
        <p:nvSpPr>
          <p:cNvPr id="208" name="Google Shape;208;p45"/>
          <p:cNvSpPr txBox="1"/>
          <p:nvPr>
            <p:ph type="title"/>
          </p:nvPr>
        </p:nvSpPr>
        <p:spPr>
          <a:xfrm>
            <a:off x="6716375" y="2836800"/>
            <a:ext cx="2373300" cy="1680900"/>
          </a:xfrm>
          <a:prstGeom prst="rect">
            <a:avLst/>
          </a:prstGeom>
          <a:solidFill>
            <a:srgbClr val="F1EEEE"/>
          </a:solidFill>
          <a:ln>
            <a:noFill/>
          </a:ln>
        </p:spPr>
        <p:txBody>
          <a:bodyPr anchorCtr="0" anchor="t" bIns="162000" lIns="162000" spcFirstLastPara="1" rIns="162000" wrap="square" tIns="90000">
            <a:noAutofit/>
          </a:bodyPr>
          <a:lstStyle/>
          <a:p>
            <a:pPr indent="0" lvl="0" marL="0" rtl="0" algn="l">
              <a:lnSpc>
                <a:spcPct val="100000"/>
              </a:lnSpc>
              <a:spcBef>
                <a:spcPts val="0"/>
              </a:spcBef>
              <a:spcAft>
                <a:spcPts val="0"/>
              </a:spcAft>
              <a:buSzPts val="990"/>
              <a:buNone/>
            </a:pPr>
            <a:r>
              <a:rPr lang="en" sz="1200">
                <a:solidFill>
                  <a:srgbClr val="0C0C0C"/>
                </a:solidFill>
              </a:rPr>
              <a:t>Do you have to meet all the commitments of POSI before adopting them?</a:t>
            </a:r>
            <a:endParaRPr sz="1200">
              <a:solidFill>
                <a:srgbClr val="0C0C0C"/>
              </a:solidFill>
            </a:endParaRPr>
          </a:p>
          <a:p>
            <a:pPr indent="0" lvl="0" marL="0" rtl="0" algn="l">
              <a:lnSpc>
                <a:spcPct val="100000"/>
              </a:lnSpc>
              <a:spcBef>
                <a:spcPts val="0"/>
              </a:spcBef>
              <a:spcAft>
                <a:spcPts val="0"/>
              </a:spcAft>
              <a:buSzPts val="990"/>
              <a:buNone/>
            </a:pPr>
            <a:r>
              <a:t/>
            </a:r>
            <a:endParaRPr sz="200">
              <a:solidFill>
                <a:srgbClr val="000000"/>
              </a:solidFill>
              <a:latin typeface="Open Sans SemiBold"/>
              <a:ea typeface="Open Sans SemiBold"/>
              <a:cs typeface="Open Sans SemiBold"/>
              <a:sym typeface="Open Sans SemiBold"/>
            </a:endParaRPr>
          </a:p>
          <a:p>
            <a:pPr indent="0" lvl="0" marL="0" rtl="0" algn="l">
              <a:lnSpc>
                <a:spcPct val="100000"/>
              </a:lnSpc>
              <a:spcBef>
                <a:spcPts val="0"/>
              </a:spcBef>
              <a:spcAft>
                <a:spcPts val="0"/>
              </a:spcAft>
              <a:buSzPts val="990"/>
              <a:buNone/>
            </a:pPr>
            <a:r>
              <a:rPr lang="en" sz="1250">
                <a:solidFill>
                  <a:srgbClr val="000000"/>
                </a:solidFill>
                <a:latin typeface="Open Sans SemiBold"/>
                <a:ea typeface="Open Sans SemiBold"/>
                <a:cs typeface="Open Sans SemiBold"/>
                <a:sym typeface="Open Sans SemiBold"/>
              </a:rPr>
              <a:t>No! It’s an ongoing journey and process. POSI can be a tool for orgs to work through issues they plan to address over time.</a:t>
            </a:r>
            <a:endParaRPr sz="1250"/>
          </a:p>
        </p:txBody>
      </p:sp>
      <p:grpSp>
        <p:nvGrpSpPr>
          <p:cNvPr id="209" name="Google Shape;209;p45"/>
          <p:cNvGrpSpPr/>
          <p:nvPr/>
        </p:nvGrpSpPr>
        <p:grpSpPr>
          <a:xfrm>
            <a:off x="4365513" y="4038250"/>
            <a:ext cx="2172933" cy="479438"/>
            <a:chOff x="2656613" y="3687450"/>
            <a:chExt cx="2172933" cy="479438"/>
          </a:xfrm>
        </p:grpSpPr>
        <p:pic>
          <p:nvPicPr>
            <p:cNvPr id="210" name="Google Shape;210;p45"/>
            <p:cNvPicPr preferRelativeResize="0"/>
            <p:nvPr/>
          </p:nvPicPr>
          <p:blipFill>
            <a:blip r:embed="rId5">
              <a:alphaModFix/>
            </a:blip>
            <a:stretch>
              <a:fillRect/>
            </a:stretch>
          </p:blipFill>
          <p:spPr>
            <a:xfrm>
              <a:off x="2656613" y="3687458"/>
              <a:ext cx="479426" cy="479425"/>
            </a:xfrm>
            <a:prstGeom prst="rect">
              <a:avLst/>
            </a:prstGeom>
            <a:noFill/>
            <a:ln>
              <a:noFill/>
            </a:ln>
          </p:spPr>
        </p:pic>
        <p:pic>
          <p:nvPicPr>
            <p:cNvPr id="211" name="Google Shape;211;p45"/>
            <p:cNvPicPr preferRelativeResize="0"/>
            <p:nvPr/>
          </p:nvPicPr>
          <p:blipFill>
            <a:blip r:embed="rId5">
              <a:alphaModFix/>
            </a:blip>
            <a:stretch>
              <a:fillRect/>
            </a:stretch>
          </p:blipFill>
          <p:spPr>
            <a:xfrm>
              <a:off x="3680663" y="3687463"/>
              <a:ext cx="479425" cy="479425"/>
            </a:xfrm>
            <a:prstGeom prst="rect">
              <a:avLst/>
            </a:prstGeom>
            <a:noFill/>
            <a:ln>
              <a:noFill/>
            </a:ln>
          </p:spPr>
        </p:pic>
        <p:pic>
          <p:nvPicPr>
            <p:cNvPr id="212" name="Google Shape;212;p45"/>
            <p:cNvPicPr preferRelativeResize="0"/>
            <p:nvPr/>
          </p:nvPicPr>
          <p:blipFill>
            <a:blip r:embed="rId5">
              <a:alphaModFix/>
            </a:blip>
            <a:stretch>
              <a:fillRect/>
            </a:stretch>
          </p:blipFill>
          <p:spPr>
            <a:xfrm>
              <a:off x="4028463" y="3687463"/>
              <a:ext cx="479425" cy="479425"/>
            </a:xfrm>
            <a:prstGeom prst="rect">
              <a:avLst/>
            </a:prstGeom>
            <a:noFill/>
            <a:ln>
              <a:noFill/>
            </a:ln>
          </p:spPr>
        </p:pic>
        <p:pic>
          <p:nvPicPr>
            <p:cNvPr id="213" name="Google Shape;213;p45"/>
            <p:cNvPicPr preferRelativeResize="0"/>
            <p:nvPr/>
          </p:nvPicPr>
          <p:blipFill>
            <a:blip r:embed="rId5">
              <a:alphaModFix/>
            </a:blip>
            <a:stretch>
              <a:fillRect/>
            </a:stretch>
          </p:blipFill>
          <p:spPr>
            <a:xfrm>
              <a:off x="3007813" y="3687463"/>
              <a:ext cx="479425" cy="479425"/>
            </a:xfrm>
            <a:prstGeom prst="rect">
              <a:avLst/>
            </a:prstGeom>
            <a:noFill/>
            <a:ln>
              <a:noFill/>
            </a:ln>
          </p:spPr>
        </p:pic>
        <p:pic>
          <p:nvPicPr>
            <p:cNvPr id="214" name="Google Shape;214;p45"/>
            <p:cNvPicPr preferRelativeResize="0"/>
            <p:nvPr/>
          </p:nvPicPr>
          <p:blipFill>
            <a:blip r:embed="rId5">
              <a:alphaModFix/>
            </a:blip>
            <a:stretch>
              <a:fillRect/>
            </a:stretch>
          </p:blipFill>
          <p:spPr>
            <a:xfrm>
              <a:off x="4350120" y="3687458"/>
              <a:ext cx="479425" cy="479425"/>
            </a:xfrm>
            <a:prstGeom prst="rect">
              <a:avLst/>
            </a:prstGeom>
            <a:noFill/>
            <a:ln>
              <a:noFill/>
            </a:ln>
          </p:spPr>
        </p:pic>
        <p:pic>
          <p:nvPicPr>
            <p:cNvPr id="215" name="Google Shape;215;p45"/>
            <p:cNvPicPr preferRelativeResize="0"/>
            <p:nvPr/>
          </p:nvPicPr>
          <p:blipFill>
            <a:blip r:embed="rId5">
              <a:alphaModFix/>
            </a:blip>
            <a:stretch>
              <a:fillRect/>
            </a:stretch>
          </p:blipFill>
          <p:spPr>
            <a:xfrm>
              <a:off x="3342538" y="3687450"/>
              <a:ext cx="479425" cy="47942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6"/>
          <p:cNvSpPr txBox="1"/>
          <p:nvPr>
            <p:ph type="title"/>
          </p:nvPr>
        </p:nvSpPr>
        <p:spPr>
          <a:xfrm>
            <a:off x="504000" y="468000"/>
            <a:ext cx="803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Living up to POSI (in practice) </a:t>
            </a:r>
            <a:endParaRPr/>
          </a:p>
        </p:txBody>
      </p:sp>
      <p:sp>
        <p:nvSpPr>
          <p:cNvPr id="221" name="Google Shape;221;p46"/>
          <p:cNvSpPr txBox="1"/>
          <p:nvPr>
            <p:ph idx="1" type="body"/>
          </p:nvPr>
        </p:nvSpPr>
        <p:spPr>
          <a:xfrm>
            <a:off x="556050" y="1200175"/>
            <a:ext cx="8031900" cy="3560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Review of governance</a:t>
            </a:r>
            <a:endParaRPr/>
          </a:p>
          <a:p>
            <a:pPr indent="-342900" lvl="1" marL="914400" rtl="0" algn="l">
              <a:spcBef>
                <a:spcPts val="0"/>
              </a:spcBef>
              <a:spcAft>
                <a:spcPts val="0"/>
              </a:spcAft>
              <a:buSzPts val="1800"/>
              <a:buChar char="–"/>
            </a:pPr>
            <a:r>
              <a:rPr lang="en"/>
              <a:t>Broadening our board: </a:t>
            </a:r>
            <a:r>
              <a:rPr lang="en">
                <a:solidFill>
                  <a:srgbClr val="49BDD2"/>
                </a:solidFill>
                <a:uFill>
                  <a:noFill/>
                </a:uFill>
                <a:hlinkClick r:id="rId3">
                  <a:extLst>
                    <a:ext uri="{A12FA001-AC4F-418D-AE19-62706E023703}">
                      <ahyp:hlinkClr val="tx"/>
                    </a:ext>
                  </a:extLst>
                </a:hlinkClick>
              </a:rPr>
              <a:t>Call for nominations </a:t>
            </a:r>
            <a:endParaRPr>
              <a:solidFill>
                <a:srgbClr val="49BDD2"/>
              </a:solidFill>
            </a:endParaRPr>
          </a:p>
          <a:p>
            <a:pPr indent="-342900" lvl="0" marL="457200" rtl="0" algn="l">
              <a:spcBef>
                <a:spcPts val="0"/>
              </a:spcBef>
              <a:spcAft>
                <a:spcPts val="0"/>
              </a:spcAft>
              <a:buSzPts val="1800"/>
              <a:buChar char="●"/>
            </a:pPr>
            <a:r>
              <a:rPr lang="en" sz="1800"/>
              <a:t>Sustainability </a:t>
            </a:r>
            <a:endParaRPr sz="1800"/>
          </a:p>
          <a:p>
            <a:pPr indent="-342900" lvl="1" marL="914400" rtl="0" algn="l">
              <a:spcBef>
                <a:spcPts val="0"/>
              </a:spcBef>
              <a:spcAft>
                <a:spcPts val="0"/>
              </a:spcAft>
              <a:buSzPts val="1800"/>
              <a:buChar char="–"/>
            </a:pPr>
            <a:r>
              <a:rPr lang="en"/>
              <a:t>Working towards a 12 month contingency fund</a:t>
            </a:r>
            <a:endParaRPr/>
          </a:p>
          <a:p>
            <a:pPr indent="-342900" lvl="1" marL="914400" rtl="0" algn="l">
              <a:spcBef>
                <a:spcPts val="0"/>
              </a:spcBef>
              <a:spcAft>
                <a:spcPts val="0"/>
              </a:spcAft>
              <a:buSzPts val="1800"/>
              <a:buChar char="–"/>
            </a:pPr>
            <a:r>
              <a:rPr lang="en"/>
              <a:t>Publishing more about our operations</a:t>
            </a:r>
            <a:endParaRPr/>
          </a:p>
          <a:p>
            <a:pPr indent="-342900" lvl="0" marL="457200" rtl="0" algn="l">
              <a:spcBef>
                <a:spcPts val="0"/>
              </a:spcBef>
              <a:spcAft>
                <a:spcPts val="0"/>
              </a:spcAft>
              <a:buSzPts val="1800"/>
              <a:buChar char="●"/>
            </a:pPr>
            <a:r>
              <a:rPr lang="en" sz="1800"/>
              <a:t>Open and available data</a:t>
            </a:r>
            <a:endParaRPr sz="1800"/>
          </a:p>
          <a:p>
            <a:pPr indent="-342900" lvl="1" marL="914400" rtl="0" algn="l">
              <a:spcBef>
                <a:spcPts val="0"/>
              </a:spcBef>
              <a:spcAft>
                <a:spcPts val="0"/>
              </a:spcAft>
              <a:buSzPts val="1800"/>
              <a:buChar char="–"/>
            </a:pPr>
            <a:r>
              <a:rPr lang="en"/>
              <a:t>Open APIs &amp; Search + releasing </a:t>
            </a:r>
            <a:r>
              <a:rPr lang="en">
                <a:solidFill>
                  <a:srgbClr val="49BDD2"/>
                </a:solidFill>
                <a:uFill>
                  <a:noFill/>
                </a:uFill>
                <a:hlinkClick r:id="rId4">
                  <a:extLst>
                    <a:ext uri="{A12FA001-AC4F-418D-AE19-62706E023703}">
                      <ahyp:hlinkClr val="tx"/>
                    </a:ext>
                  </a:extLst>
                </a:hlinkClick>
              </a:rPr>
              <a:t>public metadata files</a:t>
            </a:r>
            <a:endParaRPr>
              <a:solidFill>
                <a:srgbClr val="49BDD2"/>
              </a:solidFill>
            </a:endParaRPr>
          </a:p>
          <a:p>
            <a:pPr indent="-342900" lvl="1" marL="914400" rtl="0" algn="l">
              <a:spcBef>
                <a:spcPts val="0"/>
              </a:spcBef>
              <a:spcAft>
                <a:spcPts val="0"/>
              </a:spcAft>
              <a:buSzPts val="1800"/>
              <a:buChar char="–"/>
            </a:pPr>
            <a:r>
              <a:rPr lang="en">
                <a:solidFill>
                  <a:srgbClr val="49BDD2"/>
                </a:solidFill>
                <a:uFill>
                  <a:noFill/>
                </a:uFill>
                <a:hlinkClick r:id="rId5">
                  <a:extLst>
                    <a:ext uri="{A12FA001-AC4F-418D-AE19-62706E023703}">
                      <ahyp:hlinkClr val="tx"/>
                    </a:ext>
                  </a:extLst>
                </a:hlinkClick>
              </a:rPr>
              <a:t>Open references</a:t>
            </a:r>
            <a:endParaRPr>
              <a:solidFill>
                <a:srgbClr val="49BDD2"/>
              </a:solidFill>
            </a:endParaRPr>
          </a:p>
          <a:p>
            <a:pPr indent="-342900" lvl="0" marL="457200" rtl="0" algn="l">
              <a:spcBef>
                <a:spcPts val="0"/>
              </a:spcBef>
              <a:spcAft>
                <a:spcPts val="0"/>
              </a:spcAft>
              <a:buSzPts val="1800"/>
              <a:buChar char="●"/>
            </a:pPr>
            <a:r>
              <a:rPr lang="en" sz="1800"/>
              <a:t>Open source support, code, issues, bug-fixing</a:t>
            </a:r>
            <a:endParaRPr sz="1800"/>
          </a:p>
          <a:p>
            <a:pPr indent="-342900" lvl="0" marL="457200" rtl="0" algn="l">
              <a:spcBef>
                <a:spcPts val="0"/>
              </a:spcBef>
              <a:spcAft>
                <a:spcPts val="0"/>
              </a:spcAft>
              <a:buSzPts val="1800"/>
              <a:buChar char="●"/>
            </a:pPr>
            <a:r>
              <a:rPr lang="en" sz="1800"/>
              <a:t>Partnership plan</a:t>
            </a:r>
            <a:endParaRPr sz="1800"/>
          </a:p>
          <a:p>
            <a:pPr indent="-342900" lvl="1" marL="914400" rtl="0" algn="l">
              <a:spcBef>
                <a:spcPts val="0"/>
              </a:spcBef>
              <a:spcAft>
                <a:spcPts val="0"/>
              </a:spcAft>
              <a:buSzPts val="1800"/>
              <a:buChar char="–"/>
            </a:pPr>
            <a:r>
              <a:rPr lang="en"/>
              <a:t>Discussing closer alliances with several other open infrastructure organisations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crossref-slides-202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