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78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FB9E8-9B92-4302-BEDE-1837A2DD23F0}"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en-US"/>
        </a:p>
      </dgm:t>
    </dgm:pt>
    <dgm:pt modelId="{F3EF80B3-BA35-4458-A3A4-9746C1A8CB80}">
      <dgm:prSet custT="1"/>
      <dgm:spPr/>
      <dgm:t>
        <a:bodyPr/>
        <a:lstStyle/>
        <a:p>
          <a:r>
            <a:rPr lang="id-ID" sz="1600"/>
            <a:t>Tafsir ilmy </a:t>
          </a:r>
          <a:r>
            <a:rPr lang="en-US" sz="1600"/>
            <a:t>= </a:t>
          </a:r>
          <a:r>
            <a:rPr lang="id-ID" sz="1600"/>
            <a:t>integrating the content of the Qur’an and theories of science</a:t>
          </a:r>
          <a:endParaRPr lang="en-US" sz="1600"/>
        </a:p>
      </dgm:t>
    </dgm:pt>
    <dgm:pt modelId="{02971B74-9F24-4BF5-A05E-2A11EB323BBF}" type="parTrans" cxnId="{BCB31346-9355-4EA9-AF6C-666B8494B5F2}">
      <dgm:prSet/>
      <dgm:spPr/>
      <dgm:t>
        <a:bodyPr/>
        <a:lstStyle/>
        <a:p>
          <a:endParaRPr lang="en-US" sz="2400"/>
        </a:p>
      </dgm:t>
    </dgm:pt>
    <dgm:pt modelId="{BCD54EA3-6F4F-4A0F-9D02-0AF878A876C3}" type="sibTrans" cxnId="{BCB31346-9355-4EA9-AF6C-666B8494B5F2}">
      <dgm:prSet/>
      <dgm:spPr/>
      <dgm:t>
        <a:bodyPr/>
        <a:lstStyle/>
        <a:p>
          <a:endParaRPr lang="en-US" sz="4400"/>
        </a:p>
      </dgm:t>
    </dgm:pt>
    <dgm:pt modelId="{7550F47F-00B2-4D73-A695-2EA1EFE7B2DD}">
      <dgm:prSet custT="1"/>
      <dgm:spPr/>
      <dgm:t>
        <a:bodyPr/>
        <a:lstStyle/>
        <a:p>
          <a:r>
            <a:rPr lang="en-US" sz="1600"/>
            <a:t>S</a:t>
          </a:r>
          <a:r>
            <a:rPr lang="id-ID" sz="1600"/>
            <a:t>tudents to integrate the two things well in studying </a:t>
          </a:r>
          <a:r>
            <a:rPr lang="id-ID" sz="1600" i="1"/>
            <a:t>kauniyah </a:t>
          </a:r>
          <a:r>
            <a:rPr lang="id-ID" sz="1600"/>
            <a:t>verses</a:t>
          </a:r>
          <a:r>
            <a:rPr lang="en-US" sz="1600"/>
            <a:t>, </a:t>
          </a:r>
          <a:r>
            <a:rPr lang="id-ID" sz="1600"/>
            <a:t>a learning medium is needed that can assist students in the use of scientific interpretation.</a:t>
          </a:r>
          <a:endParaRPr lang="en-US" sz="1600"/>
        </a:p>
      </dgm:t>
    </dgm:pt>
    <dgm:pt modelId="{0C5D51C2-1264-40F4-85D6-CD54CD67FC5D}" type="parTrans" cxnId="{5D980B26-859B-486E-B133-1DB68AA8C498}">
      <dgm:prSet/>
      <dgm:spPr/>
      <dgm:t>
        <a:bodyPr/>
        <a:lstStyle/>
        <a:p>
          <a:endParaRPr lang="en-US" sz="2400"/>
        </a:p>
      </dgm:t>
    </dgm:pt>
    <dgm:pt modelId="{D60FE549-F713-4FDC-B7A2-96AF8174A563}" type="sibTrans" cxnId="{5D980B26-859B-486E-B133-1DB68AA8C498}">
      <dgm:prSet/>
      <dgm:spPr/>
      <dgm:t>
        <a:bodyPr/>
        <a:lstStyle/>
        <a:p>
          <a:endParaRPr lang="en-US" sz="2400"/>
        </a:p>
      </dgm:t>
    </dgm:pt>
    <dgm:pt modelId="{75EADEE1-84EF-4725-B28F-A10154AA089C}">
      <dgm:prSet custT="1"/>
      <dgm:spPr/>
      <dgm:t>
        <a:bodyPr/>
        <a:lstStyle/>
        <a:p>
          <a:r>
            <a:rPr lang="id-ID" sz="1600"/>
            <a:t>Mobile learning Laboratorium Tafsir Sains developed to assist students in studying </a:t>
          </a:r>
          <a:r>
            <a:rPr lang="id-ID" sz="1600" i="1"/>
            <a:t>kauniyah </a:t>
          </a:r>
          <a:r>
            <a:rPr lang="id-ID" sz="1600"/>
            <a:t>verses based on scientific interpretation</a:t>
          </a:r>
          <a:endParaRPr lang="en-US" sz="1600"/>
        </a:p>
      </dgm:t>
    </dgm:pt>
    <dgm:pt modelId="{102333E0-2B0F-4B0D-91F5-81AF07EC95DC}" type="parTrans" cxnId="{E694CAC2-57FC-4CF2-9002-C8B9CD095C55}">
      <dgm:prSet/>
      <dgm:spPr/>
      <dgm:t>
        <a:bodyPr/>
        <a:lstStyle/>
        <a:p>
          <a:endParaRPr lang="en-US" sz="2400"/>
        </a:p>
      </dgm:t>
    </dgm:pt>
    <dgm:pt modelId="{6171DEDA-AC45-40FD-BA80-F296455EEBC0}" type="sibTrans" cxnId="{E694CAC2-57FC-4CF2-9002-C8B9CD095C55}">
      <dgm:prSet/>
      <dgm:spPr/>
      <dgm:t>
        <a:bodyPr/>
        <a:lstStyle/>
        <a:p>
          <a:endParaRPr lang="en-US" sz="2400"/>
        </a:p>
      </dgm:t>
    </dgm:pt>
    <dgm:pt modelId="{85191125-62F4-4C0A-BF28-8353F1011F09}">
      <dgm:prSet custT="1"/>
      <dgm:spPr/>
      <dgm:t>
        <a:bodyPr/>
        <a:lstStyle/>
        <a:p>
          <a:r>
            <a:rPr lang="id-ID" sz="1600"/>
            <a:t>University of Darussalam Gontor has the characteristic </a:t>
          </a:r>
          <a:r>
            <a:rPr lang="en-US" sz="1600"/>
            <a:t>in </a:t>
          </a:r>
          <a:r>
            <a:rPr lang="id-ID" sz="1600"/>
            <a:t>islamization of science in its learning</a:t>
          </a:r>
          <a:endParaRPr lang="en-US" sz="1600"/>
        </a:p>
      </dgm:t>
    </dgm:pt>
    <dgm:pt modelId="{72BC8FD5-CEAC-428E-A46B-CCA87DA6BCB7}" type="parTrans" cxnId="{5FB5A89F-4DB9-459B-AED6-F5DF70039241}">
      <dgm:prSet/>
      <dgm:spPr/>
      <dgm:t>
        <a:bodyPr/>
        <a:lstStyle/>
        <a:p>
          <a:endParaRPr lang="en-US" sz="2400"/>
        </a:p>
      </dgm:t>
    </dgm:pt>
    <dgm:pt modelId="{8CE1C5C7-8F91-44A2-AD06-9E1C15060717}" type="sibTrans" cxnId="{5FB5A89F-4DB9-459B-AED6-F5DF70039241}">
      <dgm:prSet/>
      <dgm:spPr/>
      <dgm:t>
        <a:bodyPr/>
        <a:lstStyle/>
        <a:p>
          <a:endParaRPr lang="en-US" sz="2400"/>
        </a:p>
      </dgm:t>
    </dgm:pt>
    <dgm:pt modelId="{4EC3B5A9-11EA-4D46-89CE-DA757D78CAFA}">
      <dgm:prSet custT="1"/>
      <dgm:spPr/>
      <dgm:t>
        <a:bodyPr/>
        <a:lstStyle/>
        <a:p>
          <a:r>
            <a:rPr lang="id-ID" sz="1600" dirty="0"/>
            <a:t>Qur’anic Science and Tafseer Department has the characteristic in the form of the development of scientific interpretation which emohasizes the learning of </a:t>
          </a:r>
          <a:r>
            <a:rPr lang="id-ID" sz="1600" i="1" dirty="0"/>
            <a:t>kauniyah </a:t>
          </a:r>
          <a:r>
            <a:rPr lang="id-ID" sz="1600" dirty="0"/>
            <a:t>verses by integrating between the content of the Qur’an and theories of science</a:t>
          </a:r>
          <a:endParaRPr lang="en-US" sz="1600" dirty="0"/>
        </a:p>
      </dgm:t>
    </dgm:pt>
    <dgm:pt modelId="{17A05203-EDC6-416C-A470-1C438631C2E6}" type="parTrans" cxnId="{3EAFB3A8-009B-4EDB-A30D-6CA75D23962E}">
      <dgm:prSet/>
      <dgm:spPr/>
      <dgm:t>
        <a:bodyPr/>
        <a:lstStyle/>
        <a:p>
          <a:endParaRPr lang="en-US" sz="2400"/>
        </a:p>
      </dgm:t>
    </dgm:pt>
    <dgm:pt modelId="{FA181087-4CD7-4DBA-BA7C-1F2FF8C31005}" type="sibTrans" cxnId="{3EAFB3A8-009B-4EDB-A30D-6CA75D23962E}">
      <dgm:prSet/>
      <dgm:spPr/>
      <dgm:t>
        <a:bodyPr/>
        <a:lstStyle/>
        <a:p>
          <a:endParaRPr lang="en-US" sz="2400"/>
        </a:p>
      </dgm:t>
    </dgm:pt>
    <dgm:pt modelId="{BB51055E-F4A5-4BB1-A5D2-18D74BDC92D5}" type="pres">
      <dgm:prSet presAssocID="{F49FB9E8-9B92-4302-BEDE-1837A2DD23F0}" presName="Name0" presStyleCnt="0">
        <dgm:presLayoutVars>
          <dgm:chMax val="7"/>
          <dgm:chPref val="7"/>
          <dgm:dir/>
        </dgm:presLayoutVars>
      </dgm:prSet>
      <dgm:spPr/>
    </dgm:pt>
    <dgm:pt modelId="{A39035AD-5C93-49EE-B406-BC981D1771C7}" type="pres">
      <dgm:prSet presAssocID="{F49FB9E8-9B92-4302-BEDE-1837A2DD23F0}" presName="Name1" presStyleCnt="0"/>
      <dgm:spPr/>
    </dgm:pt>
    <dgm:pt modelId="{7E2E168D-ACEC-4565-997E-22946E2C6F02}" type="pres">
      <dgm:prSet presAssocID="{F49FB9E8-9B92-4302-BEDE-1837A2DD23F0}" presName="cycle" presStyleCnt="0"/>
      <dgm:spPr/>
    </dgm:pt>
    <dgm:pt modelId="{A81AEC57-9DF3-4767-B807-29117A2B0197}" type="pres">
      <dgm:prSet presAssocID="{F49FB9E8-9B92-4302-BEDE-1837A2DD23F0}" presName="srcNode" presStyleLbl="node1" presStyleIdx="0" presStyleCnt="5"/>
      <dgm:spPr/>
    </dgm:pt>
    <dgm:pt modelId="{E468E380-9D2C-4571-96DF-60BCE4D6F4F1}" type="pres">
      <dgm:prSet presAssocID="{F49FB9E8-9B92-4302-BEDE-1837A2DD23F0}" presName="conn" presStyleLbl="parChTrans1D2" presStyleIdx="0" presStyleCnt="1"/>
      <dgm:spPr/>
    </dgm:pt>
    <dgm:pt modelId="{1C326EAA-DFEA-40C8-9C4C-6E5BB6A974B0}" type="pres">
      <dgm:prSet presAssocID="{F49FB9E8-9B92-4302-BEDE-1837A2DD23F0}" presName="extraNode" presStyleLbl="node1" presStyleIdx="0" presStyleCnt="5"/>
      <dgm:spPr/>
    </dgm:pt>
    <dgm:pt modelId="{82C9C83A-99AC-48A8-8CE6-56CE17B87FF8}" type="pres">
      <dgm:prSet presAssocID="{F49FB9E8-9B92-4302-BEDE-1837A2DD23F0}" presName="dstNode" presStyleLbl="node1" presStyleIdx="0" presStyleCnt="5"/>
      <dgm:spPr/>
    </dgm:pt>
    <dgm:pt modelId="{F7DF9C2C-7E9D-43BF-9DF4-D589BC136F54}" type="pres">
      <dgm:prSet presAssocID="{F3EF80B3-BA35-4458-A3A4-9746C1A8CB80}" presName="text_1" presStyleLbl="node1" presStyleIdx="0" presStyleCnt="5">
        <dgm:presLayoutVars>
          <dgm:bulletEnabled val="1"/>
        </dgm:presLayoutVars>
      </dgm:prSet>
      <dgm:spPr/>
    </dgm:pt>
    <dgm:pt modelId="{954E6509-56F3-4294-86A2-9223AAD903AA}" type="pres">
      <dgm:prSet presAssocID="{F3EF80B3-BA35-4458-A3A4-9746C1A8CB80}" presName="accent_1" presStyleCnt="0"/>
      <dgm:spPr/>
    </dgm:pt>
    <dgm:pt modelId="{3CD50A30-8ACD-4AA2-B48A-27F5124AA1E4}" type="pres">
      <dgm:prSet presAssocID="{F3EF80B3-BA35-4458-A3A4-9746C1A8CB80}" presName="accentRepeatNode" presStyleLbl="solidFgAcc1" presStyleIdx="0" presStyleCnt="5"/>
      <dgm:spPr/>
    </dgm:pt>
    <dgm:pt modelId="{3B59939A-4EFB-4483-AFBA-87EB6ADB3AA9}" type="pres">
      <dgm:prSet presAssocID="{7550F47F-00B2-4D73-A695-2EA1EFE7B2DD}" presName="text_2" presStyleLbl="node1" presStyleIdx="1" presStyleCnt="5">
        <dgm:presLayoutVars>
          <dgm:bulletEnabled val="1"/>
        </dgm:presLayoutVars>
      </dgm:prSet>
      <dgm:spPr/>
    </dgm:pt>
    <dgm:pt modelId="{1ADD4F02-DE3C-4B81-82AF-F592BF99D7CD}" type="pres">
      <dgm:prSet presAssocID="{7550F47F-00B2-4D73-A695-2EA1EFE7B2DD}" presName="accent_2" presStyleCnt="0"/>
      <dgm:spPr/>
    </dgm:pt>
    <dgm:pt modelId="{D0E67350-7774-400E-A830-95381125D7A2}" type="pres">
      <dgm:prSet presAssocID="{7550F47F-00B2-4D73-A695-2EA1EFE7B2DD}" presName="accentRepeatNode" presStyleLbl="solidFgAcc1" presStyleIdx="1" presStyleCnt="5"/>
      <dgm:spPr/>
    </dgm:pt>
    <dgm:pt modelId="{2291D0DC-3888-4BB9-B4B0-1345FB115D7B}" type="pres">
      <dgm:prSet presAssocID="{75EADEE1-84EF-4725-B28F-A10154AA089C}" presName="text_3" presStyleLbl="node1" presStyleIdx="2" presStyleCnt="5">
        <dgm:presLayoutVars>
          <dgm:bulletEnabled val="1"/>
        </dgm:presLayoutVars>
      </dgm:prSet>
      <dgm:spPr/>
    </dgm:pt>
    <dgm:pt modelId="{8F930EFF-157C-4CC4-B258-D5AD7FCA7359}" type="pres">
      <dgm:prSet presAssocID="{75EADEE1-84EF-4725-B28F-A10154AA089C}" presName="accent_3" presStyleCnt="0"/>
      <dgm:spPr/>
    </dgm:pt>
    <dgm:pt modelId="{50A34E2B-1610-46E4-968A-1E99820CDEBD}" type="pres">
      <dgm:prSet presAssocID="{75EADEE1-84EF-4725-B28F-A10154AA089C}" presName="accentRepeatNode" presStyleLbl="solidFgAcc1" presStyleIdx="2" presStyleCnt="5"/>
      <dgm:spPr/>
    </dgm:pt>
    <dgm:pt modelId="{DD9FA492-1B9D-4E90-8692-F9E0F0D0D237}" type="pres">
      <dgm:prSet presAssocID="{85191125-62F4-4C0A-BF28-8353F1011F09}" presName="text_4" presStyleLbl="node1" presStyleIdx="3" presStyleCnt="5">
        <dgm:presLayoutVars>
          <dgm:bulletEnabled val="1"/>
        </dgm:presLayoutVars>
      </dgm:prSet>
      <dgm:spPr/>
    </dgm:pt>
    <dgm:pt modelId="{B3766ECC-6162-4A38-A8C1-70808AA67FE5}" type="pres">
      <dgm:prSet presAssocID="{85191125-62F4-4C0A-BF28-8353F1011F09}" presName="accent_4" presStyleCnt="0"/>
      <dgm:spPr/>
    </dgm:pt>
    <dgm:pt modelId="{2E11AFAA-A49F-49C5-BFA4-C124B35D1A72}" type="pres">
      <dgm:prSet presAssocID="{85191125-62F4-4C0A-BF28-8353F1011F09}" presName="accentRepeatNode" presStyleLbl="solidFgAcc1" presStyleIdx="3" presStyleCnt="5"/>
      <dgm:spPr/>
    </dgm:pt>
    <dgm:pt modelId="{6E3B936B-E543-48A4-A74D-2998BED80055}" type="pres">
      <dgm:prSet presAssocID="{4EC3B5A9-11EA-4D46-89CE-DA757D78CAFA}" presName="text_5" presStyleLbl="node1" presStyleIdx="4" presStyleCnt="5">
        <dgm:presLayoutVars>
          <dgm:bulletEnabled val="1"/>
        </dgm:presLayoutVars>
      </dgm:prSet>
      <dgm:spPr/>
    </dgm:pt>
    <dgm:pt modelId="{A94B72B8-BB3E-4D20-8D1A-66DC6E4B2BF3}" type="pres">
      <dgm:prSet presAssocID="{4EC3B5A9-11EA-4D46-89CE-DA757D78CAFA}" presName="accent_5" presStyleCnt="0"/>
      <dgm:spPr/>
    </dgm:pt>
    <dgm:pt modelId="{4477E966-3D5F-4512-A9F9-2E7FD2041DA6}" type="pres">
      <dgm:prSet presAssocID="{4EC3B5A9-11EA-4D46-89CE-DA757D78CAFA}" presName="accentRepeatNode" presStyleLbl="solidFgAcc1" presStyleIdx="4" presStyleCnt="5"/>
      <dgm:spPr/>
    </dgm:pt>
  </dgm:ptLst>
  <dgm:cxnLst>
    <dgm:cxn modelId="{5D980B26-859B-486E-B133-1DB68AA8C498}" srcId="{F49FB9E8-9B92-4302-BEDE-1837A2DD23F0}" destId="{7550F47F-00B2-4D73-A695-2EA1EFE7B2DD}" srcOrd="1" destOrd="0" parTransId="{0C5D51C2-1264-40F4-85D6-CD54CD67FC5D}" sibTransId="{D60FE549-F713-4FDC-B7A2-96AF8174A563}"/>
    <dgm:cxn modelId="{575C7D2A-FBA6-4EDE-9D83-87AE8D3A0AD6}" type="presOf" srcId="{85191125-62F4-4C0A-BF28-8353F1011F09}" destId="{DD9FA492-1B9D-4E90-8692-F9E0F0D0D237}" srcOrd="0" destOrd="0" presId="urn:microsoft.com/office/officeart/2008/layout/VerticalCurvedList"/>
    <dgm:cxn modelId="{BCB31346-9355-4EA9-AF6C-666B8494B5F2}" srcId="{F49FB9E8-9B92-4302-BEDE-1837A2DD23F0}" destId="{F3EF80B3-BA35-4458-A3A4-9746C1A8CB80}" srcOrd="0" destOrd="0" parTransId="{02971B74-9F24-4BF5-A05E-2A11EB323BBF}" sibTransId="{BCD54EA3-6F4F-4A0F-9D02-0AF878A876C3}"/>
    <dgm:cxn modelId="{60D7246A-D617-4623-BF68-7A46693579EB}" type="presOf" srcId="{7550F47F-00B2-4D73-A695-2EA1EFE7B2DD}" destId="{3B59939A-4EFB-4483-AFBA-87EB6ADB3AA9}" srcOrd="0" destOrd="0" presId="urn:microsoft.com/office/officeart/2008/layout/VerticalCurvedList"/>
    <dgm:cxn modelId="{A7C9B985-D02E-4C04-944D-1ABEC32037FE}" type="presOf" srcId="{F3EF80B3-BA35-4458-A3A4-9746C1A8CB80}" destId="{F7DF9C2C-7E9D-43BF-9DF4-D589BC136F54}" srcOrd="0" destOrd="0" presId="urn:microsoft.com/office/officeart/2008/layout/VerticalCurvedList"/>
    <dgm:cxn modelId="{1A98758B-2CDD-4932-8774-36092DB5EC77}" type="presOf" srcId="{BCD54EA3-6F4F-4A0F-9D02-0AF878A876C3}" destId="{E468E380-9D2C-4571-96DF-60BCE4D6F4F1}" srcOrd="0" destOrd="0" presId="urn:microsoft.com/office/officeart/2008/layout/VerticalCurvedList"/>
    <dgm:cxn modelId="{A317679B-D24E-4195-B801-6EABA1F974D3}" type="presOf" srcId="{75EADEE1-84EF-4725-B28F-A10154AA089C}" destId="{2291D0DC-3888-4BB9-B4B0-1345FB115D7B}" srcOrd="0" destOrd="0" presId="urn:microsoft.com/office/officeart/2008/layout/VerticalCurvedList"/>
    <dgm:cxn modelId="{5FB5A89F-4DB9-459B-AED6-F5DF70039241}" srcId="{F49FB9E8-9B92-4302-BEDE-1837A2DD23F0}" destId="{85191125-62F4-4C0A-BF28-8353F1011F09}" srcOrd="3" destOrd="0" parTransId="{72BC8FD5-CEAC-428E-A46B-CCA87DA6BCB7}" sibTransId="{8CE1C5C7-8F91-44A2-AD06-9E1C15060717}"/>
    <dgm:cxn modelId="{3EAFB3A8-009B-4EDB-A30D-6CA75D23962E}" srcId="{F49FB9E8-9B92-4302-BEDE-1837A2DD23F0}" destId="{4EC3B5A9-11EA-4D46-89CE-DA757D78CAFA}" srcOrd="4" destOrd="0" parTransId="{17A05203-EDC6-416C-A470-1C438631C2E6}" sibTransId="{FA181087-4CD7-4DBA-BA7C-1F2FF8C31005}"/>
    <dgm:cxn modelId="{E694CAC2-57FC-4CF2-9002-C8B9CD095C55}" srcId="{F49FB9E8-9B92-4302-BEDE-1837A2DD23F0}" destId="{75EADEE1-84EF-4725-B28F-A10154AA089C}" srcOrd="2" destOrd="0" parTransId="{102333E0-2B0F-4B0D-91F5-81AF07EC95DC}" sibTransId="{6171DEDA-AC45-40FD-BA80-F296455EEBC0}"/>
    <dgm:cxn modelId="{27E003CD-2915-4B26-8FA8-7323CE958D40}" type="presOf" srcId="{F49FB9E8-9B92-4302-BEDE-1837A2DD23F0}" destId="{BB51055E-F4A5-4BB1-A5D2-18D74BDC92D5}" srcOrd="0" destOrd="0" presId="urn:microsoft.com/office/officeart/2008/layout/VerticalCurvedList"/>
    <dgm:cxn modelId="{758FA0D7-B9CC-49B2-9113-219019588A02}" type="presOf" srcId="{4EC3B5A9-11EA-4D46-89CE-DA757D78CAFA}" destId="{6E3B936B-E543-48A4-A74D-2998BED80055}" srcOrd="0" destOrd="0" presId="urn:microsoft.com/office/officeart/2008/layout/VerticalCurvedList"/>
    <dgm:cxn modelId="{658C7F70-5519-4E20-BD36-4C9F014E1600}" type="presParOf" srcId="{BB51055E-F4A5-4BB1-A5D2-18D74BDC92D5}" destId="{A39035AD-5C93-49EE-B406-BC981D1771C7}" srcOrd="0" destOrd="0" presId="urn:microsoft.com/office/officeart/2008/layout/VerticalCurvedList"/>
    <dgm:cxn modelId="{443130D9-5A3F-4FD4-997B-0F98B982209D}" type="presParOf" srcId="{A39035AD-5C93-49EE-B406-BC981D1771C7}" destId="{7E2E168D-ACEC-4565-997E-22946E2C6F02}" srcOrd="0" destOrd="0" presId="urn:microsoft.com/office/officeart/2008/layout/VerticalCurvedList"/>
    <dgm:cxn modelId="{F421E829-64D3-4B2B-B5C3-E2FA656E76E5}" type="presParOf" srcId="{7E2E168D-ACEC-4565-997E-22946E2C6F02}" destId="{A81AEC57-9DF3-4767-B807-29117A2B0197}" srcOrd="0" destOrd="0" presId="urn:microsoft.com/office/officeart/2008/layout/VerticalCurvedList"/>
    <dgm:cxn modelId="{58DE1321-CC53-4189-A428-AA687E3A7FE2}" type="presParOf" srcId="{7E2E168D-ACEC-4565-997E-22946E2C6F02}" destId="{E468E380-9D2C-4571-96DF-60BCE4D6F4F1}" srcOrd="1" destOrd="0" presId="urn:microsoft.com/office/officeart/2008/layout/VerticalCurvedList"/>
    <dgm:cxn modelId="{B3FF5835-100C-4852-93C9-C19815CF137C}" type="presParOf" srcId="{7E2E168D-ACEC-4565-997E-22946E2C6F02}" destId="{1C326EAA-DFEA-40C8-9C4C-6E5BB6A974B0}" srcOrd="2" destOrd="0" presId="urn:microsoft.com/office/officeart/2008/layout/VerticalCurvedList"/>
    <dgm:cxn modelId="{15317D66-9D32-4B0C-A1E7-0982807E9A22}" type="presParOf" srcId="{7E2E168D-ACEC-4565-997E-22946E2C6F02}" destId="{82C9C83A-99AC-48A8-8CE6-56CE17B87FF8}" srcOrd="3" destOrd="0" presId="urn:microsoft.com/office/officeart/2008/layout/VerticalCurvedList"/>
    <dgm:cxn modelId="{E952B58B-091D-40CD-8454-A1A570546A65}" type="presParOf" srcId="{A39035AD-5C93-49EE-B406-BC981D1771C7}" destId="{F7DF9C2C-7E9D-43BF-9DF4-D589BC136F54}" srcOrd="1" destOrd="0" presId="urn:microsoft.com/office/officeart/2008/layout/VerticalCurvedList"/>
    <dgm:cxn modelId="{E26A6711-A3CB-43ED-A7F9-2CCB52B29A02}" type="presParOf" srcId="{A39035AD-5C93-49EE-B406-BC981D1771C7}" destId="{954E6509-56F3-4294-86A2-9223AAD903AA}" srcOrd="2" destOrd="0" presId="urn:microsoft.com/office/officeart/2008/layout/VerticalCurvedList"/>
    <dgm:cxn modelId="{15B879E2-9EFF-4042-AFFF-5FB6D6297616}" type="presParOf" srcId="{954E6509-56F3-4294-86A2-9223AAD903AA}" destId="{3CD50A30-8ACD-4AA2-B48A-27F5124AA1E4}" srcOrd="0" destOrd="0" presId="urn:microsoft.com/office/officeart/2008/layout/VerticalCurvedList"/>
    <dgm:cxn modelId="{0AF6E696-1D34-4DB3-B1DD-C37C3C51C400}" type="presParOf" srcId="{A39035AD-5C93-49EE-B406-BC981D1771C7}" destId="{3B59939A-4EFB-4483-AFBA-87EB6ADB3AA9}" srcOrd="3" destOrd="0" presId="urn:microsoft.com/office/officeart/2008/layout/VerticalCurvedList"/>
    <dgm:cxn modelId="{CF2DFF33-0A31-4BC0-B53B-3BEEC0E2F640}" type="presParOf" srcId="{A39035AD-5C93-49EE-B406-BC981D1771C7}" destId="{1ADD4F02-DE3C-4B81-82AF-F592BF99D7CD}" srcOrd="4" destOrd="0" presId="urn:microsoft.com/office/officeart/2008/layout/VerticalCurvedList"/>
    <dgm:cxn modelId="{C0B3B473-6A10-44A1-AA34-5AC7F326767A}" type="presParOf" srcId="{1ADD4F02-DE3C-4B81-82AF-F592BF99D7CD}" destId="{D0E67350-7774-400E-A830-95381125D7A2}" srcOrd="0" destOrd="0" presId="urn:microsoft.com/office/officeart/2008/layout/VerticalCurvedList"/>
    <dgm:cxn modelId="{51097DED-BF77-40E2-B10D-90A8127F79AE}" type="presParOf" srcId="{A39035AD-5C93-49EE-B406-BC981D1771C7}" destId="{2291D0DC-3888-4BB9-B4B0-1345FB115D7B}" srcOrd="5" destOrd="0" presId="urn:microsoft.com/office/officeart/2008/layout/VerticalCurvedList"/>
    <dgm:cxn modelId="{89C5E0C3-F100-4BE2-BCA7-2A9EE4428FCC}" type="presParOf" srcId="{A39035AD-5C93-49EE-B406-BC981D1771C7}" destId="{8F930EFF-157C-4CC4-B258-D5AD7FCA7359}" srcOrd="6" destOrd="0" presId="urn:microsoft.com/office/officeart/2008/layout/VerticalCurvedList"/>
    <dgm:cxn modelId="{D64BFBDF-F7E5-45D6-A133-8E7B0A8AB18D}" type="presParOf" srcId="{8F930EFF-157C-4CC4-B258-D5AD7FCA7359}" destId="{50A34E2B-1610-46E4-968A-1E99820CDEBD}" srcOrd="0" destOrd="0" presId="urn:microsoft.com/office/officeart/2008/layout/VerticalCurvedList"/>
    <dgm:cxn modelId="{6B78D0CC-BE3B-491E-ADD1-932890C608CD}" type="presParOf" srcId="{A39035AD-5C93-49EE-B406-BC981D1771C7}" destId="{DD9FA492-1B9D-4E90-8692-F9E0F0D0D237}" srcOrd="7" destOrd="0" presId="urn:microsoft.com/office/officeart/2008/layout/VerticalCurvedList"/>
    <dgm:cxn modelId="{27AAC3C6-F147-4A23-8B42-BD0D84F8BDC0}" type="presParOf" srcId="{A39035AD-5C93-49EE-B406-BC981D1771C7}" destId="{B3766ECC-6162-4A38-A8C1-70808AA67FE5}" srcOrd="8" destOrd="0" presId="urn:microsoft.com/office/officeart/2008/layout/VerticalCurvedList"/>
    <dgm:cxn modelId="{499958E1-FC46-42F6-ADDE-FABE22779F4E}" type="presParOf" srcId="{B3766ECC-6162-4A38-A8C1-70808AA67FE5}" destId="{2E11AFAA-A49F-49C5-BFA4-C124B35D1A72}" srcOrd="0" destOrd="0" presId="urn:microsoft.com/office/officeart/2008/layout/VerticalCurvedList"/>
    <dgm:cxn modelId="{E18ACA84-A1F2-4C6C-B3A9-BE48AAEEBE9C}" type="presParOf" srcId="{A39035AD-5C93-49EE-B406-BC981D1771C7}" destId="{6E3B936B-E543-48A4-A74D-2998BED80055}" srcOrd="9" destOrd="0" presId="urn:microsoft.com/office/officeart/2008/layout/VerticalCurvedList"/>
    <dgm:cxn modelId="{13FD7F61-06F8-4691-973D-F011D164FFCE}" type="presParOf" srcId="{A39035AD-5C93-49EE-B406-BC981D1771C7}" destId="{A94B72B8-BB3E-4D20-8D1A-66DC6E4B2BF3}" srcOrd="10" destOrd="0" presId="urn:microsoft.com/office/officeart/2008/layout/VerticalCurvedList"/>
    <dgm:cxn modelId="{FD3E974A-3F91-4BE8-BA56-4AB4BD9A82C2}" type="presParOf" srcId="{A94B72B8-BB3E-4D20-8D1A-66DC6E4B2BF3}" destId="{4477E966-3D5F-4512-A9F9-2E7FD2041DA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8E380-9D2C-4571-96DF-60BCE4D6F4F1}">
      <dsp:nvSpPr>
        <dsp:cNvPr id="0" name=""/>
        <dsp:cNvSpPr/>
      </dsp:nvSpPr>
      <dsp:spPr>
        <a:xfrm>
          <a:off x="-5783333" y="-885167"/>
          <a:ext cx="6885259" cy="6885259"/>
        </a:xfrm>
        <a:prstGeom prst="blockArc">
          <a:avLst>
            <a:gd name="adj1" fmla="val 18900000"/>
            <a:gd name="adj2" fmla="val 2700000"/>
            <a:gd name="adj3" fmla="val 31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DF9C2C-7E9D-43BF-9DF4-D589BC136F54}">
      <dsp:nvSpPr>
        <dsp:cNvPr id="0" name=""/>
        <dsp:cNvSpPr/>
      </dsp:nvSpPr>
      <dsp:spPr>
        <a:xfrm>
          <a:off x="481650" y="319580"/>
          <a:ext cx="10095634" cy="6395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659" tIns="40640" rIns="40640" bIns="40640" numCol="1" spcCol="1270" anchor="ctr" anchorCtr="0">
          <a:noAutofit/>
        </a:bodyPr>
        <a:lstStyle/>
        <a:p>
          <a:pPr marL="0" lvl="0" indent="0" algn="l" defTabSz="711200">
            <a:lnSpc>
              <a:spcPct val="90000"/>
            </a:lnSpc>
            <a:spcBef>
              <a:spcPct val="0"/>
            </a:spcBef>
            <a:spcAft>
              <a:spcPct val="35000"/>
            </a:spcAft>
            <a:buNone/>
          </a:pPr>
          <a:r>
            <a:rPr lang="id-ID" sz="1600" kern="1200"/>
            <a:t>Tafsir ilmy </a:t>
          </a:r>
          <a:r>
            <a:rPr lang="en-US" sz="1600" kern="1200"/>
            <a:t>= </a:t>
          </a:r>
          <a:r>
            <a:rPr lang="id-ID" sz="1600" kern="1200"/>
            <a:t>integrating the content of the Qur’an and theories of science</a:t>
          </a:r>
          <a:endParaRPr lang="en-US" sz="1600" kern="1200"/>
        </a:p>
      </dsp:txBody>
      <dsp:txXfrm>
        <a:off x="481650" y="319580"/>
        <a:ext cx="10095634" cy="639570"/>
      </dsp:txXfrm>
    </dsp:sp>
    <dsp:sp modelId="{3CD50A30-8ACD-4AA2-B48A-27F5124AA1E4}">
      <dsp:nvSpPr>
        <dsp:cNvPr id="0" name=""/>
        <dsp:cNvSpPr/>
      </dsp:nvSpPr>
      <dsp:spPr>
        <a:xfrm>
          <a:off x="81918" y="239634"/>
          <a:ext cx="799462" cy="79946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59939A-4EFB-4483-AFBA-87EB6ADB3AA9}">
      <dsp:nvSpPr>
        <dsp:cNvPr id="0" name=""/>
        <dsp:cNvSpPr/>
      </dsp:nvSpPr>
      <dsp:spPr>
        <a:xfrm>
          <a:off x="939947" y="1278628"/>
          <a:ext cx="9637336" cy="6395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659"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a:t>S</a:t>
          </a:r>
          <a:r>
            <a:rPr lang="id-ID" sz="1600" kern="1200"/>
            <a:t>tudents to integrate the two things well in studying </a:t>
          </a:r>
          <a:r>
            <a:rPr lang="id-ID" sz="1600" i="1" kern="1200"/>
            <a:t>kauniyah </a:t>
          </a:r>
          <a:r>
            <a:rPr lang="id-ID" sz="1600" kern="1200"/>
            <a:t>verses</a:t>
          </a:r>
          <a:r>
            <a:rPr lang="en-US" sz="1600" kern="1200"/>
            <a:t>, </a:t>
          </a:r>
          <a:r>
            <a:rPr lang="id-ID" sz="1600" kern="1200"/>
            <a:t>a learning medium is needed that can assist students in the use of scientific interpretation.</a:t>
          </a:r>
          <a:endParaRPr lang="en-US" sz="1600" kern="1200"/>
        </a:p>
      </dsp:txBody>
      <dsp:txXfrm>
        <a:off x="939947" y="1278628"/>
        <a:ext cx="9637336" cy="639570"/>
      </dsp:txXfrm>
    </dsp:sp>
    <dsp:sp modelId="{D0E67350-7774-400E-A830-95381125D7A2}">
      <dsp:nvSpPr>
        <dsp:cNvPr id="0" name=""/>
        <dsp:cNvSpPr/>
      </dsp:nvSpPr>
      <dsp:spPr>
        <a:xfrm>
          <a:off x="540215" y="1198682"/>
          <a:ext cx="799462" cy="79946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91D0DC-3888-4BB9-B4B0-1345FB115D7B}">
      <dsp:nvSpPr>
        <dsp:cNvPr id="0" name=""/>
        <dsp:cNvSpPr/>
      </dsp:nvSpPr>
      <dsp:spPr>
        <a:xfrm>
          <a:off x="1080607" y="2237677"/>
          <a:ext cx="9496676" cy="6395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659" tIns="40640" rIns="40640" bIns="40640" numCol="1" spcCol="1270" anchor="ctr" anchorCtr="0">
          <a:noAutofit/>
        </a:bodyPr>
        <a:lstStyle/>
        <a:p>
          <a:pPr marL="0" lvl="0" indent="0" algn="l" defTabSz="711200">
            <a:lnSpc>
              <a:spcPct val="90000"/>
            </a:lnSpc>
            <a:spcBef>
              <a:spcPct val="0"/>
            </a:spcBef>
            <a:spcAft>
              <a:spcPct val="35000"/>
            </a:spcAft>
            <a:buNone/>
          </a:pPr>
          <a:r>
            <a:rPr lang="id-ID" sz="1600" kern="1200"/>
            <a:t>Mobile learning Laboratorium Tafsir Sains developed to assist students in studying </a:t>
          </a:r>
          <a:r>
            <a:rPr lang="id-ID" sz="1600" i="1" kern="1200"/>
            <a:t>kauniyah </a:t>
          </a:r>
          <a:r>
            <a:rPr lang="id-ID" sz="1600" kern="1200"/>
            <a:t>verses based on scientific interpretation</a:t>
          </a:r>
          <a:endParaRPr lang="en-US" sz="1600" kern="1200"/>
        </a:p>
      </dsp:txBody>
      <dsp:txXfrm>
        <a:off x="1080607" y="2237677"/>
        <a:ext cx="9496676" cy="639570"/>
      </dsp:txXfrm>
    </dsp:sp>
    <dsp:sp modelId="{50A34E2B-1610-46E4-968A-1E99820CDEBD}">
      <dsp:nvSpPr>
        <dsp:cNvPr id="0" name=""/>
        <dsp:cNvSpPr/>
      </dsp:nvSpPr>
      <dsp:spPr>
        <a:xfrm>
          <a:off x="680876" y="2157731"/>
          <a:ext cx="799462" cy="79946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9FA492-1B9D-4E90-8692-F9E0F0D0D237}">
      <dsp:nvSpPr>
        <dsp:cNvPr id="0" name=""/>
        <dsp:cNvSpPr/>
      </dsp:nvSpPr>
      <dsp:spPr>
        <a:xfrm>
          <a:off x="939947" y="3196725"/>
          <a:ext cx="9637336" cy="6395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659" tIns="40640" rIns="40640" bIns="40640" numCol="1" spcCol="1270" anchor="ctr" anchorCtr="0">
          <a:noAutofit/>
        </a:bodyPr>
        <a:lstStyle/>
        <a:p>
          <a:pPr marL="0" lvl="0" indent="0" algn="l" defTabSz="711200">
            <a:lnSpc>
              <a:spcPct val="90000"/>
            </a:lnSpc>
            <a:spcBef>
              <a:spcPct val="0"/>
            </a:spcBef>
            <a:spcAft>
              <a:spcPct val="35000"/>
            </a:spcAft>
            <a:buNone/>
          </a:pPr>
          <a:r>
            <a:rPr lang="id-ID" sz="1600" kern="1200"/>
            <a:t>University of Darussalam Gontor has the characteristic </a:t>
          </a:r>
          <a:r>
            <a:rPr lang="en-US" sz="1600" kern="1200"/>
            <a:t>in </a:t>
          </a:r>
          <a:r>
            <a:rPr lang="id-ID" sz="1600" kern="1200"/>
            <a:t>islamization of science in its learning</a:t>
          </a:r>
          <a:endParaRPr lang="en-US" sz="1600" kern="1200"/>
        </a:p>
      </dsp:txBody>
      <dsp:txXfrm>
        <a:off x="939947" y="3196725"/>
        <a:ext cx="9637336" cy="639570"/>
      </dsp:txXfrm>
    </dsp:sp>
    <dsp:sp modelId="{2E11AFAA-A49F-49C5-BFA4-C124B35D1A72}">
      <dsp:nvSpPr>
        <dsp:cNvPr id="0" name=""/>
        <dsp:cNvSpPr/>
      </dsp:nvSpPr>
      <dsp:spPr>
        <a:xfrm>
          <a:off x="540215" y="3116779"/>
          <a:ext cx="799462" cy="79946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3B936B-E543-48A4-A74D-2998BED80055}">
      <dsp:nvSpPr>
        <dsp:cNvPr id="0" name=""/>
        <dsp:cNvSpPr/>
      </dsp:nvSpPr>
      <dsp:spPr>
        <a:xfrm>
          <a:off x="481650" y="4155774"/>
          <a:ext cx="10095634" cy="63957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659" tIns="40640" rIns="40640" bIns="40640" numCol="1" spcCol="1270" anchor="ctr" anchorCtr="0">
          <a:noAutofit/>
        </a:bodyPr>
        <a:lstStyle/>
        <a:p>
          <a:pPr marL="0" lvl="0" indent="0" algn="l" defTabSz="711200">
            <a:lnSpc>
              <a:spcPct val="90000"/>
            </a:lnSpc>
            <a:spcBef>
              <a:spcPct val="0"/>
            </a:spcBef>
            <a:spcAft>
              <a:spcPct val="35000"/>
            </a:spcAft>
            <a:buNone/>
          </a:pPr>
          <a:r>
            <a:rPr lang="id-ID" sz="1600" kern="1200" dirty="0"/>
            <a:t>Qur’anic Science and Tafseer Department has the characteristic in the form of the development of scientific interpretation which emohasizes the learning of </a:t>
          </a:r>
          <a:r>
            <a:rPr lang="id-ID" sz="1600" i="1" kern="1200" dirty="0"/>
            <a:t>kauniyah </a:t>
          </a:r>
          <a:r>
            <a:rPr lang="id-ID" sz="1600" kern="1200" dirty="0"/>
            <a:t>verses by integrating between the content of the Qur’an and theories of science</a:t>
          </a:r>
          <a:endParaRPr lang="en-US" sz="1600" kern="1200" dirty="0"/>
        </a:p>
      </dsp:txBody>
      <dsp:txXfrm>
        <a:off x="481650" y="4155774"/>
        <a:ext cx="10095634" cy="639570"/>
      </dsp:txXfrm>
    </dsp:sp>
    <dsp:sp modelId="{4477E966-3D5F-4512-A9F9-2E7FD2041DA6}">
      <dsp:nvSpPr>
        <dsp:cNvPr id="0" name=""/>
        <dsp:cNvSpPr/>
      </dsp:nvSpPr>
      <dsp:spPr>
        <a:xfrm>
          <a:off x="81918" y="4075827"/>
          <a:ext cx="799462" cy="7994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80E64-FA71-4C1A-B87E-799E32C28870}"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A0481-4DC4-4A9A-BA0B-860EE395A25D}" type="slidenum">
              <a:rPr lang="en-US" smtClean="0"/>
              <a:t>‹#›</a:t>
            </a:fld>
            <a:endParaRPr lang="en-US"/>
          </a:p>
        </p:txBody>
      </p:sp>
    </p:spTree>
    <p:extLst>
      <p:ext uri="{BB962C8B-B14F-4D97-AF65-F5344CB8AC3E}">
        <p14:creationId xmlns:p14="http://schemas.microsoft.com/office/powerpoint/2010/main" val="198852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4A0481-4DC4-4A9A-BA0B-860EE395A25D}" type="slidenum">
              <a:rPr lang="en-US" smtClean="0"/>
              <a:t>10</a:t>
            </a:fld>
            <a:endParaRPr lang="en-US"/>
          </a:p>
        </p:txBody>
      </p:sp>
    </p:spTree>
    <p:extLst>
      <p:ext uri="{BB962C8B-B14F-4D97-AF65-F5344CB8AC3E}">
        <p14:creationId xmlns:p14="http://schemas.microsoft.com/office/powerpoint/2010/main" val="27448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AF57-6902-4F19-B53E-38882B5AB6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312478-89A7-4413-9B4B-BA285BBDFD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554B9B-E69F-4F8C-BD3F-C6AFBCCBCC8B}"/>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5" name="Footer Placeholder 4">
            <a:extLst>
              <a:ext uri="{FF2B5EF4-FFF2-40B4-BE49-F238E27FC236}">
                <a16:creationId xmlns:a16="http://schemas.microsoft.com/office/drawing/2014/main" id="{17722B47-5012-4EDA-822E-B5FDAF12C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49FE3-6C7B-40D1-8230-4B300862F7F6}"/>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27330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867F-1A71-414B-AE51-91AD814E20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D87804-BA11-4F6D-A14E-9F00EC2E1E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39C8E0-681B-4166-B7F3-DF7FF0EE070E}"/>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5" name="Footer Placeholder 4">
            <a:extLst>
              <a:ext uri="{FF2B5EF4-FFF2-40B4-BE49-F238E27FC236}">
                <a16:creationId xmlns:a16="http://schemas.microsoft.com/office/drawing/2014/main" id="{01611590-7B9F-4E99-9CCD-E88905B59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614CC-82B0-4167-84B5-B354283D7E1E}"/>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116393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8425A-6133-495F-A03C-95AE2B5E8D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A86713-9ABB-40C0-BE1B-A0511AEAA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989A3-086C-4E10-B0EC-1E99B6C416D6}"/>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5" name="Footer Placeholder 4">
            <a:extLst>
              <a:ext uri="{FF2B5EF4-FFF2-40B4-BE49-F238E27FC236}">
                <a16:creationId xmlns:a16="http://schemas.microsoft.com/office/drawing/2014/main" id="{2A36020C-4F0D-448C-8A24-01A3BD7F2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B75AC-C9C5-45D9-BCC7-49220670E0AD}"/>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97859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E850-4988-41FF-9F10-20979E800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83076-43ED-4D00-9E25-FF8F6BA2C4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DE113-75CD-48E2-9CC6-10D97BC4C018}"/>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5" name="Footer Placeholder 4">
            <a:extLst>
              <a:ext uri="{FF2B5EF4-FFF2-40B4-BE49-F238E27FC236}">
                <a16:creationId xmlns:a16="http://schemas.microsoft.com/office/drawing/2014/main" id="{903944EB-18E7-4F13-A5E9-ABA697CC1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A72C9-8892-42EB-8926-89755E639FEF}"/>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160888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AF87-2F05-432E-8477-3B9B057D5D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4A06B-B2A0-4556-9E98-77DE298361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B5EEF4-ADC3-47D9-A783-A15B2B2D4869}"/>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5" name="Footer Placeholder 4">
            <a:extLst>
              <a:ext uri="{FF2B5EF4-FFF2-40B4-BE49-F238E27FC236}">
                <a16:creationId xmlns:a16="http://schemas.microsoft.com/office/drawing/2014/main" id="{648F33D7-B4E7-4FDE-9725-D2B095D7A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7A25F-DA8D-4122-9061-08B4ABFE589F}"/>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139935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E1145-0CB4-4666-9223-0D2FB0ACF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59B14-D5D0-4F61-93D1-8D7E5A3BAA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B4EB25-E73F-4DFD-BC3E-A40684456F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4DA7F-D54F-460D-A16C-F2602EACEE79}"/>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6" name="Footer Placeholder 5">
            <a:extLst>
              <a:ext uri="{FF2B5EF4-FFF2-40B4-BE49-F238E27FC236}">
                <a16:creationId xmlns:a16="http://schemas.microsoft.com/office/drawing/2014/main" id="{52A701C7-46B5-4E02-94FD-4BE016BBF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1709B-C724-4BF2-8898-ED9EFA26FEAF}"/>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249604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4110-273D-4191-80BC-1E29C0228C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EF4D27-02CC-4365-860B-1A4E92B492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5609AD-B865-401E-B4E3-9119BB66B4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1755B-7AD5-4037-B23E-AAB4B275A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11BE19-09AA-4B55-9C4D-66751BA832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5285A9-C875-48BF-B7F3-8559D76078CB}"/>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8" name="Footer Placeholder 7">
            <a:extLst>
              <a:ext uri="{FF2B5EF4-FFF2-40B4-BE49-F238E27FC236}">
                <a16:creationId xmlns:a16="http://schemas.microsoft.com/office/drawing/2014/main" id="{D4A7C3BA-9075-42D6-BE7F-8636418E2A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6CEE5C-1A9C-4196-BB9D-8B164503EF8B}"/>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39016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6120-429C-4716-80A9-B007B384B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48BBC0-CBFA-4133-8FA0-57EFCE288FB1}"/>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4" name="Footer Placeholder 3">
            <a:extLst>
              <a:ext uri="{FF2B5EF4-FFF2-40B4-BE49-F238E27FC236}">
                <a16:creationId xmlns:a16="http://schemas.microsoft.com/office/drawing/2014/main" id="{2A5A1833-87EB-43FD-BDF4-15A1882430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CD9D8-4BA7-48E3-A080-6F39EC87D83C}"/>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36738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F4F6E-F11F-4600-A975-2DC84D769A06}"/>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3" name="Footer Placeholder 2">
            <a:extLst>
              <a:ext uri="{FF2B5EF4-FFF2-40B4-BE49-F238E27FC236}">
                <a16:creationId xmlns:a16="http://schemas.microsoft.com/office/drawing/2014/main" id="{5DD32944-C71C-4851-A0EA-4D30440B8C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FEE14C-DB24-4DED-BF19-C77B8761E30F}"/>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235082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0A63-7C20-4AAE-916C-5247F454A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F51788-7427-49EF-88F0-CB282F42E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074A6A-A98E-4221-BCA1-955003CEB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1AEAC5-0433-4697-8B42-69F219507C1F}"/>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6" name="Footer Placeholder 5">
            <a:extLst>
              <a:ext uri="{FF2B5EF4-FFF2-40B4-BE49-F238E27FC236}">
                <a16:creationId xmlns:a16="http://schemas.microsoft.com/office/drawing/2014/main" id="{5EF30B8A-17E9-4CA0-8A53-CE6EFDC574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C13C4-0456-46A1-8E19-BA402F69DC0F}"/>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419196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2924-7916-4B3C-BB38-65C06ACB8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DABB65-6748-4B8A-9CA3-F9EC79F6A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73FC2-CC4D-4F59-8021-DDF016783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E2D1CA-215A-46C3-9BF8-2D78F4FD23FA}"/>
              </a:ext>
            </a:extLst>
          </p:cNvPr>
          <p:cNvSpPr>
            <a:spLocks noGrp="1"/>
          </p:cNvSpPr>
          <p:nvPr>
            <p:ph type="dt" sz="half" idx="10"/>
          </p:nvPr>
        </p:nvSpPr>
        <p:spPr/>
        <p:txBody>
          <a:bodyPr/>
          <a:lstStyle/>
          <a:p>
            <a:fld id="{C1DAF2A4-BF6F-4557-961B-CD642C3DEFAE}" type="datetimeFigureOut">
              <a:rPr lang="en-US" smtClean="0"/>
              <a:t>11/6/2020</a:t>
            </a:fld>
            <a:endParaRPr lang="en-US"/>
          </a:p>
        </p:txBody>
      </p:sp>
      <p:sp>
        <p:nvSpPr>
          <p:cNvPr id="6" name="Footer Placeholder 5">
            <a:extLst>
              <a:ext uri="{FF2B5EF4-FFF2-40B4-BE49-F238E27FC236}">
                <a16:creationId xmlns:a16="http://schemas.microsoft.com/office/drawing/2014/main" id="{F88342C0-2DDD-43B6-97C1-65525825B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A46F3-B125-46F9-8373-1DEE44508173}"/>
              </a:ext>
            </a:extLst>
          </p:cNvPr>
          <p:cNvSpPr>
            <a:spLocks noGrp="1"/>
          </p:cNvSpPr>
          <p:nvPr>
            <p:ph type="sldNum" sz="quarter" idx="12"/>
          </p:nvPr>
        </p:nvSpPr>
        <p:spPr/>
        <p:txBody>
          <a:bodyPr/>
          <a:lstStyle/>
          <a:p>
            <a:fld id="{9AB02C28-6A00-4F7C-9147-E457BAE007A1}" type="slidenum">
              <a:rPr lang="en-US" smtClean="0"/>
              <a:t>‹#›</a:t>
            </a:fld>
            <a:endParaRPr lang="en-US"/>
          </a:p>
        </p:txBody>
      </p:sp>
    </p:spTree>
    <p:extLst>
      <p:ext uri="{BB962C8B-B14F-4D97-AF65-F5344CB8AC3E}">
        <p14:creationId xmlns:p14="http://schemas.microsoft.com/office/powerpoint/2010/main" val="311707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73F2F-5612-4C00-9DE7-327E377D6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B2F5D0-E920-4522-A1F6-35B3CDC90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7484C-441D-47D5-850B-C64A97EBD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AF2A4-BF6F-4557-961B-CD642C3DEFAE}" type="datetimeFigureOut">
              <a:rPr lang="en-US" smtClean="0"/>
              <a:t>11/6/2020</a:t>
            </a:fld>
            <a:endParaRPr lang="en-US"/>
          </a:p>
        </p:txBody>
      </p:sp>
      <p:sp>
        <p:nvSpPr>
          <p:cNvPr id="5" name="Footer Placeholder 4">
            <a:extLst>
              <a:ext uri="{FF2B5EF4-FFF2-40B4-BE49-F238E27FC236}">
                <a16:creationId xmlns:a16="http://schemas.microsoft.com/office/drawing/2014/main" id="{B52AE458-6F7F-4EC3-9DC2-B100F1F3CB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6E1111-156B-47C2-B2AC-A68742F37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02C28-6A00-4F7C-9147-E457BAE007A1}" type="slidenum">
              <a:rPr lang="en-US" smtClean="0"/>
              <a:t>‹#›</a:t>
            </a:fld>
            <a:endParaRPr lang="en-US"/>
          </a:p>
        </p:txBody>
      </p:sp>
    </p:spTree>
    <p:extLst>
      <p:ext uri="{BB962C8B-B14F-4D97-AF65-F5344CB8AC3E}">
        <p14:creationId xmlns:p14="http://schemas.microsoft.com/office/powerpoint/2010/main" val="339200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5572-B52C-42BC-8145-9822CAF7199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A6395FE-4AD6-4012-AF4E-3C258EA6AA55}"/>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8C8DF08E-51F5-4E2F-BE42-FD1E3C844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D7ADFF66-0F64-4C14-9DDF-5F67EC44F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14371"/>
            <a:ext cx="2829258" cy="2829258"/>
          </a:xfrm>
          <a:prstGeom prst="rect">
            <a:avLst/>
          </a:prstGeom>
        </p:spPr>
      </p:pic>
    </p:spTree>
    <p:extLst>
      <p:ext uri="{BB962C8B-B14F-4D97-AF65-F5344CB8AC3E}">
        <p14:creationId xmlns:p14="http://schemas.microsoft.com/office/powerpoint/2010/main" val="190061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00540-904E-4334-B479-87F15159E07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3C184C1-C523-44AA-B619-BE9EC9F371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a:extLst>
              <a:ext uri="{FF2B5EF4-FFF2-40B4-BE49-F238E27FC236}">
                <a16:creationId xmlns:a16="http://schemas.microsoft.com/office/drawing/2014/main" id="{B29BA64A-F5AE-4B9A-B455-E3102D310CF3}"/>
              </a:ext>
            </a:extLst>
          </p:cNvPr>
          <p:cNvPicPr/>
          <p:nvPr/>
        </p:nvPicPr>
        <p:blipFill>
          <a:blip r:embed="rId4"/>
          <a:stretch>
            <a:fillRect/>
          </a:stretch>
        </p:blipFill>
        <p:spPr>
          <a:xfrm>
            <a:off x="6829424" y="200024"/>
            <a:ext cx="4043363" cy="6292851"/>
          </a:xfrm>
          <a:prstGeom prst="rect">
            <a:avLst/>
          </a:prstGeom>
        </p:spPr>
      </p:pic>
      <p:sp>
        <p:nvSpPr>
          <p:cNvPr id="7" name="TextBox 6">
            <a:extLst>
              <a:ext uri="{FF2B5EF4-FFF2-40B4-BE49-F238E27FC236}">
                <a16:creationId xmlns:a16="http://schemas.microsoft.com/office/drawing/2014/main" id="{71DF7E78-9CD3-4560-8743-832394437383}"/>
              </a:ext>
            </a:extLst>
          </p:cNvPr>
          <p:cNvSpPr txBox="1"/>
          <p:nvPr/>
        </p:nvSpPr>
        <p:spPr>
          <a:xfrm>
            <a:off x="985834" y="5443538"/>
            <a:ext cx="4524377" cy="584775"/>
          </a:xfrm>
          <a:prstGeom prst="rect">
            <a:avLst/>
          </a:prstGeom>
          <a:noFill/>
        </p:spPr>
        <p:txBody>
          <a:bodyPr wrap="square" rtlCol="0">
            <a:spAutoFit/>
          </a:bodyPr>
          <a:lstStyle/>
          <a:p>
            <a:r>
              <a:rPr lang="en-US" sz="3200" dirty="0"/>
              <a:t>Language Choice Features</a:t>
            </a:r>
          </a:p>
        </p:txBody>
      </p:sp>
    </p:spTree>
    <p:extLst>
      <p:ext uri="{BB962C8B-B14F-4D97-AF65-F5344CB8AC3E}">
        <p14:creationId xmlns:p14="http://schemas.microsoft.com/office/powerpoint/2010/main" val="3525573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8150-3489-4C74-B83E-B04EDE95547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4E470D6-016D-4630-A47A-807A7A0E19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a:extLst>
              <a:ext uri="{FF2B5EF4-FFF2-40B4-BE49-F238E27FC236}">
                <a16:creationId xmlns:a16="http://schemas.microsoft.com/office/drawing/2014/main" id="{0481910D-D6A8-47FE-BEBC-32E15C0F1A67}"/>
              </a:ext>
            </a:extLst>
          </p:cNvPr>
          <p:cNvPicPr/>
          <p:nvPr/>
        </p:nvPicPr>
        <p:blipFill>
          <a:blip r:embed="rId3"/>
          <a:stretch>
            <a:fillRect/>
          </a:stretch>
        </p:blipFill>
        <p:spPr>
          <a:xfrm>
            <a:off x="419100" y="365125"/>
            <a:ext cx="3200400" cy="5486400"/>
          </a:xfrm>
          <a:prstGeom prst="rect">
            <a:avLst/>
          </a:prstGeom>
        </p:spPr>
      </p:pic>
      <p:pic>
        <p:nvPicPr>
          <p:cNvPr id="7" name="Picture 6">
            <a:extLst>
              <a:ext uri="{FF2B5EF4-FFF2-40B4-BE49-F238E27FC236}">
                <a16:creationId xmlns:a16="http://schemas.microsoft.com/office/drawing/2014/main" id="{71C7269C-E1D6-4A9E-A5CB-C67A5882ED62}"/>
              </a:ext>
            </a:extLst>
          </p:cNvPr>
          <p:cNvPicPr/>
          <p:nvPr/>
        </p:nvPicPr>
        <p:blipFill>
          <a:blip r:embed="rId4"/>
          <a:stretch>
            <a:fillRect/>
          </a:stretch>
        </p:blipFill>
        <p:spPr>
          <a:xfrm>
            <a:off x="4495800" y="365125"/>
            <a:ext cx="3200400" cy="5486400"/>
          </a:xfrm>
          <a:prstGeom prst="rect">
            <a:avLst/>
          </a:prstGeom>
        </p:spPr>
      </p:pic>
      <p:pic>
        <p:nvPicPr>
          <p:cNvPr id="8" name="Picture 7">
            <a:extLst>
              <a:ext uri="{FF2B5EF4-FFF2-40B4-BE49-F238E27FC236}">
                <a16:creationId xmlns:a16="http://schemas.microsoft.com/office/drawing/2014/main" id="{4F63E285-3E4A-443F-8795-B849244ACBE6}"/>
              </a:ext>
            </a:extLst>
          </p:cNvPr>
          <p:cNvPicPr/>
          <p:nvPr/>
        </p:nvPicPr>
        <p:blipFill>
          <a:blip r:embed="rId5"/>
          <a:stretch>
            <a:fillRect/>
          </a:stretch>
        </p:blipFill>
        <p:spPr>
          <a:xfrm>
            <a:off x="8572500" y="365125"/>
            <a:ext cx="3200400" cy="5486400"/>
          </a:xfrm>
          <a:prstGeom prst="rect">
            <a:avLst/>
          </a:prstGeom>
        </p:spPr>
      </p:pic>
      <p:sp>
        <p:nvSpPr>
          <p:cNvPr id="9" name="TextBox 8">
            <a:extLst>
              <a:ext uri="{FF2B5EF4-FFF2-40B4-BE49-F238E27FC236}">
                <a16:creationId xmlns:a16="http://schemas.microsoft.com/office/drawing/2014/main" id="{CE612B8C-5A3A-4079-B103-2E563BF71355}"/>
              </a:ext>
            </a:extLst>
          </p:cNvPr>
          <p:cNvSpPr txBox="1"/>
          <p:nvPr/>
        </p:nvSpPr>
        <p:spPr>
          <a:xfrm>
            <a:off x="700087" y="6093152"/>
            <a:ext cx="2471737" cy="523220"/>
          </a:xfrm>
          <a:prstGeom prst="rect">
            <a:avLst/>
          </a:prstGeom>
          <a:noFill/>
        </p:spPr>
        <p:txBody>
          <a:bodyPr wrap="square" rtlCol="0">
            <a:spAutoFit/>
          </a:bodyPr>
          <a:lstStyle/>
          <a:p>
            <a:pPr algn="ctr"/>
            <a:r>
              <a:rPr lang="en-US" sz="2800" dirty="0">
                <a:ln w="0"/>
                <a:solidFill>
                  <a:schemeClr val="accent1"/>
                </a:solidFill>
                <a:effectLst>
                  <a:outerShdw blurRad="38100" dist="25400" dir="5400000" algn="ctr" rotWithShape="0">
                    <a:srgbClr val="6E747A">
                      <a:alpha val="43000"/>
                    </a:srgbClr>
                  </a:outerShdw>
                </a:effectLst>
                <a:latin typeface="Californian FB" panose="0207040306080B030204" pitchFamily="18" charset="0"/>
              </a:rPr>
              <a:t>Indonesia</a:t>
            </a:r>
          </a:p>
        </p:txBody>
      </p:sp>
      <p:sp>
        <p:nvSpPr>
          <p:cNvPr id="10" name="TextBox 9">
            <a:extLst>
              <a:ext uri="{FF2B5EF4-FFF2-40B4-BE49-F238E27FC236}">
                <a16:creationId xmlns:a16="http://schemas.microsoft.com/office/drawing/2014/main" id="{B7D96B14-DF78-45D9-AC58-CD36624313C5}"/>
              </a:ext>
            </a:extLst>
          </p:cNvPr>
          <p:cNvSpPr txBox="1"/>
          <p:nvPr/>
        </p:nvSpPr>
        <p:spPr>
          <a:xfrm>
            <a:off x="4860131" y="6094739"/>
            <a:ext cx="2471737" cy="523220"/>
          </a:xfrm>
          <a:prstGeom prst="rect">
            <a:avLst/>
          </a:prstGeom>
          <a:noFill/>
        </p:spPr>
        <p:txBody>
          <a:bodyPr wrap="square" rtlCol="0">
            <a:spAutoFit/>
          </a:bodyPr>
          <a:lstStyle/>
          <a:p>
            <a:pPr algn="ctr"/>
            <a:r>
              <a:rPr lang="en-US" sz="2800" dirty="0">
                <a:ln w="0"/>
                <a:solidFill>
                  <a:schemeClr val="accent1"/>
                </a:solidFill>
                <a:effectLst>
                  <a:outerShdw blurRad="38100" dist="25400" dir="5400000" algn="ctr" rotWithShape="0">
                    <a:srgbClr val="6E747A">
                      <a:alpha val="43000"/>
                    </a:srgbClr>
                  </a:outerShdw>
                </a:effectLst>
                <a:latin typeface="Californian FB" panose="0207040306080B030204" pitchFamily="18" charset="0"/>
              </a:rPr>
              <a:t>English</a:t>
            </a:r>
          </a:p>
        </p:txBody>
      </p:sp>
      <p:sp>
        <p:nvSpPr>
          <p:cNvPr id="11" name="TextBox 10">
            <a:extLst>
              <a:ext uri="{FF2B5EF4-FFF2-40B4-BE49-F238E27FC236}">
                <a16:creationId xmlns:a16="http://schemas.microsoft.com/office/drawing/2014/main" id="{09F9810C-FC72-48B9-A8A3-27FCA7C4E11B}"/>
              </a:ext>
            </a:extLst>
          </p:cNvPr>
          <p:cNvSpPr txBox="1"/>
          <p:nvPr/>
        </p:nvSpPr>
        <p:spPr>
          <a:xfrm>
            <a:off x="8936831" y="6093152"/>
            <a:ext cx="2471737" cy="523220"/>
          </a:xfrm>
          <a:prstGeom prst="rect">
            <a:avLst/>
          </a:prstGeom>
          <a:noFill/>
        </p:spPr>
        <p:txBody>
          <a:bodyPr wrap="square" rtlCol="0">
            <a:spAutoFit/>
          </a:bodyPr>
          <a:lstStyle/>
          <a:p>
            <a:pPr algn="ctr"/>
            <a:r>
              <a:rPr lang="en-US" sz="2800" dirty="0">
                <a:ln w="0"/>
                <a:solidFill>
                  <a:schemeClr val="accent1"/>
                </a:solidFill>
                <a:effectLst>
                  <a:outerShdw blurRad="38100" dist="25400" dir="5400000" algn="ctr" rotWithShape="0">
                    <a:srgbClr val="6E747A">
                      <a:alpha val="43000"/>
                    </a:srgbClr>
                  </a:outerShdw>
                </a:effectLst>
                <a:latin typeface="Californian FB" panose="0207040306080B030204" pitchFamily="18" charset="0"/>
              </a:rPr>
              <a:t>Arabic</a:t>
            </a:r>
          </a:p>
        </p:txBody>
      </p:sp>
    </p:spTree>
    <p:extLst>
      <p:ext uri="{BB962C8B-B14F-4D97-AF65-F5344CB8AC3E}">
        <p14:creationId xmlns:p14="http://schemas.microsoft.com/office/powerpoint/2010/main" val="3855772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96F3-2BF5-4881-82FD-4C9D4F201607}"/>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3402BD31-A9D6-4041-B6CC-930D8C5B6DE3}"/>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284EF3E7-7645-441A-A113-F9777847D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EDA3906-0A65-40C3-8F6D-42DB47B42D2E}"/>
              </a:ext>
            </a:extLst>
          </p:cNvPr>
          <p:cNvSpPr txBox="1"/>
          <p:nvPr/>
        </p:nvSpPr>
        <p:spPr>
          <a:xfrm>
            <a:off x="3567112" y="2767280"/>
            <a:ext cx="5057775" cy="1323439"/>
          </a:xfrm>
          <a:prstGeom prst="rect">
            <a:avLst/>
          </a:prstGeom>
          <a:noFill/>
        </p:spPr>
        <p:txBody>
          <a:bodyPr wrap="square" rtlCol="0">
            <a:spAutoFit/>
          </a:bodyPr>
          <a:lstStyle/>
          <a:p>
            <a:pPr algn="ctr"/>
            <a:r>
              <a:rPr lang="en-US" sz="8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dobe Garamond Pro Bold" panose="02020702060506020403" pitchFamily="18" charset="0"/>
              </a:rPr>
              <a:t>Thank You</a:t>
            </a:r>
          </a:p>
        </p:txBody>
      </p:sp>
    </p:spTree>
    <p:extLst>
      <p:ext uri="{BB962C8B-B14F-4D97-AF65-F5344CB8AC3E}">
        <p14:creationId xmlns:p14="http://schemas.microsoft.com/office/powerpoint/2010/main" val="446636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57D4D6E-6504-495E-8D77-2ECA2D7469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aphicFrame>
        <p:nvGraphicFramePr>
          <p:cNvPr id="11" name="Diagram 10">
            <a:extLst>
              <a:ext uri="{FF2B5EF4-FFF2-40B4-BE49-F238E27FC236}">
                <a16:creationId xmlns:a16="http://schemas.microsoft.com/office/drawing/2014/main" id="{FDCEFE29-A5D2-4329-BFA6-D91F81A5B6BD}"/>
              </a:ext>
            </a:extLst>
          </p:cNvPr>
          <p:cNvGraphicFramePr/>
          <p:nvPr>
            <p:extLst>
              <p:ext uri="{D42A27DB-BD31-4B8C-83A1-F6EECF244321}">
                <p14:modId xmlns:p14="http://schemas.microsoft.com/office/powerpoint/2010/main" val="4129096038"/>
              </p:ext>
            </p:extLst>
          </p:nvPr>
        </p:nvGraphicFramePr>
        <p:xfrm>
          <a:off x="380882" y="1528763"/>
          <a:ext cx="10649069"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88572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2E5A-846E-4C9C-BDA2-4617F0D6A1EE}"/>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FBA47AAC-F939-4BF3-A102-B8B01A66F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TextBox 9">
            <a:extLst>
              <a:ext uri="{FF2B5EF4-FFF2-40B4-BE49-F238E27FC236}">
                <a16:creationId xmlns:a16="http://schemas.microsoft.com/office/drawing/2014/main" id="{3A4FEBB1-EF18-4F2C-8152-81F30BBE727F}"/>
              </a:ext>
            </a:extLst>
          </p:cNvPr>
          <p:cNvSpPr txBox="1"/>
          <p:nvPr/>
        </p:nvSpPr>
        <p:spPr>
          <a:xfrm>
            <a:off x="6800849" y="521345"/>
            <a:ext cx="5086350" cy="1477328"/>
          </a:xfrm>
          <a:prstGeom prst="rect">
            <a:avLst/>
          </a:prstGeom>
          <a:noFill/>
        </p:spPr>
        <p:txBody>
          <a:bodyPr wrap="square" rtlCol="0">
            <a:spAutoFit/>
          </a:bodyPr>
          <a:lstStyle/>
          <a:p>
            <a:pPr algn="just"/>
            <a:r>
              <a:rPr lang="id-ID" dirty="0">
                <a:solidFill>
                  <a:schemeClr val="bg1"/>
                </a:solidFill>
              </a:rPr>
              <a:t>Mobile learning improves students interest and motivation in learning new courses. In addition, it is able to make a pedagogical shift from classroom-based learning to collaborative and constructivist learning</a:t>
            </a:r>
            <a:endParaRPr lang="en-US" dirty="0">
              <a:solidFill>
                <a:schemeClr val="bg1"/>
              </a:solidFill>
            </a:endParaRPr>
          </a:p>
        </p:txBody>
      </p:sp>
      <p:sp>
        <p:nvSpPr>
          <p:cNvPr id="11" name="TextBox 10">
            <a:extLst>
              <a:ext uri="{FF2B5EF4-FFF2-40B4-BE49-F238E27FC236}">
                <a16:creationId xmlns:a16="http://schemas.microsoft.com/office/drawing/2014/main" id="{51C23C01-3CDC-4C2C-A816-7711A981E3C2}"/>
              </a:ext>
            </a:extLst>
          </p:cNvPr>
          <p:cNvSpPr txBox="1"/>
          <p:nvPr/>
        </p:nvSpPr>
        <p:spPr>
          <a:xfrm>
            <a:off x="6800848" y="2623677"/>
            <a:ext cx="4981575" cy="1477328"/>
          </a:xfrm>
          <a:prstGeom prst="rect">
            <a:avLst/>
          </a:prstGeom>
          <a:noFill/>
        </p:spPr>
        <p:txBody>
          <a:bodyPr wrap="square" rtlCol="0">
            <a:spAutoFit/>
          </a:bodyPr>
          <a:lstStyle/>
          <a:p>
            <a:pPr algn="just"/>
            <a:r>
              <a:rPr lang="id-ID" dirty="0">
                <a:solidFill>
                  <a:schemeClr val="bg1"/>
                </a:solidFill>
              </a:rPr>
              <a:t>Besides, learners do not have to wait for a certain time to study or go to a specific place so that students will be empowered to the maximum because they learn whenever and wherever they want</a:t>
            </a:r>
            <a:endParaRPr lang="en-US" dirty="0"/>
          </a:p>
        </p:txBody>
      </p:sp>
      <p:sp>
        <p:nvSpPr>
          <p:cNvPr id="12" name="TextBox 11">
            <a:extLst>
              <a:ext uri="{FF2B5EF4-FFF2-40B4-BE49-F238E27FC236}">
                <a16:creationId xmlns:a16="http://schemas.microsoft.com/office/drawing/2014/main" id="{A5295367-2D8F-452F-908D-B8EA3F17D26C}"/>
              </a:ext>
            </a:extLst>
          </p:cNvPr>
          <p:cNvSpPr txBox="1"/>
          <p:nvPr/>
        </p:nvSpPr>
        <p:spPr>
          <a:xfrm>
            <a:off x="6800848" y="4966008"/>
            <a:ext cx="4981575" cy="923330"/>
          </a:xfrm>
          <a:prstGeom prst="rect">
            <a:avLst/>
          </a:prstGeom>
          <a:noFill/>
        </p:spPr>
        <p:txBody>
          <a:bodyPr wrap="square" rtlCol="0">
            <a:spAutoFit/>
          </a:bodyPr>
          <a:lstStyle/>
          <a:p>
            <a:pPr algn="just"/>
            <a:r>
              <a:rPr lang="id-ID" dirty="0">
                <a:solidFill>
                  <a:schemeClr val="bg1"/>
                </a:solidFill>
              </a:rPr>
              <a:t>The use of mobile network technology is good in 2019 overtime. The evolution of these technology e-learning of this technology for greater mobile</a:t>
            </a:r>
            <a:endParaRPr lang="en-US" dirty="0"/>
          </a:p>
        </p:txBody>
      </p:sp>
    </p:spTree>
    <p:extLst>
      <p:ext uri="{BB962C8B-B14F-4D97-AF65-F5344CB8AC3E}">
        <p14:creationId xmlns:p14="http://schemas.microsoft.com/office/powerpoint/2010/main" val="208810142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1043-1DFE-4627-A064-99B2144511D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4808E70-8847-41B5-9311-9554CB477F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43583174-B85E-4EBB-9E05-0F34220108D1}"/>
              </a:ext>
            </a:extLst>
          </p:cNvPr>
          <p:cNvSpPr txBox="1"/>
          <p:nvPr/>
        </p:nvSpPr>
        <p:spPr>
          <a:xfrm>
            <a:off x="1159668" y="2055813"/>
            <a:ext cx="9872663" cy="4278094"/>
          </a:xfrm>
          <a:prstGeom prst="rect">
            <a:avLst/>
          </a:prstGeom>
          <a:noFill/>
        </p:spPr>
        <p:txBody>
          <a:bodyPr wrap="square" rtlCol="0">
            <a:spAutoFit/>
          </a:bodyPr>
          <a:lstStyle/>
          <a:p>
            <a:pPr algn="just"/>
            <a:r>
              <a:rPr lang="id-ID" sz="2400" b="1" spc="50" dirty="0">
                <a:ln w="0">
                  <a:solidFill>
                    <a:schemeClr val="accent6">
                      <a:lumMod val="75000"/>
                    </a:schemeClr>
                  </a:solidFill>
                </a:ln>
                <a:solidFill>
                  <a:schemeClr val="bg2"/>
                </a:solidFill>
                <a:effectLst>
                  <a:innerShdw blurRad="63500" dist="50800" dir="13500000">
                    <a:srgbClr val="000000">
                      <a:alpha val="50000"/>
                    </a:srgbClr>
                  </a:innerShdw>
                </a:effectLst>
              </a:rPr>
              <a:t>The purpose of this research is to developm m-learning Labtafsin so that it can contribute to the study of sciencetific interpretation in college. Labtafsin application are intended to support the learning of lecturers and student with large class population, by maximizing mobile devices in the study of scientific intepretation. With the main reference book “The Miracle of Qur’an and Modern Science” by Zakir Naik, and</a:t>
            </a:r>
            <a:r>
              <a:rPr lang="en-GB" sz="2400" b="1" spc="50" dirty="0">
                <a:ln w="0">
                  <a:solidFill>
                    <a:schemeClr val="accent6">
                      <a:lumMod val="75000"/>
                    </a:schemeClr>
                  </a:solidFill>
                </a:ln>
                <a:solidFill>
                  <a:schemeClr val="bg2"/>
                </a:solidFill>
                <a:effectLst>
                  <a:innerShdw blurRad="63500" dist="50800" dir="13500000">
                    <a:srgbClr val="000000">
                      <a:alpha val="50000"/>
                    </a:srgbClr>
                  </a:innerShdw>
                </a:effectLst>
              </a:rPr>
              <a:t> book entitled Al-</a:t>
            </a:r>
            <a:r>
              <a:rPr lang="en-GB" sz="2400" b="1" spc="50" dirty="0" err="1">
                <a:ln w="0">
                  <a:solidFill>
                    <a:schemeClr val="accent6">
                      <a:lumMod val="75000"/>
                    </a:schemeClr>
                  </a:solidFill>
                </a:ln>
                <a:solidFill>
                  <a:schemeClr val="bg2"/>
                </a:solidFill>
                <a:effectLst>
                  <a:innerShdw blurRad="63500" dist="50800" dir="13500000">
                    <a:srgbClr val="000000">
                      <a:alpha val="50000"/>
                    </a:srgbClr>
                  </a:innerShdw>
                </a:effectLst>
              </a:rPr>
              <a:t>I'jaz</a:t>
            </a:r>
            <a:r>
              <a:rPr lang="en-GB" sz="2400" b="1" spc="50" dirty="0">
                <a:ln w="0">
                  <a:solidFill>
                    <a:schemeClr val="accent6">
                      <a:lumMod val="75000"/>
                    </a:schemeClr>
                  </a:solidFill>
                </a:ln>
                <a:solidFill>
                  <a:schemeClr val="bg2"/>
                </a:solidFill>
                <a:effectLst>
                  <a:innerShdw blurRad="63500" dist="50800" dir="13500000">
                    <a:srgbClr val="000000">
                      <a:alpha val="50000"/>
                    </a:srgbClr>
                  </a:innerShdw>
                </a:effectLst>
              </a:rPr>
              <a:t> Al-'</a:t>
            </a:r>
            <a:r>
              <a:rPr lang="en-GB" sz="2400" b="1" spc="50" dirty="0" err="1">
                <a:ln w="0">
                  <a:solidFill>
                    <a:schemeClr val="accent6">
                      <a:lumMod val="75000"/>
                    </a:schemeClr>
                  </a:solidFill>
                </a:ln>
                <a:solidFill>
                  <a:schemeClr val="bg2"/>
                </a:solidFill>
                <a:effectLst>
                  <a:innerShdw blurRad="63500" dist="50800" dir="13500000">
                    <a:srgbClr val="000000">
                      <a:alpha val="50000"/>
                    </a:srgbClr>
                  </a:innerShdw>
                </a:effectLst>
              </a:rPr>
              <a:t>Ilmy</a:t>
            </a:r>
            <a:r>
              <a:rPr lang="en-GB" sz="2400" b="1" spc="50" dirty="0">
                <a:ln w="0">
                  <a:solidFill>
                    <a:schemeClr val="accent6">
                      <a:lumMod val="75000"/>
                    </a:schemeClr>
                  </a:solidFill>
                </a:ln>
                <a:solidFill>
                  <a:schemeClr val="bg2"/>
                </a:solidFill>
                <a:effectLst>
                  <a:innerShdw blurRad="63500" dist="50800" dir="13500000">
                    <a:srgbClr val="000000">
                      <a:alpha val="50000"/>
                    </a:srgbClr>
                  </a:innerShdw>
                </a:effectLst>
              </a:rPr>
              <a:t> fi Al-Qur'an </a:t>
            </a:r>
            <a:r>
              <a:rPr lang="en-GB" sz="2400" b="1" spc="50" dirty="0" err="1">
                <a:ln w="0">
                  <a:solidFill>
                    <a:schemeClr val="accent6">
                      <a:lumMod val="75000"/>
                    </a:schemeClr>
                  </a:solidFill>
                </a:ln>
                <a:solidFill>
                  <a:schemeClr val="bg2"/>
                </a:solidFill>
                <a:effectLst>
                  <a:innerShdw blurRad="63500" dist="50800" dir="13500000">
                    <a:srgbClr val="000000">
                      <a:alpha val="50000"/>
                    </a:srgbClr>
                  </a:innerShdw>
                </a:effectLst>
              </a:rPr>
              <a:t>wa</a:t>
            </a:r>
            <a:r>
              <a:rPr lang="en-GB" sz="2400" b="1" spc="50" dirty="0">
                <a:ln w="0">
                  <a:solidFill>
                    <a:schemeClr val="accent6">
                      <a:lumMod val="75000"/>
                    </a:schemeClr>
                  </a:solidFill>
                </a:ln>
                <a:solidFill>
                  <a:schemeClr val="bg2"/>
                </a:solidFill>
                <a:effectLst>
                  <a:innerShdw blurRad="63500" dist="50800" dir="13500000">
                    <a:srgbClr val="000000">
                      <a:alpha val="50000"/>
                    </a:srgbClr>
                  </a:innerShdw>
                </a:effectLst>
              </a:rPr>
              <a:t> As-Sunnah by Abdullah bin Abd Al-Aziz Al-</a:t>
            </a:r>
            <a:r>
              <a:rPr lang="en-GB" sz="2400" b="1" spc="50" dirty="0" err="1">
                <a:ln w="0">
                  <a:solidFill>
                    <a:schemeClr val="accent6">
                      <a:lumMod val="75000"/>
                    </a:schemeClr>
                  </a:solidFill>
                </a:ln>
                <a:solidFill>
                  <a:schemeClr val="bg2"/>
                </a:solidFill>
                <a:effectLst>
                  <a:innerShdw blurRad="63500" dist="50800" dir="13500000">
                    <a:srgbClr val="000000">
                      <a:alpha val="50000"/>
                    </a:srgbClr>
                  </a:innerShdw>
                </a:effectLst>
              </a:rPr>
              <a:t>Muslih</a:t>
            </a:r>
            <a:r>
              <a:rPr lang="en-GB" sz="2400" b="1" spc="50" dirty="0">
                <a:ln w="0">
                  <a:solidFill>
                    <a:schemeClr val="accent6">
                      <a:lumMod val="75000"/>
                    </a:schemeClr>
                  </a:solidFill>
                </a:ln>
                <a:solidFill>
                  <a:schemeClr val="bg2"/>
                </a:solidFill>
                <a:effectLst>
                  <a:innerShdw blurRad="63500" dist="50800" dir="13500000">
                    <a:srgbClr val="000000">
                      <a:alpha val="50000"/>
                    </a:srgbClr>
                  </a:innerShdw>
                </a:effectLst>
              </a:rPr>
              <a:t> as an addition or strengthening in the field of Scientific Interpretation</a:t>
            </a:r>
            <a:r>
              <a:rPr lang="id-ID" sz="2400" b="1" spc="50" dirty="0">
                <a:ln w="0">
                  <a:solidFill>
                    <a:schemeClr val="accent6">
                      <a:lumMod val="75000"/>
                    </a:schemeClr>
                  </a:solidFill>
                </a:ln>
                <a:solidFill>
                  <a:schemeClr val="bg2"/>
                </a:solidFill>
                <a:effectLst>
                  <a:innerShdw blurRad="63500" dist="50800" dir="13500000">
                    <a:srgbClr val="000000">
                      <a:alpha val="50000"/>
                    </a:srgbClr>
                  </a:innerShdw>
                </a:effectLst>
              </a:rPr>
              <a:t>. Besides these books, it is supported by video links from Lajnah Kemenag, Ayat-Ayat Semesta, and Dr. Zakir Naik.</a:t>
            </a:r>
            <a:endParaRPr lang="en-US" sz="2400" b="1" spc="50" dirty="0">
              <a:ln w="0">
                <a:solidFill>
                  <a:schemeClr val="accent6">
                    <a:lumMod val="75000"/>
                  </a:schemeClr>
                </a:solidFill>
              </a:ln>
              <a:solidFill>
                <a:schemeClr val="bg2"/>
              </a:solidFill>
              <a:effectLst>
                <a:innerShdw blurRad="63500" dist="50800" dir="13500000">
                  <a:srgbClr val="000000">
                    <a:alpha val="50000"/>
                  </a:srgbClr>
                </a:innerShdw>
              </a:effectLst>
            </a:endParaRPr>
          </a:p>
          <a:p>
            <a:pPr algn="just"/>
            <a:endParaRPr lang="en-US" sz="3200" b="1" spc="50" dirty="0">
              <a:ln w="0">
                <a:solidFill>
                  <a:schemeClr val="accent6">
                    <a:lumMod val="75000"/>
                  </a:schemeClr>
                </a:solidFill>
              </a:ln>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182095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8FEB-C253-4B78-8560-F173D3913CD1}"/>
              </a:ext>
            </a:extLst>
          </p:cNvPr>
          <p:cNvSpPr>
            <a:spLocks noGrp="1"/>
          </p:cNvSpPr>
          <p:nvPr>
            <p:ph type="title"/>
          </p:nvPr>
        </p:nvSpPr>
        <p:spPr/>
        <p:txBody>
          <a:bodyPr/>
          <a:lstStyle/>
          <a:p>
            <a:pPr algn="just"/>
            <a:endParaRPr lang="en-US"/>
          </a:p>
        </p:txBody>
      </p:sp>
      <p:pic>
        <p:nvPicPr>
          <p:cNvPr id="5" name="Content Placeholder 4">
            <a:extLst>
              <a:ext uri="{FF2B5EF4-FFF2-40B4-BE49-F238E27FC236}">
                <a16:creationId xmlns:a16="http://schemas.microsoft.com/office/drawing/2014/main" id="{04D1F31D-A839-49E8-8B89-BDE5292252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20075545-6ECF-4C27-833E-8A2C339BFE2F}"/>
              </a:ext>
            </a:extLst>
          </p:cNvPr>
          <p:cNvSpPr txBox="1"/>
          <p:nvPr/>
        </p:nvSpPr>
        <p:spPr>
          <a:xfrm>
            <a:off x="495300" y="5169436"/>
            <a:ext cx="3038475" cy="1323439"/>
          </a:xfrm>
          <a:prstGeom prst="rect">
            <a:avLst/>
          </a:prstGeom>
          <a:noFill/>
        </p:spPr>
        <p:txBody>
          <a:bodyPr wrap="square" rtlCol="0">
            <a:spAutoFit/>
          </a:bodyPr>
          <a:lstStyle/>
          <a:p>
            <a:pPr algn="just"/>
            <a:r>
              <a:rPr lang="en-GB" sz="1600" dirty="0"/>
              <a:t>is an interpretation style that uses scientific nomenclature in interpreting the Qur’an, to uncover the miracles associated with the new modern science.</a:t>
            </a:r>
            <a:endParaRPr lang="en-US" sz="1600" dirty="0"/>
          </a:p>
        </p:txBody>
      </p:sp>
      <p:sp>
        <p:nvSpPr>
          <p:cNvPr id="7" name="TextBox 6">
            <a:extLst>
              <a:ext uri="{FF2B5EF4-FFF2-40B4-BE49-F238E27FC236}">
                <a16:creationId xmlns:a16="http://schemas.microsoft.com/office/drawing/2014/main" id="{19DABED2-C7D0-4E43-BC09-50BA312695E3}"/>
              </a:ext>
            </a:extLst>
          </p:cNvPr>
          <p:cNvSpPr txBox="1"/>
          <p:nvPr/>
        </p:nvSpPr>
        <p:spPr>
          <a:xfrm>
            <a:off x="4291013" y="5169436"/>
            <a:ext cx="3295651" cy="1323439"/>
          </a:xfrm>
          <a:prstGeom prst="rect">
            <a:avLst/>
          </a:prstGeom>
          <a:noFill/>
        </p:spPr>
        <p:txBody>
          <a:bodyPr wrap="square" rtlCol="0">
            <a:spAutoFit/>
          </a:bodyPr>
          <a:lstStyle/>
          <a:p>
            <a:pPr algn="just"/>
            <a:r>
              <a:rPr lang="id-ID" sz="1600" dirty="0"/>
              <a:t>as the intersection of  Mobile Computing and E-learning that provides the resources that can be accessed from anywhere, a</a:t>
            </a:r>
            <a:r>
              <a:rPr lang="en-US" sz="1600" dirty="0" err="1"/>
              <a:t>nd</a:t>
            </a:r>
            <a:r>
              <a:rPr lang="id-ID" sz="1600" dirty="0"/>
              <a:t> powerful</a:t>
            </a:r>
            <a:r>
              <a:rPr lang="en-US" sz="1600" dirty="0"/>
              <a:t> </a:t>
            </a:r>
            <a:r>
              <a:rPr lang="id-ID" sz="1600" dirty="0"/>
              <a:t>performance.</a:t>
            </a:r>
            <a:endParaRPr lang="en-US" sz="1600" dirty="0"/>
          </a:p>
        </p:txBody>
      </p:sp>
      <p:sp>
        <p:nvSpPr>
          <p:cNvPr id="8" name="TextBox 7">
            <a:extLst>
              <a:ext uri="{FF2B5EF4-FFF2-40B4-BE49-F238E27FC236}">
                <a16:creationId xmlns:a16="http://schemas.microsoft.com/office/drawing/2014/main" id="{90EBF2DA-E03F-4A74-93D3-5059A6DB72F7}"/>
              </a:ext>
            </a:extLst>
          </p:cNvPr>
          <p:cNvSpPr txBox="1"/>
          <p:nvPr/>
        </p:nvSpPr>
        <p:spPr>
          <a:xfrm>
            <a:off x="8058150" y="5415656"/>
            <a:ext cx="3295650" cy="830997"/>
          </a:xfrm>
          <a:prstGeom prst="rect">
            <a:avLst/>
          </a:prstGeom>
          <a:noFill/>
        </p:spPr>
        <p:txBody>
          <a:bodyPr wrap="square" rtlCol="0">
            <a:spAutoFit/>
          </a:bodyPr>
          <a:lstStyle/>
          <a:p>
            <a:pPr algn="just"/>
            <a:r>
              <a:rPr lang="id-ID" sz="1600" dirty="0"/>
              <a:t>was choosen to built mobile learning aplication because it an open source operating that is easy to develop</a:t>
            </a:r>
            <a:endParaRPr lang="en-US" sz="1600" dirty="0"/>
          </a:p>
        </p:txBody>
      </p:sp>
      <p:pic>
        <p:nvPicPr>
          <p:cNvPr id="10" name="Picture 9">
            <a:extLst>
              <a:ext uri="{FF2B5EF4-FFF2-40B4-BE49-F238E27FC236}">
                <a16:creationId xmlns:a16="http://schemas.microsoft.com/office/drawing/2014/main" id="{4E166C35-0054-4EF1-BFF7-CFD246114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449" y="1731932"/>
            <a:ext cx="3038475" cy="2333624"/>
          </a:xfrm>
          <a:prstGeom prst="rect">
            <a:avLst/>
          </a:prstGeom>
        </p:spPr>
      </p:pic>
      <p:pic>
        <p:nvPicPr>
          <p:cNvPr id="12" name="Picture 11">
            <a:extLst>
              <a:ext uri="{FF2B5EF4-FFF2-40B4-BE49-F238E27FC236}">
                <a16:creationId xmlns:a16="http://schemas.microsoft.com/office/drawing/2014/main" id="{C0A8355C-56EC-4B25-83FD-14957BCC2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175" y="1871134"/>
            <a:ext cx="3295650" cy="1972732"/>
          </a:xfrm>
          <a:prstGeom prst="rect">
            <a:avLst/>
          </a:prstGeom>
        </p:spPr>
      </p:pic>
      <p:pic>
        <p:nvPicPr>
          <p:cNvPr id="14" name="Picture 13">
            <a:extLst>
              <a:ext uri="{FF2B5EF4-FFF2-40B4-BE49-F238E27FC236}">
                <a16:creationId xmlns:a16="http://schemas.microsoft.com/office/drawing/2014/main" id="{949215DA-1193-4283-8144-FCC1C532C3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150" y="2051320"/>
            <a:ext cx="3390052" cy="1695026"/>
          </a:xfrm>
          <a:prstGeom prst="rect">
            <a:avLst/>
          </a:prstGeom>
        </p:spPr>
      </p:pic>
    </p:spTree>
    <p:extLst>
      <p:ext uri="{BB962C8B-B14F-4D97-AF65-F5344CB8AC3E}">
        <p14:creationId xmlns:p14="http://schemas.microsoft.com/office/powerpoint/2010/main" val="50679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170B-D567-4704-828B-37E2B51E6BA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4F46F20-71F2-459F-BED8-819EB3B26B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B56C12E1-DE69-4161-916A-C4A8245C25CC}"/>
              </a:ext>
            </a:extLst>
          </p:cNvPr>
          <p:cNvSpPr txBox="1"/>
          <p:nvPr/>
        </p:nvSpPr>
        <p:spPr>
          <a:xfrm>
            <a:off x="5000624" y="1860550"/>
            <a:ext cx="7015163" cy="4093428"/>
          </a:xfrm>
          <a:prstGeom prst="rect">
            <a:avLst/>
          </a:prstGeom>
          <a:noFill/>
        </p:spPr>
        <p:txBody>
          <a:bodyPr wrap="square" rtlCol="0">
            <a:spAutoFit/>
          </a:bodyPr>
          <a:lstStyle/>
          <a:p>
            <a:pPr algn="just"/>
            <a:r>
              <a:rPr lang="id-ID" sz="2000" dirty="0"/>
              <a:t>This reseach was conducted at Quranic Science Department University of Darusalam Gontor. The Object of this research is development of Labtafsin</a:t>
            </a:r>
            <a:endParaRPr lang="en-US" sz="2000" dirty="0"/>
          </a:p>
          <a:p>
            <a:pPr algn="just"/>
            <a:endParaRPr lang="en-US" sz="2000" dirty="0"/>
          </a:p>
          <a:p>
            <a:pPr algn="just"/>
            <a:r>
              <a:rPr lang="id-ID" sz="2000" dirty="0"/>
              <a:t>Preparation which is required includes: Focus Group Discussion to discussion the primer literature and theme of alication, basic design concept, programing language selection.</a:t>
            </a:r>
            <a:endParaRPr lang="en-US" sz="2000" dirty="0"/>
          </a:p>
          <a:p>
            <a:pPr algn="just"/>
            <a:endParaRPr lang="en-US" sz="2000" dirty="0"/>
          </a:p>
          <a:p>
            <a:pPr algn="just"/>
            <a:r>
              <a:rPr lang="id-ID" sz="2000" dirty="0"/>
              <a:t>The result of Focus Group Discussion is :</a:t>
            </a:r>
            <a:endParaRPr lang="en-US" sz="2000" dirty="0"/>
          </a:p>
          <a:p>
            <a:pPr marL="342900" lvl="0" indent="-342900" algn="just">
              <a:buFont typeface="+mj-lt"/>
              <a:buAutoNum type="arabicPeriod"/>
            </a:pPr>
            <a:r>
              <a:rPr lang="id-ID" sz="2000" dirty="0"/>
              <a:t>The primary book is </a:t>
            </a:r>
            <a:endParaRPr lang="en-US" sz="2000" dirty="0"/>
          </a:p>
          <a:p>
            <a:pPr marL="342900" lvl="0" indent="-342900" algn="just">
              <a:buFont typeface="+mj-lt"/>
              <a:buAutoNum type="arabicPeriod"/>
            </a:pPr>
            <a:r>
              <a:rPr lang="id-ID" sz="2000" dirty="0"/>
              <a:t>Use three languange (bahasa, english and arabic)</a:t>
            </a:r>
            <a:endParaRPr lang="en-US" sz="2000" dirty="0"/>
          </a:p>
          <a:p>
            <a:pPr marL="342900" lvl="0" indent="-342900" algn="just">
              <a:buFont typeface="+mj-lt"/>
              <a:buAutoNum type="arabicPeriod"/>
            </a:pPr>
            <a:r>
              <a:rPr lang="id-ID" sz="2000" dirty="0"/>
              <a:t>M-lear</a:t>
            </a:r>
            <a:r>
              <a:rPr lang="en-US" sz="2000" dirty="0"/>
              <a:t>n</a:t>
            </a:r>
            <a:r>
              <a:rPr lang="id-ID" sz="2000" dirty="0"/>
              <a:t>ing content is material, picture, link video (Lajnah Kemenag, Ayat-Ayat Semesta, and Dr. Zakir Naik.) and practice.</a:t>
            </a:r>
            <a:endParaRPr lang="en-US" sz="2000" dirty="0"/>
          </a:p>
        </p:txBody>
      </p:sp>
    </p:spTree>
    <p:extLst>
      <p:ext uri="{BB962C8B-B14F-4D97-AF65-F5344CB8AC3E}">
        <p14:creationId xmlns:p14="http://schemas.microsoft.com/office/powerpoint/2010/main" val="1669309195"/>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7-8BFC-4355-B99A-32238C341D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7AD25D3-D69F-477F-A905-3CC2173354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9AD023B8-EC3F-43AE-A145-B7676103B789}"/>
              </a:ext>
            </a:extLst>
          </p:cNvPr>
          <p:cNvSpPr txBox="1"/>
          <p:nvPr/>
        </p:nvSpPr>
        <p:spPr>
          <a:xfrm>
            <a:off x="752476" y="1594148"/>
            <a:ext cx="2771775" cy="923330"/>
          </a:xfrm>
          <a:prstGeom prst="rect">
            <a:avLst/>
          </a:prstGeom>
          <a:noFill/>
        </p:spPr>
        <p:txBody>
          <a:bodyPr wrap="square" rtlCol="0">
            <a:spAutoFit/>
          </a:bodyPr>
          <a:lstStyle/>
          <a:p>
            <a:pPr algn="ctr"/>
            <a:r>
              <a:rPr lang="en-US" dirty="0"/>
              <a:t>Scientific Interpretation Material Development Method</a:t>
            </a:r>
          </a:p>
        </p:txBody>
      </p:sp>
      <p:sp>
        <p:nvSpPr>
          <p:cNvPr id="7" name="TextBox 6">
            <a:extLst>
              <a:ext uri="{FF2B5EF4-FFF2-40B4-BE49-F238E27FC236}">
                <a16:creationId xmlns:a16="http://schemas.microsoft.com/office/drawing/2014/main" id="{EFAEBCBB-3868-46BE-8DCC-DE885AC2EB95}"/>
              </a:ext>
            </a:extLst>
          </p:cNvPr>
          <p:cNvSpPr txBox="1"/>
          <p:nvPr/>
        </p:nvSpPr>
        <p:spPr>
          <a:xfrm>
            <a:off x="5353050" y="1732647"/>
            <a:ext cx="1485900" cy="646331"/>
          </a:xfrm>
          <a:prstGeom prst="rect">
            <a:avLst/>
          </a:prstGeom>
          <a:noFill/>
        </p:spPr>
        <p:txBody>
          <a:bodyPr wrap="square" rtlCol="0">
            <a:spAutoFit/>
          </a:bodyPr>
          <a:lstStyle/>
          <a:p>
            <a:pPr algn="ctr"/>
            <a:r>
              <a:rPr lang="en-US" dirty="0"/>
              <a:t>Development model</a:t>
            </a:r>
          </a:p>
        </p:txBody>
      </p:sp>
      <p:sp>
        <p:nvSpPr>
          <p:cNvPr id="8" name="TextBox 7">
            <a:extLst>
              <a:ext uri="{FF2B5EF4-FFF2-40B4-BE49-F238E27FC236}">
                <a16:creationId xmlns:a16="http://schemas.microsoft.com/office/drawing/2014/main" id="{69D9912B-2C01-4A60-AF4E-1735F2989E76}"/>
              </a:ext>
            </a:extLst>
          </p:cNvPr>
          <p:cNvSpPr txBox="1"/>
          <p:nvPr/>
        </p:nvSpPr>
        <p:spPr>
          <a:xfrm>
            <a:off x="9344025" y="1732646"/>
            <a:ext cx="1714500" cy="646331"/>
          </a:xfrm>
          <a:prstGeom prst="rect">
            <a:avLst/>
          </a:prstGeom>
          <a:noFill/>
        </p:spPr>
        <p:txBody>
          <a:bodyPr wrap="square" rtlCol="0">
            <a:spAutoFit/>
          </a:bodyPr>
          <a:lstStyle/>
          <a:p>
            <a:pPr algn="ctr"/>
            <a:r>
              <a:rPr lang="en-US" dirty="0"/>
              <a:t>The Design Phase</a:t>
            </a:r>
          </a:p>
        </p:txBody>
      </p:sp>
      <p:sp>
        <p:nvSpPr>
          <p:cNvPr id="10" name="TextBox 9">
            <a:extLst>
              <a:ext uri="{FF2B5EF4-FFF2-40B4-BE49-F238E27FC236}">
                <a16:creationId xmlns:a16="http://schemas.microsoft.com/office/drawing/2014/main" id="{927E9952-544C-45BE-BD14-F03090FCE59A}"/>
              </a:ext>
            </a:extLst>
          </p:cNvPr>
          <p:cNvSpPr txBox="1"/>
          <p:nvPr/>
        </p:nvSpPr>
        <p:spPr>
          <a:xfrm>
            <a:off x="219078" y="3590288"/>
            <a:ext cx="3305173" cy="2862322"/>
          </a:xfrm>
          <a:prstGeom prst="rect">
            <a:avLst/>
          </a:prstGeom>
          <a:noFill/>
        </p:spPr>
        <p:txBody>
          <a:bodyPr wrap="square" rtlCol="0">
            <a:spAutoFit/>
          </a:bodyPr>
          <a:lstStyle/>
          <a:p>
            <a:pPr algn="just"/>
            <a:r>
              <a:rPr lang="en-US" sz="2000" dirty="0"/>
              <a:t>the main reference book “The Miracle of Al-Qur’an and Modern Science” by Zakir Naik, with a book entitled “Al-</a:t>
            </a:r>
            <a:r>
              <a:rPr lang="en-US" sz="2000" dirty="0" err="1"/>
              <a:t>I’jaz</a:t>
            </a:r>
            <a:r>
              <a:rPr lang="en-US" sz="2000" dirty="0"/>
              <a:t> Al-</a:t>
            </a:r>
            <a:r>
              <a:rPr lang="en-US" sz="2000" dirty="0" err="1"/>
              <a:t>Ilmy</a:t>
            </a:r>
            <a:r>
              <a:rPr lang="en-US" sz="2000" dirty="0"/>
              <a:t> fi Al-Qur’an </a:t>
            </a:r>
            <a:r>
              <a:rPr lang="en-US" sz="2000" dirty="0" err="1"/>
              <a:t>wa</a:t>
            </a:r>
            <a:r>
              <a:rPr lang="en-US" sz="2000" dirty="0"/>
              <a:t> As-Sunnah” by Abdullah ibn Abd Al-Aziz Al-</a:t>
            </a:r>
            <a:r>
              <a:rPr lang="en-US" sz="2000" dirty="0" err="1"/>
              <a:t>Muslih</a:t>
            </a:r>
            <a:r>
              <a:rPr lang="en-US" sz="2000" dirty="0"/>
              <a:t> as the addition or strengthening in the field of knowledge.</a:t>
            </a:r>
          </a:p>
        </p:txBody>
      </p:sp>
      <p:pic>
        <p:nvPicPr>
          <p:cNvPr id="11" name="Picture 10">
            <a:extLst>
              <a:ext uri="{FF2B5EF4-FFF2-40B4-BE49-F238E27FC236}">
                <a16:creationId xmlns:a16="http://schemas.microsoft.com/office/drawing/2014/main" id="{A4C6AB18-8435-4B6A-9A9C-599C49A938B6}"/>
              </a:ext>
            </a:extLst>
          </p:cNvPr>
          <p:cNvPicPr/>
          <p:nvPr/>
        </p:nvPicPr>
        <p:blipFill rotWithShape="1">
          <a:blip r:embed="rId3">
            <a:extLst>
              <a:ext uri="{28A0092B-C50C-407E-A947-70E740481C1C}">
                <a14:useLocalDpi xmlns:a14="http://schemas.microsoft.com/office/drawing/2010/main" val="0"/>
              </a:ext>
            </a:extLst>
          </a:blip>
          <a:srcRect l="2150" t="3529" r="3397" b="13564"/>
          <a:stretch/>
        </p:blipFill>
        <p:spPr bwMode="auto">
          <a:xfrm>
            <a:off x="3743330" y="3590288"/>
            <a:ext cx="4311248" cy="3186113"/>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3AE7E46-344B-4E90-962A-69B57D38A630}"/>
              </a:ext>
            </a:extLst>
          </p:cNvPr>
          <p:cNvPicPr/>
          <p:nvPr/>
        </p:nvPicPr>
        <p:blipFill rotWithShape="1">
          <a:blip r:embed="rId4">
            <a:extLst>
              <a:ext uri="{28A0092B-C50C-407E-A947-70E740481C1C}">
                <a14:useLocalDpi xmlns:a14="http://schemas.microsoft.com/office/drawing/2010/main" val="0"/>
              </a:ext>
            </a:extLst>
          </a:blip>
          <a:srcRect l="8598" r="2566" b="36790"/>
          <a:stretch/>
        </p:blipFill>
        <p:spPr bwMode="auto">
          <a:xfrm>
            <a:off x="8229599" y="3756373"/>
            <a:ext cx="3833813" cy="24444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852564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2FAF-66FB-467A-A3DC-2A86FBFB301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874AC12-DB0B-49FE-B201-334DE2B18C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C1727E1F-3AE9-46CE-B472-3699A3216C7A}"/>
              </a:ext>
            </a:extLst>
          </p:cNvPr>
          <p:cNvSpPr txBox="1"/>
          <p:nvPr/>
        </p:nvSpPr>
        <p:spPr>
          <a:xfrm>
            <a:off x="542924" y="2286000"/>
            <a:ext cx="8443913" cy="3785652"/>
          </a:xfrm>
          <a:prstGeom prst="rect">
            <a:avLst/>
          </a:prstGeom>
          <a:noFill/>
        </p:spPr>
        <p:txBody>
          <a:bodyPr wrap="square" rtlCol="0">
            <a:spAutoFit/>
          </a:bodyPr>
          <a:lstStyle/>
          <a:p>
            <a:pPr marL="285750" indent="-285750">
              <a:buFont typeface="Wingdings" panose="05000000000000000000" pitchFamily="2" charset="2"/>
              <a:buChar char="Ø"/>
            </a:pPr>
            <a:r>
              <a:rPr lang="en-US" sz="2400" i="1" dirty="0"/>
              <a:t>14 Theme of content m-learning </a:t>
            </a:r>
            <a:r>
              <a:rPr lang="en-US" sz="2400" i="1" dirty="0" err="1"/>
              <a:t>labtafsin</a:t>
            </a:r>
            <a:r>
              <a:rPr lang="en-US" sz="2400" i="1" dirty="0"/>
              <a:t>: </a:t>
            </a:r>
            <a:r>
              <a:rPr lang="en-US" sz="2400" dirty="0"/>
              <a:t>Introduction, Astronomy, Physics, Hydrology, Geology, Oceanology, Biology, Plants, Zoology, Medicine, </a:t>
            </a:r>
            <a:r>
              <a:rPr lang="en-US" sz="2400" dirty="0" err="1"/>
              <a:t>Phisiology</a:t>
            </a:r>
            <a:r>
              <a:rPr lang="en-US" sz="2400" dirty="0"/>
              <a:t>, </a:t>
            </a:r>
            <a:r>
              <a:rPr lang="en-US" sz="2400" dirty="0" err="1"/>
              <a:t>Embriology</a:t>
            </a:r>
            <a:r>
              <a:rPr lang="en-US" sz="2400" dirty="0"/>
              <a:t>, General Knowledge, and Conclusion.</a:t>
            </a:r>
          </a:p>
          <a:p>
            <a:pPr marL="285750" indent="-285750">
              <a:buFont typeface="Wingdings" panose="05000000000000000000" pitchFamily="2" charset="2"/>
              <a:buChar char="Ø"/>
            </a:pPr>
            <a:r>
              <a:rPr lang="id-ID" sz="2400" i="1" dirty="0"/>
              <a:t>Support System requirement in the mobile lear</a:t>
            </a:r>
            <a:r>
              <a:rPr lang="en-US" sz="2400" i="1" dirty="0"/>
              <a:t>n</a:t>
            </a:r>
            <a:r>
              <a:rPr lang="id-ID" sz="2400" i="1" dirty="0"/>
              <a:t>ing (m-lear</a:t>
            </a:r>
            <a:r>
              <a:rPr lang="en-US" sz="2400" i="1" dirty="0"/>
              <a:t>n</a:t>
            </a:r>
            <a:r>
              <a:rPr lang="id-ID" sz="2400" i="1" dirty="0"/>
              <a:t>ing)</a:t>
            </a:r>
            <a:endParaRPr lang="en-US" sz="2400" i="1" dirty="0"/>
          </a:p>
          <a:p>
            <a:pPr marL="285750" indent="-285750">
              <a:buFont typeface="Wingdings" panose="05000000000000000000" pitchFamily="2" charset="2"/>
              <a:buChar char="Ø"/>
            </a:pPr>
            <a:r>
              <a:rPr lang="id-ID" sz="2400" i="1" dirty="0"/>
              <a:t>Hosting dan domain</a:t>
            </a:r>
            <a:r>
              <a:rPr lang="en-US" sz="2400" i="1" dirty="0"/>
              <a:t>, The m-learning system is uploaded into web server so many users can </a:t>
            </a:r>
            <a:r>
              <a:rPr lang="en-US" sz="2400" i="1" dirty="0" err="1"/>
              <a:t>accesss</a:t>
            </a:r>
            <a:r>
              <a:rPr lang="en-US" sz="2400" i="1" dirty="0"/>
              <a:t> it.</a:t>
            </a:r>
          </a:p>
          <a:p>
            <a:pPr marL="285750" indent="-285750">
              <a:buFont typeface="Wingdings" panose="05000000000000000000" pitchFamily="2" charset="2"/>
              <a:buChar char="Ø"/>
            </a:pPr>
            <a:r>
              <a:rPr lang="id-ID" sz="2400" i="1" dirty="0"/>
              <a:t>Supporting requirements for users</a:t>
            </a:r>
            <a:endParaRPr lang="en-US" sz="2400" dirty="0"/>
          </a:p>
          <a:p>
            <a:pPr marL="285750" indent="-285750">
              <a:buFont typeface="Wingdings" panose="05000000000000000000" pitchFamily="2" charset="2"/>
              <a:buChar char="Ø"/>
            </a:pPr>
            <a:r>
              <a:rPr lang="id-ID" sz="2400" i="1" dirty="0"/>
              <a:t>Aplication Design</a:t>
            </a:r>
            <a:endParaRPr lang="en-US" sz="2400" i="1" dirty="0"/>
          </a:p>
          <a:p>
            <a:pPr marL="285750" indent="-285750">
              <a:buFont typeface="Wingdings" panose="05000000000000000000" pitchFamily="2" charset="2"/>
              <a:buChar char="Ø"/>
            </a:pPr>
            <a:r>
              <a:rPr lang="en-GB" sz="2400" i="1" dirty="0"/>
              <a:t>System Implementation Result</a:t>
            </a:r>
            <a:endParaRPr lang="en-US" sz="2400" dirty="0"/>
          </a:p>
        </p:txBody>
      </p:sp>
    </p:spTree>
    <p:extLst>
      <p:ext uri="{BB962C8B-B14F-4D97-AF65-F5344CB8AC3E}">
        <p14:creationId xmlns:p14="http://schemas.microsoft.com/office/powerpoint/2010/main" val="378755402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F44A-386B-4FEA-A846-EA72F4AB615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2DED74C-1895-45FE-BD83-85512C41B9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7E3C6150-5E73-4E1A-BE95-C2F99828E537}"/>
              </a:ext>
            </a:extLst>
          </p:cNvPr>
          <p:cNvSpPr txBox="1"/>
          <p:nvPr/>
        </p:nvSpPr>
        <p:spPr>
          <a:xfrm>
            <a:off x="838200" y="407987"/>
            <a:ext cx="4976813" cy="523220"/>
          </a:xfrm>
          <a:prstGeom prst="rect">
            <a:avLst/>
          </a:prstGeom>
          <a:noFill/>
        </p:spPr>
        <p:txBody>
          <a:bodyPr wrap="square" rtlCol="0">
            <a:spAutoFit/>
          </a:bodyPr>
          <a:lstStyle/>
          <a:p>
            <a:r>
              <a:rPr lang="en-GB" sz="2800" b="1" i="1" spc="50" dirty="0">
                <a:ln w="0"/>
                <a:solidFill>
                  <a:schemeClr val="bg2"/>
                </a:solidFill>
                <a:effectLst>
                  <a:innerShdw blurRad="63500" dist="50800" dir="13500000">
                    <a:srgbClr val="000000">
                      <a:alpha val="50000"/>
                    </a:srgbClr>
                  </a:innerShdw>
                </a:effectLst>
              </a:rPr>
              <a:t>System Implementation Result</a:t>
            </a:r>
            <a:endParaRPr lang="en-US" sz="2800" b="1" spc="50" dirty="0">
              <a:ln w="0"/>
              <a:solidFill>
                <a:schemeClr val="bg2"/>
              </a:solidFill>
              <a:effectLst>
                <a:innerShdw blurRad="63500" dist="50800" dir="13500000">
                  <a:srgbClr val="000000">
                    <a:alpha val="50000"/>
                  </a:srgbClr>
                </a:innerShdw>
              </a:effectLst>
            </a:endParaRPr>
          </a:p>
        </p:txBody>
      </p:sp>
      <p:pic>
        <p:nvPicPr>
          <p:cNvPr id="7" name="Picture 6">
            <a:extLst>
              <a:ext uri="{FF2B5EF4-FFF2-40B4-BE49-F238E27FC236}">
                <a16:creationId xmlns:a16="http://schemas.microsoft.com/office/drawing/2014/main" id="{5EC58357-7BE3-4059-B134-6D96548F127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48608" y="1120914"/>
            <a:ext cx="1828800" cy="3200400"/>
          </a:xfrm>
          <a:prstGeom prst="rect">
            <a:avLst/>
          </a:prstGeom>
        </p:spPr>
      </p:pic>
      <p:pic>
        <p:nvPicPr>
          <p:cNvPr id="9" name="Picture 8">
            <a:extLst>
              <a:ext uri="{FF2B5EF4-FFF2-40B4-BE49-F238E27FC236}">
                <a16:creationId xmlns:a16="http://schemas.microsoft.com/office/drawing/2014/main" id="{8EE0CF18-DDA2-402F-A226-BC0A1DD877B9}"/>
              </a:ext>
            </a:extLst>
          </p:cNvPr>
          <p:cNvPicPr/>
          <p:nvPr/>
        </p:nvPicPr>
        <p:blipFill>
          <a:blip r:embed="rId4" cstate="print"/>
          <a:stretch>
            <a:fillRect/>
          </a:stretch>
        </p:blipFill>
        <p:spPr>
          <a:xfrm>
            <a:off x="8068941" y="1120914"/>
            <a:ext cx="1828800" cy="3200400"/>
          </a:xfrm>
          <a:prstGeom prst="rect">
            <a:avLst/>
          </a:prstGeom>
        </p:spPr>
      </p:pic>
      <p:sp>
        <p:nvSpPr>
          <p:cNvPr id="13" name="TextBox 12">
            <a:extLst>
              <a:ext uri="{FF2B5EF4-FFF2-40B4-BE49-F238E27FC236}">
                <a16:creationId xmlns:a16="http://schemas.microsoft.com/office/drawing/2014/main" id="{BB8B4A07-F439-4020-B45F-E99CBA9E0920}"/>
              </a:ext>
            </a:extLst>
          </p:cNvPr>
          <p:cNvSpPr txBox="1"/>
          <p:nvPr/>
        </p:nvSpPr>
        <p:spPr>
          <a:xfrm>
            <a:off x="791208" y="4511021"/>
            <a:ext cx="10586088" cy="1477328"/>
          </a:xfrm>
          <a:prstGeom prst="rect">
            <a:avLst/>
          </a:prstGeom>
          <a:noFill/>
        </p:spPr>
        <p:txBody>
          <a:bodyPr wrap="square" rtlCol="0">
            <a:spAutoFit/>
          </a:bodyPr>
          <a:lstStyle/>
          <a:p>
            <a:pPr lvl="0" algn="just"/>
            <a:r>
              <a:rPr lang="en-US" b="1" dirty="0">
                <a:solidFill>
                  <a:schemeClr val="bg1"/>
                </a:solidFill>
              </a:rPr>
              <a:t>Testing System</a:t>
            </a:r>
            <a:endParaRPr lang="en-US" dirty="0">
              <a:solidFill>
                <a:schemeClr val="bg1"/>
              </a:solidFill>
            </a:endParaRPr>
          </a:p>
          <a:p>
            <a:pPr algn="just"/>
            <a:r>
              <a:rPr lang="id-ID" dirty="0">
                <a:solidFill>
                  <a:schemeClr val="bg1"/>
                </a:solidFill>
              </a:rPr>
              <a:t>Trials were conducted to find out if m-learning Labtafsin could be operated through handheld devices such as smarphones. Trials are taken through various sub-system function/modules that have been established. The trial was taken by creating a trial class attended by 10 students to receive feedback on the m-learning system. Result from feedback showed that nearly 90% of respondent told that the m-learning system is easy to use</a:t>
            </a:r>
            <a:endParaRPr lang="en-US" dirty="0">
              <a:solidFill>
                <a:schemeClr val="bg1"/>
              </a:solidFill>
            </a:endParaRPr>
          </a:p>
        </p:txBody>
      </p:sp>
    </p:spTree>
    <p:extLst>
      <p:ext uri="{BB962C8B-B14F-4D97-AF65-F5344CB8AC3E}">
        <p14:creationId xmlns:p14="http://schemas.microsoft.com/office/powerpoint/2010/main" val="3680097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707</Words>
  <Application>Microsoft Office PowerPoint</Application>
  <PresentationFormat>Widescreen</PresentationFormat>
  <Paragraphs>39</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Adobe Garamond Pro Bold</vt:lpstr>
      <vt:lpstr>Arial</vt:lpstr>
      <vt:lpstr>Calibri</vt:lpstr>
      <vt:lpstr>Calibri Light</vt:lpstr>
      <vt:lpstr>Californian FB</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Bakti</dc:creator>
  <cp:lastModifiedBy>Fajar Bakti</cp:lastModifiedBy>
  <cp:revision>15</cp:revision>
  <dcterms:created xsi:type="dcterms:W3CDTF">2020-11-04T23:36:42Z</dcterms:created>
  <dcterms:modified xsi:type="dcterms:W3CDTF">2020-11-06T02:46:45Z</dcterms:modified>
</cp:coreProperties>
</file>