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 id="2147483653"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9144000" cy="6858000" type="screen4x3"/>
  <p:notesSz cx="6858000" cy="9144000"/>
  <p:embeddedFontLst>
    <p:embeddedFont>
      <p:font typeface="Calibri" panose="020F0502020204030204" pitchFamily="34" charset="0"/>
      <p:regular r:id="rId32"/>
      <p:bold r:id="rId33"/>
      <p:italic r:id="rId34"/>
      <p:boldItalic r:id="rId35"/>
    </p:embeddedFont>
    <p:embeddedFont>
      <p:font typeface="Tahoma" panose="020B0604030504040204" pitchFamily="34"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33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5" name="Google Shape;3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63cebdd238_0_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g63cebdd238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76200" marR="0" lvl="0" indent="7620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9" name="Google Shape;99;g63cebdd238_0_58: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Calibri"/>
              <a:buNone/>
            </a:pPr>
            <a:fld id="{00000000-1234-1234-1234-123412341234}" type="slidenum">
              <a:rPr lang="en-GB"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8" name="Google Shape;108;p14: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GB"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63cebdd238_0_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63cebdd238_0_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g63cebdd238_0_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3473efb01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63473efb01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4" name="Google Shape;134;g63473efb01_0_18: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Calibri"/>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63cebdd238_0_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63cebdd238_0_9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g63cebdd238_0_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63cebdd238_0_1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63cebdd238_0_1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g63cebdd238_0_1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63cebdd238_0_1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63cebdd238_0_1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63cebdd238_0_2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g63cebdd238_0_2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 name="Google Shape;44;p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5" name="Google Shape;45;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63d9db2f8d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g63d9db2f8d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63cebdd238_0_2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g63cebdd238_0_2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6566cacdf7_1_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6566cacdf7_1_6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g6566cacdf7_1_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6566cacdf7_1_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6566cacdf7_1_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g6566cacdf7_1_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6566cacdf7_1_7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g6566cacdf7_1_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6566cacdf7_1_1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6566cacdf7_1_1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g6566cacdf7_1_1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63cebdd238_0_1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63cebdd238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g63cebdd238_0_1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6566cacdf7_1_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6566cacdf7_1_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g6566cacdf7_1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6566cacdf7_1_1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6566cacdf7_1_13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09" name="Google Shape;309;g6566cacdf7_1_1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 name="Google Shape;51;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 name="Google Shape;59;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 name="Google Shape;6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 name="Google Shape;76;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63cebdd238_0_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g63cebdd238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76200" marR="0" lvl="0" indent="7620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83" name="Google Shape;83;g63cebdd238_0_7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Calibri"/>
              <a:buNone/>
            </a:pPr>
            <a:fld id="{00000000-1234-1234-1234-123412341234}" type="slidenum">
              <a:rPr lang="en-GB"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76200" marR="0" lvl="0" indent="7620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1" name="Google Shape;91;p13: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Calibri"/>
              <a:buNone/>
            </a:pPr>
            <a:fld id="{00000000-1234-1234-1234-123412341234}" type="slidenum">
              <a:rPr lang="en-GB"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1763106" y="274639"/>
            <a:ext cx="7106400" cy="11433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A6D6"/>
              </a:buClr>
              <a:buSzPts val="3600"/>
              <a:buFont typeface="Arial"/>
              <a:buNone/>
              <a:defRPr sz="3600" b="0" i="0" u="none" strike="noStrike" cap="none">
                <a:solidFill>
                  <a:srgbClr val="00A6D6"/>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8" name="Google Shape;18;p2"/>
          <p:cNvSpPr txBox="1">
            <a:spLocks noGrp="1"/>
          </p:cNvSpPr>
          <p:nvPr>
            <p:ph type="body" idx="1"/>
          </p:nvPr>
        </p:nvSpPr>
        <p:spPr>
          <a:xfrm>
            <a:off x="1763106" y="1600200"/>
            <a:ext cx="7106400" cy="46479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0A6D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1802192" y="822996"/>
            <a:ext cx="7265400" cy="29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A6D6"/>
              </a:buClr>
              <a:buSzPts val="7200"/>
              <a:buFont typeface="Arial"/>
              <a:buNone/>
              <a:defRPr sz="7200" b="0" i="0" u="none" strike="noStrike" cap="none">
                <a:solidFill>
                  <a:srgbClr val="00A6D6"/>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1" name="Google Shape;21;p3"/>
          <p:cNvSpPr txBox="1">
            <a:spLocks noGrp="1"/>
          </p:cNvSpPr>
          <p:nvPr>
            <p:ph type="subTitle" idx="1"/>
          </p:nvPr>
        </p:nvSpPr>
        <p:spPr>
          <a:xfrm>
            <a:off x="1802192" y="4271063"/>
            <a:ext cx="7067400" cy="1367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560"/>
              </a:spcBef>
              <a:spcAft>
                <a:spcPts val="0"/>
              </a:spcAft>
              <a:buClr>
                <a:srgbClr val="00A6D6"/>
              </a:buClr>
              <a:buSzPts val="2800"/>
              <a:buFont typeface="Arial"/>
              <a:buNone/>
              <a:defRPr sz="2800" b="0" i="0" u="none" strike="noStrike" cap="none">
                <a:solidFill>
                  <a:schemeClr val="dk1"/>
                </a:solidFill>
                <a:latin typeface="Arial"/>
                <a:ea typeface="Arial"/>
                <a:cs typeface="Arial"/>
                <a:sym typeface="Arial"/>
              </a:defRPr>
            </a:lvl1pPr>
            <a:lvl2pPr marR="0" lvl="1" algn="ctr">
              <a:lnSpc>
                <a:spcPct val="100000"/>
              </a:lnSpc>
              <a:spcBef>
                <a:spcPts val="480"/>
              </a:spcBef>
              <a:spcAft>
                <a:spcPts val="0"/>
              </a:spcAft>
              <a:buClr>
                <a:srgbClr val="00A6D6"/>
              </a:buClr>
              <a:buSzPts val="2400"/>
              <a:buFont typeface="Arial"/>
              <a:buNone/>
              <a:defRPr sz="2400" b="0" i="0" u="none" strike="noStrike" cap="none">
                <a:solidFill>
                  <a:srgbClr val="888888"/>
                </a:solidFill>
                <a:latin typeface="Arial"/>
                <a:ea typeface="Arial"/>
                <a:cs typeface="Arial"/>
                <a:sym typeface="Arial"/>
              </a:defRPr>
            </a:lvl2pPr>
            <a:lvl3pPr marR="0" lvl="2" algn="ctr">
              <a:lnSpc>
                <a:spcPct val="100000"/>
              </a:lnSpc>
              <a:spcBef>
                <a:spcPts val="480"/>
              </a:spcBef>
              <a:spcAft>
                <a:spcPts val="0"/>
              </a:spcAft>
              <a:buClr>
                <a:srgbClr val="00A6D6"/>
              </a:buClr>
              <a:buSzPts val="2400"/>
              <a:buFont typeface="Arial"/>
              <a:buNone/>
              <a:defRPr sz="2400" b="0" i="0" u="none" strike="noStrike" cap="none">
                <a:solidFill>
                  <a:srgbClr val="888888"/>
                </a:solidFill>
                <a:latin typeface="Arial"/>
                <a:ea typeface="Arial"/>
                <a:cs typeface="Arial"/>
                <a:sym typeface="Arial"/>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A6D6"/>
              </a:buClr>
              <a:buSzPts val="3600"/>
              <a:buFont typeface="Arial"/>
              <a:buNone/>
              <a:defRPr sz="3600" b="0" i="0" u="none" strike="noStrike" cap="none">
                <a:solidFill>
                  <a:srgbClr val="00A6D6"/>
                </a:solidFill>
                <a:latin typeface="Arial"/>
                <a:ea typeface="Arial"/>
                <a:cs typeface="Arial"/>
                <a:sym typeface="Arial"/>
              </a:defRPr>
            </a:lvl1pPr>
            <a:lvl2pPr lvl="1" algn="l" rtl="0">
              <a:lnSpc>
                <a:spcPct val="100000"/>
              </a:lnSpc>
              <a:spcBef>
                <a:spcPts val="0"/>
              </a:spcBef>
              <a:spcAft>
                <a:spcPts val="0"/>
              </a:spcAft>
              <a:buSzPts val="1800"/>
              <a:buFont typeface="Arial"/>
              <a:buNone/>
              <a:defRPr sz="1800"/>
            </a:lvl2pPr>
            <a:lvl3pPr lvl="2" algn="l" rtl="0">
              <a:lnSpc>
                <a:spcPct val="100000"/>
              </a:lnSpc>
              <a:spcBef>
                <a:spcPts val="0"/>
              </a:spcBef>
              <a:spcAft>
                <a:spcPts val="0"/>
              </a:spcAft>
              <a:buSzPts val="1800"/>
              <a:buFont typeface="Arial"/>
              <a:buNone/>
              <a:defRPr sz="1800"/>
            </a:lvl3pPr>
            <a:lvl4pPr lvl="3" algn="l" rtl="0">
              <a:lnSpc>
                <a:spcPct val="100000"/>
              </a:lnSpc>
              <a:spcBef>
                <a:spcPts val="0"/>
              </a:spcBef>
              <a:spcAft>
                <a:spcPts val="0"/>
              </a:spcAft>
              <a:buSzPts val="1800"/>
              <a:buFont typeface="Arial"/>
              <a:buNone/>
              <a:defRPr sz="1800"/>
            </a:lvl4pPr>
            <a:lvl5pPr lvl="4" algn="l" rtl="0">
              <a:lnSpc>
                <a:spcPct val="100000"/>
              </a:lnSpc>
              <a:spcBef>
                <a:spcPts val="0"/>
              </a:spcBef>
              <a:spcAft>
                <a:spcPts val="0"/>
              </a:spcAft>
              <a:buSzPts val="1800"/>
              <a:buFont typeface="Arial"/>
              <a:buNone/>
              <a:defRPr sz="1800"/>
            </a:lvl5pPr>
            <a:lvl6pPr lvl="5" algn="l" rtl="0">
              <a:lnSpc>
                <a:spcPct val="100000"/>
              </a:lnSpc>
              <a:spcBef>
                <a:spcPts val="0"/>
              </a:spcBef>
              <a:spcAft>
                <a:spcPts val="0"/>
              </a:spcAft>
              <a:buSzPts val="1800"/>
              <a:buFont typeface="Arial"/>
              <a:buNone/>
              <a:defRPr sz="1800"/>
            </a:lvl6pPr>
            <a:lvl7pPr lvl="6" algn="l" rtl="0">
              <a:lnSpc>
                <a:spcPct val="100000"/>
              </a:lnSpc>
              <a:spcBef>
                <a:spcPts val="0"/>
              </a:spcBef>
              <a:spcAft>
                <a:spcPts val="0"/>
              </a:spcAft>
              <a:buSzPts val="1800"/>
              <a:buFont typeface="Arial"/>
              <a:buNone/>
              <a:defRPr sz="1800"/>
            </a:lvl7pPr>
            <a:lvl8pPr lvl="7" algn="l" rtl="0">
              <a:lnSpc>
                <a:spcPct val="100000"/>
              </a:lnSpc>
              <a:spcBef>
                <a:spcPts val="0"/>
              </a:spcBef>
              <a:spcAft>
                <a:spcPts val="0"/>
              </a:spcAft>
              <a:buSzPts val="1800"/>
              <a:buFont typeface="Arial"/>
              <a:buNone/>
              <a:defRPr sz="1800"/>
            </a:lvl8pPr>
            <a:lvl9pPr lvl="8" algn="l" rtl="0">
              <a:lnSpc>
                <a:spcPct val="100000"/>
              </a:lnSpc>
              <a:spcBef>
                <a:spcPts val="0"/>
              </a:spcBef>
              <a:spcAft>
                <a:spcPts val="0"/>
              </a:spcAft>
              <a:buSzPts val="1800"/>
              <a:buFont typeface="Arial"/>
              <a:buNone/>
              <a:defRPr sz="1800"/>
            </a:lvl9pPr>
          </a:lstStyle>
          <a:p>
            <a:endParaRPr/>
          </a:p>
        </p:txBody>
      </p:sp>
      <p:sp>
        <p:nvSpPr>
          <p:cNvPr id="32" name="Google Shape;32;p6"/>
          <p:cNvSpPr txBox="1">
            <a:spLocks noGrp="1"/>
          </p:cNvSpPr>
          <p:nvPr>
            <p:ph type="body" idx="1"/>
          </p:nvPr>
        </p:nvSpPr>
        <p:spPr>
          <a:xfrm>
            <a:off x="1763106" y="1600200"/>
            <a:ext cx="7106400" cy="46482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rgbClr val="00A6D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763106" y="274639"/>
            <a:ext cx="7106400" cy="1143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A6D6"/>
              </a:buClr>
              <a:buSzPts val="3600"/>
              <a:buFont typeface="Arial"/>
              <a:buNone/>
              <a:defRPr sz="3600" b="0" i="0" u="none" strike="noStrike" cap="none">
                <a:solidFill>
                  <a:srgbClr val="00A6D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1763106" y="1600200"/>
            <a:ext cx="7106400" cy="46479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rgbClr val="00A6D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2" name="Google Shape;12;p1" descr="TU_P5#white.eps"/>
          <p:cNvPicPr preferRelativeResize="0"/>
          <p:nvPr/>
        </p:nvPicPr>
        <p:blipFill rotWithShape="1">
          <a:blip r:embed="rId5">
            <a:alphaModFix/>
          </a:blip>
          <a:srcRect/>
          <a:stretch/>
        </p:blipFill>
        <p:spPr>
          <a:xfrm>
            <a:off x="100264" y="6108245"/>
            <a:ext cx="1368883" cy="632424"/>
          </a:xfrm>
          <a:prstGeom prst="rect">
            <a:avLst/>
          </a:prstGeom>
          <a:noFill/>
          <a:ln>
            <a:noFill/>
          </a:ln>
        </p:spPr>
      </p:pic>
      <p:sp>
        <p:nvSpPr>
          <p:cNvPr id="13" name="Google Shape;13;p1"/>
          <p:cNvSpPr txBox="1"/>
          <p:nvPr/>
        </p:nvSpPr>
        <p:spPr>
          <a:xfrm>
            <a:off x="6651560" y="6420936"/>
            <a:ext cx="23163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00A6D6"/>
                </a:solidFill>
                <a:latin typeface="Arial"/>
                <a:ea typeface="Arial"/>
                <a:cs typeface="Arial"/>
                <a:sym typeface="Arial"/>
              </a:rPr>
              <a:t>‹#›</a:t>
            </a:fld>
            <a:endParaRPr sz="1000" b="0" i="0" u="none" strike="noStrike" cap="none">
              <a:solidFill>
                <a:srgbClr val="00A6D6"/>
              </a:solidFill>
              <a:latin typeface="Arial"/>
              <a:ea typeface="Arial"/>
              <a:cs typeface="Arial"/>
              <a:sym typeface="Arial"/>
            </a:endParaRPr>
          </a:p>
        </p:txBody>
      </p:sp>
      <p:sp>
        <p:nvSpPr>
          <p:cNvPr id="14" name="Google Shape;14;p1"/>
          <p:cNvSpPr/>
          <p:nvPr/>
        </p:nvSpPr>
        <p:spPr>
          <a:xfrm>
            <a:off x="0" y="0"/>
            <a:ext cx="1576500" cy="6865200"/>
          </a:xfrm>
          <a:prstGeom prst="rect">
            <a:avLst/>
          </a:prstGeom>
          <a:solidFill>
            <a:srgbClr val="00A6D6"/>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Tahoma"/>
              <a:ea typeface="Tahoma"/>
              <a:cs typeface="Tahoma"/>
              <a:sym typeface="Tahoma"/>
            </a:endParaRPr>
          </a:p>
        </p:txBody>
      </p:sp>
      <p:pic>
        <p:nvPicPr>
          <p:cNvPr id="15" name="Google Shape;15;p1" descr="TU_P5#white.eps"/>
          <p:cNvPicPr preferRelativeResize="0"/>
          <p:nvPr/>
        </p:nvPicPr>
        <p:blipFill rotWithShape="1">
          <a:blip r:embed="rId6">
            <a:alphaModFix/>
          </a:blip>
          <a:srcRect/>
          <a:stretch/>
        </p:blipFill>
        <p:spPr>
          <a:xfrm>
            <a:off x="100264" y="5852440"/>
            <a:ext cx="1368884" cy="84323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A6D6"/>
              </a:buClr>
              <a:buSzPts val="3600"/>
              <a:buFont typeface="Arial"/>
              <a:buNone/>
              <a:defRPr sz="3600" b="0" i="0" u="none" strike="noStrike" cap="none">
                <a:solidFill>
                  <a:srgbClr val="00A6D6"/>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Google Shape;25;p5"/>
          <p:cNvSpPr txBox="1">
            <a:spLocks noGrp="1"/>
          </p:cNvSpPr>
          <p:nvPr>
            <p:ph type="body" idx="1"/>
          </p:nvPr>
        </p:nvSpPr>
        <p:spPr>
          <a:xfrm>
            <a:off x="1763106" y="1600200"/>
            <a:ext cx="7106400" cy="46482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rgbClr val="00A6D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6" name="Google Shape;26;p5" descr="TU_P5#white.eps"/>
          <p:cNvPicPr preferRelativeResize="0"/>
          <p:nvPr/>
        </p:nvPicPr>
        <p:blipFill rotWithShape="1">
          <a:blip r:embed="rId3">
            <a:alphaModFix/>
          </a:blip>
          <a:srcRect/>
          <a:stretch/>
        </p:blipFill>
        <p:spPr>
          <a:xfrm>
            <a:off x="100265" y="6108244"/>
            <a:ext cx="1363320" cy="842557"/>
          </a:xfrm>
          <a:prstGeom prst="rect">
            <a:avLst/>
          </a:prstGeom>
          <a:noFill/>
          <a:ln>
            <a:noFill/>
          </a:ln>
        </p:spPr>
      </p:pic>
      <p:sp>
        <p:nvSpPr>
          <p:cNvPr id="27" name="Google Shape;27;p5"/>
          <p:cNvSpPr txBox="1"/>
          <p:nvPr/>
        </p:nvSpPr>
        <p:spPr>
          <a:xfrm>
            <a:off x="6651560" y="6420935"/>
            <a:ext cx="23163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A6D6"/>
              </a:buClr>
              <a:buSzPts val="250"/>
              <a:buFont typeface="Arial"/>
              <a:buNone/>
            </a:pPr>
            <a:fld id="{00000000-1234-1234-1234-123412341234}" type="slidenum">
              <a:rPr lang="en-GB" sz="1000" b="0" i="0" u="none" strike="noStrike" cap="none">
                <a:solidFill>
                  <a:srgbClr val="00A6D6"/>
                </a:solidFill>
                <a:latin typeface="Arial"/>
                <a:ea typeface="Arial"/>
                <a:cs typeface="Arial"/>
                <a:sym typeface="Arial"/>
              </a:rPr>
              <a:t>‹#›</a:t>
            </a:fld>
            <a:endParaRPr sz="1000" b="0" i="0" u="none" strike="noStrike" cap="none">
              <a:solidFill>
                <a:srgbClr val="00A6D6"/>
              </a:solidFill>
              <a:latin typeface="Arial"/>
              <a:ea typeface="Arial"/>
              <a:cs typeface="Arial"/>
              <a:sym typeface="Arial"/>
            </a:endParaRPr>
          </a:p>
        </p:txBody>
      </p:sp>
      <p:sp>
        <p:nvSpPr>
          <p:cNvPr id="28" name="Google Shape;28;p5"/>
          <p:cNvSpPr/>
          <p:nvPr/>
        </p:nvSpPr>
        <p:spPr>
          <a:xfrm>
            <a:off x="0" y="12"/>
            <a:ext cx="1576500" cy="6858000"/>
          </a:xfrm>
          <a:prstGeom prst="rect">
            <a:avLst/>
          </a:prstGeom>
          <a:solidFill>
            <a:srgbClr val="00A6D6"/>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Tahoma"/>
              <a:ea typeface="Tahoma"/>
              <a:cs typeface="Tahoma"/>
              <a:sym typeface="Tahoma"/>
            </a:endParaRPr>
          </a:p>
        </p:txBody>
      </p:sp>
      <p:pic>
        <p:nvPicPr>
          <p:cNvPr id="29" name="Google Shape;29;p5" descr="TU_P5#white.eps"/>
          <p:cNvPicPr preferRelativeResize="0"/>
          <p:nvPr/>
        </p:nvPicPr>
        <p:blipFill rotWithShape="1">
          <a:blip r:embed="rId3">
            <a:alphaModFix/>
          </a:blip>
          <a:srcRect/>
          <a:stretch/>
        </p:blipFill>
        <p:spPr>
          <a:xfrm>
            <a:off x="100263" y="6108244"/>
            <a:ext cx="1363320" cy="84255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g"/><Relationship Id="rId18" Type="http://schemas.openxmlformats.org/officeDocument/2006/relationships/image" Target="../media/image33.png"/><Relationship Id="rId26" Type="http://schemas.openxmlformats.org/officeDocument/2006/relationships/image" Target="../media/image41.jpg"/><Relationship Id="rId3" Type="http://schemas.openxmlformats.org/officeDocument/2006/relationships/image" Target="../media/image18.jpg"/><Relationship Id="rId21" Type="http://schemas.openxmlformats.org/officeDocument/2006/relationships/image" Target="../media/image36.jpg"/><Relationship Id="rId7" Type="http://schemas.openxmlformats.org/officeDocument/2006/relationships/image" Target="../media/image22.jpg"/><Relationship Id="rId12" Type="http://schemas.openxmlformats.org/officeDocument/2006/relationships/image" Target="../media/image27.jpg"/><Relationship Id="rId17" Type="http://schemas.openxmlformats.org/officeDocument/2006/relationships/image" Target="../media/image32.jpg"/><Relationship Id="rId25" Type="http://schemas.openxmlformats.org/officeDocument/2006/relationships/image" Target="../media/image40.jpg"/><Relationship Id="rId2" Type="http://schemas.openxmlformats.org/officeDocument/2006/relationships/notesSlide" Target="../notesSlides/notesSlide17.xml"/><Relationship Id="rId16" Type="http://schemas.openxmlformats.org/officeDocument/2006/relationships/image" Target="../media/image31.jpg"/><Relationship Id="rId20" Type="http://schemas.openxmlformats.org/officeDocument/2006/relationships/image" Target="../media/image35.jpg"/><Relationship Id="rId1" Type="http://schemas.openxmlformats.org/officeDocument/2006/relationships/slideLayout" Target="../slideLayouts/slideLayout4.xml"/><Relationship Id="rId6" Type="http://schemas.openxmlformats.org/officeDocument/2006/relationships/image" Target="../media/image21.jpg"/><Relationship Id="rId11" Type="http://schemas.openxmlformats.org/officeDocument/2006/relationships/image" Target="../media/image26.jpg"/><Relationship Id="rId24" Type="http://schemas.openxmlformats.org/officeDocument/2006/relationships/image" Target="../media/image39.jpg"/><Relationship Id="rId5" Type="http://schemas.openxmlformats.org/officeDocument/2006/relationships/image" Target="../media/image20.jpg"/><Relationship Id="rId15" Type="http://schemas.openxmlformats.org/officeDocument/2006/relationships/image" Target="../media/image30.jpg"/><Relationship Id="rId23" Type="http://schemas.openxmlformats.org/officeDocument/2006/relationships/image" Target="../media/image38.jpg"/><Relationship Id="rId28" Type="http://schemas.openxmlformats.org/officeDocument/2006/relationships/image" Target="../media/image42.jpg"/><Relationship Id="rId10" Type="http://schemas.openxmlformats.org/officeDocument/2006/relationships/image" Target="../media/image25.jpg"/><Relationship Id="rId19" Type="http://schemas.openxmlformats.org/officeDocument/2006/relationships/image" Target="../media/image34.jpg"/><Relationship Id="rId4" Type="http://schemas.openxmlformats.org/officeDocument/2006/relationships/image" Target="../media/image19.jpg"/><Relationship Id="rId9" Type="http://schemas.openxmlformats.org/officeDocument/2006/relationships/image" Target="../media/image24.jpg"/><Relationship Id="rId14" Type="http://schemas.openxmlformats.org/officeDocument/2006/relationships/image" Target="../media/image29.jpg"/><Relationship Id="rId22" Type="http://schemas.openxmlformats.org/officeDocument/2006/relationships/image" Target="../media/image37.jpg"/><Relationship Id="rId27" Type="http://schemas.openxmlformats.org/officeDocument/2006/relationships/hyperlink" Target="https://www.tudelft.nl/en/library/current-topics/research-data-management/research-data-management/data-stewardship/data-champion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hyperlink" Target="https://gitlab.com/go-commons/delftopenhardwar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hyperlink" Target="https://openworking.wordpress.com/2019/07/05/keep-calm-and-go-paperless-electronic-lab-notebooks-can-improve-your-research/"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slido.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5.jpg"/><Relationship Id="rId3" Type="http://schemas.openxmlformats.org/officeDocument/2006/relationships/image" Target="../media/image47.jpg"/><Relationship Id="rId7" Type="http://schemas.openxmlformats.org/officeDocument/2006/relationships/image" Target="../media/image49.jpg"/><Relationship Id="rId12" Type="http://schemas.openxmlformats.org/officeDocument/2006/relationships/image" Target="../media/image54.jp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2.jpg"/><Relationship Id="rId11" Type="http://schemas.openxmlformats.org/officeDocument/2006/relationships/image" Target="../media/image53.jpg"/><Relationship Id="rId5" Type="http://schemas.openxmlformats.org/officeDocument/2006/relationships/hyperlink" Target="https://openworking.wordpress.com/2019/06/07/tu-delfts-first-genomics-data-carpentry/" TargetMode="External"/><Relationship Id="rId10" Type="http://schemas.openxmlformats.org/officeDocument/2006/relationships/image" Target="../media/image52.jpg"/><Relationship Id="rId4" Type="http://schemas.openxmlformats.org/officeDocument/2006/relationships/image" Target="../media/image48.png"/><Relationship Id="rId9" Type="http://schemas.openxmlformats.org/officeDocument/2006/relationships/image" Target="../media/image51.jp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s://openworking.wordpress.com/data-champions/" TargetMode="Externa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kaunas.kasvyksta.lt/2019/09/12/miestas/paaiskejo-kurias-europos-sostines-plotu-aplenks-triskart-issipletes-kauna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doi.org/10.5334/dsj-2019-045"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s://doi.org/10.5281/zenodo.2556949"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hyperlink" Target="https://openworking.wordpress.com/2019/10/25/vision-for-research-data-management-training-at-tu-delft/"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7.jp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www.openbookpublishers.com/product/1080"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www.slido.com"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doi.org/10.6084/m9.figshare.9980783.v1"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slideshare.net/EurUniversityAssociation/2019-research-assessment-in-the-transition-to-open-science"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slideshare.net/EurUniversityAssociation/2019-research-assessment-in-the-transition-to-open-scie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3">
            <a:alphaModFix/>
          </a:blip>
          <a:srcRect/>
          <a:stretch/>
        </p:blipFill>
        <p:spPr>
          <a:xfrm>
            <a:off x="1571625" y="0"/>
            <a:ext cx="7679283" cy="6830325"/>
          </a:xfrm>
          <a:prstGeom prst="rect">
            <a:avLst/>
          </a:prstGeom>
          <a:noFill/>
          <a:ln>
            <a:noFill/>
          </a:ln>
        </p:spPr>
      </p:pic>
      <p:pic>
        <p:nvPicPr>
          <p:cNvPr id="38" name="Google Shape;38;p7" descr="_LNS3501.jpg"/>
          <p:cNvPicPr preferRelativeResize="0"/>
          <p:nvPr/>
        </p:nvPicPr>
        <p:blipFill rotWithShape="1">
          <a:blip r:embed="rId4">
            <a:alphaModFix/>
          </a:blip>
          <a:srcRect/>
          <a:stretch/>
        </p:blipFill>
        <p:spPr>
          <a:xfrm>
            <a:off x="0" y="-36001"/>
            <a:ext cx="12069526" cy="6866325"/>
          </a:xfrm>
          <a:prstGeom prst="rect">
            <a:avLst/>
          </a:prstGeom>
          <a:noFill/>
          <a:ln>
            <a:noFill/>
          </a:ln>
        </p:spPr>
      </p:pic>
      <p:sp>
        <p:nvSpPr>
          <p:cNvPr id="39" name="Google Shape;39;p7"/>
          <p:cNvSpPr txBox="1"/>
          <p:nvPr/>
        </p:nvSpPr>
        <p:spPr>
          <a:xfrm>
            <a:off x="0" y="-27375"/>
            <a:ext cx="9664200" cy="1395600"/>
          </a:xfrm>
          <a:prstGeom prst="rect">
            <a:avLst/>
          </a:prstGeom>
          <a:solidFill>
            <a:srgbClr val="FFFFFF">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GB" sz="4000">
                <a:solidFill>
                  <a:schemeClr val="dk1"/>
                </a:solidFill>
              </a:rPr>
              <a:t>6 tips to take researchers along</a:t>
            </a:r>
            <a:endParaRPr sz="4000">
              <a:solidFill>
                <a:schemeClr val="dk1"/>
              </a:solidFill>
            </a:endParaRPr>
          </a:p>
          <a:p>
            <a:pPr marL="0" marR="0" lvl="0" indent="0" algn="l" rtl="0">
              <a:lnSpc>
                <a:spcPct val="100000"/>
              </a:lnSpc>
              <a:spcBef>
                <a:spcPts val="0"/>
              </a:spcBef>
              <a:spcAft>
                <a:spcPts val="0"/>
              </a:spcAft>
              <a:buClr>
                <a:srgbClr val="000000"/>
              </a:buClr>
              <a:buSzPts val="4000"/>
              <a:buFont typeface="Arial"/>
              <a:buNone/>
            </a:pPr>
            <a:r>
              <a:rPr lang="en-GB" sz="4000">
                <a:solidFill>
                  <a:schemeClr val="dk1"/>
                </a:solidFill>
              </a:rPr>
              <a:t>on the journey to FAIR</a:t>
            </a:r>
            <a:endParaRPr sz="2200" i="1">
              <a:solidFill>
                <a:schemeClr val="dk1"/>
              </a:solidFill>
            </a:endParaRPr>
          </a:p>
        </p:txBody>
      </p:sp>
      <p:sp>
        <p:nvSpPr>
          <p:cNvPr id="40" name="Google Shape;40;p7"/>
          <p:cNvSpPr/>
          <p:nvPr/>
        </p:nvSpPr>
        <p:spPr>
          <a:xfrm>
            <a:off x="4434050" y="5676150"/>
            <a:ext cx="4803600" cy="1395600"/>
          </a:xfrm>
          <a:prstGeom prst="rect">
            <a:avLst/>
          </a:prstGeom>
          <a:solidFill>
            <a:srgbClr val="FFFFFF">
              <a:alpha val="7019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400" b="1" i="0" u="none" strike="noStrike" cap="none">
                <a:solidFill>
                  <a:schemeClr val="dk1"/>
                </a:solidFill>
                <a:latin typeface="Arial"/>
                <a:ea typeface="Arial"/>
                <a:cs typeface="Arial"/>
                <a:sym typeface="Arial"/>
              </a:rPr>
              <a:t>Marta Teperek, 0000-0001-8520-5598</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Data Stewardship Coordinator</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TU Delft Libra</a:t>
            </a:r>
            <a:r>
              <a:rPr lang="en-GB">
                <a:solidFill>
                  <a:schemeClr val="dk1"/>
                </a:solidFill>
              </a:rPr>
              <a:t>ry</a:t>
            </a:r>
            <a:endParaRPr>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GB">
                <a:solidFill>
                  <a:schemeClr val="dk1"/>
                </a:solidFill>
              </a:rPr>
              <a:t>Focus on Open Science</a:t>
            </a:r>
            <a:endParaRPr>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GB">
                <a:solidFill>
                  <a:schemeClr val="dk1"/>
                </a:solidFill>
              </a:rPr>
              <a:t>Kaunas, 29/10/2019</a:t>
            </a:r>
            <a:endParaRPr sz="1400" b="0" i="0" u="none" strike="noStrike" cap="none">
              <a:solidFill>
                <a:schemeClr val="dk1"/>
              </a:solidFill>
              <a:latin typeface="Arial"/>
              <a:ea typeface="Arial"/>
              <a:cs typeface="Arial"/>
              <a:sym typeface="Arial"/>
            </a:endParaRPr>
          </a:p>
        </p:txBody>
      </p:sp>
      <p:pic>
        <p:nvPicPr>
          <p:cNvPr id="41" name="Google Shape;41;p7"/>
          <p:cNvPicPr preferRelativeResize="0"/>
          <p:nvPr/>
        </p:nvPicPr>
        <p:blipFill rotWithShape="1">
          <a:blip r:embed="rId5">
            <a:alphaModFix/>
          </a:blip>
          <a:srcRect/>
          <a:stretch/>
        </p:blipFill>
        <p:spPr>
          <a:xfrm>
            <a:off x="8079850" y="6343166"/>
            <a:ext cx="1188174" cy="421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sz="3400"/>
              <a:t>Investing in people: </a:t>
            </a:r>
            <a:endParaRPr sz="3400"/>
          </a:p>
          <a:p>
            <a:pPr marL="0" marR="0" lvl="0" indent="0" algn="l" rtl="0">
              <a:lnSpc>
                <a:spcPct val="100000"/>
              </a:lnSpc>
              <a:spcBef>
                <a:spcPts val="0"/>
              </a:spcBef>
              <a:spcAft>
                <a:spcPts val="0"/>
              </a:spcAft>
              <a:buClr>
                <a:srgbClr val="00A6D6"/>
              </a:buClr>
              <a:buSzPts val="3600"/>
              <a:buFont typeface="Arial"/>
              <a:buNone/>
            </a:pPr>
            <a:r>
              <a:rPr lang="en-GB" sz="3400"/>
              <a:t>Data Steward with a PhD experience at every TU Delft faculty </a:t>
            </a:r>
            <a:endParaRPr sz="3400"/>
          </a:p>
        </p:txBody>
      </p:sp>
      <p:pic>
        <p:nvPicPr>
          <p:cNvPr id="102" name="Google Shape;102;p16"/>
          <p:cNvPicPr preferRelativeResize="0"/>
          <p:nvPr/>
        </p:nvPicPr>
        <p:blipFill rotWithShape="1">
          <a:blip r:embed="rId3">
            <a:alphaModFix/>
          </a:blip>
          <a:srcRect/>
          <a:stretch/>
        </p:blipFill>
        <p:spPr>
          <a:xfrm>
            <a:off x="1611075" y="2029252"/>
            <a:ext cx="7453299" cy="3333623"/>
          </a:xfrm>
          <a:prstGeom prst="rect">
            <a:avLst/>
          </a:prstGeom>
          <a:noFill/>
          <a:ln>
            <a:noFill/>
          </a:ln>
        </p:spPr>
      </p:pic>
      <p:pic>
        <p:nvPicPr>
          <p:cNvPr id="103" name="Google Shape;103;p16"/>
          <p:cNvPicPr preferRelativeResize="0"/>
          <p:nvPr/>
        </p:nvPicPr>
        <p:blipFill rotWithShape="1">
          <a:blip r:embed="rId4">
            <a:alphaModFix/>
          </a:blip>
          <a:srcRect l="13387" t="3258" r="15061" b="19335"/>
          <a:stretch/>
        </p:blipFill>
        <p:spPr>
          <a:xfrm>
            <a:off x="4369525" y="2094425"/>
            <a:ext cx="901325" cy="975125"/>
          </a:xfrm>
          <a:prstGeom prst="rect">
            <a:avLst/>
          </a:prstGeom>
          <a:noFill/>
          <a:ln>
            <a:noFill/>
          </a:ln>
        </p:spPr>
      </p:pic>
      <p:sp>
        <p:nvSpPr>
          <p:cNvPr id="104" name="Google Shape;104;p16"/>
          <p:cNvSpPr txBox="1"/>
          <p:nvPr/>
        </p:nvSpPr>
        <p:spPr>
          <a:xfrm>
            <a:off x="1763100" y="5526350"/>
            <a:ext cx="6677400" cy="7608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GB" sz="2200"/>
              <a:t>Understanding researchers</a:t>
            </a:r>
            <a:endParaRPr sz="2200"/>
          </a:p>
          <a:p>
            <a:pPr marL="457200" lvl="0" indent="-368300" algn="l" rtl="0">
              <a:spcBef>
                <a:spcPts val="0"/>
              </a:spcBef>
              <a:spcAft>
                <a:spcPts val="0"/>
              </a:spcAft>
              <a:buSzPts val="2200"/>
              <a:buChar char="●"/>
            </a:pPr>
            <a:r>
              <a:rPr lang="en-GB" sz="2200"/>
              <a:t>Providing discipline-specific advice on Open Science and FAIR data</a:t>
            </a:r>
            <a:endParaRPr sz="2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1400"/>
              <a:buFont typeface="Arial"/>
              <a:buNone/>
            </a:pPr>
            <a:r>
              <a:rPr lang="en-GB" sz="3000">
                <a:solidFill>
                  <a:srgbClr val="FF0000"/>
                </a:solidFill>
              </a:rPr>
              <a:t>3</a:t>
            </a:r>
            <a:r>
              <a:rPr lang="en-GB" sz="3000"/>
              <a:t>. Small, incremental (realistic!) steps can make a big difference</a:t>
            </a:r>
            <a:endParaRPr/>
          </a:p>
        </p:txBody>
      </p:sp>
      <p:pic>
        <p:nvPicPr>
          <p:cNvPr id="111" name="Google Shape;111;p17"/>
          <p:cNvPicPr preferRelativeResize="0"/>
          <p:nvPr/>
        </p:nvPicPr>
        <p:blipFill rotWithShape="1">
          <a:blip r:embed="rId3">
            <a:alphaModFix/>
          </a:blip>
          <a:srcRect l="11782" t="21315" r="7624"/>
          <a:stretch/>
        </p:blipFill>
        <p:spPr>
          <a:xfrm>
            <a:off x="1823918" y="1988840"/>
            <a:ext cx="6984776" cy="389801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1763106" y="274639"/>
            <a:ext cx="7106400" cy="114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Objective: improve daily practice, not compliance</a:t>
            </a:r>
            <a:endParaRPr/>
          </a:p>
        </p:txBody>
      </p:sp>
      <p:pic>
        <p:nvPicPr>
          <p:cNvPr id="117" name="Google Shape;117;p18" descr="Police, Policeman, Bobby, Uniform, Male, Protect"/>
          <p:cNvPicPr preferRelativeResize="0"/>
          <p:nvPr/>
        </p:nvPicPr>
        <p:blipFill rotWithShape="1">
          <a:blip r:embed="rId3">
            <a:alphaModFix/>
          </a:blip>
          <a:srcRect/>
          <a:stretch/>
        </p:blipFill>
        <p:spPr>
          <a:xfrm>
            <a:off x="2987824" y="2420888"/>
            <a:ext cx="3988575" cy="2846014"/>
          </a:xfrm>
          <a:prstGeom prst="rect">
            <a:avLst/>
          </a:prstGeom>
          <a:noFill/>
          <a:ln>
            <a:noFill/>
          </a:ln>
        </p:spPr>
      </p:pic>
      <p:grpSp>
        <p:nvGrpSpPr>
          <p:cNvPr id="118" name="Google Shape;118;p18"/>
          <p:cNvGrpSpPr/>
          <p:nvPr/>
        </p:nvGrpSpPr>
        <p:grpSpPr>
          <a:xfrm>
            <a:off x="2715700" y="2221796"/>
            <a:ext cx="4608512" cy="3312368"/>
            <a:chOff x="107504" y="3212976"/>
            <a:chExt cx="4608512" cy="3312368"/>
          </a:xfrm>
        </p:grpSpPr>
        <p:cxnSp>
          <p:nvCxnSpPr>
            <p:cNvPr id="119" name="Google Shape;119;p18"/>
            <p:cNvCxnSpPr/>
            <p:nvPr/>
          </p:nvCxnSpPr>
          <p:spPr>
            <a:xfrm>
              <a:off x="107504" y="3212976"/>
              <a:ext cx="4608512" cy="3312368"/>
            </a:xfrm>
            <a:prstGeom prst="straightConnector1">
              <a:avLst/>
            </a:prstGeom>
            <a:noFill/>
            <a:ln w="57150" cap="flat" cmpd="sng">
              <a:solidFill>
                <a:srgbClr val="FF0000"/>
              </a:solidFill>
              <a:prstDash val="solid"/>
              <a:round/>
              <a:headEnd type="none" w="sm" len="sm"/>
              <a:tailEnd type="none" w="sm" len="sm"/>
            </a:ln>
          </p:spPr>
        </p:cxnSp>
        <p:cxnSp>
          <p:nvCxnSpPr>
            <p:cNvPr id="120" name="Google Shape;120;p18"/>
            <p:cNvCxnSpPr/>
            <p:nvPr/>
          </p:nvCxnSpPr>
          <p:spPr>
            <a:xfrm rot="10800000" flipH="1">
              <a:off x="107504" y="3212976"/>
              <a:ext cx="4457131" cy="3240360"/>
            </a:xfrm>
            <a:prstGeom prst="straightConnector1">
              <a:avLst/>
            </a:prstGeom>
            <a:noFill/>
            <a:ln w="57150" cap="flat" cmpd="sng">
              <a:solidFill>
                <a:srgbClr val="FF0000"/>
              </a:solidFill>
              <a:prstDash val="solid"/>
              <a:round/>
              <a:headEnd type="none" w="sm" len="sm"/>
              <a:tailEnd type="none" w="sm" len="sm"/>
            </a:ln>
          </p:spPr>
        </p:cxn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1763100" y="274650"/>
            <a:ext cx="7293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000">
                <a:solidFill>
                  <a:schemeClr val="dk2"/>
                </a:solidFill>
              </a:rPr>
              <a:t>“Change happens one person at a time” </a:t>
            </a:r>
            <a:endParaRPr/>
          </a:p>
        </p:txBody>
      </p:sp>
      <p:sp>
        <p:nvSpPr>
          <p:cNvPr id="127" name="Google Shape;127;p19"/>
          <p:cNvSpPr txBox="1"/>
          <p:nvPr/>
        </p:nvSpPr>
        <p:spPr>
          <a:xfrm>
            <a:off x="1810650" y="1540725"/>
            <a:ext cx="7179900" cy="133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600" i="1"/>
              <a:t>“To a large extent, researchers are not interested in data management planning. Apart from the fact that they have to do it for grant proposals, they’re generally not interested in sharing data. They want their problems to be solved (...) So our aim (...) is to help researchers where they want help. While helping them we have the opportunity to talk to them about data management planning and data sharing”</a:t>
            </a:r>
            <a:endParaRPr sz="2600" i="1"/>
          </a:p>
          <a:p>
            <a:pPr marL="0" lvl="0" indent="0" algn="l" rtl="0">
              <a:spcBef>
                <a:spcPts val="0"/>
              </a:spcBef>
              <a:spcAft>
                <a:spcPts val="0"/>
              </a:spcAft>
              <a:buNone/>
            </a:pPr>
            <a:endParaRPr sz="2600" i="1"/>
          </a:p>
        </p:txBody>
      </p:sp>
      <p:pic>
        <p:nvPicPr>
          <p:cNvPr id="128" name="Google Shape;128;p19"/>
          <p:cNvPicPr preferRelativeResize="0"/>
          <p:nvPr/>
        </p:nvPicPr>
        <p:blipFill>
          <a:blip r:embed="rId3">
            <a:alphaModFix/>
          </a:blip>
          <a:stretch>
            <a:fillRect/>
          </a:stretch>
        </p:blipFill>
        <p:spPr>
          <a:xfrm>
            <a:off x="54400" y="1810124"/>
            <a:ext cx="1460250" cy="1460250"/>
          </a:xfrm>
          <a:prstGeom prst="rect">
            <a:avLst/>
          </a:prstGeom>
          <a:noFill/>
          <a:ln>
            <a:noFill/>
          </a:ln>
        </p:spPr>
      </p:pic>
      <p:sp>
        <p:nvSpPr>
          <p:cNvPr id="129" name="Google Shape;129;p19"/>
          <p:cNvSpPr txBox="1"/>
          <p:nvPr/>
        </p:nvSpPr>
        <p:spPr>
          <a:xfrm>
            <a:off x="113825" y="3296825"/>
            <a:ext cx="1400700" cy="5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FFFFFF"/>
                </a:solidFill>
              </a:rPr>
              <a:t>Jonathan Petters, Virginia Tech</a:t>
            </a:r>
            <a:endParaRPr sz="1200">
              <a:solidFill>
                <a:srgbClr val="FFFFFF"/>
              </a:solidFill>
            </a:endParaRPr>
          </a:p>
        </p:txBody>
      </p:sp>
      <p:sp>
        <p:nvSpPr>
          <p:cNvPr id="130" name="Google Shape;130;p19"/>
          <p:cNvSpPr txBox="1"/>
          <p:nvPr/>
        </p:nvSpPr>
        <p:spPr>
          <a:xfrm>
            <a:off x="1968775" y="6041575"/>
            <a:ext cx="7179900" cy="9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i="1"/>
              <a:t>Engaging Researchers with Data Management: The Cookbook,</a:t>
            </a:r>
            <a:r>
              <a:rPr lang="en-GB"/>
              <a:t> </a:t>
            </a:r>
            <a:br>
              <a:rPr lang="en-GB"/>
            </a:br>
            <a:r>
              <a:rPr lang="en-GB"/>
              <a:t>DOI: 10.11647/OBP.0185</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1763106" y="274639"/>
            <a:ext cx="7106400" cy="1143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GB"/>
              <a:t>What do the Data Stewards do?</a:t>
            </a:r>
            <a:endParaRPr/>
          </a:p>
        </p:txBody>
      </p:sp>
      <p:pic>
        <p:nvPicPr>
          <p:cNvPr id="137" name="Google Shape;137;p20"/>
          <p:cNvPicPr preferRelativeResize="0"/>
          <p:nvPr/>
        </p:nvPicPr>
        <p:blipFill rotWithShape="1">
          <a:blip r:embed="rId3">
            <a:alphaModFix/>
          </a:blip>
          <a:srcRect/>
          <a:stretch/>
        </p:blipFill>
        <p:spPr>
          <a:xfrm>
            <a:off x="1763100" y="1417639"/>
            <a:ext cx="2567780" cy="5135560"/>
          </a:xfrm>
          <a:prstGeom prst="rect">
            <a:avLst/>
          </a:prstGeom>
          <a:noFill/>
          <a:ln>
            <a:noFill/>
          </a:ln>
        </p:spPr>
      </p:pic>
      <p:sp>
        <p:nvSpPr>
          <p:cNvPr id="138" name="Google Shape;138;p20"/>
          <p:cNvSpPr txBox="1"/>
          <p:nvPr/>
        </p:nvSpPr>
        <p:spPr>
          <a:xfrm>
            <a:off x="3832375" y="1799900"/>
            <a:ext cx="5519700" cy="2549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560"/>
              </a:spcBef>
              <a:spcAft>
                <a:spcPts val="0"/>
              </a:spcAft>
              <a:buNone/>
            </a:pPr>
            <a:r>
              <a:rPr lang="en-GB" sz="2200">
                <a:solidFill>
                  <a:schemeClr val="dk1"/>
                </a:solidFill>
              </a:rPr>
              <a:t>Personal approach:</a:t>
            </a:r>
            <a:br>
              <a:rPr lang="en-GB" sz="2200">
                <a:solidFill>
                  <a:schemeClr val="dk1"/>
                </a:solidFill>
              </a:rPr>
            </a:br>
            <a:endParaRPr sz="1000">
              <a:solidFill>
                <a:schemeClr val="dk1"/>
              </a:solidFill>
            </a:endParaRPr>
          </a:p>
          <a:p>
            <a:pPr marL="457200" marR="0" lvl="0" indent="-368300" algn="l" rtl="0">
              <a:lnSpc>
                <a:spcPct val="115000"/>
              </a:lnSpc>
              <a:spcBef>
                <a:spcPts val="560"/>
              </a:spcBef>
              <a:spcAft>
                <a:spcPts val="0"/>
              </a:spcAft>
              <a:buClr>
                <a:srgbClr val="00A6D6"/>
              </a:buClr>
              <a:buSzPts val="2200"/>
              <a:buFont typeface="Arial"/>
              <a:buChar char="•"/>
            </a:pPr>
            <a:r>
              <a:rPr lang="en-GB" sz="2200">
                <a:solidFill>
                  <a:schemeClr val="dk1"/>
                </a:solidFill>
              </a:rPr>
              <a:t>They are there</a:t>
            </a:r>
            <a:r>
              <a:rPr lang="en-GB" sz="2200" b="0" i="0" u="none" strike="noStrike" cap="none">
                <a:solidFill>
                  <a:schemeClr val="dk1"/>
                </a:solidFill>
                <a:latin typeface="Arial"/>
                <a:ea typeface="Arial"/>
                <a:cs typeface="Arial"/>
                <a:sym typeface="Arial"/>
              </a:rPr>
              <a:t> for any data questions</a:t>
            </a:r>
            <a:endParaRPr sz="2200" b="0" i="0" u="none" strike="noStrike" cap="none">
              <a:solidFill>
                <a:schemeClr val="dk1"/>
              </a:solidFill>
              <a:latin typeface="Arial"/>
              <a:ea typeface="Arial"/>
              <a:cs typeface="Arial"/>
              <a:sym typeface="Arial"/>
            </a:endParaRPr>
          </a:p>
          <a:p>
            <a:pPr marL="457200" marR="0" lvl="0" indent="-368300" algn="l" rtl="0">
              <a:lnSpc>
                <a:spcPct val="115000"/>
              </a:lnSpc>
              <a:spcBef>
                <a:spcPts val="560"/>
              </a:spcBef>
              <a:spcAft>
                <a:spcPts val="0"/>
              </a:spcAft>
              <a:buClr>
                <a:srgbClr val="00A6D6"/>
              </a:buClr>
              <a:buSzPts val="2200"/>
              <a:buFont typeface="Arial"/>
              <a:buChar char="•"/>
            </a:pPr>
            <a:r>
              <a:rPr lang="en-GB" sz="2200">
                <a:solidFill>
                  <a:schemeClr val="dk1"/>
                </a:solidFill>
              </a:rPr>
              <a:t>Help </a:t>
            </a:r>
            <a:r>
              <a:rPr lang="en-GB" sz="2200" b="0" u="none" strike="noStrike" cap="none">
                <a:solidFill>
                  <a:schemeClr val="dk1"/>
                </a:solidFill>
                <a:latin typeface="Arial"/>
                <a:ea typeface="Arial"/>
                <a:cs typeface="Arial"/>
                <a:sym typeface="Arial"/>
              </a:rPr>
              <a:t>researchers who “don’t have data” and who “don’t have problems”</a:t>
            </a:r>
            <a:endParaRPr sz="2200">
              <a:solidFill>
                <a:schemeClr val="dk1"/>
              </a:solidFill>
            </a:endParaRPr>
          </a:p>
          <a:p>
            <a:pPr marL="457200" marR="0" lvl="0" indent="-368300" algn="l" rtl="0">
              <a:lnSpc>
                <a:spcPct val="115000"/>
              </a:lnSpc>
              <a:spcBef>
                <a:spcPts val="560"/>
              </a:spcBef>
              <a:spcAft>
                <a:spcPts val="0"/>
              </a:spcAft>
              <a:buClr>
                <a:schemeClr val="dk2"/>
              </a:buClr>
              <a:buSzPts val="2200"/>
              <a:buChar char="•"/>
            </a:pPr>
            <a:r>
              <a:rPr lang="en-GB" sz="2200">
                <a:solidFill>
                  <a:schemeClr val="dk1"/>
                </a:solidFill>
              </a:rPr>
              <a:t>Places: coffee machine, canteen, lift, doorway…</a:t>
            </a:r>
            <a:endParaRPr sz="2200">
              <a:solidFill>
                <a:schemeClr val="dk1"/>
              </a:solidFill>
            </a:endParaRPr>
          </a:p>
          <a:p>
            <a:pPr marL="457200" marR="0" lvl="0" indent="-368300" algn="l" rtl="0">
              <a:lnSpc>
                <a:spcPct val="115000"/>
              </a:lnSpc>
              <a:spcBef>
                <a:spcPts val="560"/>
              </a:spcBef>
              <a:spcAft>
                <a:spcPts val="0"/>
              </a:spcAft>
              <a:buClr>
                <a:schemeClr val="dk2"/>
              </a:buClr>
              <a:buSzPts val="2200"/>
              <a:buChar char="•"/>
            </a:pPr>
            <a:r>
              <a:rPr lang="en-GB" sz="2200">
                <a:solidFill>
                  <a:schemeClr val="dk1"/>
                </a:solidFill>
              </a:rPr>
              <a:t>Every occasion is good!</a:t>
            </a:r>
            <a:endParaRPr sz="2200">
              <a:solidFill>
                <a:schemeClr val="dk1"/>
              </a:solidFill>
            </a:endParaRPr>
          </a:p>
          <a:p>
            <a:pPr marL="0" marR="0" lvl="0" indent="0" algn="l" rtl="0">
              <a:lnSpc>
                <a:spcPct val="115000"/>
              </a:lnSpc>
              <a:spcBef>
                <a:spcPts val="560"/>
              </a:spcBef>
              <a:spcAft>
                <a:spcPts val="0"/>
              </a:spcAft>
              <a:buNone/>
            </a:pPr>
            <a:endParaRPr sz="2200">
              <a:solidFill>
                <a:schemeClr val="dk1"/>
              </a:solidFill>
            </a:endParaRPr>
          </a:p>
          <a:p>
            <a:pPr marL="0" marR="0" lvl="0" indent="0" algn="l" rtl="0">
              <a:lnSpc>
                <a:spcPct val="115000"/>
              </a:lnSpc>
              <a:spcBef>
                <a:spcPts val="560"/>
              </a:spcBef>
              <a:spcAft>
                <a:spcPts val="0"/>
              </a:spcAft>
              <a:buNone/>
            </a:pPr>
            <a:r>
              <a:rPr lang="en-GB" sz="2200">
                <a:solidFill>
                  <a:schemeClr val="dk1"/>
                </a:solidFill>
              </a:rPr>
              <a:t>Change happens one person at a time </a:t>
            </a:r>
            <a:endParaRPr sz="2200">
              <a:solidFill>
                <a:schemeClr val="dk1"/>
              </a:solidFill>
            </a:endParaRPr>
          </a:p>
          <a:p>
            <a:pPr marL="0" marR="0" lvl="0" indent="0" algn="l" rtl="0">
              <a:lnSpc>
                <a:spcPct val="115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1"/>
          <p:cNvPicPr preferRelativeResize="0"/>
          <p:nvPr/>
        </p:nvPicPr>
        <p:blipFill>
          <a:blip r:embed="rId3">
            <a:alphaModFix/>
          </a:blip>
          <a:stretch>
            <a:fillRect/>
          </a:stretch>
        </p:blipFill>
        <p:spPr>
          <a:xfrm>
            <a:off x="1594275" y="1385900"/>
            <a:ext cx="7521403" cy="5014901"/>
          </a:xfrm>
          <a:prstGeom prst="rect">
            <a:avLst/>
          </a:prstGeom>
          <a:noFill/>
          <a:ln>
            <a:noFill/>
          </a:ln>
        </p:spPr>
      </p:pic>
      <p:sp>
        <p:nvSpPr>
          <p:cNvPr id="145" name="Google Shape;145;p21"/>
          <p:cNvSpPr txBox="1"/>
          <p:nvPr/>
        </p:nvSpPr>
        <p:spPr>
          <a:xfrm>
            <a:off x="2275000" y="6373325"/>
            <a:ext cx="6535800" cy="8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Heather Andrews, Data Steward at Faculty of Aerospace Engineering, TU Delft</a:t>
            </a:r>
            <a:endParaRPr/>
          </a:p>
        </p:txBody>
      </p:sp>
      <p:sp>
        <p:nvSpPr>
          <p:cNvPr id="146" name="Google Shape;146;p21"/>
          <p:cNvSpPr txBox="1">
            <a:spLocks noGrp="1"/>
          </p:cNvSpPr>
          <p:nvPr>
            <p:ph type="title"/>
          </p:nvPr>
        </p:nvSpPr>
        <p:spPr>
          <a:xfrm>
            <a:off x="1686906" y="122239"/>
            <a:ext cx="7106400" cy="1143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GB"/>
              <a:t>Does it make a difference to have a Data Steward?</a:t>
            </a:r>
            <a:endParaRPr/>
          </a:p>
        </p:txBody>
      </p:sp>
      <p:pic>
        <p:nvPicPr>
          <p:cNvPr id="147" name="Google Shape;147;p21" descr="Image result for heather andrews"/>
          <p:cNvPicPr preferRelativeResize="0"/>
          <p:nvPr/>
        </p:nvPicPr>
        <p:blipFill rotWithShape="1">
          <a:blip r:embed="rId4">
            <a:alphaModFix/>
          </a:blip>
          <a:srcRect/>
          <a:stretch/>
        </p:blipFill>
        <p:spPr>
          <a:xfrm>
            <a:off x="71622" y="2118215"/>
            <a:ext cx="1303687" cy="1303687"/>
          </a:xfrm>
          <a:prstGeom prst="rect">
            <a:avLst/>
          </a:prstGeom>
          <a:noFill/>
          <a:ln>
            <a:noFill/>
          </a:ln>
        </p:spPr>
      </p:pic>
      <p:sp>
        <p:nvSpPr>
          <p:cNvPr id="148" name="Google Shape;148;p21"/>
          <p:cNvSpPr txBox="1"/>
          <p:nvPr/>
        </p:nvSpPr>
        <p:spPr>
          <a:xfrm>
            <a:off x="94038" y="3422615"/>
            <a:ext cx="1371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rgbClr val="FFFFFF"/>
                </a:solidFill>
                <a:latin typeface="Arial"/>
                <a:ea typeface="Arial"/>
                <a:cs typeface="Arial"/>
                <a:sym typeface="Arial"/>
              </a:rPr>
              <a:t>Heather Andrews</a:t>
            </a:r>
            <a:endParaRPr sz="1200" b="0" i="0" u="none" strike="noStrike" cap="none">
              <a:solidFill>
                <a:srgbClr val="FFFFF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1763106" y="274638"/>
            <a:ext cx="71064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0000"/>
                </a:solidFill>
              </a:rPr>
              <a:t>4</a:t>
            </a:r>
            <a:r>
              <a:rPr lang="en-GB"/>
              <a:t>. Champions are powerful allies</a:t>
            </a:r>
            <a:endParaRPr/>
          </a:p>
        </p:txBody>
      </p:sp>
      <p:pic>
        <p:nvPicPr>
          <p:cNvPr id="155" name="Google Shape;155;p22"/>
          <p:cNvPicPr preferRelativeResize="0"/>
          <p:nvPr/>
        </p:nvPicPr>
        <p:blipFill rotWithShape="1">
          <a:blip r:embed="rId3">
            <a:alphaModFix/>
          </a:blip>
          <a:srcRect l="11782" t="21315" r="7624"/>
          <a:stretch/>
        </p:blipFill>
        <p:spPr>
          <a:xfrm>
            <a:off x="1823918" y="1988840"/>
            <a:ext cx="6984776" cy="389801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3"/>
          <p:cNvSpPr/>
          <p:nvPr/>
        </p:nvSpPr>
        <p:spPr>
          <a:xfrm>
            <a:off x="0" y="6021288"/>
            <a:ext cx="1507500" cy="936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1" name="Google Shape;161;p23"/>
          <p:cNvSpPr txBox="1">
            <a:spLocks noGrp="1"/>
          </p:cNvSpPr>
          <p:nvPr>
            <p:ph type="title"/>
          </p:nvPr>
        </p:nvSpPr>
        <p:spPr>
          <a:xfrm>
            <a:off x="1763106" y="1984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Data Champions</a:t>
            </a:r>
            <a:endParaRPr sz="2400" i="1"/>
          </a:p>
        </p:txBody>
      </p:sp>
      <p:sp>
        <p:nvSpPr>
          <p:cNvPr id="162" name="Google Shape;162;p23"/>
          <p:cNvSpPr txBox="1">
            <a:spLocks noGrp="1"/>
          </p:cNvSpPr>
          <p:nvPr>
            <p:ph type="body" idx="1"/>
          </p:nvPr>
        </p:nvSpPr>
        <p:spPr>
          <a:xfrm>
            <a:off x="1763106" y="1600200"/>
            <a:ext cx="7106400" cy="46482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00000"/>
              </a:lnSpc>
              <a:spcBef>
                <a:spcPts val="560"/>
              </a:spcBef>
              <a:spcAft>
                <a:spcPts val="0"/>
              </a:spcAft>
              <a:buClr>
                <a:srgbClr val="00A6D6"/>
              </a:buClr>
              <a:buSzPts val="2800"/>
              <a:buFont typeface="Arial"/>
              <a:buChar char="•"/>
            </a:pPr>
            <a:r>
              <a:rPr lang="en-GB"/>
              <a:t>Local advocates of good data management and Open Science</a:t>
            </a:r>
            <a:endParaRPr/>
          </a:p>
          <a:p>
            <a:pPr marL="457200" marR="0" lvl="0" indent="-228600" algn="l" rtl="0">
              <a:lnSpc>
                <a:spcPct val="100000"/>
              </a:lnSpc>
              <a:spcBef>
                <a:spcPts val="560"/>
              </a:spcBef>
              <a:spcAft>
                <a:spcPts val="0"/>
              </a:spcAft>
              <a:buClr>
                <a:srgbClr val="00A6D6"/>
              </a:buClr>
              <a:buSzPts val="2800"/>
              <a:buFont typeface="Arial"/>
              <a:buNone/>
            </a:pPr>
            <a:endParaRPr/>
          </a:p>
          <a:p>
            <a:pPr marL="457200" marR="0" lvl="0" indent="-406400" algn="l" rtl="0">
              <a:lnSpc>
                <a:spcPct val="100000"/>
              </a:lnSpc>
              <a:spcBef>
                <a:spcPts val="560"/>
              </a:spcBef>
              <a:spcAft>
                <a:spcPts val="0"/>
              </a:spcAft>
              <a:buClr>
                <a:srgbClr val="00A6D6"/>
              </a:buClr>
              <a:buSzPts val="2800"/>
              <a:buFont typeface="Arial"/>
              <a:buChar char="•"/>
            </a:pPr>
            <a:r>
              <a:rPr lang="en-GB">
                <a:solidFill>
                  <a:schemeClr val="dk2"/>
                </a:solidFill>
              </a:rPr>
              <a:t>No requirements</a:t>
            </a:r>
            <a:r>
              <a:rPr lang="en-GB"/>
              <a:t>: everyone who wishes to join is the right person</a:t>
            </a:r>
            <a:endParaRPr/>
          </a:p>
          <a:p>
            <a:pPr marL="457200" marR="0" lvl="0" indent="-228600" algn="l" rtl="0">
              <a:lnSpc>
                <a:spcPct val="100000"/>
              </a:lnSpc>
              <a:spcBef>
                <a:spcPts val="560"/>
              </a:spcBef>
              <a:spcAft>
                <a:spcPts val="0"/>
              </a:spcAft>
              <a:buClr>
                <a:srgbClr val="00A6D6"/>
              </a:buClr>
              <a:buSzPts val="2800"/>
              <a:buFont typeface="Arial"/>
              <a:buNone/>
            </a:pPr>
            <a:endParaRPr/>
          </a:p>
          <a:p>
            <a:pPr marL="457200" marR="0" lvl="0" indent="-406400" algn="l" rtl="0">
              <a:lnSpc>
                <a:spcPct val="100000"/>
              </a:lnSpc>
              <a:spcBef>
                <a:spcPts val="560"/>
              </a:spcBef>
              <a:spcAft>
                <a:spcPts val="0"/>
              </a:spcAft>
              <a:buClr>
                <a:srgbClr val="00A6D6"/>
              </a:buClr>
              <a:buSzPts val="2800"/>
              <a:buFont typeface="Arial"/>
              <a:buChar char="•"/>
            </a:pPr>
            <a:r>
              <a:rPr lang="en-GB"/>
              <a:t>Principle: Recognition for the work done anyway</a:t>
            </a:r>
            <a:endParaRPr/>
          </a:p>
          <a:p>
            <a:pPr marL="457200" marR="0" lvl="0" indent="-228600" algn="l" rtl="0">
              <a:lnSpc>
                <a:spcPct val="100000"/>
              </a:lnSpc>
              <a:spcBef>
                <a:spcPts val="560"/>
              </a:spcBef>
              <a:spcAft>
                <a:spcPts val="0"/>
              </a:spcAft>
              <a:buClr>
                <a:srgbClr val="00A6D6"/>
              </a:buClr>
              <a:buSzPts val="2800"/>
              <a:buFont typeface="Arial"/>
              <a:buNone/>
            </a:pPr>
            <a:endParaRPr/>
          </a:p>
        </p:txBody>
      </p:sp>
      <p:pic>
        <p:nvPicPr>
          <p:cNvPr id="163" name="Google Shape;163;p23"/>
          <p:cNvPicPr preferRelativeResize="0"/>
          <p:nvPr/>
        </p:nvPicPr>
        <p:blipFill rotWithShape="1">
          <a:blip r:embed="rId3">
            <a:alphaModFix/>
          </a:blip>
          <a:srcRect b="24998"/>
          <a:stretch/>
        </p:blipFill>
        <p:spPr>
          <a:xfrm>
            <a:off x="0" y="0"/>
            <a:ext cx="540000" cy="540000"/>
          </a:xfrm>
          <a:prstGeom prst="rect">
            <a:avLst/>
          </a:prstGeom>
          <a:noFill/>
          <a:ln>
            <a:noFill/>
          </a:ln>
        </p:spPr>
      </p:pic>
      <p:pic>
        <p:nvPicPr>
          <p:cNvPr id="164" name="Google Shape;164;p23"/>
          <p:cNvPicPr preferRelativeResize="0"/>
          <p:nvPr/>
        </p:nvPicPr>
        <p:blipFill rotWithShape="1">
          <a:blip r:embed="rId4">
            <a:alphaModFix/>
          </a:blip>
          <a:srcRect/>
          <a:stretch/>
        </p:blipFill>
        <p:spPr>
          <a:xfrm>
            <a:off x="540000" y="1285"/>
            <a:ext cx="540000" cy="540000"/>
          </a:xfrm>
          <a:prstGeom prst="rect">
            <a:avLst/>
          </a:prstGeom>
          <a:noFill/>
          <a:ln>
            <a:noFill/>
          </a:ln>
        </p:spPr>
      </p:pic>
      <p:pic>
        <p:nvPicPr>
          <p:cNvPr id="165" name="Google Shape;165;p23"/>
          <p:cNvPicPr preferRelativeResize="0"/>
          <p:nvPr/>
        </p:nvPicPr>
        <p:blipFill rotWithShape="1">
          <a:blip r:embed="rId5">
            <a:alphaModFix/>
          </a:blip>
          <a:srcRect/>
          <a:stretch/>
        </p:blipFill>
        <p:spPr>
          <a:xfrm>
            <a:off x="1080000" y="1285"/>
            <a:ext cx="540000" cy="540000"/>
          </a:xfrm>
          <a:prstGeom prst="rect">
            <a:avLst/>
          </a:prstGeom>
          <a:noFill/>
          <a:ln>
            <a:noFill/>
          </a:ln>
        </p:spPr>
      </p:pic>
      <p:pic>
        <p:nvPicPr>
          <p:cNvPr id="166" name="Google Shape;166;p23"/>
          <p:cNvPicPr preferRelativeResize="0"/>
          <p:nvPr/>
        </p:nvPicPr>
        <p:blipFill rotWithShape="1">
          <a:blip r:embed="rId6">
            <a:alphaModFix/>
          </a:blip>
          <a:srcRect b="8332"/>
          <a:stretch/>
        </p:blipFill>
        <p:spPr>
          <a:xfrm>
            <a:off x="0" y="540000"/>
            <a:ext cx="540000" cy="540000"/>
          </a:xfrm>
          <a:prstGeom prst="rect">
            <a:avLst/>
          </a:prstGeom>
          <a:noFill/>
          <a:ln>
            <a:noFill/>
          </a:ln>
        </p:spPr>
      </p:pic>
      <p:pic>
        <p:nvPicPr>
          <p:cNvPr id="167" name="Google Shape;167;p23"/>
          <p:cNvPicPr preferRelativeResize="0"/>
          <p:nvPr/>
        </p:nvPicPr>
        <p:blipFill rotWithShape="1">
          <a:blip r:embed="rId7">
            <a:alphaModFix/>
          </a:blip>
          <a:srcRect b="24998"/>
          <a:stretch/>
        </p:blipFill>
        <p:spPr>
          <a:xfrm>
            <a:off x="540000" y="540000"/>
            <a:ext cx="540000" cy="540000"/>
          </a:xfrm>
          <a:prstGeom prst="rect">
            <a:avLst/>
          </a:prstGeom>
          <a:noFill/>
          <a:ln>
            <a:noFill/>
          </a:ln>
        </p:spPr>
      </p:pic>
      <p:pic>
        <p:nvPicPr>
          <p:cNvPr id="168" name="Google Shape;168;p23"/>
          <p:cNvPicPr preferRelativeResize="0"/>
          <p:nvPr/>
        </p:nvPicPr>
        <p:blipFill rotWithShape="1">
          <a:blip r:embed="rId8">
            <a:alphaModFix/>
          </a:blip>
          <a:srcRect b="19087"/>
          <a:stretch/>
        </p:blipFill>
        <p:spPr>
          <a:xfrm>
            <a:off x="1080000" y="540000"/>
            <a:ext cx="540000" cy="540000"/>
          </a:xfrm>
          <a:prstGeom prst="rect">
            <a:avLst/>
          </a:prstGeom>
          <a:noFill/>
          <a:ln>
            <a:noFill/>
          </a:ln>
        </p:spPr>
      </p:pic>
      <p:pic>
        <p:nvPicPr>
          <p:cNvPr id="169" name="Google Shape;169;p23"/>
          <p:cNvPicPr preferRelativeResize="0"/>
          <p:nvPr/>
        </p:nvPicPr>
        <p:blipFill rotWithShape="1">
          <a:blip r:embed="rId9">
            <a:alphaModFix/>
          </a:blip>
          <a:srcRect/>
          <a:stretch/>
        </p:blipFill>
        <p:spPr>
          <a:xfrm>
            <a:off x="0" y="1078715"/>
            <a:ext cx="540000" cy="540000"/>
          </a:xfrm>
          <a:prstGeom prst="rect">
            <a:avLst/>
          </a:prstGeom>
          <a:noFill/>
          <a:ln>
            <a:noFill/>
          </a:ln>
        </p:spPr>
      </p:pic>
      <p:pic>
        <p:nvPicPr>
          <p:cNvPr id="170" name="Google Shape;170;p23"/>
          <p:cNvPicPr preferRelativeResize="0"/>
          <p:nvPr/>
        </p:nvPicPr>
        <p:blipFill rotWithShape="1">
          <a:blip r:embed="rId10">
            <a:alphaModFix/>
          </a:blip>
          <a:srcRect/>
          <a:stretch/>
        </p:blipFill>
        <p:spPr>
          <a:xfrm>
            <a:off x="540000" y="1080000"/>
            <a:ext cx="540000" cy="540000"/>
          </a:xfrm>
          <a:prstGeom prst="rect">
            <a:avLst/>
          </a:prstGeom>
          <a:noFill/>
          <a:ln>
            <a:noFill/>
          </a:ln>
        </p:spPr>
      </p:pic>
      <p:pic>
        <p:nvPicPr>
          <p:cNvPr id="171" name="Google Shape;171;p23"/>
          <p:cNvPicPr preferRelativeResize="0"/>
          <p:nvPr/>
        </p:nvPicPr>
        <p:blipFill rotWithShape="1">
          <a:blip r:embed="rId11">
            <a:alphaModFix/>
          </a:blip>
          <a:srcRect b="12002"/>
          <a:stretch/>
        </p:blipFill>
        <p:spPr>
          <a:xfrm>
            <a:off x="1080000" y="1080000"/>
            <a:ext cx="540000" cy="540000"/>
          </a:xfrm>
          <a:prstGeom prst="rect">
            <a:avLst/>
          </a:prstGeom>
          <a:noFill/>
          <a:ln>
            <a:noFill/>
          </a:ln>
        </p:spPr>
      </p:pic>
      <p:pic>
        <p:nvPicPr>
          <p:cNvPr id="172" name="Google Shape;172;p23"/>
          <p:cNvPicPr preferRelativeResize="0"/>
          <p:nvPr/>
        </p:nvPicPr>
        <p:blipFill rotWithShape="1">
          <a:blip r:embed="rId12">
            <a:alphaModFix/>
          </a:blip>
          <a:srcRect l="-362" r="-372"/>
          <a:stretch/>
        </p:blipFill>
        <p:spPr>
          <a:xfrm>
            <a:off x="0" y="1620000"/>
            <a:ext cx="543956" cy="540000"/>
          </a:xfrm>
          <a:prstGeom prst="rect">
            <a:avLst/>
          </a:prstGeom>
          <a:noFill/>
          <a:ln>
            <a:noFill/>
          </a:ln>
        </p:spPr>
      </p:pic>
      <p:pic>
        <p:nvPicPr>
          <p:cNvPr id="173" name="Google Shape;173;p23"/>
          <p:cNvPicPr preferRelativeResize="0"/>
          <p:nvPr/>
        </p:nvPicPr>
        <p:blipFill rotWithShape="1">
          <a:blip r:embed="rId13">
            <a:alphaModFix/>
          </a:blip>
          <a:srcRect/>
          <a:stretch/>
        </p:blipFill>
        <p:spPr>
          <a:xfrm>
            <a:off x="540000" y="1620000"/>
            <a:ext cx="540000" cy="540000"/>
          </a:xfrm>
          <a:prstGeom prst="rect">
            <a:avLst/>
          </a:prstGeom>
          <a:noFill/>
          <a:ln>
            <a:noFill/>
          </a:ln>
        </p:spPr>
      </p:pic>
      <p:pic>
        <p:nvPicPr>
          <p:cNvPr id="174" name="Google Shape;174;p23"/>
          <p:cNvPicPr preferRelativeResize="0"/>
          <p:nvPr/>
        </p:nvPicPr>
        <p:blipFill rotWithShape="1">
          <a:blip r:embed="rId14">
            <a:alphaModFix/>
          </a:blip>
          <a:srcRect/>
          <a:stretch/>
        </p:blipFill>
        <p:spPr>
          <a:xfrm>
            <a:off x="1080000" y="1620000"/>
            <a:ext cx="540000" cy="540000"/>
          </a:xfrm>
          <a:prstGeom prst="rect">
            <a:avLst/>
          </a:prstGeom>
          <a:noFill/>
          <a:ln>
            <a:noFill/>
          </a:ln>
        </p:spPr>
      </p:pic>
      <p:pic>
        <p:nvPicPr>
          <p:cNvPr id="175" name="Google Shape;175;p23"/>
          <p:cNvPicPr preferRelativeResize="0"/>
          <p:nvPr/>
        </p:nvPicPr>
        <p:blipFill rotWithShape="1">
          <a:blip r:embed="rId15">
            <a:alphaModFix/>
          </a:blip>
          <a:srcRect/>
          <a:stretch/>
        </p:blipFill>
        <p:spPr>
          <a:xfrm>
            <a:off x="0" y="2160000"/>
            <a:ext cx="540000" cy="540000"/>
          </a:xfrm>
          <a:prstGeom prst="rect">
            <a:avLst/>
          </a:prstGeom>
          <a:noFill/>
          <a:ln>
            <a:noFill/>
          </a:ln>
        </p:spPr>
      </p:pic>
      <p:pic>
        <p:nvPicPr>
          <p:cNvPr id="176" name="Google Shape;176;p23"/>
          <p:cNvPicPr preferRelativeResize="0"/>
          <p:nvPr/>
        </p:nvPicPr>
        <p:blipFill rotWithShape="1">
          <a:blip r:embed="rId16">
            <a:alphaModFix/>
          </a:blip>
          <a:srcRect/>
          <a:stretch/>
        </p:blipFill>
        <p:spPr>
          <a:xfrm>
            <a:off x="540000" y="2160000"/>
            <a:ext cx="538194" cy="540000"/>
          </a:xfrm>
          <a:prstGeom prst="rect">
            <a:avLst/>
          </a:prstGeom>
          <a:noFill/>
          <a:ln>
            <a:noFill/>
          </a:ln>
        </p:spPr>
      </p:pic>
      <p:pic>
        <p:nvPicPr>
          <p:cNvPr id="177" name="Google Shape;177;p23"/>
          <p:cNvPicPr preferRelativeResize="0"/>
          <p:nvPr/>
        </p:nvPicPr>
        <p:blipFill rotWithShape="1">
          <a:blip r:embed="rId17">
            <a:alphaModFix/>
          </a:blip>
          <a:srcRect/>
          <a:stretch/>
        </p:blipFill>
        <p:spPr>
          <a:xfrm>
            <a:off x="1080000" y="2160000"/>
            <a:ext cx="540000" cy="540000"/>
          </a:xfrm>
          <a:prstGeom prst="rect">
            <a:avLst/>
          </a:prstGeom>
          <a:noFill/>
          <a:ln>
            <a:noFill/>
          </a:ln>
        </p:spPr>
      </p:pic>
      <p:pic>
        <p:nvPicPr>
          <p:cNvPr id="178" name="Google Shape;178;p23"/>
          <p:cNvPicPr preferRelativeResize="0"/>
          <p:nvPr/>
        </p:nvPicPr>
        <p:blipFill rotWithShape="1">
          <a:blip r:embed="rId18">
            <a:alphaModFix/>
          </a:blip>
          <a:srcRect/>
          <a:stretch/>
        </p:blipFill>
        <p:spPr>
          <a:xfrm>
            <a:off x="0" y="2700000"/>
            <a:ext cx="540000" cy="540000"/>
          </a:xfrm>
          <a:prstGeom prst="rect">
            <a:avLst/>
          </a:prstGeom>
          <a:noFill/>
          <a:ln>
            <a:noFill/>
          </a:ln>
        </p:spPr>
      </p:pic>
      <p:pic>
        <p:nvPicPr>
          <p:cNvPr id="179" name="Google Shape;179;p23"/>
          <p:cNvPicPr preferRelativeResize="0"/>
          <p:nvPr/>
        </p:nvPicPr>
        <p:blipFill rotWithShape="1">
          <a:blip r:embed="rId19">
            <a:alphaModFix/>
          </a:blip>
          <a:srcRect/>
          <a:stretch/>
        </p:blipFill>
        <p:spPr>
          <a:xfrm>
            <a:off x="540000" y="2700000"/>
            <a:ext cx="540000" cy="540000"/>
          </a:xfrm>
          <a:prstGeom prst="rect">
            <a:avLst/>
          </a:prstGeom>
          <a:noFill/>
          <a:ln>
            <a:noFill/>
          </a:ln>
        </p:spPr>
      </p:pic>
      <p:pic>
        <p:nvPicPr>
          <p:cNvPr id="180" name="Google Shape;180;p23"/>
          <p:cNvPicPr preferRelativeResize="0"/>
          <p:nvPr/>
        </p:nvPicPr>
        <p:blipFill rotWithShape="1">
          <a:blip r:embed="rId20">
            <a:alphaModFix/>
          </a:blip>
          <a:srcRect/>
          <a:stretch/>
        </p:blipFill>
        <p:spPr>
          <a:xfrm>
            <a:off x="1080000" y="2700000"/>
            <a:ext cx="540000" cy="540000"/>
          </a:xfrm>
          <a:prstGeom prst="rect">
            <a:avLst/>
          </a:prstGeom>
          <a:noFill/>
          <a:ln>
            <a:noFill/>
          </a:ln>
        </p:spPr>
      </p:pic>
      <p:pic>
        <p:nvPicPr>
          <p:cNvPr id="181" name="Google Shape;181;p23"/>
          <p:cNvPicPr preferRelativeResize="0"/>
          <p:nvPr/>
        </p:nvPicPr>
        <p:blipFill rotWithShape="1">
          <a:blip r:embed="rId21">
            <a:alphaModFix/>
          </a:blip>
          <a:srcRect/>
          <a:stretch/>
        </p:blipFill>
        <p:spPr>
          <a:xfrm>
            <a:off x="0" y="3240000"/>
            <a:ext cx="540000" cy="540000"/>
          </a:xfrm>
          <a:prstGeom prst="rect">
            <a:avLst/>
          </a:prstGeom>
          <a:noFill/>
          <a:ln>
            <a:noFill/>
          </a:ln>
        </p:spPr>
      </p:pic>
      <p:pic>
        <p:nvPicPr>
          <p:cNvPr id="182" name="Google Shape;182;p23"/>
          <p:cNvPicPr preferRelativeResize="0"/>
          <p:nvPr/>
        </p:nvPicPr>
        <p:blipFill rotWithShape="1">
          <a:blip r:embed="rId22">
            <a:alphaModFix/>
          </a:blip>
          <a:srcRect/>
          <a:stretch/>
        </p:blipFill>
        <p:spPr>
          <a:xfrm>
            <a:off x="540000" y="3240000"/>
            <a:ext cx="540000" cy="540000"/>
          </a:xfrm>
          <a:prstGeom prst="rect">
            <a:avLst/>
          </a:prstGeom>
          <a:noFill/>
          <a:ln>
            <a:noFill/>
          </a:ln>
        </p:spPr>
      </p:pic>
      <p:pic>
        <p:nvPicPr>
          <p:cNvPr id="183" name="Google Shape;183;p23"/>
          <p:cNvPicPr preferRelativeResize="0"/>
          <p:nvPr/>
        </p:nvPicPr>
        <p:blipFill rotWithShape="1">
          <a:blip r:embed="rId23">
            <a:alphaModFix/>
          </a:blip>
          <a:srcRect/>
          <a:stretch/>
        </p:blipFill>
        <p:spPr>
          <a:xfrm>
            <a:off x="1080000" y="3240000"/>
            <a:ext cx="540000" cy="540000"/>
          </a:xfrm>
          <a:prstGeom prst="rect">
            <a:avLst/>
          </a:prstGeom>
          <a:noFill/>
          <a:ln>
            <a:noFill/>
          </a:ln>
        </p:spPr>
      </p:pic>
      <p:pic>
        <p:nvPicPr>
          <p:cNvPr id="184" name="Google Shape;184;p23"/>
          <p:cNvPicPr preferRelativeResize="0"/>
          <p:nvPr/>
        </p:nvPicPr>
        <p:blipFill rotWithShape="1">
          <a:blip r:embed="rId24">
            <a:alphaModFix/>
          </a:blip>
          <a:srcRect/>
          <a:stretch/>
        </p:blipFill>
        <p:spPr>
          <a:xfrm>
            <a:off x="0" y="3780000"/>
            <a:ext cx="540000" cy="540000"/>
          </a:xfrm>
          <a:prstGeom prst="rect">
            <a:avLst/>
          </a:prstGeom>
          <a:noFill/>
          <a:ln>
            <a:noFill/>
          </a:ln>
        </p:spPr>
      </p:pic>
      <p:pic>
        <p:nvPicPr>
          <p:cNvPr id="185" name="Google Shape;185;p23"/>
          <p:cNvPicPr preferRelativeResize="0"/>
          <p:nvPr/>
        </p:nvPicPr>
        <p:blipFill rotWithShape="1">
          <a:blip r:embed="rId25">
            <a:alphaModFix/>
          </a:blip>
          <a:srcRect l="-668" r="-668"/>
          <a:stretch/>
        </p:blipFill>
        <p:spPr>
          <a:xfrm>
            <a:off x="540000" y="3780000"/>
            <a:ext cx="547248" cy="540000"/>
          </a:xfrm>
          <a:prstGeom prst="rect">
            <a:avLst/>
          </a:prstGeom>
          <a:noFill/>
          <a:ln>
            <a:noFill/>
          </a:ln>
        </p:spPr>
      </p:pic>
      <p:pic>
        <p:nvPicPr>
          <p:cNvPr id="186" name="Google Shape;186;p23"/>
          <p:cNvPicPr preferRelativeResize="0"/>
          <p:nvPr/>
        </p:nvPicPr>
        <p:blipFill rotWithShape="1">
          <a:blip r:embed="rId26">
            <a:alphaModFix/>
          </a:blip>
          <a:srcRect/>
          <a:stretch/>
        </p:blipFill>
        <p:spPr>
          <a:xfrm>
            <a:off x="1080000" y="3780000"/>
            <a:ext cx="540000" cy="540000"/>
          </a:xfrm>
          <a:prstGeom prst="rect">
            <a:avLst/>
          </a:prstGeom>
          <a:noFill/>
          <a:ln>
            <a:noFill/>
          </a:ln>
        </p:spPr>
      </p:pic>
      <p:sp>
        <p:nvSpPr>
          <p:cNvPr id="187" name="Google Shape;187;p23"/>
          <p:cNvSpPr txBox="1"/>
          <p:nvPr/>
        </p:nvSpPr>
        <p:spPr>
          <a:xfrm>
            <a:off x="221175" y="4437112"/>
            <a:ext cx="15123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400" b="0" i="0" u="none" strike="noStrike" cap="none">
                <a:solidFill>
                  <a:schemeClr val="lt1"/>
                </a:solidFill>
                <a:latin typeface="Arial"/>
                <a:ea typeface="Arial"/>
                <a:cs typeface="Arial"/>
                <a:sym typeface="Arial"/>
              </a:rPr>
              <a:t>…and more!</a:t>
            </a:r>
            <a:endParaRPr/>
          </a:p>
          <a:p>
            <a:pPr marL="0" marR="0" lvl="0" indent="0" algn="l" rtl="0">
              <a:lnSpc>
                <a:spcPct val="100000"/>
              </a:lnSpc>
              <a:spcBef>
                <a:spcPts val="0"/>
              </a:spcBef>
              <a:spcAft>
                <a:spcPts val="0"/>
              </a:spcAft>
              <a:buNone/>
            </a:pPr>
            <a:r>
              <a:rPr lang="en-GB" b="1">
                <a:solidFill>
                  <a:schemeClr val="lt1"/>
                </a:solidFill>
              </a:rPr>
              <a:t>50+</a:t>
            </a:r>
            <a:r>
              <a:rPr lang="en-GB" sz="1400" b="1" i="0" u="none" strike="noStrike" cap="none">
                <a:solidFill>
                  <a:schemeClr val="lt1"/>
                </a:solidFill>
                <a:latin typeface="Arial"/>
                <a:ea typeface="Arial"/>
                <a:cs typeface="Arial"/>
                <a:sym typeface="Arial"/>
              </a:rPr>
              <a:t> </a:t>
            </a:r>
            <a:r>
              <a:rPr lang="en-GB" sz="1400" b="0" i="0" u="none" strike="noStrike" cap="none">
                <a:solidFill>
                  <a:schemeClr val="lt1"/>
                </a:solidFill>
                <a:latin typeface="Arial"/>
                <a:ea typeface="Arial"/>
                <a:cs typeface="Arial"/>
                <a:sym typeface="Arial"/>
              </a:rPr>
              <a:t>at the moment</a:t>
            </a:r>
            <a:endParaRPr sz="1400" b="0" i="0" u="none" strike="noStrike" cap="none">
              <a:solidFill>
                <a:schemeClr val="lt1"/>
              </a:solidFill>
              <a:latin typeface="Arial"/>
              <a:ea typeface="Arial"/>
              <a:cs typeface="Arial"/>
              <a:sym typeface="Arial"/>
            </a:endParaRPr>
          </a:p>
        </p:txBody>
      </p:sp>
      <p:sp>
        <p:nvSpPr>
          <p:cNvPr id="188" name="Google Shape;188;p23"/>
          <p:cNvSpPr/>
          <p:nvPr/>
        </p:nvSpPr>
        <p:spPr>
          <a:xfrm>
            <a:off x="1691551" y="6248400"/>
            <a:ext cx="74523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400" b="0" i="0" u="sng" strike="noStrike" cap="none">
                <a:solidFill>
                  <a:srgbClr val="000000"/>
                </a:solidFill>
                <a:latin typeface="Arial"/>
                <a:ea typeface="Arial"/>
                <a:cs typeface="Arial"/>
                <a:sym typeface="Arial"/>
                <a:hlinkClick r:id="rId27"/>
              </a:rPr>
              <a:t>https://www.tudelft.nl/en/library/current-topics/research-data-management/research-data-management/data-stewardship/data-champions/</a:t>
            </a: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89" name="Google Shape;189;p23" descr="Image result for yasemin turkyilmaz-van der velden"/>
          <p:cNvPicPr preferRelativeResize="0"/>
          <p:nvPr/>
        </p:nvPicPr>
        <p:blipFill rotWithShape="1">
          <a:blip r:embed="rId28">
            <a:alphaModFix/>
          </a:blip>
          <a:srcRect/>
          <a:stretch/>
        </p:blipFill>
        <p:spPr>
          <a:xfrm>
            <a:off x="191412" y="5175776"/>
            <a:ext cx="1104057" cy="1104057"/>
          </a:xfrm>
          <a:prstGeom prst="rect">
            <a:avLst/>
          </a:prstGeom>
          <a:noFill/>
          <a:ln>
            <a:noFill/>
          </a:ln>
        </p:spPr>
      </p:pic>
      <p:sp>
        <p:nvSpPr>
          <p:cNvPr id="190" name="Google Shape;190;p23"/>
          <p:cNvSpPr txBox="1"/>
          <p:nvPr/>
        </p:nvSpPr>
        <p:spPr>
          <a:xfrm>
            <a:off x="35496" y="6309320"/>
            <a:ext cx="17283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Yasemin Turkyilmaz-van der Velden</a:t>
            </a: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What do the Data Champions do?</a:t>
            </a:r>
            <a:endParaRPr/>
          </a:p>
        </p:txBody>
      </p:sp>
      <p:sp>
        <p:nvSpPr>
          <p:cNvPr id="196" name="Google Shape;196;p24"/>
          <p:cNvSpPr txBox="1"/>
          <p:nvPr/>
        </p:nvSpPr>
        <p:spPr>
          <a:xfrm>
            <a:off x="-36512" y="2719953"/>
            <a:ext cx="1728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200">
                <a:solidFill>
                  <a:schemeClr val="lt1"/>
                </a:solidFill>
              </a:rPr>
              <a:t>José Carlos Urra Llanusa</a:t>
            </a:r>
            <a:endParaRPr sz="1200" b="0" i="0" u="none" strike="noStrike" cap="none">
              <a:solidFill>
                <a:schemeClr val="lt1"/>
              </a:solidFill>
              <a:latin typeface="Arial"/>
              <a:ea typeface="Arial"/>
              <a:cs typeface="Arial"/>
              <a:sym typeface="Arial"/>
            </a:endParaRPr>
          </a:p>
        </p:txBody>
      </p:sp>
      <p:sp>
        <p:nvSpPr>
          <p:cNvPr id="197" name="Google Shape;197;p24"/>
          <p:cNvSpPr txBox="1"/>
          <p:nvPr/>
        </p:nvSpPr>
        <p:spPr>
          <a:xfrm>
            <a:off x="1771100" y="1341150"/>
            <a:ext cx="7152900" cy="17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t>Launch of TU Delft Open Hardware Community</a:t>
            </a:r>
            <a:endParaRPr sz="2400"/>
          </a:p>
        </p:txBody>
      </p:sp>
      <p:pic>
        <p:nvPicPr>
          <p:cNvPr id="198" name="Google Shape;198;p24"/>
          <p:cNvPicPr preferRelativeResize="0"/>
          <p:nvPr/>
        </p:nvPicPr>
        <p:blipFill>
          <a:blip r:embed="rId3">
            <a:alphaModFix/>
          </a:blip>
          <a:stretch>
            <a:fillRect/>
          </a:stretch>
        </p:blipFill>
        <p:spPr>
          <a:xfrm>
            <a:off x="1763100" y="2235525"/>
            <a:ext cx="6668882" cy="3490350"/>
          </a:xfrm>
          <a:prstGeom prst="rect">
            <a:avLst/>
          </a:prstGeom>
          <a:noFill/>
          <a:ln>
            <a:noFill/>
          </a:ln>
        </p:spPr>
      </p:pic>
      <p:sp>
        <p:nvSpPr>
          <p:cNvPr id="199" name="Google Shape;199;p24"/>
          <p:cNvSpPr txBox="1"/>
          <p:nvPr/>
        </p:nvSpPr>
        <p:spPr>
          <a:xfrm>
            <a:off x="1771100" y="6192175"/>
            <a:ext cx="7468500" cy="51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u="sng">
                <a:solidFill>
                  <a:schemeClr val="hlink"/>
                </a:solidFill>
                <a:hlinkClick r:id="rId4"/>
              </a:rPr>
              <a:t>https://gitlab.com/go-commons/delftopenhardware</a:t>
            </a:r>
            <a:r>
              <a:rPr lang="en-GB"/>
              <a:t> </a:t>
            </a:r>
            <a:endParaRPr/>
          </a:p>
        </p:txBody>
      </p:sp>
      <p:pic>
        <p:nvPicPr>
          <p:cNvPr id="200" name="Google Shape;200;p24"/>
          <p:cNvPicPr preferRelativeResize="0"/>
          <p:nvPr/>
        </p:nvPicPr>
        <p:blipFill>
          <a:blip r:embed="rId5">
            <a:alphaModFix/>
          </a:blip>
          <a:stretch>
            <a:fillRect/>
          </a:stretch>
        </p:blipFill>
        <p:spPr>
          <a:xfrm>
            <a:off x="27784" y="973175"/>
            <a:ext cx="1515091" cy="1721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5"/>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What do the Data Champions do?</a:t>
            </a:r>
            <a:endParaRPr/>
          </a:p>
        </p:txBody>
      </p:sp>
      <p:sp>
        <p:nvSpPr>
          <p:cNvPr id="206" name="Google Shape;206;p25"/>
          <p:cNvSpPr txBox="1"/>
          <p:nvPr/>
        </p:nvSpPr>
        <p:spPr>
          <a:xfrm>
            <a:off x="-36512" y="3710553"/>
            <a:ext cx="1728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200">
                <a:solidFill>
                  <a:schemeClr val="lt1"/>
                </a:solidFill>
              </a:rPr>
              <a:t>Sian Jones</a:t>
            </a:r>
            <a:endParaRPr sz="1200" b="0" i="0" u="none" strike="noStrike" cap="none">
              <a:solidFill>
                <a:schemeClr val="lt1"/>
              </a:solidFill>
              <a:latin typeface="Arial"/>
              <a:ea typeface="Arial"/>
              <a:cs typeface="Arial"/>
              <a:sym typeface="Arial"/>
            </a:endParaRPr>
          </a:p>
        </p:txBody>
      </p:sp>
      <p:sp>
        <p:nvSpPr>
          <p:cNvPr id="207" name="Google Shape;207;p25"/>
          <p:cNvSpPr txBox="1"/>
          <p:nvPr/>
        </p:nvSpPr>
        <p:spPr>
          <a:xfrm>
            <a:off x="1771100" y="1341150"/>
            <a:ext cx="7152900" cy="17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t>Champions the use of new tools</a:t>
            </a:r>
            <a:endParaRPr sz="2400"/>
          </a:p>
        </p:txBody>
      </p:sp>
      <p:pic>
        <p:nvPicPr>
          <p:cNvPr id="208" name="Google Shape;208;p25"/>
          <p:cNvPicPr preferRelativeResize="0"/>
          <p:nvPr/>
        </p:nvPicPr>
        <p:blipFill>
          <a:blip r:embed="rId3">
            <a:alphaModFix/>
          </a:blip>
          <a:stretch>
            <a:fillRect/>
          </a:stretch>
        </p:blipFill>
        <p:spPr>
          <a:xfrm>
            <a:off x="2587425" y="2016755"/>
            <a:ext cx="5299775" cy="3923475"/>
          </a:xfrm>
          <a:prstGeom prst="rect">
            <a:avLst/>
          </a:prstGeom>
          <a:noFill/>
          <a:ln>
            <a:noFill/>
          </a:ln>
        </p:spPr>
      </p:pic>
      <p:sp>
        <p:nvSpPr>
          <p:cNvPr id="209" name="Google Shape;209;p25"/>
          <p:cNvSpPr txBox="1"/>
          <p:nvPr/>
        </p:nvSpPr>
        <p:spPr>
          <a:xfrm>
            <a:off x="1771100" y="6097050"/>
            <a:ext cx="6991200" cy="305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a:solidFill>
                  <a:schemeClr val="hlink"/>
                </a:solidFill>
                <a:hlinkClick r:id="rId4"/>
              </a:rPr>
              <a:t>https://openworking.wordpress.com/2019/07/05/keep-calm-and-go-paperless-electronic-lab-notebooks-can-improve-your-research/</a:t>
            </a:r>
            <a:endParaRPr/>
          </a:p>
        </p:txBody>
      </p:sp>
      <p:pic>
        <p:nvPicPr>
          <p:cNvPr id="210" name="Google Shape;210;p25"/>
          <p:cNvPicPr preferRelativeResize="0"/>
          <p:nvPr/>
        </p:nvPicPr>
        <p:blipFill>
          <a:blip r:embed="rId5">
            <a:alphaModFix/>
          </a:blip>
          <a:stretch>
            <a:fillRect/>
          </a:stretch>
        </p:blipFill>
        <p:spPr>
          <a:xfrm>
            <a:off x="96225" y="2122500"/>
            <a:ext cx="1380000" cy="1539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6"/>
        <p:cNvGrpSpPr/>
        <p:nvPr/>
      </p:nvGrpSpPr>
      <p:grpSpPr>
        <a:xfrm>
          <a:off x="0" y="0"/>
          <a:ext cx="0" cy="0"/>
          <a:chOff x="0" y="0"/>
          <a:chExt cx="0" cy="0"/>
        </a:xfrm>
      </p:grpSpPr>
      <p:sp>
        <p:nvSpPr>
          <p:cNvPr id="47" name="Google Shape;47;p8"/>
          <p:cNvSpPr txBox="1">
            <a:spLocks noGrp="1"/>
          </p:cNvSpPr>
          <p:nvPr>
            <p:ph type="body" idx="1"/>
          </p:nvPr>
        </p:nvSpPr>
        <p:spPr>
          <a:xfrm>
            <a:off x="1018800" y="1504950"/>
            <a:ext cx="7106400" cy="852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560"/>
              </a:spcBef>
              <a:spcAft>
                <a:spcPts val="0"/>
              </a:spcAft>
              <a:buSzPts val="2800"/>
              <a:buNone/>
            </a:pPr>
            <a:r>
              <a:rPr lang="en-GB" sz="3800">
                <a:solidFill>
                  <a:srgbClr val="FFFFFF"/>
                </a:solidFill>
              </a:rPr>
              <a:t>Slides</a:t>
            </a:r>
            <a:endParaRPr sz="3800">
              <a:solidFill>
                <a:srgbClr val="FFFFFF"/>
              </a:solidFill>
            </a:endParaRPr>
          </a:p>
          <a:p>
            <a:pPr marL="0" lvl="0" indent="0" algn="ctr" rtl="0">
              <a:lnSpc>
                <a:spcPct val="100000"/>
              </a:lnSpc>
              <a:spcBef>
                <a:spcPts val="560"/>
              </a:spcBef>
              <a:spcAft>
                <a:spcPts val="0"/>
              </a:spcAft>
              <a:buSzPts val="2800"/>
              <a:buNone/>
            </a:pPr>
            <a:r>
              <a:rPr lang="en-GB" u="sng">
                <a:solidFill>
                  <a:srgbClr val="FFFFFF"/>
                </a:solidFill>
              </a:rPr>
              <a:t>https://doi.org/10.5281/zenodo.3520965</a:t>
            </a:r>
            <a:r>
              <a:rPr lang="en-GB">
                <a:solidFill>
                  <a:srgbClr val="FFFFFF"/>
                </a:solidFill>
              </a:rPr>
              <a:t>         </a:t>
            </a:r>
            <a:endParaRPr>
              <a:solidFill>
                <a:srgbClr val="FFFFFF"/>
              </a:solidFill>
            </a:endParaRPr>
          </a:p>
        </p:txBody>
      </p:sp>
      <p:sp>
        <p:nvSpPr>
          <p:cNvPr id="48" name="Google Shape;48;p8"/>
          <p:cNvSpPr txBox="1"/>
          <p:nvPr/>
        </p:nvSpPr>
        <p:spPr>
          <a:xfrm>
            <a:off x="1834800" y="3610725"/>
            <a:ext cx="5474400" cy="159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800">
                <a:solidFill>
                  <a:srgbClr val="FFFFFF"/>
                </a:solidFill>
              </a:rPr>
              <a:t>Questions?</a:t>
            </a:r>
            <a:endParaRPr sz="3800">
              <a:solidFill>
                <a:srgbClr val="FFFFFF"/>
              </a:solidFill>
            </a:endParaRPr>
          </a:p>
          <a:p>
            <a:pPr marL="0" lvl="0" indent="0" algn="ctr" rtl="0">
              <a:spcBef>
                <a:spcPts val="0"/>
              </a:spcBef>
              <a:spcAft>
                <a:spcPts val="0"/>
              </a:spcAft>
              <a:buNone/>
            </a:pPr>
            <a:r>
              <a:rPr lang="en-GB" sz="2800">
                <a:solidFill>
                  <a:srgbClr val="FFFFFF"/>
                </a:solidFill>
                <a:uFill>
                  <a:noFill/>
                </a:uFill>
                <a:hlinkClick r:id="rId3"/>
              </a:rPr>
              <a:t>www.slido.com</a:t>
            </a:r>
            <a:endParaRPr sz="2800">
              <a:solidFill>
                <a:srgbClr val="FFFFFF"/>
              </a:solidFill>
            </a:endParaRPr>
          </a:p>
          <a:p>
            <a:pPr marL="0" lvl="0" indent="0" algn="ctr" rtl="0">
              <a:spcBef>
                <a:spcPts val="0"/>
              </a:spcBef>
              <a:spcAft>
                <a:spcPts val="0"/>
              </a:spcAft>
              <a:buNone/>
            </a:pPr>
            <a:r>
              <a:rPr lang="en-GB" sz="2800">
                <a:solidFill>
                  <a:srgbClr val="FFFFFF"/>
                </a:solidFill>
              </a:rPr>
              <a:t>#F1029</a:t>
            </a:r>
            <a:endParaRPr sz="28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6" descr="Image result for paula martinez lavanchy"/>
          <p:cNvPicPr preferRelativeResize="0"/>
          <p:nvPr/>
        </p:nvPicPr>
        <p:blipFill rotWithShape="1">
          <a:blip r:embed="rId3">
            <a:alphaModFix/>
          </a:blip>
          <a:srcRect/>
          <a:stretch/>
        </p:blipFill>
        <p:spPr>
          <a:xfrm>
            <a:off x="198968" y="156355"/>
            <a:ext cx="1060079" cy="1413440"/>
          </a:xfrm>
          <a:prstGeom prst="rect">
            <a:avLst/>
          </a:prstGeom>
          <a:noFill/>
          <a:ln>
            <a:noFill/>
          </a:ln>
        </p:spPr>
      </p:pic>
      <p:sp>
        <p:nvSpPr>
          <p:cNvPr id="216" name="Google Shape;216;p26"/>
          <p:cNvSpPr txBox="1"/>
          <p:nvPr/>
        </p:nvSpPr>
        <p:spPr>
          <a:xfrm>
            <a:off x="174948" y="1556792"/>
            <a:ext cx="14448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Paula Martinez Lavanchy</a:t>
            </a:r>
            <a:endParaRPr sz="1200" b="0" i="0" u="none" strike="noStrike" cap="none">
              <a:solidFill>
                <a:schemeClr val="lt1"/>
              </a:solidFill>
              <a:latin typeface="Arial"/>
              <a:ea typeface="Arial"/>
              <a:cs typeface="Arial"/>
              <a:sym typeface="Arial"/>
            </a:endParaRPr>
          </a:p>
        </p:txBody>
      </p:sp>
      <p:pic>
        <p:nvPicPr>
          <p:cNvPr id="217" name="Google Shape;217;p26"/>
          <p:cNvPicPr preferRelativeResize="0"/>
          <p:nvPr/>
        </p:nvPicPr>
        <p:blipFill rotWithShape="1">
          <a:blip r:embed="rId4">
            <a:alphaModFix/>
          </a:blip>
          <a:srcRect t="22069"/>
          <a:stretch/>
        </p:blipFill>
        <p:spPr>
          <a:xfrm>
            <a:off x="2051725" y="2767924"/>
            <a:ext cx="6547901" cy="3768599"/>
          </a:xfrm>
          <a:prstGeom prst="rect">
            <a:avLst/>
          </a:prstGeom>
          <a:noFill/>
          <a:ln>
            <a:noFill/>
          </a:ln>
        </p:spPr>
      </p:pic>
      <p:sp>
        <p:nvSpPr>
          <p:cNvPr id="218" name="Google Shape;218;p26"/>
          <p:cNvSpPr/>
          <p:nvPr/>
        </p:nvSpPr>
        <p:spPr>
          <a:xfrm>
            <a:off x="1786080" y="6381328"/>
            <a:ext cx="7106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400" b="0" i="0" u="sng" strike="noStrike" cap="none">
                <a:solidFill>
                  <a:srgbClr val="000000"/>
                </a:solidFill>
                <a:latin typeface="Arial"/>
                <a:ea typeface="Arial"/>
                <a:cs typeface="Arial"/>
                <a:sym typeface="Arial"/>
                <a:hlinkClick r:id="rId5"/>
              </a:rPr>
              <a:t>https://openworking.wordpress.com/2019/06/07/tu-delfts-first-genomics-data-carpentry/</a:t>
            </a: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19" name="Google Shape;219;p26" descr="Image result for Marcel van den Broek, tu delft"/>
          <p:cNvPicPr preferRelativeResize="0"/>
          <p:nvPr/>
        </p:nvPicPr>
        <p:blipFill rotWithShape="1">
          <a:blip r:embed="rId6">
            <a:alphaModFix/>
          </a:blip>
          <a:srcRect/>
          <a:stretch/>
        </p:blipFill>
        <p:spPr>
          <a:xfrm>
            <a:off x="35496" y="2132856"/>
            <a:ext cx="718272" cy="718272"/>
          </a:xfrm>
          <a:prstGeom prst="rect">
            <a:avLst/>
          </a:prstGeom>
          <a:noFill/>
          <a:ln>
            <a:noFill/>
          </a:ln>
        </p:spPr>
      </p:pic>
      <p:pic>
        <p:nvPicPr>
          <p:cNvPr id="220" name="Google Shape;220;p26" descr="https://d1rkab7tlqy5f1.cloudfront.net/_processed_/0/b/csm_Raul_9c9c067089.jpg"/>
          <p:cNvPicPr preferRelativeResize="0"/>
          <p:nvPr/>
        </p:nvPicPr>
        <p:blipFill rotWithShape="1">
          <a:blip r:embed="rId7">
            <a:alphaModFix/>
          </a:blip>
          <a:srcRect/>
          <a:stretch/>
        </p:blipFill>
        <p:spPr>
          <a:xfrm>
            <a:off x="829392" y="2132856"/>
            <a:ext cx="718272" cy="718272"/>
          </a:xfrm>
          <a:prstGeom prst="rect">
            <a:avLst/>
          </a:prstGeom>
          <a:noFill/>
          <a:ln>
            <a:noFill/>
          </a:ln>
        </p:spPr>
      </p:pic>
      <p:sp>
        <p:nvSpPr>
          <p:cNvPr id="221" name="Google Shape;221;p26"/>
          <p:cNvSpPr txBox="1"/>
          <p:nvPr/>
        </p:nvSpPr>
        <p:spPr>
          <a:xfrm>
            <a:off x="102940" y="2863969"/>
            <a:ext cx="650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Marcel</a:t>
            </a:r>
            <a:endParaRPr sz="1200" b="0" i="0" u="none" strike="noStrike" cap="none">
              <a:solidFill>
                <a:schemeClr val="lt1"/>
              </a:solidFill>
              <a:latin typeface="Arial"/>
              <a:ea typeface="Arial"/>
              <a:cs typeface="Arial"/>
              <a:sym typeface="Arial"/>
            </a:endParaRPr>
          </a:p>
        </p:txBody>
      </p:sp>
      <p:sp>
        <p:nvSpPr>
          <p:cNvPr id="222" name="Google Shape;222;p26"/>
          <p:cNvSpPr txBox="1"/>
          <p:nvPr/>
        </p:nvSpPr>
        <p:spPr>
          <a:xfrm>
            <a:off x="899592" y="2851128"/>
            <a:ext cx="650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Raul</a:t>
            </a:r>
            <a:endParaRPr sz="1200" b="0" i="0" u="none" strike="noStrike" cap="none">
              <a:solidFill>
                <a:schemeClr val="lt1"/>
              </a:solidFill>
              <a:latin typeface="Arial"/>
              <a:ea typeface="Arial"/>
              <a:cs typeface="Arial"/>
              <a:sym typeface="Arial"/>
            </a:endParaRPr>
          </a:p>
        </p:txBody>
      </p:sp>
      <p:pic>
        <p:nvPicPr>
          <p:cNvPr id="223" name="Google Shape;223;p26" descr="https://d1rkab7tlqy5f1.cloudfront.net/_processed_/0/8/csm_MArio_e183feda6f.jpg"/>
          <p:cNvPicPr preferRelativeResize="0"/>
          <p:nvPr/>
        </p:nvPicPr>
        <p:blipFill rotWithShape="1">
          <a:blip r:embed="rId8">
            <a:alphaModFix/>
          </a:blip>
          <a:srcRect/>
          <a:stretch/>
        </p:blipFill>
        <p:spPr>
          <a:xfrm>
            <a:off x="35496" y="4220783"/>
            <a:ext cx="714368" cy="714368"/>
          </a:xfrm>
          <a:prstGeom prst="rect">
            <a:avLst/>
          </a:prstGeom>
          <a:noFill/>
          <a:ln>
            <a:noFill/>
          </a:ln>
        </p:spPr>
      </p:pic>
      <p:sp>
        <p:nvSpPr>
          <p:cNvPr id="224" name="Google Shape;224;p26"/>
          <p:cNvSpPr txBox="1"/>
          <p:nvPr/>
        </p:nvSpPr>
        <p:spPr>
          <a:xfrm>
            <a:off x="88741" y="4952201"/>
            <a:ext cx="650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Mario</a:t>
            </a:r>
            <a:endParaRPr sz="1200" b="0" i="0" u="none" strike="noStrike" cap="none">
              <a:solidFill>
                <a:schemeClr val="lt1"/>
              </a:solidFill>
              <a:latin typeface="Arial"/>
              <a:ea typeface="Arial"/>
              <a:cs typeface="Arial"/>
              <a:sym typeface="Arial"/>
            </a:endParaRPr>
          </a:p>
        </p:txBody>
      </p:sp>
      <p:pic>
        <p:nvPicPr>
          <p:cNvPr id="225" name="Google Shape;225;p26" descr="Image result for kees den heijer"/>
          <p:cNvPicPr preferRelativeResize="0"/>
          <p:nvPr/>
        </p:nvPicPr>
        <p:blipFill rotWithShape="1">
          <a:blip r:embed="rId9">
            <a:alphaModFix/>
          </a:blip>
          <a:srcRect/>
          <a:stretch/>
        </p:blipFill>
        <p:spPr>
          <a:xfrm>
            <a:off x="54468" y="5229200"/>
            <a:ext cx="695396" cy="695396"/>
          </a:xfrm>
          <a:prstGeom prst="rect">
            <a:avLst/>
          </a:prstGeom>
          <a:noFill/>
          <a:ln>
            <a:noFill/>
          </a:ln>
        </p:spPr>
      </p:pic>
      <p:pic>
        <p:nvPicPr>
          <p:cNvPr id="226" name="Google Shape;226;p26" descr="Image result for esther plomp"/>
          <p:cNvPicPr preferRelativeResize="0"/>
          <p:nvPr/>
        </p:nvPicPr>
        <p:blipFill rotWithShape="1">
          <a:blip r:embed="rId10">
            <a:alphaModFix/>
          </a:blip>
          <a:srcRect/>
          <a:stretch/>
        </p:blipFill>
        <p:spPr>
          <a:xfrm>
            <a:off x="67556" y="3140968"/>
            <a:ext cx="687773" cy="687773"/>
          </a:xfrm>
          <a:prstGeom prst="rect">
            <a:avLst/>
          </a:prstGeom>
          <a:noFill/>
          <a:ln>
            <a:noFill/>
          </a:ln>
        </p:spPr>
      </p:pic>
      <p:pic>
        <p:nvPicPr>
          <p:cNvPr id="227" name="Google Shape;227;p26" descr="Image result for nicolas dintzner"/>
          <p:cNvPicPr preferRelativeResize="0"/>
          <p:nvPr/>
        </p:nvPicPr>
        <p:blipFill rotWithShape="1">
          <a:blip r:embed="rId11">
            <a:alphaModFix/>
          </a:blip>
          <a:srcRect/>
          <a:stretch/>
        </p:blipFill>
        <p:spPr>
          <a:xfrm>
            <a:off x="854303" y="5229200"/>
            <a:ext cx="693361" cy="709949"/>
          </a:xfrm>
          <a:prstGeom prst="rect">
            <a:avLst/>
          </a:prstGeom>
          <a:noFill/>
          <a:ln>
            <a:noFill/>
          </a:ln>
        </p:spPr>
      </p:pic>
      <p:pic>
        <p:nvPicPr>
          <p:cNvPr id="228" name="Google Shape;228;p26" descr="Image result for santosh ilamparuthi"/>
          <p:cNvPicPr preferRelativeResize="0"/>
          <p:nvPr/>
        </p:nvPicPr>
        <p:blipFill rotWithShape="1">
          <a:blip r:embed="rId12">
            <a:alphaModFix/>
          </a:blip>
          <a:srcRect/>
          <a:stretch/>
        </p:blipFill>
        <p:spPr>
          <a:xfrm>
            <a:off x="854303" y="3140968"/>
            <a:ext cx="699871" cy="731926"/>
          </a:xfrm>
          <a:prstGeom prst="rect">
            <a:avLst/>
          </a:prstGeom>
          <a:noFill/>
          <a:ln>
            <a:noFill/>
          </a:ln>
        </p:spPr>
      </p:pic>
      <p:pic>
        <p:nvPicPr>
          <p:cNvPr id="229" name="Google Shape;229;p26" descr="https://www.uu.nl/medewerkers/RestApi/Public/GetImage?Employee=35796&amp;_t=21062019173653&amp;t=null"/>
          <p:cNvPicPr preferRelativeResize="0"/>
          <p:nvPr/>
        </p:nvPicPr>
        <p:blipFill rotWithShape="1">
          <a:blip r:embed="rId13">
            <a:alphaModFix/>
          </a:blip>
          <a:srcRect/>
          <a:stretch/>
        </p:blipFill>
        <p:spPr>
          <a:xfrm>
            <a:off x="923921" y="4220783"/>
            <a:ext cx="515981" cy="697272"/>
          </a:xfrm>
          <a:prstGeom prst="rect">
            <a:avLst/>
          </a:prstGeom>
          <a:noFill/>
          <a:ln>
            <a:noFill/>
          </a:ln>
        </p:spPr>
      </p:pic>
      <p:sp>
        <p:nvSpPr>
          <p:cNvPr id="230" name="Google Shape;230;p26"/>
          <p:cNvSpPr txBox="1"/>
          <p:nvPr/>
        </p:nvSpPr>
        <p:spPr>
          <a:xfrm>
            <a:off x="870379" y="4952201"/>
            <a:ext cx="730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Barbara</a:t>
            </a:r>
            <a:endParaRPr sz="1200" b="0" i="0" u="none" strike="noStrike" cap="none">
              <a:solidFill>
                <a:schemeClr val="lt1"/>
              </a:solidFill>
              <a:latin typeface="Arial"/>
              <a:ea typeface="Arial"/>
              <a:cs typeface="Arial"/>
              <a:sym typeface="Arial"/>
            </a:endParaRPr>
          </a:p>
        </p:txBody>
      </p:sp>
      <p:sp>
        <p:nvSpPr>
          <p:cNvPr id="231" name="Google Shape;231;p26"/>
          <p:cNvSpPr txBox="1"/>
          <p:nvPr/>
        </p:nvSpPr>
        <p:spPr>
          <a:xfrm>
            <a:off x="107504" y="3872081"/>
            <a:ext cx="650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Esther</a:t>
            </a:r>
            <a:endParaRPr sz="1200" b="0" i="0" u="none" strike="noStrike" cap="none">
              <a:solidFill>
                <a:schemeClr val="lt1"/>
              </a:solidFill>
              <a:latin typeface="Arial"/>
              <a:ea typeface="Arial"/>
              <a:cs typeface="Arial"/>
              <a:sym typeface="Arial"/>
            </a:endParaRPr>
          </a:p>
        </p:txBody>
      </p:sp>
      <p:sp>
        <p:nvSpPr>
          <p:cNvPr id="232" name="Google Shape;232;p26"/>
          <p:cNvSpPr txBox="1"/>
          <p:nvPr/>
        </p:nvSpPr>
        <p:spPr>
          <a:xfrm>
            <a:off x="827584" y="3859240"/>
            <a:ext cx="7461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Santosh</a:t>
            </a:r>
            <a:endParaRPr sz="1200" b="0" i="0" u="none" strike="noStrike" cap="none">
              <a:solidFill>
                <a:schemeClr val="lt1"/>
              </a:solidFill>
              <a:latin typeface="Arial"/>
              <a:ea typeface="Arial"/>
              <a:cs typeface="Arial"/>
              <a:sym typeface="Arial"/>
            </a:endParaRPr>
          </a:p>
        </p:txBody>
      </p:sp>
      <p:sp>
        <p:nvSpPr>
          <p:cNvPr id="233" name="Google Shape;233;p26"/>
          <p:cNvSpPr txBox="1"/>
          <p:nvPr/>
        </p:nvSpPr>
        <p:spPr>
          <a:xfrm>
            <a:off x="107504" y="5960313"/>
            <a:ext cx="650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Kees</a:t>
            </a:r>
            <a:endParaRPr sz="1200" b="0" i="0" u="none" strike="noStrike" cap="none">
              <a:solidFill>
                <a:schemeClr val="lt1"/>
              </a:solidFill>
              <a:latin typeface="Arial"/>
              <a:ea typeface="Arial"/>
              <a:cs typeface="Arial"/>
              <a:sym typeface="Arial"/>
            </a:endParaRPr>
          </a:p>
        </p:txBody>
      </p:sp>
      <p:sp>
        <p:nvSpPr>
          <p:cNvPr id="234" name="Google Shape;234;p26"/>
          <p:cNvSpPr txBox="1"/>
          <p:nvPr/>
        </p:nvSpPr>
        <p:spPr>
          <a:xfrm>
            <a:off x="889142" y="5960313"/>
            <a:ext cx="730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Nicolas</a:t>
            </a:r>
            <a:endParaRPr sz="1200" b="0" i="0" u="none" strike="noStrike" cap="none">
              <a:solidFill>
                <a:schemeClr val="lt1"/>
              </a:solidFill>
              <a:latin typeface="Arial"/>
              <a:ea typeface="Arial"/>
              <a:cs typeface="Arial"/>
              <a:sym typeface="Arial"/>
            </a:endParaRPr>
          </a:p>
        </p:txBody>
      </p:sp>
      <p:sp>
        <p:nvSpPr>
          <p:cNvPr id="235" name="Google Shape;235;p26"/>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What do the Data Champions do?</a:t>
            </a:r>
            <a:endParaRPr/>
          </a:p>
        </p:txBody>
      </p:sp>
      <p:sp>
        <p:nvSpPr>
          <p:cNvPr id="236" name="Google Shape;236;p26"/>
          <p:cNvSpPr txBox="1"/>
          <p:nvPr/>
        </p:nvSpPr>
        <p:spPr>
          <a:xfrm>
            <a:off x="1771100" y="1341150"/>
            <a:ext cx="7152900" cy="17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t>Deliver discipline-specific carpentry workshops: Genomic Data Carpentry</a:t>
            </a:r>
            <a:endParaRPr sz="2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7"/>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What do the Data Champions do?</a:t>
            </a:r>
            <a:endParaRPr/>
          </a:p>
        </p:txBody>
      </p:sp>
      <p:sp>
        <p:nvSpPr>
          <p:cNvPr id="242" name="Google Shape;242;p27"/>
          <p:cNvSpPr txBox="1"/>
          <p:nvPr/>
        </p:nvSpPr>
        <p:spPr>
          <a:xfrm>
            <a:off x="1771100" y="1341150"/>
            <a:ext cx="7152900" cy="172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a:t>Talk about their experience with Open Science </a:t>
            </a:r>
            <a:endParaRPr sz="2400"/>
          </a:p>
          <a:p>
            <a:pPr marL="0" lvl="0" indent="0" algn="ctr" rtl="0">
              <a:spcBef>
                <a:spcPts val="0"/>
              </a:spcBef>
              <a:spcAft>
                <a:spcPts val="0"/>
              </a:spcAft>
              <a:buNone/>
            </a:pPr>
            <a:r>
              <a:rPr lang="en-GB" sz="2400"/>
              <a:t>(and inspire each other)</a:t>
            </a:r>
            <a:endParaRPr sz="2400"/>
          </a:p>
        </p:txBody>
      </p:sp>
      <p:pic>
        <p:nvPicPr>
          <p:cNvPr id="243" name="Google Shape;243;p27"/>
          <p:cNvPicPr preferRelativeResize="0"/>
          <p:nvPr/>
        </p:nvPicPr>
        <p:blipFill>
          <a:blip r:embed="rId3">
            <a:alphaModFix/>
          </a:blip>
          <a:stretch>
            <a:fillRect/>
          </a:stretch>
        </p:blipFill>
        <p:spPr>
          <a:xfrm>
            <a:off x="2208650" y="2270800"/>
            <a:ext cx="6116097" cy="4083129"/>
          </a:xfrm>
          <a:prstGeom prst="rect">
            <a:avLst/>
          </a:prstGeom>
          <a:noFill/>
          <a:ln>
            <a:noFill/>
          </a:ln>
        </p:spPr>
      </p:pic>
      <p:pic>
        <p:nvPicPr>
          <p:cNvPr id="244" name="Google Shape;244;p27"/>
          <p:cNvPicPr preferRelativeResize="0"/>
          <p:nvPr/>
        </p:nvPicPr>
        <p:blipFill>
          <a:blip r:embed="rId4">
            <a:alphaModFix/>
          </a:blip>
          <a:stretch>
            <a:fillRect/>
          </a:stretch>
        </p:blipFill>
        <p:spPr>
          <a:xfrm>
            <a:off x="95925" y="1910175"/>
            <a:ext cx="1373300" cy="1373300"/>
          </a:xfrm>
          <a:prstGeom prst="rect">
            <a:avLst/>
          </a:prstGeom>
          <a:noFill/>
          <a:ln>
            <a:noFill/>
          </a:ln>
        </p:spPr>
      </p:pic>
      <p:sp>
        <p:nvSpPr>
          <p:cNvPr id="245" name="Google Shape;245;p27"/>
          <p:cNvSpPr txBox="1"/>
          <p:nvPr/>
        </p:nvSpPr>
        <p:spPr>
          <a:xfrm>
            <a:off x="3236625" y="6417350"/>
            <a:ext cx="5136000" cy="69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a:solidFill>
                  <a:schemeClr val="hlink"/>
                </a:solidFill>
                <a:hlinkClick r:id="rId5"/>
              </a:rPr>
              <a:t>https://openworking.wordpress.com/data-champions/</a:t>
            </a:r>
            <a:endParaRPr/>
          </a:p>
        </p:txBody>
      </p:sp>
      <p:sp>
        <p:nvSpPr>
          <p:cNvPr id="246" name="Google Shape;246;p27"/>
          <p:cNvSpPr txBox="1"/>
          <p:nvPr/>
        </p:nvSpPr>
        <p:spPr>
          <a:xfrm>
            <a:off x="-36512" y="3253353"/>
            <a:ext cx="1728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200">
                <a:solidFill>
                  <a:schemeClr val="lt1"/>
                </a:solidFill>
              </a:rPr>
              <a:t>Connie Clare,</a:t>
            </a:r>
            <a:endParaRPr sz="1200">
              <a:solidFill>
                <a:schemeClr val="lt1"/>
              </a:solidFill>
            </a:endParaRPr>
          </a:p>
          <a:p>
            <a:pPr marL="0" marR="0" lvl="0" indent="0" algn="ctr" rtl="0">
              <a:lnSpc>
                <a:spcPct val="100000"/>
              </a:lnSpc>
              <a:spcBef>
                <a:spcPts val="0"/>
              </a:spcBef>
              <a:spcAft>
                <a:spcPts val="0"/>
              </a:spcAft>
              <a:buNone/>
            </a:pPr>
            <a:r>
              <a:rPr lang="en-GB" sz="1200">
                <a:solidFill>
                  <a:schemeClr val="lt1"/>
                </a:solidFill>
              </a:rPr>
              <a:t>University of Nottingham</a:t>
            </a:r>
            <a:endParaRPr sz="120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8"/>
          <p:cNvSpPr txBox="1">
            <a:spLocks noGrp="1"/>
          </p:cNvSpPr>
          <p:nvPr>
            <p:ph type="title"/>
          </p:nvPr>
        </p:nvSpPr>
        <p:spPr>
          <a:xfrm>
            <a:off x="1763106" y="274638"/>
            <a:ext cx="71064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400">
                <a:solidFill>
                  <a:srgbClr val="FF0000"/>
                </a:solidFill>
              </a:rPr>
              <a:t>5</a:t>
            </a:r>
            <a:r>
              <a:rPr lang="en-GB" sz="3400"/>
              <a:t>. Both central and disciplinary efforts</a:t>
            </a:r>
            <a:r>
              <a:rPr lang="en-GB"/>
              <a:t> are essential</a:t>
            </a:r>
            <a:endParaRPr/>
          </a:p>
        </p:txBody>
      </p:sp>
      <p:pic>
        <p:nvPicPr>
          <p:cNvPr id="253" name="Google Shape;253;p28"/>
          <p:cNvPicPr preferRelativeResize="0"/>
          <p:nvPr/>
        </p:nvPicPr>
        <p:blipFill>
          <a:blip r:embed="rId3">
            <a:alphaModFix/>
          </a:blip>
          <a:stretch>
            <a:fillRect/>
          </a:stretch>
        </p:blipFill>
        <p:spPr>
          <a:xfrm>
            <a:off x="1656400" y="1452750"/>
            <a:ext cx="7319799" cy="4875799"/>
          </a:xfrm>
          <a:prstGeom prst="rect">
            <a:avLst/>
          </a:prstGeom>
          <a:noFill/>
          <a:ln>
            <a:noFill/>
          </a:ln>
        </p:spPr>
      </p:pic>
      <p:sp>
        <p:nvSpPr>
          <p:cNvPr id="254" name="Google Shape;254;p28"/>
          <p:cNvSpPr txBox="1"/>
          <p:nvPr/>
        </p:nvSpPr>
        <p:spPr>
          <a:xfrm>
            <a:off x="1656400" y="6252350"/>
            <a:ext cx="7319700" cy="8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t>Source: </a:t>
            </a:r>
            <a:r>
              <a:rPr lang="en-GB" sz="1100" u="sng">
                <a:solidFill>
                  <a:schemeClr val="hlink"/>
                </a:solidFill>
                <a:hlinkClick r:id="rId4"/>
              </a:rPr>
              <a:t>https://kaunas.kasvyksta.lt/2019/09/12/miestas/paaiskejo-kurias-europos-sostines-plotu-aplenks-triskart-issipletes-kaunas/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9"/>
          <p:cNvSpPr txBox="1">
            <a:spLocks noGrp="1"/>
          </p:cNvSpPr>
          <p:nvPr>
            <p:ph type="title"/>
          </p:nvPr>
        </p:nvSpPr>
        <p:spPr>
          <a:xfrm>
            <a:off x="1763106" y="274638"/>
            <a:ext cx="71064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Policy Development</a:t>
            </a:r>
            <a:endParaRPr/>
          </a:p>
        </p:txBody>
      </p:sp>
      <p:sp>
        <p:nvSpPr>
          <p:cNvPr id="261" name="Google Shape;261;p29"/>
          <p:cNvSpPr txBox="1"/>
          <p:nvPr/>
        </p:nvSpPr>
        <p:spPr>
          <a:xfrm>
            <a:off x="1982400" y="1957750"/>
            <a:ext cx="6667800" cy="1799700"/>
          </a:xfrm>
          <a:prstGeom prst="rect">
            <a:avLst/>
          </a:prstGeom>
          <a:solidFill>
            <a:srgbClr val="00A6D6"/>
          </a:solidFill>
          <a:ln w="38100" cap="flat" cmpd="sng">
            <a:solidFill>
              <a:srgbClr val="00A6D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t>TU Delft Research Data Framework Policy</a:t>
            </a:r>
            <a:endParaRPr sz="2400" b="1"/>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GB"/>
              <a:t>Roles and responsibilities at the university level</a:t>
            </a:r>
            <a:endParaRPr/>
          </a:p>
          <a:p>
            <a:pPr marL="457200" lvl="0" indent="-317500" algn="l" rtl="0">
              <a:spcBef>
                <a:spcPts val="0"/>
              </a:spcBef>
              <a:spcAft>
                <a:spcPts val="0"/>
              </a:spcAft>
              <a:buSzPts val="1400"/>
              <a:buChar char="●"/>
            </a:pPr>
            <a:r>
              <a:rPr lang="en-GB"/>
              <a:t>Several compulsory statements</a:t>
            </a:r>
            <a:endParaRPr/>
          </a:p>
          <a:p>
            <a:pPr marL="457200" lvl="0" indent="-317500" algn="l" rtl="0">
              <a:spcBef>
                <a:spcPts val="0"/>
              </a:spcBef>
              <a:spcAft>
                <a:spcPts val="0"/>
              </a:spcAft>
              <a:buSzPts val="1400"/>
              <a:buChar char="●"/>
            </a:pPr>
            <a:r>
              <a:rPr lang="en-GB"/>
              <a:t>Template for faculties </a:t>
            </a:r>
            <a:endParaRPr/>
          </a:p>
          <a:p>
            <a:pPr marL="457200" lvl="0" indent="-317500" algn="l" rtl="0">
              <a:spcBef>
                <a:spcPts val="0"/>
              </a:spcBef>
              <a:spcAft>
                <a:spcPts val="0"/>
              </a:spcAft>
              <a:buSzPts val="1400"/>
              <a:buChar char="●"/>
            </a:pPr>
            <a:r>
              <a:rPr lang="en-GB" i="1"/>
              <a:t>Published</a:t>
            </a:r>
            <a:endParaRPr i="1"/>
          </a:p>
          <a:p>
            <a:pPr marL="457200" lvl="0" indent="0" algn="l" rtl="0">
              <a:spcBef>
                <a:spcPts val="0"/>
              </a:spcBef>
              <a:spcAft>
                <a:spcPts val="0"/>
              </a:spcAft>
              <a:buNone/>
            </a:pPr>
            <a:endParaRPr/>
          </a:p>
        </p:txBody>
      </p:sp>
      <p:sp>
        <p:nvSpPr>
          <p:cNvPr id="262" name="Google Shape;262;p29"/>
          <p:cNvSpPr txBox="1"/>
          <p:nvPr/>
        </p:nvSpPr>
        <p:spPr>
          <a:xfrm>
            <a:off x="1982400" y="4465600"/>
            <a:ext cx="6667800" cy="1507500"/>
          </a:xfrm>
          <a:prstGeom prst="rect">
            <a:avLst/>
          </a:prstGeom>
          <a:noFill/>
          <a:ln w="38100" cap="flat" cmpd="sng">
            <a:solidFill>
              <a:srgbClr val="00A6D6"/>
            </a:solidFill>
            <a:prstDash val="dash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t>8 separate Faculty Data Policies</a:t>
            </a:r>
            <a:endParaRPr sz="2400" b="1"/>
          </a:p>
          <a:p>
            <a:pPr marL="457200" lvl="0" indent="-317500" algn="l" rtl="0">
              <a:spcBef>
                <a:spcPts val="0"/>
              </a:spcBef>
              <a:spcAft>
                <a:spcPts val="0"/>
              </a:spcAft>
              <a:buSzPts val="1400"/>
              <a:buChar char="●"/>
            </a:pPr>
            <a:r>
              <a:rPr lang="en-GB"/>
              <a:t>Roles and responsibilities at the faculty level</a:t>
            </a:r>
            <a:endParaRPr/>
          </a:p>
          <a:p>
            <a:pPr marL="457200" lvl="0" indent="-317500" algn="l" rtl="0">
              <a:spcBef>
                <a:spcPts val="0"/>
              </a:spcBef>
              <a:spcAft>
                <a:spcPts val="0"/>
              </a:spcAft>
              <a:buSzPts val="1400"/>
              <a:buChar char="●"/>
            </a:pPr>
            <a:r>
              <a:rPr lang="en-GB"/>
              <a:t>Reflecting disciplinary differences</a:t>
            </a:r>
            <a:endParaRPr/>
          </a:p>
          <a:p>
            <a:pPr marL="457200" lvl="0" indent="-317500" algn="l" rtl="0">
              <a:spcBef>
                <a:spcPts val="0"/>
              </a:spcBef>
              <a:spcAft>
                <a:spcPts val="0"/>
              </a:spcAft>
              <a:buSzPts val="1400"/>
              <a:buChar char="●"/>
            </a:pPr>
            <a:r>
              <a:rPr lang="en-GB" i="1"/>
              <a:t>In development</a:t>
            </a:r>
            <a:endParaRPr i="1"/>
          </a:p>
          <a:p>
            <a:pPr marL="0" lvl="0" indent="0" algn="l" rtl="0">
              <a:spcBef>
                <a:spcPts val="0"/>
              </a:spcBef>
              <a:spcAft>
                <a:spcPts val="0"/>
              </a:spcAft>
              <a:buNone/>
            </a:pPr>
            <a:endParaRPr/>
          </a:p>
        </p:txBody>
      </p:sp>
      <p:cxnSp>
        <p:nvCxnSpPr>
          <p:cNvPr id="263" name="Google Shape;263;p29"/>
          <p:cNvCxnSpPr>
            <a:stCxn id="261" idx="2"/>
            <a:endCxn id="262" idx="0"/>
          </p:cNvCxnSpPr>
          <p:nvPr/>
        </p:nvCxnSpPr>
        <p:spPr>
          <a:xfrm>
            <a:off x="5316300" y="3757450"/>
            <a:ext cx="0" cy="708300"/>
          </a:xfrm>
          <a:prstGeom prst="straightConnector1">
            <a:avLst/>
          </a:prstGeom>
          <a:noFill/>
          <a:ln w="38100" cap="flat" cmpd="sng">
            <a:solidFill>
              <a:srgbClr val="00A6D6"/>
            </a:solidFill>
            <a:prstDash val="dash"/>
            <a:round/>
            <a:headEnd type="none" w="med" len="med"/>
            <a:tailEnd type="triangle" w="med" len="med"/>
          </a:ln>
        </p:spPr>
      </p:cxnSp>
      <p:sp>
        <p:nvSpPr>
          <p:cNvPr id="264" name="Google Shape;264;p29"/>
          <p:cNvSpPr txBox="1"/>
          <p:nvPr/>
        </p:nvSpPr>
        <p:spPr>
          <a:xfrm>
            <a:off x="2683825" y="6302100"/>
            <a:ext cx="67839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u="sng">
                <a:solidFill>
                  <a:schemeClr val="hlink"/>
                </a:solidFill>
                <a:hlinkClick r:id="rId3"/>
              </a:rPr>
              <a:t>http://doi.org/10.5334/dsj-2019-045</a:t>
            </a:r>
            <a:endParaRPr sz="20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0"/>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Bottom-up departmental policies</a:t>
            </a:r>
            <a:endParaRPr/>
          </a:p>
        </p:txBody>
      </p:sp>
      <p:pic>
        <p:nvPicPr>
          <p:cNvPr id="270" name="Google Shape;270;p30"/>
          <p:cNvPicPr preferRelativeResize="0"/>
          <p:nvPr/>
        </p:nvPicPr>
        <p:blipFill rotWithShape="1">
          <a:blip r:embed="rId3">
            <a:alphaModFix/>
          </a:blip>
          <a:srcRect t="11448" r="68719" b="37489"/>
          <a:stretch/>
        </p:blipFill>
        <p:spPr>
          <a:xfrm>
            <a:off x="-81925" y="1268920"/>
            <a:ext cx="1440000" cy="1440000"/>
          </a:xfrm>
          <a:prstGeom prst="rect">
            <a:avLst/>
          </a:prstGeom>
          <a:noFill/>
          <a:ln>
            <a:noFill/>
          </a:ln>
        </p:spPr>
      </p:pic>
      <p:pic>
        <p:nvPicPr>
          <p:cNvPr id="271" name="Google Shape;271;p30"/>
          <p:cNvPicPr preferRelativeResize="0"/>
          <p:nvPr/>
        </p:nvPicPr>
        <p:blipFill rotWithShape="1">
          <a:blip r:embed="rId4">
            <a:alphaModFix/>
          </a:blip>
          <a:srcRect l="43366" t="3854" r="15082" b="31907"/>
          <a:stretch/>
        </p:blipFill>
        <p:spPr>
          <a:xfrm>
            <a:off x="0" y="3592701"/>
            <a:ext cx="1375450" cy="1420475"/>
          </a:xfrm>
          <a:prstGeom prst="rect">
            <a:avLst/>
          </a:prstGeom>
          <a:noFill/>
          <a:ln>
            <a:noFill/>
          </a:ln>
        </p:spPr>
      </p:pic>
      <p:sp>
        <p:nvSpPr>
          <p:cNvPr id="272" name="Google Shape;272;p30"/>
          <p:cNvSpPr txBox="1"/>
          <p:nvPr/>
        </p:nvSpPr>
        <p:spPr>
          <a:xfrm>
            <a:off x="-36512" y="2719953"/>
            <a:ext cx="17283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Anton Akhmerov</a:t>
            </a:r>
            <a:endParaRPr sz="1200" b="0" i="0" u="none" strike="noStrike" cap="none">
              <a:solidFill>
                <a:schemeClr val="lt1"/>
              </a:solidFill>
              <a:latin typeface="Arial"/>
              <a:ea typeface="Arial"/>
              <a:cs typeface="Arial"/>
              <a:sym typeface="Arial"/>
            </a:endParaRPr>
          </a:p>
        </p:txBody>
      </p:sp>
      <p:sp>
        <p:nvSpPr>
          <p:cNvPr id="273" name="Google Shape;273;p30"/>
          <p:cNvSpPr txBox="1"/>
          <p:nvPr/>
        </p:nvSpPr>
        <p:spPr>
          <a:xfrm>
            <a:off x="0" y="5013176"/>
            <a:ext cx="17283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Gary Steele</a:t>
            </a:r>
            <a:endParaRPr sz="1200" b="0" i="0" u="none" strike="noStrike" cap="none">
              <a:solidFill>
                <a:schemeClr val="lt1"/>
              </a:solidFill>
              <a:latin typeface="Arial"/>
              <a:ea typeface="Arial"/>
              <a:cs typeface="Arial"/>
              <a:sym typeface="Arial"/>
            </a:endParaRPr>
          </a:p>
        </p:txBody>
      </p:sp>
      <p:pic>
        <p:nvPicPr>
          <p:cNvPr id="274" name="Google Shape;274;p30"/>
          <p:cNvPicPr preferRelativeResize="0"/>
          <p:nvPr/>
        </p:nvPicPr>
        <p:blipFill rotWithShape="1">
          <a:blip r:embed="rId5">
            <a:alphaModFix/>
          </a:blip>
          <a:srcRect/>
          <a:stretch/>
        </p:blipFill>
        <p:spPr>
          <a:xfrm>
            <a:off x="1788642" y="1437885"/>
            <a:ext cx="7355357" cy="3629141"/>
          </a:xfrm>
          <a:prstGeom prst="rect">
            <a:avLst/>
          </a:prstGeom>
          <a:noFill/>
          <a:ln>
            <a:noFill/>
          </a:ln>
        </p:spPr>
      </p:pic>
      <p:sp>
        <p:nvSpPr>
          <p:cNvPr id="275" name="Google Shape;275;p30"/>
          <p:cNvSpPr/>
          <p:nvPr/>
        </p:nvSpPr>
        <p:spPr>
          <a:xfrm>
            <a:off x="4644008" y="5718994"/>
            <a:ext cx="3395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400" b="0" i="0" u="sng" strike="noStrike" cap="none">
                <a:solidFill>
                  <a:srgbClr val="000000"/>
                </a:solidFill>
                <a:latin typeface="Arial"/>
                <a:ea typeface="Arial"/>
                <a:cs typeface="Arial"/>
                <a:sym typeface="Arial"/>
                <a:hlinkClick r:id="rId6"/>
              </a:rPr>
              <a:t>https://doi.org/10.5281/zenodo.2556949</a:t>
            </a: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76" name="Google Shape;276;p30"/>
          <p:cNvPicPr preferRelativeResize="0"/>
          <p:nvPr/>
        </p:nvPicPr>
        <p:blipFill>
          <a:blip r:embed="rId7">
            <a:alphaModFix/>
          </a:blip>
          <a:stretch>
            <a:fillRect/>
          </a:stretch>
        </p:blipFill>
        <p:spPr>
          <a:xfrm>
            <a:off x="1925437" y="4651864"/>
            <a:ext cx="2521425" cy="190611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1"/>
          <p:cNvSpPr txBox="1">
            <a:spLocks noGrp="1"/>
          </p:cNvSpPr>
          <p:nvPr>
            <p:ph type="title"/>
          </p:nvPr>
        </p:nvSpPr>
        <p:spPr>
          <a:xfrm>
            <a:off x="1763106" y="274638"/>
            <a:ext cx="71064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Vision for training</a:t>
            </a:r>
            <a:endParaRPr/>
          </a:p>
        </p:txBody>
      </p:sp>
      <p:sp>
        <p:nvSpPr>
          <p:cNvPr id="283" name="Google Shape;283;p31"/>
          <p:cNvSpPr txBox="1"/>
          <p:nvPr/>
        </p:nvSpPr>
        <p:spPr>
          <a:xfrm>
            <a:off x="1763100" y="6248400"/>
            <a:ext cx="7362600" cy="72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a:solidFill>
                  <a:schemeClr val="hlink"/>
                </a:solidFill>
                <a:hlinkClick r:id="rId3"/>
              </a:rPr>
              <a:t>https://openworking.wordpress.com/2019/10/25/vision-for-research-data-management-training-at-tu-delft/</a:t>
            </a:r>
            <a:r>
              <a:rPr lang="en-GB"/>
              <a:t> </a:t>
            </a:r>
            <a:endParaRPr/>
          </a:p>
        </p:txBody>
      </p:sp>
      <p:pic>
        <p:nvPicPr>
          <p:cNvPr id="284" name="Google Shape;284;p31"/>
          <p:cNvPicPr preferRelativeResize="0"/>
          <p:nvPr/>
        </p:nvPicPr>
        <p:blipFill>
          <a:blip r:embed="rId4">
            <a:alphaModFix/>
          </a:blip>
          <a:stretch>
            <a:fillRect/>
          </a:stretch>
        </p:blipFill>
        <p:spPr>
          <a:xfrm>
            <a:off x="1719476" y="1618000"/>
            <a:ext cx="7193651" cy="4270176"/>
          </a:xfrm>
          <a:prstGeom prst="rect">
            <a:avLst/>
          </a:prstGeom>
          <a:noFill/>
          <a:ln>
            <a:noFill/>
          </a:ln>
        </p:spPr>
      </p:pic>
      <p:pic>
        <p:nvPicPr>
          <p:cNvPr id="285" name="Google Shape;285;p31" descr="Image result for paula martinez lavanchy"/>
          <p:cNvPicPr preferRelativeResize="0"/>
          <p:nvPr/>
        </p:nvPicPr>
        <p:blipFill rotWithShape="1">
          <a:blip r:embed="rId5">
            <a:alphaModFix/>
          </a:blip>
          <a:srcRect/>
          <a:stretch/>
        </p:blipFill>
        <p:spPr>
          <a:xfrm>
            <a:off x="198968" y="1604155"/>
            <a:ext cx="1060079" cy="1413440"/>
          </a:xfrm>
          <a:prstGeom prst="rect">
            <a:avLst/>
          </a:prstGeom>
          <a:noFill/>
          <a:ln>
            <a:noFill/>
          </a:ln>
        </p:spPr>
      </p:pic>
      <p:sp>
        <p:nvSpPr>
          <p:cNvPr id="286" name="Google Shape;286;p31"/>
          <p:cNvSpPr txBox="1"/>
          <p:nvPr/>
        </p:nvSpPr>
        <p:spPr>
          <a:xfrm>
            <a:off x="174948" y="3004592"/>
            <a:ext cx="14448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Paula Martinez Lavanchy</a:t>
            </a: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2"/>
          <p:cNvSpPr txBox="1">
            <a:spLocks noGrp="1"/>
          </p:cNvSpPr>
          <p:nvPr>
            <p:ph type="title"/>
          </p:nvPr>
        </p:nvSpPr>
        <p:spPr>
          <a:xfrm>
            <a:off x="1763106" y="274638"/>
            <a:ext cx="71064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0000"/>
                </a:solidFill>
              </a:rPr>
              <a:t>6</a:t>
            </a:r>
            <a:r>
              <a:rPr lang="en-GB"/>
              <a:t>. No need to reinvent the wheel </a:t>
            </a:r>
            <a:endParaRPr/>
          </a:p>
          <a:p>
            <a:pPr marL="0" lvl="0" indent="0" algn="l" rtl="0">
              <a:spcBef>
                <a:spcPts val="0"/>
              </a:spcBef>
              <a:spcAft>
                <a:spcPts val="0"/>
              </a:spcAft>
              <a:buNone/>
            </a:pPr>
            <a:r>
              <a:rPr lang="en-GB"/>
              <a:t>(and ask for help)</a:t>
            </a:r>
            <a:endParaRPr/>
          </a:p>
        </p:txBody>
      </p:sp>
      <p:sp>
        <p:nvSpPr>
          <p:cNvPr id="293" name="Google Shape;293;p32"/>
          <p:cNvSpPr txBox="1">
            <a:spLocks noGrp="1"/>
          </p:cNvSpPr>
          <p:nvPr>
            <p:ph type="body" idx="1"/>
          </p:nvPr>
        </p:nvSpPr>
        <p:spPr>
          <a:xfrm>
            <a:off x="1763100" y="1295400"/>
            <a:ext cx="7106400" cy="858600"/>
          </a:xfrm>
          <a:prstGeom prst="rect">
            <a:avLst/>
          </a:prstGeom>
        </p:spPr>
        <p:txBody>
          <a:bodyPr spcFirstLastPara="1" wrap="square" lIns="91425" tIns="91425" rIns="91425" bIns="91425" anchor="t" anchorCtr="0">
            <a:noAutofit/>
          </a:bodyPr>
          <a:lstStyle/>
          <a:p>
            <a:pPr marL="0" lvl="0" indent="0" algn="l" rtl="0">
              <a:spcBef>
                <a:spcPts val="560"/>
              </a:spcBef>
              <a:spcAft>
                <a:spcPts val="0"/>
              </a:spcAft>
              <a:buNone/>
            </a:pPr>
            <a:r>
              <a:rPr lang="en-GB"/>
              <a:t>There is so much out there!</a:t>
            </a:r>
            <a:endParaRPr/>
          </a:p>
        </p:txBody>
      </p:sp>
      <p:pic>
        <p:nvPicPr>
          <p:cNvPr id="294" name="Google Shape;294;p32"/>
          <p:cNvPicPr preferRelativeResize="0"/>
          <p:nvPr/>
        </p:nvPicPr>
        <p:blipFill>
          <a:blip r:embed="rId3">
            <a:alphaModFix/>
          </a:blip>
          <a:stretch>
            <a:fillRect/>
          </a:stretch>
        </p:blipFill>
        <p:spPr>
          <a:xfrm>
            <a:off x="1864525" y="2247125"/>
            <a:ext cx="2552652" cy="3828278"/>
          </a:xfrm>
          <a:prstGeom prst="rect">
            <a:avLst/>
          </a:prstGeom>
          <a:noFill/>
          <a:ln>
            <a:noFill/>
          </a:ln>
        </p:spPr>
      </p:pic>
      <p:sp>
        <p:nvSpPr>
          <p:cNvPr id="295" name="Google Shape;295;p32"/>
          <p:cNvSpPr txBox="1"/>
          <p:nvPr/>
        </p:nvSpPr>
        <p:spPr>
          <a:xfrm>
            <a:off x="2728375" y="6228625"/>
            <a:ext cx="5653500" cy="3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t>DOI: 10.11647/OBP.0185 </a:t>
            </a:r>
            <a:r>
              <a:rPr lang="en-GB" sz="1100" u="sng">
                <a:solidFill>
                  <a:srgbClr val="1155CC"/>
                </a:solidFill>
                <a:hlinkClick r:id="rId4"/>
              </a:rPr>
              <a:t>https://www.openbookpublishers.com/product/1080</a:t>
            </a:r>
            <a:endParaRPr sz="1200"/>
          </a:p>
          <a:p>
            <a:pPr marL="0" lvl="0" indent="0" algn="l" rtl="0">
              <a:spcBef>
                <a:spcPts val="0"/>
              </a:spcBef>
              <a:spcAft>
                <a:spcPts val="0"/>
              </a:spcAft>
              <a:buNone/>
            </a:pPr>
            <a:endParaRPr sz="1200"/>
          </a:p>
        </p:txBody>
      </p:sp>
      <p:pic>
        <p:nvPicPr>
          <p:cNvPr id="296" name="Google Shape;296;p32"/>
          <p:cNvPicPr preferRelativeResize="0"/>
          <p:nvPr/>
        </p:nvPicPr>
        <p:blipFill>
          <a:blip r:embed="rId5">
            <a:alphaModFix/>
          </a:blip>
          <a:stretch>
            <a:fillRect/>
          </a:stretch>
        </p:blipFill>
        <p:spPr>
          <a:xfrm>
            <a:off x="5152500" y="2230200"/>
            <a:ext cx="2765374" cy="3835425"/>
          </a:xfrm>
          <a:prstGeom prst="rect">
            <a:avLst/>
          </a:prstGeom>
          <a:noFill/>
          <a:ln>
            <a:noFill/>
          </a:ln>
        </p:spPr>
      </p:pic>
      <p:sp>
        <p:nvSpPr>
          <p:cNvPr id="297" name="Google Shape;297;p32"/>
          <p:cNvSpPr txBox="1"/>
          <p:nvPr/>
        </p:nvSpPr>
        <p:spPr>
          <a:xfrm>
            <a:off x="-36512" y="3024753"/>
            <a:ext cx="1728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b="1">
                <a:solidFill>
                  <a:schemeClr val="lt1"/>
                </a:solidFill>
              </a:rPr>
              <a:t>5 pages of contributorship</a:t>
            </a:r>
            <a:endParaRPr b="1">
              <a:solidFill>
                <a:schemeClr val="lt1"/>
              </a:solidFill>
            </a:endParaRPr>
          </a:p>
        </p:txBody>
      </p:sp>
      <p:pic>
        <p:nvPicPr>
          <p:cNvPr id="298" name="Google Shape;298;p32"/>
          <p:cNvPicPr preferRelativeResize="0"/>
          <p:nvPr/>
        </p:nvPicPr>
        <p:blipFill>
          <a:blip r:embed="rId6">
            <a:alphaModFix/>
          </a:blip>
          <a:stretch>
            <a:fillRect/>
          </a:stretch>
        </p:blipFill>
        <p:spPr>
          <a:xfrm>
            <a:off x="7252051" y="1142857"/>
            <a:ext cx="1728298" cy="85281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03"/>
        <p:cNvGrpSpPr/>
        <p:nvPr/>
      </p:nvGrpSpPr>
      <p:grpSpPr>
        <a:xfrm>
          <a:off x="0" y="0"/>
          <a:ext cx="0" cy="0"/>
          <a:chOff x="0" y="0"/>
          <a:chExt cx="0" cy="0"/>
        </a:xfrm>
      </p:grpSpPr>
      <p:sp>
        <p:nvSpPr>
          <p:cNvPr id="304" name="Google Shape;304;p33"/>
          <p:cNvSpPr txBox="1">
            <a:spLocks noGrp="1"/>
          </p:cNvSpPr>
          <p:nvPr>
            <p:ph type="title"/>
          </p:nvPr>
        </p:nvSpPr>
        <p:spPr>
          <a:xfrm>
            <a:off x="772506" y="198438"/>
            <a:ext cx="71064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FFFF"/>
                </a:solidFill>
              </a:rPr>
              <a:t>6 tips to take researchers along on the journey to FAIR:</a:t>
            </a:r>
            <a:endParaRPr>
              <a:solidFill>
                <a:srgbClr val="FFFFFF"/>
              </a:solidFill>
            </a:endParaRPr>
          </a:p>
        </p:txBody>
      </p:sp>
      <p:sp>
        <p:nvSpPr>
          <p:cNvPr id="305" name="Google Shape;305;p33"/>
          <p:cNvSpPr txBox="1">
            <a:spLocks noGrp="1"/>
          </p:cNvSpPr>
          <p:nvPr>
            <p:ph type="body" idx="1"/>
          </p:nvPr>
        </p:nvSpPr>
        <p:spPr>
          <a:xfrm>
            <a:off x="1110649" y="1481125"/>
            <a:ext cx="7785600" cy="4648200"/>
          </a:xfrm>
          <a:prstGeom prst="rect">
            <a:avLst/>
          </a:prstGeom>
        </p:spPr>
        <p:txBody>
          <a:bodyPr spcFirstLastPara="1" wrap="square" lIns="91425" tIns="91425" rIns="91425" bIns="91425" anchor="t" anchorCtr="0">
            <a:noAutofit/>
          </a:bodyPr>
          <a:lstStyle/>
          <a:p>
            <a:pPr marL="457200" lvl="0" indent="-393700" algn="l" rtl="0">
              <a:lnSpc>
                <a:spcPct val="150000"/>
              </a:lnSpc>
              <a:spcBef>
                <a:spcPts val="560"/>
              </a:spcBef>
              <a:spcAft>
                <a:spcPts val="0"/>
              </a:spcAft>
              <a:buClr>
                <a:srgbClr val="FFFFFF"/>
              </a:buClr>
              <a:buSzPts val="2600"/>
              <a:buAutoNum type="arabicPeriod"/>
            </a:pPr>
            <a:r>
              <a:rPr lang="en-GB" sz="2600">
                <a:solidFill>
                  <a:srgbClr val="FFFFFF"/>
                </a:solidFill>
              </a:rPr>
              <a:t>Policies are useful when they go hand in hand with practice</a:t>
            </a:r>
            <a:endParaRPr sz="2600">
              <a:solidFill>
                <a:srgbClr val="FFFFFF"/>
              </a:solidFill>
            </a:endParaRPr>
          </a:p>
          <a:p>
            <a:pPr marL="457200" lvl="0" indent="-393700" algn="l" rtl="0">
              <a:lnSpc>
                <a:spcPct val="150000"/>
              </a:lnSpc>
              <a:spcBef>
                <a:spcPts val="0"/>
              </a:spcBef>
              <a:spcAft>
                <a:spcPts val="0"/>
              </a:spcAft>
              <a:buClr>
                <a:srgbClr val="FFFFFF"/>
              </a:buClr>
              <a:buSzPts val="2600"/>
              <a:buAutoNum type="arabicPeriod"/>
            </a:pPr>
            <a:r>
              <a:rPr lang="en-GB" sz="2600">
                <a:solidFill>
                  <a:srgbClr val="FFFFFF"/>
                </a:solidFill>
              </a:rPr>
              <a:t>Research and researchers are central</a:t>
            </a:r>
            <a:endParaRPr sz="2600">
              <a:solidFill>
                <a:srgbClr val="FFFFFF"/>
              </a:solidFill>
            </a:endParaRPr>
          </a:p>
          <a:p>
            <a:pPr marL="457200" lvl="0" indent="-393700" algn="l" rtl="0">
              <a:lnSpc>
                <a:spcPct val="150000"/>
              </a:lnSpc>
              <a:spcBef>
                <a:spcPts val="0"/>
              </a:spcBef>
              <a:spcAft>
                <a:spcPts val="0"/>
              </a:spcAft>
              <a:buClr>
                <a:srgbClr val="FFFFFF"/>
              </a:buClr>
              <a:buSzPts val="2600"/>
              <a:buAutoNum type="arabicPeriod"/>
            </a:pPr>
            <a:r>
              <a:rPr lang="en-GB" sz="2600">
                <a:solidFill>
                  <a:srgbClr val="FFFFFF"/>
                </a:solidFill>
              </a:rPr>
              <a:t>Small, incremental steps can make a big difference</a:t>
            </a:r>
            <a:endParaRPr sz="2600">
              <a:solidFill>
                <a:srgbClr val="FFFFFF"/>
              </a:solidFill>
            </a:endParaRPr>
          </a:p>
          <a:p>
            <a:pPr marL="457200" lvl="0" indent="-393700" algn="l" rtl="0">
              <a:lnSpc>
                <a:spcPct val="150000"/>
              </a:lnSpc>
              <a:spcBef>
                <a:spcPts val="0"/>
              </a:spcBef>
              <a:spcAft>
                <a:spcPts val="0"/>
              </a:spcAft>
              <a:buClr>
                <a:srgbClr val="FFFFFF"/>
              </a:buClr>
              <a:buSzPts val="2600"/>
              <a:buAutoNum type="arabicPeriod"/>
            </a:pPr>
            <a:r>
              <a:rPr lang="en-GB" sz="2600">
                <a:solidFill>
                  <a:srgbClr val="FFFFFF"/>
                </a:solidFill>
              </a:rPr>
              <a:t>Champions are powerful allies</a:t>
            </a:r>
            <a:endParaRPr sz="2600">
              <a:solidFill>
                <a:srgbClr val="FFFFFF"/>
              </a:solidFill>
            </a:endParaRPr>
          </a:p>
          <a:p>
            <a:pPr marL="457200" lvl="0" indent="-393700" algn="l" rtl="0">
              <a:lnSpc>
                <a:spcPct val="150000"/>
              </a:lnSpc>
              <a:spcBef>
                <a:spcPts val="0"/>
              </a:spcBef>
              <a:spcAft>
                <a:spcPts val="0"/>
              </a:spcAft>
              <a:buClr>
                <a:srgbClr val="FFFFFF"/>
              </a:buClr>
              <a:buSzPts val="2600"/>
              <a:buAutoNum type="arabicPeriod"/>
            </a:pPr>
            <a:r>
              <a:rPr lang="en-GB" sz="2600">
                <a:solidFill>
                  <a:srgbClr val="FFFFFF"/>
                </a:solidFill>
              </a:rPr>
              <a:t>Both central &amp; disciplinary efforts are essential</a:t>
            </a:r>
            <a:endParaRPr sz="2600">
              <a:solidFill>
                <a:srgbClr val="FFFFFF"/>
              </a:solidFill>
            </a:endParaRPr>
          </a:p>
          <a:p>
            <a:pPr marL="457200" lvl="0" indent="-393700" algn="l" rtl="0">
              <a:lnSpc>
                <a:spcPct val="150000"/>
              </a:lnSpc>
              <a:spcBef>
                <a:spcPts val="0"/>
              </a:spcBef>
              <a:spcAft>
                <a:spcPts val="0"/>
              </a:spcAft>
              <a:buClr>
                <a:srgbClr val="FFFFFF"/>
              </a:buClr>
              <a:buSzPts val="2600"/>
              <a:buAutoNum type="arabicPeriod"/>
            </a:pPr>
            <a:r>
              <a:rPr lang="en-GB" sz="2600">
                <a:solidFill>
                  <a:srgbClr val="FFFFFF"/>
                </a:solidFill>
              </a:rPr>
              <a:t>No need to reinvent the wheel </a:t>
            </a:r>
            <a:endParaRPr sz="2600">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10"/>
        <p:cNvGrpSpPr/>
        <p:nvPr/>
      </p:nvGrpSpPr>
      <p:grpSpPr>
        <a:xfrm>
          <a:off x="0" y="0"/>
          <a:ext cx="0" cy="0"/>
          <a:chOff x="0" y="0"/>
          <a:chExt cx="0" cy="0"/>
        </a:xfrm>
      </p:grpSpPr>
      <p:sp>
        <p:nvSpPr>
          <p:cNvPr id="311" name="Google Shape;311;p34"/>
          <p:cNvSpPr txBox="1">
            <a:spLocks noGrp="1"/>
          </p:cNvSpPr>
          <p:nvPr>
            <p:ph type="body" idx="1"/>
          </p:nvPr>
        </p:nvSpPr>
        <p:spPr>
          <a:xfrm>
            <a:off x="1018800" y="2481638"/>
            <a:ext cx="7106400" cy="852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560"/>
              </a:spcBef>
              <a:spcAft>
                <a:spcPts val="0"/>
              </a:spcAft>
              <a:buSzPts val="2800"/>
              <a:buNone/>
            </a:pPr>
            <a:r>
              <a:rPr lang="en-GB" sz="3400">
                <a:solidFill>
                  <a:srgbClr val="FFFFFF"/>
                </a:solidFill>
              </a:rPr>
              <a:t>Slides</a:t>
            </a:r>
            <a:endParaRPr sz="3400">
              <a:solidFill>
                <a:srgbClr val="FFFFFF"/>
              </a:solidFill>
            </a:endParaRPr>
          </a:p>
          <a:p>
            <a:pPr marL="0" lvl="0" indent="0" algn="ctr" rtl="0">
              <a:lnSpc>
                <a:spcPct val="100000"/>
              </a:lnSpc>
              <a:spcBef>
                <a:spcPts val="560"/>
              </a:spcBef>
              <a:spcAft>
                <a:spcPts val="0"/>
              </a:spcAft>
              <a:buSzPts val="2800"/>
              <a:buNone/>
            </a:pPr>
            <a:r>
              <a:rPr lang="en-GB" u="sng">
                <a:solidFill>
                  <a:srgbClr val="FFFFFF"/>
                </a:solidFill>
              </a:rPr>
              <a:t>https://doi.org/10.5281/zenodo.3520965</a:t>
            </a:r>
            <a:r>
              <a:rPr lang="en-GB"/>
              <a:t>       </a:t>
            </a:r>
            <a:r>
              <a:rPr lang="en-GB">
                <a:solidFill>
                  <a:srgbClr val="FFFFFF"/>
                </a:solidFill>
              </a:rPr>
              <a:t> </a:t>
            </a:r>
            <a:endParaRPr>
              <a:solidFill>
                <a:srgbClr val="FFFFFF"/>
              </a:solidFill>
            </a:endParaRPr>
          </a:p>
        </p:txBody>
      </p:sp>
      <p:sp>
        <p:nvSpPr>
          <p:cNvPr id="312" name="Google Shape;312;p34"/>
          <p:cNvSpPr txBox="1"/>
          <p:nvPr/>
        </p:nvSpPr>
        <p:spPr>
          <a:xfrm>
            <a:off x="1834800" y="4677525"/>
            <a:ext cx="5474400" cy="159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400">
                <a:solidFill>
                  <a:srgbClr val="FFFFFF"/>
                </a:solidFill>
              </a:rPr>
              <a:t>Questions?</a:t>
            </a:r>
            <a:endParaRPr sz="3400">
              <a:solidFill>
                <a:srgbClr val="FFFFFF"/>
              </a:solidFill>
            </a:endParaRPr>
          </a:p>
          <a:p>
            <a:pPr marL="0" lvl="0" indent="0" algn="ctr" rtl="0">
              <a:spcBef>
                <a:spcPts val="0"/>
              </a:spcBef>
              <a:spcAft>
                <a:spcPts val="0"/>
              </a:spcAft>
              <a:buNone/>
            </a:pPr>
            <a:r>
              <a:rPr lang="en-GB" sz="2800">
                <a:solidFill>
                  <a:srgbClr val="FFFFFF"/>
                </a:solidFill>
                <a:uFill>
                  <a:noFill/>
                </a:uFill>
                <a:hlinkClick r:id="rId3"/>
              </a:rPr>
              <a:t>www.slido.com</a:t>
            </a:r>
            <a:endParaRPr sz="2800">
              <a:solidFill>
                <a:srgbClr val="FFFFFF"/>
              </a:solidFill>
            </a:endParaRPr>
          </a:p>
          <a:p>
            <a:pPr marL="0" lvl="0" indent="0" algn="ctr" rtl="0">
              <a:spcBef>
                <a:spcPts val="0"/>
              </a:spcBef>
              <a:spcAft>
                <a:spcPts val="0"/>
              </a:spcAft>
              <a:buNone/>
            </a:pPr>
            <a:r>
              <a:rPr lang="en-GB" sz="2800">
                <a:solidFill>
                  <a:srgbClr val="FFFFFF"/>
                </a:solidFill>
              </a:rPr>
              <a:t>#F1029</a:t>
            </a:r>
            <a:endParaRPr sz="2800">
              <a:solidFill>
                <a:srgbClr val="FFFFFF"/>
              </a:solidFill>
            </a:endParaRPr>
          </a:p>
        </p:txBody>
      </p:sp>
      <p:sp>
        <p:nvSpPr>
          <p:cNvPr id="313" name="Google Shape;313;p34"/>
          <p:cNvSpPr txBox="1">
            <a:spLocks noGrp="1"/>
          </p:cNvSpPr>
          <p:nvPr>
            <p:ph type="body" idx="1"/>
          </p:nvPr>
        </p:nvSpPr>
        <p:spPr>
          <a:xfrm>
            <a:off x="1018800" y="285750"/>
            <a:ext cx="7106400" cy="852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560"/>
              </a:spcBef>
              <a:spcAft>
                <a:spcPts val="0"/>
              </a:spcAft>
              <a:buSzPts val="2800"/>
              <a:buNone/>
            </a:pPr>
            <a:r>
              <a:rPr lang="en-GB" sz="3400">
                <a:solidFill>
                  <a:srgbClr val="FFFFFF"/>
                </a:solidFill>
              </a:rPr>
              <a:t>Contact</a:t>
            </a:r>
            <a:endParaRPr sz="3400">
              <a:solidFill>
                <a:srgbClr val="FFFFFF"/>
              </a:solidFill>
            </a:endParaRPr>
          </a:p>
          <a:p>
            <a:pPr marL="0" lvl="0" indent="0" algn="ctr" rtl="0">
              <a:lnSpc>
                <a:spcPct val="100000"/>
              </a:lnSpc>
              <a:spcBef>
                <a:spcPts val="560"/>
              </a:spcBef>
              <a:spcAft>
                <a:spcPts val="0"/>
              </a:spcAft>
              <a:buSzPts val="2800"/>
              <a:buNone/>
            </a:pPr>
            <a:r>
              <a:rPr lang="en-GB">
                <a:solidFill>
                  <a:srgbClr val="FFFFFF"/>
                </a:solidFill>
              </a:rPr>
              <a:t>m.teperek@tudelft.nl; @martateperek</a:t>
            </a:r>
            <a:endParaRPr>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1763106" y="274639"/>
            <a:ext cx="7106400" cy="114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Disclaimers</a:t>
            </a:r>
            <a:endParaRPr/>
          </a:p>
        </p:txBody>
      </p:sp>
      <p:sp>
        <p:nvSpPr>
          <p:cNvPr id="54" name="Google Shape;54;p9"/>
          <p:cNvSpPr txBox="1">
            <a:spLocks noGrp="1"/>
          </p:cNvSpPr>
          <p:nvPr>
            <p:ph type="body" idx="1"/>
          </p:nvPr>
        </p:nvSpPr>
        <p:spPr>
          <a:xfrm>
            <a:off x="1763106" y="1600200"/>
            <a:ext cx="7106400" cy="4647900"/>
          </a:xfrm>
          <a:prstGeom prst="rect">
            <a:avLst/>
          </a:prstGeom>
          <a:noFill/>
          <a:ln>
            <a:noFill/>
          </a:ln>
        </p:spPr>
        <p:txBody>
          <a:bodyPr spcFirstLastPara="1" wrap="square" lIns="91425" tIns="91425" rIns="91425" bIns="91425" anchor="t" anchorCtr="0">
            <a:noAutofit/>
          </a:bodyPr>
          <a:lstStyle/>
          <a:p>
            <a:pPr marL="457200" lvl="0" indent="-406400" algn="l" rtl="0">
              <a:lnSpc>
                <a:spcPct val="150000"/>
              </a:lnSpc>
              <a:spcBef>
                <a:spcPts val="560"/>
              </a:spcBef>
              <a:spcAft>
                <a:spcPts val="0"/>
              </a:spcAft>
              <a:buSzPts val="2800"/>
              <a:buChar char="•"/>
            </a:pPr>
            <a:r>
              <a:rPr lang="en-GB" sz="2400"/>
              <a:t>Aim is </a:t>
            </a:r>
            <a:r>
              <a:rPr lang="en-GB" sz="2400" u="sng"/>
              <a:t>not</a:t>
            </a:r>
            <a:r>
              <a:rPr lang="en-GB" sz="2400"/>
              <a:t> to tell you about things we do at TU Delft to support Open Science/FAIR data (boring?)</a:t>
            </a:r>
            <a:endParaRPr/>
          </a:p>
          <a:p>
            <a:pPr marL="457200" lvl="0" indent="-406400" algn="l" rtl="0">
              <a:lnSpc>
                <a:spcPct val="150000"/>
              </a:lnSpc>
              <a:spcBef>
                <a:spcPts val="560"/>
              </a:spcBef>
              <a:spcAft>
                <a:spcPts val="0"/>
              </a:spcAft>
              <a:buSzPts val="2800"/>
              <a:buChar char="•"/>
            </a:pPr>
            <a:r>
              <a:rPr lang="en-GB" sz="2400"/>
              <a:t>Instead: entirely biased selection of </a:t>
            </a:r>
            <a:r>
              <a:rPr lang="en-GB" sz="2400">
                <a:solidFill>
                  <a:srgbClr val="FF0000"/>
                </a:solidFill>
              </a:rPr>
              <a:t>6</a:t>
            </a:r>
            <a:r>
              <a:rPr lang="en-GB" sz="2400"/>
              <a:t> (hopefully interesting?) things/reflections</a:t>
            </a:r>
            <a:endParaRPr/>
          </a:p>
          <a:p>
            <a:pPr marL="457200" lvl="0" indent="-406400" algn="l" rtl="0">
              <a:lnSpc>
                <a:spcPct val="150000"/>
              </a:lnSpc>
              <a:spcBef>
                <a:spcPts val="560"/>
              </a:spcBef>
              <a:spcAft>
                <a:spcPts val="0"/>
              </a:spcAft>
              <a:buSzPts val="2800"/>
              <a:buChar char="•"/>
            </a:pPr>
            <a:r>
              <a:rPr lang="en-GB" sz="2400"/>
              <a:t>This work is (almost exclusively) done by others – I will </a:t>
            </a:r>
            <a:r>
              <a:rPr lang="en-GB" sz="2400" i="1"/>
              <a:t>try</a:t>
            </a:r>
            <a:r>
              <a:rPr lang="en-GB" sz="2400"/>
              <a:t> to attribute everyone appropriately</a:t>
            </a:r>
            <a:endParaRPr sz="2400"/>
          </a:p>
          <a:p>
            <a:pPr marL="457200" lvl="0" indent="-381000" algn="l" rtl="0">
              <a:lnSpc>
                <a:spcPct val="150000"/>
              </a:lnSpc>
              <a:spcBef>
                <a:spcPts val="560"/>
              </a:spcBef>
              <a:spcAft>
                <a:spcPts val="0"/>
              </a:spcAft>
              <a:buSzPts val="2400"/>
              <a:buChar char="•"/>
            </a:pPr>
            <a:r>
              <a:rPr lang="en-GB" sz="2400"/>
              <a:t>I am not an expert</a:t>
            </a:r>
            <a:endParaRPr sz="2400"/>
          </a:p>
        </p:txBody>
      </p:sp>
      <p:pic>
        <p:nvPicPr>
          <p:cNvPr id="55" name="Google Shape;55;p9"/>
          <p:cNvPicPr preferRelativeResize="0"/>
          <p:nvPr/>
        </p:nvPicPr>
        <p:blipFill rotWithShape="1">
          <a:blip r:embed="rId3">
            <a:alphaModFix/>
          </a:blip>
          <a:srcRect l="16492"/>
          <a:stretch/>
        </p:blipFill>
        <p:spPr>
          <a:xfrm>
            <a:off x="39200" y="2425950"/>
            <a:ext cx="1488275" cy="1782150"/>
          </a:xfrm>
          <a:prstGeom prst="rect">
            <a:avLst/>
          </a:prstGeom>
          <a:noFill/>
          <a:ln>
            <a:noFill/>
          </a:ln>
        </p:spPr>
      </p:pic>
      <p:sp>
        <p:nvSpPr>
          <p:cNvPr id="56" name="Google Shape;56;p9"/>
          <p:cNvSpPr txBox="1"/>
          <p:nvPr/>
        </p:nvSpPr>
        <p:spPr>
          <a:xfrm>
            <a:off x="39200" y="4283225"/>
            <a:ext cx="13449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a:solidFill>
                  <a:schemeClr val="lt1"/>
                </a:solidFill>
              </a:rPr>
              <a:t>Alastair Dunning</a:t>
            </a:r>
            <a:endParaRPr sz="12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0"/>
        <p:cNvGrpSpPr/>
        <p:nvPr/>
      </p:nvGrpSpPr>
      <p:grpSpPr>
        <a:xfrm>
          <a:off x="0" y="0"/>
          <a:ext cx="0" cy="0"/>
          <a:chOff x="0" y="0"/>
          <a:chExt cx="0" cy="0"/>
        </a:xfrm>
      </p:grpSpPr>
      <p:sp>
        <p:nvSpPr>
          <p:cNvPr id="61" name="Google Shape;61;p10"/>
          <p:cNvSpPr txBox="1">
            <a:spLocks noGrp="1"/>
          </p:cNvSpPr>
          <p:nvPr>
            <p:ph type="ctrTitle"/>
          </p:nvPr>
        </p:nvSpPr>
        <p:spPr>
          <a:xfrm>
            <a:off x="613851" y="1052100"/>
            <a:ext cx="8191200" cy="2972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7200"/>
              <a:buFont typeface="Arial"/>
              <a:buNone/>
            </a:pPr>
            <a:r>
              <a:rPr lang="en-GB" sz="6000">
                <a:solidFill>
                  <a:srgbClr val="FFFFFF"/>
                </a:solidFill>
              </a:rPr>
              <a:t>Who is familiar with the FAIR principles?</a:t>
            </a:r>
            <a:endParaRPr sz="60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5"/>
        <p:cNvGrpSpPr/>
        <p:nvPr/>
      </p:nvGrpSpPr>
      <p:grpSpPr>
        <a:xfrm>
          <a:off x="0" y="0"/>
          <a:ext cx="0" cy="0"/>
          <a:chOff x="0" y="0"/>
          <a:chExt cx="0" cy="0"/>
        </a:xfrm>
      </p:grpSpPr>
      <p:sp>
        <p:nvSpPr>
          <p:cNvPr id="66" name="Google Shape;66;p11"/>
          <p:cNvSpPr txBox="1">
            <a:spLocks noGrp="1"/>
          </p:cNvSpPr>
          <p:nvPr>
            <p:ph type="ctrTitle"/>
          </p:nvPr>
        </p:nvSpPr>
        <p:spPr>
          <a:xfrm>
            <a:off x="613851" y="1204500"/>
            <a:ext cx="8191200" cy="2972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7200"/>
              <a:buFont typeface="Arial"/>
              <a:buNone/>
            </a:pPr>
            <a:r>
              <a:rPr lang="en-GB" sz="6000">
                <a:solidFill>
                  <a:srgbClr val="FFFFFF"/>
                </a:solidFill>
              </a:rPr>
              <a:t>Who feels comfortable to explain what FAIR data really means in practice?</a:t>
            </a:r>
            <a:endParaRPr sz="60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title"/>
          </p:nvPr>
        </p:nvSpPr>
        <p:spPr>
          <a:xfrm>
            <a:off x="1763106" y="274639"/>
            <a:ext cx="7106400" cy="114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Reality check: </a:t>
            </a:r>
            <a:endParaRPr/>
          </a:p>
          <a:p>
            <a:pPr marL="0" marR="0" lvl="0" indent="0" algn="l" rtl="0">
              <a:lnSpc>
                <a:spcPct val="100000"/>
              </a:lnSpc>
              <a:spcBef>
                <a:spcPts val="0"/>
              </a:spcBef>
              <a:spcAft>
                <a:spcPts val="0"/>
              </a:spcAft>
              <a:buClr>
                <a:srgbClr val="00A6D6"/>
              </a:buClr>
              <a:buSzPts val="3600"/>
              <a:buFont typeface="Arial"/>
              <a:buNone/>
            </a:pPr>
            <a:r>
              <a:rPr lang="en-GB" sz="3200"/>
              <a:t>The State of Open Data Report 2019</a:t>
            </a:r>
            <a:endParaRPr sz="3200"/>
          </a:p>
        </p:txBody>
      </p:sp>
      <p:pic>
        <p:nvPicPr>
          <p:cNvPr id="72" name="Google Shape;72;p12"/>
          <p:cNvPicPr preferRelativeResize="0"/>
          <p:nvPr/>
        </p:nvPicPr>
        <p:blipFill>
          <a:blip r:embed="rId3">
            <a:alphaModFix/>
          </a:blip>
          <a:stretch>
            <a:fillRect/>
          </a:stretch>
        </p:blipFill>
        <p:spPr>
          <a:xfrm>
            <a:off x="230575" y="2045339"/>
            <a:ext cx="8839199" cy="3091612"/>
          </a:xfrm>
          <a:prstGeom prst="rect">
            <a:avLst/>
          </a:prstGeom>
          <a:noFill/>
          <a:ln>
            <a:noFill/>
          </a:ln>
        </p:spPr>
      </p:pic>
      <p:sp>
        <p:nvSpPr>
          <p:cNvPr id="73" name="Google Shape;73;p12"/>
          <p:cNvSpPr txBox="1"/>
          <p:nvPr/>
        </p:nvSpPr>
        <p:spPr>
          <a:xfrm>
            <a:off x="2612575" y="5992950"/>
            <a:ext cx="8327700" cy="46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hlink"/>
                </a:solidFill>
                <a:hlinkClick r:id="rId4"/>
              </a:rPr>
              <a:t>https://doi.org/10.6084/m9.figshare.9980783.v1</a:t>
            </a:r>
            <a:r>
              <a:rPr lang="en-GB"/>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3"/>
          <p:cNvSpPr txBox="1">
            <a:spLocks noGrp="1"/>
          </p:cNvSpPr>
          <p:nvPr>
            <p:ph type="ctrTitle"/>
          </p:nvPr>
        </p:nvSpPr>
        <p:spPr>
          <a:xfrm>
            <a:off x="1725992" y="-396204"/>
            <a:ext cx="7265400" cy="2972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GB" sz="3800">
                <a:solidFill>
                  <a:srgbClr val="FF0000"/>
                </a:solidFill>
              </a:rPr>
              <a:t>1.</a:t>
            </a:r>
            <a:r>
              <a:rPr lang="en-GB" sz="3800">
                <a:solidFill>
                  <a:schemeClr val="dk2"/>
                </a:solidFill>
              </a:rPr>
              <a:t> Policies are useful when they go hand in hand with practice </a:t>
            </a:r>
            <a:endParaRPr sz="3800"/>
          </a:p>
        </p:txBody>
      </p:sp>
      <p:sp>
        <p:nvSpPr>
          <p:cNvPr id="79" name="Google Shape;79;p13"/>
          <p:cNvSpPr txBox="1">
            <a:spLocks noGrp="1"/>
          </p:cNvSpPr>
          <p:nvPr>
            <p:ph type="subTitle" idx="1"/>
          </p:nvPr>
        </p:nvSpPr>
        <p:spPr>
          <a:xfrm>
            <a:off x="1868250" y="3284450"/>
            <a:ext cx="7189200" cy="13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3000">
                <a:solidFill>
                  <a:srgbClr val="000000"/>
                </a:solidFill>
              </a:rPr>
              <a:t>It is </a:t>
            </a:r>
            <a:r>
              <a:rPr lang="en-GB" sz="3000" i="1">
                <a:solidFill>
                  <a:srgbClr val="000000"/>
                </a:solidFill>
              </a:rPr>
              <a:t>un</a:t>
            </a:r>
            <a:r>
              <a:rPr lang="en-GB" sz="3000">
                <a:solidFill>
                  <a:srgbClr val="000000"/>
                </a:solidFill>
              </a:rPr>
              <a:t>FAIR (and not useful) to simply expect researchers to make their research FAIR, without providing appropriate support  </a:t>
            </a:r>
            <a:endParaRPr sz="3000">
              <a:solidFill>
                <a:srgbClr val="000000"/>
              </a:solidFill>
            </a:endParaRPr>
          </a:p>
          <a:p>
            <a:pPr marL="457200" marR="0" lvl="0" indent="-406400" algn="l" rtl="0">
              <a:lnSpc>
                <a:spcPct val="100000"/>
              </a:lnSpc>
              <a:spcBef>
                <a:spcPts val="560"/>
              </a:spcBef>
              <a:spcAft>
                <a:spcPts val="0"/>
              </a:spcAft>
              <a:buClr>
                <a:srgbClr val="00A6D6"/>
              </a:buClr>
              <a:buSzPts val="2800"/>
              <a:buFont typeface="Arial"/>
              <a:buNone/>
            </a:pPr>
            <a:endParaRPr sz="300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solidFill>
                  <a:srgbClr val="FF0000"/>
                </a:solidFill>
              </a:rPr>
              <a:t>2</a:t>
            </a:r>
            <a:r>
              <a:rPr lang="en-GB"/>
              <a:t>. Research and researchers are central</a:t>
            </a:r>
            <a:endParaRPr sz="3600" b="0" i="0" u="none" strike="noStrike" cap="none">
              <a:solidFill>
                <a:srgbClr val="00A6D6"/>
              </a:solidFill>
              <a:latin typeface="Arial"/>
              <a:ea typeface="Arial"/>
              <a:cs typeface="Arial"/>
              <a:sym typeface="Arial"/>
            </a:endParaRPr>
          </a:p>
        </p:txBody>
      </p:sp>
      <p:sp>
        <p:nvSpPr>
          <p:cNvPr id="86" name="Google Shape;86;p14"/>
          <p:cNvSpPr txBox="1"/>
          <p:nvPr/>
        </p:nvSpPr>
        <p:spPr>
          <a:xfrm>
            <a:off x="1552575" y="6038850"/>
            <a:ext cx="7250400" cy="8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Bregt Saenen, </a:t>
            </a:r>
            <a:r>
              <a:rPr lang="en-GB" u="sng">
                <a:solidFill>
                  <a:schemeClr val="hlink"/>
                </a:solidFill>
                <a:hlinkClick r:id="rId3"/>
              </a:rPr>
              <a:t>https://www.slideshare.net/EurUniversityAssociation/2019-research-assessment-in-the-transition-to-open-science</a:t>
            </a:r>
            <a:r>
              <a:rPr lang="en-GB"/>
              <a:t> </a:t>
            </a:r>
            <a:endParaRPr/>
          </a:p>
        </p:txBody>
      </p:sp>
      <p:pic>
        <p:nvPicPr>
          <p:cNvPr id="87" name="Google Shape;87;p14"/>
          <p:cNvPicPr preferRelativeResize="0"/>
          <p:nvPr/>
        </p:nvPicPr>
        <p:blipFill>
          <a:blip r:embed="rId4">
            <a:alphaModFix/>
          </a:blip>
          <a:stretch>
            <a:fillRect/>
          </a:stretch>
        </p:blipFill>
        <p:spPr>
          <a:xfrm>
            <a:off x="1276350" y="1731963"/>
            <a:ext cx="7850055" cy="43164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Researchers are under various types of pressures</a:t>
            </a:r>
            <a:endParaRPr sz="3600" b="0" i="0" u="none" strike="noStrike" cap="none">
              <a:solidFill>
                <a:srgbClr val="00A6D6"/>
              </a:solidFill>
              <a:latin typeface="Arial"/>
              <a:ea typeface="Arial"/>
              <a:cs typeface="Arial"/>
              <a:sym typeface="Arial"/>
            </a:endParaRPr>
          </a:p>
        </p:txBody>
      </p:sp>
      <p:pic>
        <p:nvPicPr>
          <p:cNvPr id="94" name="Google Shape;94;p15"/>
          <p:cNvPicPr preferRelativeResize="0"/>
          <p:nvPr/>
        </p:nvPicPr>
        <p:blipFill>
          <a:blip r:embed="rId3">
            <a:alphaModFix/>
          </a:blip>
          <a:stretch>
            <a:fillRect/>
          </a:stretch>
        </p:blipFill>
        <p:spPr>
          <a:xfrm>
            <a:off x="873574" y="1762125"/>
            <a:ext cx="8145525" cy="4552950"/>
          </a:xfrm>
          <a:prstGeom prst="rect">
            <a:avLst/>
          </a:prstGeom>
          <a:noFill/>
          <a:ln>
            <a:noFill/>
          </a:ln>
        </p:spPr>
      </p:pic>
      <p:sp>
        <p:nvSpPr>
          <p:cNvPr id="95" name="Google Shape;95;p15"/>
          <p:cNvSpPr txBox="1"/>
          <p:nvPr/>
        </p:nvSpPr>
        <p:spPr>
          <a:xfrm>
            <a:off x="1552575" y="6038850"/>
            <a:ext cx="7250400" cy="8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Bregt Saenen, </a:t>
            </a:r>
            <a:r>
              <a:rPr lang="en-GB" u="sng">
                <a:solidFill>
                  <a:schemeClr val="hlink"/>
                </a:solidFill>
                <a:hlinkClick r:id="rId4"/>
              </a:rPr>
              <a:t>https://www.slideshare.net/EurUniversityAssociation/2019-research-assessment-in-the-transition-to-open-science</a:t>
            </a:r>
            <a:r>
              <a:rPr lang="en-GB"/>
              <a:t> </a:t>
            </a:r>
            <a:endParaRPr/>
          </a:p>
        </p:txBody>
      </p:sp>
    </p:spTree>
  </p:cSld>
  <p:clrMapOvr>
    <a:masterClrMapping/>
  </p:clrMapOvr>
</p:sld>
</file>

<file path=ppt/theme/theme1.xml><?xml version="1.0" encoding="utf-8"?>
<a:theme xmlns:a="http://schemas.openxmlformats.org/drawingml/2006/main" name="Office Theme">
  <a:themeElements>
    <a:clrScheme name="TU Delft">
      <a:dk1>
        <a:srgbClr val="000000"/>
      </a:dk1>
      <a:lt1>
        <a:srgbClr val="FFFFFF"/>
      </a:lt1>
      <a:dk2>
        <a:srgbClr val="00A6D6"/>
      </a:dk2>
      <a:lt2>
        <a:srgbClr val="FFFFFF"/>
      </a:lt2>
      <a:accent1>
        <a:srgbClr val="A5CA1A"/>
      </a:accent1>
      <a:accent2>
        <a:srgbClr val="E21A1A"/>
      </a:accent2>
      <a:accent3>
        <a:srgbClr val="6D177F"/>
      </a:accent3>
      <a:accent4>
        <a:srgbClr val="E64616"/>
      </a:accent4>
      <a:accent5>
        <a:srgbClr val="008891"/>
      </a:accent5>
      <a:accent6>
        <a:srgbClr val="6B8689"/>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TU Delft">
      <a:dk1>
        <a:srgbClr val="000000"/>
      </a:dk1>
      <a:lt1>
        <a:srgbClr val="FFFFFF"/>
      </a:lt1>
      <a:dk2>
        <a:srgbClr val="00A6D6"/>
      </a:dk2>
      <a:lt2>
        <a:srgbClr val="FFFFFF"/>
      </a:lt2>
      <a:accent1>
        <a:srgbClr val="A5CA1A"/>
      </a:accent1>
      <a:accent2>
        <a:srgbClr val="E21A1A"/>
      </a:accent2>
      <a:accent3>
        <a:srgbClr val="6D177F"/>
      </a:accent3>
      <a:accent4>
        <a:srgbClr val="E64616"/>
      </a:accent4>
      <a:accent5>
        <a:srgbClr val="008891"/>
      </a:accent5>
      <a:accent6>
        <a:srgbClr val="6B8689"/>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720</Words>
  <Application>Microsoft Office PowerPoint</Application>
  <PresentationFormat>On-screen Show (4:3)</PresentationFormat>
  <Paragraphs>144</Paragraphs>
  <Slides>28</Slides>
  <Notes>28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28</vt:i4>
      </vt:variant>
    </vt:vector>
  </HeadingPairs>
  <TitlesOfParts>
    <vt:vector size="33" baseType="lpstr">
      <vt:lpstr>Arial</vt:lpstr>
      <vt:lpstr>Calibri</vt:lpstr>
      <vt:lpstr>Tahoma</vt:lpstr>
      <vt:lpstr>Office Theme</vt:lpstr>
      <vt:lpstr>Office Theme</vt:lpstr>
      <vt:lpstr>PowerPoint Presentation</vt:lpstr>
      <vt:lpstr>PowerPoint Presentation</vt:lpstr>
      <vt:lpstr>Disclaimers</vt:lpstr>
      <vt:lpstr>Who is familiar with the FAIR principles?</vt:lpstr>
      <vt:lpstr>Who feels comfortable to explain what FAIR data really means in practice?</vt:lpstr>
      <vt:lpstr>Reality check:  The State of Open Data Report 2019</vt:lpstr>
      <vt:lpstr>1. Policies are useful when they go hand in hand with practice </vt:lpstr>
      <vt:lpstr>2. Research and researchers are central</vt:lpstr>
      <vt:lpstr>Researchers are under various types of pressures</vt:lpstr>
      <vt:lpstr>Investing in people:  Data Steward with a PhD experience at every TU Delft faculty </vt:lpstr>
      <vt:lpstr>3. Small, incremental (realistic!) steps can make a big difference</vt:lpstr>
      <vt:lpstr>Objective: improve daily practice, not compliance</vt:lpstr>
      <vt:lpstr>“Change happens one person at a time” </vt:lpstr>
      <vt:lpstr>What do the Data Stewards do?</vt:lpstr>
      <vt:lpstr>Does it make a difference to have a Data Steward?</vt:lpstr>
      <vt:lpstr>4. Champions are powerful allies</vt:lpstr>
      <vt:lpstr>Data Champions</vt:lpstr>
      <vt:lpstr>What do the Data Champions do?</vt:lpstr>
      <vt:lpstr>What do the Data Champions do?</vt:lpstr>
      <vt:lpstr>What do the Data Champions do?</vt:lpstr>
      <vt:lpstr>What do the Data Champions do?</vt:lpstr>
      <vt:lpstr>5. Both central and disciplinary efforts are essential</vt:lpstr>
      <vt:lpstr>Policy Development</vt:lpstr>
      <vt:lpstr>Bottom-up departmental policies</vt:lpstr>
      <vt:lpstr>Vision for training</vt:lpstr>
      <vt:lpstr>6. No need to reinvent the wheel  (and ask for help)</vt:lpstr>
      <vt:lpstr>6 tips to take researchers along on the journey to FAIR: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Marta Teperek</dc:creator>
  <cp:lastModifiedBy>Marta Teperek</cp:lastModifiedBy>
  <cp:revision>1</cp:revision>
  <dcterms:modified xsi:type="dcterms:W3CDTF">2019-10-29T12:38:55Z</dcterms:modified>
</cp:coreProperties>
</file>