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ti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1" r:id="rId1"/>
    <p:sldMasterId id="2147483648" r:id="rId2"/>
  </p:sldMasterIdLst>
  <p:notesMasterIdLst>
    <p:notesMasterId r:id="rId33"/>
  </p:notesMasterIdLst>
  <p:handoutMasterIdLst>
    <p:handoutMasterId r:id="rId34"/>
  </p:handoutMasterIdLst>
  <p:sldIdLst>
    <p:sldId id="559" r:id="rId3"/>
    <p:sldId id="561" r:id="rId4"/>
    <p:sldId id="638" r:id="rId5"/>
    <p:sldId id="618" r:id="rId6"/>
    <p:sldId id="626" r:id="rId7"/>
    <p:sldId id="627" r:id="rId8"/>
    <p:sldId id="628" r:id="rId9"/>
    <p:sldId id="629" r:id="rId10"/>
    <p:sldId id="581" r:id="rId11"/>
    <p:sldId id="630" r:id="rId12"/>
    <p:sldId id="631" r:id="rId13"/>
    <p:sldId id="632" r:id="rId14"/>
    <p:sldId id="634" r:id="rId15"/>
    <p:sldId id="658" r:id="rId16"/>
    <p:sldId id="657" r:id="rId17"/>
    <p:sldId id="635" r:id="rId18"/>
    <p:sldId id="636" r:id="rId19"/>
    <p:sldId id="656" r:id="rId20"/>
    <p:sldId id="640" r:id="rId21"/>
    <p:sldId id="641" r:id="rId22"/>
    <p:sldId id="653" r:id="rId23"/>
    <p:sldId id="654" r:id="rId24"/>
    <p:sldId id="655" r:id="rId25"/>
    <p:sldId id="643" r:id="rId26"/>
    <p:sldId id="644" r:id="rId27"/>
    <p:sldId id="649" r:id="rId28"/>
    <p:sldId id="645" r:id="rId29"/>
    <p:sldId id="646" r:id="rId30"/>
    <p:sldId id="647" r:id="rId31"/>
    <p:sldId id="623" r:id="rId32"/>
  </p:sldIdLst>
  <p:sldSz cx="9144000" cy="6858000" type="screen4x3"/>
  <p:notesSz cx="6797675" cy="9874250"/>
  <p:custDataLst>
    <p:tags r:id="rId35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24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0000FF"/>
    <a:srgbClr val="FF3300"/>
    <a:srgbClr val="D65E05"/>
    <a:srgbClr val="004A8C"/>
    <a:srgbClr val="3333CC"/>
    <a:srgbClr val="EAEAEA"/>
    <a:srgbClr val="00336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2" autoAdjust="0"/>
    <p:restoredTop sz="79537" autoAdjust="0"/>
  </p:normalViewPr>
  <p:slideViewPr>
    <p:cSldViewPr snapToGrid="0">
      <p:cViewPr varScale="1">
        <p:scale>
          <a:sx n="131" d="100"/>
          <a:sy n="131" d="100"/>
        </p:scale>
        <p:origin x="792" y="126"/>
      </p:cViewPr>
      <p:guideLst>
        <p:guide orient="horz" pos="252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>
      <p:cViewPr varScale="1">
        <p:scale>
          <a:sx n="82" d="100"/>
          <a:sy n="82" d="100"/>
        </p:scale>
        <p:origin x="-2016" y="-78"/>
      </p:cViewPr>
      <p:guideLst>
        <p:guide orient="horz" pos="3110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gs" Target="tags/tag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836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836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8485"/>
            <a:ext cx="2946400" cy="49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836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378485"/>
            <a:ext cx="2946400" cy="49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1AA21D1-2317-447B-BDE6-5C18DD1F7E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49696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0275" y="739775"/>
            <a:ext cx="4937125" cy="37036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690822"/>
            <a:ext cx="5438775" cy="4442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8485"/>
            <a:ext cx="2946400" cy="49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35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378485"/>
            <a:ext cx="2946400" cy="49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EE78BA6-4FE1-48AB-8759-3778C09122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61470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E78BA6-4FE1-48AB-8759-3778C09122D0}" type="slidenum">
              <a:rPr lang="en-US" altLang="en-US" smtClean="0"/>
              <a:pPr>
                <a:defRPr/>
              </a:pPr>
              <a:t>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427897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E78BA6-4FE1-48AB-8759-3778C09122D0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60366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E78BA6-4FE1-48AB-8759-3778C09122D0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70182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E78BA6-4FE1-48AB-8759-3778C09122D0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74741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E78BA6-4FE1-48AB-8759-3778C09122D0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73342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E78BA6-4FE1-48AB-8759-3778C09122D0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87565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E78BA6-4FE1-48AB-8759-3778C09122D0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02133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E78BA6-4FE1-48AB-8759-3778C09122D0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84265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E78BA6-4FE1-48AB-8759-3778C09122D0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72569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E78BA6-4FE1-48AB-8759-3778C09122D0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6030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E78BA6-4FE1-48AB-8759-3778C09122D0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4365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E78BA6-4FE1-48AB-8759-3778C09122D0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48519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E78BA6-4FE1-48AB-8759-3778C09122D0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47995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E78BA6-4FE1-48AB-8759-3778C09122D0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97426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E78BA6-4FE1-48AB-8759-3778C09122D0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81333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E78BA6-4FE1-48AB-8759-3778C09122D0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28711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E78BA6-4FE1-48AB-8759-3778C09122D0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76047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E78BA6-4FE1-48AB-8759-3778C09122D0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2505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52388" y="142875"/>
            <a:ext cx="9024937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82550" y="1057275"/>
            <a:ext cx="4575175" cy="5143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4749800" y="1057274"/>
            <a:ext cx="4318000" cy="5153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8102A6-825F-4317-9032-6E44B8A7CB85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59732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62813" y="944563"/>
            <a:ext cx="1785937" cy="5246687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3350" y="963613"/>
            <a:ext cx="6948488" cy="5237162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724650" y="6397625"/>
            <a:ext cx="2133600" cy="3635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9B8D94-F509-4027-843F-992C22C8894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21179967"/>
      </p:ext>
    </p:extLst>
  </p:cSld>
  <p:clrMapOvr>
    <a:masterClrMapping/>
  </p:clrMapOvr>
  <p:transition spd="med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(listi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52388" y="161925"/>
            <a:ext cx="9024937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52387" y="1066799"/>
            <a:ext cx="8986837" cy="5248276"/>
          </a:xfrm>
        </p:spPr>
        <p:txBody>
          <a:bodyPr/>
          <a:lstStyle>
            <a:lvl1pPr marL="342900" indent="-342900">
              <a:buClr>
                <a:srgbClr val="004A8C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3997DC-9289-4FA0-A522-09BDAFEE81AA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509459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no listi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52388" y="161925"/>
            <a:ext cx="9024937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52387" y="1066799"/>
            <a:ext cx="8986837" cy="5248276"/>
          </a:xfrm>
        </p:spPr>
        <p:txBody>
          <a:bodyPr/>
          <a:lstStyle>
            <a:lvl1pPr marL="0" indent="0">
              <a:buClr>
                <a:srgbClr val="004A8C"/>
              </a:buClr>
              <a:buFont typeface="Wingdings" panose="05000000000000000000" pitchFamily="2" charset="2"/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endParaRPr lang="en-GB" dirty="0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C9F9AE-2540-4A3C-BF2D-B592F4D2D7C1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846469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listi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52388" y="161925"/>
            <a:ext cx="9024937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52387" y="1066799"/>
            <a:ext cx="8986837" cy="5248276"/>
          </a:xfrm>
        </p:spPr>
        <p:txBody>
          <a:bodyPr/>
          <a:lstStyle>
            <a:lvl1pPr marL="342900" indent="-342900">
              <a:buClr>
                <a:srgbClr val="004A8C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3997DC-9289-4FA0-A522-09BDAFEE81AA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887904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52388" y="161925"/>
            <a:ext cx="9024937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3" name="Rectangle 2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BBB5A5-69AA-40A0-8382-EC42806A6123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259956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UU Computers 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3" y="198438"/>
            <a:ext cx="1570037" cy="863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724650" y="6397625"/>
            <a:ext cx="2133600" cy="3635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72C959-5300-444F-BFC1-3BF3BCCE4D0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68942764"/>
      </p:ext>
    </p:extLst>
  </p:cSld>
  <p:clrMapOvr>
    <a:masterClrMapping/>
  </p:clrMapOvr>
  <p:transition spd="med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UU Computers 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3" y="198438"/>
            <a:ext cx="1570037" cy="863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724650" y="6397625"/>
            <a:ext cx="2133600" cy="3635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72C959-5300-444F-BFC1-3BF3BCCE4D0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29820300"/>
      </p:ext>
    </p:extLst>
  </p:cSld>
  <p:clrMapOvr>
    <a:masterClrMapping/>
  </p:clrMapOvr>
  <p:transition spd="med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387" y="962025"/>
            <a:ext cx="8986837" cy="5219700"/>
          </a:xfrm>
        </p:spPr>
        <p:txBody>
          <a:bodyPr/>
          <a:lstStyle>
            <a:lvl1pPr>
              <a:buClr>
                <a:srgbClr val="004A8C"/>
              </a:buCl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724650" y="6397625"/>
            <a:ext cx="2133600" cy="3635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26E8A8-A19C-4AB9-B3A8-126D6D88ECE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20385640"/>
      </p:ext>
    </p:extLst>
  </p:cSld>
  <p:clrMapOvr>
    <a:masterClrMapping/>
  </p:clrMapOvr>
  <p:transition spd="med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550" y="923924"/>
            <a:ext cx="4575175" cy="5276851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49800" y="914400"/>
            <a:ext cx="4318000" cy="5295900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724650" y="6397625"/>
            <a:ext cx="2133600" cy="3635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157EA3-B951-40C1-B0E3-0B47EF8AA82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33604630"/>
      </p:ext>
    </p:extLst>
  </p:cSld>
  <p:clrMapOvr>
    <a:masterClrMapping/>
  </p:clrMapOvr>
  <p:transition spd="med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724650" y="6397625"/>
            <a:ext cx="2133600" cy="3635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813697-A1AC-407E-BABA-32834C2FB7C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95055547"/>
      </p:ext>
    </p:extLst>
  </p:cSld>
  <p:clrMapOvr>
    <a:masterClrMapping/>
  </p:clrMapOvr>
  <p:transition spd="med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6200" y="1009650"/>
            <a:ext cx="897255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1028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52388" y="104775"/>
            <a:ext cx="9024937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9" name="Rectangle 2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619500" y="6472238"/>
            <a:ext cx="2133600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fld id="{CA08B799-A785-41A6-9F09-AD2859C084A2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  <p:pic>
        <p:nvPicPr>
          <p:cNvPr id="1030" name="Picture 7" descr="UU Computers Logo.png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6273800"/>
            <a:ext cx="9398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7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imes New Roman" pitchFamily="18" charset="0"/>
          <a:cs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imes New Roman" pitchFamily="18" charset="0"/>
          <a:cs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imes New Roman" pitchFamily="18" charset="0"/>
          <a:cs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388" y="962025"/>
            <a:ext cx="8986837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051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52388" y="123825"/>
            <a:ext cx="9024937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9" name="Rectangle 2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62725" y="6462713"/>
            <a:ext cx="2133600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36E56D3D-8004-4B24-8FDE-2248DB3ABD17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8" r:id="rId6"/>
  </p:sldLayoutIdLst>
  <p:transition spd="med">
    <p:wipe dir="r"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imes New Roman" pitchFamily="18" charset="0"/>
          <a:cs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imes New Roman" pitchFamily="18" charset="0"/>
          <a:cs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imes New Roman" pitchFamily="18" charset="0"/>
          <a:cs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imes New Roman" pitchFamily="18" charset="0"/>
          <a:cs typeface="Times New Roman" pitchFamily="18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2B65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2B65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2B65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02B65"/>
          </a:solidFill>
          <a:latin typeface="Arial" charset="0"/>
        </a:defRPr>
      </a:lvl9pPr>
    </p:titleStyle>
    <p:bodyStyle>
      <a:lvl1pPr marL="284163" indent="-284163" algn="l" rtl="0" eaLnBrk="0" fontAlgn="base" hangingPunct="0">
        <a:lnSpc>
          <a:spcPct val="90000"/>
        </a:lnSpc>
        <a:spcBef>
          <a:spcPct val="0"/>
        </a:spcBef>
        <a:spcAft>
          <a:spcPct val="20000"/>
        </a:spcAft>
        <a:buClr>
          <a:srgbClr val="004A8C"/>
        </a:buClr>
        <a:buFont typeface="Wingdings" pitchFamily="2" charset="2"/>
        <a:buChar char="§"/>
        <a:defRPr sz="24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474663" indent="-17463" algn="l" rtl="0" eaLnBrk="0" fontAlgn="base" hangingPunct="0">
        <a:lnSpc>
          <a:spcPct val="90000"/>
        </a:lnSpc>
        <a:spcBef>
          <a:spcPct val="0"/>
        </a:spcBef>
        <a:spcAft>
          <a:spcPct val="20000"/>
        </a:spcAft>
        <a:buClr>
          <a:srgbClr val="00A5EC"/>
        </a:buClr>
        <a:buFont typeface="Wingdings" pitchFamily="2" charset="2"/>
        <a:defRPr sz="2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2pPr>
      <a:lvl3pPr marL="1536700" indent="-200025" algn="l" rtl="0" eaLnBrk="0" fontAlgn="base" hangingPunct="0">
        <a:lnSpc>
          <a:spcPct val="90000"/>
        </a:lnSpc>
        <a:spcBef>
          <a:spcPct val="0"/>
        </a:spcBef>
        <a:spcAft>
          <a:spcPct val="20000"/>
        </a:spcAft>
        <a:buClr>
          <a:srgbClr val="00A5EC"/>
        </a:buClr>
        <a:buFont typeface="Wingdings" pitchFamily="2" charset="2"/>
        <a:defRPr sz="2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3pPr>
      <a:lvl4pPr marL="1914525" indent="-187325" algn="l" rtl="0" eaLnBrk="0" fontAlgn="base" hangingPunct="0">
        <a:lnSpc>
          <a:spcPct val="90000"/>
        </a:lnSpc>
        <a:spcBef>
          <a:spcPct val="0"/>
        </a:spcBef>
        <a:spcAft>
          <a:spcPct val="20000"/>
        </a:spcAft>
        <a:buClr>
          <a:srgbClr val="00A5EC"/>
        </a:buClr>
        <a:buFont typeface="Wingdings" pitchFamily="2" charset="2"/>
        <a:defRPr sz="2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4pPr>
      <a:lvl5pPr marL="2293938" indent="-188913" algn="l" rtl="0" eaLnBrk="0" fontAlgn="base" hangingPunct="0">
        <a:lnSpc>
          <a:spcPct val="90000"/>
        </a:lnSpc>
        <a:spcBef>
          <a:spcPct val="0"/>
        </a:spcBef>
        <a:spcAft>
          <a:spcPct val="20000"/>
        </a:spcAft>
        <a:buClr>
          <a:srgbClr val="00A5EC"/>
        </a:buClr>
        <a:buFont typeface="Wingdings" pitchFamily="2" charset="2"/>
        <a:defRPr sz="2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5pPr>
      <a:lvl6pPr marL="2751138" indent="-188913" algn="l" rtl="0" fontAlgn="base">
        <a:lnSpc>
          <a:spcPct val="90000"/>
        </a:lnSpc>
        <a:spcBef>
          <a:spcPct val="0"/>
        </a:spcBef>
        <a:spcAft>
          <a:spcPct val="20000"/>
        </a:spcAft>
        <a:buClr>
          <a:srgbClr val="00A5EC"/>
        </a:buClr>
        <a:buFont typeface="Wingdings" pitchFamily="2" charset="2"/>
        <a:defRPr sz="2400">
          <a:solidFill>
            <a:srgbClr val="002B65"/>
          </a:solidFill>
          <a:latin typeface="+mn-lt"/>
        </a:defRPr>
      </a:lvl6pPr>
      <a:lvl7pPr marL="3208338" indent="-188913" algn="l" rtl="0" fontAlgn="base">
        <a:lnSpc>
          <a:spcPct val="90000"/>
        </a:lnSpc>
        <a:spcBef>
          <a:spcPct val="0"/>
        </a:spcBef>
        <a:spcAft>
          <a:spcPct val="20000"/>
        </a:spcAft>
        <a:buClr>
          <a:srgbClr val="00A5EC"/>
        </a:buClr>
        <a:buFont typeface="Wingdings" pitchFamily="2" charset="2"/>
        <a:defRPr sz="2400">
          <a:solidFill>
            <a:srgbClr val="002B65"/>
          </a:solidFill>
          <a:latin typeface="+mn-lt"/>
        </a:defRPr>
      </a:lvl7pPr>
      <a:lvl8pPr marL="3665538" indent="-188913" algn="l" rtl="0" fontAlgn="base">
        <a:lnSpc>
          <a:spcPct val="90000"/>
        </a:lnSpc>
        <a:spcBef>
          <a:spcPct val="0"/>
        </a:spcBef>
        <a:spcAft>
          <a:spcPct val="20000"/>
        </a:spcAft>
        <a:buClr>
          <a:srgbClr val="00A5EC"/>
        </a:buClr>
        <a:buFont typeface="Wingdings" pitchFamily="2" charset="2"/>
        <a:defRPr sz="2400">
          <a:solidFill>
            <a:srgbClr val="002B65"/>
          </a:solidFill>
          <a:latin typeface="+mn-lt"/>
        </a:defRPr>
      </a:lvl8pPr>
      <a:lvl9pPr marL="4122738" indent="-188913" algn="l" rtl="0" fontAlgn="base">
        <a:lnSpc>
          <a:spcPct val="90000"/>
        </a:lnSpc>
        <a:spcBef>
          <a:spcPct val="0"/>
        </a:spcBef>
        <a:spcAft>
          <a:spcPct val="20000"/>
        </a:spcAft>
        <a:buClr>
          <a:srgbClr val="00A5EC"/>
        </a:buClr>
        <a:buFont typeface="Wingdings" pitchFamily="2" charset="2"/>
        <a:defRPr sz="2400">
          <a:solidFill>
            <a:srgbClr val="002B65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2.emf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.uk/url?sa=i&amp;rct=j&amp;q=&amp;esrc=s&amp;source=images&amp;cd=&amp;cad=rja&amp;uact=8&amp;ved=2ahUKEwjnntD6oc7bAhUDQBQKHeIYC-oQjRx6BAgBEAU&amp;url=https://www.youtube.com/watch?v%3Dw-ZM3tdQnAc&amp;psig=AOvVaw0-zOqdIU2o51GJANWs4uC4&amp;ust=1528897707603765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.uk/url?sa=i&amp;rct=j&amp;q=&amp;esrc=s&amp;source=images&amp;cd=&amp;ved=&amp;url=http://blogs.discovermagazine.com/neuroskeptic/2011/02/28/the-other-brain/&amp;psig=AFQjCNEea-rIR8SlfikgadAme0YvV9hm8A&amp;ust=1475673556031702&amp;cad=rjt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3"/>
          <p:cNvSpPr>
            <a:spLocks noGrp="1"/>
          </p:cNvSpPr>
          <p:nvPr>
            <p:ph type="ctrTitle"/>
          </p:nvPr>
        </p:nvSpPr>
        <p:spPr>
          <a:xfrm>
            <a:off x="152397" y="1059367"/>
            <a:ext cx="8705853" cy="2799074"/>
          </a:xfrm>
        </p:spPr>
        <p:txBody>
          <a:bodyPr/>
          <a:lstStyle/>
          <a:p>
            <a:pPr eaLnBrk="1" hangingPunct="1"/>
            <a:r>
              <a:rPr lang="en-GB" altLang="zh-CN" sz="1800" b="1" kern="1200" dirty="0">
                <a:solidFill>
                  <a:srgbClr val="002B65"/>
                </a:solidFill>
                <a:latin typeface="Calibri" panose="020F0502020204030204" pitchFamily="34" charset="0"/>
                <a:ea typeface="+mn-ea"/>
                <a:cs typeface="+mn-cs"/>
              </a:rPr>
              <a:t/>
            </a:r>
            <a:br>
              <a:rPr lang="en-GB" altLang="zh-CN" sz="1800" b="1" kern="1200" dirty="0">
                <a:solidFill>
                  <a:srgbClr val="002B65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altLang="zh-CN" sz="1800" b="1" kern="1200" dirty="0" smtClean="0">
                <a:solidFill>
                  <a:srgbClr val="002B65"/>
                </a:solidFill>
                <a:latin typeface="Calibri" panose="020F0502020204030204" pitchFamily="34" charset="0"/>
                <a:ea typeface="+mn-ea"/>
                <a:cs typeface="+mn-cs"/>
              </a:rPr>
              <a:t/>
            </a:r>
            <a:br>
              <a:rPr lang="en-GB" altLang="zh-CN" sz="1800" b="1" kern="1200" dirty="0" smtClean="0">
                <a:solidFill>
                  <a:srgbClr val="002B65"/>
                </a:solidFill>
                <a:latin typeface="Calibri" panose="020F0502020204030204" pitchFamily="34" charset="0"/>
                <a:ea typeface="+mn-ea"/>
                <a:cs typeface="+mn-cs"/>
              </a:rPr>
            </a:br>
            <a:r>
              <a:rPr lang="en-GB" altLang="zh-CN" sz="4000" b="1" kern="1200" dirty="0" smtClean="0">
                <a:latin typeface="Calibri" panose="020F0502020204030204" pitchFamily="34" charset="0"/>
                <a:ea typeface="+mn-ea"/>
                <a:cs typeface="+mn-cs"/>
              </a:rPr>
              <a:t>B</a:t>
            </a:r>
            <a:r>
              <a:rPr lang="en-GB" sz="4000" b="1" dirty="0" smtClean="0">
                <a:latin typeface="Calibri" panose="020F0502020204030204" pitchFamily="34" charset="0"/>
              </a:rPr>
              <a:t>iophysical Models of Astrocyte-Neuron Communications</a:t>
            </a:r>
            <a:r>
              <a:rPr lang="en-GB" altLang="zh-CN" sz="4000" b="1" kern="1200" dirty="0" smtClean="0">
                <a:latin typeface="Calibri" pitchFamily="34" charset="0"/>
                <a:ea typeface="+mn-ea"/>
                <a:cs typeface="+mn-cs"/>
              </a:rPr>
              <a:t/>
            </a:r>
            <a:br>
              <a:rPr lang="en-GB" altLang="zh-CN" sz="4000" b="1" kern="1200" dirty="0" smtClean="0">
                <a:latin typeface="Calibri" pitchFamily="34" charset="0"/>
                <a:ea typeface="+mn-ea"/>
                <a:cs typeface="+mn-cs"/>
              </a:rPr>
            </a:br>
            <a:r>
              <a:rPr lang="en-GB" altLang="zh-CN" sz="4000" b="1" kern="1200" dirty="0">
                <a:latin typeface="Calibri" pitchFamily="34" charset="0"/>
                <a:ea typeface="+mn-ea"/>
                <a:cs typeface="+mn-cs"/>
              </a:rPr>
              <a:t/>
            </a:r>
            <a:br>
              <a:rPr lang="en-GB" altLang="zh-CN" sz="4000" b="1" kern="1200" dirty="0">
                <a:latin typeface="Calibri" pitchFamily="34" charset="0"/>
                <a:ea typeface="+mn-ea"/>
                <a:cs typeface="+mn-cs"/>
              </a:rPr>
            </a:br>
            <a:endParaRPr lang="en-GB" altLang="en-US" sz="2400" b="1" kern="1200" dirty="0"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8196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33136226-05FF-488D-B7A5-C0349A44D0BF}" type="slidenum">
              <a:rPr lang="en-GB" altLang="en-US" sz="1400" smtClean="0"/>
              <a:pPr/>
              <a:t>1</a:t>
            </a:fld>
            <a:endParaRPr lang="en-GB" altLang="en-US" sz="1400" dirty="0" smtClean="0"/>
          </a:p>
        </p:txBody>
      </p:sp>
      <p:grpSp>
        <p:nvGrpSpPr>
          <p:cNvPr id="6" name="Group 5"/>
          <p:cNvGrpSpPr/>
          <p:nvPr/>
        </p:nvGrpSpPr>
        <p:grpSpPr>
          <a:xfrm>
            <a:off x="152397" y="4337181"/>
            <a:ext cx="8820151" cy="2022296"/>
            <a:chOff x="152399" y="3410724"/>
            <a:chExt cx="8677276" cy="1702986"/>
          </a:xfrm>
        </p:grpSpPr>
        <p:sp>
          <p:nvSpPr>
            <p:cNvPr id="7" name="Subtitle 2"/>
            <p:cNvSpPr txBox="1">
              <a:spLocks/>
            </p:cNvSpPr>
            <p:nvPr/>
          </p:nvSpPr>
          <p:spPr bwMode="auto">
            <a:xfrm>
              <a:off x="152399" y="3410724"/>
              <a:ext cx="8677275" cy="5694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en-GB" altLang="en-US" sz="2000" b="1" dirty="0" smtClean="0">
                  <a:latin typeface="Calibri" pitchFamily="34" charset="0"/>
                </a:rPr>
                <a:t>Liam McDaid</a:t>
              </a:r>
              <a:endParaRPr lang="en-GB" altLang="en-US" b="1" dirty="0">
                <a:solidFill>
                  <a:schemeClr val="tx1"/>
                </a:solidFill>
                <a:latin typeface="Calibri" pitchFamily="34" charset="0"/>
              </a:endParaRPr>
            </a:p>
            <a:p>
              <a:pPr eaLnBrk="1" hangingPunct="1"/>
              <a:endParaRPr lang="en-US" altLang="en-US" dirty="0">
                <a:latin typeface="Calibri" pitchFamily="34" charset="0"/>
              </a:endParaRPr>
            </a:p>
          </p:txBody>
        </p:sp>
        <p:sp>
          <p:nvSpPr>
            <p:cNvPr id="8" name="Subtitle 2"/>
            <p:cNvSpPr txBox="1">
              <a:spLocks/>
            </p:cNvSpPr>
            <p:nvPr/>
          </p:nvSpPr>
          <p:spPr bwMode="auto">
            <a:xfrm>
              <a:off x="152399" y="4104059"/>
              <a:ext cx="8677276" cy="1009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Times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Times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en-GB" altLang="en-US" sz="2000" b="1" dirty="0" smtClean="0">
                  <a:solidFill>
                    <a:schemeClr val="tx1"/>
                  </a:solidFill>
                  <a:latin typeface="Calibri" pitchFamily="34" charset="0"/>
                </a:rPr>
                <a:t>School of Computing, Engineering and Intelligent Systems,</a:t>
              </a:r>
              <a:endParaRPr lang="en-GB" altLang="en-US" sz="2000" b="1" dirty="0">
                <a:solidFill>
                  <a:schemeClr val="tx1"/>
                </a:solidFill>
                <a:latin typeface="Calibri" pitchFamily="34" charset="0"/>
              </a:endParaRPr>
            </a:p>
            <a:p>
              <a:pPr algn="ctr" eaLnBrk="1" hangingPunct="1">
                <a:buFontTx/>
                <a:buNone/>
              </a:pPr>
              <a:r>
                <a:rPr lang="en-GB" altLang="en-US" sz="2000" b="1" dirty="0">
                  <a:latin typeface="Calibri" pitchFamily="34" charset="0"/>
                </a:rPr>
                <a:t>Ulster </a:t>
              </a:r>
              <a:r>
                <a:rPr lang="en-GB" altLang="en-US" sz="2000" b="1" dirty="0" smtClean="0">
                  <a:latin typeface="Calibri" pitchFamily="34" charset="0"/>
                </a:rPr>
                <a:t>University, </a:t>
              </a:r>
            </a:p>
            <a:p>
              <a:pPr algn="ctr" eaLnBrk="1" hangingPunct="1">
                <a:buFontTx/>
                <a:buNone/>
              </a:pPr>
              <a:r>
                <a:rPr lang="en-GB" altLang="en-US" sz="2000" b="1" dirty="0" smtClean="0">
                  <a:solidFill>
                    <a:schemeClr val="tx1"/>
                  </a:solidFill>
                  <a:latin typeface="Calibri" pitchFamily="34" charset="0"/>
                </a:rPr>
                <a:t>Northern Ireland</a:t>
              </a:r>
              <a:endParaRPr lang="en-GB" altLang="en-US" sz="2000" b="1" dirty="0">
                <a:solidFill>
                  <a:schemeClr val="tx1"/>
                </a:solidFill>
                <a:latin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0023875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sz="2800" dirty="0"/>
              <a:t>Endocannabinoid</a:t>
            </a:r>
            <a:r>
              <a:rPr lang="en-US" altLang="en-US" dirty="0"/>
              <a:t> Mediated </a:t>
            </a:r>
            <a:r>
              <a:rPr lang="en-US" altLang="en-US" dirty="0" smtClean="0"/>
              <a:t>Re-Learning</a:t>
            </a:r>
            <a:endParaRPr lang="en-GB" altLang="en-US" b="1" dirty="0">
              <a:latin typeface="+mj-lt"/>
              <a:cs typeface="+mj-cs"/>
            </a:endParaRP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676147" y="6433711"/>
            <a:ext cx="2133600" cy="3635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59C1CB4-76EC-4E4F-9F64-B0D6ACC42712}" type="slidenum">
              <a:rPr lang="en-GB" altLang="en-US" sz="1400" smtClean="0">
                <a:latin typeface="Times" charset="0"/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en-GB" altLang="en-US" sz="1400" smtClean="0">
              <a:latin typeface="Times" charset="0"/>
            </a:endParaRPr>
          </a:p>
        </p:txBody>
      </p:sp>
      <p:grpSp>
        <p:nvGrpSpPr>
          <p:cNvPr id="5" name="Group 67"/>
          <p:cNvGrpSpPr>
            <a:grpSpLocks/>
          </p:cNvGrpSpPr>
          <p:nvPr/>
        </p:nvGrpSpPr>
        <p:grpSpPr bwMode="auto">
          <a:xfrm>
            <a:off x="846138" y="1398588"/>
            <a:ext cx="6997700" cy="3328987"/>
            <a:chOff x="605" y="1026"/>
            <a:chExt cx="4408" cy="2097"/>
          </a:xfrm>
        </p:grpSpPr>
        <p:grpSp>
          <p:nvGrpSpPr>
            <p:cNvPr id="7" name="Group 38"/>
            <p:cNvGrpSpPr>
              <a:grpSpLocks/>
            </p:cNvGrpSpPr>
            <p:nvPr/>
          </p:nvGrpSpPr>
          <p:grpSpPr bwMode="auto">
            <a:xfrm>
              <a:off x="605" y="1026"/>
              <a:ext cx="2140" cy="2097"/>
              <a:chOff x="1376" y="981"/>
              <a:chExt cx="2140" cy="2097"/>
            </a:xfrm>
          </p:grpSpPr>
          <p:sp>
            <p:nvSpPr>
              <p:cNvPr id="29" name="Oval 6"/>
              <p:cNvSpPr>
                <a:spLocks noChangeArrowheads="1"/>
              </p:cNvSpPr>
              <p:nvPr/>
            </p:nvSpPr>
            <p:spPr bwMode="auto">
              <a:xfrm>
                <a:off x="3152" y="1389"/>
                <a:ext cx="318" cy="27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" name="Oval 7"/>
              <p:cNvSpPr>
                <a:spLocks noChangeArrowheads="1"/>
              </p:cNvSpPr>
              <p:nvPr/>
            </p:nvSpPr>
            <p:spPr bwMode="auto">
              <a:xfrm>
                <a:off x="3198" y="2478"/>
                <a:ext cx="318" cy="272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" name="AutoShape 8"/>
              <p:cNvSpPr>
                <a:spLocks noChangeArrowheads="1"/>
              </p:cNvSpPr>
              <p:nvPr/>
            </p:nvSpPr>
            <p:spPr bwMode="auto">
              <a:xfrm rot="-902628">
                <a:off x="2064" y="1752"/>
                <a:ext cx="606" cy="576"/>
              </a:xfrm>
              <a:prstGeom prst="star5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GB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32" name="Line 9"/>
              <p:cNvSpPr>
                <a:spLocks noChangeShapeType="1"/>
              </p:cNvSpPr>
              <p:nvPr/>
            </p:nvSpPr>
            <p:spPr bwMode="auto">
              <a:xfrm flipH="1">
                <a:off x="1474" y="1525"/>
                <a:ext cx="167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" name="Line 10"/>
              <p:cNvSpPr>
                <a:spLocks noChangeShapeType="1"/>
              </p:cNvSpPr>
              <p:nvPr/>
            </p:nvSpPr>
            <p:spPr bwMode="auto">
              <a:xfrm flipH="1">
                <a:off x="1519" y="2614"/>
                <a:ext cx="167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" name="Oval 11"/>
              <p:cNvSpPr>
                <a:spLocks noChangeArrowheads="1"/>
              </p:cNvSpPr>
              <p:nvPr/>
            </p:nvSpPr>
            <p:spPr bwMode="auto">
              <a:xfrm>
                <a:off x="2245" y="1480"/>
                <a:ext cx="91" cy="92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5" name="Oval 12"/>
              <p:cNvSpPr>
                <a:spLocks noChangeArrowheads="1"/>
              </p:cNvSpPr>
              <p:nvPr/>
            </p:nvSpPr>
            <p:spPr bwMode="auto">
              <a:xfrm>
                <a:off x="2245" y="2568"/>
                <a:ext cx="91" cy="92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6" name="Arc 14"/>
              <p:cNvSpPr>
                <a:spLocks/>
              </p:cNvSpPr>
              <p:nvPr/>
            </p:nvSpPr>
            <p:spPr bwMode="auto">
              <a:xfrm rot="-5400000">
                <a:off x="2268" y="2500"/>
                <a:ext cx="45" cy="92"/>
              </a:xfrm>
              <a:custGeom>
                <a:avLst/>
                <a:gdLst>
                  <a:gd name="T0" fmla="*/ 0 w 21600"/>
                  <a:gd name="T1" fmla="*/ 0 h 42981"/>
                  <a:gd name="T2" fmla="*/ 0 w 21600"/>
                  <a:gd name="T3" fmla="*/ 0 h 42981"/>
                  <a:gd name="T4" fmla="*/ 0 w 21600"/>
                  <a:gd name="T5" fmla="*/ 0 h 4298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42981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32343"/>
                      <a:pt x="13704" y="41453"/>
                      <a:pt x="3070" y="42980"/>
                    </a:cubicBezTo>
                  </a:path>
                  <a:path w="21600" h="42981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32343"/>
                      <a:pt x="13704" y="41453"/>
                      <a:pt x="3070" y="4298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7" name="Arc 15"/>
              <p:cNvSpPr>
                <a:spLocks/>
              </p:cNvSpPr>
              <p:nvPr/>
            </p:nvSpPr>
            <p:spPr bwMode="auto">
              <a:xfrm rot="5400000" flipV="1">
                <a:off x="2268" y="1547"/>
                <a:ext cx="45" cy="92"/>
              </a:xfrm>
              <a:custGeom>
                <a:avLst/>
                <a:gdLst>
                  <a:gd name="T0" fmla="*/ 0 w 21600"/>
                  <a:gd name="T1" fmla="*/ 0 h 42981"/>
                  <a:gd name="T2" fmla="*/ 0 w 21600"/>
                  <a:gd name="T3" fmla="*/ 0 h 42981"/>
                  <a:gd name="T4" fmla="*/ 0 w 21600"/>
                  <a:gd name="T5" fmla="*/ 0 h 4298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42981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32343"/>
                      <a:pt x="13704" y="41453"/>
                      <a:pt x="3070" y="42980"/>
                    </a:cubicBezTo>
                  </a:path>
                  <a:path w="21600" h="42981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cubicBezTo>
                      <a:pt x="21600" y="32343"/>
                      <a:pt x="13704" y="41453"/>
                      <a:pt x="3070" y="4298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grpSp>
            <p:nvGrpSpPr>
              <p:cNvPr id="38" name="Group 19"/>
              <p:cNvGrpSpPr>
                <a:grpSpLocks/>
              </p:cNvGrpSpPr>
              <p:nvPr/>
            </p:nvGrpSpPr>
            <p:grpSpPr bwMode="auto">
              <a:xfrm>
                <a:off x="2290" y="1207"/>
                <a:ext cx="998" cy="318"/>
                <a:chOff x="2245" y="1253"/>
                <a:chExt cx="998" cy="318"/>
              </a:xfrm>
            </p:grpSpPr>
            <p:sp>
              <p:nvSpPr>
                <p:cNvPr id="53" name="Arc 17"/>
                <p:cNvSpPr>
                  <a:spLocks/>
                </p:cNvSpPr>
                <p:nvPr/>
              </p:nvSpPr>
              <p:spPr bwMode="auto">
                <a:xfrm rot="1078636" flipH="1">
                  <a:off x="2290" y="1253"/>
                  <a:ext cx="953" cy="318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54" name="Line 18"/>
                <p:cNvSpPr>
                  <a:spLocks noChangeShapeType="1"/>
                </p:cNvSpPr>
                <p:nvPr/>
              </p:nvSpPr>
              <p:spPr bwMode="auto">
                <a:xfrm rot="-5842577">
                  <a:off x="2267" y="1412"/>
                  <a:ext cx="1" cy="4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sp>
            <p:nvSpPr>
              <p:cNvPr id="39" name="Arc 21"/>
              <p:cNvSpPr>
                <a:spLocks/>
              </p:cNvSpPr>
              <p:nvPr/>
            </p:nvSpPr>
            <p:spPr bwMode="auto">
              <a:xfrm rot="-1078636" flipH="1" flipV="1">
                <a:off x="2336" y="2568"/>
                <a:ext cx="953" cy="3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0" name="Line 22"/>
              <p:cNvSpPr>
                <a:spLocks noChangeShapeType="1"/>
              </p:cNvSpPr>
              <p:nvPr/>
            </p:nvSpPr>
            <p:spPr bwMode="auto">
              <a:xfrm rot="9907873">
                <a:off x="2290" y="2659"/>
                <a:ext cx="1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1" name="Text Box 25"/>
              <p:cNvSpPr txBox="1">
                <a:spLocks noChangeArrowheads="1"/>
              </p:cNvSpPr>
              <p:nvPr/>
            </p:nvSpPr>
            <p:spPr bwMode="auto">
              <a:xfrm>
                <a:off x="2517" y="981"/>
                <a:ext cx="771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1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2-AG (DSE)</a:t>
                </a:r>
              </a:p>
            </p:txBody>
          </p:sp>
          <p:sp>
            <p:nvSpPr>
              <p:cNvPr id="42" name="Text Box 26"/>
              <p:cNvSpPr txBox="1">
                <a:spLocks noChangeArrowheads="1"/>
              </p:cNvSpPr>
              <p:nvPr/>
            </p:nvSpPr>
            <p:spPr bwMode="auto">
              <a:xfrm>
                <a:off x="2472" y="2886"/>
                <a:ext cx="726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1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2-AG (DSE)</a:t>
                </a:r>
              </a:p>
            </p:txBody>
          </p:sp>
          <p:sp>
            <p:nvSpPr>
              <p:cNvPr id="43" name="Line 27"/>
              <p:cNvSpPr>
                <a:spLocks noChangeShapeType="1"/>
              </p:cNvSpPr>
              <p:nvPr/>
            </p:nvSpPr>
            <p:spPr bwMode="auto">
              <a:xfrm flipH="1">
                <a:off x="2653" y="1616"/>
                <a:ext cx="545" cy="2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" name="Line 28"/>
              <p:cNvSpPr>
                <a:spLocks noChangeShapeType="1"/>
              </p:cNvSpPr>
              <p:nvPr/>
            </p:nvSpPr>
            <p:spPr bwMode="auto">
              <a:xfrm flipH="1" flipV="1">
                <a:off x="2608" y="2296"/>
                <a:ext cx="635" cy="2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" name="Line 29"/>
              <p:cNvSpPr>
                <a:spLocks noChangeShapeType="1"/>
              </p:cNvSpPr>
              <p:nvPr/>
            </p:nvSpPr>
            <p:spPr bwMode="auto">
              <a:xfrm>
                <a:off x="2290" y="2341"/>
                <a:ext cx="0" cy="1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" name="Line 30"/>
              <p:cNvSpPr>
                <a:spLocks noChangeShapeType="1"/>
              </p:cNvSpPr>
              <p:nvPr/>
            </p:nvSpPr>
            <p:spPr bwMode="auto">
              <a:xfrm flipV="1">
                <a:off x="2290" y="1616"/>
                <a:ext cx="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7" name="Text Box 31"/>
              <p:cNvSpPr txBox="1">
                <a:spLocks noChangeArrowheads="1"/>
              </p:cNvSpPr>
              <p:nvPr/>
            </p:nvSpPr>
            <p:spPr bwMode="auto">
              <a:xfrm>
                <a:off x="1376" y="1924"/>
                <a:ext cx="585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1800">
                    <a:solidFill>
                      <a:srgbClr val="000000"/>
                    </a:solidFill>
                    <a:latin typeface="Arial" panose="020B0604020202020204" pitchFamily="34" charset="0"/>
                  </a:rPr>
                  <a:t>e-SP</a:t>
                </a:r>
              </a:p>
            </p:txBody>
          </p:sp>
          <p:sp>
            <p:nvSpPr>
              <p:cNvPr id="48" name="Line 32"/>
              <p:cNvSpPr>
                <a:spLocks noChangeShapeType="1"/>
              </p:cNvSpPr>
              <p:nvPr/>
            </p:nvSpPr>
            <p:spPr bwMode="auto">
              <a:xfrm flipV="1">
                <a:off x="1746" y="1706"/>
                <a:ext cx="499" cy="2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9" name="Line 33"/>
              <p:cNvSpPr>
                <a:spLocks noChangeShapeType="1"/>
              </p:cNvSpPr>
              <p:nvPr/>
            </p:nvSpPr>
            <p:spPr bwMode="auto">
              <a:xfrm>
                <a:off x="1701" y="2160"/>
                <a:ext cx="544" cy="2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0" name="Text Box 35"/>
              <p:cNvSpPr txBox="1">
                <a:spLocks noChangeArrowheads="1"/>
              </p:cNvSpPr>
              <p:nvPr/>
            </p:nvSpPr>
            <p:spPr bwMode="auto">
              <a:xfrm>
                <a:off x="3107" y="2024"/>
                <a:ext cx="408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GB" altLang="en-US" sz="1400">
                    <a:solidFill>
                      <a:srgbClr val="000000"/>
                    </a:solidFill>
                    <a:latin typeface="Arial" panose="020B0604020202020204" pitchFamily="34" charset="0"/>
                  </a:rPr>
                  <a:t>2-AG</a:t>
                </a:r>
              </a:p>
            </p:txBody>
          </p:sp>
          <p:sp>
            <p:nvSpPr>
              <p:cNvPr id="51" name="Line 36"/>
              <p:cNvSpPr>
                <a:spLocks noChangeShapeType="1"/>
              </p:cNvSpPr>
              <p:nvPr/>
            </p:nvSpPr>
            <p:spPr bwMode="auto">
              <a:xfrm flipH="1" flipV="1">
                <a:off x="3016" y="1752"/>
                <a:ext cx="227" cy="2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52" name="Line 37"/>
              <p:cNvSpPr>
                <a:spLocks noChangeShapeType="1"/>
              </p:cNvSpPr>
              <p:nvPr/>
            </p:nvSpPr>
            <p:spPr bwMode="auto">
              <a:xfrm flipH="1">
                <a:off x="3061" y="2205"/>
                <a:ext cx="182" cy="1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8" name="Oval 40"/>
            <p:cNvSpPr>
              <a:spLocks noChangeArrowheads="1"/>
            </p:cNvSpPr>
            <p:nvPr/>
          </p:nvSpPr>
          <p:spPr bwMode="auto">
            <a:xfrm>
              <a:off x="4649" y="1434"/>
              <a:ext cx="318" cy="27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9" name="Oval 41"/>
            <p:cNvSpPr>
              <a:spLocks noChangeArrowheads="1"/>
            </p:cNvSpPr>
            <p:nvPr/>
          </p:nvSpPr>
          <p:spPr bwMode="auto">
            <a:xfrm>
              <a:off x="4695" y="2523"/>
              <a:ext cx="318" cy="27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10" name="AutoShape 42"/>
            <p:cNvSpPr>
              <a:spLocks noChangeArrowheads="1"/>
            </p:cNvSpPr>
            <p:nvPr/>
          </p:nvSpPr>
          <p:spPr bwMode="auto">
            <a:xfrm rot="-902628">
              <a:off x="3561" y="1797"/>
              <a:ext cx="606" cy="576"/>
            </a:xfrm>
            <a:prstGeom prst="star5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GB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1" name="Line 43"/>
            <p:cNvSpPr>
              <a:spLocks noChangeShapeType="1"/>
            </p:cNvSpPr>
            <p:nvPr/>
          </p:nvSpPr>
          <p:spPr bwMode="auto">
            <a:xfrm flipH="1">
              <a:off x="2971" y="1570"/>
              <a:ext cx="167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Line 44"/>
            <p:cNvSpPr>
              <a:spLocks noChangeShapeType="1"/>
            </p:cNvSpPr>
            <p:nvPr/>
          </p:nvSpPr>
          <p:spPr bwMode="auto">
            <a:xfrm flipH="1">
              <a:off x="3016" y="2659"/>
              <a:ext cx="167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Oval 45"/>
            <p:cNvSpPr>
              <a:spLocks noChangeArrowheads="1"/>
            </p:cNvSpPr>
            <p:nvPr/>
          </p:nvSpPr>
          <p:spPr bwMode="auto">
            <a:xfrm>
              <a:off x="3742" y="1525"/>
              <a:ext cx="91" cy="92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14" name="Oval 46"/>
            <p:cNvSpPr>
              <a:spLocks noChangeArrowheads="1"/>
            </p:cNvSpPr>
            <p:nvPr/>
          </p:nvSpPr>
          <p:spPr bwMode="auto">
            <a:xfrm>
              <a:off x="3742" y="2613"/>
              <a:ext cx="91" cy="92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15" name="Arc 47"/>
            <p:cNvSpPr>
              <a:spLocks/>
            </p:cNvSpPr>
            <p:nvPr/>
          </p:nvSpPr>
          <p:spPr bwMode="auto">
            <a:xfrm rot="-5400000">
              <a:off x="3765" y="2545"/>
              <a:ext cx="45" cy="92"/>
            </a:xfrm>
            <a:custGeom>
              <a:avLst/>
              <a:gdLst>
                <a:gd name="T0" fmla="*/ 0 w 21600"/>
                <a:gd name="T1" fmla="*/ 0 h 42981"/>
                <a:gd name="T2" fmla="*/ 0 w 21600"/>
                <a:gd name="T3" fmla="*/ 0 h 42981"/>
                <a:gd name="T4" fmla="*/ 0 w 21600"/>
                <a:gd name="T5" fmla="*/ 0 h 4298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42981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2343"/>
                    <a:pt x="13704" y="41453"/>
                    <a:pt x="3070" y="42980"/>
                  </a:cubicBezTo>
                </a:path>
                <a:path w="21600" h="42981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2343"/>
                    <a:pt x="13704" y="41453"/>
                    <a:pt x="3070" y="4298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6" name="Arc 48"/>
            <p:cNvSpPr>
              <a:spLocks/>
            </p:cNvSpPr>
            <p:nvPr/>
          </p:nvSpPr>
          <p:spPr bwMode="auto">
            <a:xfrm rot="5400000" flipV="1">
              <a:off x="3765" y="1592"/>
              <a:ext cx="45" cy="92"/>
            </a:xfrm>
            <a:custGeom>
              <a:avLst/>
              <a:gdLst>
                <a:gd name="T0" fmla="*/ 0 w 21600"/>
                <a:gd name="T1" fmla="*/ 0 h 42981"/>
                <a:gd name="T2" fmla="*/ 0 w 21600"/>
                <a:gd name="T3" fmla="*/ 0 h 42981"/>
                <a:gd name="T4" fmla="*/ 0 w 21600"/>
                <a:gd name="T5" fmla="*/ 0 h 4298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42981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2343"/>
                    <a:pt x="13704" y="41453"/>
                    <a:pt x="3070" y="42980"/>
                  </a:cubicBezTo>
                </a:path>
                <a:path w="21600" h="42981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2343"/>
                    <a:pt x="13704" y="41453"/>
                    <a:pt x="3070" y="4298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17" name="Group 49"/>
            <p:cNvGrpSpPr>
              <a:grpSpLocks/>
            </p:cNvGrpSpPr>
            <p:nvPr/>
          </p:nvGrpSpPr>
          <p:grpSpPr bwMode="auto">
            <a:xfrm>
              <a:off x="3787" y="1252"/>
              <a:ext cx="998" cy="318"/>
              <a:chOff x="2245" y="1253"/>
              <a:chExt cx="998" cy="318"/>
            </a:xfrm>
          </p:grpSpPr>
          <p:sp>
            <p:nvSpPr>
              <p:cNvPr id="27" name="Arc 50"/>
              <p:cNvSpPr>
                <a:spLocks/>
              </p:cNvSpPr>
              <p:nvPr/>
            </p:nvSpPr>
            <p:spPr bwMode="auto">
              <a:xfrm rot="1078636" flipH="1">
                <a:off x="2290" y="1253"/>
                <a:ext cx="953" cy="3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8" name="Line 51"/>
              <p:cNvSpPr>
                <a:spLocks noChangeShapeType="1"/>
              </p:cNvSpPr>
              <p:nvPr/>
            </p:nvSpPr>
            <p:spPr bwMode="auto">
              <a:xfrm rot="-5842577">
                <a:off x="2267" y="1412"/>
                <a:ext cx="1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18" name="Text Box 54"/>
            <p:cNvSpPr txBox="1">
              <a:spLocks noChangeArrowheads="1"/>
            </p:cNvSpPr>
            <p:nvPr/>
          </p:nvSpPr>
          <p:spPr bwMode="auto">
            <a:xfrm>
              <a:off x="4014" y="1026"/>
              <a:ext cx="771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altLang="en-US" sz="1400">
                  <a:solidFill>
                    <a:srgbClr val="000000"/>
                  </a:solidFill>
                  <a:latin typeface="Arial" panose="020B0604020202020204" pitchFamily="34" charset="0"/>
                </a:rPr>
                <a:t>2-AG (DSE)</a:t>
              </a:r>
            </a:p>
          </p:txBody>
        </p:sp>
        <p:sp>
          <p:nvSpPr>
            <p:cNvPr id="19" name="Line 56"/>
            <p:cNvSpPr>
              <a:spLocks noChangeShapeType="1"/>
            </p:cNvSpPr>
            <p:nvPr/>
          </p:nvSpPr>
          <p:spPr bwMode="auto">
            <a:xfrm flipH="1">
              <a:off x="4150" y="1661"/>
              <a:ext cx="545" cy="2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Line 58"/>
            <p:cNvSpPr>
              <a:spLocks noChangeShapeType="1"/>
            </p:cNvSpPr>
            <p:nvPr/>
          </p:nvSpPr>
          <p:spPr bwMode="auto">
            <a:xfrm>
              <a:off x="3787" y="2386"/>
              <a:ext cx="0" cy="1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1" name="Line 59"/>
            <p:cNvSpPr>
              <a:spLocks noChangeShapeType="1"/>
            </p:cNvSpPr>
            <p:nvPr/>
          </p:nvSpPr>
          <p:spPr bwMode="auto">
            <a:xfrm flipV="1">
              <a:off x="3787" y="1661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Text Box 60"/>
            <p:cNvSpPr txBox="1">
              <a:spLocks noChangeArrowheads="1"/>
            </p:cNvSpPr>
            <p:nvPr/>
          </p:nvSpPr>
          <p:spPr bwMode="auto">
            <a:xfrm>
              <a:off x="2911" y="1980"/>
              <a:ext cx="589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altLang="en-US" sz="1800">
                  <a:solidFill>
                    <a:srgbClr val="000000"/>
                  </a:solidFill>
                  <a:latin typeface="Arial" panose="020B0604020202020204" pitchFamily="34" charset="0"/>
                </a:rPr>
                <a:t>e-SP</a:t>
              </a:r>
            </a:p>
          </p:txBody>
        </p:sp>
        <p:sp>
          <p:nvSpPr>
            <p:cNvPr id="23" name="Line 61"/>
            <p:cNvSpPr>
              <a:spLocks noChangeShapeType="1"/>
            </p:cNvSpPr>
            <p:nvPr/>
          </p:nvSpPr>
          <p:spPr bwMode="auto">
            <a:xfrm flipV="1">
              <a:off x="3243" y="1751"/>
              <a:ext cx="499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4" name="Line 62"/>
            <p:cNvSpPr>
              <a:spLocks noChangeShapeType="1"/>
            </p:cNvSpPr>
            <p:nvPr/>
          </p:nvSpPr>
          <p:spPr bwMode="auto">
            <a:xfrm>
              <a:off x="3198" y="2205"/>
              <a:ext cx="544" cy="2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 Box 63"/>
            <p:cNvSpPr txBox="1">
              <a:spLocks noChangeArrowheads="1"/>
            </p:cNvSpPr>
            <p:nvPr/>
          </p:nvSpPr>
          <p:spPr bwMode="auto">
            <a:xfrm>
              <a:off x="4604" y="2069"/>
              <a:ext cx="40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altLang="en-US" sz="1400">
                  <a:solidFill>
                    <a:srgbClr val="000000"/>
                  </a:solidFill>
                  <a:latin typeface="Arial" panose="020B0604020202020204" pitchFamily="34" charset="0"/>
                </a:rPr>
                <a:t>2-AG</a:t>
              </a:r>
            </a:p>
          </p:txBody>
        </p:sp>
        <p:sp>
          <p:nvSpPr>
            <p:cNvPr id="26" name="Line 64"/>
            <p:cNvSpPr>
              <a:spLocks noChangeShapeType="1"/>
            </p:cNvSpPr>
            <p:nvPr/>
          </p:nvSpPr>
          <p:spPr bwMode="auto">
            <a:xfrm flipH="1" flipV="1">
              <a:off x="4513" y="1797"/>
              <a:ext cx="227" cy="2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5" name="Text Box 69"/>
          <p:cNvSpPr txBox="1">
            <a:spLocks noChangeArrowheads="1"/>
          </p:cNvSpPr>
          <p:nvPr/>
        </p:nvSpPr>
        <p:spPr bwMode="auto">
          <a:xfrm>
            <a:off x="1865313" y="4830763"/>
            <a:ext cx="6119812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altLang="en-US" dirty="0">
                <a:solidFill>
                  <a:srgbClr val="000000"/>
                </a:solidFill>
                <a:latin typeface="Arial" panose="020B0604020202020204" pitchFamily="34" charset="0"/>
              </a:rPr>
              <a:t>Healthy State                   After Damage</a:t>
            </a:r>
          </a:p>
        </p:txBody>
      </p:sp>
    </p:spTree>
    <p:extLst>
      <p:ext uri="{BB962C8B-B14F-4D97-AF65-F5344CB8AC3E}">
        <p14:creationId xmlns:p14="http://schemas.microsoft.com/office/powerpoint/2010/main" val="363246205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sz="2800" dirty="0"/>
              <a:t>Endocannabinoid</a:t>
            </a:r>
            <a:r>
              <a:rPr lang="en-US" altLang="en-US" dirty="0"/>
              <a:t> Mediated Re-Learning</a:t>
            </a:r>
            <a:endParaRPr lang="en-GB" altLang="en-US" b="1" dirty="0">
              <a:latin typeface="+mj-lt"/>
              <a:cs typeface="+mj-cs"/>
            </a:endParaRP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676147" y="6433711"/>
            <a:ext cx="2133600" cy="3635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59C1CB4-76EC-4E4F-9F64-B0D6ACC42712}" type="slidenum">
              <a:rPr lang="en-GB" altLang="en-US" sz="1400" smtClean="0">
                <a:latin typeface="Times" charset="0"/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en-GB" altLang="en-US" sz="1400" smtClean="0">
              <a:latin typeface="Times" charset="0"/>
            </a:endParaRPr>
          </a:p>
        </p:txBody>
      </p:sp>
      <p:grpSp>
        <p:nvGrpSpPr>
          <p:cNvPr id="56" name="Group 70"/>
          <p:cNvGrpSpPr>
            <a:grpSpLocks/>
          </p:cNvGrpSpPr>
          <p:nvPr/>
        </p:nvGrpSpPr>
        <p:grpSpPr bwMode="auto">
          <a:xfrm>
            <a:off x="2368550" y="1430338"/>
            <a:ext cx="4265613" cy="3530600"/>
            <a:chOff x="1492" y="1062"/>
            <a:chExt cx="2745" cy="2633"/>
          </a:xfrm>
        </p:grpSpPr>
        <p:sp>
          <p:nvSpPr>
            <p:cNvPr id="57" name="Oval 35"/>
            <p:cNvSpPr>
              <a:spLocks noChangeArrowheads="1"/>
            </p:cNvSpPr>
            <p:nvPr/>
          </p:nvSpPr>
          <p:spPr bwMode="auto">
            <a:xfrm>
              <a:off x="3778" y="1471"/>
              <a:ext cx="401" cy="27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58" name="Oval 36"/>
            <p:cNvSpPr>
              <a:spLocks noChangeArrowheads="1"/>
            </p:cNvSpPr>
            <p:nvPr/>
          </p:nvSpPr>
          <p:spPr bwMode="auto">
            <a:xfrm>
              <a:off x="3836" y="2559"/>
              <a:ext cx="401" cy="27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59" name="AutoShape 37"/>
            <p:cNvSpPr>
              <a:spLocks noChangeArrowheads="1"/>
            </p:cNvSpPr>
            <p:nvPr/>
          </p:nvSpPr>
          <p:spPr bwMode="auto">
            <a:xfrm rot="-902628">
              <a:off x="2407" y="1833"/>
              <a:ext cx="764" cy="578"/>
            </a:xfrm>
            <a:prstGeom prst="star5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GB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60" name="Line 38"/>
            <p:cNvSpPr>
              <a:spLocks noChangeShapeType="1"/>
            </p:cNvSpPr>
            <p:nvPr/>
          </p:nvSpPr>
          <p:spPr bwMode="auto">
            <a:xfrm flipH="1">
              <a:off x="1663" y="1606"/>
              <a:ext cx="211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1" name="Line 39"/>
            <p:cNvSpPr>
              <a:spLocks noChangeShapeType="1"/>
            </p:cNvSpPr>
            <p:nvPr/>
          </p:nvSpPr>
          <p:spPr bwMode="auto">
            <a:xfrm flipH="1">
              <a:off x="1709" y="2695"/>
              <a:ext cx="211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2" name="Oval 40"/>
            <p:cNvSpPr>
              <a:spLocks noChangeArrowheads="1"/>
            </p:cNvSpPr>
            <p:nvPr/>
          </p:nvSpPr>
          <p:spPr bwMode="auto">
            <a:xfrm>
              <a:off x="2635" y="1561"/>
              <a:ext cx="115" cy="92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63" name="Oval 41"/>
            <p:cNvSpPr>
              <a:spLocks noChangeArrowheads="1"/>
            </p:cNvSpPr>
            <p:nvPr/>
          </p:nvSpPr>
          <p:spPr bwMode="auto">
            <a:xfrm>
              <a:off x="2635" y="2649"/>
              <a:ext cx="115" cy="92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64" name="Arc 42"/>
            <p:cNvSpPr>
              <a:spLocks/>
            </p:cNvSpPr>
            <p:nvPr/>
          </p:nvSpPr>
          <p:spPr bwMode="auto">
            <a:xfrm rot="-5400000">
              <a:off x="2670" y="2569"/>
              <a:ext cx="45" cy="116"/>
            </a:xfrm>
            <a:custGeom>
              <a:avLst/>
              <a:gdLst>
                <a:gd name="T0" fmla="*/ 0 w 21600"/>
                <a:gd name="T1" fmla="*/ 0 h 42981"/>
                <a:gd name="T2" fmla="*/ 0 w 21600"/>
                <a:gd name="T3" fmla="*/ 0 h 42981"/>
                <a:gd name="T4" fmla="*/ 0 w 21600"/>
                <a:gd name="T5" fmla="*/ 0 h 4298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42981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2343"/>
                    <a:pt x="13704" y="41453"/>
                    <a:pt x="3070" y="42980"/>
                  </a:cubicBezTo>
                </a:path>
                <a:path w="21600" h="42981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2343"/>
                    <a:pt x="13704" y="41453"/>
                    <a:pt x="3070" y="4298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5" name="Arc 43"/>
            <p:cNvSpPr>
              <a:spLocks/>
            </p:cNvSpPr>
            <p:nvPr/>
          </p:nvSpPr>
          <p:spPr bwMode="auto">
            <a:xfrm rot="5400000" flipV="1">
              <a:off x="2670" y="1616"/>
              <a:ext cx="45" cy="116"/>
            </a:xfrm>
            <a:custGeom>
              <a:avLst/>
              <a:gdLst>
                <a:gd name="T0" fmla="*/ 0 w 21600"/>
                <a:gd name="T1" fmla="*/ 0 h 42981"/>
                <a:gd name="T2" fmla="*/ 0 w 21600"/>
                <a:gd name="T3" fmla="*/ 0 h 42981"/>
                <a:gd name="T4" fmla="*/ 0 w 21600"/>
                <a:gd name="T5" fmla="*/ 0 h 4298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42981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2343"/>
                    <a:pt x="13704" y="41453"/>
                    <a:pt x="3070" y="42980"/>
                  </a:cubicBezTo>
                </a:path>
                <a:path w="21600" h="42981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2343"/>
                    <a:pt x="13704" y="41453"/>
                    <a:pt x="3070" y="4298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66" name="Group 44"/>
            <p:cNvGrpSpPr>
              <a:grpSpLocks/>
            </p:cNvGrpSpPr>
            <p:nvPr/>
          </p:nvGrpSpPr>
          <p:grpSpPr bwMode="auto">
            <a:xfrm>
              <a:off x="2683" y="1288"/>
              <a:ext cx="1267" cy="382"/>
              <a:chOff x="2245" y="1253"/>
              <a:chExt cx="998" cy="318"/>
            </a:xfrm>
          </p:grpSpPr>
          <p:sp>
            <p:nvSpPr>
              <p:cNvPr id="89" name="Arc 45"/>
              <p:cNvSpPr>
                <a:spLocks/>
              </p:cNvSpPr>
              <p:nvPr/>
            </p:nvSpPr>
            <p:spPr bwMode="auto">
              <a:xfrm rot="1078636" flipH="1">
                <a:off x="2290" y="1253"/>
                <a:ext cx="953" cy="31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90" name="Line 46"/>
              <p:cNvSpPr>
                <a:spLocks noChangeShapeType="1"/>
              </p:cNvSpPr>
              <p:nvPr/>
            </p:nvSpPr>
            <p:spPr bwMode="auto">
              <a:xfrm rot="-5842577">
                <a:off x="2267" y="1412"/>
                <a:ext cx="1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67" name="Text Box 47"/>
            <p:cNvSpPr txBox="1">
              <a:spLocks noChangeArrowheads="1"/>
            </p:cNvSpPr>
            <p:nvPr/>
          </p:nvSpPr>
          <p:spPr bwMode="auto">
            <a:xfrm>
              <a:off x="2978" y="1062"/>
              <a:ext cx="97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altLang="en-US" sz="1400">
                  <a:solidFill>
                    <a:srgbClr val="000000"/>
                  </a:solidFill>
                  <a:latin typeface="Arial" panose="020B0604020202020204" pitchFamily="34" charset="0"/>
                </a:rPr>
                <a:t>2-AG (DSE)</a:t>
              </a:r>
            </a:p>
          </p:txBody>
        </p:sp>
        <p:sp>
          <p:nvSpPr>
            <p:cNvPr id="68" name="Line 48"/>
            <p:cNvSpPr>
              <a:spLocks noChangeShapeType="1"/>
            </p:cNvSpPr>
            <p:nvPr/>
          </p:nvSpPr>
          <p:spPr bwMode="auto">
            <a:xfrm flipH="1">
              <a:off x="3149" y="1697"/>
              <a:ext cx="687" cy="2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9" name="Line 49"/>
            <p:cNvSpPr>
              <a:spLocks noChangeShapeType="1"/>
            </p:cNvSpPr>
            <p:nvPr/>
          </p:nvSpPr>
          <p:spPr bwMode="auto">
            <a:xfrm>
              <a:off x="2692" y="2423"/>
              <a:ext cx="0" cy="1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0" name="Line 50"/>
            <p:cNvSpPr>
              <a:spLocks noChangeShapeType="1"/>
            </p:cNvSpPr>
            <p:nvPr/>
          </p:nvSpPr>
          <p:spPr bwMode="auto">
            <a:xfrm flipV="1">
              <a:off x="2710" y="1706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1" name="Text Box 51"/>
            <p:cNvSpPr txBox="1">
              <a:spLocks noChangeArrowheads="1"/>
            </p:cNvSpPr>
            <p:nvPr/>
          </p:nvSpPr>
          <p:spPr bwMode="auto">
            <a:xfrm>
              <a:off x="1492" y="2014"/>
              <a:ext cx="57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altLang="en-US">
                  <a:solidFill>
                    <a:srgbClr val="000000"/>
                  </a:solidFill>
                  <a:latin typeface="Arial" panose="020B0604020202020204" pitchFamily="34" charset="0"/>
                </a:rPr>
                <a:t>e-SP</a:t>
              </a:r>
            </a:p>
          </p:txBody>
        </p:sp>
        <p:sp>
          <p:nvSpPr>
            <p:cNvPr id="72" name="Line 52"/>
            <p:cNvSpPr>
              <a:spLocks noChangeShapeType="1"/>
            </p:cNvSpPr>
            <p:nvPr/>
          </p:nvSpPr>
          <p:spPr bwMode="auto">
            <a:xfrm flipV="1">
              <a:off x="2006" y="1787"/>
              <a:ext cx="629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3" name="Line 53"/>
            <p:cNvSpPr>
              <a:spLocks noChangeShapeType="1"/>
            </p:cNvSpPr>
            <p:nvPr/>
          </p:nvSpPr>
          <p:spPr bwMode="auto">
            <a:xfrm rot="651585">
              <a:off x="1865" y="2255"/>
              <a:ext cx="674" cy="28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4" name="Text Box 54"/>
            <p:cNvSpPr txBox="1">
              <a:spLocks noChangeArrowheads="1"/>
            </p:cNvSpPr>
            <p:nvPr/>
          </p:nvSpPr>
          <p:spPr bwMode="auto">
            <a:xfrm>
              <a:off x="3722" y="2105"/>
              <a:ext cx="51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GB" altLang="en-US" sz="1400">
                  <a:solidFill>
                    <a:srgbClr val="000000"/>
                  </a:solidFill>
                  <a:latin typeface="Arial" panose="020B0604020202020204" pitchFamily="34" charset="0"/>
                </a:rPr>
                <a:t>2-AG</a:t>
              </a:r>
            </a:p>
          </p:txBody>
        </p:sp>
        <p:sp>
          <p:nvSpPr>
            <p:cNvPr id="75" name="Line 55"/>
            <p:cNvSpPr>
              <a:spLocks noChangeShapeType="1"/>
            </p:cNvSpPr>
            <p:nvPr/>
          </p:nvSpPr>
          <p:spPr bwMode="auto">
            <a:xfrm flipH="1" flipV="1">
              <a:off x="3607" y="1833"/>
              <a:ext cx="286" cy="2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6" name="Oval 56"/>
            <p:cNvSpPr>
              <a:spLocks noChangeArrowheads="1"/>
            </p:cNvSpPr>
            <p:nvPr/>
          </p:nvSpPr>
          <p:spPr bwMode="auto">
            <a:xfrm>
              <a:off x="2635" y="2922"/>
              <a:ext cx="115" cy="92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77" name="Oval 57"/>
            <p:cNvSpPr>
              <a:spLocks noChangeArrowheads="1"/>
            </p:cNvSpPr>
            <p:nvPr/>
          </p:nvSpPr>
          <p:spPr bwMode="auto">
            <a:xfrm>
              <a:off x="2635" y="3603"/>
              <a:ext cx="115" cy="92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  <p:sp>
          <p:nvSpPr>
            <p:cNvPr id="78" name="Arc 58"/>
            <p:cNvSpPr>
              <a:spLocks/>
            </p:cNvSpPr>
            <p:nvPr/>
          </p:nvSpPr>
          <p:spPr bwMode="auto">
            <a:xfrm rot="-5400000">
              <a:off x="2670" y="2842"/>
              <a:ext cx="45" cy="116"/>
            </a:xfrm>
            <a:custGeom>
              <a:avLst/>
              <a:gdLst>
                <a:gd name="T0" fmla="*/ 0 w 21600"/>
                <a:gd name="T1" fmla="*/ 0 h 42981"/>
                <a:gd name="T2" fmla="*/ 0 w 21600"/>
                <a:gd name="T3" fmla="*/ 0 h 42981"/>
                <a:gd name="T4" fmla="*/ 0 w 21600"/>
                <a:gd name="T5" fmla="*/ 0 h 4298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42981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2343"/>
                    <a:pt x="13704" y="41453"/>
                    <a:pt x="3070" y="42980"/>
                  </a:cubicBezTo>
                </a:path>
                <a:path w="21600" h="42981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2343"/>
                    <a:pt x="13704" y="41453"/>
                    <a:pt x="3070" y="4298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9" name="Arc 59"/>
            <p:cNvSpPr>
              <a:spLocks/>
            </p:cNvSpPr>
            <p:nvPr/>
          </p:nvSpPr>
          <p:spPr bwMode="auto">
            <a:xfrm rot="-5400000">
              <a:off x="2670" y="3522"/>
              <a:ext cx="45" cy="116"/>
            </a:xfrm>
            <a:custGeom>
              <a:avLst/>
              <a:gdLst>
                <a:gd name="T0" fmla="*/ 0 w 21600"/>
                <a:gd name="T1" fmla="*/ 0 h 42981"/>
                <a:gd name="T2" fmla="*/ 0 w 21600"/>
                <a:gd name="T3" fmla="*/ 0 h 42981"/>
                <a:gd name="T4" fmla="*/ 0 w 21600"/>
                <a:gd name="T5" fmla="*/ 0 h 4298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42981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2343"/>
                    <a:pt x="13704" y="41453"/>
                    <a:pt x="3070" y="42980"/>
                  </a:cubicBezTo>
                </a:path>
                <a:path w="21600" h="42981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2343"/>
                    <a:pt x="13704" y="41453"/>
                    <a:pt x="3070" y="4298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0" name="Line 60"/>
            <p:cNvSpPr>
              <a:spLocks noChangeShapeType="1"/>
            </p:cNvSpPr>
            <p:nvPr/>
          </p:nvSpPr>
          <p:spPr bwMode="auto">
            <a:xfrm flipV="1">
              <a:off x="2750" y="2741"/>
              <a:ext cx="1086" cy="2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1" name="Line 61"/>
            <p:cNvSpPr>
              <a:spLocks noChangeShapeType="1"/>
            </p:cNvSpPr>
            <p:nvPr/>
          </p:nvSpPr>
          <p:spPr bwMode="auto">
            <a:xfrm flipV="1">
              <a:off x="2750" y="2786"/>
              <a:ext cx="1143" cy="8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2" name="Line 62"/>
            <p:cNvSpPr>
              <a:spLocks noChangeShapeType="1"/>
            </p:cNvSpPr>
            <p:nvPr/>
          </p:nvSpPr>
          <p:spPr bwMode="auto">
            <a:xfrm flipH="1">
              <a:off x="1663" y="2967"/>
              <a:ext cx="9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3" name="Line 63"/>
            <p:cNvSpPr>
              <a:spLocks noChangeShapeType="1"/>
            </p:cNvSpPr>
            <p:nvPr/>
          </p:nvSpPr>
          <p:spPr bwMode="auto">
            <a:xfrm flipH="1">
              <a:off x="1663" y="3648"/>
              <a:ext cx="9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4" name="Arc 64"/>
            <p:cNvSpPr>
              <a:spLocks/>
            </p:cNvSpPr>
            <p:nvPr/>
          </p:nvSpPr>
          <p:spPr bwMode="auto">
            <a:xfrm rot="19215366" flipH="1">
              <a:off x="2437" y="2501"/>
              <a:ext cx="386" cy="30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5" name="Arc 65"/>
            <p:cNvSpPr>
              <a:spLocks/>
            </p:cNvSpPr>
            <p:nvPr/>
          </p:nvSpPr>
          <p:spPr bwMode="auto">
            <a:xfrm rot="17862752" flipH="1">
              <a:off x="2166" y="2838"/>
              <a:ext cx="809" cy="49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86" name="Line 66"/>
            <p:cNvSpPr>
              <a:spLocks noChangeShapeType="1"/>
            </p:cNvSpPr>
            <p:nvPr/>
          </p:nvSpPr>
          <p:spPr bwMode="auto">
            <a:xfrm>
              <a:off x="2551" y="3520"/>
              <a:ext cx="69" cy="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7" name="Line 67"/>
            <p:cNvSpPr>
              <a:spLocks noChangeShapeType="1"/>
            </p:cNvSpPr>
            <p:nvPr/>
          </p:nvSpPr>
          <p:spPr bwMode="auto">
            <a:xfrm>
              <a:off x="2571" y="2889"/>
              <a:ext cx="36" cy="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8" name="Line 68"/>
            <p:cNvSpPr>
              <a:spLocks noChangeShapeType="1"/>
            </p:cNvSpPr>
            <p:nvPr/>
          </p:nvSpPr>
          <p:spPr bwMode="auto">
            <a:xfrm>
              <a:off x="2701" y="3090"/>
              <a:ext cx="0" cy="42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6613449" y="1892257"/>
            <a:ext cx="10435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N1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r>
              <a:rPr lang="en-GB" dirty="0" smtClean="0"/>
              <a:t>N2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868618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sz="2800" dirty="0"/>
              <a:t>Endocannabinoid</a:t>
            </a:r>
            <a:r>
              <a:rPr lang="en-US" altLang="en-US" dirty="0"/>
              <a:t> Mediated Re-Learning</a:t>
            </a:r>
            <a:endParaRPr lang="en-GB" altLang="en-US" b="1" dirty="0">
              <a:latin typeface="+mj-lt"/>
              <a:cs typeface="+mj-cs"/>
            </a:endParaRP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676147" y="6433711"/>
            <a:ext cx="2133600" cy="3635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59C1CB4-76EC-4E4F-9F64-B0D6ACC42712}" type="slidenum">
              <a:rPr lang="en-GB" altLang="en-US" sz="1400" smtClean="0">
                <a:latin typeface="Times" charset="0"/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en-GB" altLang="en-US" sz="1400" smtClean="0">
              <a:latin typeface="Times" charset="0"/>
            </a:endParaRPr>
          </a:p>
        </p:txBody>
      </p:sp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868363"/>
            <a:ext cx="7408863" cy="41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49" y="5234584"/>
            <a:ext cx="8382000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812959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sz="2400" dirty="0"/>
              <a:t>Endocannabinoid</a:t>
            </a:r>
            <a:r>
              <a:rPr lang="en-US" altLang="en-US" sz="2800" dirty="0"/>
              <a:t> Mediated Re-Learning</a:t>
            </a:r>
            <a:endParaRPr lang="en-GB" altLang="en-US" b="1" dirty="0">
              <a:latin typeface="+mj-lt"/>
              <a:cs typeface="+mj-cs"/>
            </a:endParaRP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676147" y="6433711"/>
            <a:ext cx="2133600" cy="3635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59C1CB4-76EC-4E4F-9F64-B0D6ACC42712}" type="slidenum">
              <a:rPr lang="en-GB" altLang="en-US" sz="1400" smtClean="0">
                <a:latin typeface="Times" charset="0"/>
              </a:rPr>
              <a:pPr>
                <a:spcBef>
                  <a:spcPct val="0"/>
                </a:spcBef>
                <a:buFontTx/>
                <a:buNone/>
              </a:pPr>
              <a:t>13</a:t>
            </a:fld>
            <a:endParaRPr lang="en-GB" altLang="en-US" sz="1400" smtClean="0">
              <a:latin typeface="Times" charset="0"/>
            </a:endParaRP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00" y="1554706"/>
            <a:ext cx="7827962" cy="455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34400" y="3211200"/>
            <a:ext cx="8121600" cy="295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1022400" y="3528000"/>
            <a:ext cx="7459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Output activity of N2 drops as fault density increases</a:t>
            </a:r>
          </a:p>
          <a:p>
            <a:endParaRPr lang="en-GB" sz="2000" dirty="0"/>
          </a:p>
          <a:p>
            <a:r>
              <a:rPr lang="en-GB" sz="2000" dirty="0" smtClean="0"/>
              <a:t>However no recovery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391021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GB" altLang="en-US" sz="2800" dirty="0"/>
              <a:t>Probability switches learning rule</a:t>
            </a:r>
            <a:endParaRPr lang="en-GB" altLang="en-US" b="1" dirty="0">
              <a:latin typeface="+mj-lt"/>
              <a:cs typeface="+mj-cs"/>
            </a:endParaRP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676147" y="6433711"/>
            <a:ext cx="2133600" cy="3635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59C1CB4-76EC-4E4F-9F64-B0D6ACC42712}" type="slidenum">
              <a:rPr lang="en-GB" altLang="en-US" sz="1400" smtClean="0">
                <a:latin typeface="Times" charset="0"/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en-GB" altLang="en-US" sz="1400" smtClean="0">
              <a:latin typeface="Times" charset="0"/>
            </a:endParaRPr>
          </a:p>
        </p:txBody>
      </p:sp>
      <p:cxnSp>
        <p:nvCxnSpPr>
          <p:cNvPr id="6" name="Straight Arrow Connector 14"/>
          <p:cNvCxnSpPr>
            <a:cxnSpLocks noChangeShapeType="1"/>
          </p:cNvCxnSpPr>
          <p:nvPr/>
        </p:nvCxnSpPr>
        <p:spPr bwMode="auto">
          <a:xfrm flipH="1">
            <a:off x="2309811" y="1068388"/>
            <a:ext cx="9525" cy="23891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Straight Arrow Connector 16"/>
          <p:cNvCxnSpPr>
            <a:cxnSpLocks noChangeShapeType="1"/>
          </p:cNvCxnSpPr>
          <p:nvPr/>
        </p:nvCxnSpPr>
        <p:spPr bwMode="auto">
          <a:xfrm>
            <a:off x="868363" y="2319338"/>
            <a:ext cx="3041650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Freeform 20"/>
          <p:cNvSpPr>
            <a:spLocks/>
          </p:cNvSpPr>
          <p:nvPr/>
        </p:nvSpPr>
        <p:spPr bwMode="auto">
          <a:xfrm>
            <a:off x="2319336" y="1535113"/>
            <a:ext cx="1287462" cy="784225"/>
          </a:xfrm>
          <a:custGeom>
            <a:avLst/>
            <a:gdLst>
              <a:gd name="T0" fmla="*/ 0 w 1287624"/>
              <a:gd name="T1" fmla="*/ 0 h 783772"/>
              <a:gd name="T2" fmla="*/ 74456 w 1287624"/>
              <a:gd name="T3" fmla="*/ 292780 h 783772"/>
              <a:gd name="T4" fmla="*/ 288493 w 1287624"/>
              <a:gd name="T5" fmla="*/ 519449 h 783772"/>
              <a:gd name="T6" fmla="*/ 716567 w 1287624"/>
              <a:gd name="T7" fmla="*/ 680006 h 783772"/>
              <a:gd name="T8" fmla="*/ 1107412 w 1287624"/>
              <a:gd name="T9" fmla="*/ 774450 h 783772"/>
              <a:gd name="T10" fmla="*/ 1284222 w 1287624"/>
              <a:gd name="T11" fmla="*/ 793340 h 78377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287624" h="783772">
                <a:moveTo>
                  <a:pt x="0" y="0"/>
                </a:moveTo>
                <a:cubicBezTo>
                  <a:pt x="13218" y="101859"/>
                  <a:pt x="26437" y="203718"/>
                  <a:pt x="74645" y="289249"/>
                </a:cubicBezTo>
                <a:cubicBezTo>
                  <a:pt x="122853" y="374780"/>
                  <a:pt x="181947" y="449425"/>
                  <a:pt x="289249" y="513184"/>
                </a:cubicBezTo>
                <a:cubicBezTo>
                  <a:pt x="396551" y="576943"/>
                  <a:pt x="581608" y="629816"/>
                  <a:pt x="718457" y="671804"/>
                </a:cubicBezTo>
                <a:cubicBezTo>
                  <a:pt x="855306" y="713792"/>
                  <a:pt x="1015482" y="746449"/>
                  <a:pt x="1110343" y="765110"/>
                </a:cubicBezTo>
                <a:cubicBezTo>
                  <a:pt x="1205204" y="783771"/>
                  <a:pt x="1246414" y="783771"/>
                  <a:pt x="1287624" y="783772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en-GB"/>
          </a:p>
        </p:txBody>
      </p:sp>
      <p:sp>
        <p:nvSpPr>
          <p:cNvPr id="9" name="Freeform 22"/>
          <p:cNvSpPr>
            <a:spLocks/>
          </p:cNvSpPr>
          <p:nvPr/>
        </p:nvSpPr>
        <p:spPr bwMode="auto">
          <a:xfrm flipH="1" flipV="1">
            <a:off x="1015851" y="2312854"/>
            <a:ext cx="1287463" cy="782638"/>
          </a:xfrm>
          <a:custGeom>
            <a:avLst/>
            <a:gdLst>
              <a:gd name="T0" fmla="*/ 0 w 1287624"/>
              <a:gd name="T1" fmla="*/ 0 h 783772"/>
              <a:gd name="T2" fmla="*/ 74456 w 1287624"/>
              <a:gd name="T3" fmla="*/ 280587 h 783772"/>
              <a:gd name="T4" fmla="*/ 288493 w 1287624"/>
              <a:gd name="T5" fmla="*/ 497817 h 783772"/>
              <a:gd name="T6" fmla="*/ 716567 w 1287624"/>
              <a:gd name="T7" fmla="*/ 651685 h 783772"/>
              <a:gd name="T8" fmla="*/ 1107425 w 1287624"/>
              <a:gd name="T9" fmla="*/ 742196 h 783772"/>
              <a:gd name="T10" fmla="*/ 1284243 w 1287624"/>
              <a:gd name="T11" fmla="*/ 760300 h 78377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287624" h="783772">
                <a:moveTo>
                  <a:pt x="0" y="0"/>
                </a:moveTo>
                <a:cubicBezTo>
                  <a:pt x="13218" y="101859"/>
                  <a:pt x="26437" y="203718"/>
                  <a:pt x="74645" y="289249"/>
                </a:cubicBezTo>
                <a:cubicBezTo>
                  <a:pt x="122853" y="374780"/>
                  <a:pt x="181947" y="449425"/>
                  <a:pt x="289249" y="513184"/>
                </a:cubicBezTo>
                <a:cubicBezTo>
                  <a:pt x="396551" y="576943"/>
                  <a:pt x="581608" y="629816"/>
                  <a:pt x="718457" y="671804"/>
                </a:cubicBezTo>
                <a:cubicBezTo>
                  <a:pt x="855306" y="713792"/>
                  <a:pt x="1015482" y="746449"/>
                  <a:pt x="1110343" y="765110"/>
                </a:cubicBezTo>
                <a:cubicBezTo>
                  <a:pt x="1205204" y="783771"/>
                  <a:pt x="1246414" y="783771"/>
                  <a:pt x="1287624" y="783772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en-GB"/>
          </a:p>
        </p:txBody>
      </p:sp>
      <p:sp>
        <p:nvSpPr>
          <p:cNvPr id="10" name="TextBox 21"/>
          <p:cNvSpPr txBox="1">
            <a:spLocks noChangeArrowheads="1"/>
          </p:cNvSpPr>
          <p:nvPr/>
        </p:nvSpPr>
        <p:spPr bwMode="auto">
          <a:xfrm>
            <a:off x="1747525" y="1662111"/>
            <a:ext cx="6731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l-GR" altLang="en-US" dirty="0"/>
              <a:t>δω</a:t>
            </a:r>
            <a:endParaRPr lang="en-GB" altLang="en-US" dirty="0"/>
          </a:p>
        </p:txBody>
      </p:sp>
      <p:sp>
        <p:nvSpPr>
          <p:cNvPr id="11" name="TextBox 23"/>
          <p:cNvSpPr txBox="1">
            <a:spLocks noChangeArrowheads="1"/>
          </p:cNvSpPr>
          <p:nvPr/>
        </p:nvSpPr>
        <p:spPr bwMode="auto">
          <a:xfrm>
            <a:off x="3580206" y="2312854"/>
            <a:ext cx="5048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l-GR" altLang="en-US" dirty="0"/>
              <a:t>δ</a:t>
            </a:r>
            <a:r>
              <a:rPr lang="en-GB" altLang="en-US" dirty="0"/>
              <a:t>t</a:t>
            </a:r>
          </a:p>
        </p:txBody>
      </p:sp>
      <p:cxnSp>
        <p:nvCxnSpPr>
          <p:cNvPr id="12" name="Straight Connector 18431"/>
          <p:cNvCxnSpPr>
            <a:cxnSpLocks noChangeShapeType="1"/>
          </p:cNvCxnSpPr>
          <p:nvPr/>
        </p:nvCxnSpPr>
        <p:spPr bwMode="auto">
          <a:xfrm rot="10800000" flipV="1">
            <a:off x="2254249" y="1538904"/>
            <a:ext cx="0" cy="78422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Straight Connector 18433"/>
          <p:cNvCxnSpPr>
            <a:cxnSpLocks noChangeShapeType="1"/>
          </p:cNvCxnSpPr>
          <p:nvPr/>
        </p:nvCxnSpPr>
        <p:spPr bwMode="auto">
          <a:xfrm rot="10800000" flipH="1">
            <a:off x="2389188" y="2314251"/>
            <a:ext cx="0" cy="78263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" name="TextBox 18436"/>
          <p:cNvSpPr txBox="1">
            <a:spLocks noChangeArrowheads="1"/>
          </p:cNvSpPr>
          <p:nvPr/>
        </p:nvSpPr>
        <p:spPr bwMode="auto">
          <a:xfrm>
            <a:off x="2333852" y="1126458"/>
            <a:ext cx="36512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l-GR" altLang="en-US" sz="1200"/>
              <a:t>ω</a:t>
            </a:r>
            <a:r>
              <a:rPr lang="en-GB" altLang="en-US" sz="1200"/>
              <a:t>p</a:t>
            </a:r>
          </a:p>
        </p:txBody>
      </p:sp>
      <p:sp>
        <p:nvSpPr>
          <p:cNvPr id="15" name="TextBox 18437"/>
          <p:cNvSpPr txBox="1">
            <a:spLocks noChangeArrowheads="1"/>
          </p:cNvSpPr>
          <p:nvPr/>
        </p:nvSpPr>
        <p:spPr bwMode="auto">
          <a:xfrm>
            <a:off x="1931988" y="3161976"/>
            <a:ext cx="4572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l-GR" altLang="en-US" sz="1100" dirty="0"/>
              <a:t>ω</a:t>
            </a:r>
            <a:r>
              <a:rPr lang="en-GB" altLang="en-US" sz="1100" dirty="0"/>
              <a:t>d</a:t>
            </a:r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588" y="1265364"/>
            <a:ext cx="1047750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513" y="2062163"/>
            <a:ext cx="1485900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138" y="2885942"/>
            <a:ext cx="838200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0" name="Straight Arrow Connector 14"/>
          <p:cNvCxnSpPr>
            <a:cxnSpLocks noChangeShapeType="1"/>
          </p:cNvCxnSpPr>
          <p:nvPr/>
        </p:nvCxnSpPr>
        <p:spPr bwMode="auto">
          <a:xfrm flipH="1">
            <a:off x="2300286" y="3608253"/>
            <a:ext cx="9525" cy="23891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Straight Arrow Connector 16"/>
          <p:cNvCxnSpPr>
            <a:cxnSpLocks noChangeShapeType="1"/>
          </p:cNvCxnSpPr>
          <p:nvPr/>
        </p:nvCxnSpPr>
        <p:spPr bwMode="auto">
          <a:xfrm>
            <a:off x="813027" y="4787416"/>
            <a:ext cx="3041650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Straight Connector 18"/>
          <p:cNvCxnSpPr/>
          <p:nvPr/>
        </p:nvCxnSpPr>
        <p:spPr>
          <a:xfrm>
            <a:off x="1287475" y="4780901"/>
            <a:ext cx="2292731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14"/>
          <p:cNvCxnSpPr>
            <a:cxnSpLocks noChangeShapeType="1"/>
          </p:cNvCxnSpPr>
          <p:nvPr/>
        </p:nvCxnSpPr>
        <p:spPr bwMode="auto">
          <a:xfrm flipH="1">
            <a:off x="6497991" y="3608252"/>
            <a:ext cx="9525" cy="23891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" name="Straight Arrow Connector 16"/>
          <p:cNvCxnSpPr>
            <a:cxnSpLocks noChangeShapeType="1"/>
          </p:cNvCxnSpPr>
          <p:nvPr/>
        </p:nvCxnSpPr>
        <p:spPr bwMode="auto">
          <a:xfrm>
            <a:off x="4952209" y="4780901"/>
            <a:ext cx="3041650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" name="Freeform 20"/>
          <p:cNvSpPr>
            <a:spLocks/>
          </p:cNvSpPr>
          <p:nvPr/>
        </p:nvSpPr>
        <p:spPr bwMode="auto">
          <a:xfrm>
            <a:off x="6507516" y="3988950"/>
            <a:ext cx="1287462" cy="784225"/>
          </a:xfrm>
          <a:custGeom>
            <a:avLst/>
            <a:gdLst>
              <a:gd name="T0" fmla="*/ 0 w 1287624"/>
              <a:gd name="T1" fmla="*/ 0 h 783772"/>
              <a:gd name="T2" fmla="*/ 74456 w 1287624"/>
              <a:gd name="T3" fmla="*/ 292780 h 783772"/>
              <a:gd name="T4" fmla="*/ 288493 w 1287624"/>
              <a:gd name="T5" fmla="*/ 519449 h 783772"/>
              <a:gd name="T6" fmla="*/ 716567 w 1287624"/>
              <a:gd name="T7" fmla="*/ 680006 h 783772"/>
              <a:gd name="T8" fmla="*/ 1107412 w 1287624"/>
              <a:gd name="T9" fmla="*/ 774450 h 783772"/>
              <a:gd name="T10" fmla="*/ 1284222 w 1287624"/>
              <a:gd name="T11" fmla="*/ 793340 h 78377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287624" h="783772">
                <a:moveTo>
                  <a:pt x="0" y="0"/>
                </a:moveTo>
                <a:cubicBezTo>
                  <a:pt x="13218" y="101859"/>
                  <a:pt x="26437" y="203718"/>
                  <a:pt x="74645" y="289249"/>
                </a:cubicBezTo>
                <a:cubicBezTo>
                  <a:pt x="122853" y="374780"/>
                  <a:pt x="181947" y="449425"/>
                  <a:pt x="289249" y="513184"/>
                </a:cubicBezTo>
                <a:cubicBezTo>
                  <a:pt x="396551" y="576943"/>
                  <a:pt x="581608" y="629816"/>
                  <a:pt x="718457" y="671804"/>
                </a:cubicBezTo>
                <a:cubicBezTo>
                  <a:pt x="855306" y="713792"/>
                  <a:pt x="1015482" y="746449"/>
                  <a:pt x="1110343" y="765110"/>
                </a:cubicBezTo>
                <a:cubicBezTo>
                  <a:pt x="1205204" y="783771"/>
                  <a:pt x="1246414" y="783771"/>
                  <a:pt x="1287624" y="783772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en-GB"/>
          </a:p>
        </p:txBody>
      </p:sp>
      <p:sp>
        <p:nvSpPr>
          <p:cNvPr id="27" name="Freeform 22"/>
          <p:cNvSpPr>
            <a:spLocks/>
          </p:cNvSpPr>
          <p:nvPr/>
        </p:nvSpPr>
        <p:spPr bwMode="auto">
          <a:xfrm flipH="1" flipV="1">
            <a:off x="5212738" y="4794731"/>
            <a:ext cx="1287463" cy="782638"/>
          </a:xfrm>
          <a:custGeom>
            <a:avLst/>
            <a:gdLst>
              <a:gd name="T0" fmla="*/ 0 w 1287624"/>
              <a:gd name="T1" fmla="*/ 0 h 783772"/>
              <a:gd name="T2" fmla="*/ 74456 w 1287624"/>
              <a:gd name="T3" fmla="*/ 280587 h 783772"/>
              <a:gd name="T4" fmla="*/ 288493 w 1287624"/>
              <a:gd name="T5" fmla="*/ 497817 h 783772"/>
              <a:gd name="T6" fmla="*/ 716567 w 1287624"/>
              <a:gd name="T7" fmla="*/ 651685 h 783772"/>
              <a:gd name="T8" fmla="*/ 1107425 w 1287624"/>
              <a:gd name="T9" fmla="*/ 742196 h 783772"/>
              <a:gd name="T10" fmla="*/ 1284243 w 1287624"/>
              <a:gd name="T11" fmla="*/ 760300 h 78377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287624" h="783772">
                <a:moveTo>
                  <a:pt x="0" y="0"/>
                </a:moveTo>
                <a:cubicBezTo>
                  <a:pt x="13218" y="101859"/>
                  <a:pt x="26437" y="203718"/>
                  <a:pt x="74645" y="289249"/>
                </a:cubicBezTo>
                <a:cubicBezTo>
                  <a:pt x="122853" y="374780"/>
                  <a:pt x="181947" y="449425"/>
                  <a:pt x="289249" y="513184"/>
                </a:cubicBezTo>
                <a:cubicBezTo>
                  <a:pt x="396551" y="576943"/>
                  <a:pt x="581608" y="629816"/>
                  <a:pt x="718457" y="671804"/>
                </a:cubicBezTo>
                <a:cubicBezTo>
                  <a:pt x="855306" y="713792"/>
                  <a:pt x="1015482" y="746449"/>
                  <a:pt x="1110343" y="765110"/>
                </a:cubicBezTo>
                <a:cubicBezTo>
                  <a:pt x="1205204" y="783771"/>
                  <a:pt x="1246414" y="783771"/>
                  <a:pt x="1287624" y="783772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en-GB"/>
          </a:p>
        </p:txBody>
      </p:sp>
      <p:sp>
        <p:nvSpPr>
          <p:cNvPr id="22" name="TextBox 21"/>
          <p:cNvSpPr txBox="1"/>
          <p:nvPr/>
        </p:nvSpPr>
        <p:spPr>
          <a:xfrm>
            <a:off x="1126541" y="3920947"/>
            <a:ext cx="9575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PR~ 0</a:t>
            </a:r>
            <a:endParaRPr lang="en-GB" dirty="0"/>
          </a:p>
        </p:txBody>
      </p:sp>
      <p:sp>
        <p:nvSpPr>
          <p:cNvPr id="23" name="TextBox 22"/>
          <p:cNvSpPr txBox="1"/>
          <p:nvPr/>
        </p:nvSpPr>
        <p:spPr>
          <a:xfrm>
            <a:off x="5113325" y="3888406"/>
            <a:ext cx="1177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PR→ 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127971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sz="2400" dirty="0"/>
              <a:t>Endocannabinoid</a:t>
            </a:r>
            <a:r>
              <a:rPr lang="en-US" altLang="en-US" sz="2800" dirty="0"/>
              <a:t> Mediated Re-Learning</a:t>
            </a:r>
            <a:endParaRPr lang="en-GB" altLang="en-US" b="1" dirty="0">
              <a:latin typeface="+mj-lt"/>
              <a:cs typeface="+mj-cs"/>
            </a:endParaRP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676147" y="6433711"/>
            <a:ext cx="2133600" cy="3635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59C1CB4-76EC-4E4F-9F64-B0D6ACC42712}" type="slidenum">
              <a:rPr lang="en-GB" altLang="en-US" sz="1400" smtClean="0">
                <a:latin typeface="Times" charset="0"/>
              </a:rPr>
              <a:pPr>
                <a:spcBef>
                  <a:spcPct val="0"/>
                </a:spcBef>
                <a:buFontTx/>
                <a:buNone/>
              </a:pPr>
              <a:t>15</a:t>
            </a:fld>
            <a:endParaRPr lang="en-GB" altLang="en-US" sz="1400" smtClean="0">
              <a:latin typeface="Times" charset="0"/>
            </a:endParaRP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438" y="900000"/>
            <a:ext cx="7827962" cy="348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50875" y="619199"/>
            <a:ext cx="7924325" cy="25488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1005837" y="1536672"/>
            <a:ext cx="721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/>
              <a:t>With PR as a switch to control plasticity window re-learning occurs</a:t>
            </a:r>
          </a:p>
          <a:p>
            <a:endParaRPr lang="en-GB" sz="1800" dirty="0"/>
          </a:p>
          <a:p>
            <a:r>
              <a:rPr lang="en-GB" sz="1800" dirty="0" smtClean="0"/>
              <a:t>Essentially postsynaptic neuron activity controls learning – BCM rule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262759869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GB" altLang="en-US" sz="2400" dirty="0"/>
              <a:t>Distributed Re-Learning</a:t>
            </a:r>
            <a:endParaRPr lang="en-GB" altLang="en-US" b="1" dirty="0">
              <a:latin typeface="+mj-lt"/>
              <a:cs typeface="+mj-cs"/>
            </a:endParaRP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676147" y="6433711"/>
            <a:ext cx="2133600" cy="3635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59C1CB4-76EC-4E4F-9F64-B0D6ACC42712}" type="slidenum">
              <a:rPr lang="en-GB" altLang="en-US" sz="1400" smtClean="0">
                <a:latin typeface="Times" charset="0"/>
              </a:rPr>
              <a:pPr>
                <a:spcBef>
                  <a:spcPct val="0"/>
                </a:spcBef>
                <a:buFontTx/>
                <a:buNone/>
              </a:pPr>
              <a:t>16</a:t>
            </a:fld>
            <a:endParaRPr lang="en-GB" altLang="en-US" sz="1400" smtClean="0">
              <a:latin typeface="Times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473200"/>
            <a:ext cx="292417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975" y="1333500"/>
            <a:ext cx="2138363" cy="179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equation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325" y="3665538"/>
            <a:ext cx="1603375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An external file that holds a picture, illustration, etc.&#10;Object name is pcbi.1000909.e00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325" y="4325938"/>
            <a:ext cx="1603375" cy="34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54290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GB" altLang="en-US" sz="2400" dirty="0"/>
              <a:t>Distributed Re-Learning</a:t>
            </a:r>
            <a:endParaRPr lang="en-GB" altLang="en-US" b="1" dirty="0">
              <a:latin typeface="+mj-lt"/>
              <a:cs typeface="+mj-cs"/>
            </a:endParaRP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676147" y="6433711"/>
            <a:ext cx="2133600" cy="3635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59C1CB4-76EC-4E4F-9F64-B0D6ACC42712}" type="slidenum">
              <a:rPr lang="en-GB" altLang="en-US" sz="1400" smtClean="0">
                <a:latin typeface="Times" charset="0"/>
              </a:rPr>
              <a:pPr>
                <a:spcBef>
                  <a:spcPct val="0"/>
                </a:spcBef>
                <a:buFontTx/>
                <a:buNone/>
              </a:pPr>
              <a:t>17</a:t>
            </a:fld>
            <a:endParaRPr lang="en-GB" altLang="en-US" sz="1400" smtClean="0">
              <a:latin typeface="Times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175" y="1127125"/>
            <a:ext cx="5243513" cy="348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75" y="1836738"/>
            <a:ext cx="2139950" cy="179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4477" y="4945075"/>
            <a:ext cx="8010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/>
              <a:t>Naeem</a:t>
            </a:r>
            <a:r>
              <a:rPr lang="en-GB" sz="1400" dirty="0"/>
              <a:t> M, McDaid L, Harkin J, Wade J, </a:t>
            </a:r>
            <a:r>
              <a:rPr lang="en-GB" sz="1400" dirty="0" err="1"/>
              <a:t>Marsland</a:t>
            </a:r>
            <a:r>
              <a:rPr lang="en-GB" sz="1400" dirty="0"/>
              <a:t> J, </a:t>
            </a:r>
            <a:r>
              <a:rPr lang="en-GB" sz="1400" dirty="0" smtClean="0"/>
              <a:t>“On The Role of </a:t>
            </a:r>
            <a:r>
              <a:rPr lang="en-GB" sz="1400" dirty="0" err="1" smtClean="0"/>
              <a:t>Astroglial</a:t>
            </a:r>
            <a:r>
              <a:rPr lang="en-GB" sz="1400" dirty="0" smtClean="0"/>
              <a:t> Syncytia </a:t>
            </a:r>
            <a:r>
              <a:rPr lang="en-GB" sz="1400" dirty="0"/>
              <a:t>in Self-Repairing Spiking Neural Networks”, IEEE Trans. Neural Net &amp; Learning Sys, 2015.</a:t>
            </a:r>
          </a:p>
        </p:txBody>
      </p:sp>
    </p:spTree>
    <p:extLst>
      <p:ext uri="{BB962C8B-B14F-4D97-AF65-F5344CB8AC3E}">
        <p14:creationId xmlns:p14="http://schemas.microsoft.com/office/powerpoint/2010/main" val="340846902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obotCarDemo_UKD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54271" y="733425"/>
            <a:ext cx="6821170" cy="3836908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2388" y="123825"/>
            <a:ext cx="9024937" cy="609600"/>
          </a:xfrm>
        </p:spPr>
        <p:txBody>
          <a:bodyPr anchor="ctr"/>
          <a:lstStyle/>
          <a:p>
            <a:pPr algn="ctr" eaLnBrk="1" hangingPunct="1"/>
            <a:r>
              <a:rPr lang="en-GB" altLang="en-US" b="1" dirty="0" smtClean="0">
                <a:latin typeface="+mj-lt"/>
                <a:cs typeface="+mj-cs"/>
              </a:rPr>
              <a:t>Self Repairing Mobile Robotic Car</a:t>
            </a:r>
            <a:endParaRPr lang="en-GB" altLang="en-US" b="1" dirty="0">
              <a:latin typeface="+mj-lt"/>
              <a:cs typeface="+mj-cs"/>
            </a:endParaRPr>
          </a:p>
        </p:txBody>
      </p:sp>
      <p:sp>
        <p:nvSpPr>
          <p:cNvPr id="2" name="AutoShape 2" descr="Image result for wheel robo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AutoShape 4" descr="Image result for wheel robo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-400050" y="5875020"/>
            <a:ext cx="1783080" cy="9829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4375" y="4759222"/>
            <a:ext cx="4601529" cy="186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49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              Astrocytic </a:t>
            </a:r>
            <a:r>
              <a:rPr lang="en-GB" dirty="0"/>
              <a:t>Glutamate Uptake</a:t>
            </a:r>
            <a:br>
              <a:rPr lang="en-GB" dirty="0"/>
            </a:b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0836" y="1642504"/>
            <a:ext cx="4669941" cy="409686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3997DC-9289-4FA0-A522-09BDAFEE81AA}" type="slidenum">
              <a:rPr lang="en-GB" altLang="en-US" smtClean="0"/>
              <a:pPr>
                <a:defRPr/>
              </a:pPr>
              <a:t>19</a:t>
            </a:fld>
            <a:endParaRPr lang="en-GB" altLang="en-US" dirty="0"/>
          </a:p>
        </p:txBody>
      </p:sp>
      <p:sp>
        <p:nvSpPr>
          <p:cNvPr id="6" name="Rectangle 5"/>
          <p:cNvSpPr/>
          <p:nvPr/>
        </p:nvSpPr>
        <p:spPr>
          <a:xfrm>
            <a:off x="6424230" y="5549522"/>
            <a:ext cx="265309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latin typeface="Adobe Song Std L" panose="02020300000000000000" pitchFamily="18" charset="-128"/>
                <a:ea typeface="Adobe Song Std L" panose="02020300000000000000" pitchFamily="18" charset="-128"/>
              </a:rPr>
              <a:t>Adapted from: Stobart &amp;  Anderson (2013) Multifunctional role of astrocytes as gatekeepers of neuronal energy supply</a:t>
            </a:r>
          </a:p>
        </p:txBody>
      </p:sp>
    </p:spTree>
    <p:extLst>
      <p:ext uri="{BB962C8B-B14F-4D97-AF65-F5344CB8AC3E}">
        <p14:creationId xmlns:p14="http://schemas.microsoft.com/office/powerpoint/2010/main" val="1834184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GB" altLang="en-US" sz="3000" b="1" dirty="0" smtClean="0">
                <a:latin typeface="+mj-lt"/>
                <a:cs typeface="+mj-cs"/>
              </a:rPr>
              <a:t>Brain-Inspired Data Processing</a:t>
            </a:r>
            <a:endParaRPr lang="en-GB" altLang="en-US" sz="3000" b="1" dirty="0">
              <a:latin typeface="+mj-lt"/>
              <a:cs typeface="+mj-cs"/>
            </a:endParaRP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698105" y="6383020"/>
            <a:ext cx="2133600" cy="3635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59C1CB4-76EC-4E4F-9F64-B0D6ACC42712}" type="slidenum">
              <a:rPr lang="en-GB" altLang="en-US" sz="1400" smtClean="0">
                <a:latin typeface="Times" charset="0"/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en-GB" altLang="en-US" sz="1400" dirty="0" smtClean="0">
              <a:latin typeface="Times" charset="0"/>
            </a:endParaRP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2929" y="1563356"/>
            <a:ext cx="2090072" cy="2132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655102" y="690396"/>
            <a:ext cx="775737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l">
              <a:spcAft>
                <a:spcPct val="50000"/>
              </a:spcAft>
              <a:buFont typeface="Arial" panose="020B0604020202020204" pitchFamily="34" charset="0"/>
              <a:buChar char="•"/>
            </a:pPr>
            <a:r>
              <a:rPr lang="en-US" altLang="en-US" sz="2000" dirty="0" smtClean="0">
                <a:latin typeface="+mj-lt"/>
              </a:rPr>
              <a:t> </a:t>
            </a:r>
            <a:r>
              <a:rPr lang="en-US" altLang="en-US" sz="2000" b="1" dirty="0" smtClean="0">
                <a:latin typeface="+mj-lt"/>
              </a:rPr>
              <a:t>Spiking neural network (SNN)</a:t>
            </a:r>
            <a:r>
              <a:rPr lang="en-US" altLang="en-US" sz="2000" dirty="0" smtClean="0">
                <a:latin typeface="+mj-lt"/>
              </a:rPr>
              <a:t> a </a:t>
            </a:r>
            <a:r>
              <a:rPr lang="en-GB" altLang="en-US" sz="2000" dirty="0" smtClean="0">
                <a:latin typeface="+mj-lt"/>
              </a:rPr>
              <a:t>more biologically plausible model of the brain – a neural computing paradigm.</a:t>
            </a:r>
            <a:endParaRPr lang="en-US" altLang="en-US" sz="2000" dirty="0">
              <a:latin typeface="+mj-lt"/>
            </a:endParaRPr>
          </a:p>
        </p:txBody>
      </p:sp>
      <p:pic>
        <p:nvPicPr>
          <p:cNvPr id="12" name="Picture 79" descr="network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565" y="4037013"/>
            <a:ext cx="3887788" cy="270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815" y="5376863"/>
            <a:ext cx="12827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Arrow Connector 7"/>
          <p:cNvCxnSpPr>
            <a:cxnSpLocks noChangeShapeType="1"/>
          </p:cNvCxnSpPr>
          <p:nvPr/>
        </p:nvCxnSpPr>
        <p:spPr bwMode="auto">
          <a:xfrm rot="5400000" flipH="1" flipV="1">
            <a:off x="6790690" y="5988051"/>
            <a:ext cx="360363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6526530" y="6145213"/>
            <a:ext cx="8563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l"/>
            <a:r>
              <a:rPr lang="en-GB" altLang="en-US" sz="1800" dirty="0" smtClean="0">
                <a:latin typeface="+mj-lt"/>
              </a:rPr>
              <a:t>Output</a:t>
            </a:r>
            <a:endParaRPr lang="en-GB" altLang="en-US" sz="1800" b="1" dirty="0">
              <a:latin typeface="+mj-lt"/>
            </a:endParaRPr>
          </a:p>
        </p:txBody>
      </p:sp>
      <p:pic>
        <p:nvPicPr>
          <p:cNvPr id="16" name="Picture 7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965" y="4584701"/>
            <a:ext cx="835025" cy="21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203" y="5087938"/>
            <a:ext cx="288925" cy="19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7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203" y="6145213"/>
            <a:ext cx="288925" cy="19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303" y="5624513"/>
            <a:ext cx="51752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7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590" y="4440238"/>
            <a:ext cx="254000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7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590" y="4872038"/>
            <a:ext cx="254000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7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590" y="5232401"/>
            <a:ext cx="254000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7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153" y="5592763"/>
            <a:ext cx="25400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7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153" y="5953126"/>
            <a:ext cx="25400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18"/>
          <p:cNvSpPr>
            <a:spLocks noChangeArrowheads="1"/>
          </p:cNvSpPr>
          <p:nvPr/>
        </p:nvSpPr>
        <p:spPr bwMode="auto">
          <a:xfrm>
            <a:off x="6322378" y="5303838"/>
            <a:ext cx="1439862" cy="360363"/>
          </a:xfrm>
          <a:prstGeom prst="rect">
            <a:avLst/>
          </a:prstGeom>
          <a:noFill/>
          <a:ln w="63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endParaRPr lang="en-GB" altLang="en-US" b="1">
              <a:latin typeface="+mj-lt"/>
            </a:endParaRPr>
          </a:p>
        </p:txBody>
      </p:sp>
      <p:sp>
        <p:nvSpPr>
          <p:cNvPr id="26" name="Rectangle 8"/>
          <p:cNvSpPr>
            <a:spLocks noChangeArrowheads="1"/>
          </p:cNvSpPr>
          <p:nvPr/>
        </p:nvSpPr>
        <p:spPr bwMode="auto">
          <a:xfrm>
            <a:off x="689821" y="5073005"/>
            <a:ext cx="6848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l"/>
            <a:r>
              <a:rPr lang="en-GB" altLang="en-US" sz="1800" dirty="0" smtClean="0">
                <a:latin typeface="+mj-lt"/>
              </a:rPr>
              <a:t>Input</a:t>
            </a:r>
            <a:endParaRPr lang="en-GB" altLang="en-US" sz="1800" b="1" dirty="0"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836879" y="4153763"/>
            <a:ext cx="312610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ct val="50000"/>
              </a:spcAft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+mj-lt"/>
              </a:rPr>
              <a:t>Reads I/P patterns and classifies with an O/P pattern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43001" y="1969095"/>
            <a:ext cx="17297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latin typeface="+mj-lt"/>
              </a:rPr>
              <a:t>Data </a:t>
            </a:r>
          </a:p>
          <a:p>
            <a:r>
              <a:rPr lang="en-GB" sz="2000" dirty="0" smtClean="0">
                <a:latin typeface="+mj-lt"/>
              </a:rPr>
              <a:t>representation</a:t>
            </a:r>
            <a:endParaRPr lang="en-GB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0748165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                  Glutamate </a:t>
            </a:r>
            <a:r>
              <a:rPr lang="en-GB" dirty="0"/>
              <a:t>Clearance Model</a:t>
            </a: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3997DC-9289-4FA0-A522-09BDAFEE81AA}" type="slidenum">
              <a:rPr lang="en-GB" altLang="en-US" smtClean="0"/>
              <a:pPr>
                <a:defRPr/>
              </a:pPr>
              <a:t>20</a:t>
            </a:fld>
            <a:endParaRPr lang="en-GB" altLang="en-US" dirty="0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215" y="963878"/>
            <a:ext cx="5852656" cy="468212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831302" y="5376106"/>
            <a:ext cx="217253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latin typeface="Adobe Song Std L" panose="02020300000000000000" pitchFamily="18" charset="-128"/>
                <a:ea typeface="Adobe Song Std L" panose="02020300000000000000" pitchFamily="18" charset="-128"/>
              </a:rPr>
              <a:t>Flanagan et al. (2018) A computational study of astrocytic glutamate influence on post-synaptic neuronal excitability</a:t>
            </a:r>
          </a:p>
        </p:txBody>
      </p:sp>
    </p:spTree>
    <p:extLst>
      <p:ext uri="{BB962C8B-B14F-4D97-AF65-F5344CB8AC3E}">
        <p14:creationId xmlns:p14="http://schemas.microsoft.com/office/powerpoint/2010/main" val="40000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3997DC-9289-4FA0-A522-09BDAFEE81AA}" type="slidenum">
              <a:rPr lang="en-GB" altLang="en-US" smtClean="0"/>
              <a:pPr>
                <a:defRPr/>
              </a:pPr>
              <a:t>21</a:t>
            </a:fld>
            <a:endParaRPr lang="en-GB" altLang="en-US" dirty="0"/>
          </a:p>
        </p:txBody>
      </p:sp>
      <p:pic>
        <p:nvPicPr>
          <p:cNvPr id="5" name="Picture Placeholder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9" t="648" b="6893"/>
          <a:stretch/>
        </p:blipFill>
        <p:spPr>
          <a:xfrm>
            <a:off x="3383280" y="1015120"/>
            <a:ext cx="4521200" cy="5350512"/>
          </a:xfrm>
          <a:prstGeom prst="rect">
            <a:avLst/>
          </a:prstGeom>
        </p:spPr>
      </p:pic>
      <p:sp>
        <p:nvSpPr>
          <p:cNvPr id="6" name="Text Placeholder 2"/>
          <p:cNvSpPr txBox="1">
            <a:spLocks/>
          </p:cNvSpPr>
          <p:nvPr/>
        </p:nvSpPr>
        <p:spPr>
          <a:xfrm>
            <a:off x="375921" y="214291"/>
            <a:ext cx="8397781" cy="476034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 smtClean="0"/>
              <a:t>Glutamate Clearance and Neuronal Excitability</a:t>
            </a:r>
            <a:endParaRPr lang="en-GB" dirty="0"/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375921" y="1819748"/>
            <a:ext cx="2722880" cy="365602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en-GB" sz="1800" dirty="0" smtClean="0"/>
              <a:t>Increased astrocytic glutamate resulted in slower glutamate clearance at the synapse.</a:t>
            </a:r>
          </a:p>
          <a:p>
            <a:pPr>
              <a:spcAft>
                <a:spcPts val="1200"/>
              </a:spcAft>
            </a:pPr>
            <a:r>
              <a:rPr lang="en-GB" sz="1800" dirty="0" smtClean="0">
                <a:solidFill>
                  <a:schemeClr val="bg1"/>
                </a:solidFill>
              </a:rPr>
              <a:t>Prolonged synaptic glutamate-mediated currents due to delayed glutamate clearance.</a:t>
            </a:r>
          </a:p>
          <a:p>
            <a:pPr>
              <a:spcAft>
                <a:spcPts val="1200"/>
              </a:spcAft>
            </a:pPr>
            <a:r>
              <a:rPr lang="en-GB" sz="1800" dirty="0" smtClean="0">
                <a:solidFill>
                  <a:schemeClr val="bg1"/>
                </a:solidFill>
              </a:rPr>
              <a:t>Increased neuronal firing as a result of these currents</a:t>
            </a:r>
            <a:r>
              <a:rPr lang="en-GB" dirty="0" smtClean="0">
                <a:solidFill>
                  <a:schemeClr val="bg1"/>
                </a:solidFill>
              </a:rPr>
              <a:t>.</a:t>
            </a:r>
            <a:endParaRPr lang="en-GB" dirty="0">
              <a:solidFill>
                <a:schemeClr val="bg1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2814320" y="1595120"/>
            <a:ext cx="873760" cy="731520"/>
          </a:xfrm>
          <a:prstGeom prst="straightConnector1">
            <a:avLst/>
          </a:prstGeom>
          <a:ln w="190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Placeholder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1" t="93571" r="61870" b="768"/>
          <a:stretch/>
        </p:blipFill>
        <p:spPr>
          <a:xfrm>
            <a:off x="7420708" y="2213273"/>
            <a:ext cx="1345223" cy="32770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</p:pic>
      <p:pic>
        <p:nvPicPr>
          <p:cNvPr id="10" name="Picture Placeholder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49" t="93216" r="33413" b="1467"/>
          <a:stretch/>
        </p:blipFill>
        <p:spPr>
          <a:xfrm>
            <a:off x="7438291" y="3647758"/>
            <a:ext cx="1310055" cy="30773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</p:pic>
      <p:pic>
        <p:nvPicPr>
          <p:cNvPr id="11" name="Picture Placeholder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25" t="92862" r="4653" b="924"/>
          <a:stretch/>
        </p:blipFill>
        <p:spPr>
          <a:xfrm>
            <a:off x="7462323" y="5116088"/>
            <a:ext cx="1386254" cy="35968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327899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3997DC-9289-4FA0-A522-09BDAFEE81AA}" type="slidenum">
              <a:rPr lang="en-GB" altLang="en-US" smtClean="0"/>
              <a:pPr>
                <a:defRPr/>
              </a:pPr>
              <a:t>22</a:t>
            </a:fld>
            <a:endParaRPr lang="en-GB" altLang="en-US" dirty="0"/>
          </a:p>
        </p:txBody>
      </p:sp>
      <p:pic>
        <p:nvPicPr>
          <p:cNvPr id="5" name="Picture Placeholder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9" t="648" b="7045"/>
          <a:stretch/>
        </p:blipFill>
        <p:spPr>
          <a:xfrm>
            <a:off x="3383280" y="1015119"/>
            <a:ext cx="4521200" cy="5457119"/>
          </a:xfrm>
          <a:prstGeom prst="rect">
            <a:avLst/>
          </a:prstGeom>
        </p:spPr>
      </p:pic>
      <p:sp>
        <p:nvSpPr>
          <p:cNvPr id="6" name="Text Placeholder 4"/>
          <p:cNvSpPr txBox="1">
            <a:spLocks/>
          </p:cNvSpPr>
          <p:nvPr/>
        </p:nvSpPr>
        <p:spPr>
          <a:xfrm>
            <a:off x="375921" y="1819748"/>
            <a:ext cx="2722880" cy="365602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en-GB" sz="1800" dirty="0" smtClean="0">
                <a:solidFill>
                  <a:schemeClr val="bg1"/>
                </a:solidFill>
              </a:rPr>
              <a:t>Increased astrocytic glutamate resulted in slower glutamate clearance at the synapse.</a:t>
            </a:r>
          </a:p>
          <a:p>
            <a:pPr>
              <a:spcAft>
                <a:spcPts val="1200"/>
              </a:spcAft>
            </a:pPr>
            <a:r>
              <a:rPr lang="en-GB" sz="1800" dirty="0" smtClean="0"/>
              <a:t>Prolonged synaptic glutamate-mediated currents due to delayed glutamate clearance.</a:t>
            </a:r>
          </a:p>
          <a:p>
            <a:pPr>
              <a:spcAft>
                <a:spcPts val="1200"/>
              </a:spcAft>
            </a:pPr>
            <a:r>
              <a:rPr lang="en-GB" sz="1800" dirty="0" smtClean="0">
                <a:solidFill>
                  <a:schemeClr val="bg1"/>
                </a:solidFill>
              </a:rPr>
              <a:t>Increased neuronal firing as a result of these currents</a:t>
            </a:r>
            <a:r>
              <a:rPr lang="en-GB" dirty="0" smtClean="0">
                <a:solidFill>
                  <a:schemeClr val="bg1"/>
                </a:solidFill>
              </a:rPr>
              <a:t>.</a:t>
            </a:r>
            <a:endParaRPr lang="en-GB" dirty="0">
              <a:solidFill>
                <a:schemeClr val="bg1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2814320" y="2123440"/>
            <a:ext cx="965200" cy="1338965"/>
          </a:xfrm>
          <a:prstGeom prst="straightConnector1">
            <a:avLst/>
          </a:prstGeom>
          <a:ln w="190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2814320" y="3400337"/>
            <a:ext cx="741680" cy="62068"/>
          </a:xfrm>
          <a:prstGeom prst="straightConnector1">
            <a:avLst/>
          </a:prstGeom>
          <a:ln w="190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814320" y="3462405"/>
            <a:ext cx="853441" cy="1322955"/>
          </a:xfrm>
          <a:prstGeom prst="straightConnector1">
            <a:avLst/>
          </a:prstGeom>
          <a:ln w="190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35890AA-1CCD-4DFA-8493-7A897A1FCFF4}"/>
              </a:ext>
            </a:extLst>
          </p:cNvPr>
          <p:cNvSpPr txBox="1">
            <a:spLocks/>
          </p:cNvSpPr>
          <p:nvPr/>
        </p:nvSpPr>
        <p:spPr>
          <a:xfrm>
            <a:off x="474205" y="325261"/>
            <a:ext cx="8143200" cy="47603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i="0" kern="1200" spc="-100" baseline="0">
                <a:solidFill>
                  <a:srgbClr val="1A2A4F"/>
                </a:solidFill>
                <a:latin typeface="+mj-lt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/>
              <a:t>Glutamate Clearance and Neuronal Excitability</a:t>
            </a:r>
          </a:p>
        </p:txBody>
      </p:sp>
      <p:pic>
        <p:nvPicPr>
          <p:cNvPr id="11" name="Picture Placeholder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1" t="93571" r="61870" b="768"/>
          <a:stretch/>
        </p:blipFill>
        <p:spPr>
          <a:xfrm>
            <a:off x="7420708" y="2213273"/>
            <a:ext cx="1345223" cy="32770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</p:pic>
      <p:pic>
        <p:nvPicPr>
          <p:cNvPr id="12" name="Picture Placeholder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49" t="93216" r="33413" b="1467"/>
          <a:stretch/>
        </p:blipFill>
        <p:spPr>
          <a:xfrm>
            <a:off x="7438291" y="3647758"/>
            <a:ext cx="1310055" cy="30773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</p:pic>
      <p:pic>
        <p:nvPicPr>
          <p:cNvPr id="13" name="Picture Placeholder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25" t="92862" r="4653" b="924"/>
          <a:stretch/>
        </p:blipFill>
        <p:spPr>
          <a:xfrm>
            <a:off x="7462323" y="5116088"/>
            <a:ext cx="1386254" cy="35968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</p:pic>
      <p:sp>
        <p:nvSpPr>
          <p:cNvPr id="14" name="TextBox 13"/>
          <p:cNvSpPr txBox="1"/>
          <p:nvPr/>
        </p:nvSpPr>
        <p:spPr>
          <a:xfrm>
            <a:off x="7324361" y="6006777"/>
            <a:ext cx="194671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>
                <a:latin typeface="Adobe Song Std L" panose="02020300000000000000" pitchFamily="18" charset="-128"/>
                <a:ea typeface="Adobe Song Std L" panose="02020300000000000000" pitchFamily="18" charset="-128"/>
              </a:rPr>
              <a:t>Flanagan et al. (2018</a:t>
            </a:r>
            <a:r>
              <a:rPr lang="en-GB" sz="1350" dirty="0" smtClean="0">
                <a:latin typeface="Adobe Song Std L" panose="02020300000000000000" pitchFamily="18" charset="-128"/>
                <a:ea typeface="Adobe Song Std L" panose="02020300000000000000" pitchFamily="18" charset="-128"/>
              </a:rPr>
              <a:t>)</a:t>
            </a:r>
            <a:endParaRPr lang="en-GB" sz="1350" dirty="0">
              <a:latin typeface="Adobe Song Std L" panose="02020300000000000000" pitchFamily="18" charset="-128"/>
              <a:ea typeface="Adobe Song Std L" panose="020203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93433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3997DC-9289-4FA0-A522-09BDAFEE81AA}" type="slidenum">
              <a:rPr lang="en-GB" altLang="en-US" smtClean="0"/>
              <a:pPr>
                <a:defRPr/>
              </a:pPr>
              <a:t>23</a:t>
            </a:fld>
            <a:endParaRPr lang="en-GB" altLang="en-US" dirty="0"/>
          </a:p>
        </p:txBody>
      </p:sp>
      <p:pic>
        <p:nvPicPr>
          <p:cNvPr id="5" name="Picture Placeholder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9" t="648" b="6740"/>
          <a:stretch/>
        </p:blipFill>
        <p:spPr>
          <a:xfrm>
            <a:off x="3383280" y="1015120"/>
            <a:ext cx="4521200" cy="5359304"/>
          </a:xfrm>
          <a:prstGeom prst="rect">
            <a:avLst/>
          </a:prstGeom>
        </p:spPr>
      </p:pic>
      <p:sp>
        <p:nvSpPr>
          <p:cNvPr id="6" name="Text Placeholder 4"/>
          <p:cNvSpPr txBox="1">
            <a:spLocks/>
          </p:cNvSpPr>
          <p:nvPr/>
        </p:nvSpPr>
        <p:spPr>
          <a:xfrm>
            <a:off x="375921" y="1819748"/>
            <a:ext cx="2722880" cy="365602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en-GB" sz="1800" dirty="0" smtClean="0">
                <a:solidFill>
                  <a:schemeClr val="bg1"/>
                </a:solidFill>
              </a:rPr>
              <a:t>Increased astrocytic glutamate resulted in slower glutamate clearance at the synapse.</a:t>
            </a:r>
          </a:p>
          <a:p>
            <a:pPr>
              <a:spcAft>
                <a:spcPts val="1200"/>
              </a:spcAft>
            </a:pPr>
            <a:r>
              <a:rPr lang="en-GB" sz="1800" dirty="0" smtClean="0">
                <a:solidFill>
                  <a:schemeClr val="bg1"/>
                </a:solidFill>
              </a:rPr>
              <a:t>Prolonged synaptic glutamate-mediated currents due to delayed glutamate clearance.</a:t>
            </a:r>
          </a:p>
          <a:p>
            <a:pPr>
              <a:spcAft>
                <a:spcPts val="1200"/>
              </a:spcAft>
            </a:pPr>
            <a:r>
              <a:rPr lang="en-GB" sz="1800" dirty="0" smtClean="0"/>
              <a:t>Increased neuronal firing as a result of these currents</a:t>
            </a:r>
            <a:endParaRPr lang="en-GB" dirty="0"/>
          </a:p>
        </p:txBody>
      </p:sp>
      <p:cxnSp>
        <p:nvCxnSpPr>
          <p:cNvPr id="7" name="Straight Arrow Connector 6"/>
          <p:cNvCxnSpPr>
            <a:cxnSpLocks/>
          </p:cNvCxnSpPr>
          <p:nvPr/>
        </p:nvCxnSpPr>
        <p:spPr>
          <a:xfrm flipV="1">
            <a:off x="3098801" y="2813848"/>
            <a:ext cx="680719" cy="1890887"/>
          </a:xfrm>
          <a:prstGeom prst="straightConnector1">
            <a:avLst/>
          </a:prstGeom>
          <a:ln w="190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cxnSpLocks/>
          </p:cNvCxnSpPr>
          <p:nvPr/>
        </p:nvCxnSpPr>
        <p:spPr>
          <a:xfrm flipV="1">
            <a:off x="3098801" y="4090745"/>
            <a:ext cx="457199" cy="665610"/>
          </a:xfrm>
          <a:prstGeom prst="straightConnector1">
            <a:avLst/>
          </a:prstGeom>
          <a:ln w="190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cxnSpLocks/>
          </p:cNvCxnSpPr>
          <p:nvPr/>
        </p:nvCxnSpPr>
        <p:spPr>
          <a:xfrm>
            <a:off x="3098801" y="4756355"/>
            <a:ext cx="568960" cy="479322"/>
          </a:xfrm>
          <a:prstGeom prst="straightConnector1">
            <a:avLst/>
          </a:prstGeom>
          <a:ln w="190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2F6CDD1-F268-43E6-BCEE-EDF28571A7B3}"/>
              </a:ext>
            </a:extLst>
          </p:cNvPr>
          <p:cNvSpPr txBox="1">
            <a:spLocks/>
          </p:cNvSpPr>
          <p:nvPr/>
        </p:nvSpPr>
        <p:spPr>
          <a:xfrm>
            <a:off x="499056" y="252162"/>
            <a:ext cx="7730543" cy="47603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i="0" kern="1200" spc="-100" baseline="0">
                <a:solidFill>
                  <a:srgbClr val="1A2A4F"/>
                </a:solidFill>
                <a:latin typeface="+mj-lt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/>
              <a:t>Glutamate Clearance and Neuronal Excitability</a:t>
            </a:r>
          </a:p>
        </p:txBody>
      </p:sp>
      <p:pic>
        <p:nvPicPr>
          <p:cNvPr id="11" name="Picture Placeholder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1" t="93571" r="61870" b="768"/>
          <a:stretch/>
        </p:blipFill>
        <p:spPr>
          <a:xfrm>
            <a:off x="7420708" y="2213273"/>
            <a:ext cx="1345223" cy="32770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</p:pic>
      <p:pic>
        <p:nvPicPr>
          <p:cNvPr id="12" name="Picture Placeholder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49" t="93216" r="33413" b="1467"/>
          <a:stretch/>
        </p:blipFill>
        <p:spPr>
          <a:xfrm>
            <a:off x="7438291" y="3647758"/>
            <a:ext cx="1310055" cy="30773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</p:pic>
      <p:pic>
        <p:nvPicPr>
          <p:cNvPr id="13" name="Picture Placeholder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25" t="92862" r="4653" b="924"/>
          <a:stretch/>
        </p:blipFill>
        <p:spPr>
          <a:xfrm>
            <a:off x="7462323" y="5116088"/>
            <a:ext cx="1386254" cy="35968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939871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006" y="4431756"/>
            <a:ext cx="2823294" cy="191568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3997DC-9289-4FA0-A522-09BDAFEE81AA}" type="slidenum">
              <a:rPr lang="en-GB" altLang="en-US" smtClean="0"/>
              <a:pPr>
                <a:defRPr/>
              </a:pPr>
              <a:t>24</a:t>
            </a:fld>
            <a:endParaRPr lang="en-GB" alt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95" y="898166"/>
            <a:ext cx="6018261" cy="3487409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3530785" y="2747723"/>
            <a:ext cx="836040" cy="23649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835200" y="144000"/>
            <a:ext cx="732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Microdomain</a:t>
            </a:r>
            <a:r>
              <a:rPr lang="en-GB" dirty="0" smtClean="0"/>
              <a:t> formation at the </a:t>
            </a:r>
            <a:r>
              <a:rPr lang="en-GB" dirty="0" err="1" smtClean="0"/>
              <a:t>Perisynaptic</a:t>
            </a:r>
            <a:r>
              <a:rPr lang="en-GB" dirty="0" smtClean="0"/>
              <a:t> Cradle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5906368" y="4066157"/>
            <a:ext cx="30368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Thin astrocyte </a:t>
            </a:r>
            <a:r>
              <a:rPr lang="en-GB" sz="1600" dirty="0"/>
              <a:t>processes </a:t>
            </a:r>
            <a:r>
              <a:rPr lang="en-GB" sz="1600" dirty="0" smtClean="0"/>
              <a:t>(&lt; </a:t>
            </a:r>
            <a:r>
              <a:rPr lang="en-GB" sz="1600" dirty="0"/>
              <a:t>100nm) </a:t>
            </a:r>
            <a:r>
              <a:rPr lang="en-GB" sz="1600" dirty="0" smtClean="0"/>
              <a:t>have large </a:t>
            </a:r>
            <a:r>
              <a:rPr lang="en-GB" sz="1600" dirty="0"/>
              <a:t>surface to volume </a:t>
            </a:r>
            <a:r>
              <a:rPr lang="en-GB" sz="1600" dirty="0" smtClean="0"/>
              <a:t>ratio - cation </a:t>
            </a:r>
            <a:r>
              <a:rPr lang="en-GB" sz="1600" dirty="0"/>
              <a:t>retention will dominant over </a:t>
            </a:r>
            <a:r>
              <a:rPr lang="en-GB" sz="1600" dirty="0" smtClean="0"/>
              <a:t>electrochemical </a:t>
            </a:r>
            <a:r>
              <a:rPr lang="en-GB" sz="1600" dirty="0"/>
              <a:t>diffusion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1065" y="4505044"/>
            <a:ext cx="22359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Phosphatidylserine- overall </a:t>
            </a:r>
            <a:r>
              <a:rPr lang="en-GB" sz="1600" dirty="0"/>
              <a:t>negative charge </a:t>
            </a:r>
            <a:r>
              <a:rPr lang="en-GB" sz="1600" dirty="0" smtClean="0"/>
              <a:t>mainly </a:t>
            </a:r>
            <a:r>
              <a:rPr lang="en-GB" sz="1600" dirty="0"/>
              <a:t>located on the cytosolic side of the astrocyte process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2879" y="5800314"/>
            <a:ext cx="2990154" cy="609524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H="1" flipV="1">
            <a:off x="5473051" y="5389596"/>
            <a:ext cx="1388286" cy="4388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3890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389" y="147525"/>
            <a:ext cx="8782012" cy="666750"/>
          </a:xfrm>
        </p:spPr>
        <p:txBody>
          <a:bodyPr/>
          <a:lstStyle/>
          <a:p>
            <a:r>
              <a:rPr lang="en-GB" dirty="0" err="1"/>
              <a:t>Microdomain</a:t>
            </a:r>
            <a:r>
              <a:rPr lang="en-GB" dirty="0"/>
              <a:t> formation at the </a:t>
            </a:r>
            <a:r>
              <a:rPr lang="en-GB" dirty="0" err="1"/>
              <a:t>Perisynaptic</a:t>
            </a:r>
            <a:r>
              <a:rPr lang="en-GB" dirty="0"/>
              <a:t> Cradle</a:t>
            </a:r>
            <a:br>
              <a:rPr lang="en-GB" dirty="0"/>
            </a:b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654" y="1066800"/>
            <a:ext cx="5768302" cy="469325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3997DC-9289-4FA0-A522-09BDAFEE81AA}" type="slidenum">
              <a:rPr lang="en-GB" altLang="en-US" smtClean="0"/>
              <a:pPr>
                <a:defRPr/>
              </a:pPr>
              <a:t>25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370537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389" y="190725"/>
            <a:ext cx="8717212" cy="666750"/>
          </a:xfrm>
        </p:spPr>
        <p:txBody>
          <a:bodyPr/>
          <a:lstStyle/>
          <a:p>
            <a:r>
              <a:rPr lang="en-GB" dirty="0" err="1"/>
              <a:t>Microdomain</a:t>
            </a:r>
            <a:r>
              <a:rPr lang="en-GB" dirty="0"/>
              <a:t> formation at the </a:t>
            </a:r>
            <a:r>
              <a:rPr lang="en-GB" dirty="0" err="1"/>
              <a:t>Perisynaptic</a:t>
            </a:r>
            <a:r>
              <a:rPr lang="en-GB" dirty="0"/>
              <a:t> Cradle</a:t>
            </a:r>
            <a:br>
              <a:rPr lang="en-GB" dirty="0"/>
            </a:b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4621" y="1319388"/>
            <a:ext cx="7602371" cy="474309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3997DC-9289-4FA0-A522-09BDAFEE81AA}" type="slidenum">
              <a:rPr lang="en-GB" altLang="en-US" smtClean="0"/>
              <a:pPr>
                <a:defRPr/>
              </a:pPr>
              <a:t>26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791509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389" y="183525"/>
            <a:ext cx="8731612" cy="666750"/>
          </a:xfrm>
        </p:spPr>
        <p:txBody>
          <a:bodyPr/>
          <a:lstStyle/>
          <a:p>
            <a:r>
              <a:rPr lang="en-GB" dirty="0" err="1"/>
              <a:t>Microdomain</a:t>
            </a:r>
            <a:r>
              <a:rPr lang="en-GB" dirty="0"/>
              <a:t> formation at the </a:t>
            </a:r>
            <a:r>
              <a:rPr lang="en-GB" dirty="0" err="1"/>
              <a:t>Perisynaptic</a:t>
            </a:r>
            <a:r>
              <a:rPr lang="en-GB" dirty="0"/>
              <a:t> Cradle</a:t>
            </a:r>
            <a:br>
              <a:rPr lang="en-GB" dirty="0"/>
            </a:b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8" y="1320980"/>
            <a:ext cx="8010351" cy="473991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3997DC-9289-4FA0-A522-09BDAFEE81AA}" type="slidenum">
              <a:rPr lang="en-GB" altLang="en-US" smtClean="0"/>
              <a:pPr>
                <a:defRPr/>
              </a:pPr>
              <a:t>27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460362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389" y="282932"/>
            <a:ext cx="8753212" cy="666750"/>
          </a:xfrm>
        </p:spPr>
        <p:txBody>
          <a:bodyPr/>
          <a:lstStyle/>
          <a:p>
            <a:r>
              <a:rPr lang="en-GB" dirty="0" err="1"/>
              <a:t>Microdomain</a:t>
            </a:r>
            <a:r>
              <a:rPr lang="en-GB" dirty="0"/>
              <a:t> formation at the </a:t>
            </a:r>
            <a:r>
              <a:rPr lang="en-GB" dirty="0" err="1"/>
              <a:t>Perisynaptic</a:t>
            </a:r>
            <a:r>
              <a:rPr lang="en-GB" dirty="0"/>
              <a:t> Cradle</a:t>
            </a:r>
            <a:br>
              <a:rPr lang="en-GB" dirty="0"/>
            </a:b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11" y="1341003"/>
            <a:ext cx="7649930" cy="473991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3997DC-9289-4FA0-A522-09BDAFEE81AA}" type="slidenum">
              <a:rPr lang="en-GB" altLang="en-US" smtClean="0"/>
              <a:pPr>
                <a:defRPr/>
              </a:pPr>
              <a:t>28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120310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831" y="212325"/>
            <a:ext cx="8768569" cy="666750"/>
          </a:xfrm>
        </p:spPr>
        <p:txBody>
          <a:bodyPr/>
          <a:lstStyle/>
          <a:p>
            <a:r>
              <a:rPr lang="en-GB" dirty="0" err="1"/>
              <a:t>Microdomain</a:t>
            </a:r>
            <a:r>
              <a:rPr lang="en-GB" dirty="0"/>
              <a:t> formation at the </a:t>
            </a:r>
            <a:r>
              <a:rPr lang="en-GB" dirty="0" err="1"/>
              <a:t>Perisynaptic</a:t>
            </a:r>
            <a:r>
              <a:rPr lang="en-GB" dirty="0"/>
              <a:t> Cradle</a:t>
            </a:r>
            <a:br>
              <a:rPr lang="en-GB" dirty="0"/>
            </a:b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95" y="1802544"/>
            <a:ext cx="8037048" cy="369582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3997DC-9289-4FA0-A522-09BDAFEE81AA}" type="slidenum">
              <a:rPr lang="en-GB" altLang="en-US" smtClean="0"/>
              <a:pPr>
                <a:defRPr/>
              </a:pPr>
              <a:t>29</a:t>
            </a:fld>
            <a:endParaRPr lang="en-GB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354914" y="5559819"/>
            <a:ext cx="72818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PLOS Comp. Biol. May 2018: Potassium </a:t>
            </a:r>
            <a:r>
              <a:rPr lang="en-GB" sz="1400" dirty="0"/>
              <a:t>and sodium </a:t>
            </a:r>
            <a:r>
              <a:rPr lang="en-GB" sz="1400" dirty="0" err="1"/>
              <a:t>microdomains</a:t>
            </a:r>
            <a:r>
              <a:rPr lang="en-GB" sz="1400" dirty="0"/>
              <a:t> in thin </a:t>
            </a:r>
            <a:r>
              <a:rPr lang="en-GB" sz="1400" dirty="0" err="1"/>
              <a:t>astroglial</a:t>
            </a:r>
            <a:r>
              <a:rPr lang="en-GB" sz="1400" dirty="0"/>
              <a:t> processes: A computational model study</a:t>
            </a:r>
          </a:p>
        </p:txBody>
      </p:sp>
    </p:spTree>
    <p:extLst>
      <p:ext uri="{BB962C8B-B14F-4D97-AF65-F5344CB8AC3E}">
        <p14:creationId xmlns:p14="http://schemas.microsoft.com/office/powerpoint/2010/main" val="2780722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dirty="0" smtClean="0"/>
              <a:t>Astrocyte</a:t>
            </a:r>
            <a:endParaRPr lang="en-GB" altLang="en-US" b="1" dirty="0">
              <a:latin typeface="+mj-lt"/>
              <a:cs typeface="+mj-cs"/>
            </a:endParaRP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676147" y="6433711"/>
            <a:ext cx="2133600" cy="3635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59C1CB4-76EC-4E4F-9F64-B0D6ACC42712}" type="slidenum">
              <a:rPr lang="en-GB" altLang="en-US" sz="1400" smtClean="0">
                <a:latin typeface="Times" charset="0"/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en-GB" altLang="en-US" sz="1400" smtClean="0">
              <a:latin typeface="Times" charset="0"/>
            </a:endParaRPr>
          </a:p>
        </p:txBody>
      </p:sp>
      <p:pic>
        <p:nvPicPr>
          <p:cNvPr id="11269" name="Picture 5" descr="Image result for astrocyte image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376" y="947036"/>
            <a:ext cx="7488001" cy="4212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21074" y="5306190"/>
            <a:ext cx="7815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/>
              <a:t>Astrocyte enwraps many (~10</a:t>
            </a:r>
            <a:r>
              <a:rPr lang="en-GB" sz="1800" baseline="30000" dirty="0"/>
              <a:t>5</a:t>
            </a:r>
            <a:r>
              <a:rPr lang="en-GB" sz="1800" dirty="0"/>
              <a:t>) synapses and can connect to multiple (~6-8) neurons. </a:t>
            </a:r>
          </a:p>
        </p:txBody>
      </p:sp>
    </p:spTree>
    <p:extLst>
      <p:ext uri="{BB962C8B-B14F-4D97-AF65-F5344CB8AC3E}">
        <p14:creationId xmlns:p14="http://schemas.microsoft.com/office/powerpoint/2010/main" val="76135052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Conclusion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3997DC-9289-4FA0-A522-09BDAFEE81AA}" type="slidenum">
              <a:rPr lang="en-GB" altLang="en-US" smtClean="0"/>
              <a:pPr>
                <a:defRPr/>
              </a:pPr>
              <a:t>30</a:t>
            </a:fld>
            <a:endParaRPr lang="en-GB" altLang="en-US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44043" y="828675"/>
            <a:ext cx="8241625" cy="5786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457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285750" lvl="1" indent="-285750">
              <a:spcBef>
                <a:spcPts val="575"/>
              </a:spcBef>
              <a:buSzPct val="85000"/>
              <a:buFont typeface="Wingdings" panose="05000000000000000000" pitchFamily="2" charset="2"/>
              <a:buChar char="Ø"/>
            </a:pPr>
            <a:r>
              <a:rPr lang="en-GB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Astrocytes are crucial players in brain function</a:t>
            </a:r>
          </a:p>
          <a:p>
            <a:pPr marL="0" lvl="1">
              <a:spcBef>
                <a:spcPts val="575"/>
              </a:spcBef>
              <a:buSzPct val="85000"/>
              <a:buNone/>
            </a:pPr>
            <a:endParaRPr lang="en-GB" alt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1" indent="-285750">
              <a:spcBef>
                <a:spcPts val="575"/>
              </a:spcBef>
              <a:buSzPct val="85000"/>
              <a:buFont typeface="Wingdings" panose="05000000000000000000" pitchFamily="2" charset="2"/>
              <a:buChar char="Ø"/>
            </a:pPr>
            <a:r>
              <a:rPr lang="en-GB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Astrocytes regulate:</a:t>
            </a:r>
          </a:p>
          <a:p>
            <a:pPr marL="0" lvl="1">
              <a:spcBef>
                <a:spcPts val="575"/>
              </a:spcBef>
              <a:buSzPct val="85000"/>
              <a:buNone/>
            </a:pPr>
            <a:endParaRPr lang="en-GB" alt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71550" lvl="2" indent="-285750">
              <a:spcBef>
                <a:spcPts val="575"/>
              </a:spcBef>
              <a:buSzPct val="85000"/>
              <a:buFont typeface="Wingdings" panose="05000000000000000000" pitchFamily="2" charset="2"/>
              <a:buChar char="§"/>
            </a:pPr>
            <a:r>
              <a:rPr lang="en-GB" alt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PR of synapses – PR turns on/off learning      links </a:t>
            </a:r>
            <a:r>
              <a:rPr lang="en-GB" altLang="en-US" sz="1400" b="1" i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BCM learning rule with STDP rule.</a:t>
            </a:r>
          </a:p>
          <a:p>
            <a:pPr marL="685800" lvl="2" indent="0">
              <a:spcBef>
                <a:spcPts val="575"/>
              </a:spcBef>
              <a:buSzPct val="85000"/>
              <a:buNone/>
            </a:pPr>
            <a:endParaRPr lang="en-GB" altLang="en-US" sz="1400" b="1" i="1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71550" lvl="2" indent="-285750">
              <a:spcBef>
                <a:spcPts val="575"/>
              </a:spcBef>
              <a:buSzPct val="85000"/>
              <a:buFont typeface="Wingdings" panose="05000000000000000000" pitchFamily="2" charset="2"/>
              <a:buChar char="§"/>
            </a:pPr>
            <a:r>
              <a:rPr lang="en-GB" alt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Endocannabinoid </a:t>
            </a:r>
            <a:r>
              <a:rPr lang="en-GB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Mediated </a:t>
            </a:r>
            <a:r>
              <a:rPr lang="en-GB" alt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Re-Learning      gives rise to a form of re-modelling </a:t>
            </a:r>
          </a:p>
          <a:p>
            <a:pPr marL="0" lvl="1">
              <a:spcBef>
                <a:spcPts val="575"/>
              </a:spcBef>
              <a:buSzPct val="85000"/>
              <a:buNone/>
            </a:pPr>
            <a:endParaRPr lang="en-GB" alt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1" indent="-285750">
              <a:spcBef>
                <a:spcPts val="575"/>
              </a:spcBef>
              <a:buSzPct val="85000"/>
              <a:buFont typeface="Wingdings" panose="05000000000000000000" pitchFamily="2" charset="2"/>
              <a:buChar char="Ø"/>
            </a:pPr>
            <a:r>
              <a:rPr lang="en-GB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Downregulation </a:t>
            </a:r>
            <a:r>
              <a:rPr lang="en-GB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of GGC </a:t>
            </a:r>
            <a:r>
              <a:rPr lang="en-GB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increases baseline </a:t>
            </a:r>
            <a:r>
              <a:rPr lang="en-GB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level of </a:t>
            </a:r>
            <a:r>
              <a:rPr lang="en-GB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Glutamate </a:t>
            </a:r>
            <a:r>
              <a:rPr lang="en-GB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-  reduces </a:t>
            </a:r>
            <a:r>
              <a:rPr lang="en-GB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uptake by EAAT1/2     hyper- excitability</a:t>
            </a:r>
          </a:p>
          <a:p>
            <a:pPr marL="0" lvl="1">
              <a:spcBef>
                <a:spcPts val="575"/>
              </a:spcBef>
              <a:buSzPct val="85000"/>
              <a:buNone/>
            </a:pPr>
            <a:endParaRPr lang="en-GB" altLang="en-US" sz="1800" b="1" i="1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1" indent="-285750">
              <a:spcBef>
                <a:spcPts val="575"/>
              </a:spcBef>
              <a:buSzPct val="85000"/>
              <a:buFont typeface="Wingdings" panose="05000000000000000000" pitchFamily="2" charset="2"/>
              <a:buChar char="Ø"/>
            </a:pPr>
            <a:r>
              <a:rPr lang="en-GB" altLang="en-US" sz="18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Hypothesis:</a:t>
            </a:r>
            <a:r>
              <a:rPr lang="en-GB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K</a:t>
            </a:r>
            <a:r>
              <a:rPr lang="en-GB" altLang="en-US" sz="1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GB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and Na</a:t>
            </a:r>
            <a:r>
              <a:rPr lang="en-GB" altLang="en-US" sz="1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GB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microdomains</a:t>
            </a:r>
            <a:r>
              <a:rPr lang="en-GB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at </a:t>
            </a:r>
            <a:r>
              <a:rPr lang="en-GB" alt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PsC</a:t>
            </a:r>
            <a:r>
              <a:rPr lang="en-GB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results from fixed </a:t>
            </a:r>
            <a:r>
              <a:rPr lang="en-GB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negative charges </a:t>
            </a:r>
            <a:r>
              <a:rPr lang="en-GB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at inner </a:t>
            </a:r>
            <a:r>
              <a:rPr lang="en-GB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membrane of astrocytic </a:t>
            </a:r>
            <a:r>
              <a:rPr lang="en-GB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processes</a:t>
            </a:r>
          </a:p>
          <a:p>
            <a:pPr marL="285750" lvl="1" indent="-285750">
              <a:spcBef>
                <a:spcPts val="575"/>
              </a:spcBef>
              <a:buSzPct val="85000"/>
              <a:buFont typeface="Wingdings" panose="05000000000000000000" pitchFamily="2" charset="2"/>
              <a:buChar char="Ø"/>
            </a:pPr>
            <a:endParaRPr lang="en-GB" alt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71550" lvl="2" indent="-285750">
              <a:spcBef>
                <a:spcPts val="575"/>
              </a:spcBef>
              <a:buSzPct val="85000"/>
              <a:buFont typeface="Wingdings" panose="05000000000000000000" pitchFamily="2" charset="2"/>
              <a:buChar char="§"/>
            </a:pPr>
            <a:r>
              <a:rPr lang="en-GB" alt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points to a new theory for potassium clearance</a:t>
            </a:r>
          </a:p>
          <a:p>
            <a:pPr marL="0" lvl="1">
              <a:spcBef>
                <a:spcPts val="575"/>
              </a:spcBef>
              <a:buSzPct val="85000"/>
              <a:buNone/>
            </a:pPr>
            <a:endParaRPr lang="en-GB" alt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71550" lvl="2" indent="-285750">
              <a:spcBef>
                <a:spcPts val="575"/>
              </a:spcBef>
              <a:buSzPct val="85000"/>
              <a:buFont typeface="Wingdings" panose="05000000000000000000" pitchFamily="2" charset="2"/>
              <a:buChar char="§"/>
            </a:pPr>
            <a:r>
              <a:rPr lang="en-GB" alt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Explains the absence of K</a:t>
            </a:r>
            <a:r>
              <a:rPr lang="en-GB" altLang="en-US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GB" alt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undershoot in cleft. </a:t>
            </a:r>
            <a:endParaRPr lang="en-GB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ight Arrow 2"/>
          <p:cNvSpPr/>
          <p:nvPr/>
        </p:nvSpPr>
        <p:spPr bwMode="auto">
          <a:xfrm>
            <a:off x="2843317" y="3851160"/>
            <a:ext cx="200233" cy="132486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4159" y="2315782"/>
            <a:ext cx="219475" cy="1707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3308" y="2895348"/>
            <a:ext cx="219475" cy="17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379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GB" altLang="en-US" b="1" dirty="0" smtClean="0">
                <a:latin typeface="+mj-lt"/>
                <a:cs typeface="+mj-cs"/>
              </a:rPr>
              <a:t>The Tripartite Synapse</a:t>
            </a:r>
            <a:endParaRPr lang="en-GB" altLang="en-US" b="1" dirty="0">
              <a:latin typeface="+mj-lt"/>
              <a:cs typeface="+mj-cs"/>
            </a:endParaRP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676147" y="6433711"/>
            <a:ext cx="2133600" cy="3635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59C1CB4-76EC-4E4F-9F64-B0D6ACC42712}" type="slidenum">
              <a:rPr lang="en-GB" altLang="en-US" sz="1400" smtClean="0">
                <a:latin typeface="Times" charset="0"/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en-GB" altLang="en-US" sz="1400" smtClean="0">
              <a:latin typeface="Times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357529" y="5995554"/>
            <a:ext cx="2939193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457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lvl="1" algn="just">
              <a:spcBef>
                <a:spcPts val="575"/>
              </a:spcBef>
              <a:buSzPct val="85000"/>
              <a:buNone/>
            </a:pPr>
            <a:r>
              <a:rPr lang="en-GB" sz="1050" dirty="0" smtClean="0"/>
              <a:t>R. Douglas Fields: The Other Brain January 2011</a:t>
            </a:r>
            <a:endParaRPr lang="en-GB" altLang="en-US" sz="1050" dirty="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25075" y="1076221"/>
            <a:ext cx="4058167" cy="3247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457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lvl="1" algn="just">
              <a:spcBef>
                <a:spcPts val="575"/>
              </a:spcBef>
              <a:buSzPct val="85000"/>
              <a:buNone/>
            </a:pPr>
            <a:endParaRPr lang="en-GB" sz="1800" dirty="0"/>
          </a:p>
          <a:p>
            <a:pPr marL="285750" lvl="1" indent="-285750" algn="just">
              <a:spcBef>
                <a:spcPts val="575"/>
              </a:spcBef>
              <a:buSzPct val="85000"/>
              <a:buFont typeface="Wingdings" panose="05000000000000000000" pitchFamily="2" charset="2"/>
              <a:buChar char="§"/>
            </a:pPr>
            <a:r>
              <a:rPr lang="en-GB" sz="1800" dirty="0" smtClean="0"/>
              <a:t>The connection between the astrocyte and neurons is named the </a:t>
            </a:r>
            <a:r>
              <a:rPr lang="en-GB" sz="1800" i="1" dirty="0" smtClean="0">
                <a:solidFill>
                  <a:srgbClr val="0000FF"/>
                </a:solidFill>
              </a:rPr>
              <a:t>tripartite synapse</a:t>
            </a:r>
            <a:r>
              <a:rPr lang="en-GB" sz="1800" dirty="0" smtClean="0"/>
              <a:t>.</a:t>
            </a:r>
          </a:p>
          <a:p>
            <a:pPr marL="285750" lvl="1" indent="-285750" algn="just">
              <a:spcBef>
                <a:spcPts val="575"/>
              </a:spcBef>
              <a:buSzPct val="85000"/>
              <a:buFont typeface="Wingdings" panose="05000000000000000000" pitchFamily="2" charset="2"/>
              <a:buChar char="§"/>
            </a:pPr>
            <a:endParaRPr lang="en-GB" sz="1800" dirty="0"/>
          </a:p>
          <a:p>
            <a:pPr marL="285750" lvl="1" indent="-285750" algn="just">
              <a:spcBef>
                <a:spcPts val="575"/>
              </a:spcBef>
              <a:buSzPct val="85000"/>
              <a:buFont typeface="Wingdings" panose="05000000000000000000" pitchFamily="2" charset="2"/>
              <a:buChar char="§"/>
            </a:pPr>
            <a:r>
              <a:rPr lang="en-GB" sz="1800" dirty="0" smtClean="0"/>
              <a:t>Model to describe the interactions between the neurons, synapses and astrocyte?</a:t>
            </a:r>
          </a:p>
          <a:p>
            <a:pPr marL="0" lvl="1" algn="just">
              <a:spcBef>
                <a:spcPts val="575"/>
              </a:spcBef>
              <a:buSzPct val="85000"/>
              <a:buNone/>
            </a:pPr>
            <a:endParaRPr lang="en-GB" sz="1800" dirty="0"/>
          </a:p>
          <a:p>
            <a:pPr marL="0" lvl="1" algn="ctr">
              <a:spcBef>
                <a:spcPts val="575"/>
              </a:spcBef>
              <a:buSzPct val="85000"/>
              <a:buNone/>
            </a:pPr>
            <a:r>
              <a:rPr lang="en-GB" sz="1800" b="1" i="1" dirty="0" smtClean="0"/>
              <a:t>Astrocyte-Neuron</a:t>
            </a:r>
            <a:r>
              <a:rPr lang="en-GB" sz="1800" i="1" u="sng" dirty="0" smtClean="0"/>
              <a:t> </a:t>
            </a:r>
            <a:r>
              <a:rPr lang="en-GB" sz="1800" b="1" i="1" dirty="0" smtClean="0"/>
              <a:t>(AN) Model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010820" y="3026260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1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39833" y="3090470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2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877479" y="3625741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3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5122" name="Picture 2" descr="Image result for tripartite image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990" y="1076220"/>
            <a:ext cx="4410075" cy="4484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415163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GB" dirty="0"/>
              <a:t>Tripartite </a:t>
            </a:r>
            <a:r>
              <a:rPr lang="en-GB" dirty="0" smtClean="0"/>
              <a:t>Synapse-</a:t>
            </a:r>
            <a:r>
              <a:rPr lang="en-GB" dirty="0" err="1" smtClean="0"/>
              <a:t>Glio</a:t>
            </a:r>
            <a:r>
              <a:rPr lang="en-GB" dirty="0" smtClean="0"/>
              <a:t> Transmission</a:t>
            </a:r>
            <a:endParaRPr lang="en-GB" altLang="en-US" b="1" dirty="0">
              <a:latin typeface="+mj-lt"/>
              <a:cs typeface="+mj-cs"/>
            </a:endParaRP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676147" y="6433711"/>
            <a:ext cx="2133600" cy="3635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59C1CB4-76EC-4E4F-9F64-B0D6ACC42712}" type="slidenum">
              <a:rPr lang="en-GB" altLang="en-US" sz="1400" smtClean="0">
                <a:latin typeface="Times" charset="0"/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en-GB" altLang="en-US" sz="1400" smtClean="0">
              <a:latin typeface="Times" charset="0"/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513" y="979488"/>
            <a:ext cx="6578600" cy="4684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408204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GB" dirty="0"/>
              <a:t>Astrocyte-Neuron (AN) Model</a:t>
            </a:r>
            <a:endParaRPr lang="en-GB" altLang="en-US" b="1" dirty="0">
              <a:latin typeface="+mj-lt"/>
              <a:cs typeface="+mj-cs"/>
            </a:endParaRP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676147" y="6433711"/>
            <a:ext cx="2133600" cy="3635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59C1CB4-76EC-4E4F-9F64-B0D6ACC42712}" type="slidenum">
              <a:rPr lang="en-GB" altLang="en-US" sz="1400" smtClean="0">
                <a:latin typeface="Times" charset="0"/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en-GB" altLang="en-US" sz="1400" smtClean="0">
              <a:latin typeface="Times" charset="0"/>
            </a:endParaRPr>
          </a:p>
        </p:txBody>
      </p:sp>
      <p:pic>
        <p:nvPicPr>
          <p:cNvPr id="5" name="Content Placeholder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82399" y="1768308"/>
            <a:ext cx="4549775" cy="34877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670902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GB" dirty="0"/>
              <a:t>Dynamic Coordination (Synchrony)</a:t>
            </a:r>
            <a:endParaRPr lang="en-GB" altLang="en-US" b="1" dirty="0">
              <a:latin typeface="+mj-lt"/>
              <a:cs typeface="+mj-cs"/>
            </a:endParaRP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676147" y="6433711"/>
            <a:ext cx="2133600" cy="3635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59C1CB4-76EC-4E4F-9F64-B0D6ACC42712}" type="slidenum">
              <a:rPr lang="en-GB" altLang="en-US" sz="1400" smtClean="0">
                <a:latin typeface="Times" charset="0"/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en-GB" altLang="en-US" sz="1400" smtClean="0">
              <a:latin typeface="Times" charset="0"/>
            </a:endParaRPr>
          </a:p>
        </p:txBody>
      </p:sp>
      <p:pic>
        <p:nvPicPr>
          <p:cNvPr id="15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97125" y="1227138"/>
            <a:ext cx="4340225" cy="4440237"/>
          </a:xfrm>
        </p:spPr>
      </p:pic>
    </p:spTree>
    <p:extLst>
      <p:ext uri="{BB962C8B-B14F-4D97-AF65-F5344CB8AC3E}">
        <p14:creationId xmlns:p14="http://schemas.microsoft.com/office/powerpoint/2010/main" val="18528335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GB" altLang="en-US" dirty="0"/>
              <a:t>Dynamic Coordination (Synchrony)</a:t>
            </a:r>
            <a:endParaRPr lang="en-GB" altLang="en-US" b="1" dirty="0">
              <a:latin typeface="+mj-lt"/>
              <a:cs typeface="+mj-cs"/>
            </a:endParaRP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676147" y="6433711"/>
            <a:ext cx="2133600" cy="3635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59C1CB4-76EC-4E4F-9F64-B0D6ACC42712}" type="slidenum">
              <a:rPr lang="en-GB" altLang="en-US" sz="1400" smtClean="0">
                <a:latin typeface="Times" charset="0"/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en-GB" altLang="en-US" sz="1400" smtClean="0">
              <a:latin typeface="Times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1289050"/>
            <a:ext cx="8066087" cy="431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546779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GB" altLang="en-US" b="1" dirty="0">
                <a:latin typeface="+mj-lt"/>
                <a:cs typeface="+mj-cs"/>
              </a:rPr>
              <a:t>Tripartite </a:t>
            </a:r>
            <a:r>
              <a:rPr lang="en-GB" altLang="en-US" b="1" dirty="0" smtClean="0">
                <a:latin typeface="+mj-lt"/>
                <a:cs typeface="+mj-cs"/>
              </a:rPr>
              <a:t>Synapse-</a:t>
            </a:r>
            <a:r>
              <a:rPr lang="en-GB" altLang="en-US" b="1" dirty="0" err="1" smtClean="0">
                <a:latin typeface="+mj-lt"/>
                <a:cs typeface="+mj-cs"/>
              </a:rPr>
              <a:t>Endocannaboid</a:t>
            </a:r>
            <a:r>
              <a:rPr lang="en-GB" altLang="en-US" b="1" dirty="0" smtClean="0">
                <a:latin typeface="+mj-lt"/>
                <a:cs typeface="+mj-cs"/>
              </a:rPr>
              <a:t> </a:t>
            </a:r>
            <a:endParaRPr lang="en-GB" altLang="en-US" b="1" dirty="0">
              <a:latin typeface="+mj-lt"/>
              <a:cs typeface="+mj-cs"/>
            </a:endParaRP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220456" y="6491706"/>
            <a:ext cx="989286" cy="31516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59C1CB4-76EC-4E4F-9F64-B0D6ACC42712}" type="slidenum">
              <a:rPr lang="en-GB" altLang="en-US" sz="1400" smtClean="0">
                <a:latin typeface="Times" charset="0"/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en-GB" altLang="en-US" sz="1400" dirty="0" smtClean="0">
              <a:latin typeface="Times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/>
          <a:srcRect r="1100"/>
          <a:stretch/>
        </p:blipFill>
        <p:spPr>
          <a:xfrm>
            <a:off x="3742312" y="828675"/>
            <a:ext cx="5390535" cy="5176325"/>
          </a:xfrm>
          <a:prstGeom prst="rect">
            <a:avLst/>
          </a:prstGeom>
        </p:spPr>
      </p:pic>
      <p:grpSp>
        <p:nvGrpSpPr>
          <p:cNvPr id="4" name="Group 55"/>
          <p:cNvGrpSpPr/>
          <p:nvPr/>
        </p:nvGrpSpPr>
        <p:grpSpPr>
          <a:xfrm>
            <a:off x="383786" y="828675"/>
            <a:ext cx="6173130" cy="549501"/>
            <a:chOff x="383786" y="828675"/>
            <a:chExt cx="6173130" cy="549501"/>
          </a:xfrm>
        </p:grpSpPr>
        <p:pic>
          <p:nvPicPr>
            <p:cNvPr id="1028" name="Picture 4" descr="http://www.apstherapy.co.nz/wpimages/wpaa82892e_05_06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57" t="16172" r="52273" b="12242"/>
            <a:stretch/>
          </p:blipFill>
          <p:spPr bwMode="auto">
            <a:xfrm>
              <a:off x="5761326" y="1014478"/>
              <a:ext cx="795590" cy="3636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383786" y="828675"/>
              <a:ext cx="288394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457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lvl="1" algn="just">
                <a:spcBef>
                  <a:spcPts val="575"/>
                </a:spcBef>
                <a:buSzPct val="85000"/>
                <a:buNone/>
              </a:pPr>
              <a:r>
                <a:rPr lang="en-GB" sz="1200" dirty="0" smtClean="0"/>
                <a:t>Action potential (Spike) - presynaptic axon</a:t>
              </a:r>
              <a:endParaRPr lang="en-GB" altLang="en-US" sz="1200" dirty="0"/>
            </a:p>
          </p:txBody>
        </p:sp>
      </p:grp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52388" y="1267920"/>
            <a:ext cx="361186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457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lvl="1" algn="ctr">
              <a:spcBef>
                <a:spcPts val="575"/>
              </a:spcBef>
              <a:buSzPct val="85000"/>
              <a:buNone/>
            </a:pPr>
            <a:r>
              <a:rPr lang="en-GB" sz="1200" dirty="0" smtClean="0"/>
              <a:t>Neuro-transmitter (</a:t>
            </a:r>
            <a:r>
              <a:rPr lang="en-GB" sz="1200" dirty="0" smtClean="0">
                <a:solidFill>
                  <a:srgbClr val="0000FF"/>
                </a:solidFill>
              </a:rPr>
              <a:t>Glutamate</a:t>
            </a:r>
            <a:r>
              <a:rPr lang="en-GB" sz="1200" dirty="0" smtClean="0"/>
              <a:t>) is released across the cleft and binds to the receptors of the postsynaptic terminal.</a:t>
            </a:r>
            <a:endParaRPr lang="en-GB" altLang="en-US" sz="1200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5397189" y="3300761"/>
            <a:ext cx="0" cy="367990"/>
          </a:xfrm>
          <a:prstGeom prst="straightConnector1">
            <a:avLst/>
          </a:prstGeom>
          <a:ln>
            <a:prstDash val="sysDash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490047" y="3300761"/>
            <a:ext cx="6690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 smtClean="0"/>
              <a:t>Glu</a:t>
            </a:r>
            <a:endParaRPr lang="en-GB" sz="1600" dirty="0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63961" y="2127359"/>
            <a:ext cx="361186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457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lvl="1" algn="ctr">
              <a:spcBef>
                <a:spcPts val="575"/>
              </a:spcBef>
              <a:buSzPct val="85000"/>
              <a:buNone/>
            </a:pPr>
            <a:r>
              <a:rPr lang="en-GB" sz="1200" dirty="0" smtClean="0"/>
              <a:t>After depolarization of postsynaptic neuron, a type of endocannabinoid (</a:t>
            </a:r>
            <a:r>
              <a:rPr lang="en-GB" sz="1200" dirty="0" smtClean="0">
                <a:solidFill>
                  <a:srgbClr val="0000FF"/>
                </a:solidFill>
              </a:rPr>
              <a:t>2-AG</a:t>
            </a:r>
            <a:r>
              <a:rPr lang="en-GB" sz="1200" dirty="0" smtClean="0"/>
              <a:t>) is synthesized and released from dendrite. </a:t>
            </a:r>
            <a:r>
              <a:rPr lang="en-GB" sz="1200" dirty="0" smtClean="0">
                <a:solidFill>
                  <a:srgbClr val="0000FF"/>
                </a:solidFill>
              </a:rPr>
              <a:t>2-AG</a:t>
            </a:r>
            <a:r>
              <a:rPr lang="en-GB" sz="1200" dirty="0" smtClean="0"/>
              <a:t> feeds back to the </a:t>
            </a:r>
            <a:r>
              <a:rPr lang="en-GB" sz="1200" i="1" dirty="0" smtClean="0"/>
              <a:t>pre-synaptic terminal</a:t>
            </a:r>
            <a:r>
              <a:rPr lang="en-GB" sz="1200" dirty="0" smtClean="0"/>
              <a:t> in </a:t>
            </a:r>
            <a:r>
              <a:rPr lang="en-GB" sz="1200" b="1" u="sng" dirty="0" smtClean="0"/>
              <a:t>two ways</a:t>
            </a:r>
            <a:r>
              <a:rPr lang="en-GB" sz="1200" dirty="0" smtClean="0"/>
              <a:t>:</a:t>
            </a:r>
            <a:endParaRPr lang="en-GB" altLang="en-US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4440008" y="3362780"/>
            <a:ext cx="6690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2-AG</a:t>
            </a:r>
            <a:endParaRPr lang="en-GB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6337808" y="3330197"/>
            <a:ext cx="6690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2-AG</a:t>
            </a:r>
            <a:endParaRPr lang="en-GB" sz="1600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0" y="3126885"/>
            <a:ext cx="1817649" cy="1092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457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lvl="1" algn="ctr">
              <a:spcBef>
                <a:spcPts val="575"/>
              </a:spcBef>
              <a:buSzPct val="85000"/>
              <a:buNone/>
            </a:pPr>
            <a:r>
              <a:rPr lang="en-GB" sz="1200" b="1" u="sng" dirty="0" smtClean="0"/>
              <a:t>Directly</a:t>
            </a:r>
          </a:p>
          <a:p>
            <a:pPr marL="0" lvl="1" algn="ctr">
              <a:spcBef>
                <a:spcPts val="575"/>
              </a:spcBef>
              <a:buSzPct val="85000"/>
              <a:buNone/>
            </a:pPr>
            <a:r>
              <a:rPr lang="en-GB" sz="1200" dirty="0" smtClean="0"/>
              <a:t>2-AG binds directly to the type 1 Cannabinoid Receptors (CB1Rs) of the presynaptic terminal.</a:t>
            </a:r>
            <a:endParaRPr lang="en-GB" altLang="en-US" sz="1200" dirty="0"/>
          </a:p>
        </p:txBody>
      </p:sp>
      <p:sp>
        <p:nvSpPr>
          <p:cNvPr id="21" name="Freeform 20"/>
          <p:cNvSpPr/>
          <p:nvPr/>
        </p:nvSpPr>
        <p:spPr>
          <a:xfrm>
            <a:off x="4281714" y="2587083"/>
            <a:ext cx="223379" cy="1449658"/>
          </a:xfrm>
          <a:custGeom>
            <a:avLst/>
            <a:gdLst>
              <a:gd name="connsiteX0" fmla="*/ 223379 w 223379"/>
              <a:gd name="connsiteY0" fmla="*/ 0 h 1449658"/>
              <a:gd name="connsiteX1" fmla="*/ 354 w 223379"/>
              <a:gd name="connsiteY1" fmla="*/ 401444 h 1449658"/>
              <a:gd name="connsiteX2" fmla="*/ 167623 w 223379"/>
              <a:gd name="connsiteY2" fmla="*/ 1449658 h 1449658"/>
              <a:gd name="connsiteX3" fmla="*/ 167623 w 223379"/>
              <a:gd name="connsiteY3" fmla="*/ 1449658 h 1449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3379" h="1449658">
                <a:moveTo>
                  <a:pt x="223379" y="0"/>
                </a:moveTo>
                <a:cubicBezTo>
                  <a:pt x="116513" y="79917"/>
                  <a:pt x="9647" y="159834"/>
                  <a:pt x="354" y="401444"/>
                </a:cubicBezTo>
                <a:cubicBezTo>
                  <a:pt x="-8939" y="643054"/>
                  <a:pt x="167623" y="1449658"/>
                  <a:pt x="167623" y="1449658"/>
                </a:cubicBezTo>
                <a:lnTo>
                  <a:pt x="167623" y="1449658"/>
                </a:lnTo>
              </a:path>
            </a:pathLst>
          </a:custGeom>
          <a:noFill/>
          <a:ln>
            <a:prstDash val="sysDash"/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-13499" y="4469305"/>
            <a:ext cx="1817649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457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lvl="1" algn="ctr">
              <a:spcBef>
                <a:spcPts val="575"/>
              </a:spcBef>
              <a:buSzPct val="85000"/>
              <a:buNone/>
            </a:pPr>
            <a:r>
              <a:rPr lang="en-GB" sz="1200" dirty="0" smtClean="0"/>
              <a:t>This causes a decrease of transmission probability rate (</a:t>
            </a:r>
            <a:r>
              <a:rPr lang="en-GB" sz="1200" b="1" dirty="0" smtClean="0">
                <a:solidFill>
                  <a:srgbClr val="0000FF"/>
                </a:solidFill>
              </a:rPr>
              <a:t>PR</a:t>
            </a:r>
            <a:r>
              <a:rPr lang="en-GB" sz="1200" dirty="0" smtClean="0"/>
              <a:t>) of the synapses, and is termed Depolarization-induced </a:t>
            </a:r>
            <a:r>
              <a:rPr lang="en-GB" sz="1200" b="1" dirty="0" smtClean="0"/>
              <a:t>Suppression</a:t>
            </a:r>
            <a:r>
              <a:rPr lang="en-GB" sz="1200" dirty="0" smtClean="0"/>
              <a:t> of Excitation (</a:t>
            </a:r>
            <a:r>
              <a:rPr lang="en-GB" sz="1200" dirty="0" smtClean="0">
                <a:solidFill>
                  <a:srgbClr val="0000FF"/>
                </a:solidFill>
              </a:rPr>
              <a:t>DSE</a:t>
            </a:r>
            <a:r>
              <a:rPr lang="en-GB" sz="1200" dirty="0" smtClean="0"/>
              <a:t>).</a:t>
            </a:r>
            <a:endParaRPr lang="en-GB" altLang="en-US" sz="1200" dirty="0"/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1943874" y="3121577"/>
            <a:ext cx="1817649" cy="72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457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lvl="1" algn="ctr">
              <a:spcBef>
                <a:spcPts val="575"/>
              </a:spcBef>
              <a:buSzPct val="85000"/>
              <a:buNone/>
            </a:pPr>
            <a:r>
              <a:rPr lang="en-GB" sz="1200" b="1" u="sng" dirty="0" smtClean="0"/>
              <a:t>Indirectly</a:t>
            </a:r>
          </a:p>
          <a:p>
            <a:pPr marL="0" lvl="1" algn="ctr">
              <a:spcBef>
                <a:spcPts val="575"/>
              </a:spcBef>
              <a:buSzPct val="85000"/>
              <a:buNone/>
            </a:pPr>
            <a:r>
              <a:rPr lang="en-GB" sz="1200" dirty="0" smtClean="0"/>
              <a:t>2-AG binds to CB1Rs of the astrocyte cell.</a:t>
            </a:r>
            <a:endParaRPr lang="en-GB" altLang="en-US" sz="1200" dirty="0"/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6493759" y="3532057"/>
            <a:ext cx="854895" cy="556307"/>
          </a:xfrm>
          <a:prstGeom prst="straightConnector1">
            <a:avLst/>
          </a:prstGeom>
          <a:noFill/>
          <a:ln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1" name="TextBox 30"/>
          <p:cNvSpPr txBox="1"/>
          <p:nvPr/>
        </p:nvSpPr>
        <p:spPr>
          <a:xfrm>
            <a:off x="3576338" y="1793135"/>
            <a:ext cx="1476460" cy="43088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100" b="1" dirty="0" smtClean="0"/>
              <a:t>Direct feedback </a:t>
            </a:r>
            <a:r>
              <a:rPr lang="en-GB" sz="1100" dirty="0" smtClean="0"/>
              <a:t>(</a:t>
            </a:r>
            <a:r>
              <a:rPr lang="en-GB" sz="1100" dirty="0" smtClean="0">
                <a:solidFill>
                  <a:srgbClr val="0000FF"/>
                </a:solidFill>
              </a:rPr>
              <a:t>DSE</a:t>
            </a:r>
            <a:r>
              <a:rPr lang="en-GB" sz="1100" dirty="0" smtClean="0"/>
              <a:t>)</a:t>
            </a:r>
          </a:p>
          <a:p>
            <a:pPr algn="ctr"/>
            <a:r>
              <a:rPr lang="en-GB" sz="1100" dirty="0" smtClean="0"/>
              <a:t>Decreasing the PR</a:t>
            </a:r>
            <a:endParaRPr lang="en-GB" sz="1100" dirty="0"/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4159404" y="2219093"/>
            <a:ext cx="122310" cy="557561"/>
          </a:xfrm>
          <a:prstGeom prst="straightConnector1">
            <a:avLst/>
          </a:prstGeom>
          <a:ln>
            <a:prstDash val="solid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7607999" y="2932772"/>
            <a:ext cx="130947" cy="379140"/>
          </a:xfrm>
          <a:prstGeom prst="straightConnector1">
            <a:avLst/>
          </a:prstGeom>
          <a:ln>
            <a:prstDash val="sysDash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7273462" y="2914929"/>
            <a:ext cx="6690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IP</a:t>
            </a:r>
            <a:r>
              <a:rPr lang="en-GB" sz="1600" baseline="-25000" dirty="0" smtClean="0"/>
              <a:t>3</a:t>
            </a:r>
            <a:endParaRPr lang="en-GB" sz="1600" baseline="-25000" dirty="0"/>
          </a:p>
        </p:txBody>
      </p:sp>
      <p:sp>
        <p:nvSpPr>
          <p:cNvPr id="38" name="Rectangle 37"/>
          <p:cNvSpPr>
            <a:spLocks noChangeArrowheads="1"/>
          </p:cNvSpPr>
          <p:nvPr/>
        </p:nvSpPr>
        <p:spPr bwMode="auto">
          <a:xfrm>
            <a:off x="1943874" y="3922817"/>
            <a:ext cx="181764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457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lvl="1" algn="ctr">
              <a:spcBef>
                <a:spcPts val="575"/>
              </a:spcBef>
              <a:buSzPct val="85000"/>
              <a:buNone/>
            </a:pPr>
            <a:r>
              <a:rPr lang="en-GB" sz="1200" dirty="0" smtClean="0"/>
              <a:t>Increasing the IP</a:t>
            </a:r>
            <a:r>
              <a:rPr lang="en-GB" sz="1200" baseline="-25000" dirty="0" smtClean="0"/>
              <a:t>3 </a:t>
            </a:r>
            <a:r>
              <a:rPr lang="en-GB" sz="1200" dirty="0" smtClean="0"/>
              <a:t>level</a:t>
            </a:r>
            <a:endParaRPr lang="en-GB" altLang="en-US" sz="1200" baseline="-25000" dirty="0"/>
          </a:p>
        </p:txBody>
      </p:sp>
      <p:sp>
        <p:nvSpPr>
          <p:cNvPr id="39" name="TextBox 38"/>
          <p:cNvSpPr txBox="1"/>
          <p:nvPr/>
        </p:nvSpPr>
        <p:spPr>
          <a:xfrm>
            <a:off x="7404409" y="1590405"/>
            <a:ext cx="6690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Ca</a:t>
            </a:r>
            <a:r>
              <a:rPr lang="en-GB" sz="1600" baseline="30000" dirty="0" smtClean="0"/>
              <a:t>2+</a:t>
            </a:r>
            <a:endParaRPr lang="en-GB" sz="1600" baseline="30000" dirty="0"/>
          </a:p>
        </p:txBody>
      </p:sp>
      <p:sp>
        <p:nvSpPr>
          <p:cNvPr id="40" name="Rectangle 39"/>
          <p:cNvSpPr>
            <a:spLocks noChangeArrowheads="1"/>
          </p:cNvSpPr>
          <p:nvPr/>
        </p:nvSpPr>
        <p:spPr bwMode="auto">
          <a:xfrm>
            <a:off x="1982330" y="4298492"/>
            <a:ext cx="18176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457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lvl="1" algn="ctr">
              <a:spcBef>
                <a:spcPts val="575"/>
              </a:spcBef>
              <a:buSzPct val="85000"/>
              <a:buNone/>
            </a:pPr>
            <a:r>
              <a:rPr lang="en-GB" sz="1200" dirty="0" smtClean="0"/>
              <a:t>Triggers the release of calcium (Ca</a:t>
            </a:r>
            <a:r>
              <a:rPr lang="en-GB" sz="1200" baseline="30000" dirty="0" smtClean="0"/>
              <a:t>2+</a:t>
            </a:r>
            <a:r>
              <a:rPr lang="en-GB" sz="1200" dirty="0" smtClean="0"/>
              <a:t>)</a:t>
            </a:r>
            <a:endParaRPr lang="en-GB" altLang="en-US" sz="1200" baseline="-25000" dirty="0"/>
          </a:p>
        </p:txBody>
      </p:sp>
      <p:cxnSp>
        <p:nvCxnSpPr>
          <p:cNvPr id="42" name="Straight Arrow Connector 41"/>
          <p:cNvCxnSpPr/>
          <p:nvPr/>
        </p:nvCxnSpPr>
        <p:spPr>
          <a:xfrm flipH="1">
            <a:off x="6656663" y="1928959"/>
            <a:ext cx="643245" cy="91917"/>
          </a:xfrm>
          <a:prstGeom prst="straightConnector1">
            <a:avLst/>
          </a:prstGeom>
          <a:ln>
            <a:prstDash val="sysDash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H="1">
            <a:off x="6080152" y="2169205"/>
            <a:ext cx="223379" cy="134881"/>
          </a:xfrm>
          <a:prstGeom prst="straightConnector1">
            <a:avLst/>
          </a:prstGeom>
          <a:noFill/>
          <a:ln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9" name="TextBox 48"/>
          <p:cNvSpPr txBox="1"/>
          <p:nvPr/>
        </p:nvSpPr>
        <p:spPr>
          <a:xfrm>
            <a:off x="6201167" y="2273734"/>
            <a:ext cx="6690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 smtClean="0"/>
              <a:t>Glu</a:t>
            </a:r>
            <a:endParaRPr lang="en-GB" sz="1600" dirty="0"/>
          </a:p>
        </p:txBody>
      </p:sp>
      <p:sp>
        <p:nvSpPr>
          <p:cNvPr id="50" name="Rectangle 49"/>
          <p:cNvSpPr>
            <a:spLocks noChangeArrowheads="1"/>
          </p:cNvSpPr>
          <p:nvPr/>
        </p:nvSpPr>
        <p:spPr bwMode="auto">
          <a:xfrm>
            <a:off x="1982330" y="4858833"/>
            <a:ext cx="181764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457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lvl="1" algn="ctr">
              <a:spcBef>
                <a:spcPts val="575"/>
              </a:spcBef>
              <a:buSzPct val="85000"/>
              <a:buNone/>
            </a:pPr>
            <a:r>
              <a:rPr lang="en-GB" altLang="en-US" sz="1200" dirty="0" smtClean="0"/>
              <a:t>Releases the glutamate (</a:t>
            </a:r>
            <a:r>
              <a:rPr lang="en-GB" altLang="en-US" sz="1200" dirty="0" err="1" smtClean="0"/>
              <a:t>Glu</a:t>
            </a:r>
            <a:r>
              <a:rPr lang="en-GB" altLang="en-US" sz="1200" dirty="0" smtClean="0"/>
              <a:t>) and binds to the receptors in the synapse</a:t>
            </a:r>
            <a:endParaRPr lang="en-GB" altLang="en-US" sz="1200" baseline="-25000" dirty="0"/>
          </a:p>
        </p:txBody>
      </p:sp>
      <p:sp>
        <p:nvSpPr>
          <p:cNvPr id="51" name="Rectangle 50"/>
          <p:cNvSpPr>
            <a:spLocks noChangeArrowheads="1"/>
          </p:cNvSpPr>
          <p:nvPr/>
        </p:nvSpPr>
        <p:spPr bwMode="auto">
          <a:xfrm>
            <a:off x="1925520" y="5639650"/>
            <a:ext cx="191777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457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lvl="1" algn="ctr">
              <a:spcBef>
                <a:spcPts val="575"/>
              </a:spcBef>
              <a:buSzPct val="85000"/>
              <a:buNone/>
            </a:pPr>
            <a:r>
              <a:rPr lang="en-GB" altLang="en-US" sz="1200" dirty="0" smtClean="0"/>
              <a:t>Termed </a:t>
            </a:r>
            <a:r>
              <a:rPr lang="en-GB" altLang="en-US" sz="1200" dirty="0" smtClean="0">
                <a:solidFill>
                  <a:srgbClr val="0000FF"/>
                </a:solidFill>
              </a:rPr>
              <a:t>e-SP</a:t>
            </a:r>
            <a:r>
              <a:rPr lang="en-GB" altLang="en-US" sz="1200" dirty="0" smtClean="0"/>
              <a:t>, this results in an </a:t>
            </a:r>
            <a:r>
              <a:rPr lang="en-GB" altLang="en-US" sz="1200" b="1" dirty="0" smtClean="0"/>
              <a:t>increase</a:t>
            </a:r>
            <a:r>
              <a:rPr lang="en-GB" altLang="en-US" sz="1200" dirty="0" smtClean="0"/>
              <a:t> of </a:t>
            </a:r>
            <a:r>
              <a:rPr lang="en-GB" altLang="en-US" sz="1200" dirty="0"/>
              <a:t>synapse probability of release (PR</a:t>
            </a:r>
            <a:r>
              <a:rPr lang="en-GB" altLang="en-US" sz="1200" dirty="0" smtClean="0"/>
              <a:t>). </a:t>
            </a:r>
            <a:endParaRPr lang="en-GB" altLang="en-US" sz="1200" baseline="-25000" dirty="0"/>
          </a:p>
        </p:txBody>
      </p:sp>
      <p:sp>
        <p:nvSpPr>
          <p:cNvPr id="52" name="TextBox 51"/>
          <p:cNvSpPr txBox="1"/>
          <p:nvPr/>
        </p:nvSpPr>
        <p:spPr>
          <a:xfrm>
            <a:off x="6623400" y="918094"/>
            <a:ext cx="1641141" cy="43088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100" dirty="0" smtClean="0"/>
              <a:t>Indirect feedback (</a:t>
            </a:r>
            <a:r>
              <a:rPr lang="en-GB" sz="1100" dirty="0" smtClean="0">
                <a:solidFill>
                  <a:srgbClr val="0000FF"/>
                </a:solidFill>
              </a:rPr>
              <a:t>e-SP</a:t>
            </a:r>
            <a:r>
              <a:rPr lang="en-GB" sz="1100" dirty="0" smtClean="0"/>
              <a:t>)</a:t>
            </a:r>
          </a:p>
          <a:p>
            <a:pPr algn="ctr"/>
            <a:r>
              <a:rPr lang="en-GB" sz="1100" dirty="0" smtClean="0"/>
              <a:t>Increasing the PR</a:t>
            </a:r>
            <a:endParaRPr lang="en-GB" sz="1100" dirty="0"/>
          </a:p>
        </p:txBody>
      </p:sp>
      <p:cxnSp>
        <p:nvCxnSpPr>
          <p:cNvPr id="53" name="Straight Arrow Connector 52"/>
          <p:cNvCxnSpPr/>
          <p:nvPr/>
        </p:nvCxnSpPr>
        <p:spPr>
          <a:xfrm flipH="1">
            <a:off x="6201168" y="1378176"/>
            <a:ext cx="422232" cy="732337"/>
          </a:xfrm>
          <a:prstGeom prst="straightConnector1">
            <a:avLst/>
          </a:prstGeom>
          <a:ln>
            <a:prstDash val="solid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7" name="Down Arrow 56"/>
          <p:cNvSpPr/>
          <p:nvPr/>
        </p:nvSpPr>
        <p:spPr>
          <a:xfrm>
            <a:off x="1628078" y="1070233"/>
            <a:ext cx="297442" cy="25344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Down Arrow 62"/>
          <p:cNvSpPr/>
          <p:nvPr/>
        </p:nvSpPr>
        <p:spPr>
          <a:xfrm>
            <a:off x="1614709" y="1916767"/>
            <a:ext cx="297442" cy="25344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Down Arrow 63"/>
          <p:cNvSpPr/>
          <p:nvPr/>
        </p:nvSpPr>
        <p:spPr>
          <a:xfrm>
            <a:off x="746604" y="2875258"/>
            <a:ext cx="297442" cy="25344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Down Arrow 64"/>
          <p:cNvSpPr/>
          <p:nvPr/>
        </p:nvSpPr>
        <p:spPr>
          <a:xfrm>
            <a:off x="2698929" y="2898019"/>
            <a:ext cx="297442" cy="25344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Down Arrow 65"/>
          <p:cNvSpPr/>
          <p:nvPr/>
        </p:nvSpPr>
        <p:spPr>
          <a:xfrm>
            <a:off x="746604" y="4232558"/>
            <a:ext cx="297442" cy="25344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Down Arrow 66"/>
          <p:cNvSpPr/>
          <p:nvPr/>
        </p:nvSpPr>
        <p:spPr>
          <a:xfrm>
            <a:off x="2736208" y="3817163"/>
            <a:ext cx="218957" cy="152161"/>
          </a:xfrm>
          <a:prstGeom prst="downArrow">
            <a:avLst>
              <a:gd name="adj1" fmla="val 37190"/>
              <a:gd name="adj2" fmla="val 273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Down Arrow 70"/>
          <p:cNvSpPr/>
          <p:nvPr/>
        </p:nvSpPr>
        <p:spPr>
          <a:xfrm>
            <a:off x="2746252" y="4190979"/>
            <a:ext cx="218957" cy="152161"/>
          </a:xfrm>
          <a:prstGeom prst="downArrow">
            <a:avLst>
              <a:gd name="adj1" fmla="val 37190"/>
              <a:gd name="adj2" fmla="val 273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Down Arrow 71"/>
          <p:cNvSpPr/>
          <p:nvPr/>
        </p:nvSpPr>
        <p:spPr>
          <a:xfrm>
            <a:off x="2743219" y="4742482"/>
            <a:ext cx="218957" cy="152161"/>
          </a:xfrm>
          <a:prstGeom prst="downArrow">
            <a:avLst>
              <a:gd name="adj1" fmla="val 37190"/>
              <a:gd name="adj2" fmla="val 273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" name="Down Arrow 72"/>
          <p:cNvSpPr/>
          <p:nvPr/>
        </p:nvSpPr>
        <p:spPr>
          <a:xfrm>
            <a:off x="2752843" y="5505164"/>
            <a:ext cx="218957" cy="152161"/>
          </a:xfrm>
          <a:prstGeom prst="downArrow">
            <a:avLst>
              <a:gd name="adj1" fmla="val 37190"/>
              <a:gd name="adj2" fmla="val 273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ectangle 43"/>
          <p:cNvSpPr>
            <a:spLocks noChangeArrowheads="1"/>
          </p:cNvSpPr>
          <p:nvPr/>
        </p:nvSpPr>
        <p:spPr bwMode="auto">
          <a:xfrm>
            <a:off x="1234441" y="6372652"/>
            <a:ext cx="7351998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457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lvl="1" algn="just">
              <a:spcBef>
                <a:spcPts val="575"/>
              </a:spcBef>
              <a:buSzPct val="85000"/>
              <a:buNone/>
            </a:pPr>
            <a:r>
              <a:rPr lang="en-GB" sz="1050" dirty="0"/>
              <a:t>J. Wade, L. McDaid, J. Harkin, </a:t>
            </a:r>
            <a:r>
              <a:rPr lang="en-GB" sz="1050" i="1" dirty="0" smtClean="0"/>
              <a:t>et. al</a:t>
            </a:r>
            <a:r>
              <a:rPr lang="en-GB" sz="1050" dirty="0" smtClean="0"/>
              <a:t>, “</a:t>
            </a:r>
            <a:r>
              <a:rPr lang="en-GB" sz="1050" b="1" i="1" dirty="0" smtClean="0"/>
              <a:t>Self-Repair in a </a:t>
            </a:r>
            <a:r>
              <a:rPr lang="en-GB" sz="1050" b="1" i="1" dirty="0" err="1" smtClean="0"/>
              <a:t>Bidirectionally</a:t>
            </a:r>
            <a:r>
              <a:rPr lang="en-GB" sz="1050" b="1" i="1" dirty="0" smtClean="0"/>
              <a:t> Coupled Astrocyte-Neuron (AN) System based on Retrograde Signalling</a:t>
            </a:r>
            <a:r>
              <a:rPr lang="en-GB" sz="1050" dirty="0" smtClean="0"/>
              <a:t>,” </a:t>
            </a:r>
            <a:r>
              <a:rPr lang="en-GB" sz="1050" dirty="0"/>
              <a:t>Frontiers in Computational Neuroscience, </a:t>
            </a:r>
            <a:r>
              <a:rPr lang="en-GB" sz="1050" dirty="0" smtClean="0"/>
              <a:t>6(76), </a:t>
            </a:r>
            <a:r>
              <a:rPr lang="en-GB" sz="1050" dirty="0"/>
              <a:t>pp. 1–12, </a:t>
            </a:r>
            <a:r>
              <a:rPr lang="en-GB" sz="1050" dirty="0" smtClean="0"/>
              <a:t>2012.</a:t>
            </a:r>
            <a:endParaRPr lang="en-GB" altLang="en-US" sz="1050" dirty="0"/>
          </a:p>
        </p:txBody>
      </p:sp>
      <p:sp>
        <p:nvSpPr>
          <p:cNvPr id="2" name="Rectangle 1"/>
          <p:cNvSpPr/>
          <p:nvPr/>
        </p:nvSpPr>
        <p:spPr>
          <a:xfrm>
            <a:off x="7488961" y="2024405"/>
            <a:ext cx="102516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rgbClr val="000000"/>
                </a:solidFill>
                <a:latin typeface="GHDFA A+ Minion"/>
              </a:rPr>
              <a:t>Endoplasmic Reticulum (ER)</a:t>
            </a:r>
            <a:endParaRPr lang="en-GB" sz="1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73317" y="1378354"/>
            <a:ext cx="7715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17591" y="5148987"/>
            <a:ext cx="352425" cy="333375"/>
          </a:xfrm>
          <a:prstGeom prst="rect">
            <a:avLst/>
          </a:prstGeom>
          <a:solidFill>
            <a:schemeClr val="bg1">
              <a:lumMod val="65000"/>
              <a:alpha val="58000"/>
            </a:schemeClr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4743091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4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9" grpId="0"/>
      <p:bldP spid="17" grpId="0"/>
      <p:bldP spid="18" grpId="0"/>
      <p:bldP spid="19" grpId="0"/>
      <p:bldP spid="20" grpId="0"/>
      <p:bldP spid="21" grpId="0" animBg="1"/>
      <p:bldP spid="26" grpId="0"/>
      <p:bldP spid="27" grpId="0"/>
      <p:bldP spid="31" grpId="0" animBg="1"/>
      <p:bldP spid="37" grpId="0"/>
      <p:bldP spid="38" grpId="0"/>
      <p:bldP spid="39" grpId="0"/>
      <p:bldP spid="40" grpId="0"/>
      <p:bldP spid="49" grpId="0"/>
      <p:bldP spid="50" grpId="0"/>
      <p:bldP spid="51" grpId="0"/>
      <p:bldP spid="52" grpId="0" animBg="1"/>
      <p:bldP spid="57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71" grpId="0" animBg="1"/>
      <p:bldP spid="72" grpId="0" animBg="1"/>
      <p:bldP spid="7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S_HASHES" val="&lt;hashes&gt;&lt;item&gt;&lt;first&gt;audio&lt;/first&gt;&lt;second&gt;da39a3ee5e6b4bd3255bfef95601890afd879&lt;/second&gt;&lt;/item&gt;&lt;item&gt;&lt;first&gt;audio2&lt;/first&gt;&lt;second&gt;da39a3ee5e6b4bd3255bfef95601890afd879&lt;/second&gt;&lt;/item&gt;&lt;item&gt;&lt;first&gt;bgAudio&lt;/first&gt;&lt;second&gt;da39a3ee5e6b4bd3255bfef95601890afd879&lt;/second&gt;&lt;/item&gt;&lt;item&gt;&lt;first&gt;interactions&lt;/first&gt;&lt;second&gt;da39a3ee5e6b4bd3255bfef95601890afd879&lt;/second&gt;&lt;/item&gt;&lt;item&gt;&lt;first&gt;presentation&lt;/first&gt;&lt;second&gt;999abcbb73435fa9b33d5c50e69edb0854cfbbf&lt;/second&gt;&lt;/item&gt;&lt;item&gt;&lt;first&gt;quizzes&lt;/first&gt;&lt;second&gt;da39a3ee5e6b4bd3255bfef95601890afd879&lt;/second&gt;&lt;/item&gt;&lt;item&gt;&lt;first&gt;scenarios&lt;/first&gt;&lt;second&gt;da39a3ee5e6b4bd3255bfef95601890afd879&lt;/second&gt;&lt;/item&gt;&lt;item&gt;&lt;first&gt;video&lt;/first&gt;&lt;second&gt;da39a3ee5e6b4bd3255bfef95601890afd879&lt;/second&gt;&lt;/item&gt;&lt;item&gt;&lt;first&gt;video2&lt;/first&gt;&lt;second&gt;da39a3ee5e6b4bd3255bfef95601890afd879&lt;/second&gt;&lt;/item&gt;&lt;/hashes&gt;&#10;"/>
</p:tagLst>
</file>

<file path=ppt/theme/theme1.xml><?xml version="1.0" encoding="utf-8"?>
<a:theme xmlns:a="http://schemas.openxmlformats.org/drawingml/2006/main" name="Content 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itle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52739</TotalTime>
  <Words>895</Words>
  <Application>Microsoft Office PowerPoint</Application>
  <PresentationFormat>On-screen Show (4:3)</PresentationFormat>
  <Paragraphs>181</Paragraphs>
  <Slides>30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Adobe Song Std L</vt:lpstr>
      <vt:lpstr>Arial</vt:lpstr>
      <vt:lpstr>Calibri</vt:lpstr>
      <vt:lpstr>GHDFA A+ Minion</vt:lpstr>
      <vt:lpstr>Times</vt:lpstr>
      <vt:lpstr>Times New Roman</vt:lpstr>
      <vt:lpstr>Wingdings</vt:lpstr>
      <vt:lpstr>Content Presentation</vt:lpstr>
      <vt:lpstr>Title Presentation</vt:lpstr>
      <vt:lpstr>  Biophysical Models of Astrocyte-Neuron Communications  </vt:lpstr>
      <vt:lpstr>Brain-Inspired Data Processing</vt:lpstr>
      <vt:lpstr>Astrocyte</vt:lpstr>
      <vt:lpstr>The Tripartite Synapse</vt:lpstr>
      <vt:lpstr>Tripartite Synapse-Glio Transmission</vt:lpstr>
      <vt:lpstr>Astrocyte-Neuron (AN) Model</vt:lpstr>
      <vt:lpstr>Dynamic Coordination (Synchrony)</vt:lpstr>
      <vt:lpstr>Dynamic Coordination (Synchrony)</vt:lpstr>
      <vt:lpstr>Tripartite Synapse-Endocannaboid </vt:lpstr>
      <vt:lpstr>Endocannabinoid Mediated Re-Learning</vt:lpstr>
      <vt:lpstr>Endocannabinoid Mediated Re-Learning</vt:lpstr>
      <vt:lpstr>Endocannabinoid Mediated Re-Learning</vt:lpstr>
      <vt:lpstr>Endocannabinoid Mediated Re-Learning</vt:lpstr>
      <vt:lpstr>Probability switches learning rule</vt:lpstr>
      <vt:lpstr>Endocannabinoid Mediated Re-Learning</vt:lpstr>
      <vt:lpstr>Distributed Re-Learning</vt:lpstr>
      <vt:lpstr>Distributed Re-Learning</vt:lpstr>
      <vt:lpstr>Self Repairing Mobile Robotic Car</vt:lpstr>
      <vt:lpstr>              Astrocytic Glutamate Uptake </vt:lpstr>
      <vt:lpstr>                  Glutamate Clearance Model </vt:lpstr>
      <vt:lpstr>PowerPoint Presentation</vt:lpstr>
      <vt:lpstr>PowerPoint Presentation</vt:lpstr>
      <vt:lpstr>PowerPoint Presentation</vt:lpstr>
      <vt:lpstr>PowerPoint Presentation</vt:lpstr>
      <vt:lpstr>Microdomain formation at the Perisynaptic Cradle </vt:lpstr>
      <vt:lpstr>Microdomain formation at the Perisynaptic Cradle </vt:lpstr>
      <vt:lpstr>Microdomain formation at the Perisynaptic Cradle </vt:lpstr>
      <vt:lpstr>Microdomain formation at the Perisynaptic Cradle </vt:lpstr>
      <vt:lpstr>Microdomain formation at the Perisynaptic Cradle </vt:lpstr>
      <vt:lpstr>Conclusion</vt:lpstr>
    </vt:vector>
  </TitlesOfParts>
  <Company>AndersonSprattGroup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Alan Rooney</dc:creator>
  <cp:lastModifiedBy>Liam McDaid</cp:lastModifiedBy>
  <cp:revision>2167</cp:revision>
  <cp:lastPrinted>2018-06-19T10:52:15Z</cp:lastPrinted>
  <dcterms:created xsi:type="dcterms:W3CDTF">2008-01-11T12:00:52Z</dcterms:created>
  <dcterms:modified xsi:type="dcterms:W3CDTF">2018-07-11T15:12:21Z</dcterms:modified>
</cp:coreProperties>
</file>