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y="5143500" cx="9144000"/>
  <p:notesSz cx="6858000" cy="9144000"/>
  <p:embeddedFontLst>
    <p:embeddedFont>
      <p:font typeface="Open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font" Target="fonts/OpenSans-bold.fntdata"/><Relationship Id="rId10" Type="http://schemas.openxmlformats.org/officeDocument/2006/relationships/slide" Target="slides/slide6.xml"/><Relationship Id="rId21" Type="http://schemas.openxmlformats.org/officeDocument/2006/relationships/font" Target="fonts/OpenSans-regular.fntdata"/><Relationship Id="rId13" Type="http://schemas.openxmlformats.org/officeDocument/2006/relationships/slide" Target="slides/slide9.xml"/><Relationship Id="rId24" Type="http://schemas.openxmlformats.org/officeDocument/2006/relationships/font" Target="fonts/OpenSans-boldItalic.fntdata"/><Relationship Id="rId12" Type="http://schemas.openxmlformats.org/officeDocument/2006/relationships/slide" Target="slides/slide8.xml"/><Relationship Id="rId23" Type="http://schemas.openxmlformats.org/officeDocument/2006/relationships/font" Target="fonts/OpenSans-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assessment.datasealofapproval.org/" TargetMode="External"/><Relationship Id="rId3" Type="http://schemas.openxmlformats.org/officeDocument/2006/relationships/hyperlink" Target="https://www.rug.nl/about-us/organization/rules-and-regulations/onderzoek/promotiereglement-14-en.pdf" TargetMode="External"/><Relationship Id="rId4" Type="http://schemas.openxmlformats.org/officeDocument/2006/relationships/hyperlink" Target="https://www.rug.nl/research/search/research-data-office/policy/documents/2015-research-data-policy.pdf" TargetMode="External"/><Relationship Id="rId5" Type="http://schemas.openxmlformats.org/officeDocument/2006/relationships/hyperlink" Target="https://www.rug.nl/research/gelifes/data-management/policy" TargetMode="External"/><Relationship Id="rId6" Type="http://schemas.openxmlformats.org/officeDocument/2006/relationships/hyperlink" Target="https://www.rug.nl/research/gelifes/data-management/policy"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2a21fc4536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a21fc4536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2a152bf3f7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a152bf3f7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2a21fc453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a21fc453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2a152bf3f7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a152bf3f7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2a152bf3f7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a152bf3f7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2a152bf3f7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2a152bf3f7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2a214e484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a214e484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2a214e484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a214e484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2a420141be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a420141be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2a152bf3f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a152bf3f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2a152bf3f7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a152bf3f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2a152bf3f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a152bf3f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Twente - </a:t>
            </a:r>
            <a:r>
              <a:rPr lang="en-GB" sz="1000">
                <a:solidFill>
                  <a:schemeClr val="dk1"/>
                </a:solidFill>
              </a:rPr>
              <a:t>De data die ten grondslag liggen aan je proefschrift moeten gearchiveerd worden in een zogeheten trusted data repository, zoals 3TU.Datacentrum en DANS. Dit moet gedaan worden conform het facultaire data beleid en zoals gespecificeerd in het data management plan dat deel uitmaakt van het opleidings- en begeleidingsplan (T&amp;SP). De trusted data repositories hebben een ‘data seal of approval’ (</a:t>
            </a:r>
            <a:r>
              <a:rPr lang="en-GB" sz="1000" u="sng">
                <a:solidFill>
                  <a:schemeClr val="hlink"/>
                </a:solidFill>
                <a:hlinkClick r:id="rId2"/>
              </a:rPr>
              <a:t>https://assessment.datasealofapproval.org/</a:t>
            </a:r>
            <a:r>
              <a:rPr lang="en-GB" sz="1000">
                <a:solidFill>
                  <a:schemeClr val="dk1"/>
                </a:solidFill>
              </a:rPr>
              <a:t>).</a:t>
            </a:r>
            <a:endParaRPr sz="1000">
              <a:solidFill>
                <a:schemeClr val="dk1"/>
              </a:solidFill>
            </a:endParaRPr>
          </a:p>
          <a:p>
            <a:pPr indent="0" lvl="0" marL="0" rtl="0" algn="l">
              <a:spcBef>
                <a:spcPts val="0"/>
              </a:spcBef>
              <a:spcAft>
                <a:spcPts val="0"/>
              </a:spcAft>
              <a:buClr>
                <a:schemeClr val="dk1"/>
              </a:buClr>
              <a:buSzPts val="1100"/>
              <a:buFont typeface="Arial"/>
              <a:buNone/>
            </a:pPr>
            <a:r>
              <a:rPr lang="en-GB" sz="1000">
                <a:solidFill>
                  <a:schemeClr val="dk1"/>
                </a:solidFill>
              </a:rPr>
              <a:t>De persistente identifier van een publicatie (in </a:t>
            </a:r>
            <a:r>
              <a:rPr i="1" lang="en-GB" sz="1000">
                <a:solidFill>
                  <a:schemeClr val="dk1"/>
                </a:solidFill>
              </a:rPr>
              <a:t>UT</a:t>
            </a:r>
            <a:r>
              <a:rPr lang="en-GB" sz="1000">
                <a:solidFill>
                  <a:schemeClr val="dk1"/>
                </a:solidFill>
              </a:rPr>
              <a:t>publications) waaraan de datasets moeten worden gekoppeld, zullen worden toegevoegd aan de metadata in de data repository. Omgekeerd moet de persistente identifier (DOI) van een gearchiveerde dataset toegevoegd worden aan de repository waarin de publicatie is opgenomen.</a:t>
            </a:r>
            <a:endParaRPr sz="1000">
              <a:solidFill>
                <a:schemeClr val="dk1"/>
              </a:solidFill>
            </a:endParaRPr>
          </a:p>
          <a:p>
            <a:pPr indent="0" lvl="0" marL="0" rtl="0" algn="l">
              <a:spcBef>
                <a:spcPts val="0"/>
              </a:spcBef>
              <a:spcAft>
                <a:spcPts val="0"/>
              </a:spcAft>
              <a:buClr>
                <a:schemeClr val="dk1"/>
              </a:buClr>
              <a:buSzPts val="1100"/>
              <a:buFont typeface="Arial"/>
              <a:buNone/>
            </a:pPr>
            <a:r>
              <a:rPr lang="en-GB" sz="1000">
                <a:solidFill>
                  <a:schemeClr val="dk1"/>
                </a:solidFill>
              </a:rPr>
              <a:t>Voor vragen en ondersteuning kun je contact opnemen met de informatiespecialist van Bibliotheek &amp; Archief in de faculteit.</a:t>
            </a:r>
            <a:endParaRPr sz="1000">
              <a:solidFill>
                <a:schemeClr val="dk1"/>
              </a:solidFill>
            </a:endParaRPr>
          </a:p>
          <a:p>
            <a:pPr indent="0" lvl="0" marL="0" rtl="0" algn="l">
              <a:spcBef>
                <a:spcPts val="0"/>
              </a:spcBef>
              <a:spcAft>
                <a:spcPts val="0"/>
              </a:spcAft>
              <a:buNone/>
            </a:pPr>
            <a:r>
              <a:rPr lang="en-GB" sz="1000">
                <a:solidFill>
                  <a:schemeClr val="dk1"/>
                </a:solidFill>
              </a:rPr>
              <a:t>Dit beleid is nu in de implementatiefase en zal per faculteit ingevoerd worden.</a:t>
            </a:r>
            <a:endParaRPr sz="10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rPr lang="en-GB" sz="1000">
                <a:solidFill>
                  <a:schemeClr val="dk1"/>
                </a:solidFill>
              </a:rPr>
              <a:t>UMCs - Dit wordt binnen de UMC’s ook serieus besproken. Vorige week werd zelfs de optie benoemd dat je het promotiereglement zou moeten aanpassen, zodat promovendi alleen zouden kunnen promoveren als ze ook daadwerkelijk hun data gedeponeerd hebben. Dat zijn wel zaken die nog op de tekentafel liggen, maar het onderwerp dat Alastair aankaart wordt binnen de UMC’s zeker breed herkend.</a:t>
            </a:r>
            <a:endParaRPr sz="1000">
              <a:solidFill>
                <a:schemeClr val="dk1"/>
              </a:solidFill>
            </a:endParaRPr>
          </a:p>
          <a:p>
            <a:pPr indent="0" lvl="0" marL="0" rtl="0" algn="l">
              <a:spcBef>
                <a:spcPts val="0"/>
              </a:spcBef>
              <a:spcAft>
                <a:spcPts val="0"/>
              </a:spcAft>
              <a:buNone/>
            </a:pPr>
            <a:r>
              <a:t/>
            </a:r>
            <a:endParaRPr sz="1000">
              <a:solidFill>
                <a:schemeClr val="dk1"/>
              </a:solidFill>
            </a:endParaRPr>
          </a:p>
          <a:p>
            <a:pPr indent="0" lvl="0" marL="0" rtl="0" algn="l">
              <a:spcBef>
                <a:spcPts val="0"/>
              </a:spcBef>
              <a:spcAft>
                <a:spcPts val="0"/>
              </a:spcAft>
              <a:buNone/>
            </a:pPr>
            <a:r>
              <a:rPr lang="en-GB" sz="1000">
                <a:solidFill>
                  <a:schemeClr val="dk1"/>
                </a:solidFill>
              </a:rPr>
              <a:t>RUG - </a:t>
            </a:r>
            <a:r>
              <a:rPr lang="en-GB">
                <a:solidFill>
                  <a:schemeClr val="dk1"/>
                </a:solidFill>
              </a:rPr>
              <a:t>The University of Groningen has a statement about this in the PhD Regulations for quite a few years now.</a:t>
            </a:r>
            <a:endParaRPr>
              <a:solidFill>
                <a:schemeClr val="dk1"/>
              </a:solidFill>
            </a:endParaRPr>
          </a:p>
          <a:p>
            <a:pPr indent="0" lvl="0" marL="0" rtl="0" algn="l">
              <a:spcBef>
                <a:spcPts val="0"/>
              </a:spcBef>
              <a:spcAft>
                <a:spcPts val="0"/>
              </a:spcAft>
              <a:buNone/>
            </a:pPr>
            <a:r>
              <a:rPr lang="en-GB">
                <a:solidFill>
                  <a:schemeClr val="dk1"/>
                </a:solidFill>
              </a:rPr>
              <a:t>see article 4.1.5, p. 13: </a:t>
            </a:r>
            <a:r>
              <a:rPr lang="en-GB" u="sng">
                <a:solidFill>
                  <a:schemeClr val="hlink"/>
                </a:solidFill>
                <a:hlinkClick r:id="rId3"/>
              </a:rPr>
              <a:t>https://www.rug.nl/about-us/organization/rules-and-regulations/onderzoek/promotiereglement-14-en.pdf</a:t>
            </a:r>
            <a:r>
              <a:rPr lang="en-GB">
                <a:solidFill>
                  <a:schemeClr val="dk1"/>
                </a:solidFill>
              </a:rPr>
              <a:t>. Since these regulations were setup before any proper RDM was in place, the phrasing leaves a lot open to interpretation.</a:t>
            </a:r>
            <a:endParaRPr>
              <a:solidFill>
                <a:schemeClr val="dk1"/>
              </a:solidFill>
            </a:endParaRPr>
          </a:p>
          <a:p>
            <a:pPr indent="0" lvl="0" marL="0" rtl="0" algn="l">
              <a:spcBef>
                <a:spcPts val="0"/>
              </a:spcBef>
              <a:spcAft>
                <a:spcPts val="0"/>
              </a:spcAft>
              <a:buNone/>
            </a:pPr>
            <a:r>
              <a:rPr lang="en-GB">
                <a:solidFill>
                  <a:schemeClr val="dk1"/>
                </a:solidFill>
              </a:rPr>
              <a:t>This article was enforced in 2015 by the research data policy of the university: </a:t>
            </a:r>
            <a:r>
              <a:rPr lang="en-GB" u="sng">
                <a:solidFill>
                  <a:schemeClr val="hlink"/>
                </a:solidFill>
                <a:hlinkClick r:id="rId4"/>
              </a:rPr>
              <a:t>https://www.rug.nl/research/search/research-data-office/policy/documents/2015-research-data-policy.pdf</a:t>
            </a:r>
            <a:r>
              <a:rPr lang="en-GB">
                <a:solidFill>
                  <a:schemeClr val="dk1"/>
                </a:solidFill>
              </a:rPr>
              <a:t>.</a:t>
            </a:r>
            <a:endParaRPr>
              <a:solidFill>
                <a:schemeClr val="dk1"/>
              </a:solidFill>
            </a:endParaRPr>
          </a:p>
          <a:p>
            <a:pPr indent="0" lvl="0" marL="0" rtl="0" algn="l">
              <a:spcBef>
                <a:spcPts val="0"/>
              </a:spcBef>
              <a:spcAft>
                <a:spcPts val="0"/>
              </a:spcAft>
              <a:buNone/>
            </a:pPr>
            <a:r>
              <a:rPr lang="en-GB">
                <a:solidFill>
                  <a:schemeClr val="dk1"/>
                </a:solidFill>
              </a:rPr>
              <a:t>Research institutes have elaborated on this in their more detailed policies and protocols. For example: </a:t>
            </a:r>
            <a:r>
              <a:rPr lang="en-GB" u="sng">
                <a:solidFill>
                  <a:schemeClr val="hlink"/>
                </a:solidFill>
                <a:hlinkClick r:id="rId5"/>
              </a:rPr>
              <a:t>https://www.rug.nl/research/gelifes/data-management/policy</a:t>
            </a:r>
            <a:endParaRPr u="sng">
              <a:solidFill>
                <a:schemeClr val="hlink"/>
              </a:solidFill>
              <a:hlinkClick r:id="rId6"/>
            </a:endParaRPr>
          </a:p>
          <a:p>
            <a:pPr indent="0" lvl="0" marL="0" rtl="0" algn="l">
              <a:spcBef>
                <a:spcPts val="0"/>
              </a:spcBef>
              <a:spcAft>
                <a:spcPts val="0"/>
              </a:spcAft>
              <a:buNone/>
            </a:pPr>
            <a:r>
              <a:rPr lang="en-GB">
                <a:solidFill>
                  <a:schemeClr val="dk1"/>
                </a:solidFill>
              </a:rPr>
              <a:t> </a:t>
            </a:r>
            <a:endParaRPr>
              <a:solidFill>
                <a:schemeClr val="dk1"/>
              </a:solidFill>
            </a:endParaRPr>
          </a:p>
          <a:p>
            <a:pPr indent="0" lvl="0" marL="0" rtl="0" algn="l">
              <a:spcBef>
                <a:spcPts val="0"/>
              </a:spcBef>
              <a:spcAft>
                <a:spcPts val="0"/>
              </a:spcAft>
              <a:buNone/>
            </a:pPr>
            <a:r>
              <a:rPr lang="en-GB">
                <a:solidFill>
                  <a:schemeClr val="dk1"/>
                </a:solidFill>
              </a:rPr>
              <a:t>Usually this means a PhD has to leave a replication behind with access to either PI or the director of the research institute when leaving the university. </a:t>
            </a:r>
            <a:endParaRPr>
              <a:solidFill>
                <a:schemeClr val="dk1"/>
              </a:solidFill>
            </a:endParaRPr>
          </a:p>
          <a:p>
            <a:pPr indent="0" lvl="0" marL="0" rtl="0" algn="l">
              <a:spcBef>
                <a:spcPts val="0"/>
              </a:spcBef>
              <a:spcAft>
                <a:spcPts val="0"/>
              </a:spcAft>
              <a:buNone/>
            </a:pPr>
            <a:r>
              <a:rPr lang="en-GB">
                <a:solidFill>
                  <a:schemeClr val="dk1"/>
                </a:solidFill>
              </a:rPr>
              <a:t>For medical data the NFU manual and UMCG policies hold.</a:t>
            </a:r>
            <a:endParaRPr>
              <a:solidFill>
                <a:schemeClr val="dk1"/>
              </a:solidFill>
            </a:endParaRPr>
          </a:p>
          <a:p>
            <a:pPr indent="0" lvl="0" marL="0" rtl="0" algn="l">
              <a:spcBef>
                <a:spcPts val="0"/>
              </a:spcBef>
              <a:spcAft>
                <a:spcPts val="0"/>
              </a:spcAft>
              <a:buNone/>
            </a:pPr>
            <a:r>
              <a:rPr lang="en-GB">
                <a:solidFill>
                  <a:schemeClr val="dk1"/>
                </a:solidFill>
              </a:rPr>
              <a:t> </a:t>
            </a:r>
            <a:endParaRPr>
              <a:solidFill>
                <a:schemeClr val="dk1"/>
              </a:solidFill>
            </a:endParaRPr>
          </a:p>
          <a:p>
            <a:pPr indent="0" lvl="0" marL="0" rtl="0" algn="l">
              <a:spcBef>
                <a:spcPts val="0"/>
              </a:spcBef>
              <a:spcAft>
                <a:spcPts val="0"/>
              </a:spcAft>
              <a:buNone/>
            </a:pPr>
            <a:r>
              <a:rPr lang="en-GB">
                <a:solidFill>
                  <a:schemeClr val="dk1"/>
                </a:solidFill>
              </a:rPr>
              <a:t>Many PI's and PhD's still are unaware of all this, so no doubt data get lost. With this set of measures, we can however get the message through.</a:t>
            </a:r>
            <a:endParaRPr>
              <a:solidFill>
                <a:schemeClr val="dk1"/>
              </a:solidFill>
            </a:endParaRPr>
          </a:p>
          <a:p>
            <a:pPr indent="0" lvl="0" marL="0" rtl="0" algn="l">
              <a:spcBef>
                <a:spcPts val="0"/>
              </a:spcBef>
              <a:spcAft>
                <a:spcPts val="0"/>
              </a:spcAft>
              <a:buClr>
                <a:schemeClr val="dk1"/>
              </a:buClr>
              <a:buSzPts val="1100"/>
              <a:buFont typeface="Arial"/>
              <a:buNone/>
            </a:pPr>
            <a:r>
              <a:rPr lang="en-GB" sz="1200">
                <a:solidFill>
                  <a:schemeClr val="dk1"/>
                </a:solidFill>
                <a:latin typeface="Times New Roman"/>
                <a:ea typeface="Times New Roman"/>
                <a:cs typeface="Times New Roman"/>
                <a:sym typeface="Times New Roman"/>
              </a:rPr>
              <a:t>Currently we have not closed the gap yet with our Hora Finita protocol. Hora Finita is organised in such a way that if a dossier is not complete, the doctoral ceremony cannot take place. That dossier does not include a check on datasets yet</a:t>
            </a:r>
            <a:endParaRPr sz="10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g2a152bf3f7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a152bf3f7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2a152bf3f7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a152bf3f7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2a420141b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a420141b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 Id="rId3" Type="http://schemas.openxmlformats.org/officeDocument/2006/relationships/hyperlink" Target="https://acmedsci.ac.uk/file-download/38190-56314fa158e14.pdf" TargetMode="External"/><Relationship Id="rId4" Type="http://schemas.openxmlformats.org/officeDocument/2006/relationships/hyperlink" Target="https://www.nwo.nl/en/news-and-events/news/2016/nwo-makes-3-million-available-for-replication-studies-pilot.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 Id="rId3" Type="http://schemas.openxmlformats.org/officeDocument/2006/relationships/hyperlink" Target="https://openworking.wordpress.com/2017/09/29/career-recognition-for-open-science-comments-on-eu-recommendations/" TargetMode="External"/><Relationship Id="rId4" Type="http://schemas.openxmlformats.org/officeDocument/2006/relationships/hyperlink" Target="http://www.g7italy.it/sites/default/files/documents/G7%20Science%20Communiqu%C3%A9.pdf" TargetMode="External"/><Relationship Id="rId5" Type="http://schemas.openxmlformats.org/officeDocument/2006/relationships/hyperlink" Target="https://www.dtls.nl/g20-endorse-fair-principles/" TargetMode="External"/><Relationship Id="rId6" Type="http://schemas.openxmlformats.org/officeDocument/2006/relationships/hyperlink" Target="https://www.government.nl/documents/reports/2017/05/30/joint-position-paper-on-the-european-open-science-cloud" TargetMode="External"/><Relationship Id="rId7" Type="http://schemas.openxmlformats.org/officeDocument/2006/relationships/hyperlink" Target="https://www.kabinetsformatie2017.nl/documenten/publicaties/2017/10/10/regeerakkoord-vertrouwen-in-de-toekoms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hyperlink" Target="https://doi.org/10.4121/uuid:c9fc8faa-1516-44b2-bc5a-90d4765c580f" TargetMode="External"/><Relationship Id="rId5" Type="http://schemas.openxmlformats.org/officeDocument/2006/relationships/hyperlink" Target="https://doi.org/10.4121/uuid:c9fc8faa-1516-44b2-bc5a-90d4765c580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710514" y="0"/>
            <a:ext cx="7722973" cy="5143500"/>
          </a:xfrm>
          <a:prstGeom prst="rect">
            <a:avLst/>
          </a:prstGeom>
          <a:noFill/>
          <a:ln>
            <a:noFill/>
          </a:ln>
        </p:spPr>
      </p:pic>
      <p:sp>
        <p:nvSpPr>
          <p:cNvPr id="55" name="Google Shape;55;p13"/>
          <p:cNvSpPr txBox="1"/>
          <p:nvPr>
            <p:ph idx="1" type="subTitle"/>
          </p:nvPr>
        </p:nvSpPr>
        <p:spPr>
          <a:xfrm>
            <a:off x="188850" y="3943825"/>
            <a:ext cx="8520600" cy="993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sz="1800">
                <a:highlight>
                  <a:srgbClr val="FFFFFF"/>
                </a:highlight>
                <a:latin typeface="Calibri"/>
                <a:ea typeface="Calibri"/>
                <a:cs typeface="Calibri"/>
                <a:sym typeface="Calibri"/>
              </a:rPr>
              <a:t>Alastair Dunning, Library / 4TU.ResearchData</a:t>
            </a:r>
            <a:endParaRPr sz="1800">
              <a:highlight>
                <a:srgbClr val="FFFFFF"/>
              </a:highlight>
              <a:latin typeface="Calibri"/>
              <a:ea typeface="Calibri"/>
              <a:cs typeface="Calibri"/>
              <a:sym typeface="Calibri"/>
            </a:endParaRPr>
          </a:p>
          <a:p>
            <a:pPr indent="0" lvl="0" marL="0" rtl="0" algn="ctr">
              <a:spcBef>
                <a:spcPts val="0"/>
              </a:spcBef>
              <a:spcAft>
                <a:spcPts val="0"/>
              </a:spcAft>
              <a:buNone/>
            </a:pPr>
            <a:r>
              <a:rPr lang="en-GB">
                <a:highlight>
                  <a:srgbClr val="FFFFFF"/>
                </a:highlight>
                <a:latin typeface="Calibri"/>
                <a:ea typeface="Calibri"/>
                <a:cs typeface="Calibri"/>
                <a:sym typeface="Calibri"/>
              </a:rPr>
              <a:t>Graduate School, 7th December  2017</a:t>
            </a:r>
            <a:endParaRPr>
              <a:highlight>
                <a:srgbClr val="FFFFFF"/>
              </a:highlight>
              <a:latin typeface="Calibri"/>
              <a:ea typeface="Calibri"/>
              <a:cs typeface="Calibri"/>
              <a:sym typeface="Calibri"/>
            </a:endParaRPr>
          </a:p>
        </p:txBody>
      </p:sp>
      <p:sp>
        <p:nvSpPr>
          <p:cNvPr id="56" name="Google Shape;56;p13"/>
          <p:cNvSpPr txBox="1"/>
          <p:nvPr>
            <p:ph type="ctrTitle"/>
          </p:nvPr>
        </p:nvSpPr>
        <p:spPr>
          <a:xfrm>
            <a:off x="2433750" y="535775"/>
            <a:ext cx="4224000" cy="1550400"/>
          </a:xfrm>
          <a:prstGeom prst="rect">
            <a:avLst/>
          </a:prstGeom>
          <a:solidFill>
            <a:srgbClr val="F3F3F3"/>
          </a:solidFill>
          <a:effectLst>
            <a:outerShdw blurRad="57150" rotWithShape="0" algn="bl" dir="5400000" dist="19050">
              <a:srgbClr val="F3F3F3">
                <a:alpha val="57000"/>
              </a:srgbClr>
            </a:outerShdw>
          </a:effectLst>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Research Data </a:t>
            </a:r>
            <a:endParaRPr>
              <a:latin typeface="Calibri"/>
              <a:ea typeface="Calibri"/>
              <a:cs typeface="Calibri"/>
              <a:sym typeface="Calibri"/>
            </a:endParaRPr>
          </a:p>
          <a:p>
            <a:pPr indent="0" lvl="0" marL="0" rtl="0" algn="ctr">
              <a:spcBef>
                <a:spcPts val="0"/>
              </a:spcBef>
              <a:spcAft>
                <a:spcPts val="0"/>
              </a:spcAft>
              <a:buNone/>
            </a:pPr>
            <a:r>
              <a:rPr lang="en-GB">
                <a:latin typeface="Calibri"/>
                <a:ea typeface="Calibri"/>
                <a:cs typeface="Calibri"/>
                <a:sym typeface="Calibri"/>
              </a:rPr>
              <a:t>Policy for PhDs</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2"/>
          <p:cNvSpPr txBox="1"/>
          <p:nvPr/>
        </p:nvSpPr>
        <p:spPr>
          <a:xfrm>
            <a:off x="4819650" y="245750"/>
            <a:ext cx="3952800" cy="430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Calibri"/>
              <a:buChar char="●"/>
            </a:pPr>
            <a:r>
              <a:rPr lang="en-GB" sz="1100">
                <a:solidFill>
                  <a:schemeClr val="dk1"/>
                </a:solidFill>
                <a:latin typeface="Calibri"/>
                <a:ea typeface="Calibri"/>
                <a:cs typeface="Calibri"/>
                <a:sym typeface="Calibri"/>
              </a:rPr>
              <a:t>“When PhD students leave, they usually write up papers, but their research data is not archived… </a:t>
            </a:r>
            <a:r>
              <a:rPr b="1" lang="en-GB" sz="1100">
                <a:solidFill>
                  <a:schemeClr val="dk1"/>
                </a:solidFill>
                <a:latin typeface="Calibri"/>
                <a:ea typeface="Calibri"/>
                <a:cs typeface="Calibri"/>
                <a:sym typeface="Calibri"/>
              </a:rPr>
              <a:t>what if someone ask me questions about the reproducibility of their data</a:t>
            </a:r>
            <a:r>
              <a:rPr lang="en-GB" sz="1100">
                <a:solidFill>
                  <a:schemeClr val="dk1"/>
                </a:solidFill>
                <a:latin typeface="Calibri"/>
                <a:ea typeface="Calibri"/>
                <a:cs typeface="Calibri"/>
                <a:sym typeface="Calibri"/>
              </a:rPr>
              <a:t>? I won’t be able to check if they were right if the data is not there” (Ibo van de Poel, TBM)</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Calibri"/>
              <a:buChar char="●"/>
            </a:pPr>
            <a:r>
              <a:rPr lang="en-GB" sz="1100">
                <a:solidFill>
                  <a:schemeClr val="dk1"/>
                </a:solidFill>
                <a:latin typeface="Calibri"/>
                <a:ea typeface="Calibri"/>
                <a:cs typeface="Calibri"/>
                <a:sym typeface="Calibri"/>
              </a:rPr>
              <a:t>“It is </a:t>
            </a:r>
            <a:r>
              <a:rPr b="1" lang="en-GB" sz="1100">
                <a:solidFill>
                  <a:schemeClr val="dk1"/>
                </a:solidFill>
                <a:latin typeface="Calibri"/>
                <a:ea typeface="Calibri"/>
                <a:cs typeface="Calibri"/>
                <a:sym typeface="Calibri"/>
              </a:rPr>
              <a:t>vital for the University’s reputation that PhD students archive their research data</a:t>
            </a:r>
            <a:r>
              <a:rPr lang="en-GB" sz="1100">
                <a:solidFill>
                  <a:schemeClr val="dk1"/>
                </a:solidFill>
                <a:latin typeface="Calibri"/>
                <a:ea typeface="Calibri"/>
                <a:cs typeface="Calibri"/>
                <a:sym typeface="Calibri"/>
              </a:rPr>
              <a:t>” (Ibo van de Poel, TBM)</a:t>
            </a:r>
            <a:endParaRPr b="1"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l">
              <a:spcBef>
                <a:spcPts val="0"/>
              </a:spcBef>
              <a:spcAft>
                <a:spcPts val="0"/>
              </a:spcAft>
              <a:buSzPts val="1100"/>
              <a:buFont typeface="Calibri"/>
              <a:buChar char="●"/>
            </a:pPr>
            <a:r>
              <a:rPr lang="en-GB" sz="1100">
                <a:solidFill>
                  <a:schemeClr val="dk1"/>
                </a:solidFill>
                <a:latin typeface="Calibri"/>
                <a:ea typeface="Calibri"/>
                <a:cs typeface="Calibri"/>
                <a:sym typeface="Calibri"/>
              </a:rPr>
              <a:t>“Reproducibility ... is an important issue that must be addressed effectively” </a:t>
            </a:r>
            <a:r>
              <a:rPr lang="en-GB" sz="1100" u="sng">
                <a:solidFill>
                  <a:schemeClr val="hlink"/>
                </a:solidFill>
                <a:latin typeface="Calibri"/>
                <a:ea typeface="Calibri"/>
                <a:cs typeface="Calibri"/>
                <a:sym typeface="Calibri"/>
                <a:hlinkClick r:id="rId3"/>
              </a:rPr>
              <a:t>UK funding bodies</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l">
              <a:spcBef>
                <a:spcPts val="0"/>
              </a:spcBef>
              <a:spcAft>
                <a:spcPts val="0"/>
              </a:spcAft>
              <a:buSzPts val="1100"/>
              <a:buFont typeface="Calibri"/>
              <a:buChar char="●"/>
            </a:pPr>
            <a:r>
              <a:rPr lang="en-GB" sz="1100">
                <a:solidFill>
                  <a:schemeClr val="dk1"/>
                </a:solidFill>
                <a:latin typeface="Calibri"/>
                <a:ea typeface="Calibri"/>
                <a:cs typeface="Calibri"/>
                <a:sym typeface="Calibri"/>
              </a:rPr>
              <a:t>“NWO intends to include replication research in an effective manner in all of its research programmes.” (</a:t>
            </a:r>
            <a:r>
              <a:rPr lang="en-GB" sz="1100" u="sng">
                <a:solidFill>
                  <a:schemeClr val="hlink"/>
                </a:solidFill>
                <a:latin typeface="Calibri"/>
                <a:ea typeface="Calibri"/>
                <a:cs typeface="Calibri"/>
                <a:sym typeface="Calibri"/>
                <a:hlinkClick r:id="rId4"/>
              </a:rPr>
              <a:t>NWO Funding on Replication</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Calibri"/>
              <a:buChar char="●"/>
            </a:pPr>
            <a:r>
              <a:rPr lang="en-GB" sz="1100">
                <a:solidFill>
                  <a:schemeClr val="dk1"/>
                </a:solidFill>
                <a:latin typeface="Calibri"/>
                <a:ea typeface="Calibri"/>
                <a:cs typeface="Calibri"/>
                <a:sym typeface="Calibri"/>
              </a:rPr>
              <a:t>“</a:t>
            </a:r>
            <a:r>
              <a:rPr lang="en-GB" sz="1100">
                <a:solidFill>
                  <a:schemeClr val="dk1"/>
                </a:solidFill>
                <a:highlight>
                  <a:srgbClr val="ECEFF1"/>
                </a:highlight>
                <a:latin typeface="Calibri"/>
                <a:ea typeface="Calibri"/>
                <a:cs typeface="Calibri"/>
                <a:sym typeface="Calibri"/>
              </a:rPr>
              <a:t>Build expertise and then provide support to help researchers convince/enable third parties to ‘open up’ data and practice good data management (e.g., </a:t>
            </a:r>
            <a:r>
              <a:rPr b="1" lang="en-GB" sz="1100">
                <a:solidFill>
                  <a:schemeClr val="dk1"/>
                </a:solidFill>
                <a:highlight>
                  <a:srgbClr val="ECEFF1"/>
                </a:highlight>
                <a:latin typeface="Calibri"/>
                <a:ea typeface="Calibri"/>
                <a:cs typeface="Calibri"/>
                <a:sym typeface="Calibri"/>
              </a:rPr>
              <a:t>versioning of data sets; this is so often such a mess currently, hampering reproducibility</a:t>
            </a:r>
            <a:r>
              <a:rPr lang="en-GB" sz="1100">
                <a:solidFill>
                  <a:schemeClr val="dk1"/>
                </a:solidFill>
                <a:highlight>
                  <a:srgbClr val="ECEFF1"/>
                </a:highlight>
                <a:latin typeface="Calibri"/>
                <a:ea typeface="Calibri"/>
                <a:cs typeface="Calibri"/>
                <a:sym typeface="Calibri"/>
              </a:rPr>
              <a:t>). </a:t>
            </a:r>
            <a:r>
              <a:rPr i="1" lang="en-GB" sz="1100">
                <a:solidFill>
                  <a:schemeClr val="dk1"/>
                </a:solidFill>
                <a:highlight>
                  <a:srgbClr val="ECEFF1"/>
                </a:highlight>
                <a:latin typeface="Calibri"/>
                <a:ea typeface="Calibri"/>
                <a:cs typeface="Calibri"/>
                <a:sym typeface="Calibri"/>
              </a:rPr>
              <a:t>(anonymous respondent)</a:t>
            </a:r>
            <a:endParaRPr sz="1100">
              <a:solidFill>
                <a:schemeClr val="dk1"/>
              </a:solidFill>
              <a:latin typeface="Calibri"/>
              <a:ea typeface="Calibri"/>
              <a:cs typeface="Calibri"/>
              <a:sym typeface="Calibri"/>
            </a:endParaRPr>
          </a:p>
        </p:txBody>
      </p:sp>
      <p:sp>
        <p:nvSpPr>
          <p:cNvPr id="117" name="Google Shape;117;p22"/>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To ensure research integrity and reproducibility</a:t>
            </a:r>
            <a:endParaRPr>
              <a:latin typeface="Calibri"/>
              <a:ea typeface="Calibri"/>
              <a:cs typeface="Calibri"/>
              <a:sym typeface="Calibri"/>
            </a:endParaRPr>
          </a:p>
          <a:p>
            <a:pPr indent="0" lvl="0" marL="0" rtl="0" algn="ctr">
              <a:spcBef>
                <a:spcPts val="0"/>
              </a:spcBef>
              <a:spcAft>
                <a:spcPts val="0"/>
              </a:spcAft>
              <a:buNone/>
            </a:pPr>
            <a:r>
              <a:t/>
            </a:r>
            <a:endParaRPr sz="1800">
              <a:latin typeface="Calibri"/>
              <a:ea typeface="Calibri"/>
              <a:cs typeface="Calibri"/>
              <a:sym typeface="Calibri"/>
            </a:endParaRPr>
          </a:p>
        </p:txBody>
      </p:sp>
      <p:sp>
        <p:nvSpPr>
          <p:cNvPr id="118" name="Google Shape;118;p22"/>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Why?</a:t>
            </a:r>
            <a:endParaRPr>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3"/>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Growing Political Awareness of Research Data</a:t>
            </a:r>
            <a:endParaRPr sz="1800">
              <a:latin typeface="Calibri"/>
              <a:ea typeface="Calibri"/>
              <a:cs typeface="Calibri"/>
              <a:sym typeface="Calibri"/>
            </a:endParaRPr>
          </a:p>
        </p:txBody>
      </p:sp>
      <p:sp>
        <p:nvSpPr>
          <p:cNvPr id="124" name="Google Shape;124;p23"/>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Why?</a:t>
            </a:r>
            <a:endParaRPr>
              <a:latin typeface="Calibri"/>
              <a:ea typeface="Calibri"/>
              <a:cs typeface="Calibri"/>
              <a:sym typeface="Calibri"/>
            </a:endParaRPr>
          </a:p>
        </p:txBody>
      </p:sp>
      <p:sp>
        <p:nvSpPr>
          <p:cNvPr id="125" name="Google Shape;125;p23"/>
          <p:cNvSpPr txBox="1"/>
          <p:nvPr/>
        </p:nvSpPr>
        <p:spPr>
          <a:xfrm>
            <a:off x="4857750" y="474350"/>
            <a:ext cx="3952800" cy="441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dk1"/>
                </a:solidFill>
                <a:latin typeface="Calibri"/>
                <a:ea typeface="Calibri"/>
                <a:cs typeface="Calibri"/>
                <a:sym typeface="Calibri"/>
              </a:rPr>
              <a:t>Publication of data is already obligatory for</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H2020 projects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NWO projects</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rPr lang="en-GB">
                <a:solidFill>
                  <a:schemeClr val="dk1"/>
                </a:solidFill>
                <a:latin typeface="Calibri"/>
                <a:ea typeface="Calibri"/>
                <a:cs typeface="Calibri"/>
                <a:sym typeface="Calibri"/>
              </a:rPr>
              <a:t>EU published recommendations for </a:t>
            </a:r>
            <a:r>
              <a:rPr lang="en-GB" u="sng">
                <a:solidFill>
                  <a:schemeClr val="hlink"/>
                </a:solidFill>
                <a:latin typeface="Calibri"/>
                <a:ea typeface="Calibri"/>
                <a:cs typeface="Calibri"/>
                <a:sym typeface="Calibri"/>
                <a:hlinkClick r:id="rId3"/>
              </a:rPr>
              <a:t>Open Science Researchers of the future</a:t>
            </a:r>
            <a:r>
              <a:rPr lang="en-GB">
                <a:solidFill>
                  <a:schemeClr val="dk1"/>
                </a:solidFill>
                <a:latin typeface="Calibri"/>
                <a:ea typeface="Calibri"/>
                <a:cs typeface="Calibri"/>
                <a:sym typeface="Calibri"/>
              </a:rPr>
              <a:t>.</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National Plan for Open Science</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chemeClr val="dk1"/>
                </a:solidFill>
                <a:latin typeface="Calibri"/>
                <a:ea typeface="Calibri"/>
                <a:cs typeface="Calibri"/>
                <a:sym typeface="Calibri"/>
              </a:rPr>
              <a:t>European Open Science Cloud</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GB">
                <a:solidFill>
                  <a:schemeClr val="dk1"/>
                </a:solidFill>
                <a:latin typeface="Calibri"/>
                <a:ea typeface="Calibri"/>
                <a:cs typeface="Calibri"/>
                <a:sym typeface="Calibri"/>
              </a:rPr>
              <a:t>Requests to make data Open (or FAIR) embedded at political levels</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u="sng">
                <a:solidFill>
                  <a:schemeClr val="accent5"/>
                </a:solidFill>
                <a:latin typeface="Calibri"/>
                <a:ea typeface="Calibri"/>
                <a:cs typeface="Calibri"/>
                <a:sym typeface="Calibri"/>
                <a:hlinkClick r:id="rId4"/>
              </a:rPr>
              <a:t>G7 science ministers </a:t>
            </a:r>
            <a:endParaRPr>
              <a:solidFill>
                <a:srgbClr val="1F497D"/>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u="sng">
                <a:solidFill>
                  <a:schemeClr val="accent5"/>
                </a:solidFill>
                <a:latin typeface="Calibri"/>
                <a:ea typeface="Calibri"/>
                <a:cs typeface="Calibri"/>
                <a:sym typeface="Calibri"/>
                <a:hlinkClick r:id="rId5"/>
              </a:rPr>
              <a:t>G20 governments have made statements on open science and FAIR principles</a:t>
            </a:r>
            <a:endParaRPr>
              <a:solidFill>
                <a:srgbClr val="1F497D"/>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a:solidFill>
                  <a:srgbClr val="1F497D"/>
                </a:solidFill>
                <a:latin typeface="Calibri"/>
                <a:ea typeface="Calibri"/>
                <a:cs typeface="Calibri"/>
                <a:sym typeface="Calibri"/>
              </a:rPr>
              <a:t>The Dutch and German governments have also made </a:t>
            </a:r>
            <a:r>
              <a:rPr lang="en-GB" u="sng">
                <a:solidFill>
                  <a:schemeClr val="accent5"/>
                </a:solidFill>
                <a:latin typeface="Calibri"/>
                <a:ea typeface="Calibri"/>
                <a:cs typeface="Calibri"/>
                <a:sym typeface="Calibri"/>
                <a:hlinkClick r:id="rId6"/>
              </a:rPr>
              <a:t>a joint statement on earlier this year</a:t>
            </a:r>
            <a:r>
              <a:rPr lang="en-GB">
                <a:solidFill>
                  <a:srgbClr val="1F497D"/>
                </a:solidFill>
                <a:latin typeface="Calibri"/>
                <a:ea typeface="Calibri"/>
                <a:cs typeface="Calibri"/>
                <a:sym typeface="Calibri"/>
              </a:rPr>
              <a:t> (and are working with the French  government on expanding this)</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u="sng">
                <a:solidFill>
                  <a:schemeClr val="accent5"/>
                </a:solidFill>
                <a:latin typeface="Calibri"/>
                <a:ea typeface="Calibri"/>
                <a:cs typeface="Calibri"/>
                <a:sym typeface="Calibri"/>
                <a:hlinkClick r:id="rId7"/>
              </a:rPr>
              <a:t>Rutte III Government mentions open science</a:t>
            </a:r>
            <a:endParaRPr sz="12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4"/>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Research Data is a growing trend. Examples of five European research communities sharing data</a:t>
            </a:r>
            <a:endParaRPr>
              <a:latin typeface="Calibri"/>
              <a:ea typeface="Calibri"/>
              <a:cs typeface="Calibri"/>
              <a:sym typeface="Calibri"/>
            </a:endParaRPr>
          </a:p>
          <a:p>
            <a:pPr indent="0" lvl="0" marL="0" rtl="0" algn="ctr">
              <a:spcBef>
                <a:spcPts val="0"/>
              </a:spcBef>
              <a:spcAft>
                <a:spcPts val="0"/>
              </a:spcAft>
              <a:buNone/>
            </a:pPr>
            <a:r>
              <a:rPr lang="en-GB" sz="1000">
                <a:latin typeface="Calibri"/>
                <a:ea typeface="Calibri"/>
                <a:cs typeface="Calibri"/>
                <a:sym typeface="Calibri"/>
              </a:rPr>
              <a:t>(via https://eoscpilot.eu/science-demonstrators)</a:t>
            </a:r>
            <a:endParaRPr sz="1000">
              <a:latin typeface="Calibri"/>
              <a:ea typeface="Calibri"/>
              <a:cs typeface="Calibri"/>
              <a:sym typeface="Calibri"/>
            </a:endParaRPr>
          </a:p>
        </p:txBody>
      </p:sp>
      <p:sp>
        <p:nvSpPr>
          <p:cNvPr id="131" name="Google Shape;131;p24"/>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Why?</a:t>
            </a:r>
            <a:endParaRPr/>
          </a:p>
        </p:txBody>
      </p:sp>
      <p:sp>
        <p:nvSpPr>
          <p:cNvPr id="132" name="Google Shape;132;p24"/>
          <p:cNvSpPr txBox="1"/>
          <p:nvPr/>
        </p:nvSpPr>
        <p:spPr>
          <a:xfrm>
            <a:off x="4828500" y="360050"/>
            <a:ext cx="3952800" cy="45423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Char char="●"/>
            </a:pPr>
            <a:r>
              <a:rPr b="1" lang="en-GB" sz="1050">
                <a:solidFill>
                  <a:schemeClr val="dk1"/>
                </a:solidFill>
                <a:latin typeface="Open Sans"/>
                <a:ea typeface="Open Sans"/>
                <a:cs typeface="Open Sans"/>
                <a:sym typeface="Open Sans"/>
              </a:rPr>
              <a:t>Environmental &amp; Earth Sciences</a:t>
            </a:r>
            <a:r>
              <a:rPr lang="en-GB" sz="1050">
                <a:solidFill>
                  <a:schemeClr val="dk1"/>
                </a:solidFill>
                <a:latin typeface="Open Sans"/>
                <a:ea typeface="Open Sans"/>
                <a:cs typeface="Open Sans"/>
                <a:sym typeface="Open Sans"/>
              </a:rPr>
              <a:t> - ENVRI Radiative Forcing Integration to enable comparable data access, data integration and harmonised access</a:t>
            </a:r>
            <a:endParaRPr sz="1050">
              <a:solidFill>
                <a:schemeClr val="dk1"/>
              </a:solidFill>
              <a:latin typeface="Open Sans"/>
              <a:ea typeface="Open Sans"/>
              <a:cs typeface="Open Sans"/>
              <a:sym typeface="Open Sans"/>
            </a:endParaRPr>
          </a:p>
          <a:p>
            <a:pPr indent="0" lvl="0" marL="0" rtl="0" algn="l">
              <a:spcBef>
                <a:spcPts val="0"/>
              </a:spcBef>
              <a:spcAft>
                <a:spcPts val="0"/>
              </a:spcAft>
              <a:buNone/>
            </a:pPr>
            <a:r>
              <a:t/>
            </a:r>
            <a:endParaRPr sz="1050">
              <a:solidFill>
                <a:schemeClr val="dk1"/>
              </a:solidFill>
              <a:latin typeface="Open Sans"/>
              <a:ea typeface="Open Sans"/>
              <a:cs typeface="Open Sans"/>
              <a:sym typeface="Open Sans"/>
            </a:endParaRPr>
          </a:p>
          <a:p>
            <a:pPr indent="-317500" lvl="0" marL="457200" rtl="0" algn="l">
              <a:spcBef>
                <a:spcPts val="0"/>
              </a:spcBef>
              <a:spcAft>
                <a:spcPts val="0"/>
              </a:spcAft>
              <a:buClr>
                <a:schemeClr val="dk1"/>
              </a:buClr>
              <a:buSzPts val="1400"/>
              <a:buFont typeface="Calibri"/>
              <a:buChar char="●"/>
            </a:pPr>
            <a:r>
              <a:rPr b="1" lang="en-GB" sz="1050">
                <a:solidFill>
                  <a:schemeClr val="dk1"/>
                </a:solidFill>
                <a:latin typeface="Open Sans"/>
                <a:ea typeface="Open Sans"/>
                <a:cs typeface="Open Sans"/>
                <a:sym typeface="Open Sans"/>
              </a:rPr>
              <a:t>High Energy Physics</a:t>
            </a:r>
            <a:r>
              <a:rPr lang="en-GB" sz="1050">
                <a:solidFill>
                  <a:schemeClr val="dk1"/>
                </a:solidFill>
                <a:latin typeface="Open Sans"/>
                <a:ea typeface="Open Sans"/>
                <a:cs typeface="Open Sans"/>
                <a:sym typeface="Open Sans"/>
              </a:rPr>
              <a:t> - large-scale, long-term data preservation and re-use of physics data through the deployment of HEP data, open to other research communities</a:t>
            </a:r>
            <a:endParaRPr sz="1050">
              <a:solidFill>
                <a:schemeClr val="dk1"/>
              </a:solidFill>
              <a:latin typeface="Open Sans"/>
              <a:ea typeface="Open Sans"/>
              <a:cs typeface="Open Sans"/>
              <a:sym typeface="Open Sans"/>
            </a:endParaRPr>
          </a:p>
          <a:p>
            <a:pPr indent="0" lvl="0" marL="0" rtl="0" algn="l">
              <a:spcBef>
                <a:spcPts val="0"/>
              </a:spcBef>
              <a:spcAft>
                <a:spcPts val="0"/>
              </a:spcAft>
              <a:buNone/>
            </a:pPr>
            <a:r>
              <a:t/>
            </a:r>
            <a:endParaRPr sz="1050">
              <a:solidFill>
                <a:schemeClr val="dk1"/>
              </a:solidFill>
              <a:latin typeface="Open Sans"/>
              <a:ea typeface="Open Sans"/>
              <a:cs typeface="Open Sans"/>
              <a:sym typeface="Open Sans"/>
            </a:endParaRPr>
          </a:p>
          <a:p>
            <a:pPr indent="-317500" lvl="0" marL="457200" rtl="0" algn="l">
              <a:spcBef>
                <a:spcPts val="0"/>
              </a:spcBef>
              <a:spcAft>
                <a:spcPts val="0"/>
              </a:spcAft>
              <a:buClr>
                <a:schemeClr val="dk1"/>
              </a:buClr>
              <a:buSzPts val="1400"/>
              <a:buFont typeface="Calibri"/>
              <a:buChar char="●"/>
            </a:pPr>
            <a:r>
              <a:rPr b="1" lang="en-GB" sz="1050">
                <a:solidFill>
                  <a:schemeClr val="dk1"/>
                </a:solidFill>
                <a:latin typeface="Open Sans"/>
                <a:ea typeface="Open Sans"/>
                <a:cs typeface="Open Sans"/>
                <a:sym typeface="Open Sans"/>
              </a:rPr>
              <a:t>Humanities / Social Sciences</a:t>
            </a:r>
            <a:r>
              <a:rPr lang="en-GB" sz="1050">
                <a:solidFill>
                  <a:schemeClr val="dk1"/>
                </a:solidFill>
                <a:latin typeface="Open Sans"/>
                <a:ea typeface="Open Sans"/>
                <a:cs typeface="Open Sans"/>
                <a:sym typeface="Open Sans"/>
              </a:rPr>
              <a:t> – TEXTCROWD: Collaborative semantic enrichment of text-based datasets by developing new software to enable a semantic enrichment of text sources.</a:t>
            </a:r>
            <a:endParaRPr sz="1050">
              <a:solidFill>
                <a:schemeClr val="dk1"/>
              </a:solidFill>
              <a:latin typeface="Open Sans"/>
              <a:ea typeface="Open Sans"/>
              <a:cs typeface="Open Sans"/>
              <a:sym typeface="Open Sans"/>
            </a:endParaRPr>
          </a:p>
          <a:p>
            <a:pPr indent="0" lvl="0" marL="0" rtl="0" algn="l">
              <a:spcBef>
                <a:spcPts val="0"/>
              </a:spcBef>
              <a:spcAft>
                <a:spcPts val="0"/>
              </a:spcAft>
              <a:buNone/>
            </a:pPr>
            <a:r>
              <a:t/>
            </a:r>
            <a:endParaRPr sz="1050">
              <a:solidFill>
                <a:schemeClr val="dk1"/>
              </a:solidFill>
              <a:latin typeface="Open Sans"/>
              <a:ea typeface="Open Sans"/>
              <a:cs typeface="Open Sans"/>
              <a:sym typeface="Open Sans"/>
            </a:endParaRPr>
          </a:p>
          <a:p>
            <a:pPr indent="-317500" lvl="0" marL="457200" rtl="0" algn="l">
              <a:spcBef>
                <a:spcPts val="0"/>
              </a:spcBef>
              <a:spcAft>
                <a:spcPts val="0"/>
              </a:spcAft>
              <a:buClr>
                <a:schemeClr val="dk1"/>
              </a:buClr>
              <a:buSzPts val="1400"/>
              <a:buFont typeface="Calibri"/>
              <a:buChar char="●"/>
            </a:pPr>
            <a:r>
              <a:rPr b="1" lang="en-GB" sz="1050">
                <a:solidFill>
                  <a:schemeClr val="dk1"/>
                </a:solidFill>
                <a:latin typeface="Open Sans"/>
                <a:ea typeface="Open Sans"/>
                <a:cs typeface="Open Sans"/>
                <a:sym typeface="Open Sans"/>
              </a:rPr>
              <a:t>Life Sciences</a:t>
            </a:r>
            <a:r>
              <a:rPr lang="en-GB" sz="1050">
                <a:solidFill>
                  <a:schemeClr val="dk1"/>
                </a:solidFill>
                <a:latin typeface="Open Sans"/>
                <a:ea typeface="Open Sans"/>
                <a:cs typeface="Open Sans"/>
                <a:sym typeface="Open Sans"/>
              </a:rPr>
              <a:t> - Pan-Cancer Analyses &amp; Cloud Computing to accelerate genomic analysis and reuse solutions in other areas (e.g. for cardiovascular &amp; neuro-degenerative diseases)</a:t>
            </a:r>
            <a:endParaRPr sz="1050">
              <a:solidFill>
                <a:schemeClr val="dk1"/>
              </a:solidFill>
              <a:latin typeface="Open Sans"/>
              <a:ea typeface="Open Sans"/>
              <a:cs typeface="Open Sans"/>
              <a:sym typeface="Open Sans"/>
            </a:endParaRPr>
          </a:p>
          <a:p>
            <a:pPr indent="0" lvl="0" marL="0" rtl="0" algn="l">
              <a:spcBef>
                <a:spcPts val="0"/>
              </a:spcBef>
              <a:spcAft>
                <a:spcPts val="0"/>
              </a:spcAft>
              <a:buNone/>
            </a:pPr>
            <a:r>
              <a:t/>
            </a:r>
            <a:endParaRPr sz="1050">
              <a:solidFill>
                <a:schemeClr val="dk1"/>
              </a:solidFill>
              <a:latin typeface="Open Sans"/>
              <a:ea typeface="Open Sans"/>
              <a:cs typeface="Open Sans"/>
              <a:sym typeface="Open Sans"/>
            </a:endParaRPr>
          </a:p>
          <a:p>
            <a:pPr indent="-317500" lvl="0" marL="457200" rtl="0" algn="l">
              <a:spcBef>
                <a:spcPts val="0"/>
              </a:spcBef>
              <a:spcAft>
                <a:spcPts val="0"/>
              </a:spcAft>
              <a:buClr>
                <a:schemeClr val="dk1"/>
              </a:buClr>
              <a:buSzPts val="1400"/>
              <a:buFont typeface="Calibri"/>
              <a:buChar char="●"/>
            </a:pPr>
            <a:r>
              <a:rPr b="1" lang="en-GB" sz="1050">
                <a:solidFill>
                  <a:schemeClr val="dk1"/>
                </a:solidFill>
                <a:latin typeface="Open Sans"/>
                <a:ea typeface="Open Sans"/>
                <a:cs typeface="Open Sans"/>
                <a:sym typeface="Open Sans"/>
              </a:rPr>
              <a:t>Physics</a:t>
            </a:r>
            <a:r>
              <a:rPr lang="en-GB" sz="1050">
                <a:solidFill>
                  <a:schemeClr val="dk1"/>
                </a:solidFill>
                <a:latin typeface="Open Sans"/>
                <a:ea typeface="Open Sans"/>
                <a:cs typeface="Open Sans"/>
                <a:sym typeface="Open Sans"/>
              </a:rPr>
              <a:t> - Infrastructure for the photon-neutron community to improve computing facilities by creating a virtual platform for all users</a:t>
            </a:r>
            <a:endParaRPr sz="1050">
              <a:solidFill>
                <a:schemeClr val="dk1"/>
              </a:solidFill>
              <a:latin typeface="Open Sans"/>
              <a:ea typeface="Open Sans"/>
              <a:cs typeface="Open Sans"/>
              <a:sym typeface="Open Sans"/>
            </a:endParaRPr>
          </a:p>
          <a:p>
            <a:pPr indent="0" lvl="0" marL="0" rtl="0" algn="l">
              <a:spcBef>
                <a:spcPts val="0"/>
              </a:spcBef>
              <a:spcAft>
                <a:spcPts val="0"/>
              </a:spcAft>
              <a:buNone/>
            </a:pPr>
            <a:r>
              <a:t/>
            </a:r>
            <a:endParaRPr sz="1050">
              <a:solidFill>
                <a:schemeClr val="dk1"/>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5"/>
          <p:cNvSpPr txBox="1"/>
          <p:nvPr/>
        </p:nvSpPr>
        <p:spPr>
          <a:xfrm>
            <a:off x="4848225" y="512450"/>
            <a:ext cx="3952800" cy="4419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GB" sz="1800">
                <a:latin typeface="Calibri"/>
                <a:ea typeface="Calibri"/>
                <a:cs typeface="Calibri"/>
                <a:sym typeface="Calibri"/>
              </a:rPr>
              <a:t>Policy would not come into practice until those completing in 2020, giving PhDs time to prepare </a:t>
            </a:r>
            <a:endParaRPr sz="1800">
              <a:latin typeface="Calibri"/>
              <a:ea typeface="Calibri"/>
              <a:cs typeface="Calibri"/>
              <a:sym typeface="Calibri"/>
            </a:endParaRPr>
          </a:p>
          <a:p>
            <a:pPr indent="0" lvl="0" marL="0" rtl="0" algn="r">
              <a:spcBef>
                <a:spcPts val="0"/>
              </a:spcBef>
              <a:spcAft>
                <a:spcPts val="0"/>
              </a:spcAft>
              <a:buNone/>
            </a:pPr>
            <a:r>
              <a:t/>
            </a:r>
            <a:endParaRPr sz="1800">
              <a:latin typeface="Calibri"/>
              <a:ea typeface="Calibri"/>
              <a:cs typeface="Calibri"/>
              <a:sym typeface="Calibri"/>
            </a:endParaRPr>
          </a:p>
          <a:p>
            <a:pPr indent="0" lvl="0" marL="0" rtl="0" algn="r">
              <a:spcBef>
                <a:spcPts val="0"/>
              </a:spcBef>
              <a:spcAft>
                <a:spcPts val="0"/>
              </a:spcAft>
              <a:buNone/>
            </a:pPr>
            <a:r>
              <a:rPr lang="en-GB" sz="1800">
                <a:latin typeface="Calibri"/>
                <a:ea typeface="Calibri"/>
                <a:cs typeface="Calibri"/>
                <a:sym typeface="Calibri"/>
              </a:rPr>
              <a:t>/</a:t>
            </a:r>
            <a:endParaRPr sz="1800">
              <a:latin typeface="Calibri"/>
              <a:ea typeface="Calibri"/>
              <a:cs typeface="Calibri"/>
              <a:sym typeface="Calibri"/>
            </a:endParaRPr>
          </a:p>
          <a:p>
            <a:pPr indent="0" lvl="0" marL="0" rtl="0" algn="r">
              <a:spcBef>
                <a:spcPts val="0"/>
              </a:spcBef>
              <a:spcAft>
                <a:spcPts val="0"/>
              </a:spcAft>
              <a:buNone/>
            </a:pPr>
            <a:r>
              <a:t/>
            </a:r>
            <a:endParaRPr sz="1800">
              <a:solidFill>
                <a:schemeClr val="dk1"/>
              </a:solidFill>
              <a:latin typeface="Calibri"/>
              <a:ea typeface="Calibri"/>
              <a:cs typeface="Calibri"/>
              <a:sym typeface="Calibri"/>
            </a:endParaRPr>
          </a:p>
          <a:p>
            <a:pPr indent="0" lvl="0" marL="0" rtl="0" algn="r">
              <a:spcBef>
                <a:spcPts val="0"/>
              </a:spcBef>
              <a:spcAft>
                <a:spcPts val="0"/>
              </a:spcAft>
              <a:buClr>
                <a:schemeClr val="dk1"/>
              </a:buClr>
              <a:buSzPts val="1100"/>
              <a:buFont typeface="Arial"/>
              <a:buNone/>
            </a:pPr>
            <a:r>
              <a:rPr lang="en-GB" sz="1800">
                <a:solidFill>
                  <a:schemeClr val="dk1"/>
                </a:solidFill>
                <a:latin typeface="Calibri"/>
                <a:ea typeface="Calibri"/>
                <a:cs typeface="Calibri"/>
                <a:sym typeface="Calibri"/>
              </a:rPr>
              <a:t>“Informed Researcher” &amp;</a:t>
            </a:r>
            <a:endParaRPr sz="1800">
              <a:solidFill>
                <a:schemeClr val="dk1"/>
              </a:solidFill>
              <a:latin typeface="Calibri"/>
              <a:ea typeface="Calibri"/>
              <a:cs typeface="Calibri"/>
              <a:sym typeface="Calibri"/>
            </a:endParaRPr>
          </a:p>
          <a:p>
            <a:pPr indent="0" lvl="0" marL="0" rtl="0" algn="r">
              <a:spcBef>
                <a:spcPts val="0"/>
              </a:spcBef>
              <a:spcAft>
                <a:spcPts val="0"/>
              </a:spcAft>
              <a:buClr>
                <a:schemeClr val="dk1"/>
              </a:buClr>
              <a:buSzPts val="1100"/>
              <a:buFont typeface="Arial"/>
              <a:buNone/>
            </a:pPr>
            <a:r>
              <a:rPr lang="en-GB" sz="1800">
                <a:solidFill>
                  <a:schemeClr val="dk1"/>
                </a:solidFill>
                <a:latin typeface="Calibri"/>
                <a:ea typeface="Calibri"/>
                <a:cs typeface="Calibri"/>
                <a:sym typeface="Calibri"/>
              </a:rPr>
              <a:t>“Making an Impact with Open Science” include intros to Research Data</a:t>
            </a:r>
            <a:endParaRPr sz="1800">
              <a:solidFill>
                <a:schemeClr val="dk1"/>
              </a:solidFill>
              <a:latin typeface="Calibri"/>
              <a:ea typeface="Calibri"/>
              <a:cs typeface="Calibri"/>
              <a:sym typeface="Calibri"/>
            </a:endParaRPr>
          </a:p>
          <a:p>
            <a:pPr indent="0" lvl="0" marL="0" rtl="0" algn="r">
              <a:spcBef>
                <a:spcPts val="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a:p>
            <a:pPr indent="0" lvl="0" marL="0" rtl="0" algn="r">
              <a:spcBef>
                <a:spcPts val="0"/>
              </a:spcBef>
              <a:spcAft>
                <a:spcPts val="0"/>
              </a:spcAft>
              <a:buClr>
                <a:schemeClr val="dk1"/>
              </a:buClr>
              <a:buSzPts val="1100"/>
              <a:buFont typeface="Arial"/>
              <a:buNone/>
            </a:pPr>
            <a:r>
              <a:rPr lang="en-GB" sz="1800">
                <a:solidFill>
                  <a:schemeClr val="dk1"/>
                </a:solidFill>
                <a:latin typeface="Calibri"/>
                <a:ea typeface="Calibri"/>
                <a:cs typeface="Calibri"/>
                <a:sym typeface="Calibri"/>
              </a:rPr>
              <a:t>Specific training can be organised via Library &amp; Data Stewards now</a:t>
            </a:r>
            <a:endParaRPr sz="1800">
              <a:latin typeface="Calibri"/>
              <a:ea typeface="Calibri"/>
              <a:cs typeface="Calibri"/>
              <a:sym typeface="Calibri"/>
            </a:endParaRPr>
          </a:p>
          <a:p>
            <a:pPr indent="0" lvl="0" marL="0" rtl="0" algn="r">
              <a:spcBef>
                <a:spcPts val="0"/>
              </a:spcBef>
              <a:spcAft>
                <a:spcPts val="0"/>
              </a:spcAft>
              <a:buNone/>
            </a:pPr>
            <a:r>
              <a:t/>
            </a:r>
            <a:endParaRPr sz="1800">
              <a:latin typeface="Calibri"/>
              <a:ea typeface="Calibri"/>
              <a:cs typeface="Calibri"/>
              <a:sym typeface="Calibri"/>
            </a:endParaRPr>
          </a:p>
          <a:p>
            <a:pPr indent="0" lvl="0" marL="0" rtl="0" algn="r">
              <a:spcBef>
                <a:spcPts val="0"/>
              </a:spcBef>
              <a:spcAft>
                <a:spcPts val="0"/>
              </a:spcAft>
              <a:buNone/>
            </a:pPr>
            <a:r>
              <a:t/>
            </a:r>
            <a:endParaRPr sz="1800">
              <a:latin typeface="Calibri"/>
              <a:ea typeface="Calibri"/>
              <a:cs typeface="Calibri"/>
              <a:sym typeface="Calibri"/>
            </a:endParaRPr>
          </a:p>
        </p:txBody>
      </p:sp>
      <p:sp>
        <p:nvSpPr>
          <p:cNvPr id="138" name="Google Shape;138;p25"/>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Current PhDs are not ready to publish data </a:t>
            </a:r>
            <a:endParaRPr>
              <a:latin typeface="Calibri"/>
              <a:ea typeface="Calibri"/>
              <a:cs typeface="Calibri"/>
              <a:sym typeface="Calibri"/>
            </a:endParaRPr>
          </a:p>
          <a:p>
            <a:pPr indent="0" lvl="0" marL="0" rtl="0" algn="ctr">
              <a:spcBef>
                <a:spcPts val="0"/>
              </a:spcBef>
              <a:spcAft>
                <a:spcPts val="0"/>
              </a:spcAft>
              <a:buNone/>
            </a:pPr>
            <a:r>
              <a:rPr lang="en-GB">
                <a:latin typeface="Calibri"/>
                <a:ea typeface="Calibri"/>
                <a:cs typeface="Calibri"/>
                <a:sym typeface="Calibri"/>
              </a:rPr>
              <a:t>/</a:t>
            </a:r>
            <a:endParaRPr>
              <a:latin typeface="Calibri"/>
              <a:ea typeface="Calibri"/>
              <a:cs typeface="Calibri"/>
              <a:sym typeface="Calibri"/>
            </a:endParaRPr>
          </a:p>
          <a:p>
            <a:pPr indent="0" lvl="0" marL="0" rtl="0" algn="ctr">
              <a:spcBef>
                <a:spcPts val="0"/>
              </a:spcBef>
              <a:spcAft>
                <a:spcPts val="0"/>
              </a:spcAft>
              <a:buNone/>
            </a:pPr>
            <a:r>
              <a:rPr lang="en-GB">
                <a:latin typeface="Calibri"/>
                <a:ea typeface="Calibri"/>
                <a:cs typeface="Calibri"/>
                <a:sym typeface="Calibri"/>
              </a:rPr>
              <a:t>Not enough training for PhDs</a:t>
            </a:r>
            <a:endParaRPr>
              <a:latin typeface="Calibri"/>
              <a:ea typeface="Calibri"/>
              <a:cs typeface="Calibri"/>
              <a:sym typeface="Calibri"/>
            </a:endParaRPr>
          </a:p>
        </p:txBody>
      </p:sp>
      <p:sp>
        <p:nvSpPr>
          <p:cNvPr id="139" name="Google Shape;139;p25"/>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Objections</a:t>
            </a:r>
            <a:endParaRPr>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6"/>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Data is privacy sensitive</a:t>
            </a:r>
            <a:endParaRPr sz="1800">
              <a:latin typeface="Calibri"/>
              <a:ea typeface="Calibri"/>
              <a:cs typeface="Calibri"/>
              <a:sym typeface="Calibri"/>
            </a:endParaRPr>
          </a:p>
        </p:txBody>
      </p:sp>
      <p:sp>
        <p:nvSpPr>
          <p:cNvPr id="145" name="Google Shape;145;p26"/>
          <p:cNvSpPr txBox="1"/>
          <p:nvPr/>
        </p:nvSpPr>
        <p:spPr>
          <a:xfrm>
            <a:off x="4857750" y="1759475"/>
            <a:ext cx="3952800" cy="108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800">
                <a:latin typeface="Calibri"/>
                <a:ea typeface="Calibri"/>
                <a:cs typeface="Calibri"/>
                <a:sym typeface="Calibri"/>
              </a:rPr>
              <a:t>Data can be anonymised before publication</a:t>
            </a:r>
            <a:endParaRPr sz="1800">
              <a:latin typeface="Calibri"/>
              <a:ea typeface="Calibri"/>
              <a:cs typeface="Calibri"/>
              <a:sym typeface="Calibri"/>
            </a:endParaRPr>
          </a:p>
        </p:txBody>
      </p:sp>
      <p:sp>
        <p:nvSpPr>
          <p:cNvPr id="146" name="Google Shape;146;p26"/>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Objections</a:t>
            </a:r>
            <a:endParaRPr>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7"/>
          <p:cNvSpPr txBox="1"/>
          <p:nvPr/>
        </p:nvSpPr>
        <p:spPr>
          <a:xfrm>
            <a:off x="4857750" y="474350"/>
            <a:ext cx="3952800" cy="441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rPr lang="en-GB" sz="1800">
                <a:latin typeface="Calibri"/>
                <a:ea typeface="Calibri"/>
                <a:cs typeface="Calibri"/>
                <a:sym typeface="Calibri"/>
              </a:rPr>
              <a:t>Data does not need to be openly published. </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rPr lang="en-GB" sz="1800">
                <a:latin typeface="Calibri"/>
                <a:ea typeface="Calibri"/>
                <a:cs typeface="Calibri"/>
                <a:sym typeface="Calibri"/>
              </a:rPr>
              <a:t>It can be stored with 4TU.ResearchData (or with another repository) as restricted access (from 2019)</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rPr lang="en-GB" sz="1800">
                <a:latin typeface="Calibri"/>
                <a:ea typeface="Calibri"/>
                <a:cs typeface="Calibri"/>
                <a:sym typeface="Calibri"/>
              </a:rPr>
              <a:t>/</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rPr lang="en-GB" sz="1800">
                <a:latin typeface="Calibri"/>
                <a:ea typeface="Calibri"/>
                <a:cs typeface="Calibri"/>
                <a:sym typeface="Calibri"/>
              </a:rPr>
              <a:t>If data is owned by another, original licence agreement will clarify what sharing arrangements can be made </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p:txBody>
      </p:sp>
      <p:sp>
        <p:nvSpPr>
          <p:cNvPr id="152" name="Google Shape;152;p27"/>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Objections</a:t>
            </a:r>
            <a:endParaRPr>
              <a:latin typeface="Calibri"/>
              <a:ea typeface="Calibri"/>
              <a:cs typeface="Calibri"/>
              <a:sym typeface="Calibri"/>
            </a:endParaRPr>
          </a:p>
        </p:txBody>
      </p:sp>
      <p:sp>
        <p:nvSpPr>
          <p:cNvPr id="153" name="Google Shape;153;p27"/>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Data is </a:t>
            </a:r>
            <a:r>
              <a:rPr b="1" lang="en-GB">
                <a:latin typeface="Calibri"/>
                <a:ea typeface="Calibri"/>
                <a:cs typeface="Calibri"/>
                <a:sym typeface="Calibri"/>
              </a:rPr>
              <a:t>really </a:t>
            </a:r>
            <a:r>
              <a:rPr lang="en-GB">
                <a:latin typeface="Calibri"/>
                <a:ea typeface="Calibri"/>
                <a:cs typeface="Calibri"/>
                <a:sym typeface="Calibri"/>
              </a:rPr>
              <a:t>privacy sensitive / data has </a:t>
            </a:r>
            <a:r>
              <a:rPr lang="en-GB">
                <a:latin typeface="Calibri"/>
                <a:ea typeface="Calibri"/>
                <a:cs typeface="Calibri"/>
                <a:sym typeface="Calibri"/>
              </a:rPr>
              <a:t>commercial</a:t>
            </a:r>
            <a:r>
              <a:rPr lang="en-GB">
                <a:latin typeface="Calibri"/>
                <a:ea typeface="Calibri"/>
                <a:cs typeface="Calibri"/>
                <a:sym typeface="Calibri"/>
              </a:rPr>
              <a:t> value /</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GB">
                <a:latin typeface="Calibri"/>
                <a:ea typeface="Calibri"/>
                <a:cs typeface="Calibri"/>
                <a:sym typeface="Calibri"/>
              </a:rPr>
              <a:t>data belongs to another?</a:t>
            </a:r>
            <a:endParaRPr>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GB">
                <a:latin typeface="Calibri"/>
                <a:ea typeface="Calibri"/>
                <a:cs typeface="Calibri"/>
                <a:sym typeface="Calibri"/>
              </a:rPr>
              <a:t>“All PhDs must: </a:t>
            </a:r>
            <a:r>
              <a:rPr lang="en-GB">
                <a:solidFill>
                  <a:schemeClr val="dk1"/>
                </a:solidFill>
                <a:latin typeface="Calibri"/>
                <a:ea typeface="Calibri"/>
                <a:cs typeface="Calibri"/>
                <a:sym typeface="Calibri"/>
              </a:rPr>
              <a:t>Ensure that </a:t>
            </a:r>
            <a:r>
              <a:rPr b="1" lang="en-GB">
                <a:solidFill>
                  <a:schemeClr val="dk1"/>
                </a:solidFill>
                <a:latin typeface="Calibri"/>
                <a:ea typeface="Calibri"/>
                <a:cs typeface="Calibri"/>
                <a:sym typeface="Calibri"/>
              </a:rPr>
              <a:t>all data and code underlying completed PhD theses are appropriately documented and accessible</a:t>
            </a:r>
            <a:r>
              <a:rPr lang="en-GB">
                <a:solidFill>
                  <a:schemeClr val="dk1"/>
                </a:solidFill>
                <a:latin typeface="Calibri"/>
                <a:ea typeface="Calibri"/>
                <a:cs typeface="Calibri"/>
                <a:sym typeface="Calibri"/>
              </a:rPr>
              <a:t> for at least 15 years from the end of the research project, </a:t>
            </a:r>
            <a:r>
              <a:rPr b="1" lang="en-GB">
                <a:solidFill>
                  <a:schemeClr val="dk1"/>
                </a:solidFill>
                <a:latin typeface="Calibri"/>
                <a:ea typeface="Calibri"/>
                <a:cs typeface="Calibri"/>
                <a:sym typeface="Calibri"/>
              </a:rPr>
              <a:t>in accordance with the FAIR principles</a:t>
            </a:r>
            <a:r>
              <a:rPr lang="en-GB">
                <a:solidFill>
                  <a:schemeClr val="dk1"/>
                </a:solidFill>
                <a:latin typeface="Calibri"/>
                <a:ea typeface="Calibri"/>
                <a:cs typeface="Calibri"/>
                <a:sym typeface="Calibri"/>
              </a:rPr>
              <a:t> (Findable, Accessible, Interoperable and Reusable), </a:t>
            </a:r>
            <a:r>
              <a:rPr b="1" lang="en-GB">
                <a:solidFill>
                  <a:schemeClr val="dk1"/>
                </a:solidFill>
                <a:latin typeface="Calibri"/>
                <a:ea typeface="Calibri"/>
                <a:cs typeface="Calibri"/>
                <a:sym typeface="Calibri"/>
              </a:rPr>
              <a:t>unless there are valid reasons</a:t>
            </a:r>
            <a:r>
              <a:rPr lang="en-GB">
                <a:solidFill>
                  <a:schemeClr val="dk1"/>
                </a:solidFill>
                <a:latin typeface="Calibri"/>
                <a:ea typeface="Calibri"/>
                <a:cs typeface="Calibri"/>
                <a:sym typeface="Calibri"/>
              </a:rPr>
              <a:t> which make research data unsuitable for sharing.</a:t>
            </a:r>
            <a:endParaRPr>
              <a:latin typeface="Calibri"/>
              <a:ea typeface="Calibri"/>
              <a:cs typeface="Calibri"/>
              <a:sym typeface="Calibri"/>
            </a:endParaRPr>
          </a:p>
        </p:txBody>
      </p:sp>
      <p:sp>
        <p:nvSpPr>
          <p:cNvPr id="159" name="Google Shape;159;p28"/>
          <p:cNvSpPr txBox="1"/>
          <p:nvPr>
            <p:ph type="title"/>
          </p:nvPr>
        </p:nvSpPr>
        <p:spPr>
          <a:xfrm>
            <a:off x="265500" y="1233175"/>
            <a:ext cx="4045200" cy="2420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To conclude: </a:t>
            </a:r>
            <a:endParaRPr>
              <a:latin typeface="Calibri"/>
              <a:ea typeface="Calibri"/>
              <a:cs typeface="Calibri"/>
              <a:sym typeface="Calibri"/>
            </a:endParaRPr>
          </a:p>
          <a:p>
            <a:pPr indent="0" lvl="0" marL="0" rtl="0" algn="ctr">
              <a:spcBef>
                <a:spcPts val="0"/>
              </a:spcBef>
              <a:spcAft>
                <a:spcPts val="0"/>
              </a:spcAft>
              <a:buNone/>
            </a:pPr>
            <a:r>
              <a:rPr lang="en-GB">
                <a:latin typeface="Calibri"/>
                <a:ea typeface="Calibri"/>
                <a:cs typeface="Calibri"/>
                <a:sym typeface="Calibri"/>
              </a:rPr>
              <a:t>Proposal</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GB">
                <a:latin typeface="Calibri"/>
                <a:ea typeface="Calibri"/>
                <a:cs typeface="Calibri"/>
                <a:sym typeface="Calibri"/>
              </a:rPr>
              <a:t>Questions?</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4793600" y="1419175"/>
            <a:ext cx="4045200" cy="2724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Research </a:t>
            </a:r>
            <a:r>
              <a:rPr lang="en-GB">
                <a:latin typeface="Calibri"/>
                <a:ea typeface="Calibri"/>
                <a:cs typeface="Calibri"/>
                <a:sym typeface="Calibri"/>
              </a:rPr>
              <a:t>Data Definition</a:t>
            </a:r>
            <a:r>
              <a:rPr lang="en-GB">
                <a:latin typeface="Calibri"/>
                <a:ea typeface="Calibri"/>
                <a:cs typeface="Calibri"/>
                <a:sym typeface="Calibri"/>
              </a:rPr>
              <a:t> </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GB" sz="2400">
                <a:latin typeface="Calibri"/>
                <a:ea typeface="Calibri"/>
                <a:cs typeface="Calibri"/>
                <a:sym typeface="Calibri"/>
              </a:rPr>
              <a:t>(for this presentation)</a:t>
            </a:r>
            <a:endParaRPr sz="2400">
              <a:latin typeface="Calibri"/>
              <a:ea typeface="Calibri"/>
              <a:cs typeface="Calibri"/>
              <a:sym typeface="Calibri"/>
            </a:endParaRPr>
          </a:p>
        </p:txBody>
      </p:sp>
      <p:sp>
        <p:nvSpPr>
          <p:cNvPr id="62" name="Google Shape;62;p14"/>
          <p:cNvSpPr txBox="1"/>
          <p:nvPr>
            <p:ph type="title"/>
          </p:nvPr>
        </p:nvSpPr>
        <p:spPr>
          <a:xfrm>
            <a:off x="288925" y="606150"/>
            <a:ext cx="4045200" cy="3931200"/>
          </a:xfrm>
          <a:prstGeom prst="rect">
            <a:avLst/>
          </a:prstGeom>
        </p:spPr>
        <p:txBody>
          <a:bodyPr anchorCtr="0" anchor="b" bIns="91425" lIns="91425" spcFirstLastPara="1" rIns="91425" wrap="square" tIns="91425">
            <a:noAutofit/>
          </a:bodyPr>
          <a:lstStyle/>
          <a:p>
            <a:pPr indent="0" lvl="0" marL="0" rtl="0" algn="l">
              <a:lnSpc>
                <a:spcPct val="115000"/>
              </a:lnSpc>
              <a:spcBef>
                <a:spcPts val="0"/>
              </a:spcBef>
              <a:spcAft>
                <a:spcPts val="0"/>
              </a:spcAft>
              <a:buNone/>
            </a:pPr>
            <a:r>
              <a:rPr b="1" lang="en-GB" sz="1800">
                <a:latin typeface="Calibri"/>
                <a:ea typeface="Calibri"/>
                <a:cs typeface="Calibri"/>
                <a:sym typeface="Calibri"/>
              </a:rPr>
              <a:t>Research Data:</a:t>
            </a:r>
            <a:r>
              <a:rPr lang="en-GB" sz="1800">
                <a:latin typeface="Calibri"/>
                <a:ea typeface="Calibri"/>
                <a:cs typeface="Calibri"/>
                <a:sym typeface="Calibri"/>
              </a:rPr>
              <a:t> “results after collected data have been processed and analysed by a researcher (recoded, combined, categorised, visualised, etc.).”</a:t>
            </a:r>
            <a:endParaRPr sz="1800">
              <a:latin typeface="Calibri"/>
              <a:ea typeface="Calibri"/>
              <a:cs typeface="Calibri"/>
              <a:sym typeface="Calibri"/>
            </a:endParaRPr>
          </a:p>
          <a:p>
            <a:pPr indent="0" lvl="0" marL="0" rtl="0" algn="l">
              <a:lnSpc>
                <a:spcPct val="115000"/>
              </a:lnSpc>
              <a:spcBef>
                <a:spcPts val="0"/>
              </a:spcBef>
              <a:spcAft>
                <a:spcPts val="0"/>
              </a:spcAft>
              <a:buNone/>
            </a:pPr>
            <a:r>
              <a:t/>
            </a:r>
            <a:endParaRPr sz="1800">
              <a:latin typeface="Calibri"/>
              <a:ea typeface="Calibri"/>
              <a:cs typeface="Calibri"/>
              <a:sym typeface="Calibri"/>
            </a:endParaRPr>
          </a:p>
          <a:p>
            <a:pPr indent="0" lvl="0" marL="0" rtl="0" algn="l">
              <a:lnSpc>
                <a:spcPct val="115000"/>
              </a:lnSpc>
              <a:spcBef>
                <a:spcPts val="0"/>
              </a:spcBef>
              <a:spcAft>
                <a:spcPts val="0"/>
              </a:spcAft>
              <a:buNone/>
            </a:pPr>
            <a:r>
              <a:t/>
            </a:r>
            <a:endParaRPr sz="1800">
              <a:latin typeface="Calibri"/>
              <a:ea typeface="Calibri"/>
              <a:cs typeface="Calibri"/>
              <a:sym typeface="Calibri"/>
            </a:endParaRPr>
          </a:p>
          <a:p>
            <a:pPr indent="0" lvl="0" marL="0" rtl="0" algn="l">
              <a:lnSpc>
                <a:spcPct val="115000"/>
              </a:lnSpc>
              <a:spcBef>
                <a:spcPts val="0"/>
              </a:spcBef>
              <a:spcAft>
                <a:spcPts val="0"/>
              </a:spcAft>
              <a:buNone/>
            </a:pPr>
            <a:r>
              <a:rPr b="1" lang="en-GB" sz="1800">
                <a:latin typeface="Calibri"/>
                <a:ea typeface="Calibri"/>
                <a:cs typeface="Calibri"/>
                <a:sym typeface="Calibri"/>
              </a:rPr>
              <a:t>And includes</a:t>
            </a:r>
            <a:r>
              <a:rPr lang="en-GB" sz="1800">
                <a:latin typeface="Calibri"/>
                <a:ea typeface="Calibri"/>
                <a:cs typeface="Calibri"/>
                <a:sym typeface="Calibri"/>
              </a:rPr>
              <a:t>: “Elements that make the data reusable or re-workable, eg,  documentation of the research process (e.g. in lab- or notebooks), or underlying software”</a:t>
            </a:r>
            <a:endParaRPr sz="18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41150" y="4177925"/>
            <a:ext cx="6141000" cy="771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Research Data Definition </a:t>
            </a:r>
            <a:endParaRPr>
              <a:latin typeface="Calibri"/>
              <a:ea typeface="Calibri"/>
              <a:cs typeface="Calibri"/>
              <a:sym typeface="Calibri"/>
            </a:endParaRPr>
          </a:p>
        </p:txBody>
      </p:sp>
      <p:pic>
        <p:nvPicPr>
          <p:cNvPr id="68" name="Google Shape;68;p15"/>
          <p:cNvPicPr preferRelativeResize="0"/>
          <p:nvPr/>
        </p:nvPicPr>
        <p:blipFill>
          <a:blip r:embed="rId3">
            <a:alphaModFix/>
          </a:blip>
          <a:stretch>
            <a:fillRect/>
          </a:stretch>
        </p:blipFill>
        <p:spPr>
          <a:xfrm>
            <a:off x="341150" y="168175"/>
            <a:ext cx="8036849" cy="3741525"/>
          </a:xfrm>
          <a:prstGeom prst="rect">
            <a:avLst/>
          </a:prstGeom>
          <a:noFill/>
          <a:ln>
            <a:noFill/>
          </a:ln>
        </p:spPr>
      </p:pic>
      <p:sp>
        <p:nvSpPr>
          <p:cNvPr id="69" name="Google Shape;69;p15"/>
          <p:cNvSpPr txBox="1"/>
          <p:nvPr/>
        </p:nvSpPr>
        <p:spPr>
          <a:xfrm>
            <a:off x="6800150" y="4288350"/>
            <a:ext cx="1924800" cy="61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u="sng">
                <a:solidFill>
                  <a:schemeClr val="hlink"/>
                </a:solidFill>
                <a:latin typeface="Calibri"/>
                <a:ea typeface="Calibri"/>
                <a:cs typeface="Calibri"/>
                <a:sym typeface="Calibri"/>
                <a:hlinkClick r:id="rId4"/>
              </a:rPr>
              <a:t>PhD Dataset: </a:t>
            </a:r>
            <a:r>
              <a:rPr i="1" lang="en-GB" u="sng">
                <a:solidFill>
                  <a:schemeClr val="hlink"/>
                </a:solidFill>
                <a:highlight>
                  <a:srgbClr val="FFFFFF"/>
                </a:highlight>
                <a:latin typeface="Calibri"/>
                <a:ea typeface="Calibri"/>
                <a:cs typeface="Calibri"/>
                <a:sym typeface="Calibri"/>
                <a:hlinkClick r:id="rId5"/>
              </a:rPr>
              <a:t>Van Dorsser, J.C.M. (Cornelis)</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6"/>
          <p:cNvSpPr txBox="1"/>
          <p:nvPr>
            <p:ph type="title"/>
          </p:nvPr>
        </p:nvSpPr>
        <p:spPr>
          <a:xfrm>
            <a:off x="288900" y="1506925"/>
            <a:ext cx="4045200" cy="1573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Research Data </a:t>
            </a:r>
            <a:r>
              <a:rPr lang="en-GB">
                <a:latin typeface="Calibri"/>
                <a:ea typeface="Calibri"/>
                <a:cs typeface="Calibri"/>
                <a:sym typeface="Calibri"/>
              </a:rPr>
              <a:t>Framework </a:t>
            </a:r>
            <a:r>
              <a:rPr lang="en-GB">
                <a:latin typeface="Calibri"/>
                <a:ea typeface="Calibri"/>
                <a:cs typeface="Calibri"/>
                <a:sym typeface="Calibri"/>
              </a:rPr>
              <a:t>Policy </a:t>
            </a:r>
            <a:endParaRPr>
              <a:latin typeface="Calibri"/>
              <a:ea typeface="Calibri"/>
              <a:cs typeface="Calibri"/>
              <a:sym typeface="Calibri"/>
            </a:endParaRPr>
          </a:p>
        </p:txBody>
      </p:sp>
      <p:sp>
        <p:nvSpPr>
          <p:cNvPr id="75" name="Google Shape;75;p16"/>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latin typeface="Calibri"/>
                <a:ea typeface="Calibri"/>
                <a:cs typeface="Calibri"/>
                <a:sym typeface="Calibri"/>
              </a:rPr>
              <a:t>Being submitted to CvB in January 2018</a:t>
            </a:r>
            <a:endParaRPr>
              <a:latin typeface="Calibri"/>
              <a:ea typeface="Calibri"/>
              <a:cs typeface="Calibri"/>
              <a:sym typeface="Calibri"/>
            </a:endParaRPr>
          </a:p>
          <a:p>
            <a:pPr indent="0" lvl="0" marL="0" rtl="0" algn="l">
              <a:spcBef>
                <a:spcPts val="1600"/>
              </a:spcBef>
              <a:spcAft>
                <a:spcPts val="0"/>
              </a:spcAft>
              <a:buNone/>
            </a:pPr>
            <a:r>
              <a:rPr lang="en-GB">
                <a:latin typeface="Calibri"/>
                <a:ea typeface="Calibri"/>
                <a:cs typeface="Calibri"/>
                <a:sym typeface="Calibri"/>
              </a:rPr>
              <a:t>The Framework Policy outlines some generic role and responsibilities across university</a:t>
            </a:r>
            <a:endParaRPr>
              <a:latin typeface="Calibri"/>
              <a:ea typeface="Calibri"/>
              <a:cs typeface="Calibri"/>
              <a:sym typeface="Calibri"/>
            </a:endParaRPr>
          </a:p>
          <a:p>
            <a:pPr indent="0" lvl="0" marL="0" rtl="0" algn="l">
              <a:spcBef>
                <a:spcPts val="1600"/>
              </a:spcBef>
              <a:spcAft>
                <a:spcPts val="1600"/>
              </a:spcAft>
              <a:buNone/>
            </a:pPr>
            <a:r>
              <a:rPr lang="en-GB">
                <a:latin typeface="Calibri"/>
                <a:ea typeface="Calibri"/>
                <a:cs typeface="Calibri"/>
                <a:sym typeface="Calibri"/>
              </a:rPr>
              <a:t>It also asks each faculty to create its own Research Data Policy</a:t>
            </a:r>
            <a:endParaRPr>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type="title"/>
          </p:nvPr>
        </p:nvSpPr>
        <p:spPr>
          <a:xfrm>
            <a:off x="265500" y="1233175"/>
            <a:ext cx="4045200" cy="1803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Research Data </a:t>
            </a:r>
            <a:r>
              <a:rPr lang="en-GB">
                <a:latin typeface="Calibri"/>
                <a:ea typeface="Calibri"/>
                <a:cs typeface="Calibri"/>
                <a:sym typeface="Calibri"/>
              </a:rPr>
              <a:t>Framework </a:t>
            </a:r>
            <a:r>
              <a:rPr lang="en-GB">
                <a:latin typeface="Calibri"/>
                <a:ea typeface="Calibri"/>
                <a:cs typeface="Calibri"/>
                <a:sym typeface="Calibri"/>
              </a:rPr>
              <a:t>Policy </a:t>
            </a:r>
            <a:endParaRPr>
              <a:latin typeface="Calibri"/>
              <a:ea typeface="Calibri"/>
              <a:cs typeface="Calibri"/>
              <a:sym typeface="Calibri"/>
            </a:endParaRPr>
          </a:p>
        </p:txBody>
      </p:sp>
      <p:sp>
        <p:nvSpPr>
          <p:cNvPr id="81" name="Google Shape;81;p17"/>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p:txBody>
      </p:sp>
      <p:sp>
        <p:nvSpPr>
          <p:cNvPr id="82" name="Google Shape;82;p17"/>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GB">
                <a:latin typeface="Calibri"/>
                <a:ea typeface="Calibri"/>
                <a:cs typeface="Calibri"/>
                <a:sym typeface="Calibri"/>
              </a:rPr>
              <a:t>One part of the Framework Policy concerns PhDs sharing data on completion of their thesis.</a:t>
            </a:r>
            <a:endParaRPr>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GB">
                <a:latin typeface="Calibri"/>
                <a:ea typeface="Calibri"/>
                <a:cs typeface="Calibri"/>
                <a:sym typeface="Calibri"/>
              </a:rPr>
              <a:t>“All PhDs must: </a:t>
            </a:r>
            <a:r>
              <a:rPr lang="en-GB">
                <a:solidFill>
                  <a:schemeClr val="dk1"/>
                </a:solidFill>
                <a:latin typeface="Calibri"/>
                <a:ea typeface="Calibri"/>
                <a:cs typeface="Calibri"/>
                <a:sym typeface="Calibri"/>
              </a:rPr>
              <a:t>Ensure that </a:t>
            </a:r>
            <a:r>
              <a:rPr b="1" lang="en-GB">
                <a:solidFill>
                  <a:schemeClr val="dk1"/>
                </a:solidFill>
                <a:latin typeface="Calibri"/>
                <a:ea typeface="Calibri"/>
                <a:cs typeface="Calibri"/>
                <a:sym typeface="Calibri"/>
              </a:rPr>
              <a:t>all data and code underlying completed PhD theses are appropriately documented and accessible</a:t>
            </a:r>
            <a:r>
              <a:rPr lang="en-GB">
                <a:solidFill>
                  <a:schemeClr val="dk1"/>
                </a:solidFill>
                <a:latin typeface="Calibri"/>
                <a:ea typeface="Calibri"/>
                <a:cs typeface="Calibri"/>
                <a:sym typeface="Calibri"/>
              </a:rPr>
              <a:t> for at least 15 years from the end of the research project, </a:t>
            </a:r>
            <a:r>
              <a:rPr b="1" lang="en-GB">
                <a:solidFill>
                  <a:schemeClr val="dk1"/>
                </a:solidFill>
                <a:latin typeface="Calibri"/>
                <a:ea typeface="Calibri"/>
                <a:cs typeface="Calibri"/>
                <a:sym typeface="Calibri"/>
              </a:rPr>
              <a:t>in accordance with the FAIR principles</a:t>
            </a:r>
            <a:r>
              <a:rPr lang="en-GB">
                <a:solidFill>
                  <a:schemeClr val="dk1"/>
                </a:solidFill>
                <a:latin typeface="Calibri"/>
                <a:ea typeface="Calibri"/>
                <a:cs typeface="Calibri"/>
                <a:sym typeface="Calibri"/>
              </a:rPr>
              <a:t> (Findable, Accessible, Interoperable and Reusable), </a:t>
            </a:r>
            <a:r>
              <a:rPr b="1" lang="en-GB">
                <a:solidFill>
                  <a:schemeClr val="dk1"/>
                </a:solidFill>
                <a:latin typeface="Calibri"/>
                <a:ea typeface="Calibri"/>
                <a:cs typeface="Calibri"/>
                <a:sym typeface="Calibri"/>
              </a:rPr>
              <a:t>unless there are valid reasons</a:t>
            </a:r>
            <a:r>
              <a:rPr lang="en-GB">
                <a:solidFill>
                  <a:schemeClr val="dk1"/>
                </a:solidFill>
                <a:latin typeface="Calibri"/>
                <a:ea typeface="Calibri"/>
                <a:cs typeface="Calibri"/>
                <a:sym typeface="Calibri"/>
              </a:rPr>
              <a:t> which make research data unsuitable for sharing.</a:t>
            </a:r>
            <a:endParaRPr>
              <a:latin typeface="Calibri"/>
              <a:ea typeface="Calibri"/>
              <a:cs typeface="Calibri"/>
              <a:sym typeface="Calibri"/>
            </a:endParaRPr>
          </a:p>
        </p:txBody>
      </p:sp>
      <p:sp>
        <p:nvSpPr>
          <p:cNvPr id="88" name="Google Shape;88;p18"/>
          <p:cNvSpPr txBox="1"/>
          <p:nvPr>
            <p:ph type="title"/>
          </p:nvPr>
        </p:nvSpPr>
        <p:spPr>
          <a:xfrm>
            <a:off x="265500" y="1233175"/>
            <a:ext cx="4045200" cy="252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Proposal</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GB" sz="1800">
                <a:latin typeface="Calibri"/>
                <a:ea typeface="Calibri"/>
                <a:cs typeface="Calibri"/>
                <a:sym typeface="Calibri"/>
              </a:rPr>
              <a:t>(Example PhD policies in place at Universities of Utrecht, Leiden, Groningen, Twente, Bristol, Southampton Bath, Manchester)</a:t>
            </a:r>
            <a:endParaRPr sz="18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Google Shape;93;p19"/>
          <p:cNvSpPr txBox="1"/>
          <p:nvPr>
            <p:ph idx="1" type="subTitle"/>
          </p:nvPr>
        </p:nvSpPr>
        <p:spPr>
          <a:xfrm>
            <a:off x="265500" y="1760225"/>
            <a:ext cx="4045200" cy="2277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To prevent loss of data during research</a:t>
            </a:r>
            <a:endParaRPr>
              <a:latin typeface="Calibri"/>
              <a:ea typeface="Calibri"/>
              <a:cs typeface="Calibri"/>
              <a:sym typeface="Calibri"/>
            </a:endParaRPr>
          </a:p>
          <a:p>
            <a:pPr indent="0" lvl="0" marL="0" rtl="0" algn="ctr">
              <a:spcBef>
                <a:spcPts val="0"/>
              </a:spcBef>
              <a:spcAft>
                <a:spcPts val="0"/>
              </a:spcAft>
              <a:buNone/>
            </a:pPr>
            <a:r>
              <a:t/>
            </a:r>
            <a:endParaRPr>
              <a:latin typeface="Calibri"/>
              <a:ea typeface="Calibri"/>
              <a:cs typeface="Calibri"/>
              <a:sym typeface="Calibri"/>
            </a:endParaRPr>
          </a:p>
          <a:p>
            <a:pPr indent="0" lvl="0" marL="0" rtl="0" algn="ctr">
              <a:spcBef>
                <a:spcPts val="0"/>
              </a:spcBef>
              <a:spcAft>
                <a:spcPts val="0"/>
              </a:spcAft>
              <a:buNone/>
            </a:pPr>
            <a:r>
              <a:rPr lang="en-GB" sz="1400">
                <a:latin typeface="Calibri"/>
                <a:ea typeface="Calibri"/>
                <a:cs typeface="Calibri"/>
                <a:sym typeface="Calibri"/>
              </a:rPr>
              <a:t>(All figures and quotes from ongoing </a:t>
            </a:r>
            <a:r>
              <a:rPr lang="en-GB" sz="1400">
                <a:latin typeface="Calibri"/>
                <a:ea typeface="Calibri"/>
                <a:cs typeface="Calibri"/>
                <a:sym typeface="Calibri"/>
              </a:rPr>
              <a:t>quantitative</a:t>
            </a:r>
            <a:r>
              <a:rPr lang="en-GB" sz="1400">
                <a:latin typeface="Calibri"/>
                <a:ea typeface="Calibri"/>
                <a:cs typeface="Calibri"/>
                <a:sym typeface="Calibri"/>
              </a:rPr>
              <a:t> and </a:t>
            </a:r>
            <a:r>
              <a:rPr lang="en-GB" sz="1400">
                <a:latin typeface="Calibri"/>
                <a:ea typeface="Calibri"/>
                <a:cs typeface="Calibri"/>
                <a:sym typeface="Calibri"/>
              </a:rPr>
              <a:t>qualitative</a:t>
            </a:r>
            <a:r>
              <a:rPr lang="en-GB" sz="1400">
                <a:latin typeface="Calibri"/>
                <a:ea typeface="Calibri"/>
                <a:cs typeface="Calibri"/>
                <a:sym typeface="Calibri"/>
              </a:rPr>
              <a:t> survey of TU Delft researchers)</a:t>
            </a:r>
            <a:endParaRPr sz="1400">
              <a:latin typeface="Calibri"/>
              <a:ea typeface="Calibri"/>
              <a:cs typeface="Calibri"/>
              <a:sym typeface="Calibri"/>
            </a:endParaRPr>
          </a:p>
        </p:txBody>
      </p:sp>
      <p:sp>
        <p:nvSpPr>
          <p:cNvPr id="94" name="Google Shape;94;p19"/>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Why?</a:t>
            </a:r>
            <a:endParaRPr>
              <a:latin typeface="Calibri"/>
              <a:ea typeface="Calibri"/>
              <a:cs typeface="Calibri"/>
              <a:sym typeface="Calibri"/>
            </a:endParaRPr>
          </a:p>
        </p:txBody>
      </p:sp>
      <p:pic>
        <p:nvPicPr>
          <p:cNvPr id="95" name="Google Shape;95;p19"/>
          <p:cNvPicPr preferRelativeResize="0"/>
          <p:nvPr/>
        </p:nvPicPr>
        <p:blipFill>
          <a:blip r:embed="rId3">
            <a:alphaModFix/>
          </a:blip>
          <a:stretch>
            <a:fillRect/>
          </a:stretch>
        </p:blipFill>
        <p:spPr>
          <a:xfrm>
            <a:off x="5988025" y="102550"/>
            <a:ext cx="2926900" cy="1572200"/>
          </a:xfrm>
          <a:prstGeom prst="rect">
            <a:avLst/>
          </a:prstGeom>
          <a:noFill/>
          <a:ln cap="flat" cmpd="sng" w="9525">
            <a:solidFill>
              <a:schemeClr val="dk2"/>
            </a:solidFill>
            <a:prstDash val="solid"/>
            <a:round/>
            <a:headEnd len="sm" w="sm" type="none"/>
            <a:tailEnd len="sm" w="sm" type="none"/>
          </a:ln>
        </p:spPr>
      </p:pic>
      <p:pic>
        <p:nvPicPr>
          <p:cNvPr id="96" name="Google Shape;96;p19"/>
          <p:cNvPicPr preferRelativeResize="0"/>
          <p:nvPr/>
        </p:nvPicPr>
        <p:blipFill>
          <a:blip r:embed="rId4">
            <a:alphaModFix/>
          </a:blip>
          <a:stretch>
            <a:fillRect/>
          </a:stretch>
        </p:blipFill>
        <p:spPr>
          <a:xfrm>
            <a:off x="5316863" y="3060250"/>
            <a:ext cx="3697788" cy="1785475"/>
          </a:xfrm>
          <a:prstGeom prst="rect">
            <a:avLst/>
          </a:prstGeom>
          <a:noFill/>
          <a:ln cap="flat" cmpd="sng" w="9525">
            <a:solidFill>
              <a:schemeClr val="dk2"/>
            </a:solidFill>
            <a:prstDash val="solid"/>
            <a:round/>
            <a:headEnd len="sm" w="sm" type="none"/>
            <a:tailEnd len="sm" w="sm" type="none"/>
          </a:ln>
        </p:spPr>
      </p:pic>
      <p:pic>
        <p:nvPicPr>
          <p:cNvPr id="97" name="Google Shape;97;p19"/>
          <p:cNvPicPr preferRelativeResize="0"/>
          <p:nvPr/>
        </p:nvPicPr>
        <p:blipFill>
          <a:blip r:embed="rId5">
            <a:alphaModFix/>
          </a:blip>
          <a:stretch>
            <a:fillRect/>
          </a:stretch>
        </p:blipFill>
        <p:spPr>
          <a:xfrm>
            <a:off x="4563946" y="1274771"/>
            <a:ext cx="2971650" cy="1785475"/>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0"/>
          <p:cNvSpPr txBox="1"/>
          <p:nvPr/>
        </p:nvSpPr>
        <p:spPr>
          <a:xfrm>
            <a:off x="4857750" y="474350"/>
            <a:ext cx="3952800" cy="441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100">
                <a:latin typeface="Calibri"/>
                <a:ea typeface="Calibri"/>
                <a:cs typeface="Calibri"/>
                <a:sym typeface="Calibri"/>
              </a:rPr>
              <a:t>“</a:t>
            </a:r>
            <a:r>
              <a:rPr lang="en-GB" sz="1100">
                <a:solidFill>
                  <a:schemeClr val="dk1"/>
                </a:solidFill>
                <a:latin typeface="Calibri"/>
                <a:ea typeface="Calibri"/>
                <a:cs typeface="Calibri"/>
                <a:sym typeface="Calibri"/>
              </a:rPr>
              <a:t>In favour of </a:t>
            </a:r>
            <a:r>
              <a:rPr b="1" lang="en-GB" sz="1100">
                <a:solidFill>
                  <a:schemeClr val="dk1"/>
                </a:solidFill>
                <a:latin typeface="Calibri"/>
                <a:ea typeface="Calibri"/>
                <a:cs typeface="Calibri"/>
                <a:sym typeface="Calibri"/>
              </a:rPr>
              <a:t>mandatory archiving of research data </a:t>
            </a:r>
            <a:r>
              <a:rPr lang="en-GB" sz="1100">
                <a:solidFill>
                  <a:schemeClr val="dk1"/>
                </a:solidFill>
                <a:latin typeface="Calibri"/>
                <a:ea typeface="Calibri"/>
                <a:cs typeface="Calibri"/>
                <a:sym typeface="Calibri"/>
              </a:rPr>
              <a:t>for PhD students as part of PhD graduation requirements” (</a:t>
            </a:r>
            <a:r>
              <a:rPr i="1" lang="en-GB" sz="1100">
                <a:solidFill>
                  <a:schemeClr val="dk1"/>
                </a:solidFill>
                <a:latin typeface="Calibri"/>
                <a:ea typeface="Calibri"/>
                <a:cs typeface="Calibri"/>
                <a:sym typeface="Calibri"/>
              </a:rPr>
              <a:t>Willem-Paul Brinkman, EWI</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GB" sz="1100">
                <a:solidFill>
                  <a:schemeClr val="dk1"/>
                </a:solidFill>
                <a:latin typeface="Calibri"/>
                <a:ea typeface="Calibri"/>
                <a:cs typeface="Calibri"/>
                <a:sym typeface="Calibri"/>
              </a:rPr>
              <a:t>“PhD know very little about this - 'do not know how to treat their data … </a:t>
            </a:r>
            <a:r>
              <a:rPr b="1" lang="en-GB" sz="1100">
                <a:solidFill>
                  <a:schemeClr val="dk1"/>
                </a:solidFill>
                <a:latin typeface="Calibri"/>
                <a:ea typeface="Calibri"/>
                <a:cs typeface="Calibri"/>
                <a:sym typeface="Calibri"/>
              </a:rPr>
              <a:t>something needs to be done on the management'</a:t>
            </a:r>
            <a:r>
              <a:rPr lang="en-GB" sz="1100">
                <a:solidFill>
                  <a:schemeClr val="dk1"/>
                </a:solidFill>
                <a:latin typeface="Calibri"/>
                <a:ea typeface="Calibri"/>
                <a:cs typeface="Calibri"/>
                <a:sym typeface="Calibri"/>
              </a:rPr>
              <a:t>” (</a:t>
            </a:r>
            <a:r>
              <a:rPr i="1" lang="en-GB" sz="1100">
                <a:solidFill>
                  <a:schemeClr val="dk1"/>
                </a:solidFill>
                <a:latin typeface="Calibri"/>
                <a:ea typeface="Calibri"/>
                <a:cs typeface="Calibri"/>
                <a:sym typeface="Calibri"/>
              </a:rPr>
              <a:t>Philomena Bluyssen, </a:t>
            </a:r>
            <a:r>
              <a:rPr lang="en-GB" sz="1100">
                <a:solidFill>
                  <a:schemeClr val="dk1"/>
                </a:solidFill>
                <a:latin typeface="Calibri"/>
                <a:ea typeface="Calibri"/>
                <a:cs typeface="Calibri"/>
                <a:sym typeface="Calibri"/>
              </a:rPr>
              <a:t>BK)</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GB" sz="1100">
                <a:solidFill>
                  <a:schemeClr val="dk1"/>
                </a:solidFill>
                <a:latin typeface="Calibri"/>
                <a:ea typeface="Calibri"/>
                <a:cs typeface="Calibri"/>
                <a:sym typeface="Calibri"/>
              </a:rPr>
              <a:t>“Bits of data are saved ‘here and there’, makes it </a:t>
            </a:r>
            <a:r>
              <a:rPr b="1" lang="en-GB" sz="1100">
                <a:solidFill>
                  <a:schemeClr val="dk1"/>
                </a:solidFill>
                <a:latin typeface="Calibri"/>
                <a:ea typeface="Calibri"/>
                <a:cs typeface="Calibri"/>
                <a:sym typeface="Calibri"/>
              </a:rPr>
              <a:t>difficult to keep track of the data once each PhD leaves the group</a:t>
            </a:r>
            <a:r>
              <a:rPr lang="en-GB" sz="1100">
                <a:solidFill>
                  <a:schemeClr val="dk1"/>
                </a:solidFill>
                <a:latin typeface="Calibri"/>
                <a:ea typeface="Calibri"/>
                <a:cs typeface="Calibri"/>
                <a:sym typeface="Calibri"/>
              </a:rPr>
              <a:t>.” (</a:t>
            </a:r>
            <a:r>
              <a:rPr i="1" lang="en-GB" sz="1100">
                <a:solidFill>
                  <a:schemeClr val="dk1"/>
                </a:solidFill>
                <a:latin typeface="Calibri"/>
                <a:ea typeface="Calibri"/>
                <a:cs typeface="Calibri"/>
                <a:sym typeface="Calibri"/>
              </a:rPr>
              <a:t>Piero Colonna, LR</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GB" sz="1100">
                <a:solidFill>
                  <a:schemeClr val="dk1"/>
                </a:solidFill>
                <a:latin typeface="Calibri"/>
                <a:ea typeface="Calibri"/>
                <a:cs typeface="Calibri"/>
                <a:sym typeface="Calibri"/>
              </a:rPr>
              <a:t>“Problem in lab is </a:t>
            </a:r>
            <a:r>
              <a:rPr lang="en-GB" sz="1100">
                <a:solidFill>
                  <a:schemeClr val="dk1"/>
                </a:solidFill>
                <a:latin typeface="Calibri"/>
                <a:ea typeface="Calibri"/>
                <a:cs typeface="Calibri"/>
                <a:sym typeface="Calibri"/>
              </a:rPr>
              <a:t>maintenance</a:t>
            </a:r>
            <a:r>
              <a:rPr lang="en-GB" sz="1100">
                <a:solidFill>
                  <a:schemeClr val="dk1"/>
                </a:solidFill>
                <a:latin typeface="Calibri"/>
                <a:ea typeface="Calibri"/>
                <a:cs typeface="Calibri"/>
                <a:sym typeface="Calibri"/>
              </a:rPr>
              <a:t> is the software … transfer of knowledge between PhDs who write the code does not happen …  So </a:t>
            </a:r>
            <a:r>
              <a:rPr b="1" lang="en-GB" sz="1100">
                <a:solidFill>
                  <a:schemeClr val="dk1"/>
                </a:solidFill>
                <a:latin typeface="Calibri"/>
                <a:ea typeface="Calibri"/>
                <a:cs typeface="Calibri"/>
                <a:sym typeface="Calibri"/>
              </a:rPr>
              <a:t>if somebody wants to  reuse and amend the code, it takes ages </a:t>
            </a:r>
            <a:r>
              <a:rPr lang="en-GB" sz="1100">
                <a:solidFill>
                  <a:schemeClr val="dk1"/>
                </a:solidFill>
                <a:latin typeface="Calibri"/>
                <a:ea typeface="Calibri"/>
                <a:cs typeface="Calibri"/>
                <a:sym typeface="Calibri"/>
              </a:rPr>
              <a:t>(</a:t>
            </a:r>
            <a:r>
              <a:rPr i="1" lang="en-GB" sz="1100">
                <a:solidFill>
                  <a:schemeClr val="dk1"/>
                </a:solidFill>
                <a:latin typeface="Calibri"/>
                <a:ea typeface="Calibri"/>
                <a:cs typeface="Calibri"/>
                <a:sym typeface="Calibri"/>
              </a:rPr>
              <a:t>Bendiks Jan Boersma, 3ME</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lang="en-GB" sz="1100">
                <a:solidFill>
                  <a:schemeClr val="dk1"/>
                </a:solidFill>
                <a:latin typeface="Calibri"/>
                <a:ea typeface="Calibri"/>
                <a:cs typeface="Calibri"/>
                <a:sym typeface="Calibri"/>
              </a:rPr>
              <a:t>“Even if I will defend soon, I was really happy to see this survey and provide feedback. PhD candidates have many challenges to go through, </a:t>
            </a:r>
            <a:r>
              <a:rPr b="1" lang="en-GB" sz="1100">
                <a:solidFill>
                  <a:schemeClr val="dk1"/>
                </a:solidFill>
                <a:latin typeface="Calibri"/>
                <a:ea typeface="Calibri"/>
                <a:cs typeface="Calibri"/>
                <a:sym typeface="Calibri"/>
              </a:rPr>
              <a:t>help on organizing and publishing their data will make them efficient and will possibly give more visibility to research outcomes. </a:t>
            </a:r>
            <a:r>
              <a:rPr lang="en-GB" sz="1100">
                <a:solidFill>
                  <a:schemeClr val="dk1"/>
                </a:solidFill>
                <a:latin typeface="Calibri"/>
                <a:ea typeface="Calibri"/>
                <a:cs typeface="Calibri"/>
                <a:sym typeface="Calibri"/>
              </a:rPr>
              <a:t>So, thanks for your effort!” (</a:t>
            </a:r>
            <a:r>
              <a:rPr i="1" lang="en-GB" sz="1100">
                <a:solidFill>
                  <a:schemeClr val="dk1"/>
                </a:solidFill>
                <a:latin typeface="Calibri"/>
                <a:ea typeface="Calibri"/>
                <a:cs typeface="Calibri"/>
                <a:sym typeface="Calibri"/>
              </a:rPr>
              <a:t>anonymous Phd Student</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p:txBody>
      </p:sp>
      <p:sp>
        <p:nvSpPr>
          <p:cNvPr id="103" name="Google Shape;103;p20"/>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To prevent loss of code and data after research, eg when students leaves TU Delft taking laptop with her</a:t>
            </a:r>
            <a:endParaRPr>
              <a:latin typeface="Calibri"/>
              <a:ea typeface="Calibri"/>
              <a:cs typeface="Calibri"/>
              <a:sym typeface="Calibri"/>
            </a:endParaRPr>
          </a:p>
          <a:p>
            <a:pPr indent="0" lvl="0" marL="0" rtl="0" algn="ctr">
              <a:spcBef>
                <a:spcPts val="0"/>
              </a:spcBef>
              <a:spcAft>
                <a:spcPts val="0"/>
              </a:spcAft>
              <a:buNone/>
            </a:pPr>
            <a:r>
              <a:t/>
            </a:r>
            <a:endParaRPr sz="1800">
              <a:latin typeface="Calibri"/>
              <a:ea typeface="Calibri"/>
              <a:cs typeface="Calibri"/>
              <a:sym typeface="Calibri"/>
            </a:endParaRPr>
          </a:p>
        </p:txBody>
      </p:sp>
      <p:sp>
        <p:nvSpPr>
          <p:cNvPr id="104" name="Google Shape;104;p20"/>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Why?</a:t>
            </a:r>
            <a:endParaRPr>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21"/>
          <p:cNvSpPr txBox="1"/>
          <p:nvPr>
            <p:ph idx="1" type="subTitle"/>
          </p:nvPr>
        </p:nvSpPr>
        <p:spPr>
          <a:xfrm>
            <a:off x="265500" y="2236475"/>
            <a:ext cx="4045200" cy="1801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To prevent loss of code and data after research, eg when students leaves TU Delft taking laptop with her</a:t>
            </a:r>
            <a:endParaRPr>
              <a:latin typeface="Calibri"/>
              <a:ea typeface="Calibri"/>
              <a:cs typeface="Calibri"/>
              <a:sym typeface="Calibri"/>
            </a:endParaRPr>
          </a:p>
          <a:p>
            <a:pPr indent="0" lvl="0" marL="0" rtl="0" algn="ctr">
              <a:spcBef>
                <a:spcPts val="0"/>
              </a:spcBef>
              <a:spcAft>
                <a:spcPts val="0"/>
              </a:spcAft>
              <a:buNone/>
            </a:pPr>
            <a:r>
              <a:t/>
            </a:r>
            <a:endParaRPr sz="1800">
              <a:latin typeface="Calibri"/>
              <a:ea typeface="Calibri"/>
              <a:cs typeface="Calibri"/>
              <a:sym typeface="Calibri"/>
            </a:endParaRPr>
          </a:p>
        </p:txBody>
      </p:sp>
      <p:sp>
        <p:nvSpPr>
          <p:cNvPr id="110" name="Google Shape;110;p21"/>
          <p:cNvSpPr txBox="1"/>
          <p:nvPr>
            <p:ph type="title"/>
          </p:nvPr>
        </p:nvSpPr>
        <p:spPr>
          <a:xfrm>
            <a:off x="265500" y="360050"/>
            <a:ext cx="4045200" cy="105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latin typeface="Calibri"/>
                <a:ea typeface="Calibri"/>
                <a:cs typeface="Calibri"/>
                <a:sym typeface="Calibri"/>
              </a:rPr>
              <a:t>Why?</a:t>
            </a:r>
            <a:endParaRPr>
              <a:latin typeface="Calibri"/>
              <a:ea typeface="Calibri"/>
              <a:cs typeface="Calibri"/>
              <a:sym typeface="Calibri"/>
            </a:endParaRPr>
          </a:p>
        </p:txBody>
      </p:sp>
      <p:sp>
        <p:nvSpPr>
          <p:cNvPr id="111" name="Google Shape;111;p21"/>
          <p:cNvSpPr txBox="1"/>
          <p:nvPr/>
        </p:nvSpPr>
        <p:spPr>
          <a:xfrm>
            <a:off x="4857750" y="474350"/>
            <a:ext cx="3952800" cy="441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100">
                <a:latin typeface="Calibri"/>
                <a:ea typeface="Calibri"/>
                <a:cs typeface="Calibri"/>
                <a:sym typeface="Calibri"/>
              </a:rPr>
              <a:t>“</a:t>
            </a:r>
            <a:r>
              <a:rPr lang="en-GB" sz="1100">
                <a:solidFill>
                  <a:schemeClr val="dk1"/>
                </a:solidFill>
                <a:latin typeface="Calibri"/>
                <a:ea typeface="Calibri"/>
                <a:cs typeface="Calibri"/>
                <a:sym typeface="Calibri"/>
              </a:rPr>
              <a:t>Having a policy that states it is </a:t>
            </a:r>
            <a:r>
              <a:rPr b="1" lang="en-GB" sz="1100">
                <a:solidFill>
                  <a:schemeClr val="dk1"/>
                </a:solidFill>
                <a:latin typeface="Calibri"/>
                <a:ea typeface="Calibri"/>
                <a:cs typeface="Calibri"/>
                <a:sym typeface="Calibri"/>
              </a:rPr>
              <a:t>mandatory for PhD students to archive their data </a:t>
            </a:r>
            <a:r>
              <a:rPr lang="en-GB" sz="1100">
                <a:solidFill>
                  <a:schemeClr val="dk1"/>
                </a:solidFill>
                <a:latin typeface="Calibri"/>
                <a:ea typeface="Calibri"/>
                <a:cs typeface="Calibri"/>
                <a:sym typeface="Calibri"/>
              </a:rPr>
              <a:t>would be useful</a:t>
            </a:r>
            <a:r>
              <a:rPr lang="en-GB" sz="1100">
                <a:solidFill>
                  <a:schemeClr val="dk1"/>
                </a:solidFill>
                <a:latin typeface="Calibri"/>
                <a:ea typeface="Calibri"/>
                <a:cs typeface="Calibri"/>
                <a:sym typeface="Calibri"/>
              </a:rPr>
              <a:t>” (</a:t>
            </a:r>
            <a:r>
              <a:rPr i="1" lang="en-GB" sz="1100">
                <a:solidFill>
                  <a:schemeClr val="dk1"/>
                </a:solidFill>
                <a:latin typeface="Calibri"/>
                <a:ea typeface="Calibri"/>
                <a:cs typeface="Calibri"/>
                <a:sym typeface="Calibri"/>
              </a:rPr>
              <a:t>Cees Vuik</a:t>
            </a:r>
            <a:r>
              <a:rPr i="1" lang="en-GB" sz="1100">
                <a:solidFill>
                  <a:schemeClr val="dk1"/>
                </a:solidFill>
                <a:latin typeface="Calibri"/>
                <a:ea typeface="Calibri"/>
                <a:cs typeface="Calibri"/>
                <a:sym typeface="Calibri"/>
              </a:rPr>
              <a:t>, EWI</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GB" sz="1100">
                <a:solidFill>
                  <a:schemeClr val="dk1"/>
                </a:solidFill>
                <a:latin typeface="Calibri"/>
                <a:ea typeface="Calibri"/>
                <a:cs typeface="Calibri"/>
                <a:sym typeface="Calibri"/>
              </a:rPr>
              <a:t>“</a:t>
            </a:r>
            <a:r>
              <a:rPr lang="en-GB" sz="1100">
                <a:solidFill>
                  <a:schemeClr val="dk1"/>
                </a:solidFill>
                <a:latin typeface="Calibri"/>
                <a:ea typeface="Calibri"/>
                <a:cs typeface="Calibri"/>
                <a:sym typeface="Calibri"/>
              </a:rPr>
              <a:t>Some issues haven’t been solved. For example, PhD students leaving and the data slipping through the cracks. T</a:t>
            </a:r>
            <a:r>
              <a:rPr b="1" lang="en-GB" sz="1100">
                <a:solidFill>
                  <a:schemeClr val="dk1"/>
                </a:solidFill>
                <a:latin typeface="Calibri"/>
                <a:ea typeface="Calibri"/>
                <a:cs typeface="Calibri"/>
                <a:sym typeface="Calibri"/>
              </a:rPr>
              <a:t>hey need a better protocol for that</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spcBef>
                <a:spcPts val="0"/>
              </a:spcBef>
              <a:spcAft>
                <a:spcPts val="0"/>
              </a:spcAft>
              <a:buNone/>
            </a:pPr>
            <a:r>
              <a:rPr i="1" lang="en-GB" sz="1100">
                <a:solidFill>
                  <a:schemeClr val="dk1"/>
                </a:solidFill>
                <a:latin typeface="Calibri"/>
                <a:ea typeface="Calibri"/>
                <a:cs typeface="Calibri"/>
                <a:sym typeface="Calibri"/>
              </a:rPr>
              <a:t> (</a:t>
            </a:r>
            <a:r>
              <a:rPr i="1" lang="en-GB" sz="1100">
                <a:solidFill>
                  <a:schemeClr val="dk1"/>
                </a:solidFill>
                <a:latin typeface="Calibri"/>
                <a:ea typeface="Calibri"/>
                <a:cs typeface="Calibri"/>
                <a:sym typeface="Calibri"/>
              </a:rPr>
              <a:t>Dirk Heylen, 4TU Humans &amp; Technology</a:t>
            </a:r>
            <a:r>
              <a:rPr i="1" lang="en-GB" sz="1100">
                <a:solidFill>
                  <a:schemeClr val="dk1"/>
                </a:solidFill>
                <a:latin typeface="Calibri"/>
                <a:ea typeface="Calibri"/>
                <a:cs typeface="Calibri"/>
                <a:sym typeface="Calibri"/>
              </a:rPr>
              <a:t>)</a:t>
            </a:r>
            <a:endParaRPr i="1"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GB" sz="1100">
                <a:solidFill>
                  <a:schemeClr val="dk1"/>
                </a:solidFill>
                <a:latin typeface="Calibri"/>
                <a:ea typeface="Calibri"/>
                <a:cs typeface="Calibri"/>
                <a:sym typeface="Calibri"/>
              </a:rPr>
              <a:t>“A common problem we encountered - mentioned by 4TU.BE, 4TU.AMI, 4TU.HTM, and 4TU.HTI - was that</a:t>
            </a:r>
            <a:r>
              <a:rPr b="1" lang="en-GB" sz="1100">
                <a:solidFill>
                  <a:schemeClr val="dk1"/>
                </a:solidFill>
                <a:latin typeface="Calibri"/>
                <a:ea typeface="Calibri"/>
                <a:cs typeface="Calibri"/>
                <a:sym typeface="Calibri"/>
              </a:rPr>
              <a:t> PhD students often depart without leaving their dissertation data behind</a:t>
            </a:r>
            <a:r>
              <a:rPr lang="en-GB" sz="1100">
                <a:solidFill>
                  <a:schemeClr val="dk1"/>
                </a:solidFill>
                <a:latin typeface="Calibri"/>
                <a:ea typeface="Calibri"/>
                <a:cs typeface="Calibri"/>
                <a:sym typeface="Calibri"/>
              </a:rPr>
              <a:t>” </a:t>
            </a:r>
            <a:r>
              <a:rPr i="1" lang="en-GB" sz="1100">
                <a:solidFill>
                  <a:schemeClr val="dk1"/>
                </a:solidFill>
                <a:latin typeface="Calibri"/>
                <a:ea typeface="Calibri"/>
                <a:cs typeface="Calibri"/>
                <a:sym typeface="Calibri"/>
              </a:rPr>
              <a:t>(Report on Research Data at 4TU Centres)</a:t>
            </a:r>
            <a:endParaRPr i="1"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i="1"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i="1" lang="en-GB" sz="1100">
                <a:solidFill>
                  <a:schemeClr val="dk1"/>
                </a:solidFill>
                <a:latin typeface="Calibri"/>
                <a:ea typeface="Calibri"/>
                <a:cs typeface="Calibri"/>
                <a:sym typeface="Calibri"/>
              </a:rPr>
              <a:t>“</a:t>
            </a:r>
            <a:r>
              <a:rPr lang="en-GB" sz="1100">
                <a:solidFill>
                  <a:schemeClr val="dk1"/>
                </a:solidFill>
                <a:highlight>
                  <a:srgbClr val="ECEFF1"/>
                </a:highlight>
                <a:latin typeface="Calibri"/>
                <a:ea typeface="Calibri"/>
                <a:cs typeface="Calibri"/>
                <a:sym typeface="Calibri"/>
              </a:rPr>
              <a:t>People don't tell us anything, we don't know the options, we just do it ourselves. Our IT does not support the "older" machines in the lab. </a:t>
            </a:r>
            <a:r>
              <a:rPr b="1" lang="en-GB" sz="1100">
                <a:solidFill>
                  <a:schemeClr val="dk1"/>
                </a:solidFill>
                <a:highlight>
                  <a:srgbClr val="ECEFF1"/>
                </a:highlight>
                <a:latin typeface="Calibri"/>
                <a:ea typeface="Calibri"/>
                <a:cs typeface="Calibri"/>
                <a:sym typeface="Calibri"/>
              </a:rPr>
              <a:t>Data gets lost there, they don't care</a:t>
            </a:r>
            <a:r>
              <a:rPr lang="en-GB" sz="1100">
                <a:solidFill>
                  <a:schemeClr val="dk1"/>
                </a:solidFill>
                <a:highlight>
                  <a:srgbClr val="ECEFF1"/>
                </a:highlight>
                <a:latin typeface="Calibri"/>
                <a:ea typeface="Calibri"/>
                <a:cs typeface="Calibri"/>
                <a:sym typeface="Calibri"/>
              </a:rPr>
              <a:t>. Personal PC space is extremely limited.” </a:t>
            </a:r>
            <a:r>
              <a:rPr lang="en-GB" sz="1100">
                <a:solidFill>
                  <a:schemeClr val="dk1"/>
                </a:solidFill>
                <a:latin typeface="Calibri"/>
                <a:ea typeface="Calibri"/>
                <a:cs typeface="Calibri"/>
                <a:sym typeface="Calibri"/>
              </a:rPr>
              <a:t> (</a:t>
            </a:r>
            <a:r>
              <a:rPr i="1" lang="en-GB" sz="1100">
                <a:solidFill>
                  <a:schemeClr val="dk1"/>
                </a:solidFill>
                <a:latin typeface="Calibri"/>
                <a:ea typeface="Calibri"/>
                <a:cs typeface="Calibri"/>
                <a:sym typeface="Calibri"/>
              </a:rPr>
              <a:t>anonymous Phd Student</a:t>
            </a:r>
            <a:r>
              <a:rPr lang="en-GB" sz="1100">
                <a:solidFill>
                  <a:schemeClr val="dk1"/>
                </a:solidFill>
                <a:latin typeface="Calibri"/>
                <a:ea typeface="Calibri"/>
                <a:cs typeface="Calibri"/>
                <a:sym typeface="Calibri"/>
              </a:rPr>
              <a:t>)</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solidFill>
                <a:schemeClr val="dk1"/>
              </a:solidFill>
              <a:highlight>
                <a:srgbClr val="ECEFF1"/>
              </a:highlight>
              <a:latin typeface="Calibri"/>
              <a:ea typeface="Calibri"/>
              <a:cs typeface="Calibri"/>
              <a:sym typeface="Calibri"/>
            </a:endParaRPr>
          </a:p>
          <a:p>
            <a:pPr indent="0" lvl="0" marL="0" rtl="0" algn="l">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