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elvetica" panose="020B0604020202020204" pitchFamily="3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n8OWCJw32XSbBS/xJVVLJvved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CCBY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125</c:v>
                </c:pt>
                <c:pt idx="1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D-4AEF-B119-F08183C4408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CCBY-SA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D-4AEF-B119-F08183C4408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CCBY-NC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Planilha1!$D$2:$D$3</c:f>
              <c:numCache>
                <c:formatCode>General</c:formatCode>
                <c:ptCount val="2"/>
                <c:pt idx="0">
                  <c:v>43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D-4AEF-B119-F08183C4408C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CC BY-NC-ND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Planilha1!$E$2:$E$3</c:f>
              <c:numCache>
                <c:formatCode>General</c:formatCode>
                <c:ptCount val="2"/>
                <c:pt idx="0">
                  <c:v>38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3D-4AEF-B119-F08183C4408C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CC BY-NC-SA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Planilha1!$F$2:$F$3</c:f>
              <c:numCache>
                <c:formatCode>General</c:formatCode>
                <c:ptCount val="2"/>
                <c:pt idx="0">
                  <c:v>0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D-4AEF-B119-F08183C4408C}"/>
            </c:ext>
          </c:extLst>
        </c:ser>
        <c:ser>
          <c:idx val="5"/>
          <c:order val="5"/>
          <c:tx>
            <c:strRef>
              <c:f>Planilha1!$G$1</c:f>
              <c:strCache>
                <c:ptCount val="1"/>
                <c:pt idx="0">
                  <c:v>CC BY-ND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Planilha1!$G$2:$G$3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3D-4AEF-B119-F08183C4408C}"/>
            </c:ext>
          </c:extLst>
        </c:ser>
        <c:ser>
          <c:idx val="6"/>
          <c:order val="6"/>
          <c:tx>
            <c:strRef>
              <c:f>Planilha1!$H$1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Planilha1!$H$2:$H$3</c:f>
              <c:numCache>
                <c:formatCode>General</c:formatCode>
                <c:ptCount val="2"/>
                <c:pt idx="0">
                  <c:v>63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3D-4AEF-B119-F08183C440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2518047"/>
        <c:axId val="1012518463"/>
      </c:barChart>
      <c:catAx>
        <c:axId val="101251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012518463"/>
        <c:crosses val="autoZero"/>
        <c:auto val="1"/>
        <c:lblAlgn val="ctr"/>
        <c:lblOffset val="100"/>
        <c:noMultiLvlLbl val="0"/>
      </c:catAx>
      <c:valAx>
        <c:axId val="10125184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251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976ae27f8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1976ae27f8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8326d2a13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298326d2a1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976ae27f87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1976ae27f8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976ae27f87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1976ae27f8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976ae27f87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1976ae27f8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MEDLINE: 83 revistas 8 países</a:t>
            </a:r>
            <a:endParaRPr/>
          </a:p>
        </p:txBody>
      </p:sp>
      <p:sp>
        <p:nvSpPr>
          <p:cNvPr id="421" name="Google Shape;421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98326d2a1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298326d2a13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MEDLINE: 83 revistas 8 países</a:t>
            </a:r>
            <a:endParaRPr/>
          </a:p>
        </p:txBody>
      </p:sp>
      <p:sp>
        <p:nvSpPr>
          <p:cNvPr id="433" name="Google Shape;433;g298326d2a13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98326d2a13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298326d2a1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1-6083-0661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orcid.org/0000-0002-8158-1112" TargetMode="External"/><Relationship Id="rId12" Type="http://schemas.openxmlformats.org/officeDocument/2006/relationships/hyperlink" Target="https://orcid.org/0000-0002-7093-703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orcid.org/0000-0002-1396-1199" TargetMode="External"/><Relationship Id="rId5" Type="http://schemas.openxmlformats.org/officeDocument/2006/relationships/hyperlink" Target="https://orcid.org/0000-0002-0847-4222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nc-sa/4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nc-sa/4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nc-sa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nc-sa/4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nc-sa/4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lilacs.bvsalud.org/es/infometrias-lilacs/perfil-consolidado-de-revistas-lilacs/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s://lilacs.bvsalud.org/es/infometrias-lilacs/perfil-de-las-revistas-indexadas-en-lilacs-202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/>
        </p:nvSpPr>
        <p:spPr>
          <a:xfrm>
            <a:off x="8499225" y="4960500"/>
            <a:ext cx="3691200" cy="18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Kátia Camilo</a:t>
            </a:r>
            <a:endParaRPr sz="20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Informático - Productos y Servicios de Información</a:t>
            </a:r>
            <a:endParaRPr sz="133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BIREME/OPS/OMS</a:t>
            </a:r>
            <a:endParaRPr sz="133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None/>
            </a:pPr>
            <a:endParaRPr sz="133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3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Fernando Medeiros</a:t>
            </a:r>
            <a:endParaRPr sz="203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 memorian)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3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Consultor de BIREME/OPS/OMS</a:t>
            </a:r>
            <a:endParaRPr sz="93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5224050" y="4798375"/>
            <a:ext cx="45159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2"/>
              <a:buFont typeface="Arial"/>
              <a:buNone/>
            </a:pPr>
            <a:r>
              <a:rPr lang="pt-BR" sz="2000"/>
              <a:t>Skrol Salustiano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None/>
            </a:pPr>
            <a:r>
              <a:rPr lang="pt-BR" sz="1338"/>
              <a:t>Consultor</a:t>
            </a:r>
            <a:endParaRPr sz="1338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None/>
            </a:pPr>
            <a:r>
              <a:rPr lang="pt-BR" sz="1338"/>
              <a:t>BIREME/OPS/OMS</a:t>
            </a:r>
            <a:endParaRPr sz="938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</a:pPr>
            <a:endParaRPr sz="1147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2"/>
              <a:buFont typeface="Arial"/>
              <a:buNone/>
            </a:pPr>
            <a:r>
              <a:rPr lang="pt-BR" sz="2000"/>
              <a:t>Fhillipe de Freitas Campos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None/>
            </a:pPr>
            <a:r>
              <a:rPr lang="pt-BR" sz="1338"/>
              <a:t>Consultor</a:t>
            </a:r>
            <a:endParaRPr sz="1338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7"/>
              <a:buNone/>
            </a:pPr>
            <a:r>
              <a:rPr lang="pt-BR" sz="1338"/>
              <a:t>BIREME/OPS/OMS</a:t>
            </a:r>
            <a:endParaRPr sz="1338"/>
          </a:p>
        </p:txBody>
      </p:sp>
      <p:sp>
        <p:nvSpPr>
          <p:cNvPr id="61" name="Google Shape;61;p1"/>
          <p:cNvSpPr txBox="1"/>
          <p:nvPr/>
        </p:nvSpPr>
        <p:spPr>
          <a:xfrm>
            <a:off x="4170100" y="4037100"/>
            <a:ext cx="486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Sueli Mitiko Yano Suga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Supervisora de Fuentes de Información Referenciales 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BIREME/OPS/OMS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524000" y="2148068"/>
            <a:ext cx="9144000" cy="1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rgbClr val="1B1464"/>
                </a:solidFill>
                <a:latin typeface="Roboto"/>
                <a:ea typeface="Roboto"/>
                <a:cs typeface="Roboto"/>
                <a:sym typeface="Roboto"/>
              </a:rPr>
              <a:t>Perfil de Revistas LILACS</a:t>
            </a:r>
            <a:endParaRPr sz="3000" b="1">
              <a:solidFill>
                <a:srgbClr val="1B146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33" b="1">
                <a:solidFill>
                  <a:srgbClr val="1B1464"/>
                </a:solidFill>
                <a:latin typeface="Roboto"/>
                <a:ea typeface="Roboto"/>
                <a:cs typeface="Roboto"/>
                <a:sym typeface="Roboto"/>
              </a:rPr>
              <a:t>Versión 2023 y Versión consolidada (2021-2023)</a:t>
            </a:r>
            <a:endParaRPr sz="2333" b="1">
              <a:solidFill>
                <a:srgbClr val="1B146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707350" y="4834725"/>
            <a:ext cx="5210400" cy="18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</a:pPr>
            <a:endParaRPr sz="129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2"/>
              <a:buFont typeface="Arial"/>
              <a:buNone/>
            </a:pPr>
            <a:r>
              <a:rPr lang="pt-BR" sz="2000"/>
              <a:t>Angélica de Souza Alves de Paula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None/>
            </a:pPr>
            <a:r>
              <a:rPr lang="pt-BR" sz="1338"/>
              <a:t>Bibliotecóloga de Fuentes de Información Referenciales </a:t>
            </a:r>
            <a:endParaRPr sz="1338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None/>
            </a:pPr>
            <a:r>
              <a:rPr lang="pt-BR" sz="1338"/>
              <a:t>BIREME/OPS/OMS</a:t>
            </a:r>
            <a:endParaRPr sz="938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</a:pPr>
            <a:endParaRPr sz="1147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2"/>
              <a:buFont typeface="Arial"/>
              <a:buNone/>
            </a:pPr>
            <a:r>
              <a:rPr lang="pt-BR" sz="2000"/>
              <a:t>Juliana Gonçalves dos Reis</a:t>
            </a:r>
            <a:endParaRPr sz="2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None/>
            </a:pPr>
            <a:r>
              <a:rPr lang="pt-BR" sz="1338"/>
              <a:t>Doctoranda Fiocruz/Brasil</a:t>
            </a:r>
            <a:endParaRPr sz="1338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7"/>
              <a:buFont typeface="Arial"/>
              <a:buNone/>
            </a:pPr>
            <a:endParaRPr sz="169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</a:pP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São Paulo, 08</a:t>
            </a:r>
            <a:r>
              <a:rPr lang="pt-BR" sz="1500"/>
              <a:t> </a:t>
            </a: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de Noviembre</a:t>
            </a:r>
            <a:r>
              <a:rPr lang="pt-BR" sz="1500"/>
              <a:t> </a:t>
            </a:r>
            <a:r>
              <a:rPr lang="pt-BR" sz="1500">
                <a:latin typeface="Calibri"/>
                <a:ea typeface="Calibri"/>
                <a:cs typeface="Calibri"/>
                <a:sym typeface="Calibri"/>
              </a:rPr>
              <a:t>de 202</a:t>
            </a:r>
            <a:r>
              <a:rPr lang="pt-BR" sz="1500"/>
              <a:t>3</a:t>
            </a:r>
            <a:endParaRPr sz="2300"/>
          </a:p>
        </p:txBody>
      </p:sp>
      <p:pic>
        <p:nvPicPr>
          <p:cNvPr id="64" name="Google Shape;64;p1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t="5333" r="313" b="264"/>
          <a:stretch/>
        </p:blipFill>
        <p:spPr>
          <a:xfrm>
            <a:off x="182846" y="105749"/>
            <a:ext cx="1122625" cy="12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28275" t="15275" r="29970" b="13074"/>
          <a:stretch/>
        </p:blipFill>
        <p:spPr>
          <a:xfrm>
            <a:off x="5644150" y="5779050"/>
            <a:ext cx="254125" cy="2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>
            <a:hlinkClick r:id="rId7"/>
          </p:cNvPr>
          <p:cNvPicPr preferRelativeResize="0"/>
          <p:nvPr/>
        </p:nvPicPr>
        <p:blipFill rotWithShape="1">
          <a:blip r:embed="rId6">
            <a:alphaModFix/>
          </a:blip>
          <a:srcRect l="28275" t="15275" r="29970" b="13074"/>
          <a:stretch/>
        </p:blipFill>
        <p:spPr>
          <a:xfrm>
            <a:off x="6036725" y="5079588"/>
            <a:ext cx="254125" cy="2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>
            <a:hlinkClick r:id="rId8"/>
          </p:cNvPr>
          <p:cNvPicPr preferRelativeResize="0"/>
          <p:nvPr/>
        </p:nvPicPr>
        <p:blipFill rotWithShape="1">
          <a:blip r:embed="rId6">
            <a:alphaModFix/>
          </a:blip>
          <a:srcRect l="28275" t="15275" r="29970" b="13074"/>
          <a:stretch/>
        </p:blipFill>
        <p:spPr>
          <a:xfrm>
            <a:off x="7923900" y="4217050"/>
            <a:ext cx="254125" cy="2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/>
          <p:nvPr/>
        </p:nvSpPr>
        <p:spPr>
          <a:xfrm>
            <a:off x="123825" y="5835575"/>
            <a:ext cx="2917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Esta obra está bajo una </a:t>
            </a:r>
            <a:r>
              <a:rPr lang="pt-BR" sz="9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Licencia Creative Commons </a:t>
            </a:r>
            <a:r>
              <a:rPr lang="pt-BR" sz="9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pt-BR" sz="9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tribución-NoComercial-CompartirIgual 4.0 Internacional.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2850" y="5559975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>
            <a:hlinkClick r:id="rId11"/>
          </p:cNvPr>
          <p:cNvPicPr preferRelativeResize="0"/>
          <p:nvPr/>
        </p:nvPicPr>
        <p:blipFill rotWithShape="1">
          <a:blip r:embed="rId6">
            <a:alphaModFix/>
          </a:blip>
          <a:srcRect l="28276" t="15275" r="29967" b="13075"/>
          <a:stretch/>
        </p:blipFill>
        <p:spPr>
          <a:xfrm>
            <a:off x="8281700" y="5135325"/>
            <a:ext cx="254125" cy="2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>
            <a:hlinkClick r:id="rId12"/>
          </p:cNvPr>
          <p:cNvPicPr preferRelativeResize="0"/>
          <p:nvPr/>
        </p:nvPicPr>
        <p:blipFill rotWithShape="1">
          <a:blip r:embed="rId6">
            <a:alphaModFix/>
          </a:blip>
          <a:srcRect l="28276" t="15275" r="29967" b="13075"/>
          <a:stretch/>
        </p:blipFill>
        <p:spPr>
          <a:xfrm>
            <a:off x="8815100" y="6039438"/>
            <a:ext cx="254125" cy="2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10C7BD-2F85-6217-A760-1DF9CAC9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50" y="6460964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>
            <a:spLocks noGrp="1"/>
          </p:cNvSpPr>
          <p:nvPr>
            <p:ph type="title"/>
          </p:nvPr>
        </p:nvSpPr>
        <p:spPr>
          <a:xfrm>
            <a:off x="119940" y="-1309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Principales áreas temáticas de las revistas LILACS</a:t>
            </a:r>
            <a:endParaRPr/>
          </a:p>
        </p:txBody>
      </p:sp>
      <p:cxnSp>
        <p:nvCxnSpPr>
          <p:cNvPr id="216" name="Google Shape;216;p47"/>
          <p:cNvCxnSpPr/>
          <p:nvPr/>
        </p:nvCxnSpPr>
        <p:spPr>
          <a:xfrm>
            <a:off x="8700851" y="2771899"/>
            <a:ext cx="1204727" cy="0"/>
          </a:xfrm>
          <a:prstGeom prst="straightConnector1">
            <a:avLst/>
          </a:prstGeom>
          <a:noFill/>
          <a:ln w="2857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47"/>
          <p:cNvCxnSpPr/>
          <p:nvPr/>
        </p:nvCxnSpPr>
        <p:spPr>
          <a:xfrm rot="10800000">
            <a:off x="8700851" y="1984443"/>
            <a:ext cx="0" cy="1341448"/>
          </a:xfrm>
          <a:prstGeom prst="straightConnector1">
            <a:avLst/>
          </a:prstGeom>
          <a:noFill/>
          <a:ln w="2857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47"/>
          <p:cNvSpPr txBox="1"/>
          <p:nvPr/>
        </p:nvSpPr>
        <p:spPr>
          <a:xfrm>
            <a:off x="8700851" y="2331863"/>
            <a:ext cx="276118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Fortalecer la representación</a:t>
            </a:r>
            <a:endParaRPr sz="1600" b="0" i="1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47"/>
          <p:cNvCxnSpPr>
            <a:endCxn id="220" idx="3"/>
          </p:cNvCxnSpPr>
          <p:nvPr/>
        </p:nvCxnSpPr>
        <p:spPr>
          <a:xfrm rot="10800000">
            <a:off x="8682474" y="3516459"/>
            <a:ext cx="0" cy="1026300"/>
          </a:xfrm>
          <a:prstGeom prst="straightConnector1">
            <a:avLst/>
          </a:prstGeom>
          <a:noFill/>
          <a:ln w="2857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47"/>
          <p:cNvCxnSpPr/>
          <p:nvPr/>
        </p:nvCxnSpPr>
        <p:spPr>
          <a:xfrm>
            <a:off x="8682476" y="3987001"/>
            <a:ext cx="1204727" cy="0"/>
          </a:xfrm>
          <a:prstGeom prst="straightConnector1">
            <a:avLst/>
          </a:prstGeom>
          <a:noFill/>
          <a:ln w="2857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47"/>
          <p:cNvSpPr txBox="1"/>
          <p:nvPr/>
        </p:nvSpPr>
        <p:spPr>
          <a:xfrm>
            <a:off x="8700850" y="3605769"/>
            <a:ext cx="34911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Fortalecer las redes de colaboración</a:t>
            </a:r>
            <a:endParaRPr sz="1600" b="0" i="1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7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5575" y="769875"/>
            <a:ext cx="7285800" cy="570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7552893-6098-D204-6C7D-055CE304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8"/>
          <p:cNvSpPr txBox="1">
            <a:spLocks noGrp="1"/>
          </p:cNvSpPr>
          <p:nvPr>
            <p:ph type="title"/>
          </p:nvPr>
        </p:nvSpPr>
        <p:spPr>
          <a:xfrm>
            <a:off x="839788" y="175098"/>
            <a:ext cx="10515600" cy="59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Norma bibliográfica</a:t>
            </a:r>
            <a:endParaRPr/>
          </a:p>
        </p:txBody>
      </p:sp>
      <p:pic>
        <p:nvPicPr>
          <p:cNvPr id="232" name="Google Shape;232;p4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0675" y="-1"/>
            <a:ext cx="64012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8"/>
          <p:cNvSpPr/>
          <p:nvPr/>
        </p:nvSpPr>
        <p:spPr>
          <a:xfrm>
            <a:off x="1010700" y="692075"/>
            <a:ext cx="4142700" cy="53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filtros que generan interacción con la visualización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15E3CA-9A34-0ACA-E977-0483C4431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40" name="Google Shape;240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41" name="Google Shape;241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42" name="Google Shape;242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245" name="Google Shape;245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6463" y="4763"/>
            <a:ext cx="7839075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6499C15-CAEE-1DCF-3521-EC86F4248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976ae27f87_0_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Soporte digital</a:t>
            </a:r>
            <a:endParaRPr b="1">
              <a:solidFill>
                <a:srgbClr val="0093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976ae27f87_0_38"/>
          <p:cNvSpPr txBox="1">
            <a:spLocks noGrp="1"/>
          </p:cNvSpPr>
          <p:nvPr>
            <p:ph type="body" idx="2"/>
          </p:nvPr>
        </p:nvSpPr>
        <p:spPr>
          <a:xfrm>
            <a:off x="945229" y="1446392"/>
            <a:ext cx="98832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r>
              <a:rPr lang="pt-BR" sz="240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Conjunto de datos que caracteriza el soporte digital, periodicidad, sistema electrónico de gestión, año de inicio de publicación, início en el soporte digital e ingreso LILACS</a:t>
            </a:r>
            <a:r>
              <a:rPr lang="pt-BR" sz="2400" b="0" i="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976ae27f87_0_38"/>
          <p:cNvSpPr txBox="1">
            <a:spLocks noGrp="1"/>
          </p:cNvSpPr>
          <p:nvPr>
            <p:ph type="body" idx="4"/>
          </p:nvPr>
        </p:nvSpPr>
        <p:spPr>
          <a:xfrm>
            <a:off x="839801" y="2988643"/>
            <a:ext cx="46617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accent2"/>
                </a:solidFill>
              </a:rPr>
              <a:t>Información para la acción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54" name="Google Shape;254;g1976ae27f87_0_38"/>
          <p:cNvSpPr txBox="1"/>
          <p:nvPr/>
        </p:nvSpPr>
        <p:spPr>
          <a:xfrm>
            <a:off x="945222" y="3689468"/>
            <a:ext cx="7225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Enfócate en la transformación digital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Capacitación en el uso de tecnologías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El artículo como unidad de información y orientado a objetos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1976ae27f87_0_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2A07236-715C-994B-F818-DD7D035EC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98326d2a13_0_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4000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Soporte digital</a:t>
            </a:r>
            <a:endParaRPr/>
          </a:p>
        </p:txBody>
      </p:sp>
      <p:sp>
        <p:nvSpPr>
          <p:cNvPr id="262" name="Google Shape;262;g298326d2a13_0_31"/>
          <p:cNvSpPr txBox="1"/>
          <p:nvPr/>
        </p:nvSpPr>
        <p:spPr>
          <a:xfrm>
            <a:off x="4328808" y="4621173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98326d2a13_0_31"/>
          <p:cNvSpPr txBox="1"/>
          <p:nvPr/>
        </p:nvSpPr>
        <p:spPr>
          <a:xfrm>
            <a:off x="6543065" y="4621174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98326d2a13_0_31"/>
          <p:cNvSpPr txBox="1"/>
          <p:nvPr/>
        </p:nvSpPr>
        <p:spPr>
          <a:xfrm>
            <a:off x="2460530" y="4662427"/>
            <a:ext cx="87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98326d2a13_0_31"/>
          <p:cNvSpPr txBox="1"/>
          <p:nvPr/>
        </p:nvSpPr>
        <p:spPr>
          <a:xfrm>
            <a:off x="2460530" y="3429000"/>
            <a:ext cx="87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98326d2a13_0_31"/>
          <p:cNvSpPr txBox="1"/>
          <p:nvPr/>
        </p:nvSpPr>
        <p:spPr>
          <a:xfrm>
            <a:off x="4328808" y="2850204"/>
            <a:ext cx="47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Sí</a:t>
            </a:r>
            <a:endParaRPr sz="2400" b="1" i="0" u="none" strike="noStrike" cap="none">
              <a:solidFill>
                <a:srgbClr val="0064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98326d2a13_0_31"/>
          <p:cNvSpPr txBox="1"/>
          <p:nvPr/>
        </p:nvSpPr>
        <p:spPr>
          <a:xfrm>
            <a:off x="6672908" y="2828994"/>
            <a:ext cx="59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98326d2a13_0_31"/>
          <p:cNvSpPr txBox="1"/>
          <p:nvPr/>
        </p:nvSpPr>
        <p:spPr>
          <a:xfrm>
            <a:off x="4318575" y="3446825"/>
            <a:ext cx="87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46%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98326d2a13_0_31"/>
          <p:cNvSpPr txBox="1"/>
          <p:nvPr/>
        </p:nvSpPr>
        <p:spPr>
          <a:xfrm>
            <a:off x="6543065" y="3465434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54%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g298326d2a13_0_31"/>
          <p:cNvCxnSpPr/>
          <p:nvPr/>
        </p:nvCxnSpPr>
        <p:spPr>
          <a:xfrm rot="10800000" flipH="1">
            <a:off x="2344366" y="3367536"/>
            <a:ext cx="5966400" cy="2040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1" name="Google Shape;271;g298326d2a13_0_31"/>
          <p:cNvCxnSpPr/>
          <p:nvPr/>
        </p:nvCxnSpPr>
        <p:spPr>
          <a:xfrm>
            <a:off x="2344365" y="5161710"/>
            <a:ext cx="5947500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3" name="Google Shape;273;g298326d2a13_0_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98326d2a13_0_31"/>
          <p:cNvSpPr txBox="1"/>
          <p:nvPr/>
        </p:nvSpPr>
        <p:spPr>
          <a:xfrm>
            <a:off x="2460530" y="4038600"/>
            <a:ext cx="87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98326d2a13_0_31"/>
          <p:cNvSpPr txBox="1"/>
          <p:nvPr/>
        </p:nvSpPr>
        <p:spPr>
          <a:xfrm>
            <a:off x="4318574" y="4056427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48%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98326d2a13_0_31"/>
          <p:cNvSpPr txBox="1"/>
          <p:nvPr/>
        </p:nvSpPr>
        <p:spPr>
          <a:xfrm>
            <a:off x="6543065" y="4075034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52%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298326d2a13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2212" y="1429074"/>
            <a:ext cx="9392725" cy="42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CDF4FAA-5FF5-A09F-29B8-E7FBB17E4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2"/>
          <p:cNvSpPr txBox="1">
            <a:spLocks noGrp="1"/>
          </p:cNvSpPr>
          <p:nvPr>
            <p:ph type="title"/>
          </p:nvPr>
        </p:nvSpPr>
        <p:spPr>
          <a:xfrm>
            <a:off x="4171651" y="358295"/>
            <a:ext cx="3676888" cy="484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4"/>
              <a:buNone/>
            </a:pPr>
            <a:r>
              <a:rPr lang="pt-BR" sz="3600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Periodicidad</a:t>
            </a:r>
            <a:endParaRPr sz="3600" b="1">
              <a:solidFill>
                <a:srgbClr val="0093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52"/>
          <p:cNvCxnSpPr/>
          <p:nvPr/>
        </p:nvCxnSpPr>
        <p:spPr>
          <a:xfrm rot="10800000" flipH="1">
            <a:off x="2689713" y="2241686"/>
            <a:ext cx="7454596" cy="3504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p52"/>
          <p:cNvSpPr txBox="1"/>
          <p:nvPr/>
        </p:nvSpPr>
        <p:spPr>
          <a:xfrm>
            <a:off x="1982182" y="1296829"/>
            <a:ext cx="12698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1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Deseable</a:t>
            </a:r>
            <a:endParaRPr sz="1400" b="1" i="1" u="none" strike="noStrike" cap="none">
              <a:solidFill>
                <a:srgbClr val="0064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p52"/>
          <p:cNvCxnSpPr/>
          <p:nvPr/>
        </p:nvCxnSpPr>
        <p:spPr>
          <a:xfrm>
            <a:off x="2689713" y="2276725"/>
            <a:ext cx="0" cy="574737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6" name="Google Shape;286;p52"/>
          <p:cNvCxnSpPr/>
          <p:nvPr/>
        </p:nvCxnSpPr>
        <p:spPr>
          <a:xfrm>
            <a:off x="5745655" y="2263489"/>
            <a:ext cx="0" cy="60092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7" name="Google Shape;287;p52"/>
          <p:cNvCxnSpPr/>
          <p:nvPr/>
        </p:nvCxnSpPr>
        <p:spPr>
          <a:xfrm>
            <a:off x="4171651" y="2259205"/>
            <a:ext cx="0" cy="605208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8" name="Google Shape;288;p52"/>
          <p:cNvCxnSpPr/>
          <p:nvPr/>
        </p:nvCxnSpPr>
        <p:spPr>
          <a:xfrm>
            <a:off x="7236305" y="2259206"/>
            <a:ext cx="0" cy="562268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9" name="Google Shape;289;p52"/>
          <p:cNvCxnSpPr/>
          <p:nvPr/>
        </p:nvCxnSpPr>
        <p:spPr>
          <a:xfrm>
            <a:off x="8754506" y="2267965"/>
            <a:ext cx="0" cy="562268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0" name="Google Shape;290;p52"/>
          <p:cNvCxnSpPr/>
          <p:nvPr/>
        </p:nvCxnSpPr>
        <p:spPr>
          <a:xfrm>
            <a:off x="10144309" y="2241686"/>
            <a:ext cx="0" cy="579788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91" name="Google Shape;291;p52"/>
          <p:cNvSpPr txBox="1"/>
          <p:nvPr/>
        </p:nvSpPr>
        <p:spPr>
          <a:xfrm>
            <a:off x="9623173" y="2995016"/>
            <a:ext cx="10422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Semestral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2"/>
          <p:cNvSpPr txBox="1"/>
          <p:nvPr/>
        </p:nvSpPr>
        <p:spPr>
          <a:xfrm>
            <a:off x="8204920" y="3051906"/>
            <a:ext cx="13901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Cuadrimestral</a:t>
            </a:r>
            <a:endParaRPr sz="1400" b="1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2"/>
          <p:cNvSpPr txBox="1"/>
          <p:nvPr/>
        </p:nvSpPr>
        <p:spPr>
          <a:xfrm>
            <a:off x="6710359" y="3058445"/>
            <a:ext cx="10518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Trimestral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2"/>
          <p:cNvSpPr txBox="1"/>
          <p:nvPr/>
        </p:nvSpPr>
        <p:spPr>
          <a:xfrm>
            <a:off x="5265492" y="3115717"/>
            <a:ext cx="10021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Bimestral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2"/>
          <p:cNvSpPr txBox="1"/>
          <p:nvPr/>
        </p:nvSpPr>
        <p:spPr>
          <a:xfrm>
            <a:off x="3694750" y="3124041"/>
            <a:ext cx="8996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Mensual</a:t>
            </a:r>
            <a:endParaRPr sz="1400" b="1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2"/>
          <p:cNvSpPr txBox="1"/>
          <p:nvPr/>
        </p:nvSpPr>
        <p:spPr>
          <a:xfrm>
            <a:off x="2063934" y="3058445"/>
            <a:ext cx="11881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Publicación</a:t>
            </a:r>
            <a:endParaRPr sz="1400" b="1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 continuada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2"/>
          <p:cNvSpPr txBox="1"/>
          <p:nvPr/>
        </p:nvSpPr>
        <p:spPr>
          <a:xfrm>
            <a:off x="1115019" y="4548074"/>
            <a:ext cx="69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2"/>
          <p:cNvSpPr txBox="1"/>
          <p:nvPr/>
        </p:nvSpPr>
        <p:spPr>
          <a:xfrm>
            <a:off x="1136709" y="5249960"/>
            <a:ext cx="69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2"/>
          <p:cNvSpPr/>
          <p:nvPr/>
        </p:nvSpPr>
        <p:spPr>
          <a:xfrm>
            <a:off x="2095640" y="4471130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23%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2"/>
          <p:cNvSpPr/>
          <p:nvPr/>
        </p:nvSpPr>
        <p:spPr>
          <a:xfrm>
            <a:off x="2140125" y="5249950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744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23.5%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2"/>
          <p:cNvSpPr/>
          <p:nvPr/>
        </p:nvSpPr>
        <p:spPr>
          <a:xfrm>
            <a:off x="3626165" y="4471130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2"/>
          <p:cNvSpPr/>
          <p:nvPr/>
        </p:nvSpPr>
        <p:spPr>
          <a:xfrm>
            <a:off x="3577578" y="5249960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744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1.5%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2"/>
          <p:cNvSpPr/>
          <p:nvPr/>
        </p:nvSpPr>
        <p:spPr>
          <a:xfrm>
            <a:off x="5185924" y="5242306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744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5.5%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2"/>
          <p:cNvSpPr/>
          <p:nvPr/>
        </p:nvSpPr>
        <p:spPr>
          <a:xfrm>
            <a:off x="6734830" y="5249960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744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43%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2"/>
          <p:cNvSpPr/>
          <p:nvPr/>
        </p:nvSpPr>
        <p:spPr>
          <a:xfrm>
            <a:off x="8212015" y="5242306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744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2"/>
          <p:cNvSpPr/>
          <p:nvPr/>
        </p:nvSpPr>
        <p:spPr>
          <a:xfrm>
            <a:off x="9629759" y="5242306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744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20.5%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2"/>
          <p:cNvSpPr/>
          <p:nvPr/>
        </p:nvSpPr>
        <p:spPr>
          <a:xfrm>
            <a:off x="5210350" y="4480440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2"/>
          <p:cNvSpPr/>
          <p:nvPr/>
        </p:nvSpPr>
        <p:spPr>
          <a:xfrm>
            <a:off x="6740875" y="4503522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2"/>
          <p:cNvSpPr/>
          <p:nvPr/>
        </p:nvSpPr>
        <p:spPr>
          <a:xfrm>
            <a:off x="8212015" y="4507149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22.5%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2"/>
          <p:cNvSpPr/>
          <p:nvPr/>
        </p:nvSpPr>
        <p:spPr>
          <a:xfrm>
            <a:off x="9629759" y="4506414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21.5%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2"/>
          <p:cNvSpPr txBox="1"/>
          <p:nvPr/>
        </p:nvSpPr>
        <p:spPr>
          <a:xfrm>
            <a:off x="283841" y="1742809"/>
            <a:ext cx="36768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Más cerca de la transformación 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8240776" y="1786217"/>
            <a:ext cx="3568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Más lejos de la transformación 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2"/>
          <p:cNvSpPr txBox="1"/>
          <p:nvPr/>
        </p:nvSpPr>
        <p:spPr>
          <a:xfrm>
            <a:off x="1115019" y="3786074"/>
            <a:ext cx="69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pt-BR" sz="1800" b="1"/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2"/>
          <p:cNvSpPr/>
          <p:nvPr/>
        </p:nvSpPr>
        <p:spPr>
          <a:xfrm>
            <a:off x="2095640" y="3709130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lang="pt-BR" b="1">
                <a:solidFill>
                  <a:srgbClr val="980000"/>
                </a:solidFill>
              </a:rPr>
              <a:t>.</a:t>
            </a:r>
            <a:r>
              <a:rPr lang="pt-BR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3%</a:t>
            </a:r>
            <a:endParaRPr sz="14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2"/>
          <p:cNvSpPr/>
          <p:nvPr/>
        </p:nvSpPr>
        <p:spPr>
          <a:xfrm>
            <a:off x="3626165" y="3709130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>
                <a:solidFill>
                  <a:srgbClr val="980000"/>
                </a:solidFill>
              </a:rPr>
              <a:t>1.4</a:t>
            </a:r>
            <a:r>
              <a:rPr lang="pt-BR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2"/>
          <p:cNvSpPr/>
          <p:nvPr/>
        </p:nvSpPr>
        <p:spPr>
          <a:xfrm>
            <a:off x="5210350" y="3718440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>
                <a:solidFill>
                  <a:srgbClr val="980000"/>
                </a:solidFill>
              </a:rPr>
              <a:t>5</a:t>
            </a:r>
            <a:r>
              <a:rPr lang="pt-BR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2"/>
          <p:cNvSpPr/>
          <p:nvPr/>
        </p:nvSpPr>
        <p:spPr>
          <a:xfrm>
            <a:off x="6740875" y="3741522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23.9%</a:t>
            </a:r>
            <a:endParaRPr sz="14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2"/>
          <p:cNvSpPr/>
          <p:nvPr/>
        </p:nvSpPr>
        <p:spPr>
          <a:xfrm>
            <a:off x="8212015" y="3745149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>
                <a:solidFill>
                  <a:srgbClr val="980000"/>
                </a:solidFill>
              </a:rPr>
              <a:t>15.4</a:t>
            </a:r>
            <a:r>
              <a:rPr lang="pt-BR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2"/>
          <p:cNvSpPr/>
          <p:nvPr/>
        </p:nvSpPr>
        <p:spPr>
          <a:xfrm>
            <a:off x="9629759" y="3744414"/>
            <a:ext cx="1188000" cy="5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21.8%</a:t>
            </a:r>
            <a:endParaRPr sz="14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A7A3192-AD38-9112-AD24-5C31E31E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4000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Participa de LILACS-Express</a:t>
            </a:r>
            <a:endParaRPr/>
          </a:p>
        </p:txBody>
      </p:sp>
      <p:sp>
        <p:nvSpPr>
          <p:cNvPr id="327" name="Google Shape;327;p53"/>
          <p:cNvSpPr txBox="1"/>
          <p:nvPr/>
        </p:nvSpPr>
        <p:spPr>
          <a:xfrm>
            <a:off x="936286" y="1429078"/>
            <a:ext cx="10824453" cy="95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Es el registro del artículo de revista en la base de datos LILACS tan pronto como se publica o incluso antes de su publicación.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3"/>
          <p:cNvSpPr txBox="1"/>
          <p:nvPr/>
        </p:nvSpPr>
        <p:spPr>
          <a:xfrm>
            <a:off x="4328808" y="4621173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3"/>
          <p:cNvSpPr txBox="1"/>
          <p:nvPr/>
        </p:nvSpPr>
        <p:spPr>
          <a:xfrm>
            <a:off x="6543065" y="4621174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3"/>
          <p:cNvSpPr txBox="1"/>
          <p:nvPr/>
        </p:nvSpPr>
        <p:spPr>
          <a:xfrm>
            <a:off x="2460530" y="4662427"/>
            <a:ext cx="87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3"/>
          <p:cNvSpPr txBox="1"/>
          <p:nvPr/>
        </p:nvSpPr>
        <p:spPr>
          <a:xfrm>
            <a:off x="2460530" y="3429000"/>
            <a:ext cx="87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3"/>
          <p:cNvSpPr txBox="1"/>
          <p:nvPr/>
        </p:nvSpPr>
        <p:spPr>
          <a:xfrm>
            <a:off x="4328808" y="2850204"/>
            <a:ext cx="4748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Sí</a:t>
            </a:r>
            <a:endParaRPr sz="2400" b="1" i="0" u="none" strike="noStrike" cap="none">
              <a:solidFill>
                <a:srgbClr val="0064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3"/>
          <p:cNvSpPr txBox="1"/>
          <p:nvPr/>
        </p:nvSpPr>
        <p:spPr>
          <a:xfrm>
            <a:off x="6672908" y="2828994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3"/>
          <p:cNvSpPr txBox="1"/>
          <p:nvPr/>
        </p:nvSpPr>
        <p:spPr>
          <a:xfrm>
            <a:off x="4318575" y="3446825"/>
            <a:ext cx="87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46%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3"/>
          <p:cNvSpPr txBox="1"/>
          <p:nvPr/>
        </p:nvSpPr>
        <p:spPr>
          <a:xfrm>
            <a:off x="6543065" y="3465434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54%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53"/>
          <p:cNvCxnSpPr/>
          <p:nvPr/>
        </p:nvCxnSpPr>
        <p:spPr>
          <a:xfrm rot="10800000" flipH="1">
            <a:off x="2344366" y="3367536"/>
            <a:ext cx="5966400" cy="2040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" name="Google Shape;337;p53"/>
          <p:cNvCxnSpPr/>
          <p:nvPr/>
        </p:nvCxnSpPr>
        <p:spPr>
          <a:xfrm>
            <a:off x="2344365" y="5161710"/>
            <a:ext cx="5947500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9" name="Google Shape;339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3"/>
          <p:cNvSpPr txBox="1"/>
          <p:nvPr/>
        </p:nvSpPr>
        <p:spPr>
          <a:xfrm>
            <a:off x="2460530" y="4038600"/>
            <a:ext cx="87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64B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3"/>
          <p:cNvSpPr txBox="1"/>
          <p:nvPr/>
        </p:nvSpPr>
        <p:spPr>
          <a:xfrm>
            <a:off x="4318574" y="4056427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48%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3"/>
          <p:cNvSpPr txBox="1"/>
          <p:nvPr/>
        </p:nvSpPr>
        <p:spPr>
          <a:xfrm>
            <a:off x="6543065" y="4075034"/>
            <a:ext cx="8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52%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8BC5398-F985-9CDE-183E-5D01CE258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48" name="Google Shape;348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49" name="Google Shape;349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50" name="Google Shape;350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51" name="Google Shape;351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53" name="Google Shape;353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8094" y="0"/>
            <a:ext cx="835581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D4D70B9-711B-F372-CCB0-789EDA007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976ae27f87_0_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Idioma y Divulgación</a:t>
            </a:r>
            <a:endParaRPr b="1">
              <a:solidFill>
                <a:srgbClr val="0093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976ae27f87_0_46"/>
          <p:cNvSpPr txBox="1">
            <a:spLocks noGrp="1"/>
          </p:cNvSpPr>
          <p:nvPr>
            <p:ph type="body" idx="2"/>
          </p:nvPr>
        </p:nvSpPr>
        <p:spPr>
          <a:xfrm>
            <a:off x="945229" y="1446392"/>
            <a:ext cx="98832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r>
              <a:rPr lang="pt-BR" sz="240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Conjunto de datos que caracteriza los canales de divulgación, redes sociales, idiomas aceptados e idiomas traducidos por la revista</a:t>
            </a:r>
            <a:r>
              <a:rPr lang="pt-BR" sz="2400" b="0" i="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1976ae27f87_0_46"/>
          <p:cNvSpPr txBox="1">
            <a:spLocks noGrp="1"/>
          </p:cNvSpPr>
          <p:nvPr>
            <p:ph type="body" idx="4"/>
          </p:nvPr>
        </p:nvSpPr>
        <p:spPr>
          <a:xfrm>
            <a:off x="839801" y="2988643"/>
            <a:ext cx="46617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accent2"/>
                </a:solidFill>
              </a:rPr>
              <a:t>Información para la acción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362" name="Google Shape;362;g1976ae27f87_0_46"/>
          <p:cNvSpPr txBox="1"/>
          <p:nvPr/>
        </p:nvSpPr>
        <p:spPr>
          <a:xfrm>
            <a:off x="945226" y="3689475"/>
            <a:ext cx="8969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Identificar la audiencia de la revista.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Comprender los puntos de dolor del usuario y mejorar su experiencia con la revista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Establecer conexión con el público.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g1976ae27f87_0_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2138BD-E39E-25F2-0A8A-91FFEFD8F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70" name="Google Shape;370;p6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71" name="Google Shape;371;p6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73" name="Google Shape;373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75" name="Google Shape;375;p6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6553" y="0"/>
            <a:ext cx="63836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10DF1D-2819-D128-5712-E215CE5EF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/>
          <p:nvPr/>
        </p:nvSpPr>
        <p:spPr>
          <a:xfrm>
            <a:off x="0" y="1487009"/>
            <a:ext cx="12192000" cy="40260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99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4400" b="1">
                <a:solidFill>
                  <a:srgbClr val="0093DD"/>
                </a:solidFill>
              </a:rPr>
              <a:t>Linea del tiempo</a:t>
            </a:r>
            <a:endParaRPr>
              <a:solidFill>
                <a:srgbClr val="0093DD"/>
              </a:solidFill>
            </a:endParaRPr>
          </a:p>
        </p:txBody>
      </p:sp>
      <p:pic>
        <p:nvPicPr>
          <p:cNvPr id="78" name="Google Shape;78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 descr="Tela de computador com texto preto sobre fundo escur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 t="27691" b="21669"/>
          <a:stretch/>
        </p:blipFill>
        <p:spPr>
          <a:xfrm>
            <a:off x="0" y="1899821"/>
            <a:ext cx="12192000" cy="3471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518EACE-9B6B-D573-06D2-39F62CC5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835" y="649875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976ae27f87_0_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Ciencia Abierta</a:t>
            </a:r>
            <a:endParaRPr b="1">
              <a:solidFill>
                <a:srgbClr val="0093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1976ae27f87_0_54"/>
          <p:cNvSpPr txBox="1">
            <a:spLocks noGrp="1"/>
          </p:cNvSpPr>
          <p:nvPr>
            <p:ph type="body" idx="2"/>
          </p:nvPr>
        </p:nvSpPr>
        <p:spPr>
          <a:xfrm>
            <a:off x="945229" y="1446392"/>
            <a:ext cx="98832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r>
              <a:rPr lang="pt-BR" sz="240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Conjunto de datos que caracteriza las políticas y prácticas adoptadas en ciencia abierta</a:t>
            </a:r>
            <a:r>
              <a:rPr lang="pt-BR" sz="2400" b="0" i="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1976ae27f87_0_54"/>
          <p:cNvSpPr txBox="1">
            <a:spLocks noGrp="1"/>
          </p:cNvSpPr>
          <p:nvPr>
            <p:ph type="body" idx="4"/>
          </p:nvPr>
        </p:nvSpPr>
        <p:spPr>
          <a:xfrm>
            <a:off x="839801" y="2988643"/>
            <a:ext cx="46617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accent2"/>
                </a:solidFill>
              </a:rPr>
              <a:t>Información para la acción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384" name="Google Shape;384;g1976ae27f87_0_54"/>
          <p:cNvSpPr txBox="1"/>
          <p:nvPr/>
        </p:nvSpPr>
        <p:spPr>
          <a:xfrm>
            <a:off x="945222" y="3689468"/>
            <a:ext cx="7225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Capacitación en ciencia abierta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Fomentar prácticas de transparencia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g1976ae27f87_0_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22BFE5F-4F8B-58C4-1B24-17AD41BE6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4000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Licencia adotada</a:t>
            </a:r>
            <a:endParaRPr/>
          </a:p>
        </p:txBody>
      </p:sp>
      <p:graphicFrame>
        <p:nvGraphicFramePr>
          <p:cNvPr id="392" name="Google Shape;392;p62"/>
          <p:cNvGraphicFramePr/>
          <p:nvPr/>
        </p:nvGraphicFramePr>
        <p:xfrm>
          <a:off x="2033662" y="1841638"/>
          <a:ext cx="8127900" cy="412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94" name="Google Shape;394;p6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6725" y="0"/>
            <a:ext cx="83785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A14E565-58D8-90F7-4255-9D1EB618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401" name="Google Shape;401;p6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02" name="Google Shape;402;p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403" name="Google Shape;403;p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04" name="Google Shape;404;p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406" name="Google Shape;406;p6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8854" y="0"/>
            <a:ext cx="641429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3F2638B-01DB-0A43-DDA7-302CA679F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976ae27f87_0_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Ecosistema</a:t>
            </a:r>
            <a:endParaRPr b="1">
              <a:solidFill>
                <a:srgbClr val="0093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1976ae27f87_0_62"/>
          <p:cNvSpPr txBox="1">
            <a:spLocks noGrp="1"/>
          </p:cNvSpPr>
          <p:nvPr>
            <p:ph type="body" idx="2"/>
          </p:nvPr>
        </p:nvSpPr>
        <p:spPr>
          <a:xfrm>
            <a:off x="945229" y="1446392"/>
            <a:ext cx="98832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r>
              <a:rPr lang="pt-BR" sz="240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Conjunto de datos sobre las bases de datos y portales indexadores en los que las revistas están indexadas</a:t>
            </a:r>
            <a:r>
              <a:rPr lang="pt-BR" sz="2400" b="0" i="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976ae27f87_0_62"/>
          <p:cNvSpPr txBox="1">
            <a:spLocks noGrp="1"/>
          </p:cNvSpPr>
          <p:nvPr>
            <p:ph type="body" idx="4"/>
          </p:nvPr>
        </p:nvSpPr>
        <p:spPr>
          <a:xfrm>
            <a:off x="839801" y="2988643"/>
            <a:ext cx="46617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accent2"/>
                </a:solidFill>
              </a:rPr>
              <a:t>Información para la acción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415" name="Google Shape;415;g1976ae27f87_0_62"/>
          <p:cNvSpPr txBox="1"/>
          <p:nvPr/>
        </p:nvSpPr>
        <p:spPr>
          <a:xfrm>
            <a:off x="945222" y="3689468"/>
            <a:ext cx="7225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Identificar indexadores y preparar la revista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g1976ae27f87_0_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0CDD1F6-FB82-B348-AFF3-42B9621C6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b="1">
                <a:solidFill>
                  <a:srgbClr val="0093DD"/>
                </a:solidFill>
              </a:rPr>
              <a:t>Principales indexaciones</a:t>
            </a:r>
            <a:endParaRPr b="1">
              <a:solidFill>
                <a:srgbClr val="0093DD"/>
              </a:solidFill>
            </a:endParaRPr>
          </a:p>
        </p:txBody>
      </p:sp>
      <p:sp>
        <p:nvSpPr>
          <p:cNvPr id="424" name="Google Shape;424;p67"/>
          <p:cNvSpPr txBox="1"/>
          <p:nvPr/>
        </p:nvSpPr>
        <p:spPr>
          <a:xfrm>
            <a:off x="3665555" y="6031186"/>
            <a:ext cx="83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337/908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7"/>
          <p:cNvSpPr txBox="1"/>
          <p:nvPr/>
        </p:nvSpPr>
        <p:spPr>
          <a:xfrm>
            <a:off x="6256020" y="6083686"/>
            <a:ext cx="83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398/890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6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7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7050" y="1611025"/>
            <a:ext cx="8714649" cy="43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7"/>
          <p:cNvSpPr txBox="1"/>
          <p:nvPr/>
        </p:nvSpPr>
        <p:spPr>
          <a:xfrm>
            <a:off x="8531945" y="6083686"/>
            <a:ext cx="83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442</a:t>
            </a: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/905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EFB46B8-FF93-A68B-1F7B-266124309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98326d2a13_0_5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b="1">
                <a:solidFill>
                  <a:srgbClr val="0093DD"/>
                </a:solidFill>
              </a:rPr>
              <a:t>Principales indexaciones</a:t>
            </a:r>
            <a:endParaRPr b="1">
              <a:solidFill>
                <a:srgbClr val="0093DD"/>
              </a:solidFill>
            </a:endParaRPr>
          </a:p>
        </p:txBody>
      </p:sp>
      <p:pic>
        <p:nvPicPr>
          <p:cNvPr id="436" name="Google Shape;436;g298326d2a13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0" y="2071991"/>
            <a:ext cx="8127900" cy="40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298326d2a13_0_56"/>
          <p:cNvSpPr txBox="1"/>
          <p:nvPr/>
        </p:nvSpPr>
        <p:spPr>
          <a:xfrm>
            <a:off x="3793205" y="6246911"/>
            <a:ext cx="83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337/908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98326d2a13_0_56"/>
          <p:cNvSpPr txBox="1"/>
          <p:nvPr/>
        </p:nvSpPr>
        <p:spPr>
          <a:xfrm>
            <a:off x="7752945" y="6338986"/>
            <a:ext cx="83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398/890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g298326d2a13_0_5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298326d2a13_0_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5038" y="238125"/>
            <a:ext cx="7781925" cy="63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0373F7A-1C61-2E07-7462-9E3E7F01C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447" name="Google Shape;447;p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48" name="Google Shape;448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449" name="Google Shape;449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50" name="Google Shape;450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452" name="Google Shape;452;p6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5752" y="0"/>
            <a:ext cx="648049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305B102-5BE9-C272-75B3-7838A59B3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98326d2a13_0_7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/>
              <a:t>¡Muchas gracias!</a:t>
            </a:r>
            <a:endParaRPr/>
          </a:p>
        </p:txBody>
      </p:sp>
      <p:sp>
        <p:nvSpPr>
          <p:cNvPr id="459" name="Google Shape;459;g298326d2a13_0_7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60" name="Google Shape;460;g298326d2a13_0_7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461" name="Google Shape;461;g298326d2a13_0_7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62" name="Google Shape;462;g298326d2a13_0_7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/>
              <a:t>sugasuel@paho.org</a:t>
            </a:r>
            <a:endParaRPr/>
          </a:p>
          <a:p>
            <a: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/>
              <a:t>bir.lilacs@paho.org</a:t>
            </a:r>
            <a:endParaRPr/>
          </a:p>
        </p:txBody>
      </p:sp>
      <p:pic>
        <p:nvPicPr>
          <p:cNvPr id="464" name="Google Shape;464;g298326d2a13_0_7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AF783CD-CDF1-7EFF-A054-BBE65C43D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body" idx="3"/>
          </p:nvPr>
        </p:nvSpPr>
        <p:spPr>
          <a:xfrm>
            <a:off x="2435382" y="290879"/>
            <a:ext cx="7209413" cy="46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pt-BR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¿Cuál es la magnitud y alcance de LILACS?</a:t>
            </a:r>
            <a:endParaRPr>
              <a:solidFill>
                <a:srgbClr val="0093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4090"/>
            <a:ext cx="7856375" cy="56762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36"/>
          <p:cNvCxnSpPr/>
          <p:nvPr/>
        </p:nvCxnSpPr>
        <p:spPr>
          <a:xfrm>
            <a:off x="6627058" y="2708993"/>
            <a:ext cx="2544102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36"/>
          <p:cNvCxnSpPr/>
          <p:nvPr/>
        </p:nvCxnSpPr>
        <p:spPr>
          <a:xfrm>
            <a:off x="6414804" y="3321378"/>
            <a:ext cx="3229992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36"/>
          <p:cNvCxnSpPr/>
          <p:nvPr/>
        </p:nvCxnSpPr>
        <p:spPr>
          <a:xfrm>
            <a:off x="5993076" y="3949685"/>
            <a:ext cx="5113938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36"/>
          <p:cNvCxnSpPr/>
          <p:nvPr/>
        </p:nvCxnSpPr>
        <p:spPr>
          <a:xfrm>
            <a:off x="8029800" y="4886190"/>
            <a:ext cx="2915840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36"/>
          <p:cNvCxnSpPr/>
          <p:nvPr/>
        </p:nvCxnSpPr>
        <p:spPr>
          <a:xfrm rot="10800000">
            <a:off x="8022660" y="4195446"/>
            <a:ext cx="0" cy="1381489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36"/>
          <p:cNvSpPr txBox="1"/>
          <p:nvPr/>
        </p:nvSpPr>
        <p:spPr>
          <a:xfrm>
            <a:off x="7856375" y="3531151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Trabajo en redes colaborativas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 txBox="1"/>
          <p:nvPr/>
        </p:nvSpPr>
        <p:spPr>
          <a:xfrm>
            <a:off x="8092983" y="4479231"/>
            <a:ext cx="31036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Evidencia para la acción</a:t>
            </a:r>
            <a:endParaRPr sz="1800" b="0" i="1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 txBox="1"/>
          <p:nvPr/>
        </p:nvSpPr>
        <p:spPr>
          <a:xfrm>
            <a:off x="7856375" y="2901306"/>
            <a:ext cx="18786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Heterogeneidad </a:t>
            </a:r>
            <a:endParaRPr sz="1800" b="0" i="1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 txBox="1"/>
          <p:nvPr/>
        </p:nvSpPr>
        <p:spPr>
          <a:xfrm>
            <a:off x="7924047" y="2291220"/>
            <a:ext cx="13919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Integración</a:t>
            </a:r>
            <a:endParaRPr sz="1800" b="0" i="1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CAD12E5-92FA-C8A1-2FC8-41C3385BB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4795" y="649875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53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4"/>
              <a:buNone/>
            </a:pPr>
            <a:r>
              <a:rPr lang="pt-BR" sz="3600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Ciclo virtuoso de LILACS</a:t>
            </a:r>
            <a:endParaRPr sz="3600" b="1">
              <a:solidFill>
                <a:srgbClr val="0093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38"/>
          <p:cNvGrpSpPr/>
          <p:nvPr/>
        </p:nvGrpSpPr>
        <p:grpSpPr>
          <a:xfrm>
            <a:off x="3564958" y="897651"/>
            <a:ext cx="4866772" cy="5415950"/>
            <a:chOff x="1630613" y="1358"/>
            <a:chExt cx="4866772" cy="5415950"/>
          </a:xfrm>
        </p:grpSpPr>
        <p:sp>
          <p:nvSpPr>
            <p:cNvPr id="104" name="Google Shape;104;p38"/>
            <p:cNvSpPr/>
            <p:nvPr/>
          </p:nvSpPr>
          <p:spPr>
            <a:xfrm>
              <a:off x="1967034" y="612368"/>
              <a:ext cx="4193930" cy="4193930"/>
            </a:xfrm>
            <a:prstGeom prst="blockArc">
              <a:avLst>
                <a:gd name="adj1" fmla="val 12600000"/>
                <a:gd name="adj2" fmla="val 16200000"/>
                <a:gd name="adj3" fmla="val 4521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8"/>
            <p:cNvSpPr/>
            <p:nvPr/>
          </p:nvSpPr>
          <p:spPr>
            <a:xfrm>
              <a:off x="1967034" y="612368"/>
              <a:ext cx="4193930" cy="4193930"/>
            </a:xfrm>
            <a:prstGeom prst="blockArc">
              <a:avLst>
                <a:gd name="adj1" fmla="val 9000000"/>
                <a:gd name="adj2" fmla="val 12600000"/>
                <a:gd name="adj3" fmla="val 4521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8"/>
            <p:cNvSpPr/>
            <p:nvPr/>
          </p:nvSpPr>
          <p:spPr>
            <a:xfrm>
              <a:off x="1993037" y="593831"/>
              <a:ext cx="4193930" cy="4193930"/>
            </a:xfrm>
            <a:prstGeom prst="blockArc">
              <a:avLst>
                <a:gd name="adj1" fmla="val 5400000"/>
                <a:gd name="adj2" fmla="val 9000000"/>
                <a:gd name="adj3" fmla="val 4521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8"/>
            <p:cNvSpPr/>
            <p:nvPr/>
          </p:nvSpPr>
          <p:spPr>
            <a:xfrm>
              <a:off x="1967034" y="612368"/>
              <a:ext cx="4193930" cy="4193930"/>
            </a:xfrm>
            <a:prstGeom prst="blockArc">
              <a:avLst>
                <a:gd name="adj1" fmla="val 1800000"/>
                <a:gd name="adj2" fmla="val 5400000"/>
                <a:gd name="adj3" fmla="val 4521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8"/>
            <p:cNvSpPr/>
            <p:nvPr/>
          </p:nvSpPr>
          <p:spPr>
            <a:xfrm>
              <a:off x="1967034" y="612368"/>
              <a:ext cx="4193930" cy="4193930"/>
            </a:xfrm>
            <a:prstGeom prst="blockArc">
              <a:avLst>
                <a:gd name="adj1" fmla="val 19800000"/>
                <a:gd name="adj2" fmla="val 1800000"/>
                <a:gd name="adj3" fmla="val 4521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8"/>
            <p:cNvSpPr/>
            <p:nvPr/>
          </p:nvSpPr>
          <p:spPr>
            <a:xfrm>
              <a:off x="1967034" y="612368"/>
              <a:ext cx="4193930" cy="4193930"/>
            </a:xfrm>
            <a:prstGeom prst="blockArc">
              <a:avLst>
                <a:gd name="adj1" fmla="val 16200000"/>
                <a:gd name="adj2" fmla="val 19800000"/>
                <a:gd name="adj3" fmla="val 4521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8"/>
            <p:cNvSpPr/>
            <p:nvPr/>
          </p:nvSpPr>
          <p:spPr>
            <a:xfrm>
              <a:off x="3123406" y="1768739"/>
              <a:ext cx="1881187" cy="188118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8"/>
            <p:cNvSpPr txBox="1"/>
            <p:nvPr/>
          </p:nvSpPr>
          <p:spPr>
            <a:xfrm>
              <a:off x="3398899" y="2044232"/>
              <a:ext cx="1330201" cy="1330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8"/>
            <p:cNvSpPr/>
            <p:nvPr/>
          </p:nvSpPr>
          <p:spPr>
            <a:xfrm>
              <a:off x="3405584" y="1358"/>
              <a:ext cx="1316831" cy="1316831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8"/>
            <p:cNvSpPr txBox="1"/>
            <p:nvPr/>
          </p:nvSpPr>
          <p:spPr>
            <a:xfrm>
              <a:off x="3598429" y="194203"/>
              <a:ext cx="931141" cy="9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Criterios de inclusión LILACS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8"/>
            <p:cNvSpPr/>
            <p:nvPr/>
          </p:nvSpPr>
          <p:spPr>
            <a:xfrm>
              <a:off x="5180554" y="1026138"/>
              <a:ext cx="1316831" cy="1316831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8"/>
            <p:cNvSpPr txBox="1"/>
            <p:nvPr/>
          </p:nvSpPr>
          <p:spPr>
            <a:xfrm>
              <a:off x="5373399" y="1218983"/>
              <a:ext cx="931141" cy="9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Indización Metodología LILACS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8"/>
            <p:cNvSpPr/>
            <p:nvPr/>
          </p:nvSpPr>
          <p:spPr>
            <a:xfrm>
              <a:off x="5180554" y="3075697"/>
              <a:ext cx="1316831" cy="1316831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8"/>
            <p:cNvSpPr txBox="1"/>
            <p:nvPr/>
          </p:nvSpPr>
          <p:spPr>
            <a:xfrm>
              <a:off x="5373399" y="3268542"/>
              <a:ext cx="931141" cy="9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Perfil de las revistas LILACS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8"/>
            <p:cNvSpPr/>
            <p:nvPr/>
          </p:nvSpPr>
          <p:spPr>
            <a:xfrm>
              <a:off x="3405584" y="4100477"/>
              <a:ext cx="1316831" cy="1316831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8"/>
            <p:cNvSpPr txBox="1"/>
            <p:nvPr/>
          </p:nvSpPr>
          <p:spPr>
            <a:xfrm>
              <a:off x="3598429" y="4293322"/>
              <a:ext cx="931141" cy="9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Evaluación de permanencia de revistas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8"/>
            <p:cNvSpPr/>
            <p:nvPr/>
          </p:nvSpPr>
          <p:spPr>
            <a:xfrm>
              <a:off x="1630613" y="3075697"/>
              <a:ext cx="1316831" cy="1316831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8"/>
            <p:cNvSpPr txBox="1"/>
            <p:nvPr/>
          </p:nvSpPr>
          <p:spPr>
            <a:xfrm>
              <a:off x="1823458" y="3268542"/>
              <a:ext cx="931141" cy="9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Guía de buenas prácticas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8"/>
            <p:cNvSpPr/>
            <p:nvPr/>
          </p:nvSpPr>
          <p:spPr>
            <a:xfrm>
              <a:off x="1630613" y="1026138"/>
              <a:ext cx="1316831" cy="1316831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8"/>
            <p:cNvSpPr txBox="1"/>
            <p:nvPr/>
          </p:nvSpPr>
          <p:spPr>
            <a:xfrm>
              <a:off x="1823458" y="1218983"/>
              <a:ext cx="931141" cy="931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Sesiones de buenas  prácticas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4" name="Google Shape;124;p38"/>
          <p:cNvCxnSpPr/>
          <p:nvPr/>
        </p:nvCxnSpPr>
        <p:spPr>
          <a:xfrm>
            <a:off x="6490155" y="1715164"/>
            <a:ext cx="4489790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38"/>
          <p:cNvSpPr txBox="1"/>
          <p:nvPr/>
        </p:nvSpPr>
        <p:spPr>
          <a:xfrm>
            <a:off x="612606" y="2239616"/>
            <a:ext cx="34134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Desarrollo de capacidades y mejoría de procesos y flujos de trabajo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38"/>
          <p:cNvCxnSpPr/>
          <p:nvPr/>
        </p:nvCxnSpPr>
        <p:spPr>
          <a:xfrm>
            <a:off x="8078994" y="3012239"/>
            <a:ext cx="3818994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38"/>
          <p:cNvCxnSpPr/>
          <p:nvPr/>
        </p:nvCxnSpPr>
        <p:spPr>
          <a:xfrm>
            <a:off x="8242671" y="5003576"/>
            <a:ext cx="2863164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8"/>
          <p:cNvSpPr txBox="1"/>
          <p:nvPr/>
        </p:nvSpPr>
        <p:spPr>
          <a:xfrm>
            <a:off x="7699278" y="1332560"/>
            <a:ext cx="32806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Evaluación y selección de revistas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8"/>
          <p:cNvSpPr txBox="1"/>
          <p:nvPr/>
        </p:nvSpPr>
        <p:spPr>
          <a:xfrm>
            <a:off x="8617321" y="2427464"/>
            <a:ext cx="32806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Representación del conocimiento y Capacidad de recuperación</a:t>
            </a:r>
            <a:endParaRPr sz="1600" b="0" i="1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8"/>
          <p:cNvSpPr txBox="1"/>
          <p:nvPr/>
        </p:nvSpPr>
        <p:spPr>
          <a:xfrm>
            <a:off x="8550436" y="4638046"/>
            <a:ext cx="27787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Información para la acción</a:t>
            </a:r>
            <a:endParaRPr sz="1600" b="0" i="1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38"/>
          <p:cNvCxnSpPr/>
          <p:nvPr/>
        </p:nvCxnSpPr>
        <p:spPr>
          <a:xfrm>
            <a:off x="2018923" y="6099973"/>
            <a:ext cx="3865629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2" name="Google Shape;132;p3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7195" y="2534036"/>
            <a:ext cx="1781117" cy="2104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38"/>
          <p:cNvCxnSpPr/>
          <p:nvPr/>
        </p:nvCxnSpPr>
        <p:spPr>
          <a:xfrm>
            <a:off x="856060" y="5027895"/>
            <a:ext cx="3326808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" name="Google Shape;134;p38"/>
          <p:cNvSpPr txBox="1"/>
          <p:nvPr/>
        </p:nvSpPr>
        <p:spPr>
          <a:xfrm>
            <a:off x="2018923" y="5720415"/>
            <a:ext cx="31182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Estándar de calidad compatible</a:t>
            </a:r>
            <a:endParaRPr sz="1600" b="0" i="1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38"/>
          <p:cNvCxnSpPr/>
          <p:nvPr/>
        </p:nvCxnSpPr>
        <p:spPr>
          <a:xfrm>
            <a:off x="612606" y="3067773"/>
            <a:ext cx="3326808" cy="0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38"/>
          <p:cNvSpPr txBox="1"/>
          <p:nvPr/>
        </p:nvSpPr>
        <p:spPr>
          <a:xfrm>
            <a:off x="833335" y="4689341"/>
            <a:ext cx="27703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Apoyo para alinear acciones</a:t>
            </a:r>
            <a:endParaRPr sz="1600" b="0" i="1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6B9893B-E9EC-A5C9-5FCE-09CB2BBF0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8472" y="6437318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 txBox="1">
            <a:spLocks noGrp="1"/>
          </p:cNvSpPr>
          <p:nvPr>
            <p:ph type="title"/>
          </p:nvPr>
        </p:nvSpPr>
        <p:spPr>
          <a:xfrm>
            <a:off x="3052808" y="546980"/>
            <a:ext cx="6086383" cy="7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Perfil de la revistas LILACS</a:t>
            </a:r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body" idx="2"/>
          </p:nvPr>
        </p:nvSpPr>
        <p:spPr>
          <a:xfrm>
            <a:off x="839787" y="1740024"/>
            <a:ext cx="9724639" cy="2104007"/>
          </a:xfrm>
          <a:prstGeom prst="rect">
            <a:avLst/>
          </a:prstGeom>
          <a:noFill/>
          <a:ln w="38100" cap="flat" cmpd="sng">
            <a:solidFill>
              <a:srgbClr val="1B14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Estudio longitudinal prospectivo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Realizado desde 2021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BR" sz="180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Encuesta anual con preguntas sobre los siguientes aspectos</a:t>
            </a:r>
            <a:endParaRPr/>
          </a:p>
          <a:p>
            <a:pPr marL="10287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1B1464"/>
              </a:solidFill>
            </a:endParaRPr>
          </a:p>
        </p:txBody>
      </p:sp>
      <p:grpSp>
        <p:nvGrpSpPr>
          <p:cNvPr id="145" name="Google Shape;145;p42"/>
          <p:cNvGrpSpPr/>
          <p:nvPr/>
        </p:nvGrpSpPr>
        <p:grpSpPr>
          <a:xfrm>
            <a:off x="844536" y="4225604"/>
            <a:ext cx="9715141" cy="706555"/>
            <a:chOff x="4748" y="583087"/>
            <a:chExt cx="9715141" cy="706555"/>
          </a:xfrm>
        </p:grpSpPr>
        <p:sp>
          <p:nvSpPr>
            <p:cNvPr id="146" name="Google Shape;146;p42"/>
            <p:cNvSpPr/>
            <p:nvPr/>
          </p:nvSpPr>
          <p:spPr>
            <a:xfrm>
              <a:off x="4748" y="583087"/>
              <a:ext cx="1766389" cy="706555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2"/>
            <p:cNvSpPr txBox="1"/>
            <p:nvPr/>
          </p:nvSpPr>
          <p:spPr>
            <a:xfrm>
              <a:off x="358026" y="583087"/>
              <a:ext cx="1059834" cy="706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14650" rIns="14650" bIns="1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>
                  <a:solidFill>
                    <a:schemeClr val="dk1"/>
                  </a:solidFill>
                </a:rPr>
                <a:t>C</a:t>
              </a:r>
              <a:r>
                <a:rPr lang="pt-BR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aracterización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2"/>
            <p:cNvSpPr/>
            <p:nvPr/>
          </p:nvSpPr>
          <p:spPr>
            <a:xfrm>
              <a:off x="1594498" y="583087"/>
              <a:ext cx="1766389" cy="706555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2"/>
            <p:cNvSpPr txBox="1"/>
            <p:nvPr/>
          </p:nvSpPr>
          <p:spPr>
            <a:xfrm>
              <a:off x="1947776" y="583087"/>
              <a:ext cx="1059834" cy="706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14650" rIns="14650" bIns="1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Soporte digital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2"/>
            <p:cNvSpPr/>
            <p:nvPr/>
          </p:nvSpPr>
          <p:spPr>
            <a:xfrm>
              <a:off x="3184249" y="583087"/>
              <a:ext cx="1766389" cy="706555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2"/>
            <p:cNvSpPr txBox="1"/>
            <p:nvPr/>
          </p:nvSpPr>
          <p:spPr>
            <a:xfrm>
              <a:off x="3537527" y="583087"/>
              <a:ext cx="1059834" cy="706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14650" rIns="14650" bIns="1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Idioma y Divulgación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2"/>
            <p:cNvSpPr/>
            <p:nvPr/>
          </p:nvSpPr>
          <p:spPr>
            <a:xfrm>
              <a:off x="4773999" y="583087"/>
              <a:ext cx="1766389" cy="706555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2"/>
            <p:cNvSpPr txBox="1"/>
            <p:nvPr/>
          </p:nvSpPr>
          <p:spPr>
            <a:xfrm>
              <a:off x="5127277" y="583087"/>
              <a:ext cx="1059834" cy="706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14650" rIns="14650" bIns="1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Ciencia Abierta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2"/>
            <p:cNvSpPr/>
            <p:nvPr/>
          </p:nvSpPr>
          <p:spPr>
            <a:xfrm>
              <a:off x="6363749" y="583087"/>
              <a:ext cx="1766389" cy="706555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2"/>
            <p:cNvSpPr txBox="1"/>
            <p:nvPr/>
          </p:nvSpPr>
          <p:spPr>
            <a:xfrm>
              <a:off x="6717027" y="583087"/>
              <a:ext cx="1059834" cy="706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14650" rIns="14650" bIns="1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Ecosistema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2"/>
            <p:cNvSpPr/>
            <p:nvPr/>
          </p:nvSpPr>
          <p:spPr>
            <a:xfrm>
              <a:off x="7953500" y="583087"/>
              <a:ext cx="1766389" cy="706555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2"/>
            <p:cNvSpPr txBox="1"/>
            <p:nvPr/>
          </p:nvSpPr>
          <p:spPr>
            <a:xfrm>
              <a:off x="8306778" y="583087"/>
              <a:ext cx="1059834" cy="706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14650" rIns="14650" bIns="14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Sostenibidad</a:t>
              </a: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42"/>
          <p:cNvSpPr txBox="1"/>
          <p:nvPr/>
        </p:nvSpPr>
        <p:spPr>
          <a:xfrm>
            <a:off x="3868390" y="5287958"/>
            <a:ext cx="51690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1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Respuestas basadas en datos para planificar acciones y evaluar resultados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42"/>
          <p:cNvCxnSpPr/>
          <p:nvPr/>
        </p:nvCxnSpPr>
        <p:spPr>
          <a:xfrm>
            <a:off x="3868390" y="5303974"/>
            <a:ext cx="0" cy="630315"/>
          </a:xfrm>
          <a:prstGeom prst="straightConnector1">
            <a:avLst/>
          </a:prstGeom>
          <a:noFill/>
          <a:ln w="38100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42"/>
          <p:cNvSpPr txBox="1"/>
          <p:nvPr/>
        </p:nvSpPr>
        <p:spPr>
          <a:xfrm>
            <a:off x="0" y="490611"/>
            <a:ext cx="755335" cy="400110"/>
          </a:xfrm>
          <a:prstGeom prst="rect">
            <a:avLst/>
          </a:prstGeom>
          <a:solidFill>
            <a:srgbClr val="0064B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7C354F3-555B-4EA1-5EA8-E064A2B2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574" y="6507889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3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050" y="1595650"/>
            <a:ext cx="7360851" cy="455144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3"/>
          <p:cNvSpPr txBox="1">
            <a:spLocks noGrp="1"/>
          </p:cNvSpPr>
          <p:nvPr>
            <p:ph type="title"/>
          </p:nvPr>
        </p:nvSpPr>
        <p:spPr>
          <a:xfrm>
            <a:off x="4049930" y="117100"/>
            <a:ext cx="40920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3200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Taja de la resposta </a:t>
            </a:r>
            <a:endParaRPr/>
          </a:p>
        </p:txBody>
      </p:sp>
      <p:sp>
        <p:nvSpPr>
          <p:cNvPr id="169" name="Google Shape;169;p43"/>
          <p:cNvSpPr txBox="1"/>
          <p:nvPr/>
        </p:nvSpPr>
        <p:spPr>
          <a:xfrm>
            <a:off x="3294150" y="4902575"/>
            <a:ext cx="83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37%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3"/>
          <p:cNvSpPr txBox="1"/>
          <p:nvPr/>
        </p:nvSpPr>
        <p:spPr>
          <a:xfrm>
            <a:off x="5183669" y="4902569"/>
            <a:ext cx="90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44%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3"/>
          <p:cNvSpPr txBox="1"/>
          <p:nvPr/>
        </p:nvSpPr>
        <p:spPr>
          <a:xfrm>
            <a:off x="8754893" y="3983784"/>
            <a:ext cx="204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+44 revistas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4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3"/>
          <p:cNvSpPr txBox="1"/>
          <p:nvPr/>
        </p:nvSpPr>
        <p:spPr>
          <a:xfrm>
            <a:off x="7161219" y="5020169"/>
            <a:ext cx="90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49%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1D3BF5-2DDD-FBC6-D72A-8FF50073C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957" y="6507925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80" name="Google Shape;180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81" name="Google Shape;181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82" name="Google Shape;182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83" name="Google Shape;183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84" name="Google Shape;184;p44"/>
          <p:cNvSpPr txBox="1"/>
          <p:nvPr/>
        </p:nvSpPr>
        <p:spPr>
          <a:xfrm>
            <a:off x="1483275" y="6261693"/>
            <a:ext cx="904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u="sng">
                <a:solidFill>
                  <a:schemeClr val="hlink"/>
                </a:solidFill>
                <a:hlinkClick r:id="rId3"/>
              </a:rPr>
              <a:t>https://lilacs.bvsalud.org/es/infometrias-lilacs/perfil-consolidado-de-revistas-lilacs/</a:t>
            </a:r>
            <a:r>
              <a:rPr lang="pt-BR" b="1"/>
              <a:t> 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u="sng">
                <a:solidFill>
                  <a:schemeClr val="hlink"/>
                </a:solidFill>
                <a:hlinkClick r:id="rId4"/>
              </a:rPr>
              <a:t>https://lilacs.bvsalud.org/es/infometrias-lilacs/perfil-de-las-revistas-indexadas-en-lilacs-2023/</a:t>
            </a:r>
            <a:r>
              <a:rPr lang="pt-BR" b="1"/>
              <a:t> </a:t>
            </a:r>
            <a:endParaRPr b="1"/>
          </a:p>
        </p:txBody>
      </p:sp>
      <p:pic>
        <p:nvPicPr>
          <p:cNvPr id="186" name="Google Shape;186;p4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1194" y="791876"/>
            <a:ext cx="5610730" cy="43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700" y="770703"/>
            <a:ext cx="5679619" cy="4407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738DE32-D605-41CF-DB4C-5F371CB6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398" y="6507889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99" name="Google Shape;199;p4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4570" y="0"/>
            <a:ext cx="622285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E614B9A-53F0-4BA0-4FBD-A54A2D9B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b="1">
                <a:solidFill>
                  <a:srgbClr val="0093DD"/>
                </a:solidFill>
                <a:latin typeface="Arial"/>
                <a:ea typeface="Arial"/>
                <a:cs typeface="Arial"/>
                <a:sym typeface="Arial"/>
              </a:rPr>
              <a:t>Caracterización</a:t>
            </a:r>
            <a:endParaRPr b="1">
              <a:solidFill>
                <a:srgbClr val="0093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6"/>
          <p:cNvSpPr txBox="1">
            <a:spLocks noGrp="1"/>
          </p:cNvSpPr>
          <p:nvPr>
            <p:ph type="body" idx="2"/>
          </p:nvPr>
        </p:nvSpPr>
        <p:spPr>
          <a:xfrm>
            <a:off x="945229" y="1446392"/>
            <a:ext cx="98832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8235"/>
              <a:buNone/>
            </a:pPr>
            <a:r>
              <a:rPr lang="pt-BR" sz="240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pt-BR" sz="2400" b="0" i="0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onjunto de datos que caracteriza las revistas según su área temática, norma bibliográfica, tipos de artículos, naturaleza organizacional y constitución de equipos.</a:t>
            </a:r>
            <a:endParaRPr sz="2400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6"/>
          <p:cNvSpPr txBox="1">
            <a:spLocks noGrp="1"/>
          </p:cNvSpPr>
          <p:nvPr>
            <p:ph type="body" idx="4"/>
          </p:nvPr>
        </p:nvSpPr>
        <p:spPr>
          <a:xfrm>
            <a:off x="839801" y="2988643"/>
            <a:ext cx="46617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 b="1">
                <a:solidFill>
                  <a:schemeClr val="accent2"/>
                </a:solidFill>
              </a:rPr>
              <a:t>Información para la acción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208" name="Google Shape;208;p46"/>
          <p:cNvSpPr txBox="1"/>
          <p:nvPr/>
        </p:nvSpPr>
        <p:spPr>
          <a:xfrm>
            <a:off x="945222" y="3689468"/>
            <a:ext cx="7225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Alcance de enfoque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Heterogeneidad de las revistas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Mejorar la representación de temas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rgbClr val="1B1464"/>
                </a:solidFill>
                <a:latin typeface="Arial"/>
                <a:ea typeface="Arial"/>
                <a:cs typeface="Arial"/>
                <a:sym typeface="Arial"/>
              </a:rPr>
              <a:t>Fortalecer las redes de colaboración</a:t>
            </a:r>
            <a:endParaRPr sz="2800" b="0" i="0" u="none" strike="noStrike" cap="none">
              <a:solidFill>
                <a:srgbClr val="1B14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4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175" y="6489613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CCEA1F2-72F6-012D-2D73-195ACF17A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2226" y="6581000"/>
            <a:ext cx="236635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DOI: 10.5281/zenodo.10086133</a:t>
            </a:r>
            <a:endParaRPr kumimoji="0" lang="es-419" altLang="es-419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Microsoft Office PowerPoint</Application>
  <PresentationFormat>Widescreen</PresentationFormat>
  <Paragraphs>204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Calibri</vt:lpstr>
      <vt:lpstr>Arial</vt:lpstr>
      <vt:lpstr>Roboto</vt:lpstr>
      <vt:lpstr>Helvetica</vt:lpstr>
      <vt:lpstr>Tema do Office</vt:lpstr>
      <vt:lpstr>Perfil de Revistas LILACS Versión 2023 y Versión consolidada (2021-2023)</vt:lpstr>
      <vt:lpstr>Linea del tiempo</vt:lpstr>
      <vt:lpstr>Apresentação do PowerPoint</vt:lpstr>
      <vt:lpstr>Ciclo virtuoso de LILACS</vt:lpstr>
      <vt:lpstr>Perfil de la revistas LILACS</vt:lpstr>
      <vt:lpstr>Taja de la resposta </vt:lpstr>
      <vt:lpstr>Apresentação do PowerPoint</vt:lpstr>
      <vt:lpstr>Apresentação do PowerPoint</vt:lpstr>
      <vt:lpstr>Caracterización</vt:lpstr>
      <vt:lpstr>Principales áreas temáticas de las revistas LILACS</vt:lpstr>
      <vt:lpstr>Norma bibliográfica</vt:lpstr>
      <vt:lpstr>Apresentação do PowerPoint</vt:lpstr>
      <vt:lpstr>Soporte digital</vt:lpstr>
      <vt:lpstr>Soporte digital</vt:lpstr>
      <vt:lpstr>Periodicidad</vt:lpstr>
      <vt:lpstr>Participa de LILACS-Express</vt:lpstr>
      <vt:lpstr>Apresentação do PowerPoint</vt:lpstr>
      <vt:lpstr>Idioma y Divulgación</vt:lpstr>
      <vt:lpstr>Apresentação do PowerPoint</vt:lpstr>
      <vt:lpstr>Ciencia Abierta</vt:lpstr>
      <vt:lpstr>Licencia adotada</vt:lpstr>
      <vt:lpstr>Apresentação do PowerPoint</vt:lpstr>
      <vt:lpstr>Ecosistema</vt:lpstr>
      <vt:lpstr>Principales indexaciones</vt:lpstr>
      <vt:lpstr>Principales indexaciones</vt:lpstr>
      <vt:lpstr>Apresentação do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de Revistas LILACS Versión 2023 y Versión consolidada (2021-2023)</dc:title>
  <dc:creator>Pierri, Marina de Sene (BIR)</dc:creator>
  <cp:lastModifiedBy>Suga, Sueli Mitiko Yano (BIR)</cp:lastModifiedBy>
  <cp:revision>2</cp:revision>
  <dcterms:created xsi:type="dcterms:W3CDTF">2022-03-04T13:30:08Z</dcterms:created>
  <dcterms:modified xsi:type="dcterms:W3CDTF">2023-11-08T21:28:47Z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0x010100D9D66CEC5F2C404782F911C86DB1F77300943D3F739B659647BD5CFC479406D26F</vt:lpwstr>
  </property>
</Properties>
</file>