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1"/>
  </p:sldMasterIdLst>
  <p:notesMasterIdLst>
    <p:notesMasterId r:id="rId8"/>
  </p:notesMasterIdLst>
  <p:handoutMasterIdLst>
    <p:handoutMasterId r:id="rId9"/>
  </p:handoutMasterIdLst>
  <p:sldIdLst>
    <p:sldId id="793" r:id="rId2"/>
    <p:sldId id="806" r:id="rId3"/>
    <p:sldId id="801" r:id="rId4"/>
    <p:sldId id="805" r:id="rId5"/>
    <p:sldId id="809" r:id="rId6"/>
    <p:sldId id="794" r:id="rId7"/>
  </p:sldIdLst>
  <p:sldSz cx="12193588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BEBEF05-B2D3-47B2-9E27-61AD2477CBAF}">
  <a:tblStyle styleId="{7BEBEF05-B2D3-47B2-9E27-61AD2477CBAF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0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rgbClr val="FAF7F5"/>
          </a:solidFill>
        </a:fill>
      </a:tcStyle>
    </a:wholeTbl>
    <a:band1H>
      <a:tcStyle>
        <a:tcBdr/>
        <a:fill>
          <a:solidFill>
            <a:srgbClr val="FAF7F5"/>
          </a:solidFill>
        </a:fill>
      </a:tcStyle>
    </a:band1H>
    <a:band2H>
      <a:tcStyle>
        <a:tcBdr/>
        <a:fill>
          <a:solidFill>
            <a:srgbClr val="D8D3D0"/>
          </a:solidFill>
        </a:fill>
      </a:tcStyle>
    </a:band2H>
    <a:band1V>
      <a:tcStyle>
        <a:tcBdr/>
        <a:fill>
          <a:solidFill>
            <a:srgbClr val="FAF7F5"/>
          </a:solidFill>
        </a:fill>
      </a:tcStyle>
    </a:band1V>
    <a:band2V>
      <a:tcStyle>
        <a:tcBdr/>
        <a:fill>
          <a:solidFill>
            <a:srgbClr val="D8D3D0"/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firstCol>
    <a:lastRow>
      <a:tcTxStyle b="on">
        <a:fontRef idx="minor">
          <a:prstClr val="white"/>
        </a:fontRef>
        <a:srgbClr val="FFFFFF"/>
      </a:tcTxStyle>
      <a:tcStyle>
        <a:tcBdr>
          <a:top>
            <a:ln w="0" cmpd="sng">
              <a:solidFill>
                <a:srgbClr val="8E4DA4"/>
              </a:solidFill>
            </a:ln>
          </a:top>
          <a:bottom>
            <a:ln w="0" cmpd="sng">
              <a:solidFill>
                <a:srgbClr val="0077B3"/>
              </a:solidFill>
            </a:ln>
          </a:bottom>
        </a:tcBdr>
        <a:fill>
          <a:solidFill>
            <a:srgbClr val="0077B3"/>
          </a:solidFill>
        </a:fill>
      </a:tcStyle>
    </a:lastRow>
    <a:firstRow>
      <a:tcTxStyle b="on">
        <a:fontRef idx="minor">
          <a:prstClr val="white"/>
        </a:fontRef>
        <a:srgbClr val="FFFFFF"/>
      </a:tcTxStyle>
      <a:tcStyle>
        <a:tcBdr>
          <a:bottom>
            <a:ln w="0" cmpd="sng">
              <a:solidFill>
                <a:srgbClr val="8E4DA4"/>
              </a:solidFill>
            </a:ln>
          </a:bottom>
        </a:tcBdr>
        <a:fill>
          <a:solidFill>
            <a:srgbClr val="0077B3"/>
          </a:solidFill>
        </a:fill>
      </a:tcStyle>
    </a:firstRow>
  </a:tblStyle>
  <a:tblStyle styleId="{5C22544A-7EE6-4342-B048-85BDC9FD1C3A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74807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9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4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466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8BDEFA-A554-1E40-8D25-315BBC61C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04D59F-C98A-AC42-935D-C32130591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FAEF-3B2E-B84E-9D41-03FAF4D9BA9D}" type="datetimeFigureOut">
              <a:rPr lang="nl-NL" smtClean="0"/>
              <a:t>25-04-2024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FB91D-3B19-9044-ADCB-04346E47C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D35D1-2FD5-8045-8868-EED3B5234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B5BA-55A1-AE4F-80AA-7E4A4229F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99FF-BCBA-A949-B505-2F356A9AA32F}" type="datetimeFigureOut">
              <a:rPr lang="nl-NL" smtClean="0"/>
              <a:t>25-04-2024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BE6A-1E29-8C4E-B011-77BCFA8447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IT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2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84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49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15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15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77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5B1491E1-F8A5-45E1-8274-30DA887CB21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71885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3984" userDrawn="1">
          <p15:clr>
            <a:srgbClr val="FBAE40"/>
          </p15:clr>
        </p15:guide>
        <p15:guide id="12" pos="3700" userDrawn="1">
          <p15:clr>
            <a:srgbClr val="FBAE40"/>
          </p15:clr>
        </p15:guide>
        <p15:guide id="13" pos="7111" userDrawn="1">
          <p15:clr>
            <a:srgbClr val="FBAE40"/>
          </p15:clr>
        </p15:guide>
        <p15:guide id="14" pos="2309" userDrawn="1">
          <p15:clr>
            <a:srgbClr val="FBAE40"/>
          </p15:clr>
        </p15:guide>
        <p15:guide id="15" pos="21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Pro-Medium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Pro-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26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1" pos="3082">
          <p15:clr>
            <a:srgbClr val="FBAE40"/>
          </p15:clr>
        </p15:guide>
        <p15:guide id="12" pos="3176">
          <p15:clr>
            <a:srgbClr val="FBAE40"/>
          </p15:clr>
        </p15:guide>
        <p15:guide id="13" pos="3940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49" y="450850"/>
            <a:ext cx="3611599" cy="134991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36D40590-4D6C-4940-801D-F2770FBA85A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74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66">
          <p15:clr>
            <a:srgbClr val="FBAE40"/>
          </p15:clr>
        </p15:guide>
        <p15:guide id="3" pos="2750">
          <p15:clr>
            <a:srgbClr val="FBAE40"/>
          </p15:clr>
        </p15:guide>
        <p15:guide id="4" pos="4934">
          <p15:clr>
            <a:srgbClr val="FBAE40"/>
          </p15:clr>
        </p15:guide>
        <p15:guide id="5" pos="52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rgbClr val="0077B3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400" y="4749456"/>
            <a:ext cx="3463925" cy="165769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50A649-4A30-4A89-BED5-DDB68B8DF222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09466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66" userDrawn="1">
          <p15:clr>
            <a:srgbClr val="FBAE40"/>
          </p15:clr>
        </p15:guide>
        <p15:guide id="3" pos="2750" userDrawn="1">
          <p15:clr>
            <a:srgbClr val="FBAE40"/>
          </p15:clr>
        </p15:guide>
        <p15:guide id="4" pos="4934" userDrawn="1">
          <p15:clr>
            <a:srgbClr val="FBAE40"/>
          </p15:clr>
        </p15:guide>
        <p15:guide id="5" pos="5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291924" cy="6858001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D4AC89-CCE6-6049-A5FF-F2EE4C7D0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800" y="442800"/>
            <a:ext cx="11307988" cy="597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65456933-FC8C-49C9-8667-FA951FB0C6FA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9071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193588" cy="6858001"/>
          </a:xfrm>
          <a:prstGeom prst="rect">
            <a:avLst/>
          </a:prstGeom>
          <a:solidFill>
            <a:srgbClr val="00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2C414BC-31E2-FE45-9874-0AD51AE31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450850"/>
            <a:ext cx="3463925" cy="2588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360000" rIns="360000" bIns="36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31" name="Tijdelijke aanduiding voor tekst 29">
            <a:extLst>
              <a:ext uri="{FF2B5EF4-FFF2-40B4-BE49-F238E27FC236}">
                <a16:creationId xmlns:a16="http://schemas.microsoft.com/office/drawing/2014/main" id="{E851BC3C-5907-1644-A5FD-EBDF946BB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25" y="450850"/>
            <a:ext cx="3463925" cy="277064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</p:spPr>
        <p:txBody>
          <a:bodyPr lIns="360000" tIns="360000" rIns="360000" bIns="54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F51249D2-B280-4187-A2B6-1E52C563A0F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93308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232" userDrawn="1">
          <p15:clr>
            <a:srgbClr val="FBAE40"/>
          </p15:clr>
        </p15:guide>
        <p15:guide id="6" pos="1516" userDrawn="1">
          <p15:clr>
            <a:srgbClr val="FBAE40"/>
          </p15:clr>
        </p15:guide>
        <p15:guide id="7" pos="2466" userDrawn="1">
          <p15:clr>
            <a:srgbClr val="FBAE40"/>
          </p15:clr>
        </p15:guide>
        <p15:guide id="8" pos="2750" userDrawn="1">
          <p15:clr>
            <a:srgbClr val="FBAE40"/>
          </p15:clr>
        </p15:guide>
        <p15:guide id="9" pos="3698" userDrawn="1">
          <p15:clr>
            <a:srgbClr val="FBAE40"/>
          </p15:clr>
        </p15:guide>
        <p15:guide id="10" pos="3982" userDrawn="1">
          <p15:clr>
            <a:srgbClr val="FBAE40"/>
          </p15:clr>
        </p15:guide>
        <p15:guide id="11" pos="6164" userDrawn="1">
          <p15:clr>
            <a:srgbClr val="FBAE40"/>
          </p15:clr>
        </p15:guide>
        <p15:guide id="12" pos="6448" userDrawn="1">
          <p15:clr>
            <a:srgbClr val="FBAE40"/>
          </p15:clr>
        </p15:guide>
        <p15:guide id="13" pos="4930" userDrawn="1">
          <p15:clr>
            <a:srgbClr val="FBAE40"/>
          </p15:clr>
        </p15:guide>
        <p15:guide id="14" pos="521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4A8469-7372-B547-ACE6-C9E7A14F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8" y="450000"/>
            <a:ext cx="472634" cy="782467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3898B-A0FB-6F41-8248-C3D134E59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9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F603BC99-1834-4146-9507-D97E1F7F5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CCE8A20-CC86-CA4D-B024-FB2F78E18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37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16FAC097-6C6A-4445-A425-7A7103C70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26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224EB65-967A-4B88-AB03-7A6AA024308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E69AFB-FDA0-4186-AE46-81AF13BC06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BB55B4-9D18-4901-B46D-3A0BD64A6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85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32" userDrawn="1">
          <p15:clr>
            <a:srgbClr val="FBAE40"/>
          </p15:clr>
        </p15:guide>
        <p15:guide id="3" pos="2714" userDrawn="1">
          <p15:clr>
            <a:srgbClr val="FBAE40"/>
          </p15:clr>
        </p15:guide>
        <p15:guide id="4" pos="4090" userDrawn="1">
          <p15:clr>
            <a:srgbClr val="FBAE40"/>
          </p15:clr>
        </p15:guide>
        <p15:guide id="5" pos="4370" userDrawn="1">
          <p15:clr>
            <a:srgbClr val="FBAE40"/>
          </p15:clr>
        </p15:guide>
        <p15:guide id="6" pos="5742" userDrawn="1">
          <p15:clr>
            <a:srgbClr val="FBAE40"/>
          </p15:clr>
        </p15:guide>
        <p15:guide id="7" pos="6026" userDrawn="1">
          <p15:clr>
            <a:srgbClr val="FBAE40"/>
          </p15:clr>
        </p15:guide>
        <p15:guide id="9" pos="106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69575-FC44-7E4A-8838-61D5730D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5AD1E237-53F2-D740-A90A-6D81BF70141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10282" y="1685925"/>
            <a:ext cx="10238806" cy="4270374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63563CDA-94CD-CF48-ABF5-65A46919E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0F3B-5B4C-4221-BF73-1E0637789E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37DA3D-0D03-4BE0-8251-514521C6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6A62A801-68F1-4302-B58F-E01797EA2E8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723402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VU logo only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5591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Pro-Medium" pitchFamily="2" charset="0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489275-1A54-4253-9B79-42FA5F1E321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3FBF2E-73CB-2744-ABB2-73A4A75C7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>
          <p15:clr>
            <a:srgbClr val="FBAE40"/>
          </p15:clr>
        </p15:guide>
        <p15:guide id="14" pos="2276">
          <p15:clr>
            <a:srgbClr val="FBAE40"/>
          </p15:clr>
        </p15:guide>
        <p15:guide id="15" pos="1996">
          <p15:clr>
            <a:srgbClr val="FBAE40"/>
          </p15:clr>
        </p15:guide>
        <p15:guide id="16" pos="5411">
          <p15:clr>
            <a:srgbClr val="FBAE40"/>
          </p15:clr>
        </p15:guide>
        <p15:guide id="17" pos="569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faculty/department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632994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Pro-Medium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DD0753F9-AB9F-484E-AB75-937E33C9CD6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4E1D69-4E50-474F-B8E2-B92F4F8635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CB0984-B48F-41EB-BF9A-E2EB89924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8C03A2-AA0D-CB43-9EF7-8D4AE80B9D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 userDrawn="1">
          <p15:clr>
            <a:srgbClr val="FBAE40"/>
          </p15:clr>
        </p15:guide>
        <p15:guide id="14" pos="2276" userDrawn="1">
          <p15:clr>
            <a:srgbClr val="FBAE40"/>
          </p15:clr>
        </p15:guide>
        <p15:guide id="15" pos="1996" userDrawn="1">
          <p15:clr>
            <a:srgbClr val="FBAE40"/>
          </p15:clr>
        </p15:guide>
        <p15:guide id="16" pos="5411" userDrawn="1">
          <p15:clr>
            <a:srgbClr val="FBAE40"/>
          </p15:clr>
        </p15:guide>
        <p15:guide id="17" pos="56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5B1491E1-F8A5-45E1-8274-30DA887CB21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50192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3984" userDrawn="1">
          <p15:clr>
            <a:srgbClr val="FBAE40"/>
          </p15:clr>
        </p15:guide>
        <p15:guide id="12" pos="3700" userDrawn="1">
          <p15:clr>
            <a:srgbClr val="FBAE40"/>
          </p15:clr>
        </p15:guide>
        <p15:guide id="13" pos="7111" userDrawn="1">
          <p15:clr>
            <a:srgbClr val="FBAE40"/>
          </p15:clr>
        </p15:guide>
        <p15:guide id="14" pos="2309" userDrawn="1">
          <p15:clr>
            <a:srgbClr val="FBAE40"/>
          </p15:clr>
        </p15:guide>
        <p15:guide id="15" pos="21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E86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5B1491E1-F8A5-45E1-8274-30DA887CB21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36928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3984" userDrawn="1">
          <p15:clr>
            <a:srgbClr val="FBAE40"/>
          </p15:clr>
        </p15:guide>
        <p15:guide id="12" pos="3700" userDrawn="1">
          <p15:clr>
            <a:srgbClr val="FBAE40"/>
          </p15:clr>
        </p15:guide>
        <p15:guide id="13" pos="7111" userDrawn="1">
          <p15:clr>
            <a:srgbClr val="FBAE40"/>
          </p15:clr>
        </p15:guide>
        <p15:guide id="14" pos="2309" userDrawn="1">
          <p15:clr>
            <a:srgbClr val="FBAE40"/>
          </p15:clr>
        </p15:guide>
        <p15:guide id="15" pos="21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facult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D0FA1B-56A4-864D-B0BA-DEF9442557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A370B58-68F1-4C86-AF65-9C2CEEF8793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A9EF36-2B1E-4FCE-8501-A7D6D2A1D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11">
          <p15:clr>
            <a:srgbClr val="FBAE40"/>
          </p15:clr>
        </p15:guide>
        <p15:guide id="14" pos="2309">
          <p15:clr>
            <a:srgbClr val="FBAE40"/>
          </p15:clr>
        </p15:guide>
        <p15:guide id="15" pos="21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5CF86F60-AA27-104D-BDB6-48EBA75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6553200" cy="42735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CDBED-144B-4B1E-AA88-FCB9E51E86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A46A5-7E10-4E46-A8D5-A05DFAAEFD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20437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82" userDrawn="1">
          <p15:clr>
            <a:srgbClr val="FBAE40"/>
          </p15:clr>
        </p15:guide>
        <p15:guide id="4" pos="3266" userDrawn="1">
          <p15:clr>
            <a:srgbClr val="FBAE40"/>
          </p15:clr>
        </p15:guide>
        <p15:guide id="5" pos="5190" userDrawn="1">
          <p15:clr>
            <a:srgbClr val="FBAE40"/>
          </p15:clr>
        </p15:guide>
        <p15:guide id="6" pos="5474" userDrawn="1">
          <p15:clr>
            <a:srgbClr val="FBAE40"/>
          </p15:clr>
        </p15:guide>
        <p15:guide id="8" pos="10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8860968-3F8E-6549-A0BF-73A91B9371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074" y="0"/>
            <a:ext cx="7156785" cy="5956300"/>
          </a:xfrm>
          <a:custGeom>
            <a:avLst/>
            <a:gdLst>
              <a:gd name="connsiteX0" fmla="*/ 0 w 7156785"/>
              <a:gd name="connsiteY0" fmla="*/ 0 h 5956300"/>
              <a:gd name="connsiteX1" fmla="*/ 7004050 w 7156785"/>
              <a:gd name="connsiteY1" fmla="*/ 0 h 5956300"/>
              <a:gd name="connsiteX2" fmla="*/ 7004050 w 7156785"/>
              <a:gd name="connsiteY2" fmla="*/ 1685926 h 5956300"/>
              <a:gd name="connsiteX3" fmla="*/ 7156785 w 7156785"/>
              <a:gd name="connsiteY3" fmla="*/ 1838661 h 5956300"/>
              <a:gd name="connsiteX4" fmla="*/ 7004050 w 7156785"/>
              <a:gd name="connsiteY4" fmla="*/ 1991396 h 5956300"/>
              <a:gd name="connsiteX5" fmla="*/ 7004050 w 7156785"/>
              <a:gd name="connsiteY5" fmla="*/ 5956300 h 5956300"/>
              <a:gd name="connsiteX6" fmla="*/ 0 w 7156785"/>
              <a:gd name="connsiteY6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785" h="5956300">
                <a:moveTo>
                  <a:pt x="0" y="0"/>
                </a:moveTo>
                <a:lnTo>
                  <a:pt x="7004050" y="0"/>
                </a:lnTo>
                <a:lnTo>
                  <a:pt x="7004050" y="1685926"/>
                </a:lnTo>
                <a:lnTo>
                  <a:pt x="7156785" y="1838661"/>
                </a:lnTo>
                <a:lnTo>
                  <a:pt x="7004050" y="1991396"/>
                </a:lnTo>
                <a:lnTo>
                  <a:pt x="7004050" y="5956300"/>
                </a:lnTo>
                <a:lnTo>
                  <a:pt x="0" y="59563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 anchor="b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9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9975" y="1685926"/>
            <a:ext cx="3054350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EB5B-88DF-44E8-9ACB-CE99AE035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05514-3463-4886-8499-F5003FAC2D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12134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90" userDrawn="1">
          <p15:clr>
            <a:srgbClr val="FBAE40"/>
          </p15:clr>
        </p15:guide>
        <p15:guide id="4" pos="54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5926" y="1685925"/>
            <a:ext cx="3044824" cy="427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78DE520-A3FF-FA41-9A52-8ADC66B7B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600" y="0"/>
            <a:ext cx="6562725" cy="5956300"/>
          </a:xfrm>
          <a:custGeom>
            <a:avLst/>
            <a:gdLst>
              <a:gd name="connsiteX0" fmla="*/ 0 w 6562725"/>
              <a:gd name="connsiteY0" fmla="*/ 0 h 5956300"/>
              <a:gd name="connsiteX1" fmla="*/ 6562725 w 6562725"/>
              <a:gd name="connsiteY1" fmla="*/ 0 h 5956300"/>
              <a:gd name="connsiteX2" fmla="*/ 6562725 w 6562725"/>
              <a:gd name="connsiteY2" fmla="*/ 5956300 h 5956300"/>
              <a:gd name="connsiteX3" fmla="*/ 0 w 6562725"/>
              <a:gd name="connsiteY3" fmla="*/ 5956300 h 5956300"/>
              <a:gd name="connsiteX4" fmla="*/ 0 w 6562725"/>
              <a:gd name="connsiteY4" fmla="*/ 1979922 h 5956300"/>
              <a:gd name="connsiteX5" fmla="*/ 141261 w 6562725"/>
              <a:gd name="connsiteY5" fmla="*/ 1838661 h 5956300"/>
              <a:gd name="connsiteX6" fmla="*/ 0 w 6562725"/>
              <a:gd name="connsiteY6" fmla="*/ 16974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725" h="5956300">
                <a:moveTo>
                  <a:pt x="0" y="0"/>
                </a:moveTo>
                <a:lnTo>
                  <a:pt x="6562725" y="0"/>
                </a:lnTo>
                <a:lnTo>
                  <a:pt x="6562725" y="5956300"/>
                </a:lnTo>
                <a:lnTo>
                  <a:pt x="0" y="5956300"/>
                </a:lnTo>
                <a:lnTo>
                  <a:pt x="0" y="1979922"/>
                </a:lnTo>
                <a:lnTo>
                  <a:pt x="141261" y="1838661"/>
                </a:lnTo>
                <a:lnTo>
                  <a:pt x="0" y="16974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17C8D-42D8-4AD9-AFEA-518E90B94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3B55-CC9A-40A5-9F7F-D83F3C2DD3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32046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80" userDrawn="1">
          <p15:clr>
            <a:srgbClr val="FBAE40"/>
          </p15:clr>
        </p15:guide>
        <p15:guide id="3" pos="32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Pro-Medium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5925" y="1685925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1900" y="1685924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1900" y="3883025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Pro-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9AAE0F5C-0FC6-41CC-825B-D7D64B7255A7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1552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 userDrawn="1">
          <p15:clr>
            <a:srgbClr val="FBAE40"/>
          </p15:clr>
        </p15:guide>
        <p15:guide id="2" orient="horz" pos="2540" userDrawn="1">
          <p15:clr>
            <a:srgbClr val="FBAE40"/>
          </p15:clr>
        </p15:guide>
        <p15:guide id="4" pos="2989" userDrawn="1">
          <p15:clr>
            <a:srgbClr val="FBAE40"/>
          </p15:clr>
        </p15:guide>
        <p15:guide id="5" pos="3268" userDrawn="1">
          <p15:clr>
            <a:srgbClr val="FBAE40"/>
          </p15:clr>
        </p15:guide>
        <p15:guide id="6" pos="5196" userDrawn="1">
          <p15:clr>
            <a:srgbClr val="FBAE40"/>
          </p15:clr>
        </p15:guide>
        <p15:guide id="7" pos="5476" userDrawn="1">
          <p15:clr>
            <a:srgbClr val="FBAE40"/>
          </p15:clr>
        </p15:guide>
        <p15:guide id="9" pos="1062" userDrawn="1">
          <p15:clr>
            <a:srgbClr val="FBAE40"/>
          </p15:clr>
        </p15:guide>
        <p15:guide id="11" pos="3082" userDrawn="1">
          <p15:clr>
            <a:srgbClr val="FBAE40"/>
          </p15:clr>
        </p15:guide>
        <p15:guide id="12" pos="3176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2352" userDrawn="1">
          <p15:clr>
            <a:srgbClr val="FBAE40"/>
          </p15:clr>
        </p15:guide>
        <p15:guide id="16" orient="horz" pos="244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Pro-Medium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7950" y="1685926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3925" y="1684335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3925" y="3881436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2274" y="1685926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Pro-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endParaRPr lang="nl-NL" dirty="0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F9A5E08B-6F35-4EA2-85E2-7F7236DE357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1808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3" pos="5286" userDrawn="1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  <p15:guide id="17" pos="53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7665E69-18C9-CF48-BFCD-B5F193A54EE1}"/>
              </a:ext>
            </a:extLst>
          </p:cNvPr>
          <p:cNvSpPr/>
          <p:nvPr userDrawn="1"/>
        </p:nvSpPr>
        <p:spPr>
          <a:xfrm flipH="1">
            <a:off x="-1" y="0"/>
            <a:ext cx="1235075" cy="6857999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  <a:prstGeom prst="rect">
            <a:avLst/>
          </a:prstGeom>
          <a:solidFill>
            <a:srgbClr val="0077B3"/>
          </a:solidFill>
        </p:spPr>
        <p:txBody>
          <a:bodyPr vert="horz" wrap="none" lIns="251999" tIns="216000" rIns="216000" bIns="216000" rtlCol="0" anchor="ctr">
            <a:sp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849" y="5958000"/>
            <a:ext cx="784225" cy="90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0943D11-E52B-384D-9FC1-2B4069AF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5924" y="5957999"/>
            <a:ext cx="6925796" cy="90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ED97E-E821-4DC0-8C69-95518719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366" y="1684373"/>
            <a:ext cx="10058373" cy="427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6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902" r:id="rId2"/>
    <p:sldLayoutId id="2147483903" r:id="rId3"/>
    <p:sldLayoutId id="2147483898" r:id="rId4"/>
    <p:sldLayoutId id="2147483874" r:id="rId5"/>
    <p:sldLayoutId id="2147483885" r:id="rId6"/>
    <p:sldLayoutId id="2147483890" r:id="rId7"/>
    <p:sldLayoutId id="2147483889" r:id="rId8"/>
    <p:sldLayoutId id="2147483896" r:id="rId9"/>
    <p:sldLayoutId id="2147483900" r:id="rId10"/>
    <p:sldLayoutId id="2147483893" r:id="rId11"/>
    <p:sldLayoutId id="2147483879" r:id="rId12"/>
    <p:sldLayoutId id="2147483883" r:id="rId13"/>
    <p:sldLayoutId id="2147483895" r:id="rId14"/>
    <p:sldLayoutId id="2147483892" r:id="rId15"/>
    <p:sldLayoutId id="2147483886" r:id="rId16"/>
    <p:sldLayoutId id="2147483899" r:id="rId17"/>
    <p:sldLayoutId id="2147483897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bg2"/>
          </a:solidFill>
          <a:latin typeface="DINPro-Medium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DINPro-Medium" pitchFamily="2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DINPro" pitchFamily="2" charset="0"/>
          <a:ea typeface="+mn-ea"/>
          <a:cs typeface="+mn-cs"/>
        </a:defRPr>
      </a:lvl2pPr>
      <a:lvl3pPr marL="450850" indent="-277813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DINPro" pitchFamily="2" charset="0"/>
          <a:ea typeface="+mn-ea"/>
          <a:cs typeface="Calibri Light" panose="020F0302020204030204" pitchFamily="34" charset="0"/>
        </a:defRPr>
      </a:lvl3pPr>
      <a:lvl4pPr marL="625475" indent="-174625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lang="en-US" sz="1800" b="0" i="0" kern="1200" dirty="0">
          <a:solidFill>
            <a:schemeClr val="tx1"/>
          </a:solidFill>
          <a:latin typeface="DINPro" pitchFamily="2" charset="0"/>
          <a:ea typeface="+mn-ea"/>
          <a:cs typeface="+mn-cs"/>
        </a:defRPr>
      </a:lvl4pPr>
      <a:lvl5pPr marL="80962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4" userDrawn="1">
          <p15:clr>
            <a:srgbClr val="F26B43"/>
          </p15:clr>
        </p15:guide>
        <p15:guide id="4" orient="horz" pos="778" userDrawn="1">
          <p15:clr>
            <a:srgbClr val="F26B43"/>
          </p15:clr>
        </p15:guide>
        <p15:guide id="10" pos="7398" userDrawn="1">
          <p15:clr>
            <a:srgbClr val="F26B43"/>
          </p15:clr>
        </p15:guide>
        <p15:guide id="11" orient="horz" pos="3752" userDrawn="1">
          <p15:clr>
            <a:srgbClr val="F26B43"/>
          </p15:clr>
        </p15:guide>
        <p15:guide id="12" orient="horz" pos="4036" userDrawn="1">
          <p15:clr>
            <a:srgbClr val="F26B43"/>
          </p15:clr>
        </p15:guide>
        <p15:guide id="13" pos="284" userDrawn="1">
          <p15:clr>
            <a:srgbClr val="F26B43"/>
          </p15:clr>
        </p15:guide>
        <p15:guide id="15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.a.unger@vu.nl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hyperlink" Target="https://osc-international.com/osc-amsterd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7683DD-9CF2-D4C4-A822-3BBB69BB88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9083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sz="4400" dirty="0">
                <a:solidFill>
                  <a:srgbClr val="E8682C"/>
                </a:solidFill>
              </a:rPr>
              <a:t>Practical</a:t>
            </a:r>
            <a:r>
              <a:rPr lang="nl-NL" sz="4400" dirty="0">
                <a:solidFill>
                  <a:srgbClr val="E8682C"/>
                </a:solidFill>
                <a:latin typeface="DINPro-Medium" panose="02000503030000020004" pitchFamily="2" charset="0"/>
              </a:rPr>
              <a:t> </a:t>
            </a:r>
            <a:r>
              <a:rPr lang="nl-NL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Medium" panose="02000503030000020004" pitchFamily="2" charset="0"/>
              </a:rPr>
              <a:t>Data </a:t>
            </a:r>
            <a:r>
              <a:rPr lang="nl-NL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INPro-Medium" panose="02000503030000020004" pitchFamily="2" charset="0"/>
              </a:rPr>
              <a:t>Conversations</a:t>
            </a:r>
            <a:endParaRPr lang="nl-NL" sz="4400" dirty="0">
              <a:solidFill>
                <a:schemeClr val="tx1">
                  <a:lumMod val="85000"/>
                  <a:lumOff val="15000"/>
                </a:schemeClr>
              </a:solidFill>
              <a:latin typeface="DINPro-Medium" panose="02000503030000020004" pitchFamily="2" charset="0"/>
            </a:endParaRPr>
          </a:p>
          <a:p>
            <a:pPr>
              <a:spcAft>
                <a:spcPts val="600"/>
              </a:spcAft>
            </a:pPr>
            <a:r>
              <a:rPr lang="nl-NL" sz="4400" dirty="0">
                <a:solidFill>
                  <a:srgbClr val="E8682C"/>
                </a:solidFill>
                <a:latin typeface="DINPro-Medium" panose="02000503030000020004" pitchFamily="2" charset="0"/>
              </a:rPr>
              <a:t>Research Drive</a:t>
            </a:r>
          </a:p>
          <a:p>
            <a:pPr>
              <a:spcAft>
                <a:spcPts val="600"/>
              </a:spcAft>
            </a:pPr>
            <a:endParaRPr lang="nl-NL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 April 2024</a:t>
            </a:r>
          </a:p>
          <a:p>
            <a:pPr>
              <a:spcAft>
                <a:spcPts val="600"/>
              </a:spcAft>
            </a:pPr>
            <a:endParaRPr lang="nl-NL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nl-NL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nl-NL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Placeholder 10" descr="Several sticky notes with text&#10;&#10;Description automatically generated">
            <a:extLst>
              <a:ext uri="{FF2B5EF4-FFF2-40B4-BE49-F238E27FC236}">
                <a16:creationId xmlns:a16="http://schemas.microsoft.com/office/drawing/2014/main" id="{B796AE08-1423-85C2-07DA-AD90F003444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4275" t="-195" r="7325" b="-58023"/>
          <a:stretch/>
        </p:blipFill>
        <p:spPr>
          <a:xfrm>
            <a:off x="6322576" y="1685925"/>
            <a:ext cx="5421749" cy="4719600"/>
          </a:xfrm>
        </p:spPr>
      </p:pic>
    </p:spTree>
    <p:extLst>
      <p:ext uri="{BB962C8B-B14F-4D97-AF65-F5344CB8AC3E}">
        <p14:creationId xmlns:p14="http://schemas.microsoft.com/office/powerpoint/2010/main" val="37527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669198-A9AA-426B-8F26-12DF4C2A7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553797"/>
            <a:ext cx="9186863" cy="4557828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à"/>
            </a:pP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Cloud storage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offered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by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Surf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research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projects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suitable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collaboration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outside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VU,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storing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sensitive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data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large-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scale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research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projects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Request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storage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space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in Research Drive via a web form in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VU Service Portal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dirty="0">
                <a:solidFill>
                  <a:srgbClr val="E8682C"/>
                </a:solidFill>
              </a:rPr>
              <a:t>Dimitri </a:t>
            </a:r>
            <a:r>
              <a:rPr lang="nl-NL" dirty="0" err="1">
                <a:solidFill>
                  <a:srgbClr val="E8682C"/>
                </a:solidFill>
              </a:rPr>
              <a:t>Unger</a:t>
            </a:r>
            <a:endParaRPr lang="nl-NL" dirty="0">
              <a:solidFill>
                <a:srgbClr val="E8682C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Functional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Application Manager at VU Amsterdam </a:t>
            </a:r>
          </a:p>
          <a:p>
            <a:pPr marL="342900" indent="-342900">
              <a:buFont typeface="Wingdings" pitchFamily="2" charset="2"/>
              <a:buChar char="à"/>
            </a:pPr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452D52-050A-4613-AA59-0C29ACE446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2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C90F7B5-D675-A11F-DBB3-C417448E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14147"/>
            <a:ext cx="2947927" cy="879417"/>
          </a:xfrm>
          <a:solidFill>
            <a:schemeClr val="bg2"/>
          </a:solidFill>
          <a:ln w="12700"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r>
              <a:rPr lang="en-US" sz="3200" dirty="0">
                <a:solidFill>
                  <a:srgbClr val="E8682C"/>
                </a:solidFill>
                <a:latin typeface="DINPro-Medium" panose="02000503030000020004" pitchFamily="2" charset="0"/>
                <a:cs typeface="DIN Pro Regular" panose="020B0504020101020102" pitchFamily="34" charset="0"/>
              </a:rPr>
              <a:t>Research Drive</a:t>
            </a:r>
            <a:endParaRPr lang="nl-NL" sz="3200" dirty="0">
              <a:solidFill>
                <a:schemeClr val="tx1">
                  <a:lumMod val="95000"/>
                  <a:lumOff val="5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861532-A4AB-D032-0BB1-F853B5F39A56}"/>
              </a:ext>
            </a:extLst>
          </p:cNvPr>
          <p:cNvSpPr txBox="1"/>
          <p:nvPr/>
        </p:nvSpPr>
        <p:spPr>
          <a:xfrm>
            <a:off x="7797276" y="6045091"/>
            <a:ext cx="4367284" cy="899999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r>
              <a:rPr lang="nl-NL" sz="1200" dirty="0">
                <a:solidFill>
                  <a:schemeClr val="bg2">
                    <a:lumMod val="65000"/>
                  </a:schemeClr>
                </a:solidFill>
                <a:latin typeface="DINPro-Medium"/>
              </a:rPr>
              <a:t>#</a:t>
            </a:r>
            <a:r>
              <a:rPr lang="nl-NL" sz="1200" dirty="0" err="1">
                <a:solidFill>
                  <a:schemeClr val="tx1"/>
                </a:solidFill>
                <a:latin typeface="DINPro-Medium"/>
              </a:rPr>
              <a:t>TogetherTowards</a:t>
            </a:r>
            <a:r>
              <a:rPr lang="nl-NL" sz="1200" dirty="0" err="1">
                <a:solidFill>
                  <a:srgbClr val="E8682C"/>
                </a:solidFill>
                <a:latin typeface="DINPro-Medium"/>
              </a:rPr>
              <a:t>OpenScience</a:t>
            </a:r>
            <a:endParaRPr lang="nl-IT" sz="1200" dirty="0">
              <a:solidFill>
                <a:srgbClr val="E8682C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3E72279-3EF9-0375-E0B0-AE27E440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333"/>
            <a:ext cx="4803905" cy="2863667"/>
          </a:xfrm>
          <a:prstGeom prst="rect">
            <a:avLst/>
          </a:prstGeom>
        </p:spPr>
      </p:pic>
      <p:pic>
        <p:nvPicPr>
          <p:cNvPr id="3074" name="Picture 2" descr="A portret photo of application Manager Research Information Systems Dimitri Unger.">
            <a:extLst>
              <a:ext uri="{FF2B5EF4-FFF2-40B4-BE49-F238E27FC236}">
                <a16:creationId xmlns:a16="http://schemas.microsoft.com/office/drawing/2014/main" id="{F08602C0-4399-FE53-B76A-23722070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25" y="3064453"/>
            <a:ext cx="2231112" cy="28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CC294-CD88-5AEE-DB59-1AAD85ED3B9A}"/>
              </a:ext>
            </a:extLst>
          </p:cNvPr>
          <p:cNvSpPr txBox="1"/>
          <p:nvPr/>
        </p:nvSpPr>
        <p:spPr>
          <a:xfrm>
            <a:off x="4605251" y="4222865"/>
            <a:ext cx="4036424" cy="1661993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GB" sz="3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5"/>
              </a:rPr>
              <a:t>d.a.unger@vu.nl</a:t>
            </a:r>
            <a:endParaRPr lang="en-GB" sz="3400" b="0" i="0" u="sng" dirty="0">
              <a:solidFill>
                <a:srgbClr val="33333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GB" sz="3400" u="sng" dirty="0">
              <a:solidFill>
                <a:srgbClr val="333333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GB" sz="3400" u="sng" dirty="0" err="1">
                <a:solidFill>
                  <a:srgbClr val="333333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rdm@vu.nl</a:t>
            </a:r>
            <a:endParaRPr lang="en-NL" sz="3400" dirty="0"/>
          </a:p>
        </p:txBody>
      </p:sp>
    </p:spTree>
    <p:extLst>
      <p:ext uri="{BB962C8B-B14F-4D97-AF65-F5344CB8AC3E}">
        <p14:creationId xmlns:p14="http://schemas.microsoft.com/office/powerpoint/2010/main" val="319910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669198-A9AA-426B-8F26-12DF4C2A7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838075"/>
            <a:ext cx="9186863" cy="427355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à"/>
            </a:pPr>
            <a:r>
              <a:rPr lang="nl-NL" sz="2000" dirty="0">
                <a:solidFill>
                  <a:srgbClr val="E8682C"/>
                </a:solidFill>
              </a:rPr>
              <a:t>Mike Ligthart</a:t>
            </a:r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Collaboratively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using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Research Drive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during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Large-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Scale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In-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-Wild User Studies.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>
                <a:solidFill>
                  <a:srgbClr val="E8682C"/>
                </a:solidFill>
              </a:rPr>
              <a:t>Nick </a:t>
            </a:r>
            <a:r>
              <a:rPr lang="nl-NL" sz="2000" dirty="0" err="1">
                <a:solidFill>
                  <a:srgbClr val="E8682C"/>
                </a:solidFill>
              </a:rPr>
              <a:t>Schutgens</a:t>
            </a:r>
            <a:endParaRPr lang="nl-NL" sz="2000" dirty="0">
              <a:solidFill>
                <a:srgbClr val="E8682C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Nick’s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adventures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in Research Drive land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rgbClr val="E8682C"/>
                </a:solidFill>
              </a:rPr>
              <a:t>Marketa</a:t>
            </a:r>
            <a:r>
              <a:rPr lang="nl-NL" sz="2000" dirty="0">
                <a:solidFill>
                  <a:srgbClr val="E8682C"/>
                </a:solidFill>
              </a:rPr>
              <a:t> </a:t>
            </a:r>
            <a:r>
              <a:rPr lang="nl-NL" sz="2000" dirty="0" err="1">
                <a:solidFill>
                  <a:srgbClr val="E8682C"/>
                </a:solidFill>
              </a:rPr>
              <a:t>Ciharova</a:t>
            </a:r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My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Experience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Research Drive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>
                <a:solidFill>
                  <a:srgbClr val="E8682C"/>
                </a:solidFill>
              </a:rPr>
              <a:t>Mathijs </a:t>
            </a:r>
            <a:r>
              <a:rPr lang="nl-NL" sz="2000" dirty="0" err="1">
                <a:solidFill>
                  <a:srgbClr val="E8682C"/>
                </a:solidFill>
              </a:rPr>
              <a:t>Hofmijster</a:t>
            </a:r>
            <a:endParaRPr lang="nl-NL" sz="2000" dirty="0">
              <a:solidFill>
                <a:srgbClr val="E8682C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Sharing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potentially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sensitive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data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fellow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researchers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students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other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stakeholders;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experiences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ResearchDrive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 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452D52-050A-4613-AA59-0C29ACE446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3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C90F7B5-D675-A11F-DBB3-C417448E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14147"/>
            <a:ext cx="1444759" cy="879417"/>
          </a:xfrm>
          <a:solidFill>
            <a:schemeClr val="bg2"/>
          </a:solidFill>
          <a:ln w="12700"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r>
              <a:rPr lang="en-US" sz="3200" dirty="0">
                <a:solidFill>
                  <a:srgbClr val="E8682C"/>
                </a:solidFill>
                <a:latin typeface="DINPro-Medium" panose="02000503030000020004" pitchFamily="2" charset="0"/>
                <a:cs typeface="DIN Pro Regular" panose="020B0504020101020102" pitchFamily="34" charset="0"/>
              </a:rPr>
              <a:t>Today</a:t>
            </a:r>
            <a:endParaRPr lang="nl-NL" sz="3200" dirty="0">
              <a:solidFill>
                <a:schemeClr val="tx1">
                  <a:lumMod val="95000"/>
                  <a:lumOff val="5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861532-A4AB-D032-0BB1-F853B5F39A56}"/>
              </a:ext>
            </a:extLst>
          </p:cNvPr>
          <p:cNvSpPr txBox="1"/>
          <p:nvPr/>
        </p:nvSpPr>
        <p:spPr>
          <a:xfrm>
            <a:off x="7797276" y="6045091"/>
            <a:ext cx="4367284" cy="899999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r>
              <a:rPr lang="nl-NL" sz="1200" dirty="0">
                <a:solidFill>
                  <a:schemeClr val="bg2">
                    <a:lumMod val="65000"/>
                  </a:schemeClr>
                </a:solidFill>
                <a:latin typeface="DINPro-Medium"/>
              </a:rPr>
              <a:t>#</a:t>
            </a:r>
            <a:r>
              <a:rPr lang="nl-NL" sz="1200" dirty="0" err="1">
                <a:solidFill>
                  <a:schemeClr val="tx1"/>
                </a:solidFill>
                <a:latin typeface="DINPro-Medium"/>
              </a:rPr>
              <a:t>TogetherTowards</a:t>
            </a:r>
            <a:r>
              <a:rPr lang="nl-NL" sz="1200" dirty="0" err="1">
                <a:solidFill>
                  <a:srgbClr val="E8682C"/>
                </a:solidFill>
                <a:latin typeface="DINPro-Medium"/>
              </a:rPr>
              <a:t>OpenScience</a:t>
            </a:r>
            <a:endParaRPr lang="nl-IT" sz="1200" dirty="0">
              <a:solidFill>
                <a:srgbClr val="E86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5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669198-A9AA-426B-8F26-12DF4C2A7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838075"/>
            <a:ext cx="6111351" cy="4273550"/>
          </a:xfrm>
        </p:spPr>
        <p:txBody>
          <a:bodyPr/>
          <a:lstStyle/>
          <a:p>
            <a:endParaRPr lang="nl-NL" dirty="0">
              <a:solidFill>
                <a:srgbClr val="E8682C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Preprints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nl-NL" sz="2000" dirty="0">
                <a:solidFill>
                  <a:srgbClr val="E8682C"/>
                </a:solidFill>
              </a:rPr>
              <a:t>Reinier </a:t>
            </a:r>
            <a:r>
              <a:rPr lang="nl-NL" sz="2000" dirty="0" err="1">
                <a:solidFill>
                  <a:srgbClr val="E8682C"/>
                </a:solidFill>
              </a:rPr>
              <a:t>Prosee</a:t>
            </a:r>
            <a:endParaRPr lang="nl-NL" sz="2000" dirty="0">
              <a:solidFill>
                <a:srgbClr val="E8682C"/>
              </a:solidFill>
            </a:endParaRPr>
          </a:p>
          <a:p>
            <a:endParaRPr lang="nl-NL" sz="2000" dirty="0">
              <a:solidFill>
                <a:srgbClr val="E8682C"/>
              </a:solidFill>
              <a:sym typeface="Wingdings" panose="05000000000000000000" pitchFamily="2" charset="2"/>
            </a:endParaRPr>
          </a:p>
          <a:p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preLights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new preprint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highlights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service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where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team of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scientists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regularly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review, highlight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comment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on preprints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they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feel are of interest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biological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community.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nl-NL" sz="2500" dirty="0" err="1">
                <a:solidFill>
                  <a:srgbClr val="E8682C"/>
                </a:solidFill>
              </a:rPr>
              <a:t>https</a:t>
            </a:r>
            <a:r>
              <a:rPr lang="nl-NL" sz="2500" dirty="0">
                <a:solidFill>
                  <a:srgbClr val="E8682C"/>
                </a:solidFill>
              </a:rPr>
              <a:t>://</a:t>
            </a:r>
            <a:r>
              <a:rPr lang="nl-NL" sz="2500" dirty="0" err="1">
                <a:solidFill>
                  <a:srgbClr val="E8682C"/>
                </a:solidFill>
              </a:rPr>
              <a:t>edu.nl</a:t>
            </a:r>
            <a:r>
              <a:rPr lang="nl-NL" sz="2500" dirty="0">
                <a:solidFill>
                  <a:srgbClr val="E8682C"/>
                </a:solidFill>
              </a:rPr>
              <a:t>/yybq4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452D52-050A-4613-AA59-0C29ACE446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4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C90F7B5-D675-A11F-DBB3-C417448E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14147"/>
            <a:ext cx="5017531" cy="879417"/>
          </a:xfrm>
          <a:solidFill>
            <a:schemeClr val="bg2"/>
          </a:solidFill>
          <a:ln w="12700"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r>
              <a:rPr lang="en-US" sz="3200" dirty="0">
                <a:solidFill>
                  <a:srgbClr val="E8682C"/>
                </a:solidFill>
                <a:cs typeface="DIN Pro Regular" panose="020B0504020101020102" pitchFamily="34" charset="0"/>
              </a:rPr>
              <a:t>16</a:t>
            </a:r>
            <a:r>
              <a:rPr lang="en-US" sz="3200" dirty="0">
                <a:solidFill>
                  <a:srgbClr val="E8682C"/>
                </a:solidFill>
                <a:latin typeface="DINPro-Medium" panose="02000503030000020004" pitchFamily="2" charset="0"/>
                <a:cs typeface="DIN Pro Regular" panose="020B0504020101020102" pitchFamily="34" charset="0"/>
              </a:rPr>
              <a:t> May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Medium" panose="02000503030000020004" pitchFamily="2" charset="0"/>
                <a:cs typeface="DIN Pro Regular" panose="020B0504020101020102" pitchFamily="34" charset="0"/>
              </a:rPr>
              <a:t>Data Conversations</a:t>
            </a:r>
            <a:endParaRPr lang="nl-NL" sz="3200" dirty="0">
              <a:solidFill>
                <a:schemeClr val="tx1">
                  <a:lumMod val="95000"/>
                  <a:lumOff val="5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861532-A4AB-D032-0BB1-F853B5F39A56}"/>
              </a:ext>
            </a:extLst>
          </p:cNvPr>
          <p:cNvSpPr txBox="1"/>
          <p:nvPr/>
        </p:nvSpPr>
        <p:spPr>
          <a:xfrm>
            <a:off x="7797276" y="6045091"/>
            <a:ext cx="4367284" cy="899999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r>
              <a:rPr lang="nl-NL" sz="1200" dirty="0">
                <a:solidFill>
                  <a:schemeClr val="bg2">
                    <a:lumMod val="65000"/>
                  </a:schemeClr>
                </a:solidFill>
                <a:latin typeface="DINPro-Medium"/>
              </a:rPr>
              <a:t>#</a:t>
            </a:r>
            <a:r>
              <a:rPr lang="nl-NL" sz="1200" dirty="0" err="1">
                <a:solidFill>
                  <a:schemeClr val="tx1"/>
                </a:solidFill>
                <a:latin typeface="DINPro-Medium"/>
              </a:rPr>
              <a:t>TogetherTowards</a:t>
            </a:r>
            <a:r>
              <a:rPr lang="nl-NL" sz="1200" dirty="0" err="1">
                <a:solidFill>
                  <a:srgbClr val="E8682C"/>
                </a:solidFill>
                <a:latin typeface="DINPro-Medium"/>
              </a:rPr>
              <a:t>OpenScience</a:t>
            </a:r>
            <a:endParaRPr lang="nl-IT" sz="1200" dirty="0">
              <a:solidFill>
                <a:srgbClr val="E8682C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F473F1-1AC4-0520-427E-F808D2EF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76" y="684422"/>
            <a:ext cx="40640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7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669198-A9AA-426B-8F26-12DF4C2A7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838075"/>
            <a:ext cx="6111351" cy="4273550"/>
          </a:xfrm>
        </p:spPr>
        <p:txBody>
          <a:bodyPr/>
          <a:lstStyle/>
          <a:p>
            <a:endParaRPr lang="nl-NL" dirty="0">
              <a:solidFill>
                <a:srgbClr val="E8682C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Getting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started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making a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preregistration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>
                <a:solidFill>
                  <a:srgbClr val="E8682C"/>
                </a:solidFill>
              </a:rPr>
              <a:t>Open </a:t>
            </a:r>
            <a:r>
              <a:rPr lang="nl-NL" sz="2000" dirty="0" err="1">
                <a:solidFill>
                  <a:srgbClr val="E8682C"/>
                </a:solidFill>
              </a:rPr>
              <a:t>Science</a:t>
            </a:r>
            <a:r>
              <a:rPr lang="nl-NL" sz="2000" dirty="0">
                <a:solidFill>
                  <a:srgbClr val="E8682C"/>
                </a:solidFill>
              </a:rPr>
              <a:t> Framework</a:t>
            </a:r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nl-NL" sz="2000" dirty="0" err="1">
                <a:solidFill>
                  <a:srgbClr val="E8682C"/>
                </a:solidFill>
              </a:rPr>
              <a:t>Two-hour</a:t>
            </a:r>
            <a:r>
              <a:rPr lang="nl-NL" sz="2000" dirty="0">
                <a:solidFill>
                  <a:srgbClr val="E8682C"/>
                </a:solidFill>
              </a:rPr>
              <a:t> ONLINE course in </a:t>
            </a:r>
            <a:r>
              <a:rPr lang="nl-NL" sz="2000" dirty="0" err="1">
                <a:solidFill>
                  <a:srgbClr val="E8682C"/>
                </a:solidFill>
              </a:rPr>
              <a:t>the</a:t>
            </a:r>
            <a:r>
              <a:rPr lang="nl-NL" sz="2000" dirty="0">
                <a:solidFill>
                  <a:srgbClr val="E8682C"/>
                </a:solidFill>
              </a:rPr>
              <a:t> tool Open </a:t>
            </a:r>
            <a:r>
              <a:rPr lang="nl-NL" sz="2000" dirty="0" err="1">
                <a:solidFill>
                  <a:srgbClr val="E8682C"/>
                </a:solidFill>
              </a:rPr>
              <a:t>Science</a:t>
            </a:r>
            <a:r>
              <a:rPr lang="nl-NL" sz="2000" dirty="0">
                <a:solidFill>
                  <a:srgbClr val="E8682C"/>
                </a:solidFill>
              </a:rPr>
              <a:t> Framework (OSF). 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The course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will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be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lead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by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OSF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developers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from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United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States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nl-NL" sz="3500" dirty="0" err="1">
                <a:solidFill>
                  <a:schemeClr val="tx1"/>
                </a:solidFill>
                <a:sym typeface="Wingdings" panose="05000000000000000000" pitchFamily="2" charset="2"/>
              </a:rPr>
              <a:t>https</a:t>
            </a:r>
            <a:r>
              <a:rPr lang="nl-NL" sz="3500" dirty="0">
                <a:solidFill>
                  <a:schemeClr val="tx1"/>
                </a:solidFill>
                <a:sym typeface="Wingdings" panose="05000000000000000000" pitchFamily="2" charset="2"/>
              </a:rPr>
              <a:t>://</a:t>
            </a:r>
            <a:r>
              <a:rPr lang="nl-NL" sz="3500" dirty="0" err="1">
                <a:solidFill>
                  <a:schemeClr val="tx1"/>
                </a:solidFill>
                <a:sym typeface="Wingdings" panose="05000000000000000000" pitchFamily="2" charset="2"/>
              </a:rPr>
              <a:t>edu.nl</a:t>
            </a:r>
            <a:r>
              <a:rPr lang="nl-NL" sz="3500" dirty="0">
                <a:solidFill>
                  <a:schemeClr val="tx1"/>
                </a:solidFill>
                <a:sym typeface="Wingdings" panose="05000000000000000000" pitchFamily="2" charset="2"/>
              </a:rPr>
              <a:t>/dnc98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452D52-050A-4613-AA59-0C29ACE446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5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C90F7B5-D675-A11F-DBB3-C417448E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14147"/>
            <a:ext cx="2452663" cy="879417"/>
          </a:xfrm>
          <a:solidFill>
            <a:schemeClr val="bg2"/>
          </a:solidFill>
          <a:ln w="12700"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r>
              <a:rPr lang="en-US" sz="3200" dirty="0">
                <a:solidFill>
                  <a:srgbClr val="E8682C"/>
                </a:solidFill>
                <a:latin typeface="DINPro-Medium" panose="02000503030000020004" pitchFamily="2" charset="0"/>
                <a:cs typeface="DIN Pro Regular" panose="020B0504020101020102" pitchFamily="34" charset="0"/>
              </a:rPr>
              <a:t>31 May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Medium" panose="02000503030000020004" pitchFamily="2" charset="0"/>
                <a:cs typeface="DIN Pro Regular" panose="020B0504020101020102" pitchFamily="34" charset="0"/>
              </a:rPr>
              <a:t>OSF</a:t>
            </a:r>
            <a:endParaRPr lang="nl-NL" sz="3200" dirty="0">
              <a:solidFill>
                <a:schemeClr val="tx1">
                  <a:lumMod val="95000"/>
                  <a:lumOff val="5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861532-A4AB-D032-0BB1-F853B5F39A56}"/>
              </a:ext>
            </a:extLst>
          </p:cNvPr>
          <p:cNvSpPr txBox="1"/>
          <p:nvPr/>
        </p:nvSpPr>
        <p:spPr>
          <a:xfrm>
            <a:off x="7797276" y="6045091"/>
            <a:ext cx="4367284" cy="899999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r>
              <a:rPr lang="nl-NL" sz="1200" dirty="0">
                <a:solidFill>
                  <a:schemeClr val="bg2">
                    <a:lumMod val="65000"/>
                  </a:schemeClr>
                </a:solidFill>
                <a:latin typeface="DINPro-Medium"/>
              </a:rPr>
              <a:t>#</a:t>
            </a:r>
            <a:r>
              <a:rPr lang="nl-NL" sz="1200" dirty="0" err="1">
                <a:solidFill>
                  <a:schemeClr val="tx1"/>
                </a:solidFill>
                <a:latin typeface="DINPro-Medium"/>
              </a:rPr>
              <a:t>TogetherTowards</a:t>
            </a:r>
            <a:r>
              <a:rPr lang="nl-NL" sz="1200" dirty="0" err="1">
                <a:solidFill>
                  <a:srgbClr val="E8682C"/>
                </a:solidFill>
                <a:latin typeface="DINPro-Medium"/>
              </a:rPr>
              <a:t>OpenScience</a:t>
            </a:r>
            <a:endParaRPr lang="nl-IT" sz="1200" dirty="0">
              <a:solidFill>
                <a:srgbClr val="E8682C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54FB867-A37A-5B37-F60F-1A365B8F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76" y="1004610"/>
            <a:ext cx="40640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6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452D52-050A-4613-AA59-0C29ACE446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6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C90F7B5-D675-A11F-DBB3-C417448E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92548"/>
            <a:ext cx="6889134" cy="1322615"/>
          </a:xfrm>
          <a:solidFill>
            <a:schemeClr val="bg2"/>
          </a:solidFill>
          <a:ln w="12700"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r>
              <a:rPr lang="en-US" sz="3200" dirty="0">
                <a:solidFill>
                  <a:srgbClr val="E8682C"/>
                </a:solidFill>
                <a:latin typeface="DINPro-Medium" panose="02000503030000020004" pitchFamily="2" charset="0"/>
                <a:cs typeface="DIN Pro Regular" panose="020B0504020101020102" pitchFamily="34" charset="0"/>
              </a:rPr>
              <a:t>Open Science Community Amsterdam </a:t>
            </a:r>
            <a:br>
              <a:rPr lang="en-US" sz="3200" dirty="0">
                <a:solidFill>
                  <a:srgbClr val="E8682C"/>
                </a:solidFill>
                <a:latin typeface="DINPro-Medium" panose="02000503030000020004" pitchFamily="2" charset="0"/>
                <a:cs typeface="DIN Pro Regular" panose="020B0504020101020102" pitchFamily="34" charset="0"/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Medium" panose="02000503030000020004" pitchFamily="2" charset="0"/>
                <a:cs typeface="DIN Pro Regular" panose="020B0504020101020102" pitchFamily="34" charset="0"/>
              </a:rPr>
              <a:t>Award</a:t>
            </a:r>
            <a:endParaRPr lang="nl-NL" sz="3200" dirty="0">
              <a:solidFill>
                <a:schemeClr val="tx1">
                  <a:lumMod val="95000"/>
                  <a:lumOff val="5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861532-A4AB-D032-0BB1-F853B5F39A56}"/>
              </a:ext>
            </a:extLst>
          </p:cNvPr>
          <p:cNvSpPr txBox="1"/>
          <p:nvPr/>
        </p:nvSpPr>
        <p:spPr>
          <a:xfrm>
            <a:off x="7797276" y="6045091"/>
            <a:ext cx="4367284" cy="899999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r>
              <a:rPr lang="nl-NL" sz="1200" dirty="0">
                <a:solidFill>
                  <a:schemeClr val="bg2">
                    <a:lumMod val="65000"/>
                  </a:schemeClr>
                </a:solidFill>
                <a:latin typeface="DINPro-Medium"/>
              </a:rPr>
              <a:t>#</a:t>
            </a:r>
            <a:r>
              <a:rPr lang="nl-NL" sz="1200" dirty="0" err="1">
                <a:solidFill>
                  <a:schemeClr val="tx1"/>
                </a:solidFill>
                <a:latin typeface="DINPro-Medium"/>
              </a:rPr>
              <a:t>TogetherTowards</a:t>
            </a:r>
            <a:r>
              <a:rPr lang="nl-NL" sz="1200" dirty="0" err="1">
                <a:solidFill>
                  <a:srgbClr val="E8682C"/>
                </a:solidFill>
                <a:latin typeface="DINPro-Medium"/>
              </a:rPr>
              <a:t>OpenScience</a:t>
            </a:r>
            <a:endParaRPr lang="nl-IT" sz="1200" dirty="0">
              <a:solidFill>
                <a:srgbClr val="E8682C"/>
              </a:solidFill>
            </a:endParaRPr>
          </a:p>
        </p:txBody>
      </p:sp>
      <p:pic>
        <p:nvPicPr>
          <p:cNvPr id="7" name="Picture 6" descr="A poster with text and images&#10;&#10;Description automatically generated">
            <a:extLst>
              <a:ext uri="{FF2B5EF4-FFF2-40B4-BE49-F238E27FC236}">
                <a16:creationId xmlns:a16="http://schemas.microsoft.com/office/drawing/2014/main" id="{F307FAA8-1B5F-A188-33DD-6DEEB0189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33" y="0"/>
            <a:ext cx="4907753" cy="6945090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43DAD5F-CBB5-2CC7-062E-DC7B637BE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8924" y="1615163"/>
            <a:ext cx="9186863" cy="427355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rgbClr val="E8682C"/>
                </a:solidFill>
              </a:rPr>
              <a:t>Nominate</a:t>
            </a:r>
            <a:r>
              <a:rPr lang="nl-NL" sz="2000" dirty="0">
                <a:solidFill>
                  <a:srgbClr val="E8682C"/>
                </a:solidFill>
              </a:rPr>
              <a:t> a </a:t>
            </a:r>
            <a:r>
              <a:rPr lang="nl-NL" sz="2000" dirty="0" err="1">
                <a:solidFill>
                  <a:srgbClr val="E8682C"/>
                </a:solidFill>
              </a:rPr>
              <a:t>projcet</a:t>
            </a:r>
            <a:r>
              <a:rPr lang="nl-NL" sz="2000" dirty="0">
                <a:solidFill>
                  <a:srgbClr val="E8682C"/>
                </a:solidFill>
              </a:rPr>
              <a:t> </a:t>
            </a:r>
            <a:r>
              <a:rPr lang="nl-NL" sz="2000" dirty="0" err="1">
                <a:solidFill>
                  <a:srgbClr val="E8682C"/>
                </a:solidFill>
              </a:rPr>
              <a:t>by</a:t>
            </a:r>
            <a:r>
              <a:rPr lang="nl-NL" sz="2000" dirty="0">
                <a:solidFill>
                  <a:srgbClr val="E8682C"/>
                </a:solidFill>
              </a:rPr>
              <a:t> 16 May 16:00</a:t>
            </a:r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You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can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nominate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your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own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other’s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people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work</a:t>
            </a:r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rgbClr val="E8682C"/>
                </a:solidFill>
              </a:rPr>
              <a:t>Join</a:t>
            </a:r>
            <a:r>
              <a:rPr lang="nl-NL" sz="2000" dirty="0">
                <a:solidFill>
                  <a:srgbClr val="E8682C"/>
                </a:solidFill>
              </a:rPr>
              <a:t> </a:t>
            </a:r>
            <a:r>
              <a:rPr lang="nl-NL" sz="2000" dirty="0" err="1">
                <a:solidFill>
                  <a:srgbClr val="E8682C"/>
                </a:solidFill>
              </a:rPr>
              <a:t>the</a:t>
            </a:r>
            <a:r>
              <a:rPr lang="nl-NL" sz="2000" dirty="0">
                <a:solidFill>
                  <a:srgbClr val="E8682C"/>
                </a:solidFill>
              </a:rPr>
              <a:t> </a:t>
            </a:r>
            <a:r>
              <a:rPr lang="nl-NL" sz="2000" dirty="0" err="1">
                <a:solidFill>
                  <a:srgbClr val="E8682C"/>
                </a:solidFill>
              </a:rPr>
              <a:t>ceremony</a:t>
            </a:r>
            <a:r>
              <a:rPr lang="nl-NL" sz="2000" dirty="0">
                <a:solidFill>
                  <a:srgbClr val="E8682C"/>
                </a:solidFill>
              </a:rPr>
              <a:t> on </a:t>
            </a:r>
            <a:r>
              <a:rPr lang="nl-NL" sz="2000" dirty="0" err="1">
                <a:solidFill>
                  <a:srgbClr val="E8682C"/>
                </a:solidFill>
              </a:rPr>
              <a:t>June</a:t>
            </a:r>
            <a:r>
              <a:rPr lang="nl-NL" sz="2000" dirty="0">
                <a:solidFill>
                  <a:srgbClr val="E8682C"/>
                </a:solidFill>
              </a:rPr>
              <a:t> 10th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Starting</a:t>
            </a: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 17:00 at SPUI25</a:t>
            </a: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>
                <a:solidFill>
                  <a:srgbClr val="E8682C"/>
                </a:solidFill>
              </a:rPr>
              <a:t>More </a:t>
            </a:r>
            <a:r>
              <a:rPr lang="nl-NL" sz="2000" dirty="0" err="1">
                <a:solidFill>
                  <a:srgbClr val="E8682C"/>
                </a:solidFill>
              </a:rPr>
              <a:t>detials</a:t>
            </a:r>
            <a:r>
              <a:rPr lang="nl-NL" sz="2000" dirty="0">
                <a:solidFill>
                  <a:srgbClr val="E8682C"/>
                </a:solidFill>
              </a:rPr>
              <a:t>:</a:t>
            </a:r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  <a:hlinkClick r:id="rId4"/>
              </a:rPr>
              <a:t>https://osc-international.com/osc-amsterdam/</a:t>
            </a:r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nl-NL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9BBFE0-416E-9899-C624-43188A80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4410284"/>
            <a:ext cx="2156150" cy="23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94890"/>
      </p:ext>
    </p:extLst>
  </p:cSld>
  <p:clrMapOvr>
    <a:masterClrMapping/>
  </p:clrMapOvr>
</p:sld>
</file>

<file path=ppt/theme/theme1.xml><?xml version="1.0" encoding="utf-8"?>
<a:theme xmlns:a="http://schemas.openxmlformats.org/drawingml/2006/main" name="VU layout">
  <a:themeElements>
    <a:clrScheme name="VU colors">
      <a:dk1>
        <a:srgbClr val="000000"/>
      </a:dk1>
      <a:lt1>
        <a:srgbClr val="0089CF"/>
      </a:lt1>
      <a:dk2>
        <a:srgbClr val="0089CF"/>
      </a:dk2>
      <a:lt2>
        <a:srgbClr val="FFFFFF"/>
      </a:lt2>
      <a:accent1>
        <a:srgbClr val="0089CF"/>
      </a:accent1>
      <a:accent2>
        <a:srgbClr val="4FAF48"/>
      </a:accent2>
      <a:accent3>
        <a:srgbClr val="E8692D"/>
      </a:accent3>
      <a:accent4>
        <a:srgbClr val="8E4DA4"/>
      </a:accent4>
      <a:accent5>
        <a:srgbClr val="F3BA30"/>
      </a:accent5>
      <a:accent6>
        <a:srgbClr val="6666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effectLst>
          <a:outerShdw blurRad="254000" dist="127000" dir="2700000" algn="ctr" rotWithShape="0">
            <a:schemeClr val="tx1">
              <a:alpha val="5000"/>
            </a:schemeClr>
          </a:outerShdw>
        </a:effectLst>
      </a:spPr>
      <a:bodyPr wrap="square" lIns="360000" tIns="360000" rIns="360000" bIns="360000" rtlCol="0">
        <a:noAutofit/>
      </a:bodyPr>
      <a:lstStyle>
        <a:defPPr algn="l">
          <a:defRPr sz="2400" dirty="0">
            <a:solidFill>
              <a:srgbClr val="005CA9"/>
            </a:solidFill>
          </a:defRPr>
        </a:defPPr>
      </a:lstStyle>
    </a:txDef>
  </a:objectDefaults>
  <a:extraClrSchemeLst/>
  <a:custClrLst>
    <a:custClr name="VU blue">
      <a:srgbClr val="0077B3"/>
    </a:custClr>
    <a:custClr name="Orange-red">
      <a:srgbClr val="CC4100"/>
    </a:custClr>
    <a:custClr name="Green">
      <a:srgbClr val="008053"/>
    </a:custClr>
    <a:custClr name="Purple">
      <a:srgbClr val="3B2171"/>
    </a:custClr>
    <a:custClr name="Blue">
      <a:srgbClr val="66AFD4"/>
    </a:custClr>
    <a:custClr name="Chart green">
      <a:srgbClr val="66AFD4"/>
    </a:custClr>
    <a:custClr name="Chart orange">
      <a:srgbClr val="E8692D"/>
    </a:custClr>
    <a:custClr name="Chart purple">
      <a:srgbClr val="8E4DA4"/>
    </a:custClr>
    <a:custClr name="Chart yellow">
      <a:srgbClr val="F3BA30"/>
    </a:custClr>
    <a:custClr name="Chart light grey">
      <a:srgbClr val="D8D3D0"/>
    </a:custClr>
    <a:custClr name="Chart dart grey">
      <a:srgbClr val="066666"/>
    </a:custClr>
    <a:custClr name="Light blue">
      <a:srgbClr val="DFF2FD"/>
    </a:custClr>
    <a:custClr name="Light orange">
      <a:srgbClr val="FCD3B6"/>
    </a:custClr>
    <a:custClr name="Light green">
      <a:srgbClr val="EBF0C6"/>
    </a:custClr>
    <a:custClr name="Light purple">
      <a:srgbClr val="DDC6EE"/>
    </a:custClr>
    <a:custClr name="Change your world">
      <a:srgbClr val="005B9D"/>
    </a:custClr>
  </a:custClrLst>
  <a:extLst>
    <a:ext uri="{05A4C25C-085E-4340-85A3-A5531E510DB2}">
      <thm15:themeFamily xmlns:thm15="http://schemas.microsoft.com/office/thememl/2012/main" name="VU presentation.potx" id="{B491838A-1F74-4D87-B398-7CDD8260CE70}" vid="{3D16D61C-C7BD-4AEA-844B-7B33D039B99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 Presentation</Template>
  <TotalTime>5350</TotalTime>
  <Words>276</Words>
  <Application>Microsoft Macintosh PowerPoint</Application>
  <PresentationFormat>Custom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DIN Pro Regular</vt:lpstr>
      <vt:lpstr>DINPro</vt:lpstr>
      <vt:lpstr>DINPro-Medium</vt:lpstr>
      <vt:lpstr>Roboto</vt:lpstr>
      <vt:lpstr>Wingdings</vt:lpstr>
      <vt:lpstr>VU layout</vt:lpstr>
      <vt:lpstr>PowerPoint Presentation</vt:lpstr>
      <vt:lpstr>Research Drive</vt:lpstr>
      <vt:lpstr>Today</vt:lpstr>
      <vt:lpstr>16 May Data Conversations</vt:lpstr>
      <vt:lpstr>31 May OSF</vt:lpstr>
      <vt:lpstr>Open Science Community Amsterdam  Award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Keijzer, S. (Sjors)</dc:creator>
  <cp:keywords/>
  <dc:description/>
  <cp:lastModifiedBy>Karvovskaya, E. (Lena)</cp:lastModifiedBy>
  <cp:revision>29</cp:revision>
  <dcterms:created xsi:type="dcterms:W3CDTF">2022-08-30T07:26:17Z</dcterms:created>
  <dcterms:modified xsi:type="dcterms:W3CDTF">2024-04-25T08:38:24Z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VU</vt:lpwstr>
  </property>
  <property fmtid="{D5CDD505-2E9C-101B-9397-08002B2CF9AE}" pid="3" name="SjabloonVersiedatum">
    <vt:lpwstr>11 12 2020</vt:lpwstr>
  </property>
</Properties>
</file>