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IBM Plex Sans"/>
      <p:regular r:id="rId39"/>
      <p:bold r:id="rId40"/>
      <p:italic r:id="rId41"/>
      <p:boldItalic r:id="rId42"/>
    </p:embeddedFont>
    <p:embeddedFont>
      <p:font typeface="IBM Plex Sans Light"/>
      <p:regular r:id="rId43"/>
      <p:bold r:id="rId44"/>
      <p:italic r:id="rId45"/>
      <p:boldItalic r:id="rId46"/>
    </p:embeddedFont>
    <p:embeddedFont>
      <p:font typeface="Nuni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Sans-bold.fntdata"/><Relationship Id="rId42" Type="http://schemas.openxmlformats.org/officeDocument/2006/relationships/font" Target="fonts/IBMPlexSans-boldItalic.fntdata"/><Relationship Id="rId41" Type="http://schemas.openxmlformats.org/officeDocument/2006/relationships/font" Target="fonts/IBMPlexSans-italic.fntdata"/><Relationship Id="rId44" Type="http://schemas.openxmlformats.org/officeDocument/2006/relationships/font" Target="fonts/IBMPlexSansLight-bold.fntdata"/><Relationship Id="rId43" Type="http://schemas.openxmlformats.org/officeDocument/2006/relationships/font" Target="fonts/IBMPlexSansLight-regular.fntdata"/><Relationship Id="rId46" Type="http://schemas.openxmlformats.org/officeDocument/2006/relationships/font" Target="fonts/IBMPlexSansLight-boldItalic.fntdata"/><Relationship Id="rId45" Type="http://schemas.openxmlformats.org/officeDocument/2006/relationships/font" Target="fonts/IBMPlexSans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IBMPlexSans-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Nuni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sf.io/" TargetMode="External"/><Relationship Id="rId3" Type="http://schemas.openxmlformats.org/officeDocument/2006/relationships/hyperlink" Target="https://osf.io/" TargetMode="External"/><Relationship Id="rId4" Type="http://schemas.openxmlformats.org/officeDocument/2006/relationships/hyperlink" Target="https://psyarxiv.com/hvfmr" TargetMode="External"/><Relationship Id="rId10" Type="http://schemas.openxmlformats.org/officeDocument/2006/relationships/hyperlink" Target="https://tinyurl.com/RR-policyfeatures" TargetMode="External"/><Relationship Id="rId9" Type="http://schemas.openxmlformats.org/officeDocument/2006/relationships/hyperlink" Target="https://rr.peercommunityin.org/about/pci_rr_friendly_journals" TargetMode="External"/><Relationship Id="rId5" Type="http://schemas.openxmlformats.org/officeDocument/2006/relationships/hyperlink" Target="https://psyarxiv.com/hvfmr" TargetMode="External"/><Relationship Id="rId6" Type="http://schemas.openxmlformats.org/officeDocument/2006/relationships/hyperlink" Target="https://www.cos.io/initiatives/registered-reports" TargetMode="External"/><Relationship Id="rId7" Type="http://schemas.openxmlformats.org/officeDocument/2006/relationships/hyperlink" Target="https://www.cos.io/initiatives/registered-reports" TargetMode="External"/><Relationship Id="rId8" Type="http://schemas.openxmlformats.org/officeDocument/2006/relationships/hyperlink" Target="https://www.aje.com/arc/pre-registration-vs-registered-report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access.network/en/information/glossary#c6191" TargetMode="External"/><Relationship Id="rId3" Type="http://schemas.openxmlformats.org/officeDocument/2006/relationships/hyperlink" Target="https://open-access.network/en/information/glossary#c6191" TargetMode="External"/><Relationship Id="rId4" Type="http://schemas.openxmlformats.org/officeDocument/2006/relationships/hyperlink" Target="https://open-access.network/en/information/open-access-primers/what-does-open-access-mean#c7174" TargetMode="External"/><Relationship Id="rId5" Type="http://schemas.openxmlformats.org/officeDocument/2006/relationships/hyperlink" Target="https://open-access.network/en/information/open-access-primers/what-does-open-access-mean#c7174"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2.sherpa.ac.uk/romeo/" TargetMode="External"/><Relationship Id="rId3" Type="http://schemas.openxmlformats.org/officeDocument/2006/relationships/hyperlink" Target="https://shareyourpaper.org/" TargetMode="External"/><Relationship Id="rId4" Type="http://schemas.openxmlformats.org/officeDocument/2006/relationships/hyperlink" Target="https://unpaywall.org/" TargetMode="External"/><Relationship Id="rId11" Type="http://schemas.openxmlformats.org/officeDocument/2006/relationships/hyperlink" Target="https://doaj.org/" TargetMode="External"/><Relationship Id="rId10" Type="http://schemas.openxmlformats.org/officeDocument/2006/relationships/hyperlink" Target="https://creativecommons.it/chapterIT/" TargetMode="External"/><Relationship Id="rId12" Type="http://schemas.openxmlformats.org/officeDocument/2006/relationships/hyperlink" Target="https://bibliotecadigitale.cab.unipd.it/en/digital-library/about-publishing/open-access" TargetMode="External"/><Relationship Id="rId9" Type="http://schemas.openxmlformats.org/officeDocument/2006/relationships/hyperlink" Target="https://creativecommons.it/chapterIT/" TargetMode="External"/><Relationship Id="rId5" Type="http://schemas.openxmlformats.org/officeDocument/2006/relationships/hyperlink" Target="https://dissem.in/" TargetMode="External"/><Relationship Id="rId6" Type="http://schemas.openxmlformats.org/officeDocument/2006/relationships/hyperlink" Target="https://dissem.in/" TargetMode="External"/><Relationship Id="rId7" Type="http://schemas.openxmlformats.org/officeDocument/2006/relationships/hyperlink" Target="https://openaccessbutton.org/" TargetMode="External"/><Relationship Id="rId8" Type="http://schemas.openxmlformats.org/officeDocument/2006/relationships/hyperlink" Target="https://openaccessbutton.or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ebsite" TargetMode="External"/><Relationship Id="rId3" Type="http://schemas.openxmlformats.org/officeDocument/2006/relationships/hyperlink" Target="https://en.wikipedia.org/wiki/Website" TargetMode="External"/><Relationship Id="rId4" Type="http://schemas.openxmlformats.org/officeDocument/2006/relationships/hyperlink" Target="https://en.wikipedia.org/wiki/Open_access_journal" TargetMode="External"/><Relationship Id="rId5" Type="http://schemas.openxmlformats.org/officeDocument/2006/relationships/hyperlink" Target="https://en.wikipedia.org/wiki/Open_access_journal" TargetMode="External"/><Relationship Id="rId6" Type="http://schemas.openxmlformats.org/officeDocument/2006/relationships/hyperlink" Target="https://en.wikipedia.org/wiki/Directory_of_Open_Access_Journal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2.sherpa.ac.uk/romeo/" TargetMode="External"/><Relationship Id="rId3" Type="http://schemas.openxmlformats.org/officeDocument/2006/relationships/hyperlink" Target="https://v2.sherpa.ac.uk/julie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lifesciences.org/reviewed-preprints" TargetMode="External"/><Relationship Id="rId3" Type="http://schemas.openxmlformats.org/officeDocument/2006/relationships/hyperlink" Target="https://elifesciences.org/reviewed-preprint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148fd0666b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148fd0666b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caa639b5eb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caa639b5e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a:t>
            </a:r>
            <a:r>
              <a:rPr lang="en"/>
              <a:t>A pre-registration is a detailed plan you create and file online before beginning your study, while a registered report is a manuscript that undergoes publication in two stages. Both are valuable steps in open science and eliminating unethical and questionable research practices (QRPs).” </a:t>
            </a:r>
            <a:endParaRPr/>
          </a:p>
          <a:p>
            <a:pPr indent="0" lvl="0" marL="0" rtl="0" algn="l">
              <a:lnSpc>
                <a:spcPct val="115000"/>
              </a:lnSpc>
              <a:spcBef>
                <a:spcPts val="1200"/>
              </a:spcBef>
              <a:spcAft>
                <a:spcPts val="0"/>
              </a:spcAft>
              <a:buNone/>
            </a:pPr>
            <a:r>
              <a:rPr lang="en"/>
              <a:t>“</a:t>
            </a:r>
            <a:r>
              <a:rPr lang="en"/>
              <a:t>Pre-registration is a way of detailing, setting, and holding a research plan before starting your study. This includes writing what your hypotheses are, which specific methodologies you’ll use, and which analyses you’ll conduct.”</a:t>
            </a:r>
            <a:endParaRPr/>
          </a:p>
          <a:p>
            <a:pPr indent="0" lvl="0" marL="0" rtl="0" algn="l">
              <a:lnSpc>
                <a:spcPct val="115000"/>
              </a:lnSpc>
              <a:spcBef>
                <a:spcPts val="1200"/>
              </a:spcBef>
              <a:spcAft>
                <a:spcPts val="0"/>
              </a:spcAft>
              <a:buNone/>
            </a:pPr>
            <a:r>
              <a:rPr lang="en">
                <a:solidFill>
                  <a:schemeClr val="dk1"/>
                </a:solidFill>
              </a:rPr>
              <a:t>“Your pre-registration is then registered to a public, open-access repository such as</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Open Science Framework (OSF)</a:t>
            </a:r>
            <a:r>
              <a:rPr lang="en">
                <a:solidFill>
                  <a:schemeClr val="dk1"/>
                </a:solidFill>
              </a:rPr>
              <a:t>. Once it’s registered, it becomes time-stamped and read-only so you can’t go back and change it later.”</a:t>
            </a:r>
            <a:endParaRPr>
              <a:solidFill>
                <a:schemeClr val="dk1"/>
              </a:solidFill>
            </a:endParaRPr>
          </a:p>
          <a:p>
            <a:pPr indent="0" lvl="0" marL="0" rtl="0" algn="l">
              <a:lnSpc>
                <a:spcPct val="115000"/>
              </a:lnSpc>
              <a:spcBef>
                <a:spcPts val="1200"/>
              </a:spcBef>
              <a:spcAft>
                <a:spcPts val="0"/>
              </a:spcAft>
              <a:buNone/>
            </a:pPr>
            <a:r>
              <a:rPr lang="en">
                <a:solidFill>
                  <a:schemeClr val="dk1"/>
                </a:solidFill>
              </a:rPr>
              <a:t>“Pre-registration is possible for any type of research, from experimental to qualitative studies, as well as systematic reviews. You can also pre-register a study for which you’re using existing or</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secondary data</a:t>
            </a:r>
            <a:r>
              <a:rPr lang="en">
                <a:solidFill>
                  <a:schemeClr val="dk1"/>
                </a:solidFill>
              </a:rPr>
              <a: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“When you register on platforms like OSF, you’ll have the choice to make your registration public immediately and generate a DOI for your pre-registration. Then, your pre-registration remains on the registry cited as a record of your a priori decisions.”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a:t>
            </a:r>
            <a:r>
              <a:rPr lang="en">
                <a:solidFill>
                  <a:schemeClr val="dk1"/>
                </a:solidFill>
                <a:uFill>
                  <a:noFill/>
                </a:uFill>
                <a:hlinkClick r:id="rId6">
                  <a:extLst>
                    <a:ext uri="{A12FA001-AC4F-418D-AE19-62706E023703}">
                      <ahyp:hlinkClr val="tx"/>
                    </a:ext>
                  </a:extLst>
                </a:hlinkClick>
              </a:rPr>
              <a:t> </a:t>
            </a:r>
            <a:r>
              <a:rPr lang="en" u="sng">
                <a:solidFill>
                  <a:schemeClr val="hlink"/>
                </a:solidFill>
                <a:hlinkClick r:id="rId7"/>
              </a:rPr>
              <a:t>registered report</a:t>
            </a:r>
            <a:r>
              <a:rPr lang="en">
                <a:solidFill>
                  <a:schemeClr val="dk1"/>
                </a:solidFill>
              </a:rPr>
              <a:t> is similar to pre-registration in that it’s a specific and detailed plan of how you will conduct your research. However, a registered report goes one step further and refers to the manuscript’s publication in two different stages.”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“Importantly, you have to submit the registered report to a journal that accepts them and check their requirements.”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Source: </a:t>
            </a:r>
            <a:r>
              <a:rPr lang="en" u="sng">
                <a:solidFill>
                  <a:schemeClr val="hlink"/>
                </a:solidFill>
                <a:hlinkClick r:id="rId8"/>
              </a:rPr>
              <a:t>https://www.aje.com/arc/pre-registration-vs-registered-reports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PCI RR Journals: </a:t>
            </a:r>
            <a:r>
              <a:rPr lang="en" u="sng">
                <a:solidFill>
                  <a:schemeClr val="hlink"/>
                </a:solidFill>
                <a:hlinkClick r:id="rId9"/>
              </a:rPr>
              <a:t>https://rr.peercommunityin.org/about/pci_rr_friendly_journals</a:t>
            </a:r>
            <a:r>
              <a:rPr lang="en">
                <a:solidFill>
                  <a:schemeClr val="dk1"/>
                </a:solidFill>
              </a:rPr>
              <a: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List of journals who accept rr: </a:t>
            </a:r>
            <a:r>
              <a:rPr lang="en" u="sng">
                <a:solidFill>
                  <a:schemeClr val="hlink"/>
                </a:solidFill>
                <a:hlinkClick r:id="rId10"/>
              </a:rPr>
              <a:t>https://tinyurl.com/RR-policyfeatures</a:t>
            </a:r>
            <a:r>
              <a:rPr lang="en">
                <a:solidFill>
                  <a:schemeClr val="dk1"/>
                </a:solidFill>
              </a:rPr>
              <a:t>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aa639b5e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caa639b5e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aa639b5eb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aa639b5eb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aa639b5eb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caa639b5eb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caa639b5eb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caa639b5eb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Berlin Declaration on Open Access to Knowledge in the Sciences and Humanities (2003)</a:t>
            </a:r>
            <a:r>
              <a:rPr lang="en">
                <a:solidFill>
                  <a:schemeClr val="dk1"/>
                </a:solidFill>
              </a:rPr>
              <a:t> requires that, to qualify as open access, a contribution must not only be usable free of charge, but also users must be permitted "to copy, use, distribute, transmit and display the work publicly and to make and distribute derivative works in any digital medium for any responsible purpose, subject to proper attribution."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(Berlin Declaration on Open Access to Knowledge in the Sciences and Humanities, 2003)</a:t>
            </a:r>
            <a:r>
              <a:rPr lang="en">
                <a:solidFill>
                  <a:schemeClr val="dk1"/>
                </a:solidFill>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b178319c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b178319c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Green Open Access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Though publishing in a subscription journal or a monograph is accessible at a cost, it is also possible to publish an open version of the same work.</a:t>
            </a:r>
            <a:br>
              <a:rPr lang="en">
                <a:solidFill>
                  <a:schemeClr val="dk1"/>
                </a:solidFill>
              </a:rPr>
            </a:br>
            <a:r>
              <a:rPr lang="en">
                <a:solidFill>
                  <a:schemeClr val="dk1"/>
                </a:solidFill>
              </a:rPr>
              <a:t> </a:t>
            </a:r>
            <a:r>
              <a:rPr b="1" lang="en">
                <a:solidFill>
                  <a:schemeClr val="dk1"/>
                </a:solidFill>
              </a:rPr>
              <a:t>Self-archiving (or Green OA)</a:t>
            </a:r>
            <a:r>
              <a:rPr lang="en">
                <a:solidFill>
                  <a:schemeClr val="dk1"/>
                </a:solidFill>
              </a:rPr>
              <a:t> is one of the strategies for making scientific production open. It consists of uploading documents, in the version permitted by the publisher or by the license previously chosen, in an Open Access institutional or disciplinary/thematic archive, without additional costs for the author.</a:t>
            </a:r>
            <a:br>
              <a:rPr lang="en">
                <a:solidFill>
                  <a:schemeClr val="dk1"/>
                </a:solidFill>
              </a:rPr>
            </a:br>
            <a:r>
              <a:rPr lang="en">
                <a:solidFill>
                  <a:schemeClr val="dk1"/>
                </a:solidFill>
              </a:rPr>
              <a:t>The versions allowed for Green OA republication, which vary concerning the policies of the individual publishers, are the </a:t>
            </a:r>
            <a:r>
              <a:rPr b="1" lang="en">
                <a:solidFill>
                  <a:schemeClr val="dk1"/>
                </a:solidFill>
              </a:rPr>
              <a:t>pre-print or submitted version</a:t>
            </a:r>
            <a:r>
              <a:rPr lang="en">
                <a:solidFill>
                  <a:schemeClr val="dk1"/>
                </a:solidFill>
              </a:rPr>
              <a:t> (not referenced, author's manuscript - AM), the </a:t>
            </a:r>
            <a:r>
              <a:rPr b="1" lang="en">
                <a:solidFill>
                  <a:schemeClr val="dk1"/>
                </a:solidFill>
              </a:rPr>
              <a:t>post-print or accepted version</a:t>
            </a:r>
            <a:r>
              <a:rPr lang="en">
                <a:solidFill>
                  <a:schemeClr val="dk1"/>
                </a:solidFill>
              </a:rPr>
              <a:t> (= after peer review, without editorial layout, also called Author's Accepted Manuscript - AAM) and, to a much lesser extent, the </a:t>
            </a:r>
            <a:r>
              <a:rPr b="1" lang="en">
                <a:solidFill>
                  <a:schemeClr val="dk1"/>
                </a:solidFill>
              </a:rPr>
              <a:t>editorial version</a:t>
            </a:r>
            <a:r>
              <a:rPr lang="en">
                <a:solidFill>
                  <a:schemeClr val="dk1"/>
                </a:solidFill>
              </a:rPr>
              <a:t> (Version of Record - VoR).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Often an </a:t>
            </a:r>
            <a:r>
              <a:rPr b="1" lang="en">
                <a:solidFill>
                  <a:schemeClr val="dk1"/>
                </a:solidFill>
              </a:rPr>
              <a:t>embargo</a:t>
            </a:r>
            <a:r>
              <a:rPr lang="en">
                <a:solidFill>
                  <a:schemeClr val="dk1"/>
                </a:solidFill>
              </a:rPr>
              <a:t> period is required by publishers (usually for postprint and editorial versions), before being able to make the contribution open; the expiring date of embargos can be indicated at the moment of submission to the institutional archive.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Green OA contribution can be accompanied by an open license, chosen by the authors or defined by the policies of the publisher.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Tools to verify publishers' policies and look for Green OA versions of research documents: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u="sng">
                <a:solidFill>
                  <a:schemeClr val="hlink"/>
                </a:solidFill>
                <a:hlinkClick r:id="rId2"/>
              </a:rPr>
              <a:t>Sherpa Romeo</a:t>
            </a:r>
            <a:r>
              <a:rPr lang="en">
                <a:solidFill>
                  <a:schemeClr val="dk1"/>
                </a:solidFill>
              </a:rPr>
              <a:t>: the platform that collects information on the self-archiving policies of publishers and journals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u="sng">
                <a:solidFill>
                  <a:schemeClr val="hlink"/>
                </a:solidFill>
                <a:hlinkClick r:id="rId3"/>
              </a:rPr>
              <a:t>ShareYourPapers</a:t>
            </a:r>
            <a:r>
              <a:rPr lang="en">
                <a:solidFill>
                  <a:schemeClr val="dk1"/>
                </a:solidFill>
              </a:rPr>
              <a:t>: a tool with which authors can check which versions of their document can be shared with open access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u="sng">
                <a:solidFill>
                  <a:schemeClr val="hlink"/>
                </a:solidFill>
                <a:hlinkClick r:id="rId4"/>
              </a:rPr>
              <a:t>Unpaywall</a:t>
            </a:r>
            <a:r>
              <a:rPr lang="en">
                <a:solidFill>
                  <a:schemeClr val="dk1"/>
                </a:solidFill>
              </a:rPr>
              <a:t>,</a:t>
            </a:r>
            <a:r>
              <a:rPr lang="en">
                <a:solidFill>
                  <a:schemeClr val="dk1"/>
                </a:solidFill>
                <a:uFill>
                  <a:noFill/>
                </a:uFill>
                <a:hlinkClick r:id="rId5">
                  <a:extLst>
                    <a:ext uri="{A12FA001-AC4F-418D-AE19-62706E023703}">
                      <ahyp:hlinkClr val="tx"/>
                    </a:ext>
                  </a:extLst>
                </a:hlinkClick>
              </a:rPr>
              <a:t> </a:t>
            </a:r>
            <a:r>
              <a:rPr lang="en" u="sng">
                <a:solidFill>
                  <a:schemeClr val="hlink"/>
                </a:solidFill>
                <a:hlinkClick r:id="rId6"/>
              </a:rPr>
              <a:t>Dissemin</a:t>
            </a:r>
            <a:r>
              <a:rPr lang="en">
                <a:solidFill>
                  <a:schemeClr val="dk1"/>
                </a:solidFill>
              </a:rPr>
              <a:t> and</a:t>
            </a:r>
            <a:r>
              <a:rPr lang="en">
                <a:solidFill>
                  <a:schemeClr val="dk1"/>
                </a:solidFill>
                <a:uFill>
                  <a:noFill/>
                </a:uFill>
                <a:hlinkClick r:id="rId7">
                  <a:extLst>
                    <a:ext uri="{A12FA001-AC4F-418D-AE19-62706E023703}">
                      <ahyp:hlinkClr val="tx"/>
                    </a:ext>
                  </a:extLst>
                </a:hlinkClick>
              </a:rPr>
              <a:t> </a:t>
            </a:r>
            <a:r>
              <a:rPr lang="en" u="sng">
                <a:solidFill>
                  <a:schemeClr val="hlink"/>
                </a:solidFill>
                <a:hlinkClick r:id="rId8"/>
              </a:rPr>
              <a:t>Open Access Button</a:t>
            </a:r>
            <a:r>
              <a:rPr lang="en">
                <a:solidFill>
                  <a:schemeClr val="dk1"/>
                </a:solidFill>
              </a:rPr>
              <a:t>: to find Green Open Access contents available in preprint, postprint and institutional servers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Gold Open Access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work is made available immediately by the academic publisher in a completely Open Access journal or collection or book, upon payment of a fee called APC (Article Processing Charge).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Generally, the copyright is maintained by the authors or by the scientific societies who edit the journal/monograph, which is published with a license that allows different levels of reuse.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Facilities may be provided for authors on the payment of the APC.</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Diamond Open Access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Immediate Open Access publication without paying an APC fee. Copyright can be maintained by the author and the open licenses allow for sharing and reuse (generally</a:t>
            </a:r>
            <a:r>
              <a:rPr lang="en">
                <a:solidFill>
                  <a:schemeClr val="dk1"/>
                </a:solidFill>
                <a:uFill>
                  <a:noFill/>
                </a:uFill>
                <a:hlinkClick r:id="rId9">
                  <a:extLst>
                    <a:ext uri="{A12FA001-AC4F-418D-AE19-62706E023703}">
                      <ahyp:hlinkClr val="tx"/>
                    </a:ext>
                  </a:extLst>
                </a:hlinkClick>
              </a:rPr>
              <a:t> </a:t>
            </a:r>
            <a:r>
              <a:rPr lang="en" u="sng">
                <a:solidFill>
                  <a:schemeClr val="hlink"/>
                </a:solidFill>
                <a:hlinkClick r:id="rId10"/>
              </a:rPr>
              <a:t>Creative Commons</a:t>
            </a:r>
            <a:r>
              <a:rPr lang="en">
                <a:solidFill>
                  <a:schemeClr val="dk1"/>
                </a:solidFill>
              </a:rPr>
              <a:t> licenses are applied). The Directory of OA Journals (</a:t>
            </a:r>
            <a:r>
              <a:rPr lang="en" u="sng">
                <a:solidFill>
                  <a:schemeClr val="hlink"/>
                </a:solidFill>
                <a:hlinkClick r:id="rId11"/>
              </a:rPr>
              <a:t>DOAJ</a:t>
            </a:r>
            <a:r>
              <a:rPr lang="en">
                <a:solidFill>
                  <a:schemeClr val="dk1"/>
                </a:solidFill>
              </a:rPr>
              <a:t>) makes it easy to locate Diamond non-profit academic journals.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subgroup of these journals is called </a:t>
            </a:r>
            <a:r>
              <a:rPr b="1" lang="en">
                <a:solidFill>
                  <a:schemeClr val="dk1"/>
                </a:solidFill>
              </a:rPr>
              <a:t>Platinum Open Access</a:t>
            </a:r>
            <a:r>
              <a:rPr lang="en">
                <a:solidFill>
                  <a:schemeClr val="dk1"/>
                </a:solidFill>
              </a:rPr>
              <a:t>: the license applied to contributions (published OA without APC) is the only Creative Commons CC-BY, which allows the widest use of the published content.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Hybrid Open Access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Also defined with trade names such as open choice or open select, hybrid open access occurs when a contribution is published in a subscription journal (or in a paid miscellany) but becomes immediately available for free on the Publisher's website upon payment of the APC. The open contribution is accompanied by an open reuse license (generally Creative Commons).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Particular attention must be paid by the authors to the license that accompanies the hybrid Open content so that it can be republished on platforms other than that of the publisher.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Hybrid OA model implies the phenomenon of increasing costs to read and publish, the so-called double-dipping, dealt with by research and academic institutions through the subscription of transformative publish &amp; read contracts.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Bronze Open Access</a:t>
            </a:r>
            <a:endParaRPr b="1">
              <a:solidFill>
                <a:schemeClr val="dk1"/>
              </a:solidFill>
            </a:endParaRPr>
          </a:p>
          <a:p>
            <a:pPr indent="0" lvl="0" marL="0" rtl="0" algn="l">
              <a:lnSpc>
                <a:spcPct val="115000"/>
              </a:lnSpc>
              <a:spcBef>
                <a:spcPts val="1200"/>
              </a:spcBef>
              <a:spcAft>
                <a:spcPts val="0"/>
              </a:spcAft>
              <a:buNone/>
            </a:pPr>
            <a:r>
              <a:rPr lang="en">
                <a:solidFill>
                  <a:schemeClr val="dk1"/>
                </a:solidFill>
              </a:rPr>
              <a:t>When the published contribution is, immediately or after a certain period, available for free on the publisher's website, without the presence of an open license or a transparent declaration of the rights of authors and re-users. This determines its unclear status from the point of view of intellectual property and the related reuse of published content, although payment by the authors of an APC is sometimes required.</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Source: </a:t>
            </a:r>
            <a:r>
              <a:rPr lang="en" u="sng">
                <a:solidFill>
                  <a:schemeClr val="hlink"/>
                </a:solidFill>
                <a:hlinkClick r:id="rId12"/>
              </a:rPr>
              <a:t>https://bibliotecadigitale.cab.unipd.it/en/digital-library/about-publishing/open-access</a:t>
            </a:r>
            <a:r>
              <a:rPr lang="en">
                <a:solidFill>
                  <a:schemeClr val="dk1"/>
                </a:solidFill>
              </a:rPr>
              <a:t>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cb178319c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cb178319c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aa639b5eb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caa639b5eb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The checklist is a tool that will help you discover what you need to know when assessing whether or not a publisher is suitable for your research.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aa639b5eb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caa639b5eb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a:t>
            </a:r>
            <a:r>
              <a:rPr b="1" lang="en">
                <a:solidFill>
                  <a:schemeClr val="dk1"/>
                </a:solidFill>
              </a:rPr>
              <a:t>Directory of Open Access Journals</a:t>
            </a:r>
            <a:r>
              <a:rPr lang="en">
                <a:solidFill>
                  <a:schemeClr val="dk1"/>
                </a:solidFill>
              </a:rPr>
              <a:t> (</a:t>
            </a:r>
            <a:r>
              <a:rPr b="1" lang="en">
                <a:solidFill>
                  <a:schemeClr val="dk1"/>
                </a:solidFill>
              </a:rPr>
              <a:t>DOAJ</a:t>
            </a:r>
            <a:r>
              <a:rPr lang="en">
                <a:solidFill>
                  <a:schemeClr val="dk1"/>
                </a:solidFill>
              </a:rPr>
              <a:t>) is a</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website</a:t>
            </a:r>
            <a:r>
              <a:rPr lang="en">
                <a:solidFill>
                  <a:schemeClr val="dk1"/>
                </a:solidFill>
              </a:rPr>
              <a:t> that hosts a community-curated list of</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open access journals</a:t>
            </a:r>
            <a:r>
              <a:rPr lang="en">
                <a:solidFill>
                  <a:schemeClr val="dk1"/>
                </a:solidFill>
              </a:rPr>
              <a:t>, maintained by Infrastructure Services for Open Access (IS4OA). It was launched in 2003 with 300 open access journals.” - </a:t>
            </a:r>
            <a:r>
              <a:rPr lang="en" u="sng">
                <a:solidFill>
                  <a:schemeClr val="hlink"/>
                </a:solidFill>
                <a:hlinkClick r:id="rId6"/>
              </a:rPr>
              <a:t>Wikipedia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aa639b5eb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caa639b5eb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Sherpa Romeo gives a summary of publishers' open access archiving conditions for individual journals. Sherpa Romeo is an online resource that aggregates and analyses publisher open access policies from around the world and provides summaries of publisher copyright and open access archiving policies on a journal-by-journal basis.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u="sng">
                <a:solidFill>
                  <a:schemeClr val="hlink"/>
                </a:solidFill>
                <a:hlinkClick r:id="rId2"/>
              </a:rPr>
              <a:t>Find out more about Sherpa Romeo</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Sherpa Juliet enables researchers and librarians to see funders’ conditions for open access publication. Sherpa Juliet is a searchable database and single focal point of up-to-date information concerning funders’ policies and their requirements on open access, publication and data archiving.</a:t>
            </a:r>
            <a:endParaRPr>
              <a:solidFill>
                <a:schemeClr val="dk1"/>
              </a:solidFill>
            </a:endParaRPr>
          </a:p>
          <a:p>
            <a:pPr indent="0" lvl="0" marL="0" rtl="0" algn="l">
              <a:lnSpc>
                <a:spcPct val="115000"/>
              </a:lnSpc>
              <a:spcBef>
                <a:spcPts val="1200"/>
              </a:spcBef>
              <a:spcAft>
                <a:spcPts val="1200"/>
              </a:spcAft>
              <a:buNone/>
            </a:pPr>
            <a:r>
              <a:rPr lang="en" u="sng">
                <a:solidFill>
                  <a:schemeClr val="hlink"/>
                </a:solidFill>
                <a:hlinkClick r:id="rId3"/>
              </a:rPr>
              <a:t>Find out more about Sherpa Juliet</a:t>
            </a:r>
            <a:r>
              <a:rPr lang="en">
                <a:solidFill>
                  <a:schemeClr val="dk1"/>
                </a:solidFil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cb178319c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cb178319c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aa639b5eb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caa639b5eb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This is an example of a site that you can use to determine if a journal’s policy is consistent with how you wish to publish your open access results. Journal policies should always be reviewed and considered during the early planning phase of your project and well before submitting your manuscript for publication.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b178319c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cb178319c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aa639b5eb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caa639b5eb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caa639b5eb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caa639b5eb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As defined by COPE (the Committee of Publication Ethics) ‘Preprints are a form of publication which enable pre-peer reviewed articles to be disseminated quickly and widely, under open access licenses, usually at no cost to authors.’ </a:t>
            </a:r>
            <a:endParaRPr>
              <a:solidFill>
                <a:schemeClr val="dk1"/>
              </a:solidFill>
            </a:endParaRPr>
          </a:p>
          <a:p>
            <a:pPr indent="0" lvl="0" marL="0" rtl="0" algn="l">
              <a:lnSpc>
                <a:spcPct val="115000"/>
              </a:lnSpc>
              <a:spcBef>
                <a:spcPts val="1200"/>
              </a:spcBef>
              <a:spcAft>
                <a:spcPts val="200"/>
              </a:spcAft>
              <a:buClr>
                <a:schemeClr val="dk1"/>
              </a:buClr>
              <a:buSzPts val="1100"/>
              <a:buFont typeface="Arial"/>
              <a:buNone/>
            </a:pPr>
            <a:r>
              <a:rPr lang="en">
                <a:solidFill>
                  <a:schemeClr val="dk1"/>
                </a:solidFill>
              </a:rPr>
              <a:t>Preprints are often the authors’ final version of a manuscript and are shared online free of charge. If shared on an independent specialized scholarly repository, accepted manuscripts will be licensed (usually with CC BY but not always), assigned with a digital object identifier (DOI) and indexed in a scholarly digital database — thereby establishing priority of discovery for the author and making the work citable and at the same time discoverable. This form of archiving is part of the Green Open Access.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caa639b5eb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caa639b5eb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slide is meant to illustrate the traditional peer review process carried out by a journal (bottom) which for most journals happen in the dark, outside of the public eye. As you may well know, the manuscript is submitted by the authors to a journal, it goes through peer review, successfully or unsuccessfully, often for multiple rounds, and it’s not before several months to years that the manuscript reaches the public. (CLICK) Preprints allow for early sharing of the research output, and all happens in the open. (CLICK again to enable next animation). Preprints also open up the doors to constructive community feedback at a point in time in which changes can still be made.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caa639b5eb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caa639b5eb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aa639b5e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caa639b5e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caa639b5eb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caa639b5eb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caa639b5eb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caa639b5eb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caa639b5eb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caa639b5eb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c3fe18c3a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c3fe18c3a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cb178319c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cb178319c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Under this new approach eLife will no longer make accept or reject decisions following peer review. Instead every article selected for peer review will be published as a</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Reviewed Preprint</a:t>
            </a:r>
            <a:r>
              <a:rPr lang="en">
                <a:solidFill>
                  <a:schemeClr val="dk1"/>
                </a:solidFill>
              </a:rPr>
              <a:t> on the eLife website. This will include the preprint itself along with its eLife assessment, public reviews and – if the author wishes – a response from the authors.</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Upon receiving the reviews, the authors decide whether to proceed to a Version of Record or undertake revisions. If the authors would like eLife to consider a revised version, they will need to update their preprint.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cb178319c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cb178319c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cb178319c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cb178319c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b178319c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cb178319c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aa639b5e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aa639b5e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b178319c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cb178319c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caa639b5e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caa639b5e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caa639b5e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caa639b5e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aa639b5e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aa639b5e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caa639b5e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caa639b5e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1" name="Google Shape;11;p2"/>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12" name="Google Shape;12;p2"/>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pic>
        <p:nvPicPr>
          <p:cNvPr id="51" name="Google Shape;51;p11"/>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52" name="Google Shape;52;p11"/>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E4002C"/>
        </a:solidFill>
      </p:bgPr>
    </p:bg>
    <p:spTree>
      <p:nvGrpSpPr>
        <p:cNvPr id="53" name="Shape 53"/>
        <p:cNvGrpSpPr/>
        <p:nvPr/>
      </p:nvGrpSpPr>
      <p:grpSpPr>
        <a:xfrm>
          <a:off x="0" y="0"/>
          <a:ext cx="0" cy="0"/>
          <a:chOff x="0" y="0"/>
          <a:chExt cx="0" cy="0"/>
        </a:xfrm>
      </p:grpSpPr>
      <p:pic>
        <p:nvPicPr>
          <p:cNvPr id="54" name="Google Shape;54;p12"/>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55" name="Google Shape;55;p12"/>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6" name="Shape 56"/>
        <p:cNvGrpSpPr/>
        <p:nvPr/>
      </p:nvGrpSpPr>
      <p:grpSpPr>
        <a:xfrm>
          <a:off x="0" y="0"/>
          <a:ext cx="0" cy="0"/>
          <a:chOff x="0" y="0"/>
          <a:chExt cx="0" cy="0"/>
        </a:xfrm>
      </p:grpSpPr>
      <p:pic>
        <p:nvPicPr>
          <p:cNvPr id="57" name="Google Shape;57;p13"/>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58" name="Google Shape;58;p13"/>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59"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60" name="Shape 6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15" name="Google Shape;15;p3"/>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16" name="Google Shape;16;p3"/>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2EC65C"/>
              </a:buClr>
              <a:buSzPts val="2800"/>
              <a:buNone/>
              <a:defRPr>
                <a:solidFill>
                  <a:srgbClr val="2EC65C"/>
                </a:solidFill>
              </a:defRPr>
            </a:lvl1pPr>
            <a:lvl2pPr lvl="1">
              <a:spcBef>
                <a:spcPts val="0"/>
              </a:spcBef>
              <a:spcAft>
                <a:spcPts val="0"/>
              </a:spcAft>
              <a:buClr>
                <a:srgbClr val="2EC65C"/>
              </a:buClr>
              <a:buSzPts val="2800"/>
              <a:buNone/>
              <a:defRPr>
                <a:solidFill>
                  <a:srgbClr val="2EC65C"/>
                </a:solidFill>
              </a:defRPr>
            </a:lvl2pPr>
            <a:lvl3pPr lvl="2">
              <a:spcBef>
                <a:spcPts val="0"/>
              </a:spcBef>
              <a:spcAft>
                <a:spcPts val="0"/>
              </a:spcAft>
              <a:buClr>
                <a:srgbClr val="2EC65C"/>
              </a:buClr>
              <a:buSzPts val="2800"/>
              <a:buNone/>
              <a:defRPr>
                <a:solidFill>
                  <a:srgbClr val="2EC65C"/>
                </a:solidFill>
              </a:defRPr>
            </a:lvl3pPr>
            <a:lvl4pPr lvl="3">
              <a:spcBef>
                <a:spcPts val="0"/>
              </a:spcBef>
              <a:spcAft>
                <a:spcPts val="0"/>
              </a:spcAft>
              <a:buClr>
                <a:srgbClr val="2EC65C"/>
              </a:buClr>
              <a:buSzPts val="2800"/>
              <a:buNone/>
              <a:defRPr>
                <a:solidFill>
                  <a:srgbClr val="2EC65C"/>
                </a:solidFill>
              </a:defRPr>
            </a:lvl4pPr>
            <a:lvl5pPr lvl="4">
              <a:spcBef>
                <a:spcPts val="0"/>
              </a:spcBef>
              <a:spcAft>
                <a:spcPts val="0"/>
              </a:spcAft>
              <a:buClr>
                <a:srgbClr val="2EC65C"/>
              </a:buClr>
              <a:buSzPts val="2800"/>
              <a:buNone/>
              <a:defRPr>
                <a:solidFill>
                  <a:srgbClr val="2EC65C"/>
                </a:solidFill>
              </a:defRPr>
            </a:lvl5pPr>
            <a:lvl6pPr lvl="5">
              <a:spcBef>
                <a:spcPts val="0"/>
              </a:spcBef>
              <a:spcAft>
                <a:spcPts val="0"/>
              </a:spcAft>
              <a:buClr>
                <a:srgbClr val="2EC65C"/>
              </a:buClr>
              <a:buSzPts val="2800"/>
              <a:buNone/>
              <a:defRPr>
                <a:solidFill>
                  <a:srgbClr val="2EC65C"/>
                </a:solidFill>
              </a:defRPr>
            </a:lvl6pPr>
            <a:lvl7pPr lvl="6">
              <a:spcBef>
                <a:spcPts val="0"/>
              </a:spcBef>
              <a:spcAft>
                <a:spcPts val="0"/>
              </a:spcAft>
              <a:buClr>
                <a:srgbClr val="2EC65C"/>
              </a:buClr>
              <a:buSzPts val="2800"/>
              <a:buNone/>
              <a:defRPr>
                <a:solidFill>
                  <a:srgbClr val="2EC65C"/>
                </a:solidFill>
              </a:defRPr>
            </a:lvl7pPr>
            <a:lvl8pPr lvl="7">
              <a:spcBef>
                <a:spcPts val="0"/>
              </a:spcBef>
              <a:spcAft>
                <a:spcPts val="0"/>
              </a:spcAft>
              <a:buClr>
                <a:srgbClr val="2EC65C"/>
              </a:buClr>
              <a:buSzPts val="2800"/>
              <a:buNone/>
              <a:defRPr>
                <a:solidFill>
                  <a:srgbClr val="2EC65C"/>
                </a:solidFill>
              </a:defRPr>
            </a:lvl8pPr>
            <a:lvl9pPr lvl="8">
              <a:spcBef>
                <a:spcPts val="0"/>
              </a:spcBef>
              <a:spcAft>
                <a:spcPts val="0"/>
              </a:spcAft>
              <a:buClr>
                <a:srgbClr val="2EC65C"/>
              </a:buClr>
              <a:buSzPts val="2800"/>
              <a:buNone/>
              <a:defRPr>
                <a:solidFill>
                  <a:srgbClr val="2EC65C"/>
                </a:solidFill>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20" name="Google Shape;20;p4"/>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21" name="Google Shape;21;p4"/>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26" name="Google Shape;26;p5"/>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27" name="Google Shape;27;p5"/>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1"/>
              </a:buClr>
              <a:buSzPts val="2500"/>
              <a:buNone/>
              <a:defRPr sz="2500">
                <a:solidFill>
                  <a:schemeClr val="accent1"/>
                </a:solidFill>
              </a:defRPr>
            </a:lvl1pPr>
            <a:lvl2pPr lvl="1">
              <a:spcBef>
                <a:spcPts val="0"/>
              </a:spcBef>
              <a:spcAft>
                <a:spcPts val="0"/>
              </a:spcAft>
              <a:buClr>
                <a:schemeClr val="accent1"/>
              </a:buClr>
              <a:buSzPts val="2500"/>
              <a:buNone/>
              <a:defRPr sz="2500">
                <a:solidFill>
                  <a:schemeClr val="accent1"/>
                </a:solidFill>
              </a:defRPr>
            </a:lvl2pPr>
            <a:lvl3pPr lvl="2">
              <a:spcBef>
                <a:spcPts val="0"/>
              </a:spcBef>
              <a:spcAft>
                <a:spcPts val="0"/>
              </a:spcAft>
              <a:buClr>
                <a:schemeClr val="accent1"/>
              </a:buClr>
              <a:buSzPts val="2500"/>
              <a:buNone/>
              <a:defRPr sz="2500">
                <a:solidFill>
                  <a:schemeClr val="accent1"/>
                </a:solidFill>
              </a:defRPr>
            </a:lvl3pPr>
            <a:lvl4pPr lvl="3">
              <a:spcBef>
                <a:spcPts val="0"/>
              </a:spcBef>
              <a:spcAft>
                <a:spcPts val="0"/>
              </a:spcAft>
              <a:buClr>
                <a:schemeClr val="accent1"/>
              </a:buClr>
              <a:buSzPts val="2500"/>
              <a:buNone/>
              <a:defRPr sz="2500">
                <a:solidFill>
                  <a:schemeClr val="accent1"/>
                </a:solidFill>
              </a:defRPr>
            </a:lvl4pPr>
            <a:lvl5pPr lvl="4">
              <a:spcBef>
                <a:spcPts val="0"/>
              </a:spcBef>
              <a:spcAft>
                <a:spcPts val="0"/>
              </a:spcAft>
              <a:buClr>
                <a:schemeClr val="accent1"/>
              </a:buClr>
              <a:buSzPts val="2500"/>
              <a:buNone/>
              <a:defRPr sz="2500">
                <a:solidFill>
                  <a:schemeClr val="accent1"/>
                </a:solidFill>
              </a:defRPr>
            </a:lvl5pPr>
            <a:lvl6pPr lvl="5">
              <a:spcBef>
                <a:spcPts val="0"/>
              </a:spcBef>
              <a:spcAft>
                <a:spcPts val="0"/>
              </a:spcAft>
              <a:buClr>
                <a:schemeClr val="accent1"/>
              </a:buClr>
              <a:buSzPts val="2500"/>
              <a:buNone/>
              <a:defRPr sz="2500">
                <a:solidFill>
                  <a:schemeClr val="accent1"/>
                </a:solidFill>
              </a:defRPr>
            </a:lvl6pPr>
            <a:lvl7pPr lvl="6">
              <a:spcBef>
                <a:spcPts val="0"/>
              </a:spcBef>
              <a:spcAft>
                <a:spcPts val="0"/>
              </a:spcAft>
              <a:buClr>
                <a:schemeClr val="accent1"/>
              </a:buClr>
              <a:buSzPts val="2500"/>
              <a:buNone/>
              <a:defRPr sz="2500">
                <a:solidFill>
                  <a:schemeClr val="accent1"/>
                </a:solidFill>
              </a:defRPr>
            </a:lvl7pPr>
            <a:lvl8pPr lvl="7">
              <a:spcBef>
                <a:spcPts val="0"/>
              </a:spcBef>
              <a:spcAft>
                <a:spcPts val="0"/>
              </a:spcAft>
              <a:buClr>
                <a:schemeClr val="accent1"/>
              </a:buClr>
              <a:buSzPts val="2500"/>
              <a:buNone/>
              <a:defRPr sz="2500">
                <a:solidFill>
                  <a:schemeClr val="accent1"/>
                </a:solidFill>
              </a:defRPr>
            </a:lvl8pPr>
            <a:lvl9pPr lvl="8">
              <a:spcBef>
                <a:spcPts val="0"/>
              </a:spcBef>
              <a:spcAft>
                <a:spcPts val="0"/>
              </a:spcAft>
              <a:buClr>
                <a:schemeClr val="accent1"/>
              </a:buClr>
              <a:buSzPts val="2500"/>
              <a:buNone/>
              <a:defRPr sz="2500">
                <a:solidFill>
                  <a:schemeClr val="accent1"/>
                </a:solidFill>
              </a:defRPr>
            </a:lvl9pPr>
          </a:lstStyle>
          <a:p/>
        </p:txBody>
      </p:sp>
      <p:pic>
        <p:nvPicPr>
          <p:cNvPr id="30" name="Google Shape;30;p6"/>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31" name="Google Shape;31;p6"/>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37" name="Google Shape;37;p8"/>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38" name="Google Shape;38;p8"/>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4617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30316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44" name="Google Shape;44;p9"/>
          <p:cNvPicPr preferRelativeResize="0"/>
          <p:nvPr/>
        </p:nvPicPr>
        <p:blipFill>
          <a:blip r:embed="rId2">
            <a:alphaModFix/>
          </a:blip>
          <a:stretch>
            <a:fillRect/>
          </a:stretch>
        </p:blipFill>
        <p:spPr>
          <a:xfrm>
            <a:off x="8166075" y="3995775"/>
            <a:ext cx="759451" cy="1071524"/>
          </a:xfrm>
          <a:prstGeom prst="rect">
            <a:avLst/>
          </a:prstGeom>
          <a:noFill/>
          <a:ln>
            <a:noFill/>
          </a:ln>
        </p:spPr>
      </p:pic>
      <p:pic>
        <p:nvPicPr>
          <p:cNvPr id="45" name="Google Shape;45;p9"/>
          <p:cNvPicPr preferRelativeResize="0"/>
          <p:nvPr/>
        </p:nvPicPr>
        <p:blipFill>
          <a:blip r:embed="rId3">
            <a:alphaModFix/>
          </a:blip>
          <a:stretch>
            <a:fillRect/>
          </a:stretch>
        </p:blipFill>
        <p:spPr>
          <a:xfrm>
            <a:off x="245900" y="4177400"/>
            <a:ext cx="860675" cy="8606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1pPr>
            <a:lvl2pPr lvl="1">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2pPr>
            <a:lvl3pPr lvl="2">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3pPr>
            <a:lvl4pPr lvl="3">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4pPr>
            <a:lvl5pPr lvl="4">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5pPr>
            <a:lvl6pPr lvl="5">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6pPr>
            <a:lvl7pPr lvl="6">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7pPr>
            <a:lvl8pPr lvl="7">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8pPr>
            <a:lvl9pPr lvl="8">
              <a:spcBef>
                <a:spcPts val="0"/>
              </a:spcBef>
              <a:spcAft>
                <a:spcPts val="0"/>
              </a:spcAft>
              <a:buClr>
                <a:schemeClr val="accent1"/>
              </a:buClr>
              <a:buSzPts val="2800"/>
              <a:buFont typeface="IBM Plex Sans"/>
              <a:buNone/>
              <a:defRPr sz="2800">
                <a:solidFill>
                  <a:schemeClr val="accent1"/>
                </a:solidFill>
                <a:latin typeface="IBM Plex Sans"/>
                <a:ea typeface="IBM Plex Sans"/>
                <a:cs typeface="IBM Plex Sans"/>
                <a:sym typeface="IBM Plex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IBM Plex Sans"/>
              <a:buChar char="●"/>
              <a:defRPr sz="1800">
                <a:solidFill>
                  <a:schemeClr val="dk1"/>
                </a:solidFill>
                <a:latin typeface="IBM Plex Sans"/>
                <a:ea typeface="IBM Plex Sans"/>
                <a:cs typeface="IBM Plex Sans"/>
                <a:sym typeface="IBM Plex Sans"/>
              </a:defRPr>
            </a:lvl1pPr>
            <a:lvl2pPr indent="-317500" lvl="1" marL="9144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2pPr>
            <a:lvl3pPr indent="-317500" lvl="2" marL="13716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3pPr>
            <a:lvl4pPr indent="-317500" lvl="3" marL="18288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4pPr>
            <a:lvl5pPr indent="-317500" lvl="4" marL="22860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5pPr>
            <a:lvl6pPr indent="-317500" lvl="5" marL="27432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6pPr>
            <a:lvl7pPr indent="-317500" lvl="6" marL="32004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7pPr>
            <a:lvl8pPr indent="-317500" lvl="7" marL="36576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8pPr>
            <a:lvl9pPr indent="-317500" lvl="8" marL="41148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jpg"/><Relationship Id="rId4" Type="http://schemas.openxmlformats.org/officeDocument/2006/relationships/hyperlink" Target="https://creativecommons.org/licenses/by/4.0/deed.enhttps://creativecommons.org/licenses/by/4.0/deed.en"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hyperlink" Target="https://creativecommons.org/licenses/by/4.0/deed.e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doi.org/10.31222/osf.io/x7aq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hyperlink" Target="https://projects.tib.eu/pid-service/en/persistent-identifiers/persistent-identifiers-pid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doi.org/10.5281/zenodo.7662732" TargetMode="External"/><Relationship Id="rId4" Type="http://schemas.openxmlformats.org/officeDocument/2006/relationships/hyperlink" Target="https://github.com/alan-turing-institute/the-turing-way" TargetMode="External"/><Relationship Id="rId5" Type="http://schemas.openxmlformats.org/officeDocument/2006/relationships/hyperlink" Target="https://web.archive.org/web/20220121051903/https://www.go-fair.org/" TargetMode="External"/><Relationship Id="rId6" Type="http://schemas.openxmlformats.org/officeDocument/2006/relationships/hyperlink" Target="https://github.com/opensciency/sprint-content/blob/main/open-results/lesson-3-apply-open-results.mdhttps://github.com/opensciency/sprint-content/blob/main/open-results/lesson-3-apply-open-results.md" TargetMode="External"/><Relationship Id="rId7" Type="http://schemas.openxmlformats.org/officeDocument/2006/relationships/hyperlink" Target="https://doi.org/10.5281/zenodo.7662732" TargetMode="External"/><Relationship Id="rId8" Type="http://schemas.openxmlformats.org/officeDocument/2006/relationships/hyperlink" Target="https://creativecommons.org/licenses/by/4.0/legalcod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doi.org/10.5281/zenodo.7662732" TargetMode="External"/><Relationship Id="rId4" Type="http://schemas.openxmlformats.org/officeDocument/2006/relationships/hyperlink" Target="https://github.com/alan-turing-institute/the-turing-way" TargetMode="External"/><Relationship Id="rId9" Type="http://schemas.openxmlformats.org/officeDocument/2006/relationships/hyperlink" Target="https://creativecommons.org/licenses/by/4.0/legalcode" TargetMode="External"/><Relationship Id="rId5" Type="http://schemas.openxmlformats.org/officeDocument/2006/relationships/hyperlink" Target="https://github.com/alan-turing-institute/the-turing-way" TargetMode="External"/><Relationship Id="rId6" Type="http://schemas.openxmlformats.org/officeDocument/2006/relationships/hyperlink" Target="https://web.archive.org/web/20220121051903/https://www.go-fair.org/" TargetMode="External"/><Relationship Id="rId7" Type="http://schemas.openxmlformats.org/officeDocument/2006/relationships/hyperlink" Target="https://github.com/opensciency/sprint-content/blob/main/open-results/lesson-3-apply-open-results.mdhttps://github.com/opensciency/sprint-content/blob/main/open-results/lesson-3-apply-open-results.md" TargetMode="External"/><Relationship Id="rId8" Type="http://schemas.openxmlformats.org/officeDocument/2006/relationships/hyperlink" Target="https://doi.org/10.5281/zenodo.766273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s://open-access.network/en/information/open-access-primers/what-does-open-access-mean#c7174" TargetMode="External"/><Relationship Id="rId4" Type="http://schemas.openxmlformats.org/officeDocument/2006/relationships/hyperlink" Target="https://open-access.network/en/information/open-access-primers/what-does-open-access-mean#c7174" TargetMode="External"/><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hyperlink" Target="https://bibliotecadigitale.cab.unipd.it/en/digital-library/about-publishing/open-access"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s://openaccessbutton.org/" TargetMode="External"/><Relationship Id="rId10" Type="http://schemas.openxmlformats.org/officeDocument/2006/relationships/hyperlink" Target="https://dissem.in/" TargetMode="External"/><Relationship Id="rId13" Type="http://schemas.openxmlformats.org/officeDocument/2006/relationships/hyperlink" Target="https://journalcheckertool.org/" TargetMode="External"/><Relationship Id="rId12" Type="http://schemas.openxmlformats.org/officeDocument/2006/relationships/hyperlink" Target="https://openaccessbutton.org/" TargetMode="External"/><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oaj.org" TargetMode="External"/><Relationship Id="rId4" Type="http://schemas.openxmlformats.org/officeDocument/2006/relationships/hyperlink" Target="https://v2.sherpa.ac.uk/romeo/" TargetMode="External"/><Relationship Id="rId9" Type="http://schemas.openxmlformats.org/officeDocument/2006/relationships/hyperlink" Target="https://dissem.in/" TargetMode="External"/><Relationship Id="rId15" Type="http://schemas.openxmlformats.org/officeDocument/2006/relationships/hyperlink" Target="https://www.coalition-s.org/" TargetMode="External"/><Relationship Id="rId14" Type="http://schemas.openxmlformats.org/officeDocument/2006/relationships/hyperlink" Target="https://journalcheckertool.org/" TargetMode="External"/><Relationship Id="rId16" Type="http://schemas.openxmlformats.org/officeDocument/2006/relationships/hyperlink" Target="https://www.coalition-s.org/" TargetMode="External"/><Relationship Id="rId5" Type="http://schemas.openxmlformats.org/officeDocument/2006/relationships/hyperlink" Target="https://v2.sherpa.ac.uk/romeo/" TargetMode="External"/><Relationship Id="rId6" Type="http://schemas.openxmlformats.org/officeDocument/2006/relationships/hyperlink" Target="https://beta.sherpa.ac.uk" TargetMode="External"/><Relationship Id="rId7" Type="http://schemas.openxmlformats.org/officeDocument/2006/relationships/hyperlink" Target="https://shareyourpaper.org/" TargetMode="External"/><Relationship Id="rId8" Type="http://schemas.openxmlformats.org/officeDocument/2006/relationships/hyperlink" Target="https://unpaywall.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hyperlink" Target="https://thinkchecksubmit.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hyperlink" Target="https://doaj.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hyperlink" Target="https://beta.sherpa.ac.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annuel2.framapad.org/p/nebula-1_results2"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doaj.org/" TargetMode="External"/><Relationship Id="rId4" Type="http://schemas.openxmlformats.org/officeDocument/2006/relationships/hyperlink" Target="https://doaj.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4.jpg"/><Relationship Id="rId4" Type="http://schemas.openxmlformats.org/officeDocument/2006/relationships/hyperlink" Target="http://doi.org/10.5281/zenodo.5706310" TargetMode="External"/><Relationship Id="rId5" Type="http://schemas.openxmlformats.org/officeDocument/2006/relationships/hyperlink" Target="http://doi.org/10.5281/zenodo.570631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hyperlink" Target="https://doi.org/10.24318/R4WByao2" TargetMode="External"/></Relationships>
</file>

<file path=ppt/slides/_rels/slide24.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16.png"/><Relationship Id="rId13" Type="http://schemas.openxmlformats.org/officeDocument/2006/relationships/image" Target="../media/image21.png"/><Relationship Id="rId12"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hyperlink" Target="https://github.com/mozilla/fxemoji" TargetMode="External"/><Relationship Id="rId9" Type="http://schemas.openxmlformats.org/officeDocument/2006/relationships/image" Target="../media/image19.png"/><Relationship Id="rId15" Type="http://schemas.openxmlformats.org/officeDocument/2006/relationships/image" Target="../media/image29.png"/><Relationship Id="rId14" Type="http://schemas.openxmlformats.org/officeDocument/2006/relationships/image" Target="../media/image37.png"/><Relationship Id="rId17" Type="http://schemas.openxmlformats.org/officeDocument/2006/relationships/image" Target="../media/image35.jpg"/><Relationship Id="rId16" Type="http://schemas.openxmlformats.org/officeDocument/2006/relationships/image" Target="../media/image23.jp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hyperlink" Target="https://asapbio.org/wp-content/uploads/2021/11/The-benefits-of-preprints-an-infographic-scaled.jpeg" TargetMode="External"/><Relationship Id="rId5" Type="http://schemas.openxmlformats.org/officeDocument/2006/relationships/hyperlink" Target="https://asapbio.org/preprint-inf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s://doi.org/10.7554/eLife.52646" TargetMode="Externa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hyperlink" Target="https://sciety.org/abou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asapbio.org/preprint-servers" TargetMode="External"/><Relationship Id="rId4" Type="http://schemas.openxmlformats.org/officeDocument/2006/relationships/image" Target="../media/image24.jpg"/><Relationship Id="rId5"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herpa.ac.uk/romeo/search.php" TargetMode="External"/><Relationship Id="rId4" Type="http://schemas.openxmlformats.org/officeDocument/2006/relationships/image" Target="../media/image36.png"/><Relationship Id="rId5" Type="http://schemas.openxmlformats.org/officeDocument/2006/relationships/hyperlink" Target="https://asapbio.org/licensing-faq"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6.jpg"/><Relationship Id="rId4" Type="http://schemas.openxmlformats.org/officeDocument/2006/relationships/image" Target="../media/image39.jpg"/><Relationship Id="rId5" Type="http://schemas.openxmlformats.org/officeDocument/2006/relationships/image" Target="../media/image30.jpg"/><Relationship Id="rId6"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hyperlink" Target="https://elifesciences.org/peer-review-process" TargetMode="External"/><Relationship Id="rId5" Type="http://schemas.openxmlformats.org/officeDocument/2006/relationships/image" Target="../media/image31.png"/><Relationship Id="rId6" Type="http://schemas.openxmlformats.org/officeDocument/2006/relationships/hyperlink" Target="https://sciety.org/" TargetMode="External"/><Relationship Id="rId7"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hyperlink" Target="https://do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nasa.github.io/Transform-to-Open-Science-Book/Year_of_Open_Science_Guide/readme.html" TargetMode="External"/><Relationship Id="rId4" Type="http://schemas.openxmlformats.org/officeDocument/2006/relationships/image" Target="../media/image34.png"/><Relationship Id="rId5" Type="http://schemas.openxmlformats.org/officeDocument/2006/relationships/hyperlink" Target="https://open.science.gov" TargetMode="External"/><Relationship Id="rId6" Type="http://schemas.openxmlformats.org/officeDocument/2006/relationships/hyperlink" Target="https://open.science.go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mailto:daniela@prereview.org" TargetMode="External"/><Relationship Id="rId4" Type="http://schemas.openxmlformats.org/officeDocument/2006/relationships/hyperlink" Target="https://prereview.org" TargetMode="External"/><Relationship Id="rId5" Type="http://schemas.openxmlformats.org/officeDocument/2006/relationships/image" Target="../media/image33.png"/></Relationships>
</file>

<file path=ppt/slides/_rels/slide4.xml.rels><?xml version="1.0" encoding="UTF-8" standalone="yes"?><Relationships xmlns="http://schemas.openxmlformats.org/package/2006/relationships"><Relationship Id="rId11" Type="http://schemas.openxmlformats.org/officeDocument/2006/relationships/hyperlink" Target="https://creativecommons.org/licenses/by-sa/3.0" TargetMode="External"/><Relationship Id="rId10" Type="http://schemas.openxmlformats.org/officeDocument/2006/relationships/hyperlink" Target="https://en.wikipedia.org/wiki/Isaac_Newton#/media/File:Newton-letter-to-briggs_03.jpghttps://en.wikipedia.org/wiki/Isaac_Newton#/media/File:Newton-letter-to-briggs_03.jpg" TargetMode="External"/><Relationship Id="rId13" Type="http://schemas.openxmlformats.org/officeDocument/2006/relationships/hyperlink" Target="https://www.flickr.com/photos/9106303@N05/4928338208" TargetMode="External"/><Relationship Id="rId12" Type="http://schemas.openxmlformats.org/officeDocument/2006/relationships/image" Target="../media/image4.jp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hyperlink" Target="https://www.flickr.com/photos/88172461@N00/4796320896" TargetMode="External"/><Relationship Id="rId9" Type="http://schemas.openxmlformats.org/officeDocument/2006/relationships/image" Target="../media/image18.jpg"/><Relationship Id="rId15" Type="http://schemas.openxmlformats.org/officeDocument/2006/relationships/hyperlink" Target="https://www.flickr.com/photos/9106303@N05" TargetMode="External"/><Relationship Id="rId14" Type="http://schemas.openxmlformats.org/officeDocument/2006/relationships/hyperlink" Target="https://www.flickr.com/photos/9106303@N05" TargetMode="External"/><Relationship Id="rId17" Type="http://schemas.openxmlformats.org/officeDocument/2006/relationships/hyperlink" Target="https://creativecommons.org/licenses/by/2.0/?ref=openverse" TargetMode="External"/><Relationship Id="rId16" Type="http://schemas.openxmlformats.org/officeDocument/2006/relationships/hyperlink" Target="https://creativecommons.org/licenses/by/2.0/?ref=openverse" TargetMode="External"/><Relationship Id="rId5" Type="http://schemas.openxmlformats.org/officeDocument/2006/relationships/hyperlink" Target="https://www.flickr.com/photos/88172461@N00" TargetMode="External"/><Relationship Id="rId6" Type="http://schemas.openxmlformats.org/officeDocument/2006/relationships/hyperlink" Target="https://www.flickr.com/photos/88172461@N00" TargetMode="External"/><Relationship Id="rId7" Type="http://schemas.openxmlformats.org/officeDocument/2006/relationships/hyperlink" Target="https://creativecommons.org/licenses/by-nc-nd/2.0/?ref=openverse" TargetMode="External"/><Relationship Id="rId8" Type="http://schemas.openxmlformats.org/officeDocument/2006/relationships/hyperlink" Target="https://creativecommons.org/licenses/by-nc-nd/2.0/?ref=openver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4.png"/><Relationship Id="rId4" Type="http://schemas.openxmlformats.org/officeDocument/2006/relationships/hyperlink" Target="https://creativecommons.org/licenses/by/4.0/deed.en" TargetMode="External"/><Relationship Id="rId5" Type="http://schemas.openxmlformats.org/officeDocument/2006/relationships/hyperlink" Target="https://zenodo.org/records/1016152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hyperlink" Target="https://zenodo.org/records/1016152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hyperlink" Target="https://doi.org/10.1371/journal.pbio.0040033.g00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hyperlink" Target="https://osf.io/8km72/files/osfstorage/65020b28d9f2c963b5d047c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6"/>
          <p:cNvPicPr preferRelativeResize="0"/>
          <p:nvPr/>
        </p:nvPicPr>
        <p:blipFill rotWithShape="1">
          <a:blip r:embed="rId3">
            <a:alphaModFix/>
          </a:blip>
          <a:srcRect b="13689" l="0" r="0" t="13689"/>
          <a:stretch/>
        </p:blipFill>
        <p:spPr>
          <a:xfrm>
            <a:off x="11175" y="0"/>
            <a:ext cx="9144001" cy="5143500"/>
          </a:xfrm>
          <a:prstGeom prst="rect">
            <a:avLst/>
          </a:prstGeom>
          <a:noFill/>
          <a:ln>
            <a:noFill/>
          </a:ln>
        </p:spPr>
      </p:pic>
      <p:sp>
        <p:nvSpPr>
          <p:cNvPr id="66" name="Google Shape;66;p16"/>
          <p:cNvSpPr txBox="1"/>
          <p:nvPr/>
        </p:nvSpPr>
        <p:spPr>
          <a:xfrm>
            <a:off x="362775" y="603975"/>
            <a:ext cx="8440800" cy="1073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500">
                <a:solidFill>
                  <a:schemeClr val="lt1"/>
                </a:solidFill>
                <a:latin typeface="IBM Plex Sans"/>
                <a:ea typeface="IBM Plex Sans"/>
                <a:cs typeface="IBM Plex Sans"/>
                <a:sym typeface="IBM Plex Sans"/>
              </a:rPr>
              <a:t>Sharing Open Results: </a:t>
            </a:r>
            <a:endParaRPr b="1" sz="2500">
              <a:solidFill>
                <a:schemeClr val="lt1"/>
              </a:solidFill>
              <a:latin typeface="IBM Plex Sans"/>
              <a:ea typeface="IBM Plex Sans"/>
              <a:cs typeface="IBM Plex Sans"/>
              <a:sym typeface="IBM Plex Sans"/>
            </a:endParaRPr>
          </a:p>
          <a:p>
            <a:pPr indent="0" lvl="0" marL="0" rtl="0" algn="l">
              <a:lnSpc>
                <a:spcPct val="100000"/>
              </a:lnSpc>
              <a:spcBef>
                <a:spcPts val="0"/>
              </a:spcBef>
              <a:spcAft>
                <a:spcPts val="0"/>
              </a:spcAft>
              <a:buClr>
                <a:schemeClr val="dk1"/>
              </a:buClr>
              <a:buSzPts val="1100"/>
              <a:buFont typeface="Arial"/>
              <a:buNone/>
            </a:pPr>
            <a:r>
              <a:rPr b="1" lang="en" sz="2500">
                <a:solidFill>
                  <a:schemeClr val="lt1"/>
                </a:solidFill>
                <a:latin typeface="IBM Plex Sans"/>
                <a:ea typeface="IBM Plex Sans"/>
                <a:cs typeface="IBM Plex Sans"/>
                <a:sym typeface="IBM Plex Sans"/>
              </a:rPr>
              <a:t>Open Access Publication and Preprints</a:t>
            </a:r>
            <a:endParaRPr b="1" sz="2500">
              <a:solidFill>
                <a:schemeClr val="lt1"/>
              </a:solidFill>
              <a:latin typeface="IBM Plex Sans"/>
              <a:ea typeface="IBM Plex Sans"/>
              <a:cs typeface="IBM Plex Sans"/>
              <a:sym typeface="IBM Plex Sans"/>
            </a:endParaRPr>
          </a:p>
        </p:txBody>
      </p:sp>
      <p:sp>
        <p:nvSpPr>
          <p:cNvPr id="67" name="Google Shape;67;p16"/>
          <p:cNvSpPr txBox="1"/>
          <p:nvPr/>
        </p:nvSpPr>
        <p:spPr>
          <a:xfrm>
            <a:off x="362775" y="2675700"/>
            <a:ext cx="7350300" cy="1073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chemeClr val="lt1"/>
                </a:solidFill>
                <a:latin typeface="IBM Plex Sans"/>
                <a:ea typeface="IBM Plex Sans"/>
                <a:cs typeface="IBM Plex Sans"/>
                <a:sym typeface="IBM Plex Sans"/>
              </a:rPr>
              <a:t>April</a:t>
            </a:r>
            <a:r>
              <a:rPr lang="en" sz="1300">
                <a:solidFill>
                  <a:schemeClr val="lt1"/>
                </a:solidFill>
                <a:latin typeface="IBM Plex Sans"/>
                <a:ea typeface="IBM Plex Sans"/>
                <a:cs typeface="IBM Plex Sans"/>
                <a:sym typeface="IBM Plex Sans"/>
              </a:rPr>
              <a:t> 11, 2024</a:t>
            </a:r>
            <a:endParaRPr sz="1300">
              <a:solidFill>
                <a:schemeClr val="lt1"/>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300">
                <a:solidFill>
                  <a:schemeClr val="lt1"/>
                </a:solidFill>
                <a:latin typeface="IBM Plex Sans"/>
                <a:ea typeface="IBM Plex Sans"/>
                <a:cs typeface="IBM Plex Sans"/>
                <a:sym typeface="IBM Plex Sans"/>
              </a:rPr>
              <a:t>Nebula Cohort 1 - Open Results Session 10</a:t>
            </a:r>
            <a:endParaRPr sz="1300">
              <a:solidFill>
                <a:schemeClr val="lt1"/>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b="1" lang="en" sz="1300">
                <a:solidFill>
                  <a:schemeClr val="lt1"/>
                </a:solidFill>
                <a:latin typeface="IBM Plex Sans"/>
                <a:ea typeface="IBM Plex Sans"/>
                <a:cs typeface="IBM Plex Sans"/>
                <a:sym typeface="IBM Plex Sans"/>
              </a:rPr>
              <a:t>Daniela Saderi, Ph.D. - Executive Director, Co-founder, PREreview</a:t>
            </a:r>
            <a:endParaRPr b="1" sz="1300">
              <a:solidFill>
                <a:schemeClr val="lt1"/>
              </a:solidFill>
              <a:latin typeface="IBM Plex Sans"/>
              <a:ea typeface="IBM Plex Sans"/>
              <a:cs typeface="IBM Plex Sans"/>
              <a:sym typeface="IBM Plex Sans"/>
            </a:endParaRPr>
          </a:p>
        </p:txBody>
      </p:sp>
      <p:sp>
        <p:nvSpPr>
          <p:cNvPr id="68" name="Google Shape;68;p16"/>
          <p:cNvSpPr txBox="1"/>
          <p:nvPr/>
        </p:nvSpPr>
        <p:spPr>
          <a:xfrm>
            <a:off x="362774" y="3717550"/>
            <a:ext cx="3242400" cy="2925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lang="en" sz="1000">
                <a:solidFill>
                  <a:schemeClr val="lt1"/>
                </a:solidFill>
                <a:latin typeface="IBM Plex Sans Light"/>
                <a:ea typeface="IBM Plex Sans Light"/>
                <a:cs typeface="IBM Plex Sans Light"/>
                <a:sym typeface="IBM Plex Sans Light"/>
              </a:rPr>
              <a:t>This presentation is licensed under a </a:t>
            </a:r>
            <a:r>
              <a:rPr lang="en" sz="1000" u="sng">
                <a:solidFill>
                  <a:schemeClr val="lt1"/>
                </a:solidFill>
                <a:latin typeface="IBM Plex Sans Light"/>
                <a:ea typeface="IBM Plex Sans Light"/>
                <a:cs typeface="IBM Plex Sans Light"/>
                <a:sym typeface="IBM Plex Sans Light"/>
                <a:hlinkClick r:id="rId4">
                  <a:extLst>
                    <a:ext uri="{A12FA001-AC4F-418D-AE19-62706E023703}">
                      <ahyp:hlinkClr val="tx"/>
                    </a:ext>
                  </a:extLst>
                </a:hlinkClick>
              </a:rPr>
              <a:t>CC BY 4.0 </a:t>
            </a:r>
            <a:r>
              <a:rPr lang="en" sz="1000">
                <a:solidFill>
                  <a:schemeClr val="lt1"/>
                </a:solidFill>
                <a:latin typeface="IBM Plex Sans Light"/>
                <a:ea typeface="IBM Plex Sans Light"/>
                <a:cs typeface="IBM Plex Sans Light"/>
                <a:sym typeface="IBM Plex Sans Light"/>
              </a:rPr>
              <a:t>licence </a:t>
            </a:r>
            <a:endParaRPr sz="1000">
              <a:solidFill>
                <a:schemeClr val="lt1"/>
              </a:solidFill>
              <a:latin typeface="IBM Plex Sans Light"/>
              <a:ea typeface="IBM Plex Sans Light"/>
              <a:cs typeface="IBM Plex Sans Light"/>
              <a:sym typeface="IBM Plex Sans Light"/>
            </a:endParaRPr>
          </a:p>
        </p:txBody>
      </p:sp>
      <p:pic>
        <p:nvPicPr>
          <p:cNvPr id="69" name="Google Shape;69;p16"/>
          <p:cNvPicPr preferRelativeResize="0"/>
          <p:nvPr/>
        </p:nvPicPr>
        <p:blipFill>
          <a:blip r:embed="rId5">
            <a:alphaModFix/>
          </a:blip>
          <a:stretch>
            <a:fillRect/>
          </a:stretch>
        </p:blipFill>
        <p:spPr>
          <a:xfrm>
            <a:off x="8166075" y="3995775"/>
            <a:ext cx="759451" cy="1071524"/>
          </a:xfrm>
          <a:prstGeom prst="rect">
            <a:avLst/>
          </a:prstGeom>
          <a:noFill/>
          <a:ln>
            <a:noFill/>
          </a:ln>
        </p:spPr>
      </p:pic>
      <p:pic>
        <p:nvPicPr>
          <p:cNvPr id="70" name="Google Shape;70;p16"/>
          <p:cNvPicPr preferRelativeResize="0"/>
          <p:nvPr/>
        </p:nvPicPr>
        <p:blipFill>
          <a:blip r:embed="rId6">
            <a:alphaModFix/>
          </a:blip>
          <a:stretch>
            <a:fillRect/>
          </a:stretch>
        </p:blipFill>
        <p:spPr>
          <a:xfrm>
            <a:off x="245900" y="4177400"/>
            <a:ext cx="860675" cy="860675"/>
          </a:xfrm>
          <a:prstGeom prst="rect">
            <a:avLst/>
          </a:prstGeom>
          <a:noFill/>
          <a:ln>
            <a:noFill/>
          </a:ln>
        </p:spPr>
      </p:pic>
      <p:sp>
        <p:nvSpPr>
          <p:cNvPr id="71" name="Google Shape;71;p16"/>
          <p:cNvSpPr txBox="1"/>
          <p:nvPr/>
        </p:nvSpPr>
        <p:spPr>
          <a:xfrm>
            <a:off x="1238250" y="4747425"/>
            <a:ext cx="6667500" cy="33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IBM Plex Sans"/>
                <a:ea typeface="IBM Plex Sans"/>
                <a:cs typeface="IBM Plex Sans"/>
                <a:sym typeface="IBM Plex Sans"/>
              </a:rPr>
              <a:t>Webb captures detailed beauty of Ring Nebula - </a:t>
            </a:r>
            <a:r>
              <a:rPr lang="en" sz="1000">
                <a:solidFill>
                  <a:schemeClr val="lt1"/>
                </a:solidFill>
                <a:latin typeface="IBM Plex Sans"/>
                <a:ea typeface="IBM Plex Sans"/>
                <a:cs typeface="IBM Plex Sans"/>
                <a:sym typeface="IBM Plex Sans"/>
              </a:rPr>
              <a:t>ESA/Webb, NASA, CSA, M. Barlow, N. Cox, R. Wesson </a:t>
            </a:r>
            <a:r>
              <a:rPr lang="en" sz="1000" u="sng">
                <a:solidFill>
                  <a:schemeClr val="hlink"/>
                </a:solidFill>
                <a:latin typeface="IBM Plex Sans"/>
                <a:ea typeface="IBM Plex Sans"/>
                <a:cs typeface="IBM Plex Sans"/>
                <a:sym typeface="IBM Plex Sans"/>
                <a:hlinkClick r:id="rId7"/>
              </a:rPr>
              <a:t>CC BY 4.0</a:t>
            </a:r>
            <a:endParaRPr sz="1000">
              <a:solidFill>
                <a:schemeClr val="lt1"/>
              </a:solidFill>
              <a:latin typeface="IBM Plex Sans"/>
              <a:ea typeface="IBM Plex Sans"/>
              <a:cs typeface="IBM Plex Sans"/>
              <a:sym typeface="IBM Plex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Pre-registration &amp; Registered Reports</a:t>
            </a:r>
            <a:endParaRPr/>
          </a:p>
        </p:txBody>
      </p:sp>
      <p:grpSp>
        <p:nvGrpSpPr>
          <p:cNvPr id="137" name="Google Shape;137;p25"/>
          <p:cNvGrpSpPr/>
          <p:nvPr/>
        </p:nvGrpSpPr>
        <p:grpSpPr>
          <a:xfrm>
            <a:off x="3742500" y="1906338"/>
            <a:ext cx="1659000" cy="623713"/>
            <a:chOff x="3742500" y="1906338"/>
            <a:chExt cx="1659000" cy="623713"/>
          </a:xfrm>
        </p:grpSpPr>
        <p:sp>
          <p:nvSpPr>
            <p:cNvPr id="138" name="Google Shape;138;p25"/>
            <p:cNvSpPr txBox="1"/>
            <p:nvPr/>
          </p:nvSpPr>
          <p:spPr>
            <a:xfrm>
              <a:off x="3742500" y="2114550"/>
              <a:ext cx="1659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IBM Plex Sans"/>
                  <a:ea typeface="IBM Plex Sans"/>
                  <a:cs typeface="IBM Plex Sans"/>
                  <a:sym typeface="IBM Plex Sans"/>
                </a:rPr>
                <a:t>Pre-registration</a:t>
              </a:r>
              <a:endParaRPr sz="1500">
                <a:solidFill>
                  <a:schemeClr val="dk1"/>
                </a:solidFill>
                <a:latin typeface="IBM Plex Sans"/>
                <a:ea typeface="IBM Plex Sans"/>
                <a:cs typeface="IBM Plex Sans"/>
                <a:sym typeface="IBM Plex Sans"/>
              </a:endParaRPr>
            </a:p>
          </p:txBody>
        </p:sp>
        <p:sp>
          <p:nvSpPr>
            <p:cNvPr id="139" name="Google Shape;139;p25"/>
            <p:cNvSpPr/>
            <p:nvPr/>
          </p:nvSpPr>
          <p:spPr>
            <a:xfrm>
              <a:off x="4461150" y="1906338"/>
              <a:ext cx="221700" cy="208200"/>
            </a:xfrm>
            <a:prstGeom prst="up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grpSp>
      <p:grpSp>
        <p:nvGrpSpPr>
          <p:cNvPr id="140" name="Google Shape;140;p25"/>
          <p:cNvGrpSpPr/>
          <p:nvPr/>
        </p:nvGrpSpPr>
        <p:grpSpPr>
          <a:xfrm>
            <a:off x="6374025" y="1906338"/>
            <a:ext cx="1659000" cy="623713"/>
            <a:chOff x="6374025" y="1906338"/>
            <a:chExt cx="1659000" cy="623713"/>
          </a:xfrm>
        </p:grpSpPr>
        <p:sp>
          <p:nvSpPr>
            <p:cNvPr id="141" name="Google Shape;141;p25"/>
            <p:cNvSpPr txBox="1"/>
            <p:nvPr/>
          </p:nvSpPr>
          <p:spPr>
            <a:xfrm>
              <a:off x="6374025" y="2114550"/>
              <a:ext cx="1659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IBM Plex Sans"/>
                  <a:ea typeface="IBM Plex Sans"/>
                  <a:cs typeface="IBM Plex Sans"/>
                  <a:sym typeface="IBM Plex Sans"/>
                </a:rPr>
                <a:t>Peer Review</a:t>
              </a:r>
              <a:endParaRPr sz="1500">
                <a:solidFill>
                  <a:schemeClr val="dk1"/>
                </a:solidFill>
                <a:latin typeface="IBM Plex Sans"/>
                <a:ea typeface="IBM Plex Sans"/>
                <a:cs typeface="IBM Plex Sans"/>
                <a:sym typeface="IBM Plex Sans"/>
              </a:endParaRPr>
            </a:p>
          </p:txBody>
        </p:sp>
        <p:sp>
          <p:nvSpPr>
            <p:cNvPr id="142" name="Google Shape;142;p25"/>
            <p:cNvSpPr/>
            <p:nvPr/>
          </p:nvSpPr>
          <p:spPr>
            <a:xfrm>
              <a:off x="7092675" y="1906338"/>
              <a:ext cx="221700" cy="208200"/>
            </a:xfrm>
            <a:prstGeom prst="up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grpSp>
      <p:grpSp>
        <p:nvGrpSpPr>
          <p:cNvPr id="143" name="Google Shape;143;p25"/>
          <p:cNvGrpSpPr/>
          <p:nvPr/>
        </p:nvGrpSpPr>
        <p:grpSpPr>
          <a:xfrm>
            <a:off x="247400" y="1134650"/>
            <a:ext cx="8584900" cy="717600"/>
            <a:chOff x="247400" y="1134650"/>
            <a:chExt cx="8584900" cy="717600"/>
          </a:xfrm>
        </p:grpSpPr>
        <p:sp>
          <p:nvSpPr>
            <p:cNvPr id="144" name="Google Shape;144;p25"/>
            <p:cNvSpPr/>
            <p:nvPr/>
          </p:nvSpPr>
          <p:spPr>
            <a:xfrm>
              <a:off x="1842100" y="1134650"/>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Develop Idea</a:t>
              </a:r>
              <a:endParaRPr>
                <a:latin typeface="IBM Plex Sans"/>
                <a:ea typeface="IBM Plex Sans"/>
                <a:cs typeface="IBM Plex Sans"/>
                <a:sym typeface="IBM Plex Sans"/>
              </a:endParaRPr>
            </a:p>
          </p:txBody>
        </p:sp>
        <p:sp>
          <p:nvSpPr>
            <p:cNvPr id="145" name="Google Shape;145;p25"/>
            <p:cNvSpPr/>
            <p:nvPr/>
          </p:nvSpPr>
          <p:spPr>
            <a:xfrm>
              <a:off x="3194925" y="1134650"/>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Design</a:t>
              </a:r>
              <a:r>
                <a:rPr lang="en">
                  <a:latin typeface="IBM Plex Sans"/>
                  <a:ea typeface="IBM Plex Sans"/>
                  <a:cs typeface="IBM Plex Sans"/>
                  <a:sym typeface="IBM Plex Sans"/>
                </a:rPr>
                <a:t> Study</a:t>
              </a:r>
              <a:endParaRPr>
                <a:latin typeface="IBM Plex Sans"/>
                <a:ea typeface="IBM Plex Sans"/>
                <a:cs typeface="IBM Plex Sans"/>
                <a:sym typeface="IBM Plex Sans"/>
              </a:endParaRPr>
            </a:p>
          </p:txBody>
        </p:sp>
        <p:sp>
          <p:nvSpPr>
            <p:cNvPr id="146" name="Google Shape;146;p25"/>
            <p:cNvSpPr/>
            <p:nvPr/>
          </p:nvSpPr>
          <p:spPr>
            <a:xfrm>
              <a:off x="4547750" y="1134650"/>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IBM Plex Sans"/>
                  <a:ea typeface="IBM Plex Sans"/>
                  <a:cs typeface="IBM Plex Sans"/>
                  <a:sym typeface="IBM Plex Sans"/>
                </a:rPr>
                <a:t>Collect &amp; Analyze Data</a:t>
              </a:r>
              <a:endParaRPr sz="1300">
                <a:latin typeface="IBM Plex Sans"/>
                <a:ea typeface="IBM Plex Sans"/>
                <a:cs typeface="IBM Plex Sans"/>
                <a:sym typeface="IBM Plex Sans"/>
              </a:endParaRPr>
            </a:p>
          </p:txBody>
        </p:sp>
        <p:sp>
          <p:nvSpPr>
            <p:cNvPr id="147" name="Google Shape;147;p25"/>
            <p:cNvSpPr/>
            <p:nvPr/>
          </p:nvSpPr>
          <p:spPr>
            <a:xfrm>
              <a:off x="5900575" y="1134650"/>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Write</a:t>
              </a:r>
              <a:r>
                <a:rPr lang="en">
                  <a:latin typeface="IBM Plex Sans"/>
                  <a:ea typeface="IBM Plex Sans"/>
                  <a:cs typeface="IBM Plex Sans"/>
                  <a:sym typeface="IBM Plex Sans"/>
                </a:rPr>
                <a:t> Report</a:t>
              </a:r>
              <a:endParaRPr>
                <a:latin typeface="IBM Plex Sans"/>
                <a:ea typeface="IBM Plex Sans"/>
                <a:cs typeface="IBM Plex Sans"/>
                <a:sym typeface="IBM Plex Sans"/>
              </a:endParaRPr>
            </a:p>
          </p:txBody>
        </p:sp>
        <p:sp>
          <p:nvSpPr>
            <p:cNvPr id="148" name="Google Shape;148;p25"/>
            <p:cNvSpPr/>
            <p:nvPr/>
          </p:nvSpPr>
          <p:spPr>
            <a:xfrm>
              <a:off x="7253400" y="1134650"/>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Publish</a:t>
              </a:r>
              <a:r>
                <a:rPr lang="en">
                  <a:latin typeface="IBM Plex Sans"/>
                  <a:ea typeface="IBM Plex Sans"/>
                  <a:cs typeface="IBM Plex Sans"/>
                  <a:sym typeface="IBM Plex Sans"/>
                </a:rPr>
                <a:t> Report</a:t>
              </a:r>
              <a:endParaRPr>
                <a:latin typeface="IBM Plex Sans"/>
                <a:ea typeface="IBM Plex Sans"/>
                <a:cs typeface="IBM Plex Sans"/>
                <a:sym typeface="IBM Plex Sans"/>
              </a:endParaRPr>
            </a:p>
          </p:txBody>
        </p:sp>
        <p:sp>
          <p:nvSpPr>
            <p:cNvPr id="149" name="Google Shape;149;p25"/>
            <p:cNvSpPr txBox="1"/>
            <p:nvPr/>
          </p:nvSpPr>
          <p:spPr>
            <a:xfrm>
              <a:off x="247400" y="1285700"/>
              <a:ext cx="1659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IBM Plex Sans"/>
                  <a:ea typeface="IBM Plex Sans"/>
                  <a:cs typeface="IBM Plex Sans"/>
                  <a:sym typeface="IBM Plex Sans"/>
                </a:rPr>
                <a:t>Pre-registration</a:t>
              </a:r>
              <a:endParaRPr b="1" sz="1500">
                <a:solidFill>
                  <a:schemeClr val="dk1"/>
                </a:solidFill>
                <a:latin typeface="IBM Plex Sans"/>
                <a:ea typeface="IBM Plex Sans"/>
                <a:cs typeface="IBM Plex Sans"/>
                <a:sym typeface="IBM Plex Sans"/>
              </a:endParaRPr>
            </a:p>
          </p:txBody>
        </p:sp>
      </p:grpSp>
      <p:grpSp>
        <p:nvGrpSpPr>
          <p:cNvPr id="150" name="Google Shape;150;p25"/>
          <p:cNvGrpSpPr/>
          <p:nvPr/>
        </p:nvGrpSpPr>
        <p:grpSpPr>
          <a:xfrm>
            <a:off x="3871100" y="3537863"/>
            <a:ext cx="1659000" cy="854713"/>
            <a:chOff x="3871100" y="3537863"/>
            <a:chExt cx="1659000" cy="854713"/>
          </a:xfrm>
        </p:grpSpPr>
        <p:sp>
          <p:nvSpPr>
            <p:cNvPr id="151" name="Google Shape;151;p25"/>
            <p:cNvSpPr txBox="1"/>
            <p:nvPr/>
          </p:nvSpPr>
          <p:spPr>
            <a:xfrm>
              <a:off x="3871100" y="3746075"/>
              <a:ext cx="1659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IBM Plex Sans"/>
                  <a:ea typeface="IBM Plex Sans"/>
                  <a:cs typeface="IBM Plex Sans"/>
                  <a:sym typeface="IBM Plex Sans"/>
                </a:rPr>
                <a:t>Stage 1</a:t>
              </a:r>
              <a:endParaRPr sz="1500">
                <a:solidFill>
                  <a:schemeClr val="dk1"/>
                </a:solidFill>
                <a:latin typeface="IBM Plex Sans"/>
                <a:ea typeface="IBM Plex Sans"/>
                <a:cs typeface="IBM Plex Sans"/>
                <a:sym typeface="IBM Plex Sans"/>
              </a:endParaRPr>
            </a:p>
            <a:p>
              <a:pPr indent="0" lvl="0" marL="0" rtl="0" algn="ctr">
                <a:spcBef>
                  <a:spcPts val="0"/>
                </a:spcBef>
                <a:spcAft>
                  <a:spcPts val="0"/>
                </a:spcAft>
                <a:buNone/>
              </a:pPr>
              <a:r>
                <a:rPr lang="en" sz="1500">
                  <a:solidFill>
                    <a:schemeClr val="dk1"/>
                  </a:solidFill>
                  <a:latin typeface="IBM Plex Sans"/>
                  <a:ea typeface="IBM Plex Sans"/>
                  <a:cs typeface="IBM Plex Sans"/>
                  <a:sym typeface="IBM Plex Sans"/>
                </a:rPr>
                <a:t>Peer Review</a:t>
              </a:r>
              <a:endParaRPr sz="1500">
                <a:solidFill>
                  <a:schemeClr val="dk1"/>
                </a:solidFill>
                <a:latin typeface="IBM Plex Sans"/>
                <a:ea typeface="IBM Plex Sans"/>
                <a:cs typeface="IBM Plex Sans"/>
                <a:sym typeface="IBM Plex Sans"/>
              </a:endParaRPr>
            </a:p>
          </p:txBody>
        </p:sp>
        <p:sp>
          <p:nvSpPr>
            <p:cNvPr id="152" name="Google Shape;152;p25"/>
            <p:cNvSpPr/>
            <p:nvPr/>
          </p:nvSpPr>
          <p:spPr>
            <a:xfrm>
              <a:off x="4589750" y="3537863"/>
              <a:ext cx="221700" cy="208200"/>
            </a:xfrm>
            <a:prstGeom prst="up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grpSp>
      <p:grpSp>
        <p:nvGrpSpPr>
          <p:cNvPr id="153" name="Google Shape;153;p25"/>
          <p:cNvGrpSpPr/>
          <p:nvPr/>
        </p:nvGrpSpPr>
        <p:grpSpPr>
          <a:xfrm>
            <a:off x="6502625" y="3537863"/>
            <a:ext cx="1659000" cy="854713"/>
            <a:chOff x="6502625" y="3537863"/>
            <a:chExt cx="1659000" cy="854713"/>
          </a:xfrm>
        </p:grpSpPr>
        <p:sp>
          <p:nvSpPr>
            <p:cNvPr id="154" name="Google Shape;154;p25"/>
            <p:cNvSpPr txBox="1"/>
            <p:nvPr/>
          </p:nvSpPr>
          <p:spPr>
            <a:xfrm>
              <a:off x="6502625" y="3746075"/>
              <a:ext cx="1659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IBM Plex Sans"/>
                  <a:ea typeface="IBM Plex Sans"/>
                  <a:cs typeface="IBM Plex Sans"/>
                  <a:sym typeface="IBM Plex Sans"/>
                </a:rPr>
                <a:t>Stage 2 </a:t>
              </a:r>
              <a:endParaRPr sz="1500">
                <a:solidFill>
                  <a:schemeClr val="dk1"/>
                </a:solidFill>
                <a:latin typeface="IBM Plex Sans"/>
                <a:ea typeface="IBM Plex Sans"/>
                <a:cs typeface="IBM Plex Sans"/>
                <a:sym typeface="IBM Plex Sans"/>
              </a:endParaRPr>
            </a:p>
            <a:p>
              <a:pPr indent="0" lvl="0" marL="0" rtl="0" algn="ctr">
                <a:spcBef>
                  <a:spcPts val="0"/>
                </a:spcBef>
                <a:spcAft>
                  <a:spcPts val="0"/>
                </a:spcAft>
                <a:buNone/>
              </a:pPr>
              <a:r>
                <a:rPr lang="en" sz="1500">
                  <a:solidFill>
                    <a:schemeClr val="dk1"/>
                  </a:solidFill>
                  <a:latin typeface="IBM Plex Sans"/>
                  <a:ea typeface="IBM Plex Sans"/>
                  <a:cs typeface="IBM Plex Sans"/>
                  <a:sym typeface="IBM Plex Sans"/>
                </a:rPr>
                <a:t>Peer Review</a:t>
              </a:r>
              <a:endParaRPr sz="1500">
                <a:solidFill>
                  <a:schemeClr val="dk1"/>
                </a:solidFill>
                <a:latin typeface="IBM Plex Sans"/>
                <a:ea typeface="IBM Plex Sans"/>
                <a:cs typeface="IBM Plex Sans"/>
                <a:sym typeface="IBM Plex Sans"/>
              </a:endParaRPr>
            </a:p>
          </p:txBody>
        </p:sp>
        <p:sp>
          <p:nvSpPr>
            <p:cNvPr id="155" name="Google Shape;155;p25"/>
            <p:cNvSpPr/>
            <p:nvPr/>
          </p:nvSpPr>
          <p:spPr>
            <a:xfrm>
              <a:off x="7221275" y="3537863"/>
              <a:ext cx="221700" cy="208200"/>
            </a:xfrm>
            <a:prstGeom prst="up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grpSp>
      <p:grpSp>
        <p:nvGrpSpPr>
          <p:cNvPr id="156" name="Google Shape;156;p25"/>
          <p:cNvGrpSpPr/>
          <p:nvPr/>
        </p:nvGrpSpPr>
        <p:grpSpPr>
          <a:xfrm>
            <a:off x="247400" y="2766175"/>
            <a:ext cx="8713500" cy="717600"/>
            <a:chOff x="247400" y="2766175"/>
            <a:chExt cx="8713500" cy="717600"/>
          </a:xfrm>
        </p:grpSpPr>
        <p:sp>
          <p:nvSpPr>
            <p:cNvPr id="157" name="Google Shape;157;p25"/>
            <p:cNvSpPr/>
            <p:nvPr/>
          </p:nvSpPr>
          <p:spPr>
            <a:xfrm>
              <a:off x="1970700" y="2766175"/>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Develop Idea</a:t>
              </a:r>
              <a:endParaRPr>
                <a:latin typeface="IBM Plex Sans"/>
                <a:ea typeface="IBM Plex Sans"/>
                <a:cs typeface="IBM Plex Sans"/>
                <a:sym typeface="IBM Plex Sans"/>
              </a:endParaRPr>
            </a:p>
          </p:txBody>
        </p:sp>
        <p:sp>
          <p:nvSpPr>
            <p:cNvPr id="158" name="Google Shape;158;p25"/>
            <p:cNvSpPr/>
            <p:nvPr/>
          </p:nvSpPr>
          <p:spPr>
            <a:xfrm>
              <a:off x="3323525" y="2766175"/>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Design Study</a:t>
              </a:r>
              <a:endParaRPr>
                <a:latin typeface="IBM Plex Sans"/>
                <a:ea typeface="IBM Plex Sans"/>
                <a:cs typeface="IBM Plex Sans"/>
                <a:sym typeface="IBM Plex Sans"/>
              </a:endParaRPr>
            </a:p>
          </p:txBody>
        </p:sp>
        <p:sp>
          <p:nvSpPr>
            <p:cNvPr id="159" name="Google Shape;159;p25"/>
            <p:cNvSpPr/>
            <p:nvPr/>
          </p:nvSpPr>
          <p:spPr>
            <a:xfrm>
              <a:off x="4676350" y="2766175"/>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IBM Plex Sans"/>
                  <a:ea typeface="IBM Plex Sans"/>
                  <a:cs typeface="IBM Plex Sans"/>
                  <a:sym typeface="IBM Plex Sans"/>
                </a:rPr>
                <a:t>Collect &amp; Analyze Data</a:t>
              </a:r>
              <a:endParaRPr sz="1300">
                <a:latin typeface="IBM Plex Sans"/>
                <a:ea typeface="IBM Plex Sans"/>
                <a:cs typeface="IBM Plex Sans"/>
                <a:sym typeface="IBM Plex Sans"/>
              </a:endParaRPr>
            </a:p>
          </p:txBody>
        </p:sp>
        <p:sp>
          <p:nvSpPr>
            <p:cNvPr id="160" name="Google Shape;160;p25"/>
            <p:cNvSpPr/>
            <p:nvPr/>
          </p:nvSpPr>
          <p:spPr>
            <a:xfrm>
              <a:off x="6029175" y="2766175"/>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Write Report</a:t>
              </a:r>
              <a:endParaRPr>
                <a:latin typeface="IBM Plex Sans"/>
                <a:ea typeface="IBM Plex Sans"/>
                <a:cs typeface="IBM Plex Sans"/>
                <a:sym typeface="IBM Plex Sans"/>
              </a:endParaRPr>
            </a:p>
          </p:txBody>
        </p:sp>
        <p:sp>
          <p:nvSpPr>
            <p:cNvPr id="161" name="Google Shape;161;p25"/>
            <p:cNvSpPr/>
            <p:nvPr/>
          </p:nvSpPr>
          <p:spPr>
            <a:xfrm>
              <a:off x="7382000" y="2766175"/>
              <a:ext cx="1578900" cy="717600"/>
            </a:xfrm>
            <a:prstGeom prst="chevron">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Publish Report</a:t>
              </a:r>
              <a:endParaRPr>
                <a:latin typeface="IBM Plex Sans"/>
                <a:ea typeface="IBM Plex Sans"/>
                <a:cs typeface="IBM Plex Sans"/>
                <a:sym typeface="IBM Plex Sans"/>
              </a:endParaRPr>
            </a:p>
          </p:txBody>
        </p:sp>
        <p:sp>
          <p:nvSpPr>
            <p:cNvPr id="162" name="Google Shape;162;p25"/>
            <p:cNvSpPr txBox="1"/>
            <p:nvPr/>
          </p:nvSpPr>
          <p:spPr>
            <a:xfrm>
              <a:off x="247400" y="2801725"/>
              <a:ext cx="1659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IBM Plex Sans"/>
                  <a:ea typeface="IBM Plex Sans"/>
                  <a:cs typeface="IBM Plex Sans"/>
                  <a:sym typeface="IBM Plex Sans"/>
                </a:rPr>
                <a:t>R</a:t>
              </a:r>
              <a:r>
                <a:rPr b="1" lang="en" sz="1500">
                  <a:solidFill>
                    <a:schemeClr val="dk1"/>
                  </a:solidFill>
                  <a:latin typeface="IBM Plex Sans"/>
                  <a:ea typeface="IBM Plex Sans"/>
                  <a:cs typeface="IBM Plex Sans"/>
                  <a:sym typeface="IBM Plex Sans"/>
                </a:rPr>
                <a:t>egistered Reports</a:t>
              </a:r>
              <a:endParaRPr b="1" sz="1500">
                <a:solidFill>
                  <a:schemeClr val="dk1"/>
                </a:solidFill>
                <a:latin typeface="IBM Plex Sans"/>
                <a:ea typeface="IBM Plex Sans"/>
                <a:cs typeface="IBM Plex Sans"/>
                <a:sym typeface="IBM Plex Sans"/>
              </a:endParaRPr>
            </a:p>
          </p:txBody>
        </p:sp>
      </p:grpSp>
      <p:sp>
        <p:nvSpPr>
          <p:cNvPr id="163" name="Google Shape;163;p25"/>
          <p:cNvSpPr txBox="1"/>
          <p:nvPr/>
        </p:nvSpPr>
        <p:spPr>
          <a:xfrm>
            <a:off x="1524000" y="4462400"/>
            <a:ext cx="609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IBM Plex Sans"/>
                <a:ea typeface="IBM Plex Sans"/>
                <a:cs typeface="IBM Plex Sans"/>
                <a:sym typeface="IBM Plex Sans"/>
              </a:rPr>
              <a:t>Image recreated from Henderson, E. L. (2022, January 25). A guide to preregistration</a:t>
            </a:r>
            <a:endParaRPr sz="1000">
              <a:solidFill>
                <a:schemeClr val="dk1"/>
              </a:solidFill>
              <a:latin typeface="IBM Plex Sans"/>
              <a:ea typeface="IBM Plex Sans"/>
              <a:cs typeface="IBM Plex Sans"/>
              <a:sym typeface="IBM Plex Sans"/>
            </a:endParaRPr>
          </a:p>
          <a:p>
            <a:pPr indent="0" lvl="0" marL="0" rtl="0" algn="l">
              <a:spcBef>
                <a:spcPts val="0"/>
              </a:spcBef>
              <a:spcAft>
                <a:spcPts val="0"/>
              </a:spcAft>
              <a:buNone/>
            </a:pPr>
            <a:r>
              <a:rPr lang="en" sz="1000">
                <a:solidFill>
                  <a:schemeClr val="dk1"/>
                </a:solidFill>
                <a:latin typeface="IBM Plex Sans"/>
                <a:ea typeface="IBM Plex Sans"/>
                <a:cs typeface="IBM Plex Sans"/>
                <a:sym typeface="IBM Plex Sans"/>
              </a:rPr>
              <a:t>and Registered Reports. </a:t>
            </a:r>
            <a:r>
              <a:rPr lang="en" sz="1000" u="sng">
                <a:solidFill>
                  <a:schemeClr val="hlink"/>
                </a:solidFill>
                <a:latin typeface="IBM Plex Sans"/>
                <a:ea typeface="IBM Plex Sans"/>
                <a:cs typeface="IBM Plex Sans"/>
                <a:sym typeface="IBM Plex Sans"/>
                <a:hlinkClick r:id="rId3"/>
              </a:rPr>
              <a:t>https://doi.org/10.31222/osf.io/x7aqr</a:t>
            </a:r>
            <a:endParaRPr sz="1000">
              <a:solidFill>
                <a:schemeClr val="dk1"/>
              </a:solidFill>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Persistent Identifiers (PIDs)</a:t>
            </a:r>
            <a:endParaRPr/>
          </a:p>
        </p:txBody>
      </p:sp>
      <p:pic>
        <p:nvPicPr>
          <p:cNvPr id="169" name="Google Shape;169;p26"/>
          <p:cNvPicPr preferRelativeResize="0"/>
          <p:nvPr/>
        </p:nvPicPr>
        <p:blipFill>
          <a:blip r:embed="rId3">
            <a:alphaModFix/>
          </a:blip>
          <a:stretch>
            <a:fillRect/>
          </a:stretch>
        </p:blipFill>
        <p:spPr>
          <a:xfrm>
            <a:off x="1016426" y="921925"/>
            <a:ext cx="7111151" cy="3503425"/>
          </a:xfrm>
          <a:prstGeom prst="rect">
            <a:avLst/>
          </a:prstGeom>
          <a:noFill/>
          <a:ln>
            <a:noFill/>
          </a:ln>
        </p:spPr>
      </p:pic>
      <p:sp>
        <p:nvSpPr>
          <p:cNvPr id="170" name="Google Shape;170;p26"/>
          <p:cNvSpPr txBox="1"/>
          <p:nvPr/>
        </p:nvSpPr>
        <p:spPr>
          <a:xfrm>
            <a:off x="1329600" y="4553725"/>
            <a:ext cx="64848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lang="en" sz="1000">
                <a:solidFill>
                  <a:schemeClr val="dk1"/>
                </a:solidFill>
                <a:latin typeface="IBM Plex Sans"/>
                <a:ea typeface="IBM Plex Sans"/>
                <a:cs typeface="IBM Plex Sans"/>
                <a:sym typeface="IBM Plex Sans"/>
              </a:rPr>
              <a:t>PIDs and their metadata promote Open Science - TIB – Leibniz Information Centre for Science and Technology </a:t>
            </a:r>
            <a:r>
              <a:rPr lang="en" sz="1000" u="sng">
                <a:solidFill>
                  <a:schemeClr val="hlink"/>
                </a:solidFill>
                <a:latin typeface="IBM Plex Sans"/>
                <a:ea typeface="IBM Plex Sans"/>
                <a:cs typeface="IBM Plex Sans"/>
                <a:sym typeface="IBM Plex Sans"/>
                <a:hlinkClick r:id="rId4"/>
              </a:rPr>
              <a:t>https://projects.tib.eu/pid-service/en/persistent-identifiers/persistent-identifiers-pids</a:t>
            </a:r>
            <a:endParaRPr sz="1000">
              <a:solidFill>
                <a:schemeClr val="dk1"/>
              </a:solidFill>
              <a:latin typeface="IBM Plex Sans"/>
              <a:ea typeface="IBM Plex Sans"/>
              <a:cs typeface="IBM Plex Sans"/>
              <a:sym typeface="IBM Plex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 the intruder: Which one of these is NOT a PID?</a:t>
            </a:r>
            <a:endParaRPr/>
          </a:p>
        </p:txBody>
      </p:sp>
      <p:sp>
        <p:nvSpPr>
          <p:cNvPr id="176" name="Google Shape;176;p27"/>
          <p:cNvSpPr txBox="1"/>
          <p:nvPr/>
        </p:nvSpPr>
        <p:spPr>
          <a:xfrm>
            <a:off x="311700" y="1006775"/>
            <a:ext cx="8520600" cy="25719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IBM Plex Sans"/>
              <a:buAutoNum type="arabicPeriod"/>
            </a:pPr>
            <a:r>
              <a:rPr b="1" lang="en" u="sng">
                <a:solidFill>
                  <a:schemeClr val="hlink"/>
                </a:solidFill>
                <a:latin typeface="IBM Plex Sans"/>
                <a:ea typeface="IBM Plex Sans"/>
                <a:cs typeface="IBM Plex Sans"/>
                <a:sym typeface="IBM Plex Sans"/>
                <a:hlinkClick r:id="rId3"/>
              </a:rPr>
              <a:t>https://doi.org/10.5281/zenodo.7662732</a:t>
            </a:r>
            <a:r>
              <a:rPr b="1" lang="en">
                <a:solidFill>
                  <a:schemeClr val="dk1"/>
                </a:solidFill>
                <a:latin typeface="IBM Plex Sans"/>
                <a:ea typeface="IBM Plex Sans"/>
                <a:cs typeface="IBM Plex Sans"/>
                <a:sym typeface="IBM Plex Sans"/>
              </a:rPr>
              <a:t> </a:t>
            </a:r>
            <a:r>
              <a:rPr b="1" lang="en">
                <a:solidFill>
                  <a:schemeClr val="dk1"/>
                </a:solidFill>
                <a:latin typeface="IBM Plex Sans"/>
                <a:ea typeface="IBM Plex Sans"/>
                <a:cs typeface="IBM Plex Sans"/>
                <a:sym typeface="IBM Plex Sans"/>
              </a:rPr>
              <a:t> </a:t>
            </a:r>
            <a:endParaRPr b="1">
              <a:solidFill>
                <a:schemeClr val="dk1"/>
              </a:solidFill>
              <a:latin typeface="IBM Plex Sans"/>
              <a:ea typeface="IBM Plex Sans"/>
              <a:cs typeface="IBM Plex Sans"/>
              <a:sym typeface="IBM Plex Sans"/>
            </a:endParaRPr>
          </a:p>
          <a:p>
            <a:pPr indent="0" lvl="0" marL="0" rtl="0" algn="l">
              <a:lnSpc>
                <a:spcPct val="115000"/>
              </a:lnSpc>
              <a:spcBef>
                <a:spcPts val="600"/>
              </a:spcBef>
              <a:spcAft>
                <a:spcPts val="0"/>
              </a:spcAft>
              <a:buNone/>
            </a:pPr>
            <a:r>
              <a:t/>
            </a:r>
            <a:endParaRPr b="1">
              <a:solidFill>
                <a:schemeClr val="dk1"/>
              </a:solidFill>
              <a:latin typeface="IBM Plex Sans"/>
              <a:ea typeface="IBM Plex Sans"/>
              <a:cs typeface="IBM Plex Sans"/>
              <a:sym typeface="IBM Plex Sans"/>
            </a:endParaRPr>
          </a:p>
          <a:p>
            <a:pPr indent="-317500" lvl="0" marL="457200" rtl="0" algn="l">
              <a:lnSpc>
                <a:spcPct val="115000"/>
              </a:lnSpc>
              <a:spcBef>
                <a:spcPts val="600"/>
              </a:spcBef>
              <a:spcAft>
                <a:spcPts val="0"/>
              </a:spcAft>
              <a:buSzPts val="1400"/>
              <a:buFont typeface="IBM Plex Sans"/>
              <a:buAutoNum type="arabicPeriod"/>
            </a:pPr>
            <a:r>
              <a:rPr b="1" lang="en" u="sng">
                <a:solidFill>
                  <a:schemeClr val="hlink"/>
                </a:solidFill>
                <a:latin typeface="IBM Plex Sans"/>
                <a:ea typeface="IBM Plex Sans"/>
                <a:cs typeface="IBM Plex Sans"/>
                <a:sym typeface="IBM Plex Sans"/>
                <a:hlinkClick r:id="rId4"/>
              </a:rPr>
              <a:t>https://github.com/alan-turing-institute/the-turing-way</a:t>
            </a:r>
            <a:endParaRPr b="1">
              <a:solidFill>
                <a:schemeClr val="dk1"/>
              </a:solidFill>
              <a:latin typeface="IBM Plex Sans"/>
              <a:ea typeface="IBM Plex Sans"/>
              <a:cs typeface="IBM Plex Sans"/>
              <a:sym typeface="IBM Plex Sans"/>
            </a:endParaRPr>
          </a:p>
          <a:p>
            <a:pPr indent="0" lvl="0" marL="0" rtl="0" algn="l">
              <a:lnSpc>
                <a:spcPct val="115000"/>
              </a:lnSpc>
              <a:spcBef>
                <a:spcPts val="600"/>
              </a:spcBef>
              <a:spcAft>
                <a:spcPts val="0"/>
              </a:spcAft>
              <a:buNone/>
            </a:pPr>
            <a:r>
              <a:t/>
            </a:r>
            <a:endParaRPr sz="1200">
              <a:solidFill>
                <a:schemeClr val="dk1"/>
              </a:solidFill>
              <a:latin typeface="IBM Plex Sans"/>
              <a:ea typeface="IBM Plex Sans"/>
              <a:cs typeface="IBM Plex Sans"/>
              <a:sym typeface="IBM Plex Sans"/>
            </a:endParaRPr>
          </a:p>
          <a:p>
            <a:pPr indent="-317500" lvl="0" marL="457200" rtl="0" algn="l">
              <a:lnSpc>
                <a:spcPct val="115000"/>
              </a:lnSpc>
              <a:spcBef>
                <a:spcPts val="600"/>
              </a:spcBef>
              <a:spcAft>
                <a:spcPts val="0"/>
              </a:spcAft>
              <a:buClr>
                <a:schemeClr val="dk1"/>
              </a:buClr>
              <a:buSzPts val="1400"/>
              <a:buFont typeface="IBM Plex Sans"/>
              <a:buAutoNum type="arabicPeriod"/>
            </a:pPr>
            <a:r>
              <a:rPr b="1" lang="en">
                <a:solidFill>
                  <a:schemeClr val="dk1"/>
                </a:solidFill>
                <a:latin typeface="IBM Plex Sans"/>
                <a:ea typeface="IBM Plex Sans"/>
                <a:cs typeface="IBM Plex Sans"/>
                <a:sym typeface="IBM Plex Sans"/>
              </a:rPr>
              <a:t>ISBN-13: 978-0735619678</a:t>
            </a:r>
            <a:endParaRPr b="1">
              <a:solidFill>
                <a:schemeClr val="dk1"/>
              </a:solidFill>
              <a:latin typeface="IBM Plex Sans"/>
              <a:ea typeface="IBM Plex Sans"/>
              <a:cs typeface="IBM Plex Sans"/>
              <a:sym typeface="IBM Plex Sans"/>
            </a:endParaRPr>
          </a:p>
          <a:p>
            <a:pPr indent="0" lvl="0" marL="0" rtl="0" algn="l">
              <a:lnSpc>
                <a:spcPct val="115000"/>
              </a:lnSpc>
              <a:spcBef>
                <a:spcPts val="600"/>
              </a:spcBef>
              <a:spcAft>
                <a:spcPts val="0"/>
              </a:spcAft>
              <a:buNone/>
            </a:pPr>
            <a:r>
              <a:t/>
            </a:r>
            <a:endParaRPr sz="1200">
              <a:solidFill>
                <a:schemeClr val="dk1"/>
              </a:solidFill>
              <a:latin typeface="IBM Plex Sans"/>
              <a:ea typeface="IBM Plex Sans"/>
              <a:cs typeface="IBM Plex Sans"/>
              <a:sym typeface="IBM Plex Sans"/>
            </a:endParaRPr>
          </a:p>
          <a:p>
            <a:pPr indent="-317500" lvl="0" marL="457200" rtl="0" algn="l">
              <a:lnSpc>
                <a:spcPct val="115000"/>
              </a:lnSpc>
              <a:spcBef>
                <a:spcPts val="600"/>
              </a:spcBef>
              <a:spcAft>
                <a:spcPts val="0"/>
              </a:spcAft>
              <a:buSzPts val="1400"/>
              <a:buFont typeface="IBM Plex Sans"/>
              <a:buAutoNum type="arabicPeriod"/>
            </a:pPr>
            <a:r>
              <a:rPr b="1" lang="en" u="sng">
                <a:solidFill>
                  <a:schemeClr val="hlink"/>
                </a:solidFill>
                <a:latin typeface="IBM Plex Sans"/>
                <a:ea typeface="IBM Plex Sans"/>
                <a:cs typeface="IBM Plex Sans"/>
                <a:sym typeface="IBM Plex Sans"/>
                <a:hlinkClick r:id="rId5"/>
              </a:rPr>
              <a:t>https://web.archive.org/web/20220121051903/https://www.go-fair.org</a:t>
            </a:r>
            <a:endParaRPr b="1">
              <a:solidFill>
                <a:schemeClr val="dk1"/>
              </a:solidFill>
              <a:latin typeface="IBM Plex Sans"/>
              <a:ea typeface="IBM Plex Sans"/>
              <a:cs typeface="IBM Plex Sans"/>
              <a:sym typeface="IBM Plex Sans"/>
            </a:endParaRPr>
          </a:p>
          <a:p>
            <a:pPr indent="0" lvl="0" marL="0" rtl="0" algn="l">
              <a:lnSpc>
                <a:spcPct val="115000"/>
              </a:lnSpc>
              <a:spcBef>
                <a:spcPts val="600"/>
              </a:spcBef>
              <a:spcAft>
                <a:spcPts val="600"/>
              </a:spcAft>
              <a:buNone/>
            </a:pPr>
            <a:r>
              <a:t/>
            </a:r>
            <a:endParaRPr sz="1200">
              <a:latin typeface="IBM Plex Sans"/>
              <a:ea typeface="IBM Plex Sans"/>
              <a:cs typeface="IBM Plex Sans"/>
              <a:sym typeface="IBM Plex Sans"/>
            </a:endParaRPr>
          </a:p>
        </p:txBody>
      </p:sp>
      <p:sp>
        <p:nvSpPr>
          <p:cNvPr id="177" name="Google Shape;177;p27"/>
          <p:cNvSpPr txBox="1"/>
          <p:nvPr/>
        </p:nvSpPr>
        <p:spPr>
          <a:xfrm>
            <a:off x="1265400" y="4449350"/>
            <a:ext cx="6613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IBM Plex Sans"/>
                <a:ea typeface="IBM Plex Sans"/>
                <a:cs typeface="IBM Plex Sans"/>
                <a:sym typeface="IBM Plex Sans"/>
              </a:rPr>
              <a:t>Modified from Opensciency - Lesson 3 - Apply Open Results (</a:t>
            </a:r>
            <a:r>
              <a:rPr lang="en" sz="1100" u="sng">
                <a:solidFill>
                  <a:schemeClr val="hlink"/>
                </a:solidFill>
                <a:latin typeface="IBM Plex Sans"/>
                <a:ea typeface="IBM Plex Sans"/>
                <a:cs typeface="IBM Plex Sans"/>
                <a:sym typeface="IBM Plex Sans"/>
                <a:hlinkClick r:id="rId6"/>
              </a:rPr>
              <a:t>GitHub</a:t>
            </a:r>
            <a:r>
              <a:rPr lang="en" sz="1100">
                <a:solidFill>
                  <a:schemeClr val="dk1"/>
                </a:solidFill>
                <a:latin typeface="IBM Plex Sans"/>
                <a:ea typeface="IBM Plex Sans"/>
                <a:cs typeface="IBM Plex Sans"/>
                <a:sym typeface="IBM Plex Sans"/>
              </a:rPr>
              <a:t>, </a:t>
            </a:r>
            <a:r>
              <a:rPr lang="en" sz="1100" u="sng">
                <a:solidFill>
                  <a:schemeClr val="hlink"/>
                </a:solidFill>
                <a:latin typeface="IBM Plex Sans"/>
                <a:ea typeface="IBM Plex Sans"/>
                <a:cs typeface="IBM Plex Sans"/>
                <a:sym typeface="IBM Plex Sans"/>
                <a:hlinkClick r:id="rId7"/>
              </a:rPr>
              <a:t>Zenodo</a:t>
            </a:r>
            <a:r>
              <a:rPr lang="en" sz="1100">
                <a:solidFill>
                  <a:schemeClr val="dk1"/>
                </a:solidFill>
                <a:latin typeface="IBM Plex Sans"/>
                <a:ea typeface="IBM Plex Sans"/>
                <a:cs typeface="IBM Plex Sans"/>
                <a:sym typeface="IBM Plex Sans"/>
              </a:rPr>
              <a:t>) - </a:t>
            </a:r>
            <a:r>
              <a:rPr lang="en" sz="1100" u="sng">
                <a:solidFill>
                  <a:schemeClr val="hlink"/>
                </a:solidFill>
                <a:latin typeface="IBM Plex Sans"/>
                <a:ea typeface="IBM Plex Sans"/>
                <a:cs typeface="IBM Plex Sans"/>
                <a:sym typeface="IBM Plex Sans"/>
                <a:hlinkClick r:id="rId8"/>
              </a:rPr>
              <a:t>CC BY 4.0</a:t>
            </a:r>
            <a:endParaRPr sz="1100">
              <a:solidFill>
                <a:schemeClr val="dk1"/>
              </a:solidFill>
              <a:latin typeface="IBM Plex Sans"/>
              <a:ea typeface="IBM Plex Sans"/>
              <a:cs typeface="IBM Plex Sans"/>
              <a:sym typeface="IBM Plex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 the intruder: Which one of these is NOT a PID?</a:t>
            </a:r>
            <a:endParaRPr/>
          </a:p>
        </p:txBody>
      </p:sp>
      <p:sp>
        <p:nvSpPr>
          <p:cNvPr id="183" name="Google Shape;183;p28"/>
          <p:cNvSpPr txBox="1"/>
          <p:nvPr/>
        </p:nvSpPr>
        <p:spPr>
          <a:xfrm>
            <a:off x="311700" y="1006775"/>
            <a:ext cx="8520600" cy="3174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IBM Plex Sans"/>
              <a:buAutoNum type="arabicPeriod"/>
            </a:pPr>
            <a:r>
              <a:rPr b="1" lang="en" u="sng">
                <a:solidFill>
                  <a:schemeClr val="accent1"/>
                </a:solidFill>
                <a:latin typeface="IBM Plex Sans"/>
                <a:ea typeface="IBM Plex Sans"/>
                <a:cs typeface="IBM Plex Sans"/>
                <a:sym typeface="IBM Plex Sans"/>
                <a:hlinkClick r:id="rId3">
                  <a:extLst>
                    <a:ext uri="{A12FA001-AC4F-418D-AE19-62706E023703}">
                      <ahyp:hlinkClr val="tx"/>
                    </a:ext>
                  </a:extLst>
                </a:hlinkClick>
              </a:rPr>
              <a:t>https://doi.org/10.5281/zenodo.7662732</a:t>
            </a:r>
            <a:r>
              <a:rPr b="1" lang="en">
                <a:solidFill>
                  <a:schemeClr val="dk1"/>
                </a:solidFill>
                <a:latin typeface="IBM Plex Sans"/>
                <a:ea typeface="IBM Plex Sans"/>
                <a:cs typeface="IBM Plex Sans"/>
                <a:sym typeface="IBM Plex Sans"/>
              </a:rPr>
              <a:t> </a:t>
            </a:r>
            <a:r>
              <a:rPr b="1" lang="en">
                <a:solidFill>
                  <a:schemeClr val="dk1"/>
                </a:solidFill>
                <a:latin typeface="IBM Plex Sans"/>
                <a:ea typeface="IBM Plex Sans"/>
                <a:cs typeface="IBM Plex Sans"/>
                <a:sym typeface="IBM Plex Sans"/>
              </a:rPr>
              <a:t> </a:t>
            </a:r>
            <a:endParaRPr b="1">
              <a:solidFill>
                <a:schemeClr val="dk1"/>
              </a:solidFill>
              <a:latin typeface="IBM Plex Sans"/>
              <a:ea typeface="IBM Plex Sans"/>
              <a:cs typeface="IBM Plex Sans"/>
              <a:sym typeface="IBM Plex Sans"/>
            </a:endParaRPr>
          </a:p>
          <a:p>
            <a:pPr indent="0" lvl="0" marL="457200" rtl="0" algn="l">
              <a:lnSpc>
                <a:spcPct val="115000"/>
              </a:lnSpc>
              <a:spcBef>
                <a:spcPts val="600"/>
              </a:spcBef>
              <a:spcAft>
                <a:spcPts val="0"/>
              </a:spcAft>
              <a:buNone/>
            </a:pPr>
            <a:r>
              <a:rPr i="1" lang="en" sz="1200">
                <a:solidFill>
                  <a:schemeClr val="dk1"/>
                </a:solidFill>
                <a:latin typeface="IBM Plex Sans"/>
                <a:ea typeface="IBM Plex Sans"/>
                <a:cs typeface="IBM Plex Sans"/>
                <a:sym typeface="IBM Plex Sans"/>
              </a:rPr>
              <a:t>This is a Digital Object Identifier provided by Zenodo via DataCite, and it’s unique to this publication. </a:t>
            </a:r>
            <a:endParaRPr i="1" sz="1200">
              <a:solidFill>
                <a:schemeClr val="dk1"/>
              </a:solidFill>
              <a:latin typeface="IBM Plex Sans"/>
              <a:ea typeface="IBM Plex Sans"/>
              <a:cs typeface="IBM Plex Sans"/>
              <a:sym typeface="IBM Plex Sans"/>
            </a:endParaRPr>
          </a:p>
          <a:p>
            <a:pPr indent="-317500" lvl="0" marL="457200" rtl="0" algn="l">
              <a:lnSpc>
                <a:spcPct val="115000"/>
              </a:lnSpc>
              <a:spcBef>
                <a:spcPts val="600"/>
              </a:spcBef>
              <a:spcAft>
                <a:spcPts val="0"/>
              </a:spcAft>
              <a:buSzPts val="1400"/>
              <a:buFont typeface="IBM Plex Sans"/>
              <a:buAutoNum type="arabicPeriod"/>
            </a:pPr>
            <a:r>
              <a:rPr b="1" lang="en" u="sng">
                <a:solidFill>
                  <a:schemeClr val="hlink"/>
                </a:solidFill>
                <a:latin typeface="IBM Plex Sans"/>
                <a:ea typeface="IBM Plex Sans"/>
                <a:cs typeface="IBM Plex Sans"/>
                <a:sym typeface="IBM Plex Sans"/>
                <a:hlinkClick r:id="rId4"/>
              </a:rPr>
              <a:t>https://github.com/alan-turing-institute/the-turing-wa</a:t>
            </a:r>
            <a:r>
              <a:rPr b="1" lang="en" u="sng">
                <a:solidFill>
                  <a:schemeClr val="hlink"/>
                </a:solidFill>
                <a:latin typeface="IBM Plex Sans"/>
                <a:ea typeface="IBM Plex Sans"/>
                <a:cs typeface="IBM Plex Sans"/>
                <a:sym typeface="IBM Plex Sans"/>
                <a:hlinkClick r:id="rId5"/>
              </a:rPr>
              <a:t>y </a:t>
            </a:r>
            <a:r>
              <a:rPr b="1" lang="en">
                <a:solidFill>
                  <a:schemeClr val="dk1"/>
                </a:solidFill>
                <a:latin typeface="IBM Plex Sans"/>
                <a:ea typeface="IBM Plex Sans"/>
                <a:cs typeface="IBM Plex Sans"/>
                <a:sym typeface="IBM Plex Sans"/>
              </a:rPr>
              <a:t> </a:t>
            </a:r>
            <a:endParaRPr b="1">
              <a:solidFill>
                <a:schemeClr val="dk1"/>
              </a:solidFill>
              <a:latin typeface="IBM Plex Sans"/>
              <a:ea typeface="IBM Plex Sans"/>
              <a:cs typeface="IBM Plex Sans"/>
              <a:sym typeface="IBM Plex Sans"/>
            </a:endParaRPr>
          </a:p>
          <a:p>
            <a:pPr indent="0" lvl="0" marL="457200" rtl="0" algn="l">
              <a:lnSpc>
                <a:spcPct val="115000"/>
              </a:lnSpc>
              <a:spcBef>
                <a:spcPts val="600"/>
              </a:spcBef>
              <a:spcAft>
                <a:spcPts val="0"/>
              </a:spcAft>
              <a:buNone/>
            </a:pPr>
            <a:r>
              <a:rPr i="1" lang="en" sz="1200">
                <a:solidFill>
                  <a:schemeClr val="dk1"/>
                </a:solidFill>
                <a:latin typeface="IBM Plex Sans"/>
                <a:ea typeface="IBM Plex Sans"/>
                <a:cs typeface="IBM Plex Sans"/>
                <a:sym typeface="IBM Plex Sans"/>
              </a:rPr>
              <a:t>This is the URL of a GitHub repository. The contents of the repository can drastically change over time and the owner can delete it completely. </a:t>
            </a:r>
            <a:endParaRPr i="1" sz="1200">
              <a:solidFill>
                <a:schemeClr val="dk1"/>
              </a:solidFill>
              <a:latin typeface="IBM Plex Sans"/>
              <a:ea typeface="IBM Plex Sans"/>
              <a:cs typeface="IBM Plex Sans"/>
              <a:sym typeface="IBM Plex Sans"/>
            </a:endParaRPr>
          </a:p>
          <a:p>
            <a:pPr indent="-317500" lvl="0" marL="457200" rtl="0" algn="l">
              <a:lnSpc>
                <a:spcPct val="115000"/>
              </a:lnSpc>
              <a:spcBef>
                <a:spcPts val="600"/>
              </a:spcBef>
              <a:spcAft>
                <a:spcPts val="0"/>
              </a:spcAft>
              <a:buClr>
                <a:schemeClr val="dk1"/>
              </a:buClr>
              <a:buSzPts val="1400"/>
              <a:buFont typeface="IBM Plex Sans"/>
              <a:buAutoNum type="arabicPeriod"/>
            </a:pPr>
            <a:r>
              <a:rPr b="1" lang="en">
                <a:solidFill>
                  <a:schemeClr val="dk1"/>
                </a:solidFill>
                <a:latin typeface="IBM Plex Sans"/>
                <a:ea typeface="IBM Plex Sans"/>
                <a:cs typeface="IBM Plex Sans"/>
                <a:sym typeface="IBM Plex Sans"/>
              </a:rPr>
              <a:t>ISBN-13: 978-0735619678</a:t>
            </a:r>
            <a:endParaRPr b="1">
              <a:solidFill>
                <a:schemeClr val="dk1"/>
              </a:solidFill>
              <a:latin typeface="IBM Plex Sans"/>
              <a:ea typeface="IBM Plex Sans"/>
              <a:cs typeface="IBM Plex Sans"/>
              <a:sym typeface="IBM Plex Sans"/>
            </a:endParaRPr>
          </a:p>
          <a:p>
            <a:pPr indent="0" lvl="0" marL="457200" rtl="0" algn="l">
              <a:lnSpc>
                <a:spcPct val="115000"/>
              </a:lnSpc>
              <a:spcBef>
                <a:spcPts val="600"/>
              </a:spcBef>
              <a:spcAft>
                <a:spcPts val="0"/>
              </a:spcAft>
              <a:buNone/>
            </a:pPr>
            <a:r>
              <a:rPr i="1" lang="en" sz="1200">
                <a:solidFill>
                  <a:schemeClr val="dk1"/>
                </a:solidFill>
                <a:latin typeface="IBM Plex Sans"/>
                <a:ea typeface="IBM Plex Sans"/>
                <a:cs typeface="IBM Plex Sans"/>
                <a:sym typeface="IBM Plex Sans"/>
              </a:rPr>
              <a:t>This is an International Standard Book Number, which has to be purchased by publishers by the International ISBN Agency.</a:t>
            </a:r>
            <a:endParaRPr i="1" sz="1200">
              <a:solidFill>
                <a:schemeClr val="dk1"/>
              </a:solidFill>
              <a:latin typeface="IBM Plex Sans"/>
              <a:ea typeface="IBM Plex Sans"/>
              <a:cs typeface="IBM Plex Sans"/>
              <a:sym typeface="IBM Plex Sans"/>
            </a:endParaRPr>
          </a:p>
          <a:p>
            <a:pPr indent="-317500" lvl="0" marL="457200" rtl="0" algn="l">
              <a:lnSpc>
                <a:spcPct val="115000"/>
              </a:lnSpc>
              <a:spcBef>
                <a:spcPts val="600"/>
              </a:spcBef>
              <a:spcAft>
                <a:spcPts val="0"/>
              </a:spcAft>
              <a:buSzPts val="1400"/>
              <a:buFont typeface="IBM Plex Sans"/>
              <a:buAutoNum type="arabicPeriod"/>
            </a:pPr>
            <a:r>
              <a:rPr b="1" lang="en" u="sng">
                <a:solidFill>
                  <a:schemeClr val="hlink"/>
                </a:solidFill>
                <a:latin typeface="IBM Plex Sans"/>
                <a:ea typeface="IBM Plex Sans"/>
                <a:cs typeface="IBM Plex Sans"/>
                <a:sym typeface="IBM Plex Sans"/>
                <a:hlinkClick r:id="rId6"/>
              </a:rPr>
              <a:t>https://web.archive.org/web/20220121051903/https://www.go-fair.org</a:t>
            </a:r>
            <a:endParaRPr b="1">
              <a:solidFill>
                <a:schemeClr val="dk1"/>
              </a:solidFill>
              <a:latin typeface="IBM Plex Sans"/>
              <a:ea typeface="IBM Plex Sans"/>
              <a:cs typeface="IBM Plex Sans"/>
              <a:sym typeface="IBM Plex Sans"/>
            </a:endParaRPr>
          </a:p>
          <a:p>
            <a:pPr indent="0" lvl="0" marL="457200" rtl="0" algn="l">
              <a:lnSpc>
                <a:spcPct val="115000"/>
              </a:lnSpc>
              <a:spcBef>
                <a:spcPts val="600"/>
              </a:spcBef>
              <a:spcAft>
                <a:spcPts val="600"/>
              </a:spcAft>
              <a:buNone/>
            </a:pPr>
            <a:r>
              <a:rPr i="1" lang="en" sz="1200">
                <a:solidFill>
                  <a:schemeClr val="dk1"/>
                </a:solidFill>
                <a:latin typeface="IBM Plex Sans"/>
                <a:ea typeface="IBM Plex Sans"/>
                <a:cs typeface="IBM Plex Sans"/>
                <a:sym typeface="IBM Plex Sans"/>
              </a:rPr>
              <a:t>The Internet Archive captures snapshots of websites and their links are really stable. Even if not ideal, it’s a handy tool for creating identifiers of websites easily. </a:t>
            </a:r>
            <a:endParaRPr i="1" sz="1200">
              <a:latin typeface="IBM Plex Sans"/>
              <a:ea typeface="IBM Plex Sans"/>
              <a:cs typeface="IBM Plex Sans"/>
              <a:sym typeface="IBM Plex Sans"/>
            </a:endParaRPr>
          </a:p>
        </p:txBody>
      </p:sp>
      <p:sp>
        <p:nvSpPr>
          <p:cNvPr id="184" name="Google Shape;184;p28"/>
          <p:cNvSpPr txBox="1"/>
          <p:nvPr/>
        </p:nvSpPr>
        <p:spPr>
          <a:xfrm>
            <a:off x="1265400" y="4449350"/>
            <a:ext cx="6613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IBM Plex Sans"/>
                <a:ea typeface="IBM Plex Sans"/>
                <a:cs typeface="IBM Plex Sans"/>
                <a:sym typeface="IBM Plex Sans"/>
              </a:rPr>
              <a:t>Modified from Opensciency - Lesson 3 - Apply Open Results (</a:t>
            </a:r>
            <a:r>
              <a:rPr lang="en" sz="1100" u="sng">
                <a:solidFill>
                  <a:schemeClr val="hlink"/>
                </a:solidFill>
                <a:latin typeface="IBM Plex Sans"/>
                <a:ea typeface="IBM Plex Sans"/>
                <a:cs typeface="IBM Plex Sans"/>
                <a:sym typeface="IBM Plex Sans"/>
                <a:hlinkClick r:id="rId7"/>
              </a:rPr>
              <a:t>GitHub</a:t>
            </a:r>
            <a:r>
              <a:rPr lang="en" sz="1100">
                <a:solidFill>
                  <a:schemeClr val="dk1"/>
                </a:solidFill>
                <a:latin typeface="IBM Plex Sans"/>
                <a:ea typeface="IBM Plex Sans"/>
                <a:cs typeface="IBM Plex Sans"/>
                <a:sym typeface="IBM Plex Sans"/>
              </a:rPr>
              <a:t>, </a:t>
            </a:r>
            <a:r>
              <a:rPr lang="en" sz="1100" u="sng">
                <a:solidFill>
                  <a:schemeClr val="hlink"/>
                </a:solidFill>
                <a:latin typeface="IBM Plex Sans"/>
                <a:ea typeface="IBM Plex Sans"/>
                <a:cs typeface="IBM Plex Sans"/>
                <a:sym typeface="IBM Plex Sans"/>
                <a:hlinkClick r:id="rId8"/>
              </a:rPr>
              <a:t>Zenodo</a:t>
            </a:r>
            <a:r>
              <a:rPr lang="en" sz="1100">
                <a:solidFill>
                  <a:schemeClr val="dk1"/>
                </a:solidFill>
                <a:latin typeface="IBM Plex Sans"/>
                <a:ea typeface="IBM Plex Sans"/>
                <a:cs typeface="IBM Plex Sans"/>
                <a:sym typeface="IBM Plex Sans"/>
              </a:rPr>
              <a:t>) - </a:t>
            </a:r>
            <a:r>
              <a:rPr lang="en" sz="1100" u="sng">
                <a:solidFill>
                  <a:schemeClr val="hlink"/>
                </a:solidFill>
                <a:latin typeface="IBM Plex Sans"/>
                <a:ea typeface="IBM Plex Sans"/>
                <a:cs typeface="IBM Plex Sans"/>
                <a:sym typeface="IBM Plex Sans"/>
                <a:hlinkClick r:id="rId9"/>
              </a:rPr>
              <a:t>CC BY 4.0</a:t>
            </a:r>
            <a:endParaRPr sz="1100">
              <a:solidFill>
                <a:schemeClr val="dk1"/>
              </a:solidFill>
              <a:latin typeface="IBM Plex Sans"/>
              <a:ea typeface="IBM Plex Sans"/>
              <a:cs typeface="IBM Plex Sans"/>
              <a:sym typeface="IBM Plex Sans"/>
            </a:endParaRPr>
          </a:p>
        </p:txBody>
      </p:sp>
      <p:sp>
        <p:nvSpPr>
          <p:cNvPr id="185" name="Google Shape;185;p28"/>
          <p:cNvSpPr/>
          <p:nvPr/>
        </p:nvSpPr>
        <p:spPr>
          <a:xfrm>
            <a:off x="247925" y="1565750"/>
            <a:ext cx="561000" cy="534900"/>
          </a:xfrm>
          <a:prstGeom prst="mathMultiply">
            <a:avLst>
              <a:gd fmla="val 23520" name="adj1"/>
            </a:avLst>
          </a:prstGeom>
          <a:solidFill>
            <a:srgbClr val="DD33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265500" y="852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 is </a:t>
            </a:r>
            <a:endParaRPr/>
          </a:p>
        </p:txBody>
      </p:sp>
      <p:sp>
        <p:nvSpPr>
          <p:cNvPr id="191" name="Google Shape;191;p29"/>
          <p:cNvSpPr txBox="1"/>
          <p:nvPr>
            <p:ph idx="2" type="body"/>
          </p:nvPr>
        </p:nvSpPr>
        <p:spPr>
          <a:xfrm>
            <a:off x="5015700" y="306150"/>
            <a:ext cx="3837000" cy="438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t>By </a:t>
            </a:r>
            <a:r>
              <a:rPr i="1" lang="en" sz="1300"/>
              <a:t>open access</a:t>
            </a:r>
            <a:r>
              <a:rPr lang="en" sz="1300"/>
              <a:t> </a:t>
            </a:r>
            <a:r>
              <a:rPr lang="en" sz="1300"/>
              <a:t>to this literature,</a:t>
            </a:r>
            <a:r>
              <a:rPr lang="en" sz="1300"/>
              <a:t> we mean its </a:t>
            </a:r>
            <a:r>
              <a:rPr b="1" lang="en" sz="1300"/>
              <a:t>free availability on the public internet</a:t>
            </a:r>
            <a:r>
              <a:rPr lang="en" sz="1300"/>
              <a:t>, permitting any users to read, download, copy, distribu­te, print, search, or link to the full texts of these articles, crawl them for indexing, pass them as data to software, or </a:t>
            </a:r>
            <a:r>
              <a:rPr b="1" lang="en" sz="1300"/>
              <a:t>use them</a:t>
            </a:r>
            <a:r>
              <a:rPr lang="en" sz="1300"/>
              <a:t> </a:t>
            </a:r>
            <a:r>
              <a:rPr b="1" lang="en" sz="1300"/>
              <a:t>for any other lawful purpose</a:t>
            </a:r>
            <a:r>
              <a:rPr lang="en" sz="1300"/>
              <a:t>, without financial, legal, or technical barriers other than those inseparable from gaining access to the internet itself. The only constraint on reproduction and distribution, and </a:t>
            </a:r>
            <a:r>
              <a:rPr b="1" lang="en" sz="1300"/>
              <a:t>the only role for copyright in this domain, should be to give authors control over the integrity of their work and the right to be properly acknowledged and cited.</a:t>
            </a:r>
            <a:endParaRPr b="1" sz="1300"/>
          </a:p>
          <a:p>
            <a:pPr indent="0" lvl="0" marL="0" rtl="0" algn="l">
              <a:spcBef>
                <a:spcPts val="1200"/>
              </a:spcBef>
              <a:spcAft>
                <a:spcPts val="1200"/>
              </a:spcAft>
              <a:buNone/>
            </a:pPr>
            <a:r>
              <a:rPr lang="en" sz="1300"/>
              <a:t>-</a:t>
            </a:r>
            <a:r>
              <a:rPr lang="en" sz="1300">
                <a:uFill>
                  <a:noFill/>
                </a:uFill>
                <a:hlinkClick r:id="rId3"/>
              </a:rPr>
              <a:t> </a:t>
            </a:r>
            <a:r>
              <a:rPr lang="en" sz="1300" u="sng">
                <a:solidFill>
                  <a:schemeClr val="hlink"/>
                </a:solidFill>
                <a:hlinkClick r:id="rId4"/>
              </a:rPr>
              <a:t>Budapest Open Access Initiative Declaration, 2002</a:t>
            </a:r>
            <a:r>
              <a:rPr lang="en" sz="1300"/>
              <a:t>; emphasis added</a:t>
            </a:r>
            <a:endParaRPr sz="1300"/>
          </a:p>
        </p:txBody>
      </p:sp>
      <p:pic>
        <p:nvPicPr>
          <p:cNvPr id="192" name="Google Shape;192;p29"/>
          <p:cNvPicPr preferRelativeResize="0"/>
          <p:nvPr/>
        </p:nvPicPr>
        <p:blipFill>
          <a:blip r:embed="rId5">
            <a:alphaModFix/>
          </a:blip>
          <a:stretch>
            <a:fillRect/>
          </a:stretch>
        </p:blipFill>
        <p:spPr>
          <a:xfrm>
            <a:off x="668275" y="2343150"/>
            <a:ext cx="3239651" cy="1295850"/>
          </a:xfrm>
          <a:prstGeom prst="rect">
            <a:avLst/>
          </a:prstGeom>
          <a:noFill/>
          <a:ln>
            <a:noFill/>
          </a:ln>
        </p:spPr>
      </p:pic>
      <p:grpSp>
        <p:nvGrpSpPr>
          <p:cNvPr id="193" name="Google Shape;193;p29"/>
          <p:cNvGrpSpPr/>
          <p:nvPr/>
        </p:nvGrpSpPr>
        <p:grpSpPr>
          <a:xfrm>
            <a:off x="4648201" y="315692"/>
            <a:ext cx="494267" cy="306176"/>
            <a:chOff x="550224" y="368620"/>
            <a:chExt cx="878229" cy="627539"/>
          </a:xfrm>
        </p:grpSpPr>
        <p:sp>
          <p:nvSpPr>
            <p:cNvPr id="194" name="Google Shape;194;p29"/>
            <p:cNvSpPr/>
            <p:nvPr/>
          </p:nvSpPr>
          <p:spPr>
            <a:xfrm>
              <a:off x="550224" y="368620"/>
              <a:ext cx="430805" cy="627539"/>
            </a:xfrm>
            <a:custGeom>
              <a:rect b="b" l="l" r="r" t="t"/>
              <a:pathLst>
                <a:path extrusionOk="0" h="297412" w="204173">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9"/>
            <p:cNvSpPr/>
            <p:nvPr/>
          </p:nvSpPr>
          <p:spPr>
            <a:xfrm>
              <a:off x="1007307" y="372376"/>
              <a:ext cx="421145" cy="613504"/>
            </a:xfrm>
            <a:custGeom>
              <a:rect b="b" l="l" r="r" t="t"/>
              <a:pathLst>
                <a:path extrusionOk="0" h="290760" w="199595">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9"/>
            <p:cNvSpPr/>
            <p:nvPr/>
          </p:nvSpPr>
          <p:spPr>
            <a:xfrm>
              <a:off x="1305031" y="475050"/>
              <a:ext cx="59409" cy="175613"/>
            </a:xfrm>
            <a:custGeom>
              <a:rect b="b" l="l" r="r" t="t"/>
              <a:pathLst>
                <a:path extrusionOk="0" h="83229" w="28156">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9"/>
            <p:cNvSpPr/>
            <p:nvPr/>
          </p:nvSpPr>
          <p:spPr>
            <a:xfrm>
              <a:off x="1260832" y="642594"/>
              <a:ext cx="30076" cy="31226"/>
            </a:xfrm>
            <a:custGeom>
              <a:rect b="b" l="l" r="r" t="t"/>
              <a:pathLst>
                <a:path extrusionOk="0" h="14799" w="14254">
                  <a:moveTo>
                    <a:pt x="6816" y="0"/>
                  </a:moveTo>
                  <a:cubicBezTo>
                    <a:pt x="-2458" y="0"/>
                    <a:pt x="-2283" y="14799"/>
                    <a:pt x="7430" y="14799"/>
                  </a:cubicBezTo>
                  <a:cubicBezTo>
                    <a:pt x="16726" y="14799"/>
                    <a:pt x="16529" y="0"/>
                    <a:pt x="6816" y="0"/>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29"/>
            <p:cNvSpPr/>
            <p:nvPr/>
          </p:nvSpPr>
          <p:spPr>
            <a:xfrm>
              <a:off x="611671" y="601479"/>
              <a:ext cx="103968" cy="202921"/>
            </a:xfrm>
            <a:custGeom>
              <a:rect b="b" l="l" r="r" t="t"/>
              <a:pathLst>
                <a:path extrusionOk="0" h="96171" w="49274">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11"/>
              <a:t>Open Access is </a:t>
            </a:r>
            <a:r>
              <a:rPr lang="en" sz="2611"/>
              <a:t>implemented</a:t>
            </a:r>
            <a:r>
              <a:rPr lang="en" sz="2611"/>
              <a:t> in different ways</a:t>
            </a:r>
            <a:endParaRPr sz="2611"/>
          </a:p>
        </p:txBody>
      </p:sp>
      <p:pic>
        <p:nvPicPr>
          <p:cNvPr id="204" name="Google Shape;204;p30"/>
          <p:cNvPicPr preferRelativeResize="0"/>
          <p:nvPr/>
        </p:nvPicPr>
        <p:blipFill rotWithShape="1">
          <a:blip r:embed="rId3">
            <a:alphaModFix/>
          </a:blip>
          <a:srcRect b="0" l="1739" r="0" t="0"/>
          <a:stretch/>
        </p:blipFill>
        <p:spPr>
          <a:xfrm>
            <a:off x="1641025" y="995550"/>
            <a:ext cx="5967350" cy="3973375"/>
          </a:xfrm>
          <a:prstGeom prst="rect">
            <a:avLst/>
          </a:prstGeom>
          <a:noFill/>
          <a:ln>
            <a:noFill/>
          </a:ln>
        </p:spPr>
      </p:pic>
      <p:sp>
        <p:nvSpPr>
          <p:cNvPr id="205" name="Google Shape;205;p30"/>
          <p:cNvSpPr txBox="1"/>
          <p:nvPr/>
        </p:nvSpPr>
        <p:spPr>
          <a:xfrm>
            <a:off x="1750800" y="4733350"/>
            <a:ext cx="5642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IBM Plex Sans"/>
                <a:ea typeface="IBM Plex Sans"/>
                <a:cs typeface="IBM Plex Sans"/>
                <a:sym typeface="IBM Plex Sans"/>
              </a:rPr>
              <a:t>Source: </a:t>
            </a:r>
            <a:r>
              <a:rPr lang="en" sz="1000" u="sng">
                <a:solidFill>
                  <a:schemeClr val="hlink"/>
                </a:solidFill>
                <a:latin typeface="IBM Plex Sans"/>
                <a:ea typeface="IBM Plex Sans"/>
                <a:cs typeface="IBM Plex Sans"/>
                <a:sym typeface="IBM Plex Sans"/>
                <a:hlinkClick r:id="rId4"/>
              </a:rPr>
              <a:t>https://bibliotecadigitale.cab.unipd.it/en/digital-library/about-publishing/open-access</a:t>
            </a:r>
            <a:endParaRPr sz="1000">
              <a:latin typeface="IBM Plex Sans"/>
              <a:ea typeface="IBM Plex Sans"/>
              <a:cs typeface="IBM Plex Sans"/>
              <a:sym typeface="IBM Plex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Useful Tools</a:t>
            </a:r>
            <a:endParaRPr/>
          </a:p>
        </p:txBody>
      </p:sp>
      <p:sp>
        <p:nvSpPr>
          <p:cNvPr id="211" name="Google Shape;211;p31"/>
          <p:cNvSpPr txBox="1"/>
          <p:nvPr>
            <p:ph idx="1" type="body"/>
          </p:nvPr>
        </p:nvSpPr>
        <p:spPr>
          <a:xfrm>
            <a:off x="311700" y="1000075"/>
            <a:ext cx="8520600" cy="3416400"/>
          </a:xfrm>
          <a:prstGeom prst="rect">
            <a:avLst/>
          </a:prstGeom>
        </p:spPr>
        <p:txBody>
          <a:bodyPr anchorCtr="0" anchor="t" bIns="91425" lIns="91425" spcFirstLastPara="1" rIns="91425" wrap="square" tIns="91425">
            <a:normAutofit lnSpcReduction="10000"/>
          </a:bodyPr>
          <a:lstStyle/>
          <a:p>
            <a:pPr indent="-330200" lvl="0" marL="457200" rtl="0" algn="l">
              <a:lnSpc>
                <a:spcPct val="100000"/>
              </a:lnSpc>
              <a:spcBef>
                <a:spcPts val="0"/>
              </a:spcBef>
              <a:spcAft>
                <a:spcPts val="0"/>
              </a:spcAft>
              <a:buSzPts val="1600"/>
              <a:buFont typeface="IBM Plex Sans"/>
              <a:buChar char="●"/>
            </a:pPr>
            <a:r>
              <a:rPr lang="en" sz="1600"/>
              <a:t>The </a:t>
            </a:r>
            <a:r>
              <a:rPr lang="en" sz="1600" u="sng">
                <a:solidFill>
                  <a:schemeClr val="accent1"/>
                </a:solidFill>
                <a:hlinkClick r:id="rId3">
                  <a:extLst>
                    <a:ext uri="{A12FA001-AC4F-418D-AE19-62706E023703}">
                      <ahyp:hlinkClr val="tx"/>
                    </a:ext>
                  </a:extLst>
                </a:hlinkClick>
              </a:rPr>
              <a:t>Directory of Open Access Journals (DOAJ)</a:t>
            </a:r>
            <a:r>
              <a:rPr lang="en" sz="1600"/>
              <a:t> is a website that hosts a community-curated list of open access journals</a:t>
            </a:r>
            <a:endParaRPr/>
          </a:p>
          <a:p>
            <a:pPr indent="-330200" lvl="0" marL="457200" rtl="0" algn="l">
              <a:spcBef>
                <a:spcPts val="1200"/>
              </a:spcBef>
              <a:spcAft>
                <a:spcPts val="0"/>
              </a:spcAft>
              <a:buSzPts val="1600"/>
              <a:buFont typeface="IBM Plex Sans"/>
              <a:buChar char="●"/>
            </a:pPr>
            <a:r>
              <a:rPr lang="en" sz="1600" u="sng">
                <a:solidFill>
                  <a:schemeClr val="hlink"/>
                </a:solidFill>
                <a:hlinkClick r:id="rId4"/>
              </a:rPr>
              <a:t>SHERPA/RoM</a:t>
            </a:r>
            <a:r>
              <a:rPr lang="en" sz="1600" u="sng">
                <a:solidFill>
                  <a:schemeClr val="hlink"/>
                </a:solidFill>
                <a:hlinkClick r:id="rId5"/>
              </a:rPr>
              <a:t>EO</a:t>
            </a:r>
            <a:r>
              <a:rPr lang="en" sz="1600"/>
              <a:t> (now part of </a:t>
            </a:r>
            <a:r>
              <a:rPr lang="en" sz="1600" u="sng">
                <a:solidFill>
                  <a:schemeClr val="hlink"/>
                </a:solidFill>
                <a:hlinkClick r:id="rId6"/>
              </a:rPr>
              <a:t>SHERPA Services</a:t>
            </a:r>
            <a:r>
              <a:rPr lang="en" sz="1600"/>
              <a:t>)</a:t>
            </a:r>
            <a:r>
              <a:rPr lang="en" sz="1600"/>
              <a:t>: the platform that collects information on the self-archiving policies of publishers and journals</a:t>
            </a:r>
            <a:endParaRPr sz="1600"/>
          </a:p>
          <a:p>
            <a:pPr indent="-330200" lvl="0" marL="457200" rtl="0" algn="l">
              <a:spcBef>
                <a:spcPts val="1000"/>
              </a:spcBef>
              <a:spcAft>
                <a:spcPts val="0"/>
              </a:spcAft>
              <a:buSzPts val="1600"/>
              <a:buFont typeface="IBM Plex Sans"/>
              <a:buChar char="●"/>
            </a:pPr>
            <a:r>
              <a:rPr lang="en" sz="1600" u="sng">
                <a:solidFill>
                  <a:schemeClr val="hlink"/>
                </a:solidFill>
                <a:hlinkClick r:id="rId7"/>
              </a:rPr>
              <a:t>ShareYourPapers</a:t>
            </a:r>
            <a:r>
              <a:rPr lang="en" sz="1600"/>
              <a:t>: a tool with which authors can check which versions of their document can be shared with open access</a:t>
            </a:r>
            <a:endParaRPr sz="1600"/>
          </a:p>
          <a:p>
            <a:pPr indent="-330200" lvl="0" marL="457200" rtl="0" algn="l">
              <a:spcBef>
                <a:spcPts val="1000"/>
              </a:spcBef>
              <a:spcAft>
                <a:spcPts val="0"/>
              </a:spcAft>
              <a:buSzPts val="1600"/>
              <a:buFont typeface="IBM Plex Sans"/>
              <a:buChar char="●"/>
            </a:pPr>
            <a:r>
              <a:rPr lang="en" sz="1600" u="sng">
                <a:solidFill>
                  <a:schemeClr val="hlink"/>
                </a:solidFill>
                <a:hlinkClick r:id="rId8"/>
              </a:rPr>
              <a:t>Unpaywall</a:t>
            </a:r>
            <a:r>
              <a:rPr lang="en" sz="1600"/>
              <a:t>,</a:t>
            </a:r>
            <a:r>
              <a:rPr lang="en" sz="1600">
                <a:uFill>
                  <a:noFill/>
                </a:uFill>
                <a:hlinkClick r:id="rId9"/>
              </a:rPr>
              <a:t> </a:t>
            </a:r>
            <a:r>
              <a:rPr lang="en" sz="1600" u="sng">
                <a:solidFill>
                  <a:schemeClr val="hlink"/>
                </a:solidFill>
                <a:hlinkClick r:id="rId10"/>
              </a:rPr>
              <a:t>Dissemin</a:t>
            </a:r>
            <a:r>
              <a:rPr lang="en" sz="1600"/>
              <a:t> and</a:t>
            </a:r>
            <a:r>
              <a:rPr lang="en" sz="1600">
                <a:uFill>
                  <a:noFill/>
                </a:uFill>
                <a:hlinkClick r:id="rId11"/>
              </a:rPr>
              <a:t> </a:t>
            </a:r>
            <a:r>
              <a:rPr lang="en" sz="1600" u="sng">
                <a:solidFill>
                  <a:schemeClr val="hlink"/>
                </a:solidFill>
                <a:hlinkClick r:id="rId12"/>
              </a:rPr>
              <a:t>Open Access Button</a:t>
            </a:r>
            <a:r>
              <a:rPr lang="en" sz="1600"/>
              <a:t>: to find Green Open Access contents available in preprint, postprint and institutional servers</a:t>
            </a:r>
            <a:endParaRPr sz="1600"/>
          </a:p>
          <a:p>
            <a:pPr indent="-330200" lvl="0" marL="457200" rtl="0" algn="l">
              <a:spcBef>
                <a:spcPts val="1200"/>
              </a:spcBef>
              <a:spcAft>
                <a:spcPts val="1000"/>
              </a:spcAft>
              <a:buSzPts val="1600"/>
              <a:buFont typeface="IBM Plex Sans"/>
              <a:buChar char="●"/>
            </a:pPr>
            <a:r>
              <a:rPr lang="en" sz="1600"/>
              <a:t>The</a:t>
            </a:r>
            <a:r>
              <a:rPr lang="en" sz="1600">
                <a:uFill>
                  <a:noFill/>
                </a:uFill>
                <a:hlinkClick r:id="rId13"/>
              </a:rPr>
              <a:t> </a:t>
            </a:r>
            <a:r>
              <a:rPr lang="en" sz="1600" u="sng">
                <a:solidFill>
                  <a:schemeClr val="hlink"/>
                </a:solidFill>
                <a:hlinkClick r:id="rId14"/>
              </a:rPr>
              <a:t>Journal Checker Tool</a:t>
            </a:r>
            <a:r>
              <a:rPr lang="en" sz="1600"/>
              <a:t> is a tool provided by</a:t>
            </a:r>
            <a:r>
              <a:rPr lang="en" sz="1600">
                <a:uFill>
                  <a:noFill/>
                </a:uFill>
                <a:hlinkClick r:id="rId15"/>
              </a:rPr>
              <a:t> </a:t>
            </a:r>
            <a:r>
              <a:rPr lang="en" sz="1600" u="sng">
                <a:solidFill>
                  <a:schemeClr val="hlink"/>
                </a:solidFill>
                <a:hlinkClick r:id="rId16"/>
              </a:rPr>
              <a:t>Plan S</a:t>
            </a:r>
            <a:r>
              <a:rPr lang="en" sz="1600"/>
              <a:t> to verify journals against the open requirements requested by funders</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2"/>
          <p:cNvPicPr preferRelativeResize="0"/>
          <p:nvPr/>
        </p:nvPicPr>
        <p:blipFill>
          <a:blip r:embed="rId3">
            <a:alphaModFix/>
          </a:blip>
          <a:stretch>
            <a:fillRect/>
          </a:stretch>
        </p:blipFill>
        <p:spPr>
          <a:xfrm>
            <a:off x="152400" y="255725"/>
            <a:ext cx="8839204" cy="3867152"/>
          </a:xfrm>
          <a:prstGeom prst="rect">
            <a:avLst/>
          </a:prstGeom>
          <a:noFill/>
          <a:ln>
            <a:noFill/>
          </a:ln>
          <a:effectLst>
            <a:outerShdw blurRad="57150" rotWithShape="0" algn="bl" dir="5400000" dist="19050">
              <a:srgbClr val="000000">
                <a:alpha val="50000"/>
              </a:srgbClr>
            </a:outerShdw>
          </a:effectLst>
        </p:spPr>
      </p:pic>
      <p:sp>
        <p:nvSpPr>
          <p:cNvPr id="217" name="Google Shape;217;p32"/>
          <p:cNvSpPr txBox="1"/>
          <p:nvPr/>
        </p:nvSpPr>
        <p:spPr>
          <a:xfrm>
            <a:off x="3072000" y="44102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IBM Plex Sans"/>
                <a:ea typeface="IBM Plex Sans"/>
                <a:cs typeface="IBM Plex Sans"/>
                <a:sym typeface="IBM Plex Sans"/>
                <a:hlinkClick r:id="rId4"/>
              </a:rPr>
              <a:t>https://thinkchecksubmit.org</a:t>
            </a:r>
            <a:r>
              <a:rPr lang="en">
                <a:latin typeface="IBM Plex Sans"/>
                <a:ea typeface="IBM Plex Sans"/>
                <a:cs typeface="IBM Plex Sans"/>
                <a:sym typeface="IBM Plex Sans"/>
              </a:rPr>
              <a:t> </a:t>
            </a:r>
            <a:endParaRPr>
              <a:latin typeface="IBM Plex Sans"/>
              <a:ea typeface="IBM Plex Sans"/>
              <a:cs typeface="IBM Plex Sans"/>
              <a:sym typeface="IBM Plex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3"/>
          <p:cNvPicPr preferRelativeResize="0"/>
          <p:nvPr/>
        </p:nvPicPr>
        <p:blipFill>
          <a:blip r:embed="rId3">
            <a:alphaModFix/>
          </a:blip>
          <a:stretch>
            <a:fillRect/>
          </a:stretch>
        </p:blipFill>
        <p:spPr>
          <a:xfrm>
            <a:off x="342375" y="852263"/>
            <a:ext cx="8459249" cy="3795925"/>
          </a:xfrm>
          <a:prstGeom prst="rect">
            <a:avLst/>
          </a:prstGeom>
          <a:noFill/>
          <a:ln>
            <a:noFill/>
          </a:ln>
          <a:effectLst>
            <a:outerShdw blurRad="57150" rotWithShape="0" algn="bl" dir="5400000" dist="19050">
              <a:srgbClr val="000000">
                <a:alpha val="50000"/>
              </a:srgbClr>
            </a:outerShdw>
          </a:effectLst>
        </p:spPr>
      </p:pic>
      <p:sp>
        <p:nvSpPr>
          <p:cNvPr id="223" name="Google Shape;223;p33"/>
          <p:cNvSpPr txBox="1"/>
          <p:nvPr/>
        </p:nvSpPr>
        <p:spPr>
          <a:xfrm>
            <a:off x="3671700" y="4673775"/>
            <a:ext cx="180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IBM Plex Sans"/>
                <a:ea typeface="IBM Plex Sans"/>
                <a:cs typeface="IBM Plex Sans"/>
                <a:sym typeface="IBM Plex Sans"/>
                <a:hlinkClick r:id="rId4"/>
              </a:rPr>
              <a:t>https://doaj.org</a:t>
            </a:r>
            <a:r>
              <a:rPr lang="en">
                <a:solidFill>
                  <a:schemeClr val="dk1"/>
                </a:solidFill>
                <a:latin typeface="IBM Plex Sans"/>
                <a:ea typeface="IBM Plex Sans"/>
                <a:cs typeface="IBM Plex Sans"/>
                <a:sym typeface="IBM Plex Sans"/>
              </a:rPr>
              <a:t> </a:t>
            </a:r>
            <a:endParaRPr>
              <a:solidFill>
                <a:schemeClr val="dk1"/>
              </a:solidFill>
              <a:latin typeface="IBM Plex Sans"/>
              <a:ea typeface="IBM Plex Sans"/>
              <a:cs typeface="IBM Plex Sans"/>
              <a:sym typeface="IBM Plex Sans"/>
            </a:endParaRPr>
          </a:p>
        </p:txBody>
      </p:sp>
      <p:sp>
        <p:nvSpPr>
          <p:cNvPr id="224" name="Google Shape;224;p33"/>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Is the journal I want to publish in OA? Let’s find out.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Checking </a:t>
            </a:r>
            <a:r>
              <a:rPr lang="en"/>
              <a:t>Journals</a:t>
            </a:r>
            <a:r>
              <a:rPr lang="en"/>
              <a:t> and Funders’ publication policy</a:t>
            </a:r>
            <a:endParaRPr/>
          </a:p>
        </p:txBody>
      </p:sp>
      <p:pic>
        <p:nvPicPr>
          <p:cNvPr id="230" name="Google Shape;230;p34"/>
          <p:cNvPicPr preferRelativeResize="0"/>
          <p:nvPr/>
        </p:nvPicPr>
        <p:blipFill>
          <a:blip r:embed="rId3">
            <a:alphaModFix/>
          </a:blip>
          <a:stretch>
            <a:fillRect/>
          </a:stretch>
        </p:blipFill>
        <p:spPr>
          <a:xfrm>
            <a:off x="1196148" y="986775"/>
            <a:ext cx="6751698" cy="3474751"/>
          </a:xfrm>
          <a:prstGeom prst="rect">
            <a:avLst/>
          </a:prstGeom>
          <a:noFill/>
          <a:ln>
            <a:noFill/>
          </a:ln>
          <a:effectLst>
            <a:outerShdw blurRad="57150" rotWithShape="0" algn="bl" dir="5400000" dist="19050">
              <a:srgbClr val="000000">
                <a:alpha val="50000"/>
              </a:srgbClr>
            </a:outerShdw>
          </a:effectLst>
        </p:spPr>
      </p:pic>
      <p:sp>
        <p:nvSpPr>
          <p:cNvPr id="231" name="Google Shape;231;p34"/>
          <p:cNvSpPr txBox="1"/>
          <p:nvPr/>
        </p:nvSpPr>
        <p:spPr>
          <a:xfrm rot="-1427478">
            <a:off x="1500545" y="1886443"/>
            <a:ext cx="978666" cy="46165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omic Sans MS"/>
                <a:ea typeface="Comic Sans MS"/>
                <a:cs typeface="Comic Sans MS"/>
                <a:sym typeface="Comic Sans MS"/>
              </a:rPr>
              <a:t>Romeo</a:t>
            </a:r>
            <a:endParaRPr b="1" sz="1800">
              <a:solidFill>
                <a:schemeClr val="dk1"/>
              </a:solidFill>
              <a:latin typeface="Comic Sans MS"/>
              <a:ea typeface="Comic Sans MS"/>
              <a:cs typeface="Comic Sans MS"/>
              <a:sym typeface="Comic Sans MS"/>
            </a:endParaRPr>
          </a:p>
        </p:txBody>
      </p:sp>
      <p:sp>
        <p:nvSpPr>
          <p:cNvPr id="232" name="Google Shape;232;p34"/>
          <p:cNvSpPr txBox="1"/>
          <p:nvPr/>
        </p:nvSpPr>
        <p:spPr>
          <a:xfrm rot="1114429">
            <a:off x="6802753" y="1871333"/>
            <a:ext cx="978570" cy="46163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omic Sans MS"/>
                <a:ea typeface="Comic Sans MS"/>
                <a:cs typeface="Comic Sans MS"/>
                <a:sym typeface="Comic Sans MS"/>
              </a:rPr>
              <a:t>Juliet</a:t>
            </a:r>
            <a:endParaRPr b="1" sz="1800">
              <a:solidFill>
                <a:schemeClr val="dk1"/>
              </a:solidFill>
              <a:latin typeface="Comic Sans MS"/>
              <a:ea typeface="Comic Sans MS"/>
              <a:cs typeface="Comic Sans MS"/>
              <a:sym typeface="Comic Sans MS"/>
            </a:endParaRPr>
          </a:p>
        </p:txBody>
      </p:sp>
      <p:sp>
        <p:nvSpPr>
          <p:cNvPr id="233" name="Google Shape;233;p34"/>
          <p:cNvSpPr txBox="1"/>
          <p:nvPr/>
        </p:nvSpPr>
        <p:spPr>
          <a:xfrm>
            <a:off x="3332400" y="4486400"/>
            <a:ext cx="247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IBM Plex Sans"/>
                <a:ea typeface="IBM Plex Sans"/>
                <a:cs typeface="IBM Plex Sans"/>
                <a:sym typeface="IBM Plex Sans"/>
                <a:hlinkClick r:id="rId4"/>
              </a:rPr>
              <a:t>https://beta.sherpa.ac.uk</a:t>
            </a:r>
            <a:endParaRPr>
              <a:latin typeface="IBM Plex Sans"/>
              <a:ea typeface="IBM Plex Sans"/>
              <a:cs typeface="IBM Plex Sans"/>
              <a:sym typeface="IBM Plex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title"/>
          </p:nvPr>
        </p:nvSpPr>
        <p:spPr>
          <a:xfrm>
            <a:off x="311700" y="207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a:solidFill>
                  <a:schemeClr val="dk1"/>
                </a:solidFill>
              </a:rPr>
              <a:t>Notes</a:t>
            </a:r>
            <a:endParaRPr>
              <a:solidFill>
                <a:schemeClr val="dk1"/>
              </a:solidFill>
            </a:endParaRPr>
          </a:p>
          <a:p>
            <a:pPr indent="0" lvl="0" marL="0" rtl="0" algn="ctr">
              <a:spcBef>
                <a:spcPts val="0"/>
              </a:spcBef>
              <a:spcAft>
                <a:spcPts val="0"/>
              </a:spcAft>
              <a:buSzPts val="990"/>
              <a:buNone/>
            </a:pPr>
            <a:r>
              <a:rPr lang="en" sz="2740" u="sng">
                <a:solidFill>
                  <a:schemeClr val="hlink"/>
                </a:solidFill>
                <a:hlinkClick r:id="rId3"/>
              </a:rPr>
              <a:t>https://annuel2.framapad.org/p/nebula-1_results2</a:t>
            </a:r>
            <a:endParaRPr sz="27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600">
                <a:solidFill>
                  <a:schemeClr val="dk1"/>
                </a:solidFill>
                <a:latin typeface="Arial"/>
                <a:ea typeface="Arial"/>
                <a:cs typeface="Arial"/>
                <a:sym typeface="Arial"/>
              </a:rPr>
              <a:t>✏️ </a:t>
            </a:r>
            <a:r>
              <a:rPr lang="en"/>
              <a:t>Activity 2: Let’s </a:t>
            </a:r>
            <a:r>
              <a:rPr lang="en"/>
              <a:t>figure</a:t>
            </a:r>
            <a:r>
              <a:rPr lang="en"/>
              <a:t> out where we can publish</a:t>
            </a:r>
            <a:endParaRPr/>
          </a:p>
        </p:txBody>
      </p:sp>
      <p:sp>
        <p:nvSpPr>
          <p:cNvPr id="239" name="Google Shape;239;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SzPts val="1600"/>
              <a:buFont typeface="IBM Plex Sans"/>
              <a:buChar char="●"/>
            </a:pPr>
            <a:r>
              <a:rPr lang="en" sz="1600"/>
              <a:t>Navigate to the</a:t>
            </a:r>
            <a:r>
              <a:rPr lang="en" sz="1600">
                <a:uFill>
                  <a:noFill/>
                </a:uFill>
                <a:hlinkClick r:id="rId3"/>
              </a:rPr>
              <a:t> </a:t>
            </a:r>
            <a:r>
              <a:rPr lang="en" sz="1600" u="sng">
                <a:solidFill>
                  <a:schemeClr val="hlink"/>
                </a:solidFill>
                <a:hlinkClick r:id="rId4"/>
              </a:rPr>
              <a:t>DOAJ website</a:t>
            </a:r>
            <a:r>
              <a:rPr lang="en" sz="1600"/>
              <a:t>.</a:t>
            </a:r>
            <a:endParaRPr sz="1600"/>
          </a:p>
          <a:p>
            <a:pPr indent="-330200" lvl="0" marL="457200" rtl="0" algn="l">
              <a:spcBef>
                <a:spcPts val="1000"/>
              </a:spcBef>
              <a:spcAft>
                <a:spcPts val="0"/>
              </a:spcAft>
              <a:buSzPts val="1600"/>
              <a:buFont typeface="IBM Plex Sans"/>
              <a:buChar char="●"/>
            </a:pPr>
            <a:r>
              <a:rPr lang="en" sz="1600"/>
              <a:t>Type in the name of one of the following journals in the search box, and then click on the yellow "SEARCH" button.</a:t>
            </a:r>
            <a:endParaRPr sz="1600"/>
          </a:p>
          <a:p>
            <a:pPr indent="-330200" lvl="1" marL="914400" rtl="0" algn="l">
              <a:spcBef>
                <a:spcPts val="1000"/>
              </a:spcBef>
              <a:spcAft>
                <a:spcPts val="0"/>
              </a:spcAft>
              <a:buSzPts val="1600"/>
              <a:buFont typeface="IBM Plex Sans"/>
              <a:buChar char="○"/>
            </a:pPr>
            <a:r>
              <a:rPr b="1" lang="en" sz="1600"/>
              <a:t>Room 1: eLife</a:t>
            </a:r>
            <a:endParaRPr b="1" sz="1600"/>
          </a:p>
          <a:p>
            <a:pPr indent="-330200" lvl="1" marL="914400" rtl="0" algn="l">
              <a:spcBef>
                <a:spcPts val="0"/>
              </a:spcBef>
              <a:spcAft>
                <a:spcPts val="0"/>
              </a:spcAft>
              <a:buSzPts val="1600"/>
              <a:buFont typeface="IBM Plex Sans"/>
              <a:buChar char="○"/>
            </a:pPr>
            <a:r>
              <a:rPr b="1" lang="en" sz="1600"/>
              <a:t>Room 2: Swiss Journal of Geosciences</a:t>
            </a:r>
            <a:endParaRPr b="1" sz="1600"/>
          </a:p>
          <a:p>
            <a:pPr indent="-330200" lvl="1" marL="914400" rtl="0" algn="l">
              <a:spcBef>
                <a:spcPts val="0"/>
              </a:spcBef>
              <a:spcAft>
                <a:spcPts val="0"/>
              </a:spcAft>
              <a:buSzPts val="1600"/>
              <a:buFont typeface="IBM Plex Sans"/>
              <a:buChar char="○"/>
            </a:pPr>
            <a:r>
              <a:rPr b="1" lang="en" sz="1600"/>
              <a:t>Room 3: History of Geo-and Space Sciences</a:t>
            </a:r>
            <a:endParaRPr b="1" sz="1600"/>
          </a:p>
          <a:p>
            <a:pPr indent="-330200" lvl="1" marL="914400" rtl="0" algn="l">
              <a:spcBef>
                <a:spcPts val="0"/>
              </a:spcBef>
              <a:spcAft>
                <a:spcPts val="0"/>
              </a:spcAft>
              <a:buSzPts val="1600"/>
              <a:buFont typeface="Arial"/>
              <a:buChar char="○"/>
            </a:pPr>
            <a:r>
              <a:rPr b="1" lang="en" sz="1600"/>
              <a:t>Room 4: Plos One</a:t>
            </a:r>
            <a:endParaRPr b="1" sz="1600"/>
          </a:p>
          <a:p>
            <a:pPr indent="-330200" lvl="0" marL="457200" rtl="0" algn="l">
              <a:spcBef>
                <a:spcPts val="0"/>
              </a:spcBef>
              <a:spcAft>
                <a:spcPts val="0"/>
              </a:spcAft>
              <a:buSzPts val="1600"/>
              <a:buFont typeface="Arial"/>
              <a:buChar char="●"/>
            </a:pPr>
            <a:r>
              <a:rPr lang="en" sz="1600"/>
              <a:t>The search results may show more than one match. Select the desired journal within the search results by clicking on the journal name.</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600">
                <a:solidFill>
                  <a:schemeClr val="dk1"/>
                </a:solidFill>
                <a:latin typeface="Arial"/>
                <a:ea typeface="Arial"/>
                <a:cs typeface="Arial"/>
                <a:sym typeface="Arial"/>
              </a:rPr>
              <a:t>✏️ </a:t>
            </a:r>
            <a:r>
              <a:rPr lang="en"/>
              <a:t>Activity 2: Let’s figure out where we can publish</a:t>
            </a:r>
            <a:endParaRPr/>
          </a:p>
        </p:txBody>
      </p:sp>
      <p:sp>
        <p:nvSpPr>
          <p:cNvPr id="245" name="Google Shape;24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314960" lvl="0" marL="457200" rtl="0" algn="l">
              <a:spcBef>
                <a:spcPts val="1200"/>
              </a:spcBef>
              <a:spcAft>
                <a:spcPts val="0"/>
              </a:spcAft>
              <a:buSzPct val="100000"/>
              <a:buChar char="●"/>
            </a:pPr>
            <a:r>
              <a:rPr lang="en" sz="1600"/>
              <a:t>A dashboard appears, giving information regarding publication fees, waiver policies, the type of open license used, and other information on multiple displayed titles.</a:t>
            </a:r>
            <a:endParaRPr sz="1600"/>
          </a:p>
          <a:p>
            <a:pPr indent="-314960" lvl="1" marL="914400" rtl="0" algn="l">
              <a:spcBef>
                <a:spcPts val="1000"/>
              </a:spcBef>
              <a:spcAft>
                <a:spcPts val="0"/>
              </a:spcAft>
              <a:buSzPct val="100000"/>
              <a:buChar char="○"/>
            </a:pPr>
            <a:r>
              <a:rPr lang="en" sz="1600"/>
              <a:t>Does the journal have APCs?</a:t>
            </a:r>
            <a:endParaRPr sz="1600"/>
          </a:p>
          <a:p>
            <a:pPr indent="-314960" lvl="1" marL="914400" rtl="0" algn="l">
              <a:spcBef>
                <a:spcPts val="0"/>
              </a:spcBef>
              <a:spcAft>
                <a:spcPts val="0"/>
              </a:spcAft>
              <a:buSzPct val="100000"/>
              <a:buChar char="○"/>
            </a:pPr>
            <a:r>
              <a:rPr lang="en" sz="1600"/>
              <a:t>What else do you notice?</a:t>
            </a:r>
            <a:endParaRPr sz="1600"/>
          </a:p>
          <a:p>
            <a:pPr indent="-314960" lvl="0" marL="457200" rtl="0" algn="l">
              <a:spcBef>
                <a:spcPts val="1200"/>
              </a:spcBef>
              <a:spcAft>
                <a:spcPts val="0"/>
              </a:spcAft>
              <a:buSzPct val="100000"/>
              <a:buChar char="●"/>
            </a:pPr>
            <a:r>
              <a:rPr lang="en" sz="1600"/>
              <a:t>Find the box that says “Deposit policy with’ and click on the "Sherpa/Romeo".</a:t>
            </a:r>
            <a:endParaRPr sz="1600"/>
          </a:p>
          <a:p>
            <a:pPr indent="-314960" lvl="0" marL="457200" rtl="0" algn="l">
              <a:spcBef>
                <a:spcPts val="1200"/>
              </a:spcBef>
              <a:spcAft>
                <a:spcPts val="0"/>
              </a:spcAft>
              <a:buSzPct val="100000"/>
              <a:buChar char="●"/>
            </a:pPr>
            <a:r>
              <a:rPr lang="en" sz="1600"/>
              <a:t>On the Sherpa Romeo page, click on the journal name that is displayed in the list.</a:t>
            </a:r>
            <a:endParaRPr sz="1600"/>
          </a:p>
          <a:p>
            <a:pPr indent="-314960" lvl="0" marL="457200" rtl="0" algn="l">
              <a:spcBef>
                <a:spcPts val="1200"/>
              </a:spcBef>
              <a:spcAft>
                <a:spcPts val="0"/>
              </a:spcAft>
              <a:buSzPct val="100000"/>
              <a:buChar char="●"/>
            </a:pPr>
            <a:r>
              <a:rPr lang="en" sz="1600"/>
              <a:t>When you view the page, you see that it consolidates and summarizes the open access policies for that journal and associated materials.</a:t>
            </a:r>
            <a:endParaRPr sz="1600"/>
          </a:p>
          <a:p>
            <a:pPr indent="-314960" lvl="1" marL="914400" rtl="0" algn="l">
              <a:spcBef>
                <a:spcPts val="1000"/>
              </a:spcBef>
              <a:spcAft>
                <a:spcPts val="0"/>
              </a:spcAft>
              <a:buSzPct val="100000"/>
              <a:buChar char="○"/>
            </a:pPr>
            <a:r>
              <a:rPr lang="en" sz="1600"/>
              <a:t>Can authors publish a preprint before or at the time of submitting? Are there restrictions?</a:t>
            </a:r>
            <a:endParaRPr sz="1600"/>
          </a:p>
          <a:p>
            <a:pPr indent="-314960" lvl="1" marL="914400" rtl="0" algn="l">
              <a:spcBef>
                <a:spcPts val="0"/>
              </a:spcBef>
              <a:spcAft>
                <a:spcPts val="0"/>
              </a:spcAft>
              <a:buSzPct val="100000"/>
              <a:buChar char="○"/>
            </a:pPr>
            <a:r>
              <a:rPr lang="en" sz="1600"/>
              <a:t>Do authors retain copyright? </a:t>
            </a:r>
            <a:endParaRPr sz="1600"/>
          </a:p>
          <a:p>
            <a:pPr indent="-314960" lvl="1" marL="914400" rtl="0" algn="l">
              <a:spcBef>
                <a:spcPts val="0"/>
              </a:spcBef>
              <a:spcAft>
                <a:spcPts val="0"/>
              </a:spcAft>
              <a:buSzPct val="100000"/>
              <a:buChar char="○"/>
            </a:pPr>
            <a:r>
              <a:rPr lang="en" sz="1600"/>
              <a:t>What’s the licence of the published version?</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11"/>
              <a:t>Preprints are a route to Open Access</a:t>
            </a:r>
            <a:endParaRPr sz="2611"/>
          </a:p>
        </p:txBody>
      </p:sp>
      <p:pic>
        <p:nvPicPr>
          <p:cNvPr id="251" name="Google Shape;251;p37"/>
          <p:cNvPicPr preferRelativeResize="0"/>
          <p:nvPr/>
        </p:nvPicPr>
        <p:blipFill rotWithShape="1">
          <a:blip r:embed="rId3">
            <a:alphaModFix/>
          </a:blip>
          <a:srcRect b="0" l="0" r="0" t="2181"/>
          <a:stretch/>
        </p:blipFill>
        <p:spPr>
          <a:xfrm>
            <a:off x="2198542" y="941525"/>
            <a:ext cx="4746911" cy="3713751"/>
          </a:xfrm>
          <a:prstGeom prst="rect">
            <a:avLst/>
          </a:prstGeom>
          <a:noFill/>
          <a:ln>
            <a:noFill/>
          </a:ln>
        </p:spPr>
      </p:pic>
      <p:sp>
        <p:nvSpPr>
          <p:cNvPr id="252" name="Google Shape;252;p37"/>
          <p:cNvSpPr txBox="1"/>
          <p:nvPr/>
        </p:nvSpPr>
        <p:spPr>
          <a:xfrm>
            <a:off x="1717800" y="4483950"/>
            <a:ext cx="5708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IBM Plex Sans"/>
                <a:ea typeface="IBM Plex Sans"/>
                <a:cs typeface="IBM Plex Sans"/>
                <a:sym typeface="IBM Plex Sans"/>
              </a:rPr>
              <a:t>Routes to publishing openly. </a:t>
            </a:r>
            <a:r>
              <a:rPr lang="en" sz="1000">
                <a:solidFill>
                  <a:schemeClr val="dk1"/>
                </a:solidFill>
                <a:latin typeface="IBM Plex Sans"/>
                <a:ea typeface="IBM Plex Sans"/>
                <a:cs typeface="IBM Plex Sans"/>
                <a:sym typeface="IBM Plex Sans"/>
              </a:rPr>
              <a:t>The Turing Way project illustration by Scriberia. CC BY 4.0 license. Zenodo.</a:t>
            </a:r>
            <a:r>
              <a:rPr lang="en" sz="1000">
                <a:solidFill>
                  <a:schemeClr val="dk1"/>
                </a:solidFill>
                <a:uFill>
                  <a:noFill/>
                </a:uFill>
                <a:latin typeface="IBM Plex Sans"/>
                <a:ea typeface="IBM Plex Sans"/>
                <a:cs typeface="IBM Plex Sans"/>
                <a:sym typeface="IBM Plex Sans"/>
                <a:hlinkClick r:id="rId4">
                  <a:extLst>
                    <a:ext uri="{A12FA001-AC4F-418D-AE19-62706E023703}">
                      <ahyp:hlinkClr val="tx"/>
                    </a:ext>
                  </a:extLst>
                </a:hlinkClick>
              </a:rPr>
              <a:t> </a:t>
            </a:r>
            <a:r>
              <a:rPr lang="en" sz="1000" u="sng">
                <a:solidFill>
                  <a:schemeClr val="hlink"/>
                </a:solidFill>
                <a:latin typeface="IBM Plex Sans"/>
                <a:ea typeface="IBM Plex Sans"/>
                <a:cs typeface="IBM Plex Sans"/>
                <a:sym typeface="IBM Plex Sans"/>
                <a:hlinkClick r:id="rId5"/>
              </a:rPr>
              <a:t>http://doi.org/10.5281/zenodo.5706310</a:t>
            </a:r>
            <a:endParaRPr sz="1000">
              <a:latin typeface="IBM Plex Sans"/>
              <a:ea typeface="IBM Plex Sans"/>
              <a:cs typeface="IBM Plex Sans"/>
              <a:sym typeface="IBM Plex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 is a Preprint</a:t>
            </a:r>
            <a:endParaRPr/>
          </a:p>
        </p:txBody>
      </p:sp>
      <p:sp>
        <p:nvSpPr>
          <p:cNvPr id="258" name="Google Shape;258;p38"/>
          <p:cNvSpPr/>
          <p:nvPr/>
        </p:nvSpPr>
        <p:spPr>
          <a:xfrm>
            <a:off x="1570990" y="2950968"/>
            <a:ext cx="1306925" cy="1618097"/>
          </a:xfrm>
          <a:custGeom>
            <a:rect b="b" l="l" r="r" t="t"/>
            <a:pathLst>
              <a:path extrusionOk="0" h="20878" w="16863">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2B3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8"/>
          <p:cNvSpPr txBox="1"/>
          <p:nvPr>
            <p:ph idx="2" type="body"/>
          </p:nvPr>
        </p:nvSpPr>
        <p:spPr>
          <a:xfrm>
            <a:off x="5066275" y="1375550"/>
            <a:ext cx="3547800" cy="28809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lang="en" sz="1500">
                <a:latin typeface="IBM Plex Sans"/>
                <a:ea typeface="IBM Plex Sans"/>
                <a:cs typeface="IBM Plex Sans"/>
                <a:sym typeface="IBM Plex Sans"/>
              </a:rPr>
              <a:t>Preprints are a form of publication which enable pre-peer</a:t>
            </a:r>
            <a:r>
              <a:rPr lang="en" sz="1500"/>
              <a:t>-</a:t>
            </a:r>
            <a:r>
              <a:rPr lang="en" sz="1500">
                <a:latin typeface="IBM Plex Sans"/>
                <a:ea typeface="IBM Plex Sans"/>
                <a:cs typeface="IBM Plex Sans"/>
                <a:sym typeface="IBM Plex Sans"/>
              </a:rPr>
              <a:t>reviewed articles to be disseminated quickly and widely, under open access licenses, usually at no cost to authors.</a:t>
            </a:r>
            <a:endParaRPr sz="1500">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en" sz="1500">
                <a:latin typeface="IBM Plex Sans"/>
                <a:ea typeface="IBM Plex Sans"/>
                <a:cs typeface="IBM Plex Sans"/>
                <a:sym typeface="IBM Plex Sans"/>
              </a:rPr>
              <a:t>—</a:t>
            </a:r>
            <a:r>
              <a:rPr lang="en" sz="1500" u="sng">
                <a:solidFill>
                  <a:schemeClr val="hlink"/>
                </a:solidFill>
                <a:latin typeface="IBM Plex Sans"/>
                <a:ea typeface="IBM Plex Sans"/>
                <a:cs typeface="IBM Plex Sans"/>
                <a:sym typeface="IBM Plex Sans"/>
                <a:hlinkClick r:id="rId3"/>
              </a:rPr>
              <a:t>COPE</a:t>
            </a:r>
            <a:endParaRPr sz="1500">
              <a:solidFill>
                <a:srgbClr val="E4002C"/>
              </a:solidFill>
              <a:latin typeface="IBM Plex Sans"/>
              <a:ea typeface="IBM Plex Sans"/>
              <a:cs typeface="IBM Plex Sans"/>
              <a:sym typeface="IBM Plex Sans"/>
            </a:endParaRPr>
          </a:p>
        </p:txBody>
      </p:sp>
      <p:grpSp>
        <p:nvGrpSpPr>
          <p:cNvPr id="260" name="Google Shape;260;p38"/>
          <p:cNvGrpSpPr/>
          <p:nvPr/>
        </p:nvGrpSpPr>
        <p:grpSpPr>
          <a:xfrm>
            <a:off x="4648201" y="1613817"/>
            <a:ext cx="494267" cy="306176"/>
            <a:chOff x="550224" y="368620"/>
            <a:chExt cx="878229" cy="627539"/>
          </a:xfrm>
        </p:grpSpPr>
        <p:sp>
          <p:nvSpPr>
            <p:cNvPr id="261" name="Google Shape;261;p38"/>
            <p:cNvSpPr/>
            <p:nvPr/>
          </p:nvSpPr>
          <p:spPr>
            <a:xfrm>
              <a:off x="550224" y="368620"/>
              <a:ext cx="430805" cy="627539"/>
            </a:xfrm>
            <a:custGeom>
              <a:rect b="b" l="l" r="r" t="t"/>
              <a:pathLst>
                <a:path extrusionOk="0" h="297412" w="204173">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38"/>
            <p:cNvSpPr/>
            <p:nvPr/>
          </p:nvSpPr>
          <p:spPr>
            <a:xfrm>
              <a:off x="1007307" y="372376"/>
              <a:ext cx="421145" cy="613504"/>
            </a:xfrm>
            <a:custGeom>
              <a:rect b="b" l="l" r="r" t="t"/>
              <a:pathLst>
                <a:path extrusionOk="0" h="290760" w="199595">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8"/>
            <p:cNvSpPr/>
            <p:nvPr/>
          </p:nvSpPr>
          <p:spPr>
            <a:xfrm>
              <a:off x="1305031" y="475050"/>
              <a:ext cx="59409" cy="175613"/>
            </a:xfrm>
            <a:custGeom>
              <a:rect b="b" l="l" r="r" t="t"/>
              <a:pathLst>
                <a:path extrusionOk="0" h="83229" w="28156">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38"/>
            <p:cNvSpPr/>
            <p:nvPr/>
          </p:nvSpPr>
          <p:spPr>
            <a:xfrm>
              <a:off x="1260832" y="642594"/>
              <a:ext cx="30076" cy="31226"/>
            </a:xfrm>
            <a:custGeom>
              <a:rect b="b" l="l" r="r" t="t"/>
              <a:pathLst>
                <a:path extrusionOk="0" h="14799" w="14254">
                  <a:moveTo>
                    <a:pt x="6816" y="0"/>
                  </a:moveTo>
                  <a:cubicBezTo>
                    <a:pt x="-2458" y="0"/>
                    <a:pt x="-2283" y="14799"/>
                    <a:pt x="7430" y="14799"/>
                  </a:cubicBezTo>
                  <a:cubicBezTo>
                    <a:pt x="16726" y="14799"/>
                    <a:pt x="16529" y="0"/>
                    <a:pt x="6816" y="0"/>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8"/>
            <p:cNvSpPr/>
            <p:nvPr/>
          </p:nvSpPr>
          <p:spPr>
            <a:xfrm>
              <a:off x="611671" y="601479"/>
              <a:ext cx="103968" cy="202921"/>
            </a:xfrm>
            <a:custGeom>
              <a:rect b="b" l="l" r="r" t="t"/>
              <a:pathLst>
                <a:path extrusionOk="0" h="96171" w="49274">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Preprints vs traditional journal publication</a:t>
            </a:r>
            <a:endParaRPr/>
          </a:p>
        </p:txBody>
      </p:sp>
      <p:sp>
        <p:nvSpPr>
          <p:cNvPr id="271" name="Google Shape;271;p39"/>
          <p:cNvSpPr/>
          <p:nvPr/>
        </p:nvSpPr>
        <p:spPr>
          <a:xfrm>
            <a:off x="-739" y="2682155"/>
            <a:ext cx="9138900" cy="2508000"/>
          </a:xfrm>
          <a:prstGeom prst="rect">
            <a:avLst/>
          </a:prstGeom>
          <a:solidFill>
            <a:srgbClr val="262626"/>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pic>
        <p:nvPicPr>
          <p:cNvPr descr="Page Facing Up Emoji" id="272" name="Google Shape;272;p39"/>
          <p:cNvPicPr preferRelativeResize="0"/>
          <p:nvPr/>
        </p:nvPicPr>
        <p:blipFill rotWithShape="1">
          <a:blip r:embed="rId3">
            <a:alphaModFix/>
          </a:blip>
          <a:srcRect b="0" l="0" r="0" t="0"/>
          <a:stretch/>
        </p:blipFill>
        <p:spPr>
          <a:xfrm>
            <a:off x="6738219" y="1499776"/>
            <a:ext cx="926788" cy="926788"/>
          </a:xfrm>
          <a:prstGeom prst="rect">
            <a:avLst/>
          </a:prstGeom>
          <a:noFill/>
          <a:ln>
            <a:noFill/>
          </a:ln>
        </p:spPr>
      </p:pic>
      <p:sp>
        <p:nvSpPr>
          <p:cNvPr id="273" name="Google Shape;273;p39"/>
          <p:cNvSpPr txBox="1"/>
          <p:nvPr/>
        </p:nvSpPr>
        <p:spPr>
          <a:xfrm>
            <a:off x="7324856" y="4895081"/>
            <a:ext cx="17772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lt1"/>
                </a:solidFill>
                <a:latin typeface="IBM Plex Sans"/>
                <a:ea typeface="IBM Plex Sans"/>
                <a:cs typeface="IBM Plex Sans"/>
                <a:sym typeface="IBM Plex Sans"/>
              </a:rPr>
              <a:t>Emojis by </a:t>
            </a:r>
            <a:r>
              <a:rPr lang="en" sz="900">
                <a:solidFill>
                  <a:schemeClr val="lt1"/>
                </a:solidFill>
                <a:uFill>
                  <a:noFill/>
                </a:uFill>
                <a:latin typeface="IBM Plex Sans"/>
                <a:ea typeface="IBM Plex Sans"/>
                <a:cs typeface="IBM Plex Sans"/>
                <a:sym typeface="IBM Plex Sans"/>
                <a:hlinkClick r:id="rId4">
                  <a:extLst>
                    <a:ext uri="{A12FA001-AC4F-418D-AE19-62706E023703}">
                      <ahyp:hlinkClr val="tx"/>
                    </a:ext>
                  </a:extLst>
                </a:hlinkClick>
              </a:rPr>
              <a:t>Mozilla</a:t>
            </a:r>
            <a:r>
              <a:rPr lang="en" sz="900">
                <a:solidFill>
                  <a:schemeClr val="lt1"/>
                </a:solidFill>
                <a:latin typeface="IBM Plex Sans"/>
                <a:ea typeface="IBM Plex Sans"/>
                <a:cs typeface="IBM Plex Sans"/>
                <a:sym typeface="IBM Plex Sans"/>
              </a:rPr>
              <a:t> (CC BY 4.0)</a:t>
            </a:r>
            <a:endParaRPr sz="1100">
              <a:solidFill>
                <a:schemeClr val="lt1"/>
              </a:solidFill>
              <a:latin typeface="IBM Plex Sans"/>
              <a:ea typeface="IBM Plex Sans"/>
              <a:cs typeface="IBM Plex Sans"/>
              <a:sym typeface="IBM Plex Sans"/>
            </a:endParaRPr>
          </a:p>
        </p:txBody>
      </p:sp>
      <p:sp>
        <p:nvSpPr>
          <p:cNvPr id="274" name="Google Shape;274;p39"/>
          <p:cNvSpPr txBox="1"/>
          <p:nvPr/>
        </p:nvSpPr>
        <p:spPr>
          <a:xfrm>
            <a:off x="1913776" y="3076411"/>
            <a:ext cx="778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FFFFFF"/>
                </a:solidFill>
                <a:latin typeface="Nunito"/>
                <a:ea typeface="Nunito"/>
                <a:cs typeface="Nunito"/>
                <a:sym typeface="Nunito"/>
              </a:rPr>
              <a:t>Journal 1</a:t>
            </a:r>
            <a:endParaRPr sz="1200">
              <a:latin typeface="Nunito"/>
              <a:ea typeface="Nunito"/>
              <a:cs typeface="Nunito"/>
              <a:sym typeface="Nunito"/>
            </a:endParaRPr>
          </a:p>
        </p:txBody>
      </p:sp>
      <p:sp>
        <p:nvSpPr>
          <p:cNvPr id="275" name="Google Shape;275;p39"/>
          <p:cNvSpPr txBox="1"/>
          <p:nvPr/>
        </p:nvSpPr>
        <p:spPr>
          <a:xfrm>
            <a:off x="4446640" y="3093592"/>
            <a:ext cx="778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FFFFFF"/>
                </a:solidFill>
                <a:latin typeface="Nunito"/>
                <a:ea typeface="Nunito"/>
                <a:cs typeface="Nunito"/>
                <a:sym typeface="Nunito"/>
              </a:rPr>
              <a:t>Journal 2</a:t>
            </a:r>
            <a:endParaRPr sz="1200">
              <a:latin typeface="Nunito"/>
              <a:ea typeface="Nunito"/>
              <a:cs typeface="Nunito"/>
              <a:sym typeface="Nunito"/>
            </a:endParaRPr>
          </a:p>
        </p:txBody>
      </p:sp>
      <p:sp>
        <p:nvSpPr>
          <p:cNvPr id="276" name="Google Shape;276;p39"/>
          <p:cNvSpPr txBox="1"/>
          <p:nvPr/>
        </p:nvSpPr>
        <p:spPr>
          <a:xfrm>
            <a:off x="6912791" y="3104723"/>
            <a:ext cx="778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FFFFFF"/>
                </a:solidFill>
                <a:latin typeface="Nunito"/>
                <a:ea typeface="Nunito"/>
                <a:cs typeface="Nunito"/>
                <a:sym typeface="Nunito"/>
              </a:rPr>
              <a:t>Journal 3</a:t>
            </a:r>
            <a:endParaRPr sz="1200">
              <a:latin typeface="Nunito"/>
              <a:ea typeface="Nunito"/>
              <a:cs typeface="Nunito"/>
              <a:sym typeface="Nunito"/>
            </a:endParaRPr>
          </a:p>
        </p:txBody>
      </p:sp>
      <p:pic>
        <p:nvPicPr>
          <p:cNvPr descr="Bookmark Emoji" id="277" name="Google Shape;277;p39"/>
          <p:cNvPicPr preferRelativeResize="0"/>
          <p:nvPr/>
        </p:nvPicPr>
        <p:blipFill rotWithShape="1">
          <a:blip r:embed="rId5">
            <a:alphaModFix/>
          </a:blip>
          <a:srcRect b="0" l="0" r="0" t="0"/>
          <a:stretch/>
        </p:blipFill>
        <p:spPr>
          <a:xfrm>
            <a:off x="6944885" y="1490943"/>
            <a:ext cx="568122" cy="568122"/>
          </a:xfrm>
          <a:prstGeom prst="rect">
            <a:avLst/>
          </a:prstGeom>
          <a:noFill/>
          <a:ln>
            <a:noFill/>
          </a:ln>
        </p:spPr>
      </p:pic>
      <p:pic>
        <p:nvPicPr>
          <p:cNvPr descr="Page Facing Up Emoji" id="278" name="Google Shape;278;p39"/>
          <p:cNvPicPr preferRelativeResize="0"/>
          <p:nvPr/>
        </p:nvPicPr>
        <p:blipFill rotWithShape="1">
          <a:blip r:embed="rId3">
            <a:alphaModFix/>
          </a:blip>
          <a:srcRect b="0" l="0" r="0" t="0"/>
          <a:stretch/>
        </p:blipFill>
        <p:spPr>
          <a:xfrm>
            <a:off x="111198" y="3264846"/>
            <a:ext cx="926788" cy="926788"/>
          </a:xfrm>
          <a:prstGeom prst="rect">
            <a:avLst/>
          </a:prstGeom>
          <a:noFill/>
          <a:ln>
            <a:noFill/>
          </a:ln>
        </p:spPr>
      </p:pic>
      <p:pic>
        <p:nvPicPr>
          <p:cNvPr descr="Closed Book Emoji" id="279" name="Google Shape;279;p39"/>
          <p:cNvPicPr preferRelativeResize="0"/>
          <p:nvPr/>
        </p:nvPicPr>
        <p:blipFill rotWithShape="1">
          <a:blip r:embed="rId6">
            <a:alphaModFix/>
          </a:blip>
          <a:srcRect b="0" l="0" r="0" t="0"/>
          <a:stretch/>
        </p:blipFill>
        <p:spPr>
          <a:xfrm>
            <a:off x="1843945" y="3330430"/>
            <a:ext cx="926788" cy="926788"/>
          </a:xfrm>
          <a:prstGeom prst="rect">
            <a:avLst/>
          </a:prstGeom>
          <a:noFill/>
          <a:ln>
            <a:noFill/>
          </a:ln>
        </p:spPr>
      </p:pic>
      <p:pic>
        <p:nvPicPr>
          <p:cNvPr descr="Heavy Check Mark Emoji" id="280" name="Google Shape;280;p39"/>
          <p:cNvPicPr preferRelativeResize="0"/>
          <p:nvPr/>
        </p:nvPicPr>
        <p:blipFill rotWithShape="1">
          <a:blip r:embed="rId7">
            <a:alphaModFix/>
          </a:blip>
          <a:srcRect b="0" l="0" r="0" t="0"/>
          <a:stretch/>
        </p:blipFill>
        <p:spPr>
          <a:xfrm>
            <a:off x="5427901" y="3936217"/>
            <a:ext cx="341571" cy="341571"/>
          </a:xfrm>
          <a:prstGeom prst="rect">
            <a:avLst/>
          </a:prstGeom>
          <a:noFill/>
          <a:ln>
            <a:noFill/>
          </a:ln>
        </p:spPr>
      </p:pic>
      <p:pic>
        <p:nvPicPr>
          <p:cNvPr descr="Orange Book Emoji" id="281" name="Google Shape;281;p39"/>
          <p:cNvPicPr preferRelativeResize="0"/>
          <p:nvPr/>
        </p:nvPicPr>
        <p:blipFill rotWithShape="1">
          <a:blip r:embed="rId8">
            <a:alphaModFix/>
          </a:blip>
          <a:srcRect b="0" l="0" r="0" t="0"/>
          <a:stretch/>
        </p:blipFill>
        <p:spPr>
          <a:xfrm>
            <a:off x="4361491" y="3358607"/>
            <a:ext cx="910309" cy="910309"/>
          </a:xfrm>
          <a:prstGeom prst="rect">
            <a:avLst/>
          </a:prstGeom>
          <a:noFill/>
          <a:ln>
            <a:noFill/>
          </a:ln>
        </p:spPr>
      </p:pic>
      <p:pic>
        <p:nvPicPr>
          <p:cNvPr descr="Green Book Emoji" id="282" name="Google Shape;282;p39"/>
          <p:cNvPicPr preferRelativeResize="0"/>
          <p:nvPr/>
        </p:nvPicPr>
        <p:blipFill rotWithShape="1">
          <a:blip r:embed="rId9">
            <a:alphaModFix/>
          </a:blip>
          <a:srcRect b="0" l="0" r="0" t="0"/>
          <a:stretch/>
        </p:blipFill>
        <p:spPr>
          <a:xfrm>
            <a:off x="6808491" y="3346910"/>
            <a:ext cx="910309" cy="910309"/>
          </a:xfrm>
          <a:prstGeom prst="rect">
            <a:avLst/>
          </a:prstGeom>
          <a:noFill/>
          <a:ln>
            <a:noFill/>
          </a:ln>
        </p:spPr>
      </p:pic>
      <p:sp>
        <p:nvSpPr>
          <p:cNvPr id="283" name="Google Shape;283;p39"/>
          <p:cNvSpPr txBox="1"/>
          <p:nvPr/>
        </p:nvSpPr>
        <p:spPr>
          <a:xfrm>
            <a:off x="1430787" y="2707471"/>
            <a:ext cx="626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200">
                <a:solidFill>
                  <a:srgbClr val="FFFFFF"/>
                </a:solidFill>
                <a:latin typeface="Nunito"/>
                <a:ea typeface="Nunito"/>
                <a:cs typeface="Nunito"/>
                <a:sym typeface="Nunito"/>
              </a:rPr>
              <a:t>Private</a:t>
            </a:r>
            <a:endParaRPr sz="1200">
              <a:latin typeface="Nunito"/>
              <a:ea typeface="Nunito"/>
              <a:cs typeface="Nunito"/>
              <a:sym typeface="Nunito"/>
            </a:endParaRPr>
          </a:p>
        </p:txBody>
      </p:sp>
      <p:sp>
        <p:nvSpPr>
          <p:cNvPr id="284" name="Google Shape;284;p39"/>
          <p:cNvSpPr txBox="1"/>
          <p:nvPr/>
        </p:nvSpPr>
        <p:spPr>
          <a:xfrm>
            <a:off x="1462646" y="2418817"/>
            <a:ext cx="562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200">
                <a:solidFill>
                  <a:srgbClr val="000000"/>
                </a:solidFill>
                <a:latin typeface="Nunito"/>
                <a:ea typeface="Nunito"/>
                <a:cs typeface="Nunito"/>
                <a:sym typeface="Nunito"/>
              </a:rPr>
              <a:t>Public</a:t>
            </a:r>
            <a:endParaRPr sz="1200">
              <a:latin typeface="Nunito"/>
              <a:ea typeface="Nunito"/>
              <a:cs typeface="Nunito"/>
              <a:sym typeface="Nunito"/>
            </a:endParaRPr>
          </a:p>
        </p:txBody>
      </p:sp>
      <p:sp>
        <p:nvSpPr>
          <p:cNvPr id="285" name="Google Shape;285;p39"/>
          <p:cNvSpPr txBox="1"/>
          <p:nvPr/>
        </p:nvSpPr>
        <p:spPr>
          <a:xfrm>
            <a:off x="2691874" y="4373748"/>
            <a:ext cx="1101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FFFFFF"/>
                </a:solidFill>
                <a:latin typeface="Nunito"/>
                <a:ea typeface="Nunito"/>
                <a:cs typeface="Nunito"/>
                <a:sym typeface="Nunito"/>
              </a:rPr>
              <a:t>Peer Review</a:t>
            </a:r>
            <a:endParaRPr sz="1200">
              <a:latin typeface="Nunito"/>
              <a:ea typeface="Nunito"/>
              <a:cs typeface="Nunito"/>
              <a:sym typeface="Nunito"/>
            </a:endParaRPr>
          </a:p>
        </p:txBody>
      </p:sp>
      <p:cxnSp>
        <p:nvCxnSpPr>
          <p:cNvPr id="286" name="Google Shape;286;p39"/>
          <p:cNvCxnSpPr/>
          <p:nvPr/>
        </p:nvCxnSpPr>
        <p:spPr>
          <a:xfrm>
            <a:off x="993393" y="3543616"/>
            <a:ext cx="836400" cy="0"/>
          </a:xfrm>
          <a:prstGeom prst="straightConnector1">
            <a:avLst/>
          </a:prstGeom>
          <a:noFill/>
          <a:ln cap="flat" cmpd="sng" w="38100">
            <a:solidFill>
              <a:srgbClr val="B7B7B7"/>
            </a:solidFill>
            <a:prstDash val="solid"/>
            <a:miter lim="800000"/>
            <a:headEnd len="sm" w="sm" type="none"/>
            <a:tailEnd len="med" w="med" type="triangle"/>
          </a:ln>
        </p:spPr>
      </p:cxnSp>
      <p:sp>
        <p:nvSpPr>
          <p:cNvPr id="287" name="Google Shape;287;p39"/>
          <p:cNvSpPr txBox="1"/>
          <p:nvPr/>
        </p:nvSpPr>
        <p:spPr>
          <a:xfrm>
            <a:off x="1010963" y="3217855"/>
            <a:ext cx="6363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200">
                <a:solidFill>
                  <a:srgbClr val="FFFFFF"/>
                </a:solidFill>
                <a:latin typeface="Nunito"/>
                <a:ea typeface="Nunito"/>
                <a:cs typeface="Nunito"/>
                <a:sym typeface="Nunito"/>
              </a:rPr>
              <a:t>Submit</a:t>
            </a:r>
            <a:endParaRPr sz="1200">
              <a:latin typeface="Nunito"/>
              <a:ea typeface="Nunito"/>
              <a:cs typeface="Nunito"/>
              <a:sym typeface="Nunito"/>
            </a:endParaRPr>
          </a:p>
        </p:txBody>
      </p:sp>
      <p:sp>
        <p:nvSpPr>
          <p:cNvPr id="288" name="Google Shape;288;p39"/>
          <p:cNvSpPr txBox="1"/>
          <p:nvPr/>
        </p:nvSpPr>
        <p:spPr>
          <a:xfrm>
            <a:off x="4792471" y="4379606"/>
            <a:ext cx="8121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200">
                <a:solidFill>
                  <a:srgbClr val="FFFFFF"/>
                </a:solidFill>
                <a:latin typeface="Nunito"/>
                <a:ea typeface="Nunito"/>
                <a:cs typeface="Nunito"/>
                <a:sym typeface="Nunito"/>
              </a:rPr>
              <a:t>Revise</a:t>
            </a:r>
            <a:endParaRPr sz="1200">
              <a:latin typeface="Nunito"/>
              <a:ea typeface="Nunito"/>
              <a:cs typeface="Nunito"/>
              <a:sym typeface="Nunito"/>
            </a:endParaRPr>
          </a:p>
        </p:txBody>
      </p:sp>
      <p:cxnSp>
        <p:nvCxnSpPr>
          <p:cNvPr id="289" name="Google Shape;289;p39"/>
          <p:cNvCxnSpPr/>
          <p:nvPr/>
        </p:nvCxnSpPr>
        <p:spPr>
          <a:xfrm>
            <a:off x="3666179" y="3543616"/>
            <a:ext cx="712800" cy="0"/>
          </a:xfrm>
          <a:prstGeom prst="straightConnector1">
            <a:avLst/>
          </a:prstGeom>
          <a:noFill/>
          <a:ln cap="flat" cmpd="sng" w="38100">
            <a:solidFill>
              <a:srgbClr val="B7B7B7"/>
            </a:solidFill>
            <a:prstDash val="solid"/>
            <a:miter lim="800000"/>
            <a:headEnd len="sm" w="sm" type="none"/>
            <a:tailEnd len="med" w="med" type="triangle"/>
          </a:ln>
        </p:spPr>
      </p:cxnSp>
      <p:cxnSp>
        <p:nvCxnSpPr>
          <p:cNvPr id="290" name="Google Shape;290;p39"/>
          <p:cNvCxnSpPr/>
          <p:nvPr/>
        </p:nvCxnSpPr>
        <p:spPr>
          <a:xfrm>
            <a:off x="6071185" y="3494854"/>
            <a:ext cx="712800" cy="0"/>
          </a:xfrm>
          <a:prstGeom prst="straightConnector1">
            <a:avLst/>
          </a:prstGeom>
          <a:noFill/>
          <a:ln cap="flat" cmpd="sng" w="38100">
            <a:solidFill>
              <a:srgbClr val="B7B7B7"/>
            </a:solidFill>
            <a:prstDash val="solid"/>
            <a:miter lim="800000"/>
            <a:headEnd len="sm" w="sm" type="none"/>
            <a:tailEnd len="med" w="med" type="triangle"/>
          </a:ln>
        </p:spPr>
      </p:cxnSp>
      <p:cxnSp>
        <p:nvCxnSpPr>
          <p:cNvPr id="291" name="Google Shape;291;p39"/>
          <p:cNvCxnSpPr/>
          <p:nvPr/>
        </p:nvCxnSpPr>
        <p:spPr>
          <a:xfrm flipH="1">
            <a:off x="6877451" y="3786350"/>
            <a:ext cx="1709700" cy="13500"/>
          </a:xfrm>
          <a:prstGeom prst="bentConnector5">
            <a:avLst>
              <a:gd fmla="val -1289" name="adj1"/>
              <a:gd fmla="val 6526056" name="adj2"/>
              <a:gd fmla="val 115985" name="adj3"/>
            </a:avLst>
          </a:prstGeom>
          <a:noFill/>
          <a:ln cap="flat" cmpd="sng" w="38100">
            <a:solidFill>
              <a:srgbClr val="B7B7B7"/>
            </a:solidFill>
            <a:prstDash val="solid"/>
            <a:miter lim="800000"/>
            <a:headEnd len="sm" w="sm" type="none"/>
            <a:tailEnd len="med" w="med" type="triangle"/>
          </a:ln>
        </p:spPr>
      </p:cxnSp>
      <p:cxnSp>
        <p:nvCxnSpPr>
          <p:cNvPr id="292" name="Google Shape;292;p39"/>
          <p:cNvCxnSpPr>
            <a:endCxn id="272" idx="3"/>
          </p:cNvCxnSpPr>
          <p:nvPr/>
        </p:nvCxnSpPr>
        <p:spPr>
          <a:xfrm flipH="1" rot="5400000">
            <a:off x="7222657" y="2405520"/>
            <a:ext cx="1828800" cy="944100"/>
          </a:xfrm>
          <a:prstGeom prst="bentConnector2">
            <a:avLst/>
          </a:prstGeom>
          <a:noFill/>
          <a:ln cap="flat" cmpd="sng" w="38100">
            <a:solidFill>
              <a:srgbClr val="B7B7B7"/>
            </a:solidFill>
            <a:prstDash val="solid"/>
            <a:miter lim="800000"/>
            <a:headEnd len="sm" w="sm" type="none"/>
            <a:tailEnd len="med" w="med" type="triangle"/>
          </a:ln>
        </p:spPr>
      </p:cxnSp>
      <p:sp>
        <p:nvSpPr>
          <p:cNvPr id="293" name="Google Shape;293;p39"/>
          <p:cNvSpPr txBox="1"/>
          <p:nvPr/>
        </p:nvSpPr>
        <p:spPr>
          <a:xfrm>
            <a:off x="112519" y="4234325"/>
            <a:ext cx="940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FFFFFF"/>
                </a:solidFill>
                <a:latin typeface="Nunito"/>
                <a:ea typeface="Nunito"/>
                <a:cs typeface="Nunito"/>
                <a:sym typeface="Nunito"/>
              </a:rPr>
              <a:t>Manuscript</a:t>
            </a:r>
            <a:endParaRPr sz="1200">
              <a:latin typeface="Nunito"/>
              <a:ea typeface="Nunito"/>
              <a:cs typeface="Nunito"/>
              <a:sym typeface="Nunito"/>
            </a:endParaRPr>
          </a:p>
        </p:txBody>
      </p:sp>
      <p:sp>
        <p:nvSpPr>
          <p:cNvPr id="294" name="Google Shape;294;p39"/>
          <p:cNvSpPr txBox="1"/>
          <p:nvPr/>
        </p:nvSpPr>
        <p:spPr>
          <a:xfrm>
            <a:off x="6607022" y="984984"/>
            <a:ext cx="11892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200">
                <a:solidFill>
                  <a:srgbClr val="000000"/>
                </a:solidFill>
                <a:latin typeface="Nunito"/>
                <a:ea typeface="Nunito"/>
                <a:cs typeface="Nunito"/>
                <a:sym typeface="Nunito"/>
              </a:rPr>
              <a:t>Peer reviewed paper</a:t>
            </a:r>
            <a:endParaRPr sz="1200">
              <a:latin typeface="Nunito"/>
              <a:ea typeface="Nunito"/>
              <a:cs typeface="Nunito"/>
              <a:sym typeface="Nunito"/>
            </a:endParaRPr>
          </a:p>
        </p:txBody>
      </p:sp>
      <p:sp>
        <p:nvSpPr>
          <p:cNvPr id="295" name="Google Shape;295;p39"/>
          <p:cNvSpPr txBox="1"/>
          <p:nvPr/>
        </p:nvSpPr>
        <p:spPr>
          <a:xfrm>
            <a:off x="7750098" y="2139889"/>
            <a:ext cx="926700" cy="48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200">
                <a:solidFill>
                  <a:srgbClr val="444444"/>
                </a:solidFill>
                <a:latin typeface="Nunito"/>
                <a:ea typeface="Nunito"/>
                <a:cs typeface="Nunito"/>
                <a:sym typeface="Nunito"/>
              </a:rPr>
              <a:t>Months to years</a:t>
            </a:r>
            <a:endParaRPr sz="1200">
              <a:solidFill>
                <a:srgbClr val="444444"/>
              </a:solidFill>
              <a:latin typeface="Nunito"/>
              <a:ea typeface="Nunito"/>
              <a:cs typeface="Nunito"/>
              <a:sym typeface="Nunito"/>
            </a:endParaRPr>
          </a:p>
        </p:txBody>
      </p:sp>
      <p:pic>
        <p:nvPicPr>
          <p:cNvPr descr="Heavy Multiplication X Emoji" id="296" name="Google Shape;296;p39"/>
          <p:cNvPicPr preferRelativeResize="0"/>
          <p:nvPr/>
        </p:nvPicPr>
        <p:blipFill rotWithShape="1">
          <a:blip r:embed="rId10">
            <a:alphaModFix/>
          </a:blip>
          <a:srcRect b="0" l="0" r="0" t="0"/>
          <a:stretch/>
        </p:blipFill>
        <p:spPr>
          <a:xfrm>
            <a:off x="2988713" y="3089105"/>
            <a:ext cx="341571" cy="341571"/>
          </a:xfrm>
          <a:prstGeom prst="rect">
            <a:avLst/>
          </a:prstGeom>
          <a:noFill/>
          <a:ln>
            <a:noFill/>
          </a:ln>
        </p:spPr>
      </p:pic>
      <p:pic>
        <p:nvPicPr>
          <p:cNvPr descr="Heavy Multiplication X Emoji" id="297" name="Google Shape;297;p39"/>
          <p:cNvPicPr preferRelativeResize="0"/>
          <p:nvPr/>
        </p:nvPicPr>
        <p:blipFill rotWithShape="1">
          <a:blip r:embed="rId10">
            <a:alphaModFix/>
          </a:blip>
          <a:srcRect b="0" l="0" r="0" t="0"/>
          <a:stretch/>
        </p:blipFill>
        <p:spPr>
          <a:xfrm>
            <a:off x="2988713" y="3528773"/>
            <a:ext cx="341571" cy="341571"/>
          </a:xfrm>
          <a:prstGeom prst="rect">
            <a:avLst/>
          </a:prstGeom>
          <a:noFill/>
          <a:ln>
            <a:noFill/>
          </a:ln>
        </p:spPr>
      </p:pic>
      <p:pic>
        <p:nvPicPr>
          <p:cNvPr descr="Heavy Multiplication X Emoji" id="298" name="Google Shape;298;p39"/>
          <p:cNvPicPr preferRelativeResize="0"/>
          <p:nvPr/>
        </p:nvPicPr>
        <p:blipFill rotWithShape="1">
          <a:blip r:embed="rId10">
            <a:alphaModFix/>
          </a:blip>
          <a:srcRect b="0" l="0" r="0" t="0"/>
          <a:stretch/>
        </p:blipFill>
        <p:spPr>
          <a:xfrm>
            <a:off x="2988713" y="3968441"/>
            <a:ext cx="341571" cy="341571"/>
          </a:xfrm>
          <a:prstGeom prst="rect">
            <a:avLst/>
          </a:prstGeom>
          <a:noFill/>
          <a:ln>
            <a:noFill/>
          </a:ln>
        </p:spPr>
      </p:pic>
      <p:pic>
        <p:nvPicPr>
          <p:cNvPr descr="Heavy Multiplication X Emoji" id="299" name="Google Shape;299;p39"/>
          <p:cNvPicPr preferRelativeResize="0"/>
          <p:nvPr/>
        </p:nvPicPr>
        <p:blipFill rotWithShape="1">
          <a:blip r:embed="rId10">
            <a:alphaModFix/>
          </a:blip>
          <a:srcRect b="0" l="0" r="0" t="0"/>
          <a:stretch/>
        </p:blipFill>
        <p:spPr>
          <a:xfrm>
            <a:off x="5427901" y="3031295"/>
            <a:ext cx="341571" cy="341571"/>
          </a:xfrm>
          <a:prstGeom prst="rect">
            <a:avLst/>
          </a:prstGeom>
          <a:noFill/>
          <a:ln>
            <a:noFill/>
          </a:ln>
        </p:spPr>
      </p:pic>
      <p:pic>
        <p:nvPicPr>
          <p:cNvPr descr="Heavy Check Mark Emoji" id="300" name="Google Shape;300;p39"/>
          <p:cNvPicPr preferRelativeResize="0"/>
          <p:nvPr/>
        </p:nvPicPr>
        <p:blipFill rotWithShape="1">
          <a:blip r:embed="rId7">
            <a:alphaModFix/>
          </a:blip>
          <a:srcRect b="0" l="0" r="0" t="0"/>
          <a:stretch/>
        </p:blipFill>
        <p:spPr>
          <a:xfrm>
            <a:off x="5427901" y="3483756"/>
            <a:ext cx="341571" cy="341571"/>
          </a:xfrm>
          <a:prstGeom prst="rect">
            <a:avLst/>
          </a:prstGeom>
          <a:noFill/>
          <a:ln>
            <a:noFill/>
          </a:ln>
        </p:spPr>
      </p:pic>
      <p:pic>
        <p:nvPicPr>
          <p:cNvPr descr="Heavy Check Mark Emoji" id="301" name="Google Shape;301;p39"/>
          <p:cNvPicPr preferRelativeResize="0"/>
          <p:nvPr/>
        </p:nvPicPr>
        <p:blipFill rotWithShape="1">
          <a:blip r:embed="rId7">
            <a:alphaModFix/>
          </a:blip>
          <a:srcRect b="0" l="0" r="0" t="0"/>
          <a:stretch/>
        </p:blipFill>
        <p:spPr>
          <a:xfrm>
            <a:off x="7829309" y="3924652"/>
            <a:ext cx="341571" cy="341571"/>
          </a:xfrm>
          <a:prstGeom prst="rect">
            <a:avLst/>
          </a:prstGeom>
          <a:noFill/>
          <a:ln>
            <a:noFill/>
          </a:ln>
        </p:spPr>
      </p:pic>
      <p:pic>
        <p:nvPicPr>
          <p:cNvPr descr="Heavy Check Mark Emoji" id="302" name="Google Shape;302;p39"/>
          <p:cNvPicPr preferRelativeResize="0"/>
          <p:nvPr/>
        </p:nvPicPr>
        <p:blipFill rotWithShape="1">
          <a:blip r:embed="rId7">
            <a:alphaModFix/>
          </a:blip>
          <a:srcRect b="0" l="0" r="0" t="0"/>
          <a:stretch/>
        </p:blipFill>
        <p:spPr>
          <a:xfrm>
            <a:off x="7829309" y="3489237"/>
            <a:ext cx="341571" cy="341571"/>
          </a:xfrm>
          <a:prstGeom prst="rect">
            <a:avLst/>
          </a:prstGeom>
          <a:noFill/>
          <a:ln>
            <a:noFill/>
          </a:ln>
        </p:spPr>
      </p:pic>
      <p:pic>
        <p:nvPicPr>
          <p:cNvPr descr="Heavy Check Mark Emoji" id="303" name="Google Shape;303;p39"/>
          <p:cNvPicPr preferRelativeResize="0"/>
          <p:nvPr/>
        </p:nvPicPr>
        <p:blipFill rotWithShape="1">
          <a:blip r:embed="rId7">
            <a:alphaModFix/>
          </a:blip>
          <a:srcRect b="0" l="0" r="0" t="0"/>
          <a:stretch/>
        </p:blipFill>
        <p:spPr>
          <a:xfrm>
            <a:off x="7829309" y="3053822"/>
            <a:ext cx="341571" cy="341571"/>
          </a:xfrm>
          <a:prstGeom prst="rect">
            <a:avLst/>
          </a:prstGeom>
          <a:noFill/>
          <a:ln>
            <a:noFill/>
          </a:ln>
        </p:spPr>
      </p:pic>
      <p:sp>
        <p:nvSpPr>
          <p:cNvPr id="304" name="Google Shape;304;p39"/>
          <p:cNvSpPr txBox="1"/>
          <p:nvPr/>
        </p:nvSpPr>
        <p:spPr>
          <a:xfrm>
            <a:off x="7275327" y="4360069"/>
            <a:ext cx="8121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200">
                <a:solidFill>
                  <a:srgbClr val="FFFFFF"/>
                </a:solidFill>
                <a:latin typeface="Nunito"/>
                <a:ea typeface="Nunito"/>
                <a:cs typeface="Nunito"/>
                <a:sym typeface="Nunito"/>
              </a:rPr>
              <a:t>Revise</a:t>
            </a:r>
            <a:endParaRPr sz="1200">
              <a:latin typeface="Nunito"/>
              <a:ea typeface="Nunito"/>
              <a:cs typeface="Nunito"/>
              <a:sym typeface="Nunito"/>
            </a:endParaRPr>
          </a:p>
        </p:txBody>
      </p:sp>
      <p:pic>
        <p:nvPicPr>
          <p:cNvPr id="305" name="Google Shape;305;p39"/>
          <p:cNvPicPr preferRelativeResize="0"/>
          <p:nvPr/>
        </p:nvPicPr>
        <p:blipFill>
          <a:blip r:embed="rId11">
            <a:alphaModFix/>
          </a:blip>
          <a:stretch>
            <a:fillRect/>
          </a:stretch>
        </p:blipFill>
        <p:spPr>
          <a:xfrm>
            <a:off x="76188" y="4905373"/>
            <a:ext cx="940250" cy="235075"/>
          </a:xfrm>
          <a:prstGeom prst="rect">
            <a:avLst/>
          </a:prstGeom>
          <a:noFill/>
          <a:ln>
            <a:noFill/>
          </a:ln>
        </p:spPr>
      </p:pic>
      <p:grpSp>
        <p:nvGrpSpPr>
          <p:cNvPr id="306" name="Google Shape;306;p39"/>
          <p:cNvGrpSpPr/>
          <p:nvPr/>
        </p:nvGrpSpPr>
        <p:grpSpPr>
          <a:xfrm>
            <a:off x="553759" y="876298"/>
            <a:ext cx="2219765" cy="2298869"/>
            <a:chOff x="553759" y="876298"/>
            <a:chExt cx="2219765" cy="2298869"/>
          </a:xfrm>
        </p:grpSpPr>
        <p:pic>
          <p:nvPicPr>
            <p:cNvPr descr="Earth Globe Europe-Africa Emoji" id="307" name="Google Shape;307;p39"/>
            <p:cNvPicPr preferRelativeResize="0"/>
            <p:nvPr/>
          </p:nvPicPr>
          <p:blipFill rotWithShape="1">
            <a:blip r:embed="rId12">
              <a:alphaModFix/>
            </a:blip>
            <a:srcRect b="0" l="0" r="0" t="0"/>
            <a:stretch/>
          </p:blipFill>
          <p:spPr>
            <a:xfrm>
              <a:off x="1387327" y="1184485"/>
              <a:ext cx="812131" cy="812131"/>
            </a:xfrm>
            <a:prstGeom prst="rect">
              <a:avLst/>
            </a:prstGeom>
            <a:noFill/>
            <a:ln>
              <a:noFill/>
            </a:ln>
          </p:spPr>
        </p:pic>
        <p:pic>
          <p:nvPicPr>
            <p:cNvPr descr="Page Facing Up Emoji" id="308" name="Google Shape;308;p39"/>
            <p:cNvPicPr preferRelativeResize="0"/>
            <p:nvPr/>
          </p:nvPicPr>
          <p:blipFill rotWithShape="1">
            <a:blip r:embed="rId3">
              <a:alphaModFix/>
            </a:blip>
            <a:srcRect b="0" l="0" r="0" t="0"/>
            <a:stretch/>
          </p:blipFill>
          <p:spPr>
            <a:xfrm>
              <a:off x="1846737" y="1464082"/>
              <a:ext cx="926788" cy="926788"/>
            </a:xfrm>
            <a:prstGeom prst="rect">
              <a:avLst/>
            </a:prstGeom>
            <a:noFill/>
            <a:ln>
              <a:noFill/>
            </a:ln>
          </p:spPr>
        </p:pic>
        <p:cxnSp>
          <p:nvCxnSpPr>
            <p:cNvPr id="309" name="Google Shape;309;p39"/>
            <p:cNvCxnSpPr/>
            <p:nvPr/>
          </p:nvCxnSpPr>
          <p:spPr>
            <a:xfrm rot="-5400000">
              <a:off x="108259" y="2034866"/>
              <a:ext cx="1585800" cy="694800"/>
            </a:xfrm>
            <a:prstGeom prst="bentConnector3">
              <a:avLst>
                <a:gd fmla="val 99901" name="adj1"/>
              </a:avLst>
            </a:prstGeom>
            <a:noFill/>
            <a:ln cap="flat" cmpd="sng" w="38100">
              <a:solidFill>
                <a:srgbClr val="B7B7B7"/>
              </a:solidFill>
              <a:prstDash val="solid"/>
              <a:miter lim="800000"/>
              <a:headEnd len="sm" w="sm" type="none"/>
              <a:tailEnd len="med" w="med" type="triangle"/>
            </a:ln>
          </p:spPr>
        </p:cxnSp>
        <p:sp>
          <p:nvSpPr>
            <p:cNvPr id="310" name="Google Shape;310;p39"/>
            <p:cNvSpPr txBox="1"/>
            <p:nvPr/>
          </p:nvSpPr>
          <p:spPr>
            <a:xfrm>
              <a:off x="594603" y="1714625"/>
              <a:ext cx="867900" cy="6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200">
                  <a:solidFill>
                    <a:srgbClr val="444444"/>
                  </a:solidFill>
                  <a:latin typeface="Nunito"/>
                  <a:ea typeface="Nunito"/>
                  <a:cs typeface="Nunito"/>
                  <a:sym typeface="Nunito"/>
                </a:rPr>
                <a:t>&lt;48 hrs screening process</a:t>
              </a:r>
              <a:endParaRPr sz="1200">
                <a:solidFill>
                  <a:srgbClr val="444444"/>
                </a:solidFill>
                <a:latin typeface="Nunito"/>
                <a:ea typeface="Nunito"/>
                <a:cs typeface="Nunito"/>
                <a:sym typeface="Nunito"/>
              </a:endParaRPr>
            </a:p>
          </p:txBody>
        </p:sp>
        <p:sp>
          <p:nvSpPr>
            <p:cNvPr id="311" name="Google Shape;311;p39"/>
            <p:cNvSpPr txBox="1"/>
            <p:nvPr/>
          </p:nvSpPr>
          <p:spPr>
            <a:xfrm>
              <a:off x="1177232" y="876298"/>
              <a:ext cx="11889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000000"/>
                  </a:solidFill>
                  <a:latin typeface="Nunito"/>
                  <a:ea typeface="Nunito"/>
                  <a:cs typeface="Nunito"/>
                  <a:sym typeface="Nunito"/>
                </a:rPr>
                <a:t>Preprint server</a:t>
              </a:r>
              <a:endParaRPr sz="1200">
                <a:latin typeface="Nunito"/>
                <a:ea typeface="Nunito"/>
                <a:cs typeface="Nunito"/>
                <a:sym typeface="Nunito"/>
              </a:endParaRPr>
            </a:p>
          </p:txBody>
        </p:sp>
      </p:grpSp>
      <p:cxnSp>
        <p:nvCxnSpPr>
          <p:cNvPr id="312" name="Google Shape;312;p39"/>
          <p:cNvCxnSpPr/>
          <p:nvPr/>
        </p:nvCxnSpPr>
        <p:spPr>
          <a:xfrm flipH="1">
            <a:off x="4361491" y="3800262"/>
            <a:ext cx="1709700" cy="13500"/>
          </a:xfrm>
          <a:prstGeom prst="bentConnector5">
            <a:avLst>
              <a:gd fmla="val -10023" name="adj1"/>
              <a:gd fmla="val 6526383" name="adj2"/>
              <a:gd fmla="val 115990" name="adj3"/>
            </a:avLst>
          </a:prstGeom>
          <a:noFill/>
          <a:ln cap="flat" cmpd="sng" w="38100">
            <a:solidFill>
              <a:srgbClr val="B7B7B7"/>
            </a:solidFill>
            <a:prstDash val="solid"/>
            <a:miter lim="800000"/>
            <a:headEnd len="sm" w="sm" type="none"/>
            <a:tailEnd len="med" w="med" type="triangle"/>
          </a:ln>
        </p:spPr>
      </p:cxnSp>
      <p:sp>
        <p:nvSpPr>
          <p:cNvPr id="313" name="Google Shape;313;p39"/>
          <p:cNvSpPr txBox="1"/>
          <p:nvPr/>
        </p:nvSpPr>
        <p:spPr>
          <a:xfrm>
            <a:off x="1053325" y="4923750"/>
            <a:ext cx="36333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lt1"/>
                </a:solidFill>
                <a:latin typeface="IBM Plex Sans"/>
                <a:ea typeface="IBM Plex Sans"/>
                <a:cs typeface="IBM Plex Sans"/>
                <a:sym typeface="IBM Plex Sans"/>
              </a:rPr>
              <a:t>Slide modified from original by Jessica Polka, ASAPbio (CC BY 4.0)</a:t>
            </a:r>
            <a:endParaRPr sz="1100">
              <a:solidFill>
                <a:schemeClr val="lt1"/>
              </a:solidFill>
              <a:latin typeface="IBM Plex Sans"/>
              <a:ea typeface="IBM Plex Sans"/>
              <a:cs typeface="IBM Plex Sans"/>
              <a:sym typeface="IBM Plex Sans"/>
            </a:endParaRPr>
          </a:p>
        </p:txBody>
      </p:sp>
      <p:grpSp>
        <p:nvGrpSpPr>
          <p:cNvPr id="314" name="Google Shape;314;p39"/>
          <p:cNvGrpSpPr/>
          <p:nvPr/>
        </p:nvGrpSpPr>
        <p:grpSpPr>
          <a:xfrm>
            <a:off x="3209577" y="896998"/>
            <a:ext cx="2889600" cy="1706254"/>
            <a:chOff x="3209577" y="896998"/>
            <a:chExt cx="2889600" cy="1706254"/>
          </a:xfrm>
        </p:grpSpPr>
        <p:pic>
          <p:nvPicPr>
            <p:cNvPr descr="Speech Balloon Emoji" id="315" name="Google Shape;315;p39"/>
            <p:cNvPicPr preferRelativeResize="0"/>
            <p:nvPr/>
          </p:nvPicPr>
          <p:blipFill rotWithShape="1">
            <a:blip r:embed="rId13">
              <a:alphaModFix/>
            </a:blip>
            <a:srcRect b="0" l="0" r="0" t="0"/>
            <a:stretch/>
          </p:blipFill>
          <p:spPr>
            <a:xfrm>
              <a:off x="4176004" y="1235975"/>
              <a:ext cx="870081" cy="870081"/>
            </a:xfrm>
            <a:prstGeom prst="rect">
              <a:avLst/>
            </a:prstGeom>
            <a:noFill/>
            <a:ln>
              <a:noFill/>
            </a:ln>
          </p:spPr>
        </p:pic>
        <p:sp>
          <p:nvSpPr>
            <p:cNvPr id="316" name="Google Shape;316;p39"/>
            <p:cNvSpPr txBox="1"/>
            <p:nvPr/>
          </p:nvSpPr>
          <p:spPr>
            <a:xfrm>
              <a:off x="3209577" y="2326353"/>
              <a:ext cx="2889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000000"/>
                  </a:solidFill>
                  <a:latin typeface="Nunito"/>
                  <a:ea typeface="Nunito"/>
                  <a:cs typeface="Nunito"/>
                  <a:sym typeface="Nunito"/>
                </a:rPr>
                <a:t>Community feedback, ideas, discussion</a:t>
              </a:r>
              <a:endParaRPr sz="1200">
                <a:latin typeface="Nunito"/>
                <a:ea typeface="Nunito"/>
                <a:cs typeface="Nunito"/>
                <a:sym typeface="Nunito"/>
              </a:endParaRPr>
            </a:p>
          </p:txBody>
        </p:sp>
        <p:pic>
          <p:nvPicPr>
            <p:cNvPr id="317" name="Google Shape;317;p39"/>
            <p:cNvPicPr preferRelativeResize="0"/>
            <p:nvPr/>
          </p:nvPicPr>
          <p:blipFill>
            <a:blip r:embed="rId14">
              <a:alphaModFix/>
            </a:blip>
            <a:stretch>
              <a:fillRect/>
            </a:stretch>
          </p:blipFill>
          <p:spPr>
            <a:xfrm>
              <a:off x="3433400" y="1049603"/>
              <a:ext cx="812100" cy="243631"/>
            </a:xfrm>
            <a:prstGeom prst="rect">
              <a:avLst/>
            </a:prstGeom>
            <a:noFill/>
            <a:ln>
              <a:noFill/>
            </a:ln>
          </p:spPr>
        </p:pic>
        <p:pic>
          <p:nvPicPr>
            <p:cNvPr id="318" name="Google Shape;318;p39"/>
            <p:cNvPicPr preferRelativeResize="0"/>
            <p:nvPr/>
          </p:nvPicPr>
          <p:blipFill>
            <a:blip r:embed="rId15">
              <a:alphaModFix/>
            </a:blip>
            <a:stretch>
              <a:fillRect/>
            </a:stretch>
          </p:blipFill>
          <p:spPr>
            <a:xfrm>
              <a:off x="5030413" y="896998"/>
              <a:ext cx="944101" cy="548842"/>
            </a:xfrm>
            <a:prstGeom prst="rect">
              <a:avLst/>
            </a:prstGeom>
            <a:noFill/>
            <a:ln>
              <a:noFill/>
            </a:ln>
          </p:spPr>
        </p:pic>
        <p:pic>
          <p:nvPicPr>
            <p:cNvPr id="319" name="Google Shape;319;p39"/>
            <p:cNvPicPr preferRelativeResize="0"/>
            <p:nvPr/>
          </p:nvPicPr>
          <p:blipFill>
            <a:blip r:embed="rId16">
              <a:alphaModFix/>
            </a:blip>
            <a:stretch>
              <a:fillRect/>
            </a:stretch>
          </p:blipFill>
          <p:spPr>
            <a:xfrm>
              <a:off x="3371700" y="1553525"/>
              <a:ext cx="778200" cy="580012"/>
            </a:xfrm>
            <a:prstGeom prst="rect">
              <a:avLst/>
            </a:prstGeom>
            <a:noFill/>
            <a:ln>
              <a:noFill/>
            </a:ln>
          </p:spPr>
        </p:pic>
        <p:pic>
          <p:nvPicPr>
            <p:cNvPr id="320" name="Google Shape;320;p39"/>
            <p:cNvPicPr preferRelativeResize="0"/>
            <p:nvPr/>
          </p:nvPicPr>
          <p:blipFill rotWithShape="1">
            <a:blip r:embed="rId17">
              <a:alphaModFix/>
            </a:blip>
            <a:srcRect b="29148" l="0" r="0" t="33274"/>
            <a:stretch/>
          </p:blipFill>
          <p:spPr>
            <a:xfrm>
              <a:off x="5036150" y="1722625"/>
              <a:ext cx="870075" cy="32694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0"/>
          <p:cNvPicPr preferRelativeResize="0"/>
          <p:nvPr/>
        </p:nvPicPr>
        <p:blipFill rotWithShape="1">
          <a:blip r:embed="rId3">
            <a:alphaModFix/>
          </a:blip>
          <a:srcRect b="8223" l="47117" r="0" t="0"/>
          <a:stretch/>
        </p:blipFill>
        <p:spPr>
          <a:xfrm>
            <a:off x="1704688" y="197325"/>
            <a:ext cx="5734625" cy="4203725"/>
          </a:xfrm>
          <a:prstGeom prst="rect">
            <a:avLst/>
          </a:prstGeom>
          <a:noFill/>
          <a:ln>
            <a:noFill/>
          </a:ln>
        </p:spPr>
      </p:pic>
      <p:sp>
        <p:nvSpPr>
          <p:cNvPr id="326" name="Google Shape;326;p40"/>
          <p:cNvSpPr txBox="1"/>
          <p:nvPr/>
        </p:nvSpPr>
        <p:spPr>
          <a:xfrm>
            <a:off x="2533200" y="4341925"/>
            <a:ext cx="4077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rgbClr val="2EC65C"/>
                </a:solidFill>
                <a:latin typeface="IBM Plex Sans"/>
                <a:ea typeface="IBM Plex Sans"/>
                <a:cs typeface="IBM Plex Sans"/>
                <a:sym typeface="IBM Plex Sans"/>
                <a:hlinkClick r:id="rId4">
                  <a:extLst>
                    <a:ext uri="{A12FA001-AC4F-418D-AE19-62706E023703}">
                      <ahyp:hlinkClr val="tx"/>
                    </a:ext>
                  </a:extLst>
                </a:hlinkClick>
              </a:rPr>
              <a:t>“The benefits of preprints, an Infographic” by Alexandra Tichy</a:t>
            </a:r>
            <a:endParaRPr sz="1000">
              <a:solidFill>
                <a:srgbClr val="2EC65C"/>
              </a:solidFill>
              <a:latin typeface="IBM Plex Sans"/>
              <a:ea typeface="IBM Plex Sans"/>
              <a:cs typeface="IBM Plex Sans"/>
              <a:sym typeface="IBM Plex Sans"/>
            </a:endParaRPr>
          </a:p>
        </p:txBody>
      </p:sp>
      <p:sp>
        <p:nvSpPr>
          <p:cNvPr id="327" name="Google Shape;327;p40"/>
          <p:cNvSpPr txBox="1"/>
          <p:nvPr/>
        </p:nvSpPr>
        <p:spPr>
          <a:xfrm>
            <a:off x="3071988" y="4576200"/>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rgbClr val="2EC65C"/>
                </a:solidFill>
                <a:latin typeface="IBM Plex Sans"/>
                <a:ea typeface="IBM Plex Sans"/>
                <a:cs typeface="IBM Plex Sans"/>
                <a:sym typeface="IBM Plex Sans"/>
                <a:hlinkClick r:id="rId5">
                  <a:extLst>
                    <a:ext uri="{A12FA001-AC4F-418D-AE19-62706E023703}">
                      <ahyp:hlinkClr val="tx"/>
                    </a:ext>
                  </a:extLst>
                </a:hlinkClick>
              </a:rPr>
              <a:t>https://asapbio.org/preprint-info</a:t>
            </a:r>
            <a:endParaRPr sz="1000">
              <a:solidFill>
                <a:srgbClr val="2EC65C"/>
              </a:solidFill>
              <a:latin typeface="IBM Plex Sans"/>
              <a:ea typeface="IBM Plex Sans"/>
              <a:cs typeface="IBM Plex Sans"/>
              <a:sym typeface="IBM Plex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1"/>
          <p:cNvSpPr txBox="1"/>
          <p:nvPr/>
        </p:nvSpPr>
        <p:spPr>
          <a:xfrm>
            <a:off x="301300" y="294075"/>
            <a:ext cx="7347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2EC65C"/>
                </a:solidFill>
                <a:latin typeface="IBM Plex Sans"/>
                <a:ea typeface="IBM Plex Sans"/>
                <a:cs typeface="IBM Plex Sans"/>
                <a:sym typeface="IBM Plex Sans"/>
              </a:rPr>
              <a:t>Preprints are free to post and free to access</a:t>
            </a:r>
            <a:endParaRPr sz="2500">
              <a:solidFill>
                <a:srgbClr val="2EC65C"/>
              </a:solidFill>
              <a:latin typeface="IBM Plex Sans"/>
              <a:ea typeface="IBM Plex Sans"/>
              <a:cs typeface="IBM Plex Sans"/>
              <a:sym typeface="IBM Plex Sans"/>
            </a:endParaRPr>
          </a:p>
        </p:txBody>
      </p:sp>
      <p:sp>
        <p:nvSpPr>
          <p:cNvPr id="333" name="Google Shape;333;p41"/>
          <p:cNvSpPr txBox="1"/>
          <p:nvPr/>
        </p:nvSpPr>
        <p:spPr>
          <a:xfrm>
            <a:off x="377500" y="961800"/>
            <a:ext cx="51291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E4002C"/>
                </a:solidFill>
                <a:latin typeface="IBM Plex Sans"/>
                <a:ea typeface="IBM Plex Sans"/>
                <a:cs typeface="IBM Plex Sans"/>
                <a:sym typeface="IBM Plex Sans"/>
              </a:rPr>
              <a:t>❌</a:t>
            </a:r>
            <a:r>
              <a:rPr lang="en" sz="1700">
                <a:latin typeface="IBM Plex Sans"/>
                <a:ea typeface="IBM Plex Sans"/>
                <a:cs typeface="IBM Plex Sans"/>
                <a:sym typeface="IBM Plex Sans"/>
              </a:rPr>
              <a:t> </a:t>
            </a:r>
            <a:r>
              <a:rPr lang="en" sz="1700">
                <a:solidFill>
                  <a:srgbClr val="595959"/>
                </a:solidFill>
                <a:latin typeface="IBM Plex Sans"/>
                <a:ea typeface="IBM Plex Sans"/>
                <a:cs typeface="IBM Plex Sans"/>
                <a:sym typeface="IBM Plex Sans"/>
              </a:rPr>
              <a:t>No publication fee</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rPr b="1" lang="en" sz="1700">
                <a:solidFill>
                  <a:srgbClr val="E4002C"/>
                </a:solidFill>
                <a:latin typeface="IBM Plex Sans"/>
                <a:ea typeface="IBM Plex Sans"/>
                <a:cs typeface="IBM Plex Sans"/>
                <a:sym typeface="IBM Plex Sans"/>
              </a:rPr>
              <a:t>❌</a:t>
            </a:r>
            <a:r>
              <a:rPr lang="en" sz="1700">
                <a:solidFill>
                  <a:srgbClr val="000000"/>
                </a:solidFill>
                <a:latin typeface="IBM Plex Sans"/>
                <a:ea typeface="IBM Plex Sans"/>
                <a:cs typeface="IBM Plex Sans"/>
                <a:sym typeface="IBM Plex Sans"/>
              </a:rPr>
              <a:t> </a:t>
            </a:r>
            <a:r>
              <a:rPr lang="en" sz="1700">
                <a:solidFill>
                  <a:srgbClr val="595959"/>
                </a:solidFill>
                <a:latin typeface="IBM Plex Sans"/>
                <a:ea typeface="IBM Plex Sans"/>
                <a:cs typeface="IBM Plex Sans"/>
                <a:sym typeface="IBM Plex Sans"/>
              </a:rPr>
              <a:t>No subscription fee or paywall</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Clr>
                <a:srgbClr val="000000"/>
              </a:buClr>
              <a:buSzPts val="1100"/>
              <a:buFont typeface="Arial"/>
              <a:buNone/>
            </a:pPr>
            <a:r>
              <a:rPr lang="en" sz="1700">
                <a:solidFill>
                  <a:srgbClr val="595959"/>
                </a:solidFill>
                <a:latin typeface="IBM Plex Sans"/>
                <a:ea typeface="IBM Plex Sans"/>
                <a:cs typeface="IBM Plex Sans"/>
                <a:sym typeface="IBM Plex Sans"/>
              </a:rPr>
              <a:t>✅ Available via Google Scholar, EuropePMC</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rPr lang="en" sz="1700">
                <a:solidFill>
                  <a:srgbClr val="595959"/>
                </a:solidFill>
                <a:latin typeface="IBM Plex Sans"/>
                <a:ea typeface="IBM Plex Sans"/>
                <a:cs typeface="IBM Plex Sans"/>
                <a:sym typeface="IBM Plex Sans"/>
              </a:rPr>
              <a:t>✅ Greater visibility and reach </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rPr lang="en" sz="1700">
                <a:solidFill>
                  <a:srgbClr val="595959"/>
                </a:solidFill>
                <a:latin typeface="IBM Plex Sans"/>
                <a:ea typeface="IBM Plex Sans"/>
                <a:cs typeface="IBM Plex Sans"/>
                <a:sym typeface="IBM Plex Sans"/>
              </a:rPr>
              <a:t>✅ Increased citations</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t/>
            </a:r>
            <a:endParaRPr sz="17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rPr lang="en" sz="1700">
                <a:solidFill>
                  <a:srgbClr val="595959"/>
                </a:solidFill>
                <a:latin typeface="IBM Plex Sans"/>
                <a:ea typeface="IBM Plex Sans"/>
                <a:cs typeface="IBM Plex Sans"/>
                <a:sym typeface="IBM Plex Sans"/>
              </a:rPr>
              <a:t>Articles with a prior associated preprint get 36% more citations </a:t>
            </a:r>
            <a:endParaRPr sz="1700">
              <a:solidFill>
                <a:srgbClr val="595959"/>
              </a:solidFill>
              <a:latin typeface="IBM Plex Sans"/>
              <a:ea typeface="IBM Plex Sans"/>
              <a:cs typeface="IBM Plex Sans"/>
              <a:sym typeface="IBM Plex Sans"/>
            </a:endParaRPr>
          </a:p>
        </p:txBody>
      </p:sp>
      <p:sp>
        <p:nvSpPr>
          <p:cNvPr id="334" name="Google Shape;334;p41"/>
          <p:cNvSpPr txBox="1"/>
          <p:nvPr/>
        </p:nvSpPr>
        <p:spPr>
          <a:xfrm>
            <a:off x="5582800" y="4402450"/>
            <a:ext cx="2540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595959"/>
                </a:solidFill>
                <a:latin typeface="IBM Plex Sans"/>
                <a:ea typeface="IBM Plex Sans"/>
                <a:cs typeface="IBM Plex Sans"/>
                <a:sym typeface="IBM Plex Sans"/>
              </a:rPr>
              <a:t>Fu &amp; Hughey eLife 2019;8:e52646</a:t>
            </a:r>
            <a:endParaRPr sz="1200">
              <a:solidFill>
                <a:srgbClr val="595959"/>
              </a:solidFill>
              <a:latin typeface="IBM Plex Sans"/>
              <a:ea typeface="IBM Plex Sans"/>
              <a:cs typeface="IBM Plex Sans"/>
              <a:sym typeface="IBM Plex Sans"/>
            </a:endParaRPr>
          </a:p>
          <a:p>
            <a:pPr indent="0" lvl="0" marL="0" rtl="0" algn="l">
              <a:spcBef>
                <a:spcPts val="0"/>
              </a:spcBef>
              <a:spcAft>
                <a:spcPts val="0"/>
              </a:spcAft>
              <a:buNone/>
            </a:pPr>
            <a:r>
              <a:rPr lang="en" sz="1100" u="sng">
                <a:solidFill>
                  <a:srgbClr val="2EC65C"/>
                </a:solidFill>
                <a:highlight>
                  <a:srgbClr val="FFFFFF"/>
                </a:highlight>
                <a:latin typeface="IBM Plex Sans"/>
                <a:ea typeface="IBM Plex Sans"/>
                <a:cs typeface="IBM Plex Sans"/>
                <a:sym typeface="IBM Plex Sans"/>
                <a:hlinkClick r:id="rId3">
                  <a:extLst>
                    <a:ext uri="{A12FA001-AC4F-418D-AE19-62706E023703}">
                      <ahyp:hlinkClr val="tx"/>
                    </a:ext>
                  </a:extLst>
                </a:hlinkClick>
              </a:rPr>
              <a:t>https://doi.org/10.7554/eLife.52646</a:t>
            </a:r>
            <a:r>
              <a:rPr lang="en" sz="1100">
                <a:solidFill>
                  <a:srgbClr val="18A4D9"/>
                </a:solidFill>
                <a:highlight>
                  <a:srgbClr val="FFFFFF"/>
                </a:highlight>
                <a:latin typeface="IBM Plex Sans"/>
                <a:ea typeface="IBM Plex Sans"/>
                <a:cs typeface="IBM Plex Sans"/>
                <a:sym typeface="IBM Plex Sans"/>
              </a:rPr>
              <a:t> </a:t>
            </a:r>
            <a:endParaRPr sz="1000">
              <a:highlight>
                <a:srgbClr val="FFFFFF"/>
              </a:highlight>
              <a:latin typeface="IBM Plex Sans"/>
              <a:ea typeface="IBM Plex Sans"/>
              <a:cs typeface="IBM Plex Sans"/>
              <a:sym typeface="IBM Plex Sans"/>
            </a:endParaRPr>
          </a:p>
        </p:txBody>
      </p:sp>
      <p:pic>
        <p:nvPicPr>
          <p:cNvPr id="335" name="Google Shape;335;p41"/>
          <p:cNvPicPr preferRelativeResize="0"/>
          <p:nvPr/>
        </p:nvPicPr>
        <p:blipFill>
          <a:blip r:embed="rId4">
            <a:alphaModFix/>
          </a:blip>
          <a:stretch>
            <a:fillRect/>
          </a:stretch>
        </p:blipFill>
        <p:spPr>
          <a:xfrm>
            <a:off x="5299200" y="866775"/>
            <a:ext cx="3071600" cy="35356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2"/>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Growing number of preprints published every year</a:t>
            </a:r>
            <a:endParaRPr/>
          </a:p>
        </p:txBody>
      </p:sp>
      <p:pic>
        <p:nvPicPr>
          <p:cNvPr id="341" name="Google Shape;341;p42"/>
          <p:cNvPicPr preferRelativeResize="0"/>
          <p:nvPr/>
        </p:nvPicPr>
        <p:blipFill>
          <a:blip r:embed="rId3">
            <a:alphaModFix/>
          </a:blip>
          <a:stretch>
            <a:fillRect/>
          </a:stretch>
        </p:blipFill>
        <p:spPr>
          <a:xfrm>
            <a:off x="152400" y="1170125"/>
            <a:ext cx="8839199" cy="2854683"/>
          </a:xfrm>
          <a:prstGeom prst="rect">
            <a:avLst/>
          </a:prstGeom>
          <a:noFill/>
          <a:ln>
            <a:noFill/>
          </a:ln>
        </p:spPr>
      </p:pic>
      <p:sp>
        <p:nvSpPr>
          <p:cNvPr id="342" name="Google Shape;342;p42"/>
          <p:cNvSpPr txBox="1"/>
          <p:nvPr/>
        </p:nvSpPr>
        <p:spPr>
          <a:xfrm>
            <a:off x="1313650" y="4329600"/>
            <a:ext cx="425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IBM Plex Sans"/>
                <a:ea typeface="IBM Plex Sans"/>
                <a:cs typeface="IBM Plex Sans"/>
                <a:sym typeface="IBM Plex Sans"/>
              </a:rPr>
              <a:t>Source: </a:t>
            </a:r>
            <a:r>
              <a:rPr lang="en" sz="1000">
                <a:latin typeface="IBM Plex Sans"/>
                <a:ea typeface="IBM Plex Sans"/>
                <a:cs typeface="IBM Plex Sans"/>
                <a:sym typeface="IBM Plex Sans"/>
              </a:rPr>
              <a:t>Sciety website </a:t>
            </a:r>
            <a:r>
              <a:rPr lang="en" sz="1000" u="sng">
                <a:solidFill>
                  <a:schemeClr val="hlink"/>
                </a:solidFill>
                <a:latin typeface="IBM Plex Sans"/>
                <a:ea typeface="IBM Plex Sans"/>
                <a:cs typeface="IBM Plex Sans"/>
                <a:sym typeface="IBM Plex Sans"/>
                <a:hlinkClick r:id="rId4"/>
              </a:rPr>
              <a:t>https://sciety.org/about</a:t>
            </a:r>
            <a:endParaRPr sz="1000">
              <a:latin typeface="IBM Plex Sans"/>
              <a:ea typeface="IBM Plex Sans"/>
              <a:cs typeface="IBM Plex Sans"/>
              <a:sym typeface="IBM Plex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3"/>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Finding a preprint server that works for you</a:t>
            </a:r>
            <a:endParaRPr/>
          </a:p>
        </p:txBody>
      </p:sp>
      <p:sp>
        <p:nvSpPr>
          <p:cNvPr id="348" name="Google Shape;348;p43"/>
          <p:cNvSpPr txBox="1"/>
          <p:nvPr/>
        </p:nvSpPr>
        <p:spPr>
          <a:xfrm>
            <a:off x="311700" y="892425"/>
            <a:ext cx="8587200" cy="180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accent1"/>
              </a:buClr>
              <a:buSzPts val="1500"/>
              <a:buFont typeface="IBM Plex Sans"/>
              <a:buChar char="✓"/>
            </a:pPr>
            <a:r>
              <a:rPr lang="en" sz="1500">
                <a:solidFill>
                  <a:srgbClr val="3A3A3A"/>
                </a:solidFill>
                <a:highlight>
                  <a:srgbClr val="FFFFFF"/>
                </a:highlight>
                <a:latin typeface="IBM Plex Sans"/>
                <a:ea typeface="IBM Plex Sans"/>
                <a:cs typeface="IBM Plex Sans"/>
                <a:sym typeface="IBM Plex Sans"/>
              </a:rPr>
              <a:t>There are 50+ preprint servers available </a:t>
            </a:r>
            <a:endParaRPr sz="1500">
              <a:solidFill>
                <a:srgbClr val="3A3A3A"/>
              </a:solidFill>
              <a:highlight>
                <a:srgbClr val="FFFFFF"/>
              </a:highlight>
              <a:latin typeface="IBM Plex Sans"/>
              <a:ea typeface="IBM Plex Sans"/>
              <a:cs typeface="IBM Plex Sans"/>
              <a:sym typeface="IBM Plex Sans"/>
            </a:endParaRPr>
          </a:p>
          <a:p>
            <a:pPr indent="-323850" lvl="1" marL="914400" rtl="0" algn="l">
              <a:lnSpc>
                <a:spcPct val="115000"/>
              </a:lnSpc>
              <a:spcBef>
                <a:spcPts val="0"/>
              </a:spcBef>
              <a:spcAft>
                <a:spcPts val="0"/>
              </a:spcAft>
              <a:buClr>
                <a:srgbClr val="3A3A3A"/>
              </a:buClr>
              <a:buSzPts val="1500"/>
              <a:buFont typeface="IBM Plex Sans"/>
              <a:buChar char="○"/>
            </a:pPr>
            <a:r>
              <a:rPr lang="en" sz="1500">
                <a:solidFill>
                  <a:srgbClr val="3A3A3A"/>
                </a:solidFill>
                <a:highlight>
                  <a:srgbClr val="FFFFFF"/>
                </a:highlight>
                <a:latin typeface="IBM Plex Sans"/>
                <a:ea typeface="IBM Plex Sans"/>
                <a:cs typeface="IBM Plex Sans"/>
                <a:sym typeface="IBM Plex Sans"/>
              </a:rPr>
              <a:t>Some only accept full manuscripts, others take different types of outputs and/or postprints (papers accepted for publication at a journal, green OA)</a:t>
            </a:r>
            <a:endParaRPr sz="1500">
              <a:solidFill>
                <a:srgbClr val="3A3A3A"/>
              </a:solidFill>
              <a:highlight>
                <a:srgbClr val="FFFFFF"/>
              </a:highlight>
              <a:latin typeface="IBM Plex Sans"/>
              <a:ea typeface="IBM Plex Sans"/>
              <a:cs typeface="IBM Plex Sans"/>
              <a:sym typeface="IBM Plex Sans"/>
            </a:endParaRPr>
          </a:p>
          <a:p>
            <a:pPr indent="-323850" lvl="1" marL="914400" rtl="0" algn="l">
              <a:lnSpc>
                <a:spcPct val="115000"/>
              </a:lnSpc>
              <a:spcBef>
                <a:spcPts val="0"/>
              </a:spcBef>
              <a:spcAft>
                <a:spcPts val="0"/>
              </a:spcAft>
              <a:buClr>
                <a:srgbClr val="3A3A3A"/>
              </a:buClr>
              <a:buSzPts val="1500"/>
              <a:buFont typeface="IBM Plex Sans"/>
              <a:buChar char="○"/>
            </a:pPr>
            <a:r>
              <a:rPr lang="en" sz="1500">
                <a:solidFill>
                  <a:srgbClr val="3A3A3A"/>
                </a:solidFill>
                <a:highlight>
                  <a:srgbClr val="FFFFFF"/>
                </a:highlight>
                <a:latin typeface="IBM Plex Sans"/>
                <a:ea typeface="IBM Plex Sans"/>
                <a:cs typeface="IBM Plex Sans"/>
                <a:sym typeface="IBM Plex Sans"/>
              </a:rPr>
              <a:t>Server characteristics are cataloged in the </a:t>
            </a:r>
            <a:r>
              <a:rPr lang="en" sz="1500" u="sng">
                <a:solidFill>
                  <a:srgbClr val="2EC65C"/>
                </a:solidFill>
                <a:highlight>
                  <a:srgbClr val="FFFFFF"/>
                </a:highlight>
                <a:latin typeface="IBM Plex Sans"/>
                <a:ea typeface="IBM Plex Sans"/>
                <a:cs typeface="IBM Plex Sans"/>
                <a:sym typeface="IBM Plex Sans"/>
                <a:hlinkClick r:id="rId3">
                  <a:extLst>
                    <a:ext uri="{A12FA001-AC4F-418D-AE19-62706E023703}">
                      <ahyp:hlinkClr val="tx"/>
                    </a:ext>
                  </a:extLst>
                </a:hlinkClick>
              </a:rPr>
              <a:t>ASAPbio Preprint Server Directory</a:t>
            </a:r>
            <a:endParaRPr sz="1500">
              <a:solidFill>
                <a:srgbClr val="3A3A3A"/>
              </a:solidFill>
              <a:highlight>
                <a:srgbClr val="FFFFFF"/>
              </a:highlight>
              <a:latin typeface="IBM Plex Sans"/>
              <a:ea typeface="IBM Plex Sans"/>
              <a:cs typeface="IBM Plex Sans"/>
              <a:sym typeface="IBM Plex Sans"/>
            </a:endParaRPr>
          </a:p>
          <a:p>
            <a:pPr indent="-323850" lvl="0" marL="457200" rtl="0" algn="l">
              <a:lnSpc>
                <a:spcPct val="115000"/>
              </a:lnSpc>
              <a:spcBef>
                <a:spcPts val="0"/>
              </a:spcBef>
              <a:spcAft>
                <a:spcPts val="0"/>
              </a:spcAft>
              <a:buClr>
                <a:schemeClr val="accent1"/>
              </a:buClr>
              <a:buSzPts val="1500"/>
              <a:buFont typeface="IBM Plex Sans"/>
              <a:buChar char="✓"/>
            </a:pPr>
            <a:r>
              <a:rPr lang="en" sz="1500">
                <a:solidFill>
                  <a:srgbClr val="3A3A3A"/>
                </a:solidFill>
                <a:highlight>
                  <a:srgbClr val="FFFFFF"/>
                </a:highlight>
                <a:latin typeface="IBM Plex Sans"/>
                <a:ea typeface="IBM Plex Sans"/>
                <a:cs typeface="IBM Plex Sans"/>
                <a:sym typeface="IBM Plex Sans"/>
              </a:rPr>
              <a:t>General-purpose repositories: Zenodo, Figshare</a:t>
            </a:r>
            <a:endParaRPr sz="1500">
              <a:solidFill>
                <a:srgbClr val="3A3A3A"/>
              </a:solidFill>
              <a:highlight>
                <a:srgbClr val="FFFFFF"/>
              </a:highlight>
              <a:latin typeface="IBM Plex Sans"/>
              <a:ea typeface="IBM Plex Sans"/>
              <a:cs typeface="IBM Plex Sans"/>
              <a:sym typeface="IBM Plex Sans"/>
            </a:endParaRPr>
          </a:p>
          <a:p>
            <a:pPr indent="-323850" lvl="0" marL="457200" rtl="0" algn="l">
              <a:lnSpc>
                <a:spcPct val="115000"/>
              </a:lnSpc>
              <a:spcBef>
                <a:spcPts val="0"/>
              </a:spcBef>
              <a:spcAft>
                <a:spcPts val="0"/>
              </a:spcAft>
              <a:buClr>
                <a:schemeClr val="accent1"/>
              </a:buClr>
              <a:buSzPts val="1500"/>
              <a:buFont typeface="IBM Plex Sans"/>
              <a:buChar char="✓"/>
            </a:pPr>
            <a:r>
              <a:rPr lang="en" sz="1500">
                <a:solidFill>
                  <a:srgbClr val="3A3A3A"/>
                </a:solidFill>
                <a:highlight>
                  <a:srgbClr val="FFFFFF"/>
                </a:highlight>
                <a:latin typeface="IBM Plex Sans"/>
                <a:ea typeface="IBM Plex Sans"/>
                <a:cs typeface="IBM Plex Sans"/>
                <a:sym typeface="IBM Plex Sans"/>
              </a:rPr>
              <a:t>Consider visibility, funder recommendations, and features like preservation &amp; indexing</a:t>
            </a:r>
            <a:r>
              <a:rPr lang="en" sz="1550">
                <a:solidFill>
                  <a:srgbClr val="3A3A3A"/>
                </a:solidFill>
                <a:highlight>
                  <a:srgbClr val="FFFFFF"/>
                </a:highlight>
                <a:latin typeface="IBM Plex Sans"/>
                <a:ea typeface="IBM Plex Sans"/>
                <a:cs typeface="IBM Plex Sans"/>
                <a:sym typeface="IBM Plex Sans"/>
              </a:rPr>
              <a:t> </a:t>
            </a:r>
            <a:endParaRPr sz="1800">
              <a:latin typeface="IBM Plex Sans"/>
              <a:ea typeface="IBM Plex Sans"/>
              <a:cs typeface="IBM Plex Sans"/>
              <a:sym typeface="IBM Plex Sans"/>
            </a:endParaRPr>
          </a:p>
        </p:txBody>
      </p:sp>
      <p:grpSp>
        <p:nvGrpSpPr>
          <p:cNvPr id="349" name="Google Shape;349;p43"/>
          <p:cNvGrpSpPr/>
          <p:nvPr/>
        </p:nvGrpSpPr>
        <p:grpSpPr>
          <a:xfrm>
            <a:off x="2008129" y="2719522"/>
            <a:ext cx="5127739" cy="2198218"/>
            <a:chOff x="248925" y="1307775"/>
            <a:chExt cx="8028400" cy="3258551"/>
          </a:xfrm>
        </p:grpSpPr>
        <p:pic>
          <p:nvPicPr>
            <p:cNvPr descr="https://pbs.twimg.com/media/DU8q_u5WsAAAZb-.jpg:large" id="350" name="Google Shape;350;p43"/>
            <p:cNvPicPr preferRelativeResize="0"/>
            <p:nvPr/>
          </p:nvPicPr>
          <p:blipFill rotWithShape="1">
            <a:blip r:embed="rId4">
              <a:alphaModFix/>
            </a:blip>
            <a:srcRect b="0" l="0" r="0" t="24041"/>
            <a:stretch/>
          </p:blipFill>
          <p:spPr>
            <a:xfrm>
              <a:off x="248925" y="1307775"/>
              <a:ext cx="8028400" cy="3258551"/>
            </a:xfrm>
            <a:prstGeom prst="rect">
              <a:avLst/>
            </a:prstGeom>
            <a:noFill/>
            <a:ln>
              <a:noFill/>
            </a:ln>
          </p:spPr>
        </p:pic>
        <p:pic>
          <p:nvPicPr>
            <p:cNvPr id="351" name="Google Shape;351;p43"/>
            <p:cNvPicPr preferRelativeResize="0"/>
            <p:nvPr/>
          </p:nvPicPr>
          <p:blipFill>
            <a:blip r:embed="rId5">
              <a:alphaModFix/>
            </a:blip>
            <a:stretch>
              <a:fillRect/>
            </a:stretch>
          </p:blipFill>
          <p:spPr>
            <a:xfrm>
              <a:off x="5006725" y="2558738"/>
              <a:ext cx="642725" cy="581063"/>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4"/>
          <p:cNvSpPr txBox="1"/>
          <p:nvPr/>
        </p:nvSpPr>
        <p:spPr>
          <a:xfrm>
            <a:off x="311700" y="1502750"/>
            <a:ext cx="4218300" cy="1911600"/>
          </a:xfrm>
          <a:prstGeom prst="rect">
            <a:avLst/>
          </a:prstGeom>
          <a:noFill/>
          <a:ln>
            <a:noFill/>
          </a:ln>
        </p:spPr>
        <p:txBody>
          <a:bodyPr anchorCtr="0" anchor="t" bIns="91425" lIns="91425" spcFirstLastPara="1" rIns="91425" wrap="square" tIns="91425">
            <a:noAutofit/>
          </a:bodyPr>
          <a:lstStyle/>
          <a:p>
            <a:pPr indent="-327025" lvl="0" marL="457200" rtl="0" algn="l">
              <a:lnSpc>
                <a:spcPct val="115000"/>
              </a:lnSpc>
              <a:spcBef>
                <a:spcPts val="0"/>
              </a:spcBef>
              <a:spcAft>
                <a:spcPts val="0"/>
              </a:spcAft>
              <a:buClr>
                <a:schemeClr val="accent1"/>
              </a:buClr>
              <a:buSzPts val="1550"/>
              <a:buFont typeface="IBM Plex Sans"/>
              <a:buChar char="✓"/>
            </a:pPr>
            <a:r>
              <a:rPr lang="en" sz="1550">
                <a:solidFill>
                  <a:srgbClr val="3A3A3A"/>
                </a:solidFill>
                <a:highlight>
                  <a:srgbClr val="FFFFFF"/>
                </a:highlight>
                <a:latin typeface="IBM Plex Sans"/>
                <a:ea typeface="IBM Plex Sans"/>
                <a:cs typeface="IBM Plex Sans"/>
                <a:sym typeface="IBM Plex Sans"/>
              </a:rPr>
              <a:t>C</a:t>
            </a:r>
            <a:r>
              <a:rPr lang="en" sz="1550">
                <a:solidFill>
                  <a:srgbClr val="3A3A3A"/>
                </a:solidFill>
                <a:highlight>
                  <a:srgbClr val="FFFFFF"/>
                </a:highlight>
                <a:latin typeface="IBM Plex Sans"/>
                <a:ea typeface="IBM Plex Sans"/>
                <a:cs typeface="IBM Plex Sans"/>
                <a:sym typeface="IBM Plex Sans"/>
              </a:rPr>
              <a:t>heck journal policies on when and where preprints may be posted. </a:t>
            </a:r>
            <a:endParaRPr sz="1550">
              <a:solidFill>
                <a:srgbClr val="3A3A3A"/>
              </a:solidFill>
              <a:highlight>
                <a:srgbClr val="FFFFFF"/>
              </a:highlight>
              <a:latin typeface="IBM Plex Sans"/>
              <a:ea typeface="IBM Plex Sans"/>
              <a:cs typeface="IBM Plex Sans"/>
              <a:sym typeface="IBM Plex Sans"/>
            </a:endParaRPr>
          </a:p>
          <a:p>
            <a:pPr indent="-327025" lvl="1" marL="914400" rtl="0" algn="l">
              <a:lnSpc>
                <a:spcPct val="115000"/>
              </a:lnSpc>
              <a:spcBef>
                <a:spcPts val="0"/>
              </a:spcBef>
              <a:spcAft>
                <a:spcPts val="0"/>
              </a:spcAft>
              <a:buClr>
                <a:srgbClr val="3A3A3A"/>
              </a:buClr>
              <a:buSzPts val="1550"/>
              <a:buFont typeface="IBM Plex Sans"/>
              <a:buChar char="○"/>
            </a:pPr>
            <a:r>
              <a:rPr lang="en" sz="1550" u="sng">
                <a:solidFill>
                  <a:srgbClr val="2EC65C"/>
                </a:solidFill>
                <a:highlight>
                  <a:srgbClr val="FFFFFF"/>
                </a:highlight>
                <a:latin typeface="IBM Plex Sans"/>
                <a:ea typeface="IBM Plex Sans"/>
                <a:cs typeface="IBM Plex Sans"/>
                <a:sym typeface="IBM Plex Sans"/>
                <a:hlinkClick r:id="rId3">
                  <a:extLst>
                    <a:ext uri="{A12FA001-AC4F-418D-AE19-62706E023703}">
                      <ahyp:hlinkClr val="tx"/>
                    </a:ext>
                  </a:extLst>
                </a:hlinkClick>
              </a:rPr>
              <a:t>SHERPA/RoMEO</a:t>
            </a:r>
            <a:endParaRPr sz="1550">
              <a:solidFill>
                <a:srgbClr val="3A3A3A"/>
              </a:solidFill>
              <a:highlight>
                <a:srgbClr val="FFFFFF"/>
              </a:highlight>
              <a:latin typeface="IBM Plex Sans"/>
              <a:ea typeface="IBM Plex Sans"/>
              <a:cs typeface="IBM Plex Sans"/>
              <a:sym typeface="IBM Plex Sans"/>
            </a:endParaRPr>
          </a:p>
          <a:p>
            <a:pPr indent="-327025" lvl="1" marL="914400" rtl="0" algn="l">
              <a:lnSpc>
                <a:spcPct val="115000"/>
              </a:lnSpc>
              <a:spcBef>
                <a:spcPts val="0"/>
              </a:spcBef>
              <a:spcAft>
                <a:spcPts val="0"/>
              </a:spcAft>
              <a:buClr>
                <a:srgbClr val="3A3A3A"/>
              </a:buClr>
              <a:buSzPts val="1550"/>
              <a:buFont typeface="IBM Plex Sans"/>
              <a:buChar char="○"/>
            </a:pPr>
            <a:r>
              <a:rPr lang="en" sz="1550">
                <a:solidFill>
                  <a:srgbClr val="3A3A3A"/>
                </a:solidFill>
                <a:highlight>
                  <a:srgbClr val="FFFFFF"/>
                </a:highlight>
                <a:latin typeface="IBM Plex Sans"/>
                <a:ea typeface="IBM Plex Sans"/>
                <a:cs typeface="IBM Plex Sans"/>
                <a:sym typeface="IBM Plex Sans"/>
              </a:rPr>
              <a:t>Journal website</a:t>
            </a:r>
            <a:endParaRPr sz="1550">
              <a:solidFill>
                <a:srgbClr val="3A3A3A"/>
              </a:solidFill>
              <a:highlight>
                <a:srgbClr val="FFFFFF"/>
              </a:highlight>
              <a:latin typeface="IBM Plex Sans"/>
              <a:ea typeface="IBM Plex Sans"/>
              <a:cs typeface="IBM Plex Sans"/>
              <a:sym typeface="IBM Plex Sans"/>
            </a:endParaRPr>
          </a:p>
          <a:p>
            <a:pPr indent="-327025" lvl="0" marL="457200" rtl="0" algn="l">
              <a:lnSpc>
                <a:spcPct val="115000"/>
              </a:lnSpc>
              <a:spcBef>
                <a:spcPts val="0"/>
              </a:spcBef>
              <a:spcAft>
                <a:spcPts val="0"/>
              </a:spcAft>
              <a:buClr>
                <a:schemeClr val="accent1"/>
              </a:buClr>
              <a:buSzPts val="1550"/>
              <a:buFont typeface="IBM Plex Sans"/>
              <a:buChar char="✓"/>
            </a:pPr>
            <a:r>
              <a:rPr lang="en" sz="1550">
                <a:solidFill>
                  <a:srgbClr val="3A3A3A"/>
                </a:solidFill>
                <a:highlight>
                  <a:srgbClr val="FFFFFF"/>
                </a:highlight>
                <a:latin typeface="IBM Plex Sans"/>
                <a:ea typeface="IBM Plex Sans"/>
                <a:cs typeface="IBM Plex Sans"/>
                <a:sym typeface="IBM Plex Sans"/>
              </a:rPr>
              <a:t>Choose a licence.</a:t>
            </a:r>
            <a:endParaRPr sz="1800">
              <a:latin typeface="IBM Plex Sans"/>
              <a:ea typeface="IBM Plex Sans"/>
              <a:cs typeface="IBM Plex Sans"/>
              <a:sym typeface="IBM Plex Sans"/>
            </a:endParaRPr>
          </a:p>
        </p:txBody>
      </p:sp>
      <p:pic>
        <p:nvPicPr>
          <p:cNvPr id="357" name="Google Shape;357;p44"/>
          <p:cNvPicPr preferRelativeResize="0"/>
          <p:nvPr/>
        </p:nvPicPr>
        <p:blipFill>
          <a:blip r:embed="rId4">
            <a:alphaModFix/>
          </a:blip>
          <a:stretch>
            <a:fillRect/>
          </a:stretch>
        </p:blipFill>
        <p:spPr>
          <a:xfrm>
            <a:off x="4420375" y="1027300"/>
            <a:ext cx="4350126" cy="3220200"/>
          </a:xfrm>
          <a:prstGeom prst="rect">
            <a:avLst/>
          </a:prstGeom>
          <a:noFill/>
          <a:ln>
            <a:noFill/>
          </a:ln>
        </p:spPr>
      </p:pic>
      <p:sp>
        <p:nvSpPr>
          <p:cNvPr id="358" name="Google Shape;358;p44"/>
          <p:cNvSpPr txBox="1"/>
          <p:nvPr/>
        </p:nvSpPr>
        <p:spPr>
          <a:xfrm>
            <a:off x="4476350" y="4331200"/>
            <a:ext cx="317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IBM Plex Sans"/>
                <a:ea typeface="IBM Plex Sans"/>
                <a:cs typeface="IBM Plex Sans"/>
                <a:sym typeface="IBM Plex Sans"/>
              </a:rPr>
              <a:t>Licensing diagram – v2019-08-04 </a:t>
            </a:r>
            <a:r>
              <a:rPr lang="en" sz="1000" u="sng">
                <a:solidFill>
                  <a:schemeClr val="hlink"/>
                </a:solidFill>
                <a:latin typeface="IBM Plex Sans"/>
                <a:ea typeface="IBM Plex Sans"/>
                <a:cs typeface="IBM Plex Sans"/>
                <a:sym typeface="IBM Plex Sans"/>
                <a:hlinkClick r:id="rId5"/>
              </a:rPr>
              <a:t>https://asapbio.org/licensing-faq</a:t>
            </a:r>
            <a:r>
              <a:rPr lang="en" sz="1000">
                <a:latin typeface="IBM Plex Sans"/>
                <a:ea typeface="IBM Plex Sans"/>
                <a:cs typeface="IBM Plex Sans"/>
                <a:sym typeface="IBM Plex Sans"/>
              </a:rPr>
              <a:t> - CC BY 4.0</a:t>
            </a:r>
            <a:endParaRPr sz="1000">
              <a:latin typeface="IBM Plex Sans"/>
              <a:ea typeface="IBM Plex Sans"/>
              <a:cs typeface="IBM Plex Sans"/>
              <a:sym typeface="IBM Plex Sans"/>
            </a:endParaRPr>
          </a:p>
        </p:txBody>
      </p:sp>
      <p:sp>
        <p:nvSpPr>
          <p:cNvPr id="359" name="Google Shape;359;p44"/>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Finding a preprint server that works for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1"/>
                </a:solidFill>
              </a:rPr>
              <a:t>Hi, I’m Daniela</a:t>
            </a:r>
            <a:endParaRPr>
              <a:solidFill>
                <a:schemeClr val="accent1"/>
              </a:solidFill>
            </a:endParaRPr>
          </a:p>
        </p:txBody>
      </p:sp>
      <p:pic>
        <p:nvPicPr>
          <p:cNvPr id="82" name="Google Shape;82;p18"/>
          <p:cNvPicPr preferRelativeResize="0"/>
          <p:nvPr/>
        </p:nvPicPr>
        <p:blipFill rotWithShape="1">
          <a:blip r:embed="rId3">
            <a:alphaModFix/>
          </a:blip>
          <a:srcRect b="0" l="13103" r="0" t="0"/>
          <a:stretch/>
        </p:blipFill>
        <p:spPr>
          <a:xfrm>
            <a:off x="2046500" y="952500"/>
            <a:ext cx="2453700" cy="1880400"/>
          </a:xfrm>
          <a:prstGeom prst="round2DiagRect">
            <a:avLst>
              <a:gd fmla="val 0" name="adj1"/>
              <a:gd fmla="val 17744" name="adj2"/>
            </a:avLst>
          </a:prstGeom>
          <a:noFill/>
          <a:ln cap="flat" cmpd="sng" w="38100">
            <a:solidFill>
              <a:srgbClr val="2EC65C"/>
            </a:solidFill>
            <a:prstDash val="solid"/>
            <a:round/>
            <a:headEnd len="sm" w="sm" type="none"/>
            <a:tailEnd len="sm" w="sm" type="none"/>
          </a:ln>
          <a:effectLst>
            <a:outerShdw blurRad="57150" rotWithShape="0" algn="bl" dir="2160000" dist="19050">
              <a:srgbClr val="000000">
                <a:alpha val="50000"/>
              </a:srgbClr>
            </a:outerShdw>
          </a:effectLst>
        </p:spPr>
      </p:pic>
      <p:pic>
        <p:nvPicPr>
          <p:cNvPr id="83" name="Google Shape;83;p18"/>
          <p:cNvPicPr preferRelativeResize="0"/>
          <p:nvPr/>
        </p:nvPicPr>
        <p:blipFill>
          <a:blip r:embed="rId4">
            <a:alphaModFix/>
          </a:blip>
          <a:stretch>
            <a:fillRect/>
          </a:stretch>
        </p:blipFill>
        <p:spPr>
          <a:xfrm>
            <a:off x="2046500" y="2962352"/>
            <a:ext cx="2453700" cy="1840500"/>
          </a:xfrm>
          <a:prstGeom prst="round2DiagRect">
            <a:avLst>
              <a:gd fmla="val 16667" name="adj1"/>
              <a:gd fmla="val 0" name="adj2"/>
            </a:avLst>
          </a:prstGeom>
          <a:noFill/>
          <a:ln cap="flat" cmpd="sng" w="38100">
            <a:solidFill>
              <a:srgbClr val="2EC65C"/>
            </a:solidFill>
            <a:prstDash val="solid"/>
            <a:round/>
            <a:headEnd len="sm" w="sm" type="none"/>
            <a:tailEnd len="sm" w="sm" type="none"/>
          </a:ln>
          <a:effectLst>
            <a:outerShdw blurRad="57150" rotWithShape="0" algn="bl" dir="2040000" dist="19050">
              <a:srgbClr val="000000">
                <a:alpha val="50000"/>
              </a:srgbClr>
            </a:outerShdw>
          </a:effectLst>
        </p:spPr>
      </p:pic>
      <p:pic>
        <p:nvPicPr>
          <p:cNvPr id="84" name="Google Shape;84;p18"/>
          <p:cNvPicPr preferRelativeResize="0"/>
          <p:nvPr/>
        </p:nvPicPr>
        <p:blipFill>
          <a:blip r:embed="rId5">
            <a:alphaModFix/>
          </a:blip>
          <a:stretch>
            <a:fillRect/>
          </a:stretch>
        </p:blipFill>
        <p:spPr>
          <a:xfrm>
            <a:off x="4643800" y="972450"/>
            <a:ext cx="2453700" cy="1840500"/>
          </a:xfrm>
          <a:prstGeom prst="round2DiagRect">
            <a:avLst>
              <a:gd fmla="val 16667" name="adj1"/>
              <a:gd fmla="val 0" name="adj2"/>
            </a:avLst>
          </a:prstGeom>
          <a:noFill/>
          <a:ln cap="flat" cmpd="sng" w="38100">
            <a:solidFill>
              <a:srgbClr val="2EC65C"/>
            </a:solidFill>
            <a:prstDash val="solid"/>
            <a:round/>
            <a:headEnd len="sm" w="sm" type="none"/>
            <a:tailEnd len="sm" w="sm" type="none"/>
          </a:ln>
          <a:effectLst>
            <a:outerShdw blurRad="57150" rotWithShape="0" algn="bl" dir="2040000" dist="19050">
              <a:srgbClr val="000000">
                <a:alpha val="50000"/>
              </a:srgbClr>
            </a:outerShdw>
          </a:effectLst>
        </p:spPr>
      </p:pic>
      <p:pic>
        <p:nvPicPr>
          <p:cNvPr id="85" name="Google Shape;85;p18"/>
          <p:cNvPicPr preferRelativeResize="0"/>
          <p:nvPr/>
        </p:nvPicPr>
        <p:blipFill>
          <a:blip r:embed="rId6">
            <a:alphaModFix/>
          </a:blip>
          <a:stretch>
            <a:fillRect/>
          </a:stretch>
        </p:blipFill>
        <p:spPr>
          <a:xfrm>
            <a:off x="4643799" y="2962350"/>
            <a:ext cx="2453700" cy="1840200"/>
          </a:xfrm>
          <a:prstGeom prst="round2DiagRect">
            <a:avLst>
              <a:gd fmla="val 0" name="adj1"/>
              <a:gd fmla="val 17535" name="adj2"/>
            </a:avLst>
          </a:prstGeom>
          <a:noFill/>
          <a:ln cap="flat" cmpd="sng" w="38100">
            <a:solidFill>
              <a:srgbClr val="2EC65C"/>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5"/>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Publish, Review, Curate</a:t>
            </a:r>
            <a:endParaRPr/>
          </a:p>
        </p:txBody>
      </p:sp>
      <p:pic>
        <p:nvPicPr>
          <p:cNvPr id="365" name="Google Shape;365;p45"/>
          <p:cNvPicPr preferRelativeResize="0"/>
          <p:nvPr/>
        </p:nvPicPr>
        <p:blipFill>
          <a:blip r:embed="rId3">
            <a:alphaModFix/>
          </a:blip>
          <a:stretch>
            <a:fillRect/>
          </a:stretch>
        </p:blipFill>
        <p:spPr>
          <a:xfrm>
            <a:off x="617750" y="1093063"/>
            <a:ext cx="4302924" cy="3144101"/>
          </a:xfrm>
          <a:prstGeom prst="rect">
            <a:avLst/>
          </a:prstGeom>
          <a:noFill/>
          <a:ln>
            <a:noFill/>
          </a:ln>
        </p:spPr>
      </p:pic>
      <p:sp>
        <p:nvSpPr>
          <p:cNvPr id="366" name="Google Shape;366;p45"/>
          <p:cNvSpPr txBox="1"/>
          <p:nvPr/>
        </p:nvSpPr>
        <p:spPr>
          <a:xfrm>
            <a:off x="5381675" y="1067025"/>
            <a:ext cx="3166800" cy="14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latin typeface="IBM Plex Sans"/>
                <a:ea typeface="IBM Plex Sans"/>
                <a:cs typeface="IBM Plex Sans"/>
                <a:sym typeface="IBM Plex Sans"/>
              </a:rPr>
              <a:t>eLife changed its editorial process to emphasize public reviews and assessments of preprints by eliminating accept/reject decisions after peer review.</a:t>
            </a:r>
            <a:endParaRPr sz="1500">
              <a:solidFill>
                <a:schemeClr val="dk1"/>
              </a:solidFill>
              <a:latin typeface="IBM Plex Sans"/>
              <a:ea typeface="IBM Plex Sans"/>
              <a:cs typeface="IBM Plex Sans"/>
              <a:sym typeface="IBM Plex Sans"/>
            </a:endParaRPr>
          </a:p>
        </p:txBody>
      </p:sp>
      <p:sp>
        <p:nvSpPr>
          <p:cNvPr id="367" name="Google Shape;367;p45"/>
          <p:cNvSpPr txBox="1"/>
          <p:nvPr/>
        </p:nvSpPr>
        <p:spPr>
          <a:xfrm>
            <a:off x="2950350" y="4464900"/>
            <a:ext cx="3107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latin typeface="IBM Plex Sans"/>
                <a:ea typeface="IBM Plex Sans"/>
                <a:cs typeface="IBM Plex Sans"/>
                <a:sym typeface="IBM Plex Sans"/>
                <a:hlinkClick r:id="rId4"/>
              </a:rPr>
              <a:t>https://elifesciences.org/peer-review-process</a:t>
            </a:r>
            <a:endParaRPr sz="1100">
              <a:latin typeface="IBM Plex Sans"/>
              <a:ea typeface="IBM Plex Sans"/>
              <a:cs typeface="IBM Plex Sans"/>
              <a:sym typeface="IBM Plex Sans"/>
            </a:endParaRPr>
          </a:p>
        </p:txBody>
      </p:sp>
      <p:pic>
        <p:nvPicPr>
          <p:cNvPr id="368" name="Google Shape;368;p45"/>
          <p:cNvPicPr preferRelativeResize="0"/>
          <p:nvPr/>
        </p:nvPicPr>
        <p:blipFill>
          <a:blip r:embed="rId5">
            <a:alphaModFix/>
          </a:blip>
          <a:stretch>
            <a:fillRect/>
          </a:stretch>
        </p:blipFill>
        <p:spPr>
          <a:xfrm>
            <a:off x="381000" y="1258900"/>
            <a:ext cx="1878988" cy="738175"/>
          </a:xfrm>
          <a:prstGeom prst="rect">
            <a:avLst/>
          </a:prstGeom>
          <a:noFill/>
          <a:ln>
            <a:noFill/>
          </a:ln>
        </p:spPr>
      </p:pic>
      <p:pic>
        <p:nvPicPr>
          <p:cNvPr id="369" name="Google Shape;369;p45">
            <a:hlinkClick r:id="rId6"/>
          </p:cNvPr>
          <p:cNvPicPr preferRelativeResize="0"/>
          <p:nvPr/>
        </p:nvPicPr>
        <p:blipFill>
          <a:blip r:embed="rId7">
            <a:alphaModFix/>
          </a:blip>
          <a:stretch>
            <a:fillRect/>
          </a:stretch>
        </p:blipFill>
        <p:spPr>
          <a:xfrm>
            <a:off x="5381675" y="2890149"/>
            <a:ext cx="2117850" cy="63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Preprint review adoption is growing</a:t>
            </a:r>
            <a:endParaRPr/>
          </a:p>
        </p:txBody>
      </p:sp>
      <p:pic>
        <p:nvPicPr>
          <p:cNvPr id="375" name="Google Shape;375;p46"/>
          <p:cNvPicPr preferRelativeResize="0"/>
          <p:nvPr/>
        </p:nvPicPr>
        <p:blipFill>
          <a:blip r:embed="rId3">
            <a:alphaModFix/>
          </a:blip>
          <a:stretch>
            <a:fillRect/>
          </a:stretch>
        </p:blipFill>
        <p:spPr>
          <a:xfrm>
            <a:off x="1888367" y="986500"/>
            <a:ext cx="5367259" cy="3511101"/>
          </a:xfrm>
          <a:prstGeom prst="rect">
            <a:avLst/>
          </a:prstGeom>
          <a:noFill/>
          <a:ln>
            <a:noFill/>
          </a:ln>
          <a:effectLst>
            <a:outerShdw blurRad="57150" rotWithShape="0" algn="bl" dir="5400000" dist="19050">
              <a:srgbClr val="000000">
                <a:alpha val="50000"/>
              </a:srgbClr>
            </a:outerShdw>
          </a:effectLst>
        </p:spPr>
      </p:pic>
      <p:sp>
        <p:nvSpPr>
          <p:cNvPr id="376" name="Google Shape;376;p46"/>
          <p:cNvSpPr txBox="1"/>
          <p:nvPr/>
        </p:nvSpPr>
        <p:spPr>
          <a:xfrm>
            <a:off x="1861950" y="4542575"/>
            <a:ext cx="542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IBM Plex Sans"/>
                <a:ea typeface="IBM Plex Sans"/>
                <a:cs typeface="IBM Plex Sans"/>
                <a:sym typeface="IBM Plex Sans"/>
              </a:rPr>
              <a:t>Avissar-Whiting M., </a:t>
            </a:r>
            <a:r>
              <a:rPr i="1" lang="en" sz="1000">
                <a:solidFill>
                  <a:schemeClr val="dk1"/>
                </a:solidFill>
                <a:latin typeface="IBM Plex Sans"/>
                <a:ea typeface="IBM Plex Sans"/>
                <a:cs typeface="IBM Plex Sans"/>
                <a:sym typeface="IBM Plex Sans"/>
              </a:rPr>
              <a:t>et al</a:t>
            </a:r>
            <a:r>
              <a:rPr lang="en" sz="1000">
                <a:solidFill>
                  <a:schemeClr val="dk1"/>
                </a:solidFill>
                <a:latin typeface="IBM Plex Sans"/>
                <a:ea typeface="IBM Plex Sans"/>
                <a:cs typeface="IBM Plex Sans"/>
                <a:sym typeface="IBM Plex Sans"/>
              </a:rPr>
              <a:t>. (2024) Recommendations for accelerating open</a:t>
            </a:r>
            <a:endParaRPr sz="1000">
              <a:solidFill>
                <a:schemeClr val="dk1"/>
              </a:solidFill>
              <a:latin typeface="IBM Plex Sans"/>
              <a:ea typeface="IBM Plex Sans"/>
              <a:cs typeface="IBM Plex Sans"/>
              <a:sym typeface="IBM Plex Sans"/>
            </a:endParaRPr>
          </a:p>
          <a:p>
            <a:pPr indent="0" lvl="0" marL="0" rtl="0" algn="l">
              <a:spcBef>
                <a:spcPts val="0"/>
              </a:spcBef>
              <a:spcAft>
                <a:spcPts val="0"/>
              </a:spcAft>
              <a:buClr>
                <a:schemeClr val="dk1"/>
              </a:buClr>
              <a:buSzPts val="1100"/>
              <a:buFont typeface="Arial"/>
              <a:buNone/>
            </a:pPr>
            <a:r>
              <a:rPr lang="en" sz="1000">
                <a:solidFill>
                  <a:schemeClr val="dk1"/>
                </a:solidFill>
                <a:latin typeface="IBM Plex Sans"/>
                <a:ea typeface="IBM Plex Sans"/>
                <a:cs typeface="IBM Plex Sans"/>
                <a:sym typeface="IBM Plex Sans"/>
              </a:rPr>
              <a:t>preprint peer review to improve the culture of science. PLoS Biol 22(2): e3002502. </a:t>
            </a:r>
            <a:r>
              <a:rPr lang="en" sz="1000" u="sng">
                <a:solidFill>
                  <a:schemeClr val="hlink"/>
                </a:solidFill>
                <a:latin typeface="IBM Plex Sans"/>
                <a:ea typeface="IBM Plex Sans"/>
                <a:cs typeface="IBM Plex Sans"/>
                <a:sym typeface="IBM Plex Sans"/>
                <a:hlinkClick r:id="rId4"/>
              </a:rPr>
              <a:t>https://doi.org/10.1371/journal.pbio.3002502</a:t>
            </a:r>
            <a:endParaRPr sz="1000">
              <a:solidFill>
                <a:schemeClr val="dk1"/>
              </a:solidFill>
              <a:latin typeface="IBM Plex Sans"/>
              <a:ea typeface="IBM Plex Sans"/>
              <a:cs typeface="IBM Plex Sans"/>
              <a:sym typeface="IBM Plex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7"/>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2023 the Year of Open Science</a:t>
            </a:r>
            <a:endParaRPr/>
          </a:p>
        </p:txBody>
      </p:sp>
      <p:sp>
        <p:nvSpPr>
          <p:cNvPr id="382" name="Google Shape;382;p47"/>
          <p:cNvSpPr txBox="1"/>
          <p:nvPr/>
        </p:nvSpPr>
        <p:spPr>
          <a:xfrm>
            <a:off x="4191000" y="1211825"/>
            <a:ext cx="4210800" cy="288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500" u="sng">
                <a:solidFill>
                  <a:schemeClr val="hlink"/>
                </a:solidFill>
                <a:latin typeface="IBM Plex Sans"/>
                <a:ea typeface="IBM Plex Sans"/>
                <a:cs typeface="IBM Plex Sans"/>
                <a:sym typeface="IBM Plex Sans"/>
                <a:hlinkClick r:id="rId3"/>
              </a:rPr>
              <a:t>Year of Open Science</a:t>
            </a:r>
            <a:r>
              <a:rPr lang="en" sz="1500">
                <a:solidFill>
                  <a:schemeClr val="dk1"/>
                </a:solidFill>
                <a:latin typeface="IBM Plex Sans"/>
                <a:ea typeface="IBM Plex Sans"/>
                <a:cs typeface="IBM Plex Sans"/>
                <a:sym typeface="IBM Plex Sans"/>
              </a:rPr>
              <a:t> goals:</a:t>
            </a:r>
            <a:endParaRPr sz="1500">
              <a:solidFill>
                <a:schemeClr val="dk1"/>
              </a:solidFill>
              <a:latin typeface="IBM Plex Sans"/>
              <a:ea typeface="IBM Plex Sans"/>
              <a:cs typeface="IBM Plex Sans"/>
              <a:sym typeface="IBM Plex Sans"/>
            </a:endParaRPr>
          </a:p>
          <a:p>
            <a:pPr indent="-323850" lvl="0" marL="457200" rtl="0" algn="l">
              <a:lnSpc>
                <a:spcPct val="115000"/>
              </a:lnSpc>
              <a:spcBef>
                <a:spcPts val="1200"/>
              </a:spcBef>
              <a:spcAft>
                <a:spcPts val="0"/>
              </a:spcAft>
              <a:buClr>
                <a:schemeClr val="dk1"/>
              </a:buClr>
              <a:buSzPts val="1500"/>
              <a:buFont typeface="IBM Plex Sans"/>
              <a:buAutoNum type="arabicPeriod"/>
            </a:pPr>
            <a:r>
              <a:rPr lang="en" sz="1500">
                <a:solidFill>
                  <a:schemeClr val="dk1"/>
                </a:solidFill>
                <a:latin typeface="IBM Plex Sans"/>
                <a:ea typeface="IBM Plex Sans"/>
                <a:cs typeface="IBM Plex Sans"/>
                <a:sym typeface="IBM Plex Sans"/>
              </a:rPr>
              <a:t>Develop a strategic plan for open science.</a:t>
            </a:r>
            <a:endParaRPr sz="1500">
              <a:solidFill>
                <a:schemeClr val="dk1"/>
              </a:solidFill>
              <a:latin typeface="IBM Plex Sans"/>
              <a:ea typeface="IBM Plex Sans"/>
              <a:cs typeface="IBM Plex Sans"/>
              <a:sym typeface="IBM Plex Sans"/>
            </a:endParaRPr>
          </a:p>
          <a:p>
            <a:pPr indent="-323850" lvl="0" marL="457200" rtl="0" algn="l">
              <a:lnSpc>
                <a:spcPct val="115000"/>
              </a:lnSpc>
              <a:spcBef>
                <a:spcPts val="1200"/>
              </a:spcBef>
              <a:spcAft>
                <a:spcPts val="0"/>
              </a:spcAft>
              <a:buClr>
                <a:schemeClr val="dk1"/>
              </a:buClr>
              <a:buSzPts val="1500"/>
              <a:buFont typeface="IBM Plex Sans"/>
              <a:buAutoNum type="arabicPeriod"/>
            </a:pPr>
            <a:r>
              <a:rPr b="1" i="1" lang="en" sz="1500">
                <a:solidFill>
                  <a:schemeClr val="dk1"/>
                </a:solidFill>
                <a:latin typeface="IBM Plex Sans"/>
                <a:ea typeface="IBM Plex Sans"/>
                <a:cs typeface="IBM Plex Sans"/>
                <a:sym typeface="IBM Plex Sans"/>
              </a:rPr>
              <a:t>Improve the transparency, integrity, and equity of reviews.</a:t>
            </a:r>
            <a:endParaRPr b="1" i="1" sz="1500">
              <a:solidFill>
                <a:schemeClr val="dk1"/>
              </a:solidFill>
              <a:latin typeface="IBM Plex Sans"/>
              <a:ea typeface="IBM Plex Sans"/>
              <a:cs typeface="IBM Plex Sans"/>
              <a:sym typeface="IBM Plex Sans"/>
            </a:endParaRPr>
          </a:p>
          <a:p>
            <a:pPr indent="-323850" lvl="0" marL="457200" rtl="0" algn="l">
              <a:lnSpc>
                <a:spcPct val="115000"/>
              </a:lnSpc>
              <a:spcBef>
                <a:spcPts val="1200"/>
              </a:spcBef>
              <a:spcAft>
                <a:spcPts val="0"/>
              </a:spcAft>
              <a:buClr>
                <a:schemeClr val="dk1"/>
              </a:buClr>
              <a:buSzPts val="1500"/>
              <a:buFont typeface="IBM Plex Sans"/>
              <a:buAutoNum type="arabicPeriod"/>
            </a:pPr>
            <a:r>
              <a:rPr lang="en" sz="1500">
                <a:solidFill>
                  <a:schemeClr val="dk1"/>
                </a:solidFill>
                <a:latin typeface="IBM Plex Sans"/>
                <a:ea typeface="IBM Plex Sans"/>
                <a:cs typeface="IBM Plex Sans"/>
                <a:sym typeface="IBM Plex Sans"/>
              </a:rPr>
              <a:t>Account for open science activities in evaluations.</a:t>
            </a:r>
            <a:endParaRPr sz="1500">
              <a:solidFill>
                <a:schemeClr val="dk1"/>
              </a:solidFill>
              <a:latin typeface="IBM Plex Sans"/>
              <a:ea typeface="IBM Plex Sans"/>
              <a:cs typeface="IBM Plex Sans"/>
              <a:sym typeface="IBM Plex Sans"/>
            </a:endParaRPr>
          </a:p>
          <a:p>
            <a:pPr indent="-323850" lvl="0" marL="457200" rtl="0" algn="l">
              <a:lnSpc>
                <a:spcPct val="115000"/>
              </a:lnSpc>
              <a:spcBef>
                <a:spcPts val="1200"/>
              </a:spcBef>
              <a:spcAft>
                <a:spcPts val="600"/>
              </a:spcAft>
              <a:buClr>
                <a:schemeClr val="dk1"/>
              </a:buClr>
              <a:buSzPts val="1500"/>
              <a:buFont typeface="IBM Plex Sans"/>
              <a:buAutoNum type="arabicPeriod"/>
            </a:pPr>
            <a:r>
              <a:rPr i="1" lang="en" sz="1500">
                <a:solidFill>
                  <a:schemeClr val="dk1"/>
                </a:solidFill>
                <a:latin typeface="IBM Plex Sans"/>
                <a:ea typeface="IBM Plex Sans"/>
                <a:cs typeface="IBM Plex Sans"/>
                <a:sym typeface="IBM Plex Sans"/>
              </a:rPr>
              <a:t>Engage underrepresented communities in the advancement of open science.</a:t>
            </a:r>
            <a:endParaRPr i="1" sz="1500">
              <a:solidFill>
                <a:schemeClr val="dk1"/>
              </a:solidFill>
              <a:latin typeface="IBM Plex Sans"/>
              <a:ea typeface="IBM Plex Sans"/>
              <a:cs typeface="IBM Plex Sans"/>
              <a:sym typeface="IBM Plex Sans"/>
            </a:endParaRPr>
          </a:p>
        </p:txBody>
      </p:sp>
      <p:pic>
        <p:nvPicPr>
          <p:cNvPr id="383" name="Google Shape;383;p47"/>
          <p:cNvPicPr preferRelativeResize="0"/>
          <p:nvPr/>
        </p:nvPicPr>
        <p:blipFill rotWithShape="1">
          <a:blip r:embed="rId4">
            <a:alphaModFix/>
          </a:blip>
          <a:srcRect b="23279" l="31679" r="33354" t="12357"/>
          <a:stretch/>
        </p:blipFill>
        <p:spPr>
          <a:xfrm>
            <a:off x="1310125" y="1211825"/>
            <a:ext cx="2329148" cy="3312925"/>
          </a:xfrm>
          <a:prstGeom prst="rect">
            <a:avLst/>
          </a:prstGeom>
          <a:noFill/>
          <a:ln>
            <a:noFill/>
          </a:ln>
        </p:spPr>
      </p:pic>
      <p:sp>
        <p:nvSpPr>
          <p:cNvPr id="384" name="Google Shape;384;p47">
            <a:hlinkClick r:id="rId5"/>
          </p:cNvPr>
          <p:cNvSpPr txBox="1"/>
          <p:nvPr/>
        </p:nvSpPr>
        <p:spPr>
          <a:xfrm>
            <a:off x="4191000" y="4295825"/>
            <a:ext cx="232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IBM Plex Sans"/>
                <a:ea typeface="IBM Plex Sans"/>
                <a:cs typeface="IBM Plex Sans"/>
                <a:sym typeface="IBM Plex Sans"/>
                <a:hlinkClick r:id="rId6"/>
              </a:rPr>
              <a:t>https://open.science.gov</a:t>
            </a:r>
            <a:endParaRPr>
              <a:latin typeface="IBM Plex Sans"/>
              <a:ea typeface="IBM Plex Sans"/>
              <a:cs typeface="IBM Plex Sans"/>
              <a:sym typeface="IBM Plex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8"/>
          <p:cNvSpPr txBox="1"/>
          <p:nvPr>
            <p:ph type="title"/>
          </p:nvPr>
        </p:nvSpPr>
        <p:spPr>
          <a:xfrm>
            <a:off x="311700" y="12691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chemeClr val="dk1"/>
                </a:solidFill>
              </a:rPr>
              <a:t>Thank you!</a:t>
            </a:r>
            <a:endParaRPr sz="4700">
              <a:solidFill>
                <a:schemeClr val="dk1"/>
              </a:solidFill>
            </a:endParaRPr>
          </a:p>
        </p:txBody>
      </p:sp>
      <p:sp>
        <p:nvSpPr>
          <p:cNvPr id="390" name="Google Shape;390;p48"/>
          <p:cNvSpPr txBox="1"/>
          <p:nvPr/>
        </p:nvSpPr>
        <p:spPr>
          <a:xfrm>
            <a:off x="2759550" y="2571750"/>
            <a:ext cx="3624900" cy="8364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sz="1700" u="sng">
                <a:solidFill>
                  <a:schemeClr val="hlink"/>
                </a:solidFill>
                <a:latin typeface="IBM Plex Sans"/>
                <a:ea typeface="IBM Plex Sans"/>
                <a:cs typeface="IBM Plex Sans"/>
                <a:sym typeface="IBM Plex Sans"/>
                <a:hlinkClick r:id="rId3"/>
              </a:rPr>
              <a:t>daniela@prereview.org</a:t>
            </a:r>
            <a:endParaRPr sz="1700">
              <a:solidFill>
                <a:schemeClr val="dk1"/>
              </a:solidFill>
              <a:latin typeface="IBM Plex Sans"/>
              <a:ea typeface="IBM Plex Sans"/>
              <a:cs typeface="IBM Plex Sans"/>
              <a:sym typeface="IBM Plex Sans"/>
            </a:endParaRPr>
          </a:p>
          <a:p>
            <a:pPr indent="0" lvl="0" marL="0" rtl="0" algn="ctr">
              <a:spcBef>
                <a:spcPts val="1000"/>
              </a:spcBef>
              <a:spcAft>
                <a:spcPts val="0"/>
              </a:spcAft>
              <a:buNone/>
            </a:pPr>
            <a:r>
              <a:rPr lang="en" sz="1700" u="sng">
                <a:solidFill>
                  <a:schemeClr val="hlink"/>
                </a:solidFill>
                <a:latin typeface="IBM Plex Sans"/>
                <a:ea typeface="IBM Plex Sans"/>
                <a:cs typeface="IBM Plex Sans"/>
                <a:sym typeface="IBM Plex Sans"/>
                <a:hlinkClick r:id="rId4"/>
              </a:rPr>
              <a:t>PREreview.org</a:t>
            </a:r>
            <a:endParaRPr sz="1700">
              <a:solidFill>
                <a:schemeClr val="dk1"/>
              </a:solidFill>
              <a:latin typeface="IBM Plex Sans"/>
              <a:ea typeface="IBM Plex Sans"/>
              <a:cs typeface="IBM Plex Sans"/>
              <a:sym typeface="IBM Plex Sans"/>
            </a:endParaRPr>
          </a:p>
        </p:txBody>
      </p:sp>
      <p:pic>
        <p:nvPicPr>
          <p:cNvPr id="391" name="Google Shape;391;p48"/>
          <p:cNvPicPr preferRelativeResize="0"/>
          <p:nvPr/>
        </p:nvPicPr>
        <p:blipFill>
          <a:blip r:embed="rId5">
            <a:alphaModFix/>
          </a:blip>
          <a:stretch>
            <a:fillRect/>
          </a:stretch>
        </p:blipFill>
        <p:spPr>
          <a:xfrm>
            <a:off x="4121600" y="3408150"/>
            <a:ext cx="900800" cy="90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9"/>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1"/>
                </a:solidFill>
              </a:rPr>
              <a:t>Wh</a:t>
            </a:r>
            <a:r>
              <a:rPr lang="en">
                <a:solidFill>
                  <a:schemeClr val="accent1"/>
                </a:solidFill>
              </a:rPr>
              <a:t>en</a:t>
            </a:r>
            <a:r>
              <a:rPr lang="en"/>
              <a:t>, </a:t>
            </a:r>
            <a:r>
              <a:rPr lang="en">
                <a:solidFill>
                  <a:schemeClr val="accent1"/>
                </a:solidFill>
              </a:rPr>
              <a:t>where</a:t>
            </a:r>
            <a:r>
              <a:rPr lang="en"/>
              <a:t>, and </a:t>
            </a:r>
            <a:r>
              <a:rPr lang="en">
                <a:solidFill>
                  <a:schemeClr val="accent1"/>
                </a:solidFill>
              </a:rPr>
              <a:t>how</a:t>
            </a:r>
            <a:r>
              <a:rPr lang="en"/>
              <a:t> do we share our research</a:t>
            </a:r>
            <a:r>
              <a:rPr lang="en">
                <a:solidFill>
                  <a:schemeClr val="accent1"/>
                </a:solidFill>
              </a:rPr>
              <a:t>?</a:t>
            </a:r>
            <a:endParaRPr>
              <a:solidFill>
                <a:schemeClr val="accent1"/>
              </a:solidFill>
            </a:endParaRPr>
          </a:p>
        </p:txBody>
      </p:sp>
      <p:pic>
        <p:nvPicPr>
          <p:cNvPr id="91" name="Google Shape;91;p19"/>
          <p:cNvPicPr preferRelativeResize="0"/>
          <p:nvPr/>
        </p:nvPicPr>
        <p:blipFill>
          <a:blip r:embed="rId3">
            <a:alphaModFix/>
          </a:blip>
          <a:stretch>
            <a:fillRect/>
          </a:stretch>
        </p:blipFill>
        <p:spPr>
          <a:xfrm>
            <a:off x="2970775" y="991913"/>
            <a:ext cx="2479125" cy="2479125"/>
          </a:xfrm>
          <a:prstGeom prst="rect">
            <a:avLst/>
          </a:prstGeom>
          <a:noFill/>
          <a:ln>
            <a:noFill/>
          </a:ln>
          <a:effectLst>
            <a:outerShdw blurRad="57150" rotWithShape="0" algn="bl" dir="5400000" dist="19050">
              <a:srgbClr val="000000">
                <a:alpha val="50000"/>
              </a:srgbClr>
            </a:outerShdw>
          </a:effectLst>
        </p:spPr>
      </p:pic>
      <p:sp>
        <p:nvSpPr>
          <p:cNvPr id="92" name="Google Shape;92;p19"/>
          <p:cNvSpPr txBox="1"/>
          <p:nvPr/>
        </p:nvSpPr>
        <p:spPr>
          <a:xfrm>
            <a:off x="2970725" y="3597650"/>
            <a:ext cx="2479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IBM Plex Sans"/>
                <a:ea typeface="IBM Plex Sans"/>
                <a:cs typeface="IBM Plex Sans"/>
                <a:sym typeface="IBM Plex Sans"/>
              </a:rPr>
              <a:t>"</a:t>
            </a:r>
            <a:r>
              <a:rPr lang="en" sz="1000" u="sng">
                <a:solidFill>
                  <a:schemeClr val="hlink"/>
                </a:solidFill>
                <a:latin typeface="IBM Plex Sans"/>
                <a:ea typeface="IBM Plex Sans"/>
                <a:cs typeface="IBM Plex Sans"/>
                <a:sym typeface="IBM Plex Sans"/>
                <a:hlinkClick r:id="rId4"/>
              </a:rPr>
              <a:t>ACACES poster session</a:t>
            </a:r>
            <a:r>
              <a:rPr lang="en" sz="1000">
                <a:solidFill>
                  <a:schemeClr val="dk1"/>
                </a:solidFill>
                <a:latin typeface="IBM Plex Sans"/>
                <a:ea typeface="IBM Plex Sans"/>
                <a:cs typeface="IBM Plex Sans"/>
                <a:sym typeface="IBM Plex Sans"/>
              </a:rPr>
              <a:t>" by</a:t>
            </a:r>
            <a:r>
              <a:rPr lang="en" sz="1000">
                <a:solidFill>
                  <a:schemeClr val="dk1"/>
                </a:solidFill>
                <a:uFill>
                  <a:noFill/>
                </a:uFill>
                <a:latin typeface="IBM Plex Sans"/>
                <a:ea typeface="IBM Plex Sans"/>
                <a:cs typeface="IBM Plex Sans"/>
                <a:sym typeface="IBM Plex Sans"/>
                <a:hlinkClick r:id="rId5">
                  <a:extLst>
                    <a:ext uri="{A12FA001-AC4F-418D-AE19-62706E023703}">
                      <ahyp:hlinkClr val="tx"/>
                    </a:ext>
                  </a:extLst>
                </a:hlinkClick>
              </a:rPr>
              <a:t> </a:t>
            </a:r>
            <a:r>
              <a:rPr lang="en" sz="1000" u="sng">
                <a:solidFill>
                  <a:schemeClr val="hlink"/>
                </a:solidFill>
                <a:latin typeface="IBM Plex Sans"/>
                <a:ea typeface="IBM Plex Sans"/>
                <a:cs typeface="IBM Plex Sans"/>
                <a:sym typeface="IBM Plex Sans"/>
                <a:hlinkClick r:id="rId6"/>
              </a:rPr>
              <a:t>Itkovian</a:t>
            </a:r>
            <a:r>
              <a:rPr lang="en" sz="1000">
                <a:solidFill>
                  <a:schemeClr val="dk1"/>
                </a:solidFill>
                <a:latin typeface="IBM Plex Sans"/>
                <a:ea typeface="IBM Plex Sans"/>
                <a:cs typeface="IBM Plex Sans"/>
                <a:sym typeface="IBM Plex Sans"/>
              </a:rPr>
              <a:t> is licensed under</a:t>
            </a:r>
            <a:r>
              <a:rPr lang="en" sz="1000">
                <a:solidFill>
                  <a:schemeClr val="dk1"/>
                </a:solidFill>
                <a:uFill>
                  <a:noFill/>
                </a:uFill>
                <a:latin typeface="IBM Plex Sans"/>
                <a:ea typeface="IBM Plex Sans"/>
                <a:cs typeface="IBM Plex Sans"/>
                <a:sym typeface="IBM Plex Sans"/>
                <a:hlinkClick r:id="rId7">
                  <a:extLst>
                    <a:ext uri="{A12FA001-AC4F-418D-AE19-62706E023703}">
                      <ahyp:hlinkClr val="tx"/>
                    </a:ext>
                  </a:extLst>
                </a:hlinkClick>
              </a:rPr>
              <a:t> </a:t>
            </a:r>
            <a:r>
              <a:rPr lang="en" sz="1000" u="sng">
                <a:solidFill>
                  <a:schemeClr val="hlink"/>
                </a:solidFill>
                <a:latin typeface="IBM Plex Sans"/>
                <a:ea typeface="IBM Plex Sans"/>
                <a:cs typeface="IBM Plex Sans"/>
                <a:sym typeface="IBM Plex Sans"/>
                <a:hlinkClick r:id="rId8"/>
              </a:rPr>
              <a:t>CC BY-NC-ND 2.0</a:t>
            </a:r>
            <a:r>
              <a:rPr lang="en" sz="1000">
                <a:solidFill>
                  <a:schemeClr val="dk1"/>
                </a:solidFill>
                <a:latin typeface="IBM Plex Sans"/>
                <a:ea typeface="IBM Plex Sans"/>
                <a:cs typeface="IBM Plex Sans"/>
                <a:sym typeface="IBM Plex Sans"/>
              </a:rPr>
              <a:t>. </a:t>
            </a:r>
            <a:endParaRPr sz="1300">
              <a:latin typeface="IBM Plex Sans"/>
              <a:ea typeface="IBM Plex Sans"/>
              <a:cs typeface="IBM Plex Sans"/>
              <a:sym typeface="IBM Plex Sans"/>
            </a:endParaRPr>
          </a:p>
        </p:txBody>
      </p:sp>
      <p:pic>
        <p:nvPicPr>
          <p:cNvPr id="93" name="Google Shape;93;p19"/>
          <p:cNvPicPr preferRelativeResize="0"/>
          <p:nvPr/>
        </p:nvPicPr>
        <p:blipFill>
          <a:blip r:embed="rId9">
            <a:alphaModFix/>
          </a:blip>
          <a:stretch>
            <a:fillRect/>
          </a:stretch>
        </p:blipFill>
        <p:spPr>
          <a:xfrm>
            <a:off x="559600" y="991925"/>
            <a:ext cx="1790295" cy="2479125"/>
          </a:xfrm>
          <a:prstGeom prst="rect">
            <a:avLst/>
          </a:prstGeom>
          <a:noFill/>
          <a:ln>
            <a:noFill/>
          </a:ln>
          <a:effectLst>
            <a:outerShdw blurRad="57150" rotWithShape="0" algn="bl" dir="5400000" dist="19050">
              <a:srgbClr val="000000">
                <a:alpha val="50000"/>
              </a:srgbClr>
            </a:outerShdw>
          </a:effectLst>
        </p:spPr>
      </p:pic>
      <p:sp>
        <p:nvSpPr>
          <p:cNvPr id="94" name="Google Shape;94;p19"/>
          <p:cNvSpPr txBox="1"/>
          <p:nvPr/>
        </p:nvSpPr>
        <p:spPr>
          <a:xfrm>
            <a:off x="215138" y="3597650"/>
            <a:ext cx="2479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chemeClr val="hlink"/>
                </a:solidFill>
                <a:latin typeface="IBM Plex Sans"/>
                <a:ea typeface="IBM Plex Sans"/>
                <a:cs typeface="IBM Plex Sans"/>
                <a:sym typeface="IBM Plex Sans"/>
                <a:hlinkClick r:id="rId10"/>
              </a:rPr>
              <a:t>Isaac Newton's letter to Dr. William Briggs</a:t>
            </a:r>
            <a:r>
              <a:rPr lang="en" sz="1000">
                <a:solidFill>
                  <a:schemeClr val="dk1"/>
                </a:solidFill>
                <a:latin typeface="IBM Plex Sans"/>
                <a:ea typeface="IBM Plex Sans"/>
                <a:cs typeface="IBM Plex Sans"/>
                <a:sym typeface="IBM Plex Sans"/>
              </a:rPr>
              <a:t>, June 20th 1682 </a:t>
            </a:r>
            <a:r>
              <a:rPr lang="en" sz="1000" u="sng">
                <a:solidFill>
                  <a:schemeClr val="hlink"/>
                </a:solidFill>
                <a:latin typeface="IBM Plex Sans"/>
                <a:ea typeface="IBM Plex Sans"/>
                <a:cs typeface="IBM Plex Sans"/>
                <a:sym typeface="IBM Plex Sans"/>
                <a:hlinkClick r:id="rId11"/>
              </a:rPr>
              <a:t>CC BY-SA 3.0</a:t>
            </a:r>
            <a:endParaRPr sz="1300">
              <a:latin typeface="IBM Plex Sans"/>
              <a:ea typeface="IBM Plex Sans"/>
              <a:cs typeface="IBM Plex Sans"/>
              <a:sym typeface="IBM Plex Sans"/>
            </a:endParaRPr>
          </a:p>
        </p:txBody>
      </p:sp>
      <p:pic>
        <p:nvPicPr>
          <p:cNvPr id="95" name="Google Shape;95;p19"/>
          <p:cNvPicPr preferRelativeResize="0"/>
          <p:nvPr/>
        </p:nvPicPr>
        <p:blipFill>
          <a:blip r:embed="rId12">
            <a:alphaModFix/>
          </a:blip>
          <a:stretch>
            <a:fillRect/>
          </a:stretch>
        </p:blipFill>
        <p:spPr>
          <a:xfrm>
            <a:off x="6070775" y="991888"/>
            <a:ext cx="2479200" cy="2479200"/>
          </a:xfrm>
          <a:prstGeom prst="rect">
            <a:avLst/>
          </a:prstGeom>
          <a:noFill/>
          <a:ln>
            <a:noFill/>
          </a:ln>
          <a:effectLst>
            <a:outerShdw blurRad="57150" rotWithShape="0" algn="bl" dir="5400000" dist="19050">
              <a:srgbClr val="000000">
                <a:alpha val="50000"/>
              </a:srgbClr>
            </a:outerShdw>
          </a:effectLst>
        </p:spPr>
      </p:pic>
      <p:sp>
        <p:nvSpPr>
          <p:cNvPr id="96" name="Google Shape;96;p19"/>
          <p:cNvSpPr txBox="1"/>
          <p:nvPr/>
        </p:nvSpPr>
        <p:spPr>
          <a:xfrm>
            <a:off x="6070775" y="3497600"/>
            <a:ext cx="2479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IBM Plex Sans"/>
                <a:ea typeface="IBM Plex Sans"/>
                <a:cs typeface="IBM Plex Sans"/>
                <a:sym typeface="IBM Plex Sans"/>
              </a:rPr>
              <a:t>"</a:t>
            </a:r>
            <a:r>
              <a:rPr lang="en" sz="1000" u="sng">
                <a:solidFill>
                  <a:schemeClr val="hlink"/>
                </a:solidFill>
                <a:latin typeface="IBM Plex Sans"/>
                <a:ea typeface="IBM Plex Sans"/>
                <a:cs typeface="IBM Plex Sans"/>
                <a:sym typeface="IBM Plex Sans"/>
                <a:hlinkClick r:id="rId13"/>
              </a:rPr>
              <a:t>Seated Woman with Blog, after Picasso</a:t>
            </a:r>
            <a:r>
              <a:rPr lang="en" sz="1000">
                <a:solidFill>
                  <a:schemeClr val="dk1"/>
                </a:solidFill>
                <a:latin typeface="IBM Plex Sans"/>
                <a:ea typeface="IBM Plex Sans"/>
                <a:cs typeface="IBM Plex Sans"/>
                <a:sym typeface="IBM Plex Sans"/>
              </a:rPr>
              <a:t>" by</a:t>
            </a:r>
            <a:r>
              <a:rPr lang="en" sz="1000">
                <a:solidFill>
                  <a:schemeClr val="dk1"/>
                </a:solidFill>
                <a:uFill>
                  <a:noFill/>
                </a:uFill>
                <a:latin typeface="IBM Plex Sans"/>
                <a:ea typeface="IBM Plex Sans"/>
                <a:cs typeface="IBM Plex Sans"/>
                <a:sym typeface="IBM Plex Sans"/>
                <a:hlinkClick r:id="rId14">
                  <a:extLst>
                    <a:ext uri="{A12FA001-AC4F-418D-AE19-62706E023703}">
                      <ahyp:hlinkClr val="tx"/>
                    </a:ext>
                  </a:extLst>
                </a:hlinkClick>
              </a:rPr>
              <a:t> </a:t>
            </a:r>
            <a:r>
              <a:rPr lang="en" sz="1000" u="sng">
                <a:solidFill>
                  <a:schemeClr val="hlink"/>
                </a:solidFill>
                <a:latin typeface="IBM Plex Sans"/>
                <a:ea typeface="IBM Plex Sans"/>
                <a:cs typeface="IBM Plex Sans"/>
                <a:sym typeface="IBM Plex Sans"/>
                <a:hlinkClick r:id="rId15"/>
              </a:rPr>
              <a:t>Mike Licht, NotionsCapital.com</a:t>
            </a:r>
            <a:r>
              <a:rPr lang="en" sz="1000">
                <a:solidFill>
                  <a:schemeClr val="dk1"/>
                </a:solidFill>
                <a:latin typeface="IBM Plex Sans"/>
                <a:ea typeface="IBM Plex Sans"/>
                <a:cs typeface="IBM Plex Sans"/>
                <a:sym typeface="IBM Plex Sans"/>
              </a:rPr>
              <a:t> is licensed under</a:t>
            </a:r>
            <a:r>
              <a:rPr lang="en" sz="1000">
                <a:solidFill>
                  <a:schemeClr val="dk1"/>
                </a:solidFill>
                <a:uFill>
                  <a:noFill/>
                </a:uFill>
                <a:latin typeface="IBM Plex Sans"/>
                <a:ea typeface="IBM Plex Sans"/>
                <a:cs typeface="IBM Plex Sans"/>
                <a:sym typeface="IBM Plex Sans"/>
                <a:hlinkClick r:id="rId16">
                  <a:extLst>
                    <a:ext uri="{A12FA001-AC4F-418D-AE19-62706E023703}">
                      <ahyp:hlinkClr val="tx"/>
                    </a:ext>
                  </a:extLst>
                </a:hlinkClick>
              </a:rPr>
              <a:t> </a:t>
            </a:r>
            <a:r>
              <a:rPr lang="en" sz="1000" u="sng">
                <a:solidFill>
                  <a:schemeClr val="hlink"/>
                </a:solidFill>
                <a:latin typeface="IBM Plex Sans"/>
                <a:ea typeface="IBM Plex Sans"/>
                <a:cs typeface="IBM Plex Sans"/>
                <a:sym typeface="IBM Plex Sans"/>
                <a:hlinkClick r:id="rId17"/>
              </a:rPr>
              <a:t>CC BY 2.0</a:t>
            </a:r>
            <a:r>
              <a:rPr lang="en" sz="1000">
                <a:solidFill>
                  <a:schemeClr val="dk1"/>
                </a:solidFill>
                <a:latin typeface="IBM Plex Sans"/>
                <a:ea typeface="IBM Plex Sans"/>
                <a:cs typeface="IBM Plex Sans"/>
                <a:sym typeface="IBM Plex Sans"/>
              </a:rPr>
              <a:t>. </a:t>
            </a:r>
            <a:endParaRPr sz="1300">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600">
                <a:solidFill>
                  <a:schemeClr val="dk1"/>
                </a:solidFill>
                <a:latin typeface="Arial"/>
                <a:ea typeface="Arial"/>
                <a:cs typeface="Arial"/>
                <a:sym typeface="Arial"/>
              </a:rPr>
              <a:t>✏️ </a:t>
            </a:r>
            <a:r>
              <a:rPr lang="en"/>
              <a:t>Activity 1: Group Reflection</a:t>
            </a:r>
            <a:endParaRPr/>
          </a:p>
        </p:txBody>
      </p:sp>
      <p:sp>
        <p:nvSpPr>
          <p:cNvPr id="102" name="Google Shape;102;p20"/>
          <p:cNvSpPr txBox="1"/>
          <p:nvPr>
            <p:ph idx="1" type="body"/>
          </p:nvPr>
        </p:nvSpPr>
        <p:spPr>
          <a:xfrm>
            <a:off x="311700" y="1152475"/>
            <a:ext cx="8520600" cy="31263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Why do we want to share our research? What motivates a researcher to share their results? List 2-3 motivating factors for sharing research outputs.</a:t>
            </a:r>
            <a:endParaRPr/>
          </a:p>
          <a:p>
            <a:pPr indent="-342900" lvl="0" marL="457200" rtl="0" algn="l">
              <a:lnSpc>
                <a:spcPct val="115000"/>
              </a:lnSpc>
              <a:spcBef>
                <a:spcPts val="1000"/>
              </a:spcBef>
              <a:spcAft>
                <a:spcPts val="1000"/>
              </a:spcAft>
              <a:buSzPts val="1800"/>
              <a:buChar char="●"/>
            </a:pPr>
            <a:r>
              <a:rPr lang="en"/>
              <a:t>Pick one motivating factor from the list above. If you had to decide when the research should be shared and with whom based solely on that motivating factor, what would that process look like?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1"/>
                </a:solidFill>
              </a:rPr>
              <a:t>The research “cycle”</a:t>
            </a:r>
            <a:endParaRPr>
              <a:solidFill>
                <a:schemeClr val="accent1"/>
              </a:solidFill>
            </a:endParaRPr>
          </a:p>
        </p:txBody>
      </p:sp>
      <p:pic>
        <p:nvPicPr>
          <p:cNvPr id="108" name="Google Shape;108;p21"/>
          <p:cNvPicPr preferRelativeResize="0"/>
          <p:nvPr/>
        </p:nvPicPr>
        <p:blipFill>
          <a:blip r:embed="rId3">
            <a:alphaModFix/>
          </a:blip>
          <a:stretch>
            <a:fillRect/>
          </a:stretch>
        </p:blipFill>
        <p:spPr>
          <a:xfrm>
            <a:off x="152400" y="865325"/>
            <a:ext cx="8839202" cy="3255627"/>
          </a:xfrm>
          <a:prstGeom prst="rect">
            <a:avLst/>
          </a:prstGeom>
          <a:noFill/>
          <a:ln>
            <a:noFill/>
          </a:ln>
          <a:effectLst>
            <a:outerShdw blurRad="57150" rotWithShape="0" algn="bl" dir="5400000" dist="19050">
              <a:srgbClr val="000000">
                <a:alpha val="50000"/>
              </a:srgbClr>
            </a:outerShdw>
          </a:effectLst>
        </p:spPr>
      </p:pic>
      <p:sp>
        <p:nvSpPr>
          <p:cNvPr id="109" name="Google Shape;109;p21"/>
          <p:cNvSpPr txBox="1"/>
          <p:nvPr/>
        </p:nvSpPr>
        <p:spPr>
          <a:xfrm>
            <a:off x="1929750" y="4425750"/>
            <a:ext cx="5284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IBM Plex Sans"/>
                <a:ea typeface="IBM Plex Sans"/>
                <a:cs typeface="IBM Plex Sans"/>
                <a:sym typeface="IBM Plex Sans"/>
              </a:rPr>
              <a:t>Module 5, Lesson 4 of </a:t>
            </a:r>
            <a:r>
              <a:rPr b="1" lang="en" sz="1000">
                <a:latin typeface="IBM Plex Sans"/>
                <a:ea typeface="IBM Plex Sans"/>
                <a:cs typeface="IBM Plex Sans"/>
                <a:sym typeface="IBM Plex Sans"/>
              </a:rPr>
              <a:t>NASA TOPS Open Science 101</a:t>
            </a:r>
            <a:r>
              <a:rPr lang="en" sz="1000">
                <a:latin typeface="IBM Plex Sans"/>
                <a:ea typeface="IBM Plex Sans"/>
                <a:cs typeface="IBM Plex Sans"/>
                <a:sym typeface="IBM Plex Sans"/>
              </a:rPr>
              <a:t>, 2023-12-06 (v 1.0.0) - </a:t>
            </a:r>
            <a:r>
              <a:rPr lang="en" sz="1000" u="sng">
                <a:solidFill>
                  <a:schemeClr val="hlink"/>
                </a:solidFill>
                <a:latin typeface="IBM Plex Sans"/>
                <a:ea typeface="IBM Plex Sans"/>
                <a:cs typeface="IBM Plex Sans"/>
                <a:sym typeface="IBM Plex Sans"/>
                <a:hlinkClick r:id="rId4"/>
              </a:rPr>
              <a:t>CC BY 4.0 </a:t>
            </a:r>
            <a:endParaRPr sz="1000">
              <a:latin typeface="IBM Plex Sans"/>
              <a:ea typeface="IBM Plex Sans"/>
              <a:cs typeface="IBM Plex Sans"/>
              <a:sym typeface="IBM Plex Sans"/>
            </a:endParaRPr>
          </a:p>
          <a:p>
            <a:pPr indent="0" lvl="0" marL="0" rtl="0" algn="l">
              <a:spcBef>
                <a:spcPts val="0"/>
              </a:spcBef>
              <a:spcAft>
                <a:spcPts val="0"/>
              </a:spcAft>
              <a:buNone/>
            </a:pPr>
            <a:r>
              <a:rPr lang="en" sz="1000">
                <a:latin typeface="IBM Plex Sans"/>
                <a:ea typeface="IBM Plex Sans"/>
                <a:cs typeface="IBM Plex Sans"/>
                <a:sym typeface="IBM Plex Sans"/>
              </a:rPr>
              <a:t>Zenodo </a:t>
            </a:r>
            <a:r>
              <a:rPr lang="en" sz="1000" u="sng">
                <a:solidFill>
                  <a:schemeClr val="hlink"/>
                </a:solidFill>
                <a:latin typeface="IBM Plex Sans"/>
                <a:ea typeface="IBM Plex Sans"/>
                <a:cs typeface="IBM Plex Sans"/>
                <a:sym typeface="IBM Plex Sans"/>
                <a:hlinkClick r:id="rId5"/>
              </a:rPr>
              <a:t>10.5281/zenodo.10161527</a:t>
            </a:r>
            <a:endParaRPr sz="1000">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1"/>
                </a:solidFill>
              </a:rPr>
              <a:t>The research “cycle”</a:t>
            </a:r>
            <a:endParaRPr>
              <a:solidFill>
                <a:schemeClr val="accent1"/>
              </a:solidFill>
            </a:endParaRPr>
          </a:p>
        </p:txBody>
      </p:sp>
      <p:pic>
        <p:nvPicPr>
          <p:cNvPr id="115" name="Google Shape;115;p22"/>
          <p:cNvPicPr preferRelativeResize="0"/>
          <p:nvPr/>
        </p:nvPicPr>
        <p:blipFill>
          <a:blip r:embed="rId3">
            <a:alphaModFix/>
          </a:blip>
          <a:stretch>
            <a:fillRect/>
          </a:stretch>
        </p:blipFill>
        <p:spPr>
          <a:xfrm>
            <a:off x="152400" y="865325"/>
            <a:ext cx="8839202" cy="3255627"/>
          </a:xfrm>
          <a:prstGeom prst="rect">
            <a:avLst/>
          </a:prstGeom>
          <a:noFill/>
          <a:ln>
            <a:noFill/>
          </a:ln>
          <a:effectLst>
            <a:outerShdw blurRad="57150" rotWithShape="0" algn="bl" dir="5400000" dist="19050">
              <a:srgbClr val="000000">
                <a:alpha val="50000"/>
              </a:srgbClr>
            </a:outerShdw>
          </a:effectLst>
        </p:spPr>
      </p:pic>
      <p:sp>
        <p:nvSpPr>
          <p:cNvPr id="116" name="Google Shape;116;p22"/>
          <p:cNvSpPr txBox="1"/>
          <p:nvPr/>
        </p:nvSpPr>
        <p:spPr>
          <a:xfrm>
            <a:off x="1929750" y="4425750"/>
            <a:ext cx="5284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IBM Plex Sans"/>
                <a:ea typeface="IBM Plex Sans"/>
                <a:cs typeface="IBM Plex Sans"/>
                <a:sym typeface="IBM Plex Sans"/>
              </a:rPr>
              <a:t>Module 5, Lesson 4 of </a:t>
            </a:r>
            <a:r>
              <a:rPr b="1" lang="en" sz="1000">
                <a:latin typeface="IBM Plex Sans"/>
                <a:ea typeface="IBM Plex Sans"/>
                <a:cs typeface="IBM Plex Sans"/>
                <a:sym typeface="IBM Plex Sans"/>
              </a:rPr>
              <a:t>NASA TOPS Open Science 101</a:t>
            </a:r>
            <a:r>
              <a:rPr lang="en" sz="1000">
                <a:latin typeface="IBM Plex Sans"/>
                <a:ea typeface="IBM Plex Sans"/>
                <a:cs typeface="IBM Plex Sans"/>
                <a:sym typeface="IBM Plex Sans"/>
              </a:rPr>
              <a:t>, 2023-12-06 (v 1.0.0) - CC-BY 4.0 </a:t>
            </a:r>
            <a:endParaRPr sz="1000">
              <a:latin typeface="IBM Plex Sans"/>
              <a:ea typeface="IBM Plex Sans"/>
              <a:cs typeface="IBM Plex Sans"/>
              <a:sym typeface="IBM Plex Sans"/>
            </a:endParaRPr>
          </a:p>
          <a:p>
            <a:pPr indent="0" lvl="0" marL="0" rtl="0" algn="l">
              <a:spcBef>
                <a:spcPts val="0"/>
              </a:spcBef>
              <a:spcAft>
                <a:spcPts val="0"/>
              </a:spcAft>
              <a:buNone/>
            </a:pPr>
            <a:r>
              <a:rPr lang="en" sz="1000">
                <a:latin typeface="IBM Plex Sans"/>
                <a:ea typeface="IBM Plex Sans"/>
                <a:cs typeface="IBM Plex Sans"/>
                <a:sym typeface="IBM Plex Sans"/>
              </a:rPr>
              <a:t>Zenodo </a:t>
            </a:r>
            <a:r>
              <a:rPr lang="en" sz="1000" u="sng">
                <a:solidFill>
                  <a:schemeClr val="hlink"/>
                </a:solidFill>
                <a:latin typeface="IBM Plex Sans"/>
                <a:ea typeface="IBM Plex Sans"/>
                <a:cs typeface="IBM Plex Sans"/>
                <a:sym typeface="IBM Plex Sans"/>
                <a:hlinkClick r:id="rId4"/>
              </a:rPr>
              <a:t>10.5281/zenodo.10161527</a:t>
            </a:r>
            <a:endParaRPr sz="1000">
              <a:latin typeface="IBM Plex Sans"/>
              <a:ea typeface="IBM Plex Sans"/>
              <a:cs typeface="IBM Plex Sans"/>
              <a:sym typeface="IBM Plex Sans"/>
            </a:endParaRPr>
          </a:p>
        </p:txBody>
      </p:sp>
      <p:sp>
        <p:nvSpPr>
          <p:cNvPr id="117" name="Google Shape;117;p22"/>
          <p:cNvSpPr/>
          <p:nvPr/>
        </p:nvSpPr>
        <p:spPr>
          <a:xfrm>
            <a:off x="311700" y="488325"/>
            <a:ext cx="7567776" cy="3757752"/>
          </a:xfrm>
          <a:prstGeom prst="cloud">
            <a:avLst/>
          </a:prstGeom>
          <a:solidFill>
            <a:srgbClr val="F3F3F3"/>
          </a:solidFill>
          <a:ln cap="flat" cmpd="sng" w="19050">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1786075" y="269450"/>
            <a:ext cx="5571851" cy="4276849"/>
          </a:xfrm>
          <a:prstGeom prst="rect">
            <a:avLst/>
          </a:prstGeom>
          <a:noFill/>
          <a:ln>
            <a:noFill/>
          </a:ln>
          <a:effectLst>
            <a:outerShdw blurRad="57150" rotWithShape="0" algn="bl" dir="5400000" dist="19050">
              <a:srgbClr val="000000">
                <a:alpha val="50000"/>
              </a:srgbClr>
            </a:outerShdw>
          </a:effectLst>
        </p:spPr>
      </p:pic>
      <p:sp>
        <p:nvSpPr>
          <p:cNvPr id="123" name="Google Shape;123;p23"/>
          <p:cNvSpPr txBox="1"/>
          <p:nvPr/>
        </p:nvSpPr>
        <p:spPr>
          <a:xfrm>
            <a:off x="1903925" y="4608625"/>
            <a:ext cx="545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IBM Plex Sans"/>
                <a:ea typeface="IBM Plex Sans"/>
                <a:cs typeface="IBM Plex Sans"/>
                <a:sym typeface="IBM Plex Sans"/>
              </a:rPr>
              <a:t>Parthasarathy, Hemai (2015). Image: Nick D. Kim. PLOS Biology. Figure. </a:t>
            </a:r>
            <a:r>
              <a:rPr lang="en" sz="1000" u="sng">
                <a:solidFill>
                  <a:schemeClr val="hlink"/>
                </a:solidFill>
                <a:latin typeface="IBM Plex Sans"/>
                <a:ea typeface="IBM Plex Sans"/>
                <a:cs typeface="IBM Plex Sans"/>
                <a:sym typeface="IBM Plex Sans"/>
                <a:hlinkClick r:id="rId4"/>
              </a:rPr>
              <a:t>https://doi.org/10.1371/journal.pbio.0040033.g001</a:t>
            </a:r>
            <a:endParaRPr sz="1000">
              <a:latin typeface="IBM Plex Sans"/>
              <a:ea typeface="IBM Plex Sans"/>
              <a:cs typeface="IBM Plex Sans"/>
              <a:sym typeface="IBM Plex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1"/>
                </a:solidFill>
              </a:rPr>
              <a:t>Lifecycle Journals: A Pilot led by the Center for Open Science</a:t>
            </a:r>
            <a:endParaRPr>
              <a:solidFill>
                <a:schemeClr val="accent1"/>
              </a:solidFill>
            </a:endParaRPr>
          </a:p>
        </p:txBody>
      </p:sp>
      <p:pic>
        <p:nvPicPr>
          <p:cNvPr id="129" name="Google Shape;129;p24"/>
          <p:cNvPicPr preferRelativeResize="0"/>
          <p:nvPr/>
        </p:nvPicPr>
        <p:blipFill rotWithShape="1">
          <a:blip r:embed="rId3">
            <a:alphaModFix/>
          </a:blip>
          <a:srcRect b="8096" l="0" r="0" t="0"/>
          <a:stretch/>
        </p:blipFill>
        <p:spPr>
          <a:xfrm>
            <a:off x="609650" y="865325"/>
            <a:ext cx="7924726" cy="3218675"/>
          </a:xfrm>
          <a:prstGeom prst="rect">
            <a:avLst/>
          </a:prstGeom>
          <a:noFill/>
          <a:ln>
            <a:noFill/>
          </a:ln>
        </p:spPr>
      </p:pic>
      <p:sp>
        <p:nvSpPr>
          <p:cNvPr id="130" name="Google Shape;130;p24"/>
          <p:cNvSpPr txBox="1"/>
          <p:nvPr/>
        </p:nvSpPr>
        <p:spPr>
          <a:xfrm>
            <a:off x="1539650" y="4474775"/>
            <a:ext cx="655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IBM Plex Sans"/>
                <a:ea typeface="IBM Plex Sans"/>
                <a:cs typeface="IBM Plex Sans"/>
                <a:sym typeface="IBM Plex Sans"/>
              </a:rPr>
              <a:t>Final Proposal - Bridging Divides and Promoting Diversity of Ideas for Knowledge Production in the Academy - 2023-2025.pdf </a:t>
            </a:r>
            <a:r>
              <a:rPr lang="en" sz="1000" u="sng">
                <a:solidFill>
                  <a:schemeClr val="hlink"/>
                </a:solidFill>
                <a:latin typeface="IBM Plex Sans"/>
                <a:ea typeface="IBM Plex Sans"/>
                <a:cs typeface="IBM Plex Sans"/>
                <a:sym typeface="IBM Plex Sans"/>
                <a:hlinkClick r:id="rId4"/>
              </a:rPr>
              <a:t>https://osf.io/8km72/files/osfstorage/65020b28d9f2c963b5d047c5</a:t>
            </a:r>
            <a:endParaRPr sz="1000" u="sng">
              <a:solidFill>
                <a:srgbClr val="E4002C"/>
              </a:solidFill>
              <a:latin typeface="IBM Plex Sans"/>
              <a:ea typeface="IBM Plex Sans"/>
              <a:cs typeface="IBM Plex Sans"/>
              <a:sym typeface="IBM Plex Sans"/>
            </a:endParaRPr>
          </a:p>
        </p:txBody>
      </p:sp>
      <p:sp>
        <p:nvSpPr>
          <p:cNvPr id="131" name="Google Shape;131;p24"/>
          <p:cNvSpPr/>
          <p:nvPr/>
        </p:nvSpPr>
        <p:spPr>
          <a:xfrm>
            <a:off x="7285700" y="931152"/>
            <a:ext cx="1838916" cy="1108512"/>
          </a:xfrm>
          <a:prstGeom prst="irregularSeal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BM Plex Sans"/>
                <a:ea typeface="IBM Plex Sans"/>
                <a:cs typeface="IBM Plex Sans"/>
                <a:sym typeface="IBM Plex Sans"/>
              </a:rPr>
              <a:t>Coming Soon</a:t>
            </a:r>
            <a:endParaRPr sz="1200">
              <a:solidFill>
                <a:schemeClr val="lt1"/>
              </a:solidFill>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2EC65C"/>
      </a:accent1>
      <a:accent2>
        <a:srgbClr val="212121"/>
      </a:accent2>
      <a:accent3>
        <a:srgbClr val="78909C"/>
      </a:accent3>
      <a:accent4>
        <a:srgbClr val="FFAB40"/>
      </a:accent4>
      <a:accent5>
        <a:srgbClr val="0097A7"/>
      </a:accent5>
      <a:accent6>
        <a:srgbClr val="EEFF41"/>
      </a:accent6>
      <a:hlink>
        <a:srgbClr val="2EC6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