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8" r:id="rId18"/>
    <p:sldId id="272" r:id="rId19"/>
    <p:sldId id="274"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F9F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0"/>
  </p:normalViewPr>
  <p:slideViewPr>
    <p:cSldViewPr snapToGrid="0" snapToObjects="1">
      <p:cViewPr>
        <p:scale>
          <a:sx n="100" d="100"/>
          <a:sy n="100" d="100"/>
        </p:scale>
        <p:origin x="1000"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4A6494-B3EC-E449-A47B-05CDDF19B31C}" type="datetimeFigureOut">
              <a:rPr lang="en-US" smtClean="0"/>
              <a:t>11/30/20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45D47B-2CE4-0540-91A1-75B6293FE264}" type="slidenum">
              <a:rPr lang="en-US" smtClean="0"/>
              <a:t>‹#›</a:t>
            </a:fld>
            <a:endParaRPr lang="en-US"/>
          </a:p>
        </p:txBody>
      </p:sp>
    </p:spTree>
    <p:extLst>
      <p:ext uri="{BB962C8B-B14F-4D97-AF65-F5344CB8AC3E}">
        <p14:creationId xmlns:p14="http://schemas.microsoft.com/office/powerpoint/2010/main" val="3337625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project run by librarians at the Harvard-Smithsonian Center for Astrophysics in Cambridge, Massachusetts.</a:t>
            </a:r>
          </a:p>
          <a:p>
            <a:endParaRPr lang="en-US" dirty="0"/>
          </a:p>
        </p:txBody>
      </p:sp>
      <p:sp>
        <p:nvSpPr>
          <p:cNvPr id="4" name="Slide Number Placeholder 3"/>
          <p:cNvSpPr>
            <a:spLocks noGrp="1"/>
          </p:cNvSpPr>
          <p:nvPr>
            <p:ph type="sldNum" sz="quarter" idx="5"/>
          </p:nvPr>
        </p:nvSpPr>
        <p:spPr/>
        <p:txBody>
          <a:bodyPr/>
          <a:lstStyle/>
          <a:p>
            <a:fld id="{4245D47B-2CE4-0540-91A1-75B6293FE264}" type="slidenum">
              <a:rPr lang="en-US" smtClean="0"/>
              <a:t>1</a:t>
            </a:fld>
            <a:endParaRPr lang="en-US"/>
          </a:p>
        </p:txBody>
      </p:sp>
    </p:spTree>
    <p:extLst>
      <p:ext uri="{BB962C8B-B14F-4D97-AF65-F5344CB8AC3E}">
        <p14:creationId xmlns:p14="http://schemas.microsoft.com/office/powerpoint/2010/main" val="634667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colleges, but also now high schools and even elementary schools have participated in </a:t>
            </a:r>
            <a:r>
              <a:rPr lang="en-US" dirty="0" err="1"/>
              <a:t>cubesat</a:t>
            </a:r>
            <a:r>
              <a:rPr lang="en-US" dirty="0"/>
              <a:t> build programs.</a:t>
            </a:r>
          </a:p>
        </p:txBody>
      </p:sp>
      <p:sp>
        <p:nvSpPr>
          <p:cNvPr id="4" name="Slide Number Placeholder 3"/>
          <p:cNvSpPr>
            <a:spLocks noGrp="1"/>
          </p:cNvSpPr>
          <p:nvPr>
            <p:ph type="sldNum" sz="quarter" idx="5"/>
          </p:nvPr>
        </p:nvSpPr>
        <p:spPr/>
        <p:txBody>
          <a:bodyPr/>
          <a:lstStyle/>
          <a:p>
            <a:fld id="{4245D47B-2CE4-0540-91A1-75B6293FE264}" type="slidenum">
              <a:rPr lang="en-US" smtClean="0"/>
              <a:t>10</a:t>
            </a:fld>
            <a:endParaRPr lang="en-US"/>
          </a:p>
        </p:txBody>
      </p:sp>
    </p:spTree>
    <p:extLst>
      <p:ext uri="{BB962C8B-B14F-4D97-AF65-F5344CB8AC3E}">
        <p14:creationId xmlns:p14="http://schemas.microsoft.com/office/powerpoint/2010/main" val="2361151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ISS is the largest artificial satellite. It's so large it had to be constructed in pieces in orbit.</a:t>
            </a:r>
          </a:p>
        </p:txBody>
      </p:sp>
      <p:sp>
        <p:nvSpPr>
          <p:cNvPr id="4" name="Slide Number Placeholder 3"/>
          <p:cNvSpPr>
            <a:spLocks noGrp="1"/>
          </p:cNvSpPr>
          <p:nvPr>
            <p:ph type="sldNum" sz="quarter" idx="5"/>
          </p:nvPr>
        </p:nvSpPr>
        <p:spPr/>
        <p:txBody>
          <a:bodyPr/>
          <a:lstStyle/>
          <a:p>
            <a:fld id="{4245D47B-2CE4-0540-91A1-75B6293FE264}" type="slidenum">
              <a:rPr lang="en-US" smtClean="0"/>
              <a:t>11</a:t>
            </a:fld>
            <a:endParaRPr lang="en-US"/>
          </a:p>
        </p:txBody>
      </p:sp>
    </p:spTree>
    <p:extLst>
      <p:ext uri="{BB962C8B-B14F-4D97-AF65-F5344CB8AC3E}">
        <p14:creationId xmlns:p14="http://schemas.microsoft.com/office/powerpoint/2010/main" val="937581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example. Other </a:t>
            </a:r>
            <a:r>
              <a:rPr lang="en-US" dirty="0" err="1"/>
              <a:t>cubesats</a:t>
            </a:r>
            <a:r>
              <a:rPr lang="en-US" dirty="0"/>
              <a:t> are launched directly from the spacecraft into orbit.</a:t>
            </a:r>
          </a:p>
        </p:txBody>
      </p:sp>
      <p:sp>
        <p:nvSpPr>
          <p:cNvPr id="4" name="Slide Number Placeholder 3"/>
          <p:cNvSpPr>
            <a:spLocks noGrp="1"/>
          </p:cNvSpPr>
          <p:nvPr>
            <p:ph type="sldNum" sz="quarter" idx="5"/>
          </p:nvPr>
        </p:nvSpPr>
        <p:spPr/>
        <p:txBody>
          <a:bodyPr/>
          <a:lstStyle/>
          <a:p>
            <a:fld id="{4245D47B-2CE4-0540-91A1-75B6293FE264}" type="slidenum">
              <a:rPr lang="en-US" smtClean="0"/>
              <a:t>12</a:t>
            </a:fld>
            <a:endParaRPr lang="en-US"/>
          </a:p>
        </p:txBody>
      </p:sp>
    </p:spTree>
    <p:extLst>
      <p:ext uri="{BB962C8B-B14F-4D97-AF65-F5344CB8AC3E}">
        <p14:creationId xmlns:p14="http://schemas.microsoft.com/office/powerpoint/2010/main" val="2283264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competitive programs and teams apply to take part in them.</a:t>
            </a:r>
          </a:p>
        </p:txBody>
      </p:sp>
      <p:sp>
        <p:nvSpPr>
          <p:cNvPr id="4" name="Slide Number Placeholder 3"/>
          <p:cNvSpPr>
            <a:spLocks noGrp="1"/>
          </p:cNvSpPr>
          <p:nvPr>
            <p:ph type="sldNum" sz="quarter" idx="5"/>
          </p:nvPr>
        </p:nvSpPr>
        <p:spPr/>
        <p:txBody>
          <a:bodyPr/>
          <a:lstStyle/>
          <a:p>
            <a:fld id="{4245D47B-2CE4-0540-91A1-75B6293FE264}" type="slidenum">
              <a:rPr lang="en-US" smtClean="0"/>
              <a:t>13</a:t>
            </a:fld>
            <a:endParaRPr lang="en-US"/>
          </a:p>
        </p:txBody>
      </p:sp>
    </p:spTree>
    <p:extLst>
      <p:ext uri="{BB962C8B-B14F-4D97-AF65-F5344CB8AC3E}">
        <p14:creationId xmlns:p14="http://schemas.microsoft.com/office/powerpoint/2010/main" val="934063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radios are now mostly software-defined radios (SDRs) that convert </a:t>
            </a:r>
            <a:r>
              <a:rPr lang="en-US" dirty="0" err="1"/>
              <a:t>digitial</a:t>
            </a:r>
            <a:r>
              <a:rPr lang="en-US" dirty="0"/>
              <a:t> information into an analog signal that is transmitted from the antenna using radio waves.</a:t>
            </a:r>
          </a:p>
        </p:txBody>
      </p:sp>
      <p:sp>
        <p:nvSpPr>
          <p:cNvPr id="4" name="Slide Number Placeholder 3"/>
          <p:cNvSpPr>
            <a:spLocks noGrp="1"/>
          </p:cNvSpPr>
          <p:nvPr>
            <p:ph type="sldNum" sz="quarter" idx="5"/>
          </p:nvPr>
        </p:nvSpPr>
        <p:spPr/>
        <p:txBody>
          <a:bodyPr/>
          <a:lstStyle/>
          <a:p>
            <a:fld id="{4245D47B-2CE4-0540-91A1-75B6293FE264}" type="slidenum">
              <a:rPr lang="en-US" smtClean="0"/>
              <a:t>14</a:t>
            </a:fld>
            <a:endParaRPr lang="en-US"/>
          </a:p>
        </p:txBody>
      </p:sp>
    </p:spTree>
    <p:extLst>
      <p:ext uri="{BB962C8B-B14F-4D97-AF65-F5344CB8AC3E}">
        <p14:creationId xmlns:p14="http://schemas.microsoft.com/office/powerpoint/2010/main" val="4061775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Tracking in this case just means knowing when the satellite will pass overhead and tuning the radio to the right frequency.</a:t>
            </a:r>
          </a:p>
        </p:txBody>
      </p:sp>
      <p:sp>
        <p:nvSpPr>
          <p:cNvPr id="4" name="Slide Number Placeholder 3"/>
          <p:cNvSpPr>
            <a:spLocks noGrp="1"/>
          </p:cNvSpPr>
          <p:nvPr>
            <p:ph type="sldNum" sz="quarter" idx="5"/>
          </p:nvPr>
        </p:nvSpPr>
        <p:spPr/>
        <p:txBody>
          <a:bodyPr/>
          <a:lstStyle/>
          <a:p>
            <a:fld id="{4245D47B-2CE4-0540-91A1-75B6293FE264}" type="slidenum">
              <a:rPr lang="en-US" smtClean="0"/>
              <a:t>15</a:t>
            </a:fld>
            <a:endParaRPr lang="en-US"/>
          </a:p>
        </p:txBody>
      </p:sp>
    </p:spTree>
    <p:extLst>
      <p:ext uri="{BB962C8B-B14F-4D97-AF65-F5344CB8AC3E}">
        <p14:creationId xmlns:p14="http://schemas.microsoft.com/office/powerpoint/2010/main" val="631407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Satellites in low Earth orbit are travelling at approximately 17,000 miles per hour.</a:t>
            </a:r>
          </a:p>
        </p:txBody>
      </p:sp>
      <p:sp>
        <p:nvSpPr>
          <p:cNvPr id="4" name="Slide Number Placeholder 3"/>
          <p:cNvSpPr>
            <a:spLocks noGrp="1"/>
          </p:cNvSpPr>
          <p:nvPr>
            <p:ph type="sldNum" sz="quarter" idx="5"/>
          </p:nvPr>
        </p:nvSpPr>
        <p:spPr/>
        <p:txBody>
          <a:bodyPr/>
          <a:lstStyle/>
          <a:p>
            <a:fld id="{4245D47B-2CE4-0540-91A1-75B6293FE264}" type="slidenum">
              <a:rPr lang="en-US" smtClean="0"/>
              <a:t>16</a:t>
            </a:fld>
            <a:endParaRPr lang="en-US"/>
          </a:p>
        </p:txBody>
      </p:sp>
    </p:spTree>
    <p:extLst>
      <p:ext uri="{BB962C8B-B14F-4D97-AF65-F5344CB8AC3E}">
        <p14:creationId xmlns:p14="http://schemas.microsoft.com/office/powerpoint/2010/main" val="2846800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Libre Space Foundation are partners with us in the LSTN project. They are headquartered in Greece.</a:t>
            </a:r>
          </a:p>
        </p:txBody>
      </p:sp>
      <p:sp>
        <p:nvSpPr>
          <p:cNvPr id="4" name="Slide Number Placeholder 3"/>
          <p:cNvSpPr>
            <a:spLocks noGrp="1"/>
          </p:cNvSpPr>
          <p:nvPr>
            <p:ph type="sldNum" sz="quarter" idx="5"/>
          </p:nvPr>
        </p:nvSpPr>
        <p:spPr/>
        <p:txBody>
          <a:bodyPr/>
          <a:lstStyle/>
          <a:p>
            <a:fld id="{4245D47B-2CE4-0540-91A1-75B6293FE264}" type="slidenum">
              <a:rPr lang="en-US" smtClean="0"/>
              <a:t>17</a:t>
            </a:fld>
            <a:endParaRPr lang="en-US"/>
          </a:p>
        </p:txBody>
      </p:sp>
    </p:spTree>
    <p:extLst>
      <p:ext uri="{BB962C8B-B14F-4D97-AF65-F5344CB8AC3E}">
        <p14:creationId xmlns:p14="http://schemas.microsoft.com/office/powerpoint/2010/main" val="2486155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hundreds of ground stations all over the world in the </a:t>
            </a:r>
            <a:r>
              <a:rPr lang="en-US" dirty="0" err="1"/>
              <a:t>SatNOGS</a:t>
            </a:r>
            <a:r>
              <a:rPr lang="en-US" dirty="0"/>
              <a:t> network.</a:t>
            </a:r>
          </a:p>
        </p:txBody>
      </p:sp>
      <p:sp>
        <p:nvSpPr>
          <p:cNvPr id="4" name="Slide Number Placeholder 3"/>
          <p:cNvSpPr>
            <a:spLocks noGrp="1"/>
          </p:cNvSpPr>
          <p:nvPr>
            <p:ph type="sldNum" sz="quarter" idx="5"/>
          </p:nvPr>
        </p:nvSpPr>
        <p:spPr/>
        <p:txBody>
          <a:bodyPr/>
          <a:lstStyle/>
          <a:p>
            <a:fld id="{4245D47B-2CE4-0540-91A1-75B6293FE264}" type="slidenum">
              <a:rPr lang="en-US" smtClean="0"/>
              <a:t>18</a:t>
            </a:fld>
            <a:endParaRPr lang="en-US"/>
          </a:p>
        </p:txBody>
      </p:sp>
    </p:spTree>
    <p:extLst>
      <p:ext uri="{BB962C8B-B14F-4D97-AF65-F5344CB8AC3E}">
        <p14:creationId xmlns:p14="http://schemas.microsoft.com/office/powerpoint/2010/main" val="3246920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LSTN ground station receives communication in the Ultra High Frequency band, also called the 70cm band.</a:t>
            </a:r>
          </a:p>
        </p:txBody>
      </p:sp>
      <p:sp>
        <p:nvSpPr>
          <p:cNvPr id="4" name="Slide Number Placeholder 3"/>
          <p:cNvSpPr>
            <a:spLocks noGrp="1"/>
          </p:cNvSpPr>
          <p:nvPr>
            <p:ph type="sldNum" sz="quarter" idx="5"/>
          </p:nvPr>
        </p:nvSpPr>
        <p:spPr/>
        <p:txBody>
          <a:bodyPr/>
          <a:lstStyle/>
          <a:p>
            <a:fld id="{4245D47B-2CE4-0540-91A1-75B6293FE264}" type="slidenum">
              <a:rPr lang="en-US" smtClean="0"/>
              <a:t>19</a:t>
            </a:fld>
            <a:endParaRPr lang="en-US"/>
          </a:p>
        </p:txBody>
      </p:sp>
    </p:spTree>
    <p:extLst>
      <p:ext uri="{BB962C8B-B14F-4D97-AF65-F5344CB8AC3E}">
        <p14:creationId xmlns:p14="http://schemas.microsoft.com/office/powerpoint/2010/main" val="3124935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is to democratize access to space through public libraries.</a:t>
            </a:r>
          </a:p>
        </p:txBody>
      </p:sp>
      <p:sp>
        <p:nvSpPr>
          <p:cNvPr id="4" name="Slide Number Placeholder 3"/>
          <p:cNvSpPr>
            <a:spLocks noGrp="1"/>
          </p:cNvSpPr>
          <p:nvPr>
            <p:ph type="sldNum" sz="quarter" idx="5"/>
          </p:nvPr>
        </p:nvSpPr>
        <p:spPr/>
        <p:txBody>
          <a:bodyPr/>
          <a:lstStyle/>
          <a:p>
            <a:fld id="{4245D47B-2CE4-0540-91A1-75B6293FE264}" type="slidenum">
              <a:rPr lang="en-US" smtClean="0"/>
              <a:t>2</a:t>
            </a:fld>
            <a:endParaRPr lang="en-US"/>
          </a:p>
        </p:txBody>
      </p:sp>
    </p:spTree>
    <p:extLst>
      <p:ext uri="{BB962C8B-B14F-4D97-AF65-F5344CB8AC3E}">
        <p14:creationId xmlns:p14="http://schemas.microsoft.com/office/powerpoint/2010/main" val="2790704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D47B-2CE4-0540-91A1-75B6293FE264}" type="slidenum">
              <a:rPr lang="en-US" smtClean="0"/>
              <a:t>20</a:t>
            </a:fld>
            <a:endParaRPr lang="en-US"/>
          </a:p>
        </p:txBody>
      </p:sp>
    </p:spTree>
    <p:extLst>
      <p:ext uri="{BB962C8B-B14F-4D97-AF65-F5344CB8AC3E}">
        <p14:creationId xmlns:p14="http://schemas.microsoft.com/office/powerpoint/2010/main" val="2340449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D47B-2CE4-0540-91A1-75B6293FE264}" type="slidenum">
              <a:rPr lang="en-US" smtClean="0"/>
              <a:t>21</a:t>
            </a:fld>
            <a:endParaRPr lang="en-US"/>
          </a:p>
        </p:txBody>
      </p:sp>
    </p:spTree>
    <p:extLst>
      <p:ext uri="{BB962C8B-B14F-4D97-AF65-F5344CB8AC3E}">
        <p14:creationId xmlns:p14="http://schemas.microsoft.com/office/powerpoint/2010/main" val="2043347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ground station will be installed on the roofs of each library in the network, and can be controlled from a laptop through the internet.</a:t>
            </a:r>
          </a:p>
        </p:txBody>
      </p:sp>
      <p:sp>
        <p:nvSpPr>
          <p:cNvPr id="4" name="Slide Number Placeholder 3"/>
          <p:cNvSpPr>
            <a:spLocks noGrp="1"/>
          </p:cNvSpPr>
          <p:nvPr>
            <p:ph type="sldNum" sz="quarter" idx="5"/>
          </p:nvPr>
        </p:nvSpPr>
        <p:spPr/>
        <p:txBody>
          <a:bodyPr/>
          <a:lstStyle/>
          <a:p>
            <a:fld id="{4245D47B-2CE4-0540-91A1-75B6293FE264}" type="slidenum">
              <a:rPr lang="en-US" smtClean="0"/>
              <a:t>3</a:t>
            </a:fld>
            <a:endParaRPr lang="en-US"/>
          </a:p>
        </p:txBody>
      </p:sp>
    </p:spTree>
    <p:extLst>
      <p:ext uri="{BB962C8B-B14F-4D97-AF65-F5344CB8AC3E}">
        <p14:creationId xmlns:p14="http://schemas.microsoft.com/office/powerpoint/2010/main" val="1036556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just be a very basic introduction. We will be releasing a bibliography of suggested readings soon.</a:t>
            </a:r>
          </a:p>
        </p:txBody>
      </p:sp>
      <p:sp>
        <p:nvSpPr>
          <p:cNvPr id="4" name="Slide Number Placeholder 3"/>
          <p:cNvSpPr>
            <a:spLocks noGrp="1"/>
          </p:cNvSpPr>
          <p:nvPr>
            <p:ph type="sldNum" sz="quarter" idx="5"/>
          </p:nvPr>
        </p:nvSpPr>
        <p:spPr/>
        <p:txBody>
          <a:bodyPr/>
          <a:lstStyle/>
          <a:p>
            <a:fld id="{4245D47B-2CE4-0540-91A1-75B6293FE264}" type="slidenum">
              <a:rPr lang="en-US" smtClean="0"/>
              <a:t>4</a:t>
            </a:fld>
            <a:endParaRPr lang="en-US"/>
          </a:p>
        </p:txBody>
      </p:sp>
    </p:spTree>
    <p:extLst>
      <p:ext uri="{BB962C8B-B14F-4D97-AF65-F5344CB8AC3E}">
        <p14:creationId xmlns:p14="http://schemas.microsoft.com/office/powerpoint/2010/main" val="3386946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Sputnik could communicate with ground stations on Earth for three weeks before it's batteries died. After a couple more months it fell back into Earth's atmosphere.</a:t>
            </a:r>
          </a:p>
        </p:txBody>
      </p:sp>
      <p:sp>
        <p:nvSpPr>
          <p:cNvPr id="4" name="Slide Number Placeholder 3"/>
          <p:cNvSpPr>
            <a:spLocks noGrp="1"/>
          </p:cNvSpPr>
          <p:nvPr>
            <p:ph type="sldNum" sz="quarter" idx="5"/>
          </p:nvPr>
        </p:nvSpPr>
        <p:spPr/>
        <p:txBody>
          <a:bodyPr/>
          <a:lstStyle/>
          <a:p>
            <a:fld id="{4245D47B-2CE4-0540-91A1-75B6293FE264}" type="slidenum">
              <a:rPr lang="en-US" smtClean="0"/>
              <a:t>5</a:t>
            </a:fld>
            <a:endParaRPr lang="en-US"/>
          </a:p>
        </p:txBody>
      </p:sp>
    </p:spTree>
    <p:extLst>
      <p:ext uri="{BB962C8B-B14F-4D97-AF65-F5344CB8AC3E}">
        <p14:creationId xmlns:p14="http://schemas.microsoft.com/office/powerpoint/2010/main" val="1108151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Satellites are responsible for a huge amount of technology </a:t>
            </a:r>
            <a:r>
              <a:rPr lang="en-US" dirty="0" err="1"/>
              <a:t>advannces</a:t>
            </a:r>
            <a:r>
              <a:rPr lang="en-US" dirty="0"/>
              <a:t> that we now take for granted, and rarely consider exactly how they work. We hope that LSTN will engage people in thinking about satellite technology and understanding how it works.</a:t>
            </a:r>
          </a:p>
        </p:txBody>
      </p:sp>
      <p:sp>
        <p:nvSpPr>
          <p:cNvPr id="4" name="Slide Number Placeholder 3"/>
          <p:cNvSpPr>
            <a:spLocks noGrp="1"/>
          </p:cNvSpPr>
          <p:nvPr>
            <p:ph type="sldNum" sz="quarter" idx="5"/>
          </p:nvPr>
        </p:nvSpPr>
        <p:spPr/>
        <p:txBody>
          <a:bodyPr/>
          <a:lstStyle/>
          <a:p>
            <a:fld id="{4245D47B-2CE4-0540-91A1-75B6293FE264}" type="slidenum">
              <a:rPr lang="en-US" smtClean="0"/>
              <a:t>6</a:t>
            </a:fld>
            <a:endParaRPr lang="en-US"/>
          </a:p>
        </p:txBody>
      </p:sp>
    </p:spTree>
    <p:extLst>
      <p:ext uri="{BB962C8B-B14F-4D97-AF65-F5344CB8AC3E}">
        <p14:creationId xmlns:p14="http://schemas.microsoft.com/office/powerpoint/2010/main" val="1909826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exceptions, but for the most part satellites were very large. </a:t>
            </a:r>
            <a:r>
              <a:rPr lang="en-US" dirty="0" err="1"/>
              <a:t>Miniatization</a:t>
            </a:r>
            <a:r>
              <a:rPr lang="en-US" dirty="0"/>
              <a:t> of technology, especially the micro-processor revolution in computing has helped make satellites more useful and easier to build and operate.</a:t>
            </a:r>
          </a:p>
        </p:txBody>
      </p:sp>
      <p:sp>
        <p:nvSpPr>
          <p:cNvPr id="4" name="Slide Number Placeholder 3"/>
          <p:cNvSpPr>
            <a:spLocks noGrp="1"/>
          </p:cNvSpPr>
          <p:nvPr>
            <p:ph type="sldNum" sz="quarter" idx="5"/>
          </p:nvPr>
        </p:nvSpPr>
        <p:spPr/>
        <p:txBody>
          <a:bodyPr/>
          <a:lstStyle/>
          <a:p>
            <a:fld id="{4245D47B-2CE4-0540-91A1-75B6293FE264}" type="slidenum">
              <a:rPr lang="en-US" smtClean="0"/>
              <a:t>7</a:t>
            </a:fld>
            <a:endParaRPr lang="en-US"/>
          </a:p>
        </p:txBody>
      </p:sp>
    </p:spTree>
    <p:extLst>
      <p:ext uri="{BB962C8B-B14F-4D97-AF65-F5344CB8AC3E}">
        <p14:creationId xmlns:p14="http://schemas.microsoft.com/office/powerpoint/2010/main" val="4241434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Professors Jordi Puig-</a:t>
            </a:r>
            <a:r>
              <a:rPr lang="en-US" dirty="0" err="1"/>
              <a:t>Suari</a:t>
            </a:r>
            <a:r>
              <a:rPr lang="en-US" dirty="0"/>
              <a:t> of California Polytechnic State University and Bob Twiggs of Stanford University proposed the CubeSat reference design in 1999.</a:t>
            </a:r>
          </a:p>
        </p:txBody>
      </p:sp>
      <p:sp>
        <p:nvSpPr>
          <p:cNvPr id="4" name="Slide Number Placeholder 3"/>
          <p:cNvSpPr>
            <a:spLocks noGrp="1"/>
          </p:cNvSpPr>
          <p:nvPr>
            <p:ph type="sldNum" sz="quarter" idx="5"/>
          </p:nvPr>
        </p:nvSpPr>
        <p:spPr/>
        <p:txBody>
          <a:bodyPr/>
          <a:lstStyle/>
          <a:p>
            <a:fld id="{4245D47B-2CE4-0540-91A1-75B6293FE264}" type="slidenum">
              <a:rPr lang="en-US" smtClean="0"/>
              <a:t>8</a:t>
            </a:fld>
            <a:endParaRPr lang="en-US"/>
          </a:p>
        </p:txBody>
      </p:sp>
    </p:spTree>
    <p:extLst>
      <p:ext uri="{BB962C8B-B14F-4D97-AF65-F5344CB8AC3E}">
        <p14:creationId xmlns:p14="http://schemas.microsoft.com/office/powerpoint/2010/main" val="1607817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1U </a:t>
            </a:r>
            <a:r>
              <a:rPr lang="en-US" dirty="0" err="1"/>
              <a:t>Cubesat</a:t>
            </a:r>
            <a:r>
              <a:rPr lang="en-US" dirty="0"/>
              <a:t> can be built for as little as $50,000 USD. This is </a:t>
            </a:r>
            <a:r>
              <a:rPr lang="en-US" dirty="0" err="1"/>
              <a:t>substationally</a:t>
            </a:r>
            <a:r>
              <a:rPr lang="en-US" dirty="0"/>
              <a:t> less than a typical satellite, where budgets are in the millions.</a:t>
            </a:r>
          </a:p>
        </p:txBody>
      </p:sp>
      <p:sp>
        <p:nvSpPr>
          <p:cNvPr id="4" name="Slide Number Placeholder 3"/>
          <p:cNvSpPr>
            <a:spLocks noGrp="1"/>
          </p:cNvSpPr>
          <p:nvPr>
            <p:ph type="sldNum" sz="quarter" idx="5"/>
          </p:nvPr>
        </p:nvSpPr>
        <p:spPr/>
        <p:txBody>
          <a:bodyPr/>
          <a:lstStyle/>
          <a:p>
            <a:fld id="{4245D47B-2CE4-0540-91A1-75B6293FE264}" type="slidenum">
              <a:rPr lang="en-US" smtClean="0"/>
              <a:t>9</a:t>
            </a:fld>
            <a:endParaRPr lang="en-US"/>
          </a:p>
        </p:txBody>
      </p:sp>
    </p:spTree>
    <p:extLst>
      <p:ext uri="{BB962C8B-B14F-4D97-AF65-F5344CB8AC3E}">
        <p14:creationId xmlns:p14="http://schemas.microsoft.com/office/powerpoint/2010/main" val="4140563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C4BCB-D3FA-C142-A70F-E1FE373714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6A3830-5008-8943-ABC7-1DDF821F83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464C80-D684-ED4C-990C-4385E98B58A7}"/>
              </a:ext>
            </a:extLst>
          </p:cNvPr>
          <p:cNvSpPr>
            <a:spLocks noGrp="1"/>
          </p:cNvSpPr>
          <p:nvPr>
            <p:ph type="dt" sz="half" idx="10"/>
          </p:nvPr>
        </p:nvSpPr>
        <p:spPr/>
        <p:txBody>
          <a:bodyPr/>
          <a:lstStyle/>
          <a:p>
            <a:fld id="{D73FB324-3DC7-2E43-8D0C-245CF3D3EC09}" type="datetimeFigureOut">
              <a:rPr lang="en-US" smtClean="0"/>
              <a:t>11/30/20</a:t>
            </a:fld>
            <a:endParaRPr lang="en-US"/>
          </a:p>
        </p:txBody>
      </p:sp>
      <p:sp>
        <p:nvSpPr>
          <p:cNvPr id="5" name="Footer Placeholder 4">
            <a:extLst>
              <a:ext uri="{FF2B5EF4-FFF2-40B4-BE49-F238E27FC236}">
                <a16:creationId xmlns:a16="http://schemas.microsoft.com/office/drawing/2014/main" id="{D8896C49-C672-B140-911A-C706B9F3D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49F7F-39DB-214A-9E19-6E54EFE5FDCC}"/>
              </a:ext>
            </a:extLst>
          </p:cNvPr>
          <p:cNvSpPr>
            <a:spLocks noGrp="1"/>
          </p:cNvSpPr>
          <p:nvPr>
            <p:ph type="sldNum" sz="quarter" idx="12"/>
          </p:nvPr>
        </p:nvSpPr>
        <p:spPr/>
        <p:txBody>
          <a:bodyPr/>
          <a:lstStyle/>
          <a:p>
            <a:fld id="{CAC1C6CE-C7D1-4C4C-9405-9B2DF4DD67E2}" type="slidenum">
              <a:rPr lang="en-US" smtClean="0"/>
              <a:t>‹#›</a:t>
            </a:fld>
            <a:endParaRPr lang="en-US"/>
          </a:p>
        </p:txBody>
      </p:sp>
    </p:spTree>
    <p:extLst>
      <p:ext uri="{BB962C8B-B14F-4D97-AF65-F5344CB8AC3E}">
        <p14:creationId xmlns:p14="http://schemas.microsoft.com/office/powerpoint/2010/main" val="665179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72088-3D81-F647-AA54-7E3D663020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4D1D3-C791-8540-8E10-23F45D14BE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C50D03-CE23-F641-8D81-019A74B14967}"/>
              </a:ext>
            </a:extLst>
          </p:cNvPr>
          <p:cNvSpPr>
            <a:spLocks noGrp="1"/>
          </p:cNvSpPr>
          <p:nvPr>
            <p:ph type="dt" sz="half" idx="10"/>
          </p:nvPr>
        </p:nvSpPr>
        <p:spPr/>
        <p:txBody>
          <a:bodyPr/>
          <a:lstStyle/>
          <a:p>
            <a:fld id="{D73FB324-3DC7-2E43-8D0C-245CF3D3EC09}" type="datetimeFigureOut">
              <a:rPr lang="en-US" smtClean="0"/>
              <a:t>11/30/20</a:t>
            </a:fld>
            <a:endParaRPr lang="en-US"/>
          </a:p>
        </p:txBody>
      </p:sp>
      <p:sp>
        <p:nvSpPr>
          <p:cNvPr id="5" name="Footer Placeholder 4">
            <a:extLst>
              <a:ext uri="{FF2B5EF4-FFF2-40B4-BE49-F238E27FC236}">
                <a16:creationId xmlns:a16="http://schemas.microsoft.com/office/drawing/2014/main" id="{ECC61D4F-C25D-B141-82A3-016030730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9E690-6E3D-124B-A99C-7397A7916E3D}"/>
              </a:ext>
            </a:extLst>
          </p:cNvPr>
          <p:cNvSpPr>
            <a:spLocks noGrp="1"/>
          </p:cNvSpPr>
          <p:nvPr>
            <p:ph type="sldNum" sz="quarter" idx="12"/>
          </p:nvPr>
        </p:nvSpPr>
        <p:spPr/>
        <p:txBody>
          <a:bodyPr/>
          <a:lstStyle/>
          <a:p>
            <a:fld id="{CAC1C6CE-C7D1-4C4C-9405-9B2DF4DD67E2}" type="slidenum">
              <a:rPr lang="en-US" smtClean="0"/>
              <a:t>‹#›</a:t>
            </a:fld>
            <a:endParaRPr lang="en-US"/>
          </a:p>
        </p:txBody>
      </p:sp>
    </p:spTree>
    <p:extLst>
      <p:ext uri="{BB962C8B-B14F-4D97-AF65-F5344CB8AC3E}">
        <p14:creationId xmlns:p14="http://schemas.microsoft.com/office/powerpoint/2010/main" val="374591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6941F9-3AA3-6D47-B2E3-B87D395641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F677D0-92BD-FF41-A4F4-C3E7EEE5CB3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7174D9-21D9-5040-8CBB-7DF7D6A33AFA}"/>
              </a:ext>
            </a:extLst>
          </p:cNvPr>
          <p:cNvSpPr>
            <a:spLocks noGrp="1"/>
          </p:cNvSpPr>
          <p:nvPr>
            <p:ph type="dt" sz="half" idx="10"/>
          </p:nvPr>
        </p:nvSpPr>
        <p:spPr/>
        <p:txBody>
          <a:bodyPr/>
          <a:lstStyle/>
          <a:p>
            <a:fld id="{D73FB324-3DC7-2E43-8D0C-245CF3D3EC09}" type="datetimeFigureOut">
              <a:rPr lang="en-US" smtClean="0"/>
              <a:t>11/30/20</a:t>
            </a:fld>
            <a:endParaRPr lang="en-US"/>
          </a:p>
        </p:txBody>
      </p:sp>
      <p:sp>
        <p:nvSpPr>
          <p:cNvPr id="5" name="Footer Placeholder 4">
            <a:extLst>
              <a:ext uri="{FF2B5EF4-FFF2-40B4-BE49-F238E27FC236}">
                <a16:creationId xmlns:a16="http://schemas.microsoft.com/office/drawing/2014/main" id="{ECEE1E8D-E0A1-3D44-A518-0DDD70101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995BD-EAE0-FA48-9421-DC5D897D2BA7}"/>
              </a:ext>
            </a:extLst>
          </p:cNvPr>
          <p:cNvSpPr>
            <a:spLocks noGrp="1"/>
          </p:cNvSpPr>
          <p:nvPr>
            <p:ph type="sldNum" sz="quarter" idx="12"/>
          </p:nvPr>
        </p:nvSpPr>
        <p:spPr/>
        <p:txBody>
          <a:bodyPr/>
          <a:lstStyle/>
          <a:p>
            <a:fld id="{CAC1C6CE-C7D1-4C4C-9405-9B2DF4DD67E2}" type="slidenum">
              <a:rPr lang="en-US" smtClean="0"/>
              <a:t>‹#›</a:t>
            </a:fld>
            <a:endParaRPr lang="en-US"/>
          </a:p>
        </p:txBody>
      </p:sp>
    </p:spTree>
    <p:extLst>
      <p:ext uri="{BB962C8B-B14F-4D97-AF65-F5344CB8AC3E}">
        <p14:creationId xmlns:p14="http://schemas.microsoft.com/office/powerpoint/2010/main" val="1874086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7C66A-0DF4-E046-BD97-55C1B00FE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2AF7AA-56A1-C549-88EB-B48040FA95D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E1879E-4E64-9745-8629-D3CF225E9D44}"/>
              </a:ext>
            </a:extLst>
          </p:cNvPr>
          <p:cNvSpPr>
            <a:spLocks noGrp="1"/>
          </p:cNvSpPr>
          <p:nvPr>
            <p:ph type="dt" sz="half" idx="10"/>
          </p:nvPr>
        </p:nvSpPr>
        <p:spPr/>
        <p:txBody>
          <a:bodyPr/>
          <a:lstStyle/>
          <a:p>
            <a:fld id="{D73FB324-3DC7-2E43-8D0C-245CF3D3EC09}" type="datetimeFigureOut">
              <a:rPr lang="en-US" smtClean="0"/>
              <a:t>11/30/20</a:t>
            </a:fld>
            <a:endParaRPr lang="en-US"/>
          </a:p>
        </p:txBody>
      </p:sp>
      <p:sp>
        <p:nvSpPr>
          <p:cNvPr id="5" name="Footer Placeholder 4">
            <a:extLst>
              <a:ext uri="{FF2B5EF4-FFF2-40B4-BE49-F238E27FC236}">
                <a16:creationId xmlns:a16="http://schemas.microsoft.com/office/drawing/2014/main" id="{5BED8896-E811-B641-A6C2-0AEB7C9CC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07F3E-7286-2647-9A0A-856350988C1B}"/>
              </a:ext>
            </a:extLst>
          </p:cNvPr>
          <p:cNvSpPr>
            <a:spLocks noGrp="1"/>
          </p:cNvSpPr>
          <p:nvPr>
            <p:ph type="sldNum" sz="quarter" idx="12"/>
          </p:nvPr>
        </p:nvSpPr>
        <p:spPr/>
        <p:txBody>
          <a:bodyPr/>
          <a:lstStyle/>
          <a:p>
            <a:fld id="{CAC1C6CE-C7D1-4C4C-9405-9B2DF4DD67E2}" type="slidenum">
              <a:rPr lang="en-US" smtClean="0"/>
              <a:t>‹#›</a:t>
            </a:fld>
            <a:endParaRPr lang="en-US"/>
          </a:p>
        </p:txBody>
      </p:sp>
    </p:spTree>
    <p:extLst>
      <p:ext uri="{BB962C8B-B14F-4D97-AF65-F5344CB8AC3E}">
        <p14:creationId xmlns:p14="http://schemas.microsoft.com/office/powerpoint/2010/main" val="3180355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93F39-CD43-3246-95D5-96A913C6FD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83437-58AD-434A-B263-D884D44131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CE6710-A23B-E04A-9C11-4456D3277B2D}"/>
              </a:ext>
            </a:extLst>
          </p:cNvPr>
          <p:cNvSpPr>
            <a:spLocks noGrp="1"/>
          </p:cNvSpPr>
          <p:nvPr>
            <p:ph type="dt" sz="half" idx="10"/>
          </p:nvPr>
        </p:nvSpPr>
        <p:spPr/>
        <p:txBody>
          <a:bodyPr/>
          <a:lstStyle/>
          <a:p>
            <a:fld id="{D73FB324-3DC7-2E43-8D0C-245CF3D3EC09}" type="datetimeFigureOut">
              <a:rPr lang="en-US" smtClean="0"/>
              <a:t>11/30/20</a:t>
            </a:fld>
            <a:endParaRPr lang="en-US"/>
          </a:p>
        </p:txBody>
      </p:sp>
      <p:sp>
        <p:nvSpPr>
          <p:cNvPr id="5" name="Footer Placeholder 4">
            <a:extLst>
              <a:ext uri="{FF2B5EF4-FFF2-40B4-BE49-F238E27FC236}">
                <a16:creationId xmlns:a16="http://schemas.microsoft.com/office/drawing/2014/main" id="{7392C7B7-D715-2648-B5E3-F6AF421F01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825493-EBE4-3B47-83B0-9192F82C66EB}"/>
              </a:ext>
            </a:extLst>
          </p:cNvPr>
          <p:cNvSpPr>
            <a:spLocks noGrp="1"/>
          </p:cNvSpPr>
          <p:nvPr>
            <p:ph type="sldNum" sz="quarter" idx="12"/>
          </p:nvPr>
        </p:nvSpPr>
        <p:spPr/>
        <p:txBody>
          <a:bodyPr/>
          <a:lstStyle/>
          <a:p>
            <a:fld id="{CAC1C6CE-C7D1-4C4C-9405-9B2DF4DD67E2}" type="slidenum">
              <a:rPr lang="en-US" smtClean="0"/>
              <a:t>‹#›</a:t>
            </a:fld>
            <a:endParaRPr lang="en-US"/>
          </a:p>
        </p:txBody>
      </p:sp>
    </p:spTree>
    <p:extLst>
      <p:ext uri="{BB962C8B-B14F-4D97-AF65-F5344CB8AC3E}">
        <p14:creationId xmlns:p14="http://schemas.microsoft.com/office/powerpoint/2010/main" val="212018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51228-B166-0D46-9E4F-D796960116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344064-C40E-484A-988A-9D0D2301EF0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D29C71-7FB1-9E4D-91BB-7AFFD6B1AAF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0A7421-FFA6-4241-94A5-72CA80E8E704}"/>
              </a:ext>
            </a:extLst>
          </p:cNvPr>
          <p:cNvSpPr>
            <a:spLocks noGrp="1"/>
          </p:cNvSpPr>
          <p:nvPr>
            <p:ph type="dt" sz="half" idx="10"/>
          </p:nvPr>
        </p:nvSpPr>
        <p:spPr/>
        <p:txBody>
          <a:bodyPr/>
          <a:lstStyle/>
          <a:p>
            <a:fld id="{D73FB324-3DC7-2E43-8D0C-245CF3D3EC09}" type="datetimeFigureOut">
              <a:rPr lang="en-US" smtClean="0"/>
              <a:t>11/30/20</a:t>
            </a:fld>
            <a:endParaRPr lang="en-US"/>
          </a:p>
        </p:txBody>
      </p:sp>
      <p:sp>
        <p:nvSpPr>
          <p:cNvPr id="6" name="Footer Placeholder 5">
            <a:extLst>
              <a:ext uri="{FF2B5EF4-FFF2-40B4-BE49-F238E27FC236}">
                <a16:creationId xmlns:a16="http://schemas.microsoft.com/office/drawing/2014/main" id="{B2D871CA-F3FD-E741-8FDC-8B8F782454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573B6-72DF-F249-AC25-7CCC0F2F2754}"/>
              </a:ext>
            </a:extLst>
          </p:cNvPr>
          <p:cNvSpPr>
            <a:spLocks noGrp="1"/>
          </p:cNvSpPr>
          <p:nvPr>
            <p:ph type="sldNum" sz="quarter" idx="12"/>
          </p:nvPr>
        </p:nvSpPr>
        <p:spPr/>
        <p:txBody>
          <a:bodyPr/>
          <a:lstStyle/>
          <a:p>
            <a:fld id="{CAC1C6CE-C7D1-4C4C-9405-9B2DF4DD67E2}" type="slidenum">
              <a:rPr lang="en-US" smtClean="0"/>
              <a:t>‹#›</a:t>
            </a:fld>
            <a:endParaRPr lang="en-US"/>
          </a:p>
        </p:txBody>
      </p:sp>
    </p:spTree>
    <p:extLst>
      <p:ext uri="{BB962C8B-B14F-4D97-AF65-F5344CB8AC3E}">
        <p14:creationId xmlns:p14="http://schemas.microsoft.com/office/powerpoint/2010/main" val="2267285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5F73D-FDBE-1242-9D77-FA71335F2A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FCB869-DDB1-6E43-9158-B4D8BC906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63F1CC6-DAEE-164C-A96A-FB58E34822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074C24-512E-BC4B-B555-B4E0F1F5A1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6AF04FE-C8B1-F04D-978A-41ED90D47F7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8D990C-3779-1044-BF14-EFA6B585DD5D}"/>
              </a:ext>
            </a:extLst>
          </p:cNvPr>
          <p:cNvSpPr>
            <a:spLocks noGrp="1"/>
          </p:cNvSpPr>
          <p:nvPr>
            <p:ph type="dt" sz="half" idx="10"/>
          </p:nvPr>
        </p:nvSpPr>
        <p:spPr/>
        <p:txBody>
          <a:bodyPr/>
          <a:lstStyle/>
          <a:p>
            <a:fld id="{D73FB324-3DC7-2E43-8D0C-245CF3D3EC09}" type="datetimeFigureOut">
              <a:rPr lang="en-US" smtClean="0"/>
              <a:t>11/30/20</a:t>
            </a:fld>
            <a:endParaRPr lang="en-US"/>
          </a:p>
        </p:txBody>
      </p:sp>
      <p:sp>
        <p:nvSpPr>
          <p:cNvPr id="8" name="Footer Placeholder 7">
            <a:extLst>
              <a:ext uri="{FF2B5EF4-FFF2-40B4-BE49-F238E27FC236}">
                <a16:creationId xmlns:a16="http://schemas.microsoft.com/office/drawing/2014/main" id="{F23930BD-B195-7041-BB76-4C48FAC7C7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12CB2E-E3A1-A74D-AA2B-0502B9CE1ABB}"/>
              </a:ext>
            </a:extLst>
          </p:cNvPr>
          <p:cNvSpPr>
            <a:spLocks noGrp="1"/>
          </p:cNvSpPr>
          <p:nvPr>
            <p:ph type="sldNum" sz="quarter" idx="12"/>
          </p:nvPr>
        </p:nvSpPr>
        <p:spPr/>
        <p:txBody>
          <a:bodyPr/>
          <a:lstStyle/>
          <a:p>
            <a:fld id="{CAC1C6CE-C7D1-4C4C-9405-9B2DF4DD67E2}" type="slidenum">
              <a:rPr lang="en-US" smtClean="0"/>
              <a:t>‹#›</a:t>
            </a:fld>
            <a:endParaRPr lang="en-US"/>
          </a:p>
        </p:txBody>
      </p:sp>
    </p:spTree>
    <p:extLst>
      <p:ext uri="{BB962C8B-B14F-4D97-AF65-F5344CB8AC3E}">
        <p14:creationId xmlns:p14="http://schemas.microsoft.com/office/powerpoint/2010/main" val="2212067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F544-C65F-6842-92F2-F5520C968F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A81FAF-E112-C343-AE48-8F76E6B3A697}"/>
              </a:ext>
            </a:extLst>
          </p:cNvPr>
          <p:cNvSpPr>
            <a:spLocks noGrp="1"/>
          </p:cNvSpPr>
          <p:nvPr>
            <p:ph type="dt" sz="half" idx="10"/>
          </p:nvPr>
        </p:nvSpPr>
        <p:spPr/>
        <p:txBody>
          <a:bodyPr/>
          <a:lstStyle/>
          <a:p>
            <a:fld id="{D73FB324-3DC7-2E43-8D0C-245CF3D3EC09}" type="datetimeFigureOut">
              <a:rPr lang="en-US" smtClean="0"/>
              <a:t>11/30/20</a:t>
            </a:fld>
            <a:endParaRPr lang="en-US"/>
          </a:p>
        </p:txBody>
      </p:sp>
      <p:sp>
        <p:nvSpPr>
          <p:cNvPr id="4" name="Footer Placeholder 3">
            <a:extLst>
              <a:ext uri="{FF2B5EF4-FFF2-40B4-BE49-F238E27FC236}">
                <a16:creationId xmlns:a16="http://schemas.microsoft.com/office/drawing/2014/main" id="{D42C6088-3CD2-364D-91C3-672B383450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BB996B-FE26-014D-880A-E3922C4221F4}"/>
              </a:ext>
            </a:extLst>
          </p:cNvPr>
          <p:cNvSpPr>
            <a:spLocks noGrp="1"/>
          </p:cNvSpPr>
          <p:nvPr>
            <p:ph type="sldNum" sz="quarter" idx="12"/>
          </p:nvPr>
        </p:nvSpPr>
        <p:spPr/>
        <p:txBody>
          <a:bodyPr/>
          <a:lstStyle/>
          <a:p>
            <a:fld id="{CAC1C6CE-C7D1-4C4C-9405-9B2DF4DD67E2}" type="slidenum">
              <a:rPr lang="en-US" smtClean="0"/>
              <a:t>‹#›</a:t>
            </a:fld>
            <a:endParaRPr lang="en-US"/>
          </a:p>
        </p:txBody>
      </p:sp>
    </p:spTree>
    <p:extLst>
      <p:ext uri="{BB962C8B-B14F-4D97-AF65-F5344CB8AC3E}">
        <p14:creationId xmlns:p14="http://schemas.microsoft.com/office/powerpoint/2010/main" val="1540774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D3E089-C878-7A40-BFBB-C1E86EB529DE}"/>
              </a:ext>
            </a:extLst>
          </p:cNvPr>
          <p:cNvSpPr>
            <a:spLocks noGrp="1"/>
          </p:cNvSpPr>
          <p:nvPr>
            <p:ph type="dt" sz="half" idx="10"/>
          </p:nvPr>
        </p:nvSpPr>
        <p:spPr/>
        <p:txBody>
          <a:bodyPr/>
          <a:lstStyle/>
          <a:p>
            <a:fld id="{D73FB324-3DC7-2E43-8D0C-245CF3D3EC09}" type="datetimeFigureOut">
              <a:rPr lang="en-US" smtClean="0"/>
              <a:t>11/30/20</a:t>
            </a:fld>
            <a:endParaRPr lang="en-US"/>
          </a:p>
        </p:txBody>
      </p:sp>
      <p:sp>
        <p:nvSpPr>
          <p:cNvPr id="3" name="Footer Placeholder 2">
            <a:extLst>
              <a:ext uri="{FF2B5EF4-FFF2-40B4-BE49-F238E27FC236}">
                <a16:creationId xmlns:a16="http://schemas.microsoft.com/office/drawing/2014/main" id="{75054C10-A69B-354E-B698-2A264948CB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CD11FB-82F6-6449-A612-0674CF943446}"/>
              </a:ext>
            </a:extLst>
          </p:cNvPr>
          <p:cNvSpPr>
            <a:spLocks noGrp="1"/>
          </p:cNvSpPr>
          <p:nvPr>
            <p:ph type="sldNum" sz="quarter" idx="12"/>
          </p:nvPr>
        </p:nvSpPr>
        <p:spPr/>
        <p:txBody>
          <a:bodyPr/>
          <a:lstStyle/>
          <a:p>
            <a:fld id="{CAC1C6CE-C7D1-4C4C-9405-9B2DF4DD67E2}" type="slidenum">
              <a:rPr lang="en-US" smtClean="0"/>
              <a:t>‹#›</a:t>
            </a:fld>
            <a:endParaRPr lang="en-US"/>
          </a:p>
        </p:txBody>
      </p:sp>
    </p:spTree>
    <p:extLst>
      <p:ext uri="{BB962C8B-B14F-4D97-AF65-F5344CB8AC3E}">
        <p14:creationId xmlns:p14="http://schemas.microsoft.com/office/powerpoint/2010/main" val="3535108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D6EEF-57D4-4F44-A0A8-B1D4CD269F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9C826A-9890-0741-8672-6096CB150C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BB6155-EAAB-8541-82EA-7475D7F5EF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FCBB00-A186-B943-B516-E9169666825B}"/>
              </a:ext>
            </a:extLst>
          </p:cNvPr>
          <p:cNvSpPr>
            <a:spLocks noGrp="1"/>
          </p:cNvSpPr>
          <p:nvPr>
            <p:ph type="dt" sz="half" idx="10"/>
          </p:nvPr>
        </p:nvSpPr>
        <p:spPr/>
        <p:txBody>
          <a:bodyPr/>
          <a:lstStyle/>
          <a:p>
            <a:fld id="{D73FB324-3DC7-2E43-8D0C-245CF3D3EC09}" type="datetimeFigureOut">
              <a:rPr lang="en-US" smtClean="0"/>
              <a:t>11/30/20</a:t>
            </a:fld>
            <a:endParaRPr lang="en-US"/>
          </a:p>
        </p:txBody>
      </p:sp>
      <p:sp>
        <p:nvSpPr>
          <p:cNvPr id="6" name="Footer Placeholder 5">
            <a:extLst>
              <a:ext uri="{FF2B5EF4-FFF2-40B4-BE49-F238E27FC236}">
                <a16:creationId xmlns:a16="http://schemas.microsoft.com/office/drawing/2014/main" id="{01C3DF63-75AE-B543-9FCE-7ED2CA19CD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02EC1B-691E-F14B-B72F-AAF7B64344EF}"/>
              </a:ext>
            </a:extLst>
          </p:cNvPr>
          <p:cNvSpPr>
            <a:spLocks noGrp="1"/>
          </p:cNvSpPr>
          <p:nvPr>
            <p:ph type="sldNum" sz="quarter" idx="12"/>
          </p:nvPr>
        </p:nvSpPr>
        <p:spPr/>
        <p:txBody>
          <a:bodyPr/>
          <a:lstStyle/>
          <a:p>
            <a:fld id="{CAC1C6CE-C7D1-4C4C-9405-9B2DF4DD67E2}" type="slidenum">
              <a:rPr lang="en-US" smtClean="0"/>
              <a:t>‹#›</a:t>
            </a:fld>
            <a:endParaRPr lang="en-US"/>
          </a:p>
        </p:txBody>
      </p:sp>
    </p:spTree>
    <p:extLst>
      <p:ext uri="{BB962C8B-B14F-4D97-AF65-F5344CB8AC3E}">
        <p14:creationId xmlns:p14="http://schemas.microsoft.com/office/powerpoint/2010/main" val="2507835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42CE9-0D93-FA41-993E-1470FEC798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298A7F-0BD0-8744-9626-91261BA8DD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83C57E-B4F7-9C48-8CAD-032FA2FDB6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95EB24-4C03-7149-9F84-2781C26DED7F}"/>
              </a:ext>
            </a:extLst>
          </p:cNvPr>
          <p:cNvSpPr>
            <a:spLocks noGrp="1"/>
          </p:cNvSpPr>
          <p:nvPr>
            <p:ph type="dt" sz="half" idx="10"/>
          </p:nvPr>
        </p:nvSpPr>
        <p:spPr/>
        <p:txBody>
          <a:bodyPr/>
          <a:lstStyle/>
          <a:p>
            <a:fld id="{D73FB324-3DC7-2E43-8D0C-245CF3D3EC09}" type="datetimeFigureOut">
              <a:rPr lang="en-US" smtClean="0"/>
              <a:t>11/30/20</a:t>
            </a:fld>
            <a:endParaRPr lang="en-US"/>
          </a:p>
        </p:txBody>
      </p:sp>
      <p:sp>
        <p:nvSpPr>
          <p:cNvPr id="6" name="Footer Placeholder 5">
            <a:extLst>
              <a:ext uri="{FF2B5EF4-FFF2-40B4-BE49-F238E27FC236}">
                <a16:creationId xmlns:a16="http://schemas.microsoft.com/office/drawing/2014/main" id="{0BAAD187-01E9-A046-8BC2-8E9161A59C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98456C-6436-764C-963E-CED60DB6F1B9}"/>
              </a:ext>
            </a:extLst>
          </p:cNvPr>
          <p:cNvSpPr>
            <a:spLocks noGrp="1"/>
          </p:cNvSpPr>
          <p:nvPr>
            <p:ph type="sldNum" sz="quarter" idx="12"/>
          </p:nvPr>
        </p:nvSpPr>
        <p:spPr/>
        <p:txBody>
          <a:bodyPr/>
          <a:lstStyle/>
          <a:p>
            <a:fld id="{CAC1C6CE-C7D1-4C4C-9405-9B2DF4DD67E2}" type="slidenum">
              <a:rPr lang="en-US" smtClean="0"/>
              <a:t>‹#›</a:t>
            </a:fld>
            <a:endParaRPr lang="en-US"/>
          </a:p>
        </p:txBody>
      </p:sp>
    </p:spTree>
    <p:extLst>
      <p:ext uri="{BB962C8B-B14F-4D97-AF65-F5344CB8AC3E}">
        <p14:creationId xmlns:p14="http://schemas.microsoft.com/office/powerpoint/2010/main" val="759855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D53E2C-F579-F140-8327-7FC43782BD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5F22B6-0EDF-F34D-97AF-2AEFAADF1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B2B4A-414A-7842-BA1C-E58974825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FB324-3DC7-2E43-8D0C-245CF3D3EC09}" type="datetimeFigureOut">
              <a:rPr lang="en-US" smtClean="0"/>
              <a:t>11/30/20</a:t>
            </a:fld>
            <a:endParaRPr lang="en-US"/>
          </a:p>
        </p:txBody>
      </p:sp>
      <p:sp>
        <p:nvSpPr>
          <p:cNvPr id="5" name="Footer Placeholder 4">
            <a:extLst>
              <a:ext uri="{FF2B5EF4-FFF2-40B4-BE49-F238E27FC236}">
                <a16:creationId xmlns:a16="http://schemas.microsoft.com/office/drawing/2014/main" id="{CCAF7A37-483C-154A-856E-EC329D20C4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D27BDB-5A79-274E-9DF3-52F6805986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1C6CE-C7D1-4C4C-9405-9B2DF4DD67E2}" type="slidenum">
              <a:rPr lang="en-US" smtClean="0"/>
              <a:t>‹#›</a:t>
            </a:fld>
            <a:endParaRPr lang="en-US"/>
          </a:p>
        </p:txBody>
      </p:sp>
    </p:spTree>
    <p:extLst>
      <p:ext uri="{BB962C8B-B14F-4D97-AF65-F5344CB8AC3E}">
        <p14:creationId xmlns:p14="http://schemas.microsoft.com/office/powerpoint/2010/main" val="3229225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1A21F1-65A3-8441-9A22-1A1E74B564F9}"/>
              </a:ext>
            </a:extLst>
          </p:cNvPr>
          <p:cNvPicPr>
            <a:picLocks noChangeAspect="1"/>
          </p:cNvPicPr>
          <p:nvPr/>
        </p:nvPicPr>
        <p:blipFill rotWithShape="1">
          <a:blip r:embed="rId3"/>
          <a:srcRect t="7812" b="7812"/>
          <a:stretch/>
        </p:blipFill>
        <p:spPr>
          <a:xfrm>
            <a:off x="0" y="0"/>
            <a:ext cx="12192000" cy="6858000"/>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524000" y="2440801"/>
            <a:ext cx="9144000" cy="2387600"/>
          </a:xfrm>
        </p:spPr>
        <p:txBody>
          <a:bodyPr>
            <a:normAutofit/>
          </a:bodyPr>
          <a:lstStyle/>
          <a:p>
            <a:r>
              <a:rPr lang="en-US" sz="3200" b="1" dirty="0">
                <a:solidFill>
                  <a:schemeClr val="bg1"/>
                </a:solidFill>
              </a:rPr>
              <a:t>Introduction to the Library Space Technology Network</a:t>
            </a:r>
            <a:br>
              <a:rPr lang="en-US" b="1" dirty="0">
                <a:solidFill>
                  <a:schemeClr val="bg1"/>
                </a:solidFill>
              </a:rPr>
            </a:br>
            <a:endParaRPr lang="en-US" b="1" dirty="0">
              <a:solidFill>
                <a:schemeClr val="bg1"/>
              </a:solidFill>
            </a:endParaRPr>
          </a:p>
        </p:txBody>
      </p:sp>
      <p:pic>
        <p:nvPicPr>
          <p:cNvPr id="7" name="Graphic 6">
            <a:extLst>
              <a:ext uri="{FF2B5EF4-FFF2-40B4-BE49-F238E27FC236}">
                <a16:creationId xmlns:a16="http://schemas.microsoft.com/office/drawing/2014/main" id="{1EB90979-69A0-C544-9412-1981E0544B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44975" y="1660617"/>
            <a:ext cx="3702050" cy="1560368"/>
          </a:xfrm>
          <a:prstGeom prst="rect">
            <a:avLst/>
          </a:prstGeom>
        </p:spPr>
      </p:pic>
    </p:spTree>
    <p:extLst>
      <p:ext uri="{BB962C8B-B14F-4D97-AF65-F5344CB8AC3E}">
        <p14:creationId xmlns:p14="http://schemas.microsoft.com/office/powerpoint/2010/main" val="1466159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DFB753-B69C-4543-89FB-F19DE705F2E4}"/>
              </a:ext>
            </a:extLst>
          </p:cNvPr>
          <p:cNvPicPr>
            <a:picLocks noChangeAspect="1"/>
          </p:cNvPicPr>
          <p:nvPr/>
        </p:nvPicPr>
        <p:blipFill rotWithShape="1">
          <a:blip r:embed="rId3"/>
          <a:srcRect t="6852" b="6833"/>
          <a:stretch/>
        </p:blipFill>
        <p:spPr>
          <a:xfrm>
            <a:off x="2246" y="-1"/>
            <a:ext cx="12189754" cy="6858001"/>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524000" y="2486025"/>
            <a:ext cx="9144000" cy="1023938"/>
          </a:xfrm>
          <a:solidFill>
            <a:srgbClr val="000000">
              <a:alpha val="40000"/>
            </a:srgbClr>
          </a:solidFill>
        </p:spPr>
        <p:txBody>
          <a:bodyPr>
            <a:normAutofit/>
          </a:bodyPr>
          <a:lstStyle/>
          <a:p>
            <a:r>
              <a:rPr lang="en-US" sz="3200" b="1" dirty="0">
                <a:solidFill>
                  <a:schemeClr val="bg1"/>
                </a:solidFill>
              </a:rPr>
              <a:t>It was now possible for students to build their own satellites and conduct science experiments in space.</a:t>
            </a:r>
            <a:endParaRPr lang="en-US" b="1" dirty="0">
              <a:solidFill>
                <a:schemeClr val="bg1"/>
              </a:solidFill>
            </a:endParaRPr>
          </a:p>
        </p:txBody>
      </p:sp>
    </p:spTree>
    <p:extLst>
      <p:ext uri="{BB962C8B-B14F-4D97-AF65-F5344CB8AC3E}">
        <p14:creationId xmlns:p14="http://schemas.microsoft.com/office/powerpoint/2010/main" val="4219869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3A99FB-52DD-154D-8900-E068078C7DA1}"/>
              </a:ext>
            </a:extLst>
          </p:cNvPr>
          <p:cNvPicPr>
            <a:picLocks noChangeAspect="1"/>
          </p:cNvPicPr>
          <p:nvPr/>
        </p:nvPicPr>
        <p:blipFill rotWithShape="1">
          <a:blip r:embed="rId3"/>
          <a:srcRect t="5872" b="6055"/>
          <a:stretch/>
        </p:blipFill>
        <p:spPr>
          <a:xfrm>
            <a:off x="-1" y="0"/>
            <a:ext cx="12214413" cy="6858000"/>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535205" y="2286000"/>
            <a:ext cx="9144000" cy="1924050"/>
          </a:xfrm>
          <a:solidFill>
            <a:srgbClr val="000000">
              <a:alpha val="47843"/>
            </a:srgbClr>
          </a:solidFill>
        </p:spPr>
        <p:txBody>
          <a:bodyPr>
            <a:normAutofit/>
          </a:bodyPr>
          <a:lstStyle/>
          <a:p>
            <a:r>
              <a:rPr lang="en-US" sz="3200" b="1" dirty="0">
                <a:solidFill>
                  <a:schemeClr val="bg1"/>
                </a:solidFill>
              </a:rPr>
              <a:t>The success of </a:t>
            </a:r>
            <a:r>
              <a:rPr lang="en-US" sz="3200" b="1" dirty="0" err="1">
                <a:solidFill>
                  <a:schemeClr val="bg1"/>
                </a:solidFill>
              </a:rPr>
              <a:t>cubesats</a:t>
            </a:r>
            <a:r>
              <a:rPr lang="en-US" sz="3200" b="1" dirty="0">
                <a:solidFill>
                  <a:schemeClr val="bg1"/>
                </a:solidFill>
              </a:rPr>
              <a:t> is largely dependent on NASA, ESA, and other major space agencies. For example, a student-made </a:t>
            </a:r>
            <a:r>
              <a:rPr lang="en-US" sz="3200" b="1" dirty="0" err="1">
                <a:solidFill>
                  <a:schemeClr val="bg1"/>
                </a:solidFill>
              </a:rPr>
              <a:t>cubesat</a:t>
            </a:r>
            <a:r>
              <a:rPr lang="en-US" sz="3200" b="1" dirty="0">
                <a:solidFill>
                  <a:schemeClr val="bg1"/>
                </a:solidFill>
              </a:rPr>
              <a:t> may take a free ride to the International Space Station (ISS) on a resupply mission.</a:t>
            </a:r>
            <a:endParaRPr lang="en-US" b="1" dirty="0">
              <a:solidFill>
                <a:schemeClr val="bg1"/>
              </a:solidFill>
            </a:endParaRPr>
          </a:p>
        </p:txBody>
      </p:sp>
    </p:spTree>
    <p:extLst>
      <p:ext uri="{BB962C8B-B14F-4D97-AF65-F5344CB8AC3E}">
        <p14:creationId xmlns:p14="http://schemas.microsoft.com/office/powerpoint/2010/main" val="2583285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846E74-8318-8C48-A839-1116E44281B0}"/>
              </a:ext>
            </a:extLst>
          </p:cNvPr>
          <p:cNvPicPr>
            <a:picLocks noChangeAspect="1"/>
          </p:cNvPicPr>
          <p:nvPr/>
        </p:nvPicPr>
        <p:blipFill rotWithShape="1">
          <a:blip r:embed="rId3"/>
          <a:srcRect t="7706" b="7750"/>
          <a:stretch/>
        </p:blipFill>
        <p:spPr>
          <a:xfrm>
            <a:off x="-5371" y="0"/>
            <a:ext cx="12197371" cy="6858000"/>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524000" y="2071687"/>
            <a:ext cx="9144000" cy="1438275"/>
          </a:xfrm>
          <a:solidFill>
            <a:srgbClr val="000000">
              <a:alpha val="40000"/>
            </a:srgbClr>
          </a:solidFill>
        </p:spPr>
        <p:txBody>
          <a:bodyPr>
            <a:normAutofit/>
          </a:bodyPr>
          <a:lstStyle/>
          <a:p>
            <a:r>
              <a:rPr lang="en-US" sz="3200" b="1" dirty="0">
                <a:solidFill>
                  <a:schemeClr val="bg1"/>
                </a:solidFill>
              </a:rPr>
              <a:t>Once this </a:t>
            </a:r>
            <a:r>
              <a:rPr lang="en-US" sz="3200" b="1" dirty="0" err="1">
                <a:solidFill>
                  <a:schemeClr val="bg1"/>
                </a:solidFill>
              </a:rPr>
              <a:t>cubesat</a:t>
            </a:r>
            <a:r>
              <a:rPr lang="en-US" sz="3200" b="1" dirty="0">
                <a:solidFill>
                  <a:schemeClr val="bg1"/>
                </a:solidFill>
              </a:rPr>
              <a:t> arrives at the ISS, it can be launched into low Earth orbit from the </a:t>
            </a:r>
            <a:r>
              <a:rPr lang="en-US" sz="3200" b="1" dirty="0" err="1">
                <a:solidFill>
                  <a:schemeClr val="bg1"/>
                </a:solidFill>
              </a:rPr>
              <a:t>Nanorocks</a:t>
            </a:r>
            <a:r>
              <a:rPr lang="en-US" sz="3200" b="1" dirty="0">
                <a:solidFill>
                  <a:schemeClr val="bg1"/>
                </a:solidFill>
              </a:rPr>
              <a:t> CubeSat Deployer built into the ISS.</a:t>
            </a:r>
            <a:endParaRPr lang="en-US" b="1" dirty="0">
              <a:solidFill>
                <a:schemeClr val="bg1"/>
              </a:solidFill>
            </a:endParaRPr>
          </a:p>
        </p:txBody>
      </p:sp>
    </p:spTree>
    <p:extLst>
      <p:ext uri="{BB962C8B-B14F-4D97-AF65-F5344CB8AC3E}">
        <p14:creationId xmlns:p14="http://schemas.microsoft.com/office/powerpoint/2010/main" val="1134895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4E0C75-7B95-3E49-9EB7-BA4D0AABCA92}"/>
              </a:ext>
            </a:extLst>
          </p:cNvPr>
          <p:cNvPicPr>
            <a:picLocks noChangeAspect="1"/>
          </p:cNvPicPr>
          <p:nvPr/>
        </p:nvPicPr>
        <p:blipFill rotWithShape="1">
          <a:blip r:embed="rId3"/>
          <a:srcRect t="7771" b="7771"/>
          <a:stretch/>
        </p:blipFill>
        <p:spPr>
          <a:xfrm>
            <a:off x="0" y="-1"/>
            <a:ext cx="12192000" cy="6858001"/>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452563" y="2100262"/>
            <a:ext cx="9144000" cy="2181225"/>
          </a:xfrm>
          <a:solidFill>
            <a:srgbClr val="000000">
              <a:alpha val="40000"/>
            </a:srgbClr>
          </a:solidFill>
        </p:spPr>
        <p:txBody>
          <a:bodyPr>
            <a:normAutofit fontScale="90000"/>
          </a:bodyPr>
          <a:lstStyle/>
          <a:p>
            <a:r>
              <a:rPr lang="en-US" sz="3200" b="1" dirty="0">
                <a:solidFill>
                  <a:schemeClr val="bg1"/>
                </a:solidFill>
              </a:rPr>
              <a:t>NASA started allowing </a:t>
            </a:r>
            <a:r>
              <a:rPr lang="en-US" sz="3200" b="1" dirty="0" err="1">
                <a:solidFill>
                  <a:schemeClr val="bg1"/>
                </a:solidFill>
              </a:rPr>
              <a:t>cubesats</a:t>
            </a:r>
            <a:r>
              <a:rPr lang="en-US" sz="3200" b="1" dirty="0">
                <a:solidFill>
                  <a:schemeClr val="bg1"/>
                </a:solidFill>
              </a:rPr>
              <a:t> to ride for free through their CubeSat Launch Initiative (CSLI) and Educational Launch of Nanosatellites (</a:t>
            </a:r>
            <a:r>
              <a:rPr lang="en-US" sz="3200" b="1" dirty="0" err="1">
                <a:solidFill>
                  <a:schemeClr val="bg1"/>
                </a:solidFill>
              </a:rPr>
              <a:t>ELaNa</a:t>
            </a:r>
            <a:r>
              <a:rPr lang="en-US" sz="3200" b="1" dirty="0">
                <a:solidFill>
                  <a:schemeClr val="bg1"/>
                </a:solidFill>
              </a:rPr>
              <a:t>) programs. This has allowed </a:t>
            </a:r>
            <a:r>
              <a:rPr lang="en-US" sz="3200" b="1" dirty="0" err="1">
                <a:solidFill>
                  <a:schemeClr val="bg1"/>
                </a:solidFill>
              </a:rPr>
              <a:t>cubesat</a:t>
            </a:r>
            <a:r>
              <a:rPr lang="en-US" sz="3200" b="1" dirty="0">
                <a:solidFill>
                  <a:schemeClr val="bg1"/>
                </a:solidFill>
              </a:rPr>
              <a:t> missions to flourish and allowed for thousands of students to participate in missions too.</a:t>
            </a:r>
            <a:endParaRPr lang="en-US" b="1" dirty="0">
              <a:solidFill>
                <a:schemeClr val="bg1"/>
              </a:solidFill>
            </a:endParaRPr>
          </a:p>
        </p:txBody>
      </p:sp>
    </p:spTree>
    <p:extLst>
      <p:ext uri="{BB962C8B-B14F-4D97-AF65-F5344CB8AC3E}">
        <p14:creationId xmlns:p14="http://schemas.microsoft.com/office/powerpoint/2010/main" val="3312013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B9CA96-3B9A-9642-9B9F-39A4862A0F1C}"/>
              </a:ext>
            </a:extLst>
          </p:cNvPr>
          <p:cNvPicPr>
            <a:picLocks noChangeAspect="1"/>
          </p:cNvPicPr>
          <p:nvPr/>
        </p:nvPicPr>
        <p:blipFill rotWithShape="1">
          <a:blip r:embed="rId3"/>
          <a:srcRect l="7936" r="26793"/>
          <a:stretch/>
        </p:blipFill>
        <p:spPr>
          <a:xfrm>
            <a:off x="-1" y="0"/>
            <a:ext cx="12192001" cy="6858000"/>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524000" y="1643063"/>
            <a:ext cx="9144000" cy="1866900"/>
          </a:xfrm>
          <a:solidFill>
            <a:srgbClr val="000000">
              <a:alpha val="40000"/>
            </a:srgbClr>
          </a:solidFill>
        </p:spPr>
        <p:txBody>
          <a:bodyPr>
            <a:normAutofit/>
          </a:bodyPr>
          <a:lstStyle/>
          <a:p>
            <a:r>
              <a:rPr lang="en-US" sz="3200" b="1" dirty="0">
                <a:solidFill>
                  <a:schemeClr val="bg1"/>
                </a:solidFill>
              </a:rPr>
              <a:t>Satellites are only useful if they can communicate with us on earth. This is where ground stations come in. Satellites typically communicate through a radio connected to an antenna.</a:t>
            </a:r>
            <a:endParaRPr lang="en-US" b="1" dirty="0">
              <a:solidFill>
                <a:schemeClr val="bg1"/>
              </a:solidFill>
            </a:endParaRPr>
          </a:p>
        </p:txBody>
      </p:sp>
    </p:spTree>
    <p:extLst>
      <p:ext uri="{BB962C8B-B14F-4D97-AF65-F5344CB8AC3E}">
        <p14:creationId xmlns:p14="http://schemas.microsoft.com/office/powerpoint/2010/main" val="2674235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4FF28B-9D4B-CA4A-9AEA-742D2686D968}"/>
              </a:ext>
            </a:extLst>
          </p:cNvPr>
          <p:cNvPicPr>
            <a:picLocks noChangeAspect="1"/>
          </p:cNvPicPr>
          <p:nvPr/>
        </p:nvPicPr>
        <p:blipFill rotWithShape="1">
          <a:blip r:embed="rId3"/>
          <a:srcRect l="2911" r="2911"/>
          <a:stretch/>
        </p:blipFill>
        <p:spPr>
          <a:xfrm>
            <a:off x="0" y="0"/>
            <a:ext cx="12192000" cy="6858000"/>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524000" y="1591733"/>
            <a:ext cx="9144000" cy="1918229"/>
          </a:xfrm>
          <a:solidFill>
            <a:srgbClr val="000000">
              <a:alpha val="40000"/>
            </a:srgbClr>
          </a:solidFill>
        </p:spPr>
        <p:txBody>
          <a:bodyPr>
            <a:normAutofit/>
          </a:bodyPr>
          <a:lstStyle/>
          <a:p>
            <a:r>
              <a:rPr lang="en-US" sz="3200" b="1" dirty="0">
                <a:solidFill>
                  <a:schemeClr val="bg1"/>
                </a:solidFill>
              </a:rPr>
              <a:t>To actually receive this message though, a ground station right under the path of the orbiting satellite has to be tracking the satellite and ready to receive the message with its own antenna and radio.</a:t>
            </a:r>
            <a:endParaRPr lang="en-US" b="1" dirty="0">
              <a:solidFill>
                <a:schemeClr val="bg1"/>
              </a:solidFill>
            </a:endParaRPr>
          </a:p>
        </p:txBody>
      </p:sp>
    </p:spTree>
    <p:extLst>
      <p:ext uri="{BB962C8B-B14F-4D97-AF65-F5344CB8AC3E}">
        <p14:creationId xmlns:p14="http://schemas.microsoft.com/office/powerpoint/2010/main" val="3625569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64AC79-EB7F-B34D-9D1B-859CF13C1334}"/>
              </a:ext>
            </a:extLst>
          </p:cNvPr>
          <p:cNvPicPr>
            <a:picLocks noChangeAspect="1"/>
          </p:cNvPicPr>
          <p:nvPr/>
        </p:nvPicPr>
        <p:blipFill>
          <a:blip r:embed="rId3"/>
          <a:stretch>
            <a:fillRect/>
          </a:stretch>
        </p:blipFill>
        <p:spPr>
          <a:xfrm>
            <a:off x="-118533" y="-3373394"/>
            <a:ext cx="12310533" cy="13475042"/>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524000" y="1557867"/>
            <a:ext cx="9144000" cy="1952096"/>
          </a:xfrm>
          <a:solidFill>
            <a:srgbClr val="000000">
              <a:alpha val="40000"/>
            </a:srgbClr>
          </a:solidFill>
        </p:spPr>
        <p:txBody>
          <a:bodyPr>
            <a:normAutofit/>
          </a:bodyPr>
          <a:lstStyle/>
          <a:p>
            <a:r>
              <a:rPr lang="en-US" sz="3200" b="1" dirty="0">
                <a:solidFill>
                  <a:schemeClr val="bg1"/>
                </a:solidFill>
              </a:rPr>
              <a:t>These small satellites orbit in low Earth orbit meaning they make a complete orbit around the globe in just 90 minutes and are only overhead any one particular location for about 10 minutes.</a:t>
            </a:r>
            <a:endParaRPr lang="en-US" b="1" dirty="0">
              <a:solidFill>
                <a:schemeClr val="bg1"/>
              </a:solidFill>
            </a:endParaRPr>
          </a:p>
        </p:txBody>
      </p:sp>
    </p:spTree>
    <p:extLst>
      <p:ext uri="{BB962C8B-B14F-4D97-AF65-F5344CB8AC3E}">
        <p14:creationId xmlns:p14="http://schemas.microsoft.com/office/powerpoint/2010/main" val="1590387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3EA0DF-C529-6A4E-9FCB-003EF2896D21}"/>
              </a:ext>
            </a:extLst>
          </p:cNvPr>
          <p:cNvPicPr>
            <a:picLocks noChangeAspect="1"/>
          </p:cNvPicPr>
          <p:nvPr/>
        </p:nvPicPr>
        <p:blipFill rotWithShape="1">
          <a:blip r:embed="rId3"/>
          <a:srcRect l="2513" r="2513"/>
          <a:stretch/>
        </p:blipFill>
        <p:spPr>
          <a:xfrm>
            <a:off x="-1" y="0"/>
            <a:ext cx="12192001" cy="6857999"/>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524000" y="1557867"/>
            <a:ext cx="9144000" cy="1952096"/>
          </a:xfrm>
          <a:solidFill>
            <a:srgbClr val="000000">
              <a:alpha val="40000"/>
            </a:srgbClr>
          </a:solidFill>
        </p:spPr>
        <p:txBody>
          <a:bodyPr>
            <a:normAutofit/>
          </a:bodyPr>
          <a:lstStyle/>
          <a:p>
            <a:r>
              <a:rPr lang="en-US" sz="3200" b="1" dirty="0">
                <a:solidFill>
                  <a:schemeClr val="bg1"/>
                </a:solidFill>
              </a:rPr>
              <a:t>The LSTN ground stations are part of a growing network of open source satellite ground stations called </a:t>
            </a:r>
            <a:r>
              <a:rPr lang="en-US" sz="3200" b="1" dirty="0" err="1">
                <a:solidFill>
                  <a:schemeClr val="bg1"/>
                </a:solidFill>
              </a:rPr>
              <a:t>SatNOGS</a:t>
            </a:r>
            <a:r>
              <a:rPr lang="en-US" sz="3200" b="1" dirty="0">
                <a:solidFill>
                  <a:schemeClr val="bg1"/>
                </a:solidFill>
              </a:rPr>
              <a:t>, which was created by the Libre Space Foundation.</a:t>
            </a:r>
            <a:endParaRPr lang="en-US" b="1" dirty="0">
              <a:solidFill>
                <a:schemeClr val="bg1"/>
              </a:solidFill>
            </a:endParaRPr>
          </a:p>
        </p:txBody>
      </p:sp>
    </p:spTree>
    <p:extLst>
      <p:ext uri="{BB962C8B-B14F-4D97-AF65-F5344CB8AC3E}">
        <p14:creationId xmlns:p14="http://schemas.microsoft.com/office/powerpoint/2010/main" val="631731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A4DBDA-BF90-054A-9189-95B7D6161E86}"/>
              </a:ext>
            </a:extLst>
          </p:cNvPr>
          <p:cNvPicPr>
            <a:picLocks noChangeAspect="1"/>
          </p:cNvPicPr>
          <p:nvPr/>
        </p:nvPicPr>
        <p:blipFill rotWithShape="1">
          <a:blip r:embed="rId3"/>
          <a:srcRect l="1223" r="1223"/>
          <a:stretch/>
        </p:blipFill>
        <p:spPr>
          <a:xfrm>
            <a:off x="-1" y="0"/>
            <a:ext cx="12192001" cy="6858000"/>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524000" y="1845733"/>
            <a:ext cx="9144000" cy="1664230"/>
          </a:xfrm>
          <a:solidFill>
            <a:srgbClr val="000000">
              <a:alpha val="40000"/>
            </a:srgbClr>
          </a:solidFill>
        </p:spPr>
        <p:txBody>
          <a:bodyPr>
            <a:normAutofit fontScale="90000"/>
          </a:bodyPr>
          <a:lstStyle/>
          <a:p>
            <a:r>
              <a:rPr lang="en-US" sz="3200" b="1" dirty="0" err="1">
                <a:solidFill>
                  <a:schemeClr val="bg1"/>
                </a:solidFill>
              </a:rPr>
              <a:t>SatNOGS</a:t>
            </a:r>
            <a:r>
              <a:rPr lang="en-US" sz="3200" b="1" dirty="0">
                <a:solidFill>
                  <a:schemeClr val="bg1"/>
                </a:solidFill>
              </a:rPr>
              <a:t> is reliant on active participation and once a library starts operating a ground station, they can also begin scheduling satellite observations on other ground stations in the network.</a:t>
            </a:r>
            <a:endParaRPr lang="en-US" b="1" dirty="0">
              <a:solidFill>
                <a:schemeClr val="bg1"/>
              </a:solidFill>
            </a:endParaRPr>
          </a:p>
        </p:txBody>
      </p:sp>
    </p:spTree>
    <p:extLst>
      <p:ext uri="{BB962C8B-B14F-4D97-AF65-F5344CB8AC3E}">
        <p14:creationId xmlns:p14="http://schemas.microsoft.com/office/powerpoint/2010/main" val="2354000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58AF02-A3BA-C345-94A9-FBC7AEF2B84C}"/>
              </a:ext>
            </a:extLst>
          </p:cNvPr>
          <p:cNvPicPr>
            <a:picLocks noChangeAspect="1"/>
          </p:cNvPicPr>
          <p:nvPr/>
        </p:nvPicPr>
        <p:blipFill rotWithShape="1">
          <a:blip r:embed="rId3"/>
          <a:srcRect t="11640" b="11730"/>
          <a:stretch/>
        </p:blipFill>
        <p:spPr>
          <a:xfrm>
            <a:off x="-11004" y="-1"/>
            <a:ext cx="12203004" cy="6858001"/>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solidFill>
            <a:srgbClr val="000000">
              <a:alpha val="40000"/>
            </a:srgbClr>
          </a:solidFill>
        </p:spPr>
        <p:txBody>
          <a:bodyPr>
            <a:normAutofit/>
          </a:bodyPr>
          <a:lstStyle/>
          <a:p>
            <a:r>
              <a:rPr lang="en-US" sz="3200" b="1" dirty="0">
                <a:solidFill>
                  <a:schemeClr val="bg1"/>
                </a:solidFill>
              </a:rPr>
              <a:t>While the LSTN ground station can communicate with satellites communicating in one particular frequency band, participation on the </a:t>
            </a:r>
            <a:r>
              <a:rPr lang="en-US" sz="3200" b="1" dirty="0" err="1">
                <a:solidFill>
                  <a:schemeClr val="bg1"/>
                </a:solidFill>
              </a:rPr>
              <a:t>SatNOGS</a:t>
            </a:r>
            <a:r>
              <a:rPr lang="en-US" sz="3200" b="1" dirty="0">
                <a:solidFill>
                  <a:schemeClr val="bg1"/>
                </a:solidFill>
              </a:rPr>
              <a:t> network means being able to hear thousands of satellites that communicate at different frequencies.</a:t>
            </a:r>
            <a:endParaRPr lang="en-US" b="1" dirty="0">
              <a:solidFill>
                <a:schemeClr val="bg1"/>
              </a:solidFill>
            </a:endParaRPr>
          </a:p>
        </p:txBody>
      </p:sp>
    </p:spTree>
    <p:extLst>
      <p:ext uri="{BB962C8B-B14F-4D97-AF65-F5344CB8AC3E}">
        <p14:creationId xmlns:p14="http://schemas.microsoft.com/office/powerpoint/2010/main" val="3249856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5F5A9D-172E-BD40-BD12-99477A0DA3BB}"/>
              </a:ext>
            </a:extLst>
          </p:cNvPr>
          <p:cNvPicPr>
            <a:picLocks noChangeAspect="1"/>
          </p:cNvPicPr>
          <p:nvPr/>
        </p:nvPicPr>
        <p:blipFill rotWithShape="1">
          <a:blip r:embed="rId3"/>
          <a:srcRect t="3861" b="3475"/>
          <a:stretch/>
        </p:blipFill>
        <p:spPr>
          <a:xfrm>
            <a:off x="1609" y="-1"/>
            <a:ext cx="12236023" cy="6858001"/>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547620" y="2800349"/>
            <a:ext cx="9144000" cy="1381125"/>
          </a:xfrm>
          <a:solidFill>
            <a:srgbClr val="000000">
              <a:alpha val="30588"/>
            </a:srgbClr>
          </a:solidFill>
        </p:spPr>
        <p:txBody>
          <a:bodyPr>
            <a:normAutofit fontScale="90000"/>
          </a:bodyPr>
          <a:lstStyle/>
          <a:p>
            <a:r>
              <a:rPr lang="en-US" sz="3200" b="1" dirty="0">
                <a:solidFill>
                  <a:schemeClr val="bg1"/>
                </a:solidFill>
              </a:rPr>
              <a:t>The Library Space Technology Network (LSTN) is a project that offers public library communities the chance to build and engage with space technology.</a:t>
            </a:r>
            <a:endParaRPr lang="en-US" b="1" dirty="0">
              <a:solidFill>
                <a:schemeClr val="bg1"/>
              </a:solidFill>
            </a:endParaRPr>
          </a:p>
        </p:txBody>
      </p:sp>
    </p:spTree>
    <p:extLst>
      <p:ext uri="{BB962C8B-B14F-4D97-AF65-F5344CB8AC3E}">
        <p14:creationId xmlns:p14="http://schemas.microsoft.com/office/powerpoint/2010/main" val="1952624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8B4C06-5D26-FE49-96A5-00EC918CECC8}"/>
              </a:ext>
            </a:extLst>
          </p:cNvPr>
          <p:cNvPicPr>
            <a:picLocks noChangeAspect="1"/>
          </p:cNvPicPr>
          <p:nvPr/>
        </p:nvPicPr>
        <p:blipFill rotWithShape="1">
          <a:blip r:embed="rId3"/>
          <a:srcRect t="18148" b="18148"/>
          <a:stretch/>
        </p:blipFill>
        <p:spPr>
          <a:xfrm>
            <a:off x="0" y="0"/>
            <a:ext cx="12192000" cy="6858000"/>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524000" y="1507067"/>
            <a:ext cx="9144000" cy="2002896"/>
          </a:xfrm>
          <a:solidFill>
            <a:srgbClr val="000000">
              <a:alpha val="40000"/>
            </a:srgbClr>
          </a:solidFill>
        </p:spPr>
        <p:txBody>
          <a:bodyPr>
            <a:normAutofit/>
          </a:bodyPr>
          <a:lstStyle/>
          <a:p>
            <a:r>
              <a:rPr lang="en-US" sz="3200" b="1" dirty="0">
                <a:solidFill>
                  <a:schemeClr val="bg1"/>
                </a:solidFill>
              </a:rPr>
              <a:t>With LSTN, we hope to get public libraries around the world involved with real space technology by lowering the cost and technical hurdles of owning and operating a satellite ground station.</a:t>
            </a:r>
            <a:endParaRPr lang="en-US" b="1" dirty="0">
              <a:solidFill>
                <a:schemeClr val="bg1"/>
              </a:solidFill>
            </a:endParaRPr>
          </a:p>
        </p:txBody>
      </p:sp>
    </p:spTree>
    <p:extLst>
      <p:ext uri="{BB962C8B-B14F-4D97-AF65-F5344CB8AC3E}">
        <p14:creationId xmlns:p14="http://schemas.microsoft.com/office/powerpoint/2010/main" val="2193552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6CF273-10E7-554C-B6E0-1CD02AEC4CF2}"/>
              </a:ext>
            </a:extLst>
          </p:cNvPr>
          <p:cNvPicPr>
            <a:picLocks noChangeAspect="1"/>
          </p:cNvPicPr>
          <p:nvPr/>
        </p:nvPicPr>
        <p:blipFill rotWithShape="1">
          <a:blip r:embed="rId3"/>
          <a:srcRect t="7812" b="7812"/>
          <a:stretch/>
        </p:blipFill>
        <p:spPr>
          <a:xfrm>
            <a:off x="0" y="0"/>
            <a:ext cx="12192000" cy="6858000"/>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151861" y="1269999"/>
            <a:ext cx="9144000" cy="3640667"/>
          </a:xfrm>
          <a:solidFill>
            <a:srgbClr val="000000">
              <a:alpha val="40000"/>
            </a:srgbClr>
          </a:solidFill>
        </p:spPr>
        <p:txBody>
          <a:bodyPr>
            <a:normAutofit fontScale="90000"/>
          </a:bodyPr>
          <a:lstStyle/>
          <a:p>
            <a:r>
              <a:rPr lang="en-US" sz="3200" b="1" dirty="0">
                <a:solidFill>
                  <a:schemeClr val="bg1"/>
                </a:solidFill>
              </a:rPr>
              <a:t>Image Credits</a:t>
            </a:r>
            <a:br>
              <a:rPr lang="en-US" sz="3200" b="1" dirty="0">
                <a:solidFill>
                  <a:schemeClr val="bg1"/>
                </a:solidFill>
              </a:rPr>
            </a:br>
            <a:br>
              <a:rPr lang="en-US" sz="1600" b="1" dirty="0">
                <a:solidFill>
                  <a:schemeClr val="bg1"/>
                </a:solidFill>
              </a:rPr>
            </a:br>
            <a:r>
              <a:rPr lang="en-US" sz="1600" b="1" dirty="0">
                <a:solidFill>
                  <a:schemeClr val="bg1"/>
                </a:solidFill>
              </a:rPr>
              <a:t>Over Seas and Clouds, processed by Stuart Rankin, CC-BY-NC 2.0</a:t>
            </a:r>
            <a:br>
              <a:rPr lang="en-US" sz="1600" b="1" dirty="0">
                <a:solidFill>
                  <a:schemeClr val="bg1"/>
                </a:solidFill>
              </a:rPr>
            </a:br>
            <a:r>
              <a:rPr lang="en-US" sz="1600" b="1" dirty="0">
                <a:solidFill>
                  <a:schemeClr val="bg1"/>
                </a:solidFill>
              </a:rPr>
              <a:t>iss051e050137, NASA, Public Domain</a:t>
            </a:r>
            <a:br>
              <a:rPr lang="en-US" sz="1600" b="1" dirty="0">
                <a:solidFill>
                  <a:schemeClr val="bg1"/>
                </a:solidFill>
              </a:rPr>
            </a:br>
            <a:r>
              <a:rPr lang="en-US" sz="1600" b="1" dirty="0">
                <a:solidFill>
                  <a:schemeClr val="bg1"/>
                </a:solidFill>
              </a:rPr>
              <a:t>iss038e056389, NASA, Public Domain</a:t>
            </a:r>
            <a:br>
              <a:rPr lang="en-US" sz="1600" b="1" dirty="0">
                <a:solidFill>
                  <a:schemeClr val="bg1"/>
                </a:solidFill>
              </a:rPr>
            </a:br>
            <a:r>
              <a:rPr lang="en-US" sz="1600" b="1" dirty="0">
                <a:solidFill>
                  <a:schemeClr val="bg1"/>
                </a:solidFill>
              </a:rPr>
              <a:t>Replica of Sputnik 1, NASA, Public Domain</a:t>
            </a:r>
            <a:br>
              <a:rPr lang="en-US" sz="1600" b="1" dirty="0">
                <a:solidFill>
                  <a:schemeClr val="bg1"/>
                </a:solidFill>
              </a:rPr>
            </a:br>
            <a:r>
              <a:rPr lang="en-US" sz="1600" b="1" dirty="0">
                <a:solidFill>
                  <a:schemeClr val="bg1"/>
                </a:solidFill>
              </a:rPr>
              <a:t>TIROS, the Nation's First Weather Satellite, NASA, Public Domain</a:t>
            </a:r>
            <a:br>
              <a:rPr lang="en-US" sz="1600" b="1" dirty="0">
                <a:solidFill>
                  <a:schemeClr val="bg1"/>
                </a:solidFill>
              </a:rPr>
            </a:br>
            <a:r>
              <a:rPr lang="en-US" sz="1600" b="1" dirty="0">
                <a:solidFill>
                  <a:schemeClr val="bg1"/>
                </a:solidFill>
              </a:rPr>
              <a:t>KSC-20170222-PH_ELA01_0001, NASA, Public Domain</a:t>
            </a:r>
            <a:br>
              <a:rPr lang="en-US" sz="1600" b="1" dirty="0">
                <a:solidFill>
                  <a:schemeClr val="bg1"/>
                </a:solidFill>
              </a:rPr>
            </a:br>
            <a:r>
              <a:rPr lang="en-US" sz="1600" b="1" dirty="0" err="1">
                <a:solidFill>
                  <a:schemeClr val="bg1"/>
                </a:solidFill>
              </a:rPr>
              <a:t>Cubesat</a:t>
            </a:r>
            <a:r>
              <a:rPr lang="en-US" sz="1600" b="1" dirty="0">
                <a:solidFill>
                  <a:schemeClr val="bg1"/>
                </a:solidFill>
              </a:rPr>
              <a:t> in Hand, </a:t>
            </a:r>
            <a:r>
              <a:rPr lang="en-US" sz="1600" b="1" dirty="0" err="1">
                <a:solidFill>
                  <a:schemeClr val="bg1"/>
                </a:solidFill>
              </a:rPr>
              <a:t>Svbodat</a:t>
            </a:r>
            <a:r>
              <a:rPr lang="en-US" sz="1600" b="1" dirty="0">
                <a:solidFill>
                  <a:schemeClr val="bg1"/>
                </a:solidFill>
              </a:rPr>
              <a:t>, CC BY-SA 3.0</a:t>
            </a:r>
            <a:br>
              <a:rPr lang="en-US" sz="1600" b="1" dirty="0">
                <a:solidFill>
                  <a:schemeClr val="bg1"/>
                </a:solidFill>
              </a:rPr>
            </a:br>
            <a:r>
              <a:rPr lang="en-US" sz="1600" b="1" dirty="0" err="1">
                <a:solidFill>
                  <a:schemeClr val="bg1"/>
                </a:solidFill>
              </a:rPr>
              <a:t>Stm</a:t>
            </a:r>
            <a:r>
              <a:rPr lang="en-US" sz="1600" b="1" dirty="0">
                <a:solidFill>
                  <a:schemeClr val="bg1"/>
                </a:solidFill>
              </a:rPr>
              <a:t> student build, NASA, Public Domain</a:t>
            </a:r>
            <a:br>
              <a:rPr lang="en-US" sz="1600" b="1" dirty="0">
                <a:solidFill>
                  <a:schemeClr val="bg1"/>
                </a:solidFill>
              </a:rPr>
            </a:br>
            <a:r>
              <a:rPr lang="en-US" sz="1600" b="1" dirty="0">
                <a:solidFill>
                  <a:schemeClr val="bg1"/>
                </a:solidFill>
              </a:rPr>
              <a:t>NASA/Crew of STS-132, NASA, Public Domain</a:t>
            </a:r>
            <a:br>
              <a:rPr lang="en-US" sz="1600" b="1" dirty="0">
                <a:solidFill>
                  <a:schemeClr val="bg1"/>
                </a:solidFill>
              </a:rPr>
            </a:br>
            <a:r>
              <a:rPr lang="en-US" sz="1600" b="1" dirty="0">
                <a:solidFill>
                  <a:schemeClr val="bg1"/>
                </a:solidFill>
              </a:rPr>
              <a:t>iss038e044890, NASA, Public Domain</a:t>
            </a:r>
            <a:br>
              <a:rPr lang="en-US" sz="1600" b="1" dirty="0">
                <a:solidFill>
                  <a:schemeClr val="bg1"/>
                </a:solidFill>
              </a:rPr>
            </a:br>
            <a:r>
              <a:rPr lang="en-US" sz="1600" b="1" dirty="0">
                <a:solidFill>
                  <a:schemeClr val="bg1"/>
                </a:solidFill>
              </a:rPr>
              <a:t>Falcon 9 and Dragon Vertical at Pad 39A, SpaceX, CC0</a:t>
            </a:r>
            <a:br>
              <a:rPr lang="en-US" sz="1600" b="1" dirty="0">
                <a:solidFill>
                  <a:schemeClr val="bg1"/>
                </a:solidFill>
              </a:rPr>
            </a:br>
            <a:r>
              <a:rPr lang="en-US" sz="1600" b="1" dirty="0">
                <a:solidFill>
                  <a:schemeClr val="bg1"/>
                </a:solidFill>
              </a:rPr>
              <a:t>iss038e044890, NASA, Public Domain</a:t>
            </a:r>
            <a:br>
              <a:rPr lang="en-US" sz="1600" b="1" dirty="0">
                <a:solidFill>
                  <a:schemeClr val="bg1"/>
                </a:solidFill>
              </a:rPr>
            </a:br>
            <a:r>
              <a:rPr lang="en-US" sz="1600" b="1" dirty="0">
                <a:solidFill>
                  <a:schemeClr val="bg1"/>
                </a:solidFill>
              </a:rPr>
              <a:t>FUNcube-1, Pa3weg, CC BY 3.0</a:t>
            </a:r>
            <a:br>
              <a:rPr lang="en-US" sz="1600" b="1" dirty="0">
                <a:solidFill>
                  <a:schemeClr val="bg1"/>
                </a:solidFill>
              </a:rPr>
            </a:br>
            <a:r>
              <a:rPr lang="en-US" sz="1600" b="1" dirty="0">
                <a:solidFill>
                  <a:schemeClr val="bg1"/>
                </a:solidFill>
              </a:rPr>
              <a:t>Marathon Public Library, Texas State Library and Archives Commission, CC BY 2.0</a:t>
            </a:r>
            <a:br>
              <a:rPr lang="en-US" sz="1600" b="1" dirty="0">
                <a:solidFill>
                  <a:schemeClr val="bg1"/>
                </a:solidFill>
              </a:rPr>
            </a:br>
            <a:r>
              <a:rPr lang="en-US" sz="1600" b="1" dirty="0">
                <a:solidFill>
                  <a:schemeClr val="bg1"/>
                </a:solidFill>
              </a:rPr>
              <a:t> </a:t>
            </a:r>
          </a:p>
        </p:txBody>
      </p:sp>
    </p:spTree>
    <p:extLst>
      <p:ext uri="{BB962C8B-B14F-4D97-AF65-F5344CB8AC3E}">
        <p14:creationId xmlns:p14="http://schemas.microsoft.com/office/powerpoint/2010/main" val="313680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F31D63-47F6-3948-B3AA-2CAB6F8CB9BA}"/>
              </a:ext>
            </a:extLst>
          </p:cNvPr>
          <p:cNvPicPr>
            <a:picLocks noChangeAspect="1"/>
          </p:cNvPicPr>
          <p:nvPr/>
        </p:nvPicPr>
        <p:blipFill rotWithShape="1">
          <a:blip r:embed="rId3"/>
          <a:srcRect t="2715" b="12911"/>
          <a:stretch/>
        </p:blipFill>
        <p:spPr>
          <a:xfrm>
            <a:off x="0" y="0"/>
            <a:ext cx="12192000" cy="6858000"/>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524000" y="2057399"/>
            <a:ext cx="9144000" cy="1452563"/>
          </a:xfrm>
          <a:solidFill>
            <a:srgbClr val="000000">
              <a:alpha val="29804"/>
            </a:srgbClr>
          </a:solidFill>
        </p:spPr>
        <p:txBody>
          <a:bodyPr>
            <a:normAutofit/>
          </a:bodyPr>
          <a:lstStyle/>
          <a:p>
            <a:r>
              <a:rPr lang="en-US" sz="3200" b="1" dirty="0">
                <a:solidFill>
                  <a:schemeClr val="bg1"/>
                </a:solidFill>
              </a:rPr>
              <a:t>Each public library in LSTN will operate their own ground station capable of communicating with over 100 different satellites when they pass overhead.</a:t>
            </a:r>
            <a:endParaRPr lang="en-US" b="1" dirty="0">
              <a:solidFill>
                <a:schemeClr val="bg1"/>
              </a:solidFill>
            </a:endParaRPr>
          </a:p>
        </p:txBody>
      </p:sp>
    </p:spTree>
    <p:extLst>
      <p:ext uri="{BB962C8B-B14F-4D97-AF65-F5344CB8AC3E}">
        <p14:creationId xmlns:p14="http://schemas.microsoft.com/office/powerpoint/2010/main" val="333627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439795-9986-F643-8976-ED6913C617FE}"/>
              </a:ext>
            </a:extLst>
          </p:cNvPr>
          <p:cNvPicPr>
            <a:picLocks noChangeAspect="1"/>
          </p:cNvPicPr>
          <p:nvPr/>
        </p:nvPicPr>
        <p:blipFill rotWithShape="1">
          <a:blip r:embed="rId3"/>
          <a:srcRect t="7710" b="7710"/>
          <a:stretch/>
        </p:blipFill>
        <p:spPr>
          <a:xfrm>
            <a:off x="0" y="0"/>
            <a:ext cx="12192000" cy="6858000"/>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524000" y="2471737"/>
            <a:ext cx="9144000" cy="1038225"/>
          </a:xfrm>
          <a:solidFill>
            <a:srgbClr val="000000">
              <a:alpha val="29804"/>
            </a:srgbClr>
          </a:solidFill>
        </p:spPr>
        <p:txBody>
          <a:bodyPr>
            <a:normAutofit/>
          </a:bodyPr>
          <a:lstStyle/>
          <a:p>
            <a:r>
              <a:rPr lang="en-US" sz="3200" b="1" dirty="0">
                <a:solidFill>
                  <a:schemeClr val="bg1"/>
                </a:solidFill>
              </a:rPr>
              <a:t>To understand this project better, let’s first take a quick look at the history of satellites and </a:t>
            </a:r>
            <a:r>
              <a:rPr lang="en-US" sz="3200" b="1" dirty="0" err="1">
                <a:solidFill>
                  <a:schemeClr val="bg1"/>
                </a:solidFill>
              </a:rPr>
              <a:t>cubesats</a:t>
            </a:r>
            <a:r>
              <a:rPr lang="en-US" sz="3200" b="1" dirty="0">
                <a:solidFill>
                  <a:schemeClr val="bg1"/>
                </a:solidFill>
              </a:rPr>
              <a:t>.</a:t>
            </a:r>
          </a:p>
        </p:txBody>
      </p:sp>
    </p:spTree>
    <p:extLst>
      <p:ext uri="{BB962C8B-B14F-4D97-AF65-F5344CB8AC3E}">
        <p14:creationId xmlns:p14="http://schemas.microsoft.com/office/powerpoint/2010/main" val="1982742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3E82A1-B586-DC4A-B70B-A56D9290EFC4}"/>
              </a:ext>
            </a:extLst>
          </p:cNvPr>
          <p:cNvPicPr>
            <a:picLocks noChangeAspect="1"/>
          </p:cNvPicPr>
          <p:nvPr/>
        </p:nvPicPr>
        <p:blipFill rotWithShape="1">
          <a:blip r:embed="rId3"/>
          <a:srcRect t="12040"/>
          <a:stretch/>
        </p:blipFill>
        <p:spPr>
          <a:xfrm>
            <a:off x="0" y="0"/>
            <a:ext cx="9501187" cy="6858000"/>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323974" y="3159919"/>
            <a:ext cx="9663113" cy="1023938"/>
          </a:xfrm>
          <a:solidFill>
            <a:srgbClr val="000000">
              <a:alpha val="29804"/>
            </a:srgbClr>
          </a:solidFill>
        </p:spPr>
        <p:txBody>
          <a:bodyPr>
            <a:normAutofit/>
          </a:bodyPr>
          <a:lstStyle/>
          <a:p>
            <a:r>
              <a:rPr lang="en-US" sz="3200" b="1" dirty="0">
                <a:solidFill>
                  <a:schemeClr val="bg1"/>
                </a:solidFill>
              </a:rPr>
              <a:t>Starting with Sputnik in 1957, humans have been launching satellites into Earth’s orbit for the past 60 years.</a:t>
            </a:r>
            <a:endParaRPr lang="en-US" b="1" dirty="0">
              <a:solidFill>
                <a:schemeClr val="bg1"/>
              </a:solidFill>
            </a:endParaRPr>
          </a:p>
        </p:txBody>
      </p:sp>
    </p:spTree>
    <p:extLst>
      <p:ext uri="{BB962C8B-B14F-4D97-AF65-F5344CB8AC3E}">
        <p14:creationId xmlns:p14="http://schemas.microsoft.com/office/powerpoint/2010/main" val="2514087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1081A3-C0BD-1E43-A278-655199C5400A}"/>
              </a:ext>
            </a:extLst>
          </p:cNvPr>
          <p:cNvPicPr>
            <a:picLocks noChangeAspect="1"/>
          </p:cNvPicPr>
          <p:nvPr/>
        </p:nvPicPr>
        <p:blipFill rotWithShape="1">
          <a:blip r:embed="rId3"/>
          <a:srcRect t="4982" b="5060"/>
          <a:stretch/>
        </p:blipFill>
        <p:spPr>
          <a:xfrm>
            <a:off x="-9530" y="-1"/>
            <a:ext cx="12201530" cy="6858001"/>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519235" y="2900361"/>
            <a:ext cx="9144000" cy="1409700"/>
          </a:xfrm>
          <a:solidFill>
            <a:srgbClr val="000000">
              <a:alpha val="41961"/>
            </a:srgbClr>
          </a:solidFill>
        </p:spPr>
        <p:txBody>
          <a:bodyPr>
            <a:normAutofit/>
          </a:bodyPr>
          <a:lstStyle/>
          <a:p>
            <a:r>
              <a:rPr lang="en-US" sz="3200" b="1" dirty="0">
                <a:solidFill>
                  <a:schemeClr val="bg1"/>
                </a:solidFill>
              </a:rPr>
              <a:t>Today, satellite technology allows us to predict the path of hurricanes, use GPS navigation, track air pollutants, study gravity and much more.</a:t>
            </a:r>
            <a:endParaRPr lang="en-US" b="1" dirty="0">
              <a:solidFill>
                <a:schemeClr val="bg1"/>
              </a:solidFill>
            </a:endParaRPr>
          </a:p>
        </p:txBody>
      </p:sp>
    </p:spTree>
    <p:extLst>
      <p:ext uri="{BB962C8B-B14F-4D97-AF65-F5344CB8AC3E}">
        <p14:creationId xmlns:p14="http://schemas.microsoft.com/office/powerpoint/2010/main" val="2770376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7A4DEB-4569-4F47-B670-285ADDDC1118}"/>
              </a:ext>
            </a:extLst>
          </p:cNvPr>
          <p:cNvPicPr>
            <a:picLocks noChangeAspect="1"/>
          </p:cNvPicPr>
          <p:nvPr/>
        </p:nvPicPr>
        <p:blipFill rotWithShape="1">
          <a:blip r:embed="rId3"/>
          <a:srcRect t="27461" b="27461"/>
          <a:stretch/>
        </p:blipFill>
        <p:spPr>
          <a:xfrm>
            <a:off x="0" y="0"/>
            <a:ext cx="12192000" cy="6858000"/>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524000" y="3357562"/>
            <a:ext cx="9144000" cy="1052512"/>
          </a:xfrm>
          <a:solidFill>
            <a:srgbClr val="000000">
              <a:alpha val="45098"/>
            </a:srgbClr>
          </a:solidFill>
        </p:spPr>
        <p:txBody>
          <a:bodyPr>
            <a:normAutofit/>
          </a:bodyPr>
          <a:lstStyle/>
          <a:p>
            <a:r>
              <a:rPr lang="en-US" sz="3200" b="1" dirty="0">
                <a:solidFill>
                  <a:schemeClr val="bg1"/>
                </a:solidFill>
              </a:rPr>
              <a:t>For the first 40 years of satellite development, most satellites were large and very expensive to make.</a:t>
            </a:r>
            <a:endParaRPr lang="en-US" b="1" dirty="0">
              <a:solidFill>
                <a:schemeClr val="bg1"/>
              </a:solidFill>
            </a:endParaRPr>
          </a:p>
        </p:txBody>
      </p:sp>
    </p:spTree>
    <p:extLst>
      <p:ext uri="{BB962C8B-B14F-4D97-AF65-F5344CB8AC3E}">
        <p14:creationId xmlns:p14="http://schemas.microsoft.com/office/powerpoint/2010/main" val="2384779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8B8B26-65A8-8E4D-964D-F31BAB37B787}"/>
              </a:ext>
            </a:extLst>
          </p:cNvPr>
          <p:cNvPicPr>
            <a:picLocks noChangeAspect="1"/>
          </p:cNvPicPr>
          <p:nvPr/>
        </p:nvPicPr>
        <p:blipFill rotWithShape="1">
          <a:blip r:embed="rId3"/>
          <a:srcRect t="8916" b="8916"/>
          <a:stretch/>
        </p:blipFill>
        <p:spPr>
          <a:xfrm>
            <a:off x="0" y="0"/>
            <a:ext cx="12192000" cy="6858000"/>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524000" y="3086100"/>
            <a:ext cx="9144000" cy="1095375"/>
          </a:xfrm>
          <a:solidFill>
            <a:srgbClr val="000000">
              <a:alpha val="40000"/>
            </a:srgbClr>
          </a:solidFill>
        </p:spPr>
        <p:txBody>
          <a:bodyPr>
            <a:normAutofit/>
          </a:bodyPr>
          <a:lstStyle/>
          <a:p>
            <a:r>
              <a:rPr lang="en-US" sz="3200" b="1" dirty="0">
                <a:solidFill>
                  <a:schemeClr val="bg1"/>
                </a:solidFill>
              </a:rPr>
              <a:t>This all changed in the late 1990s, when two professors developed the first </a:t>
            </a:r>
            <a:r>
              <a:rPr lang="en-US" sz="3200" b="1" dirty="0" err="1">
                <a:solidFill>
                  <a:schemeClr val="bg1"/>
                </a:solidFill>
              </a:rPr>
              <a:t>cubesat</a:t>
            </a:r>
            <a:r>
              <a:rPr lang="en-US" sz="3200" b="1" dirty="0">
                <a:solidFill>
                  <a:schemeClr val="bg1"/>
                </a:solidFill>
              </a:rPr>
              <a:t>.</a:t>
            </a:r>
            <a:endParaRPr lang="en-US" b="1" dirty="0">
              <a:solidFill>
                <a:schemeClr val="bg1"/>
              </a:solidFill>
            </a:endParaRPr>
          </a:p>
        </p:txBody>
      </p:sp>
    </p:spTree>
    <p:extLst>
      <p:ext uri="{BB962C8B-B14F-4D97-AF65-F5344CB8AC3E}">
        <p14:creationId xmlns:p14="http://schemas.microsoft.com/office/powerpoint/2010/main" val="1478917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7D207-1BD0-104C-AD9B-12AC6CC0522E}"/>
              </a:ext>
            </a:extLst>
          </p:cNvPr>
          <p:cNvPicPr>
            <a:picLocks noChangeAspect="1"/>
          </p:cNvPicPr>
          <p:nvPr/>
        </p:nvPicPr>
        <p:blipFill rotWithShape="1">
          <a:blip r:embed="rId3"/>
          <a:srcRect t="12500" b="12500"/>
          <a:stretch/>
        </p:blipFill>
        <p:spPr>
          <a:xfrm>
            <a:off x="0" y="0"/>
            <a:ext cx="12192000" cy="6858000"/>
          </a:xfrm>
          <a:prstGeom prst="rect">
            <a:avLst/>
          </a:prstGeom>
        </p:spPr>
      </p:pic>
      <p:sp>
        <p:nvSpPr>
          <p:cNvPr id="2" name="Title 1">
            <a:extLst>
              <a:ext uri="{FF2B5EF4-FFF2-40B4-BE49-F238E27FC236}">
                <a16:creationId xmlns:a16="http://schemas.microsoft.com/office/drawing/2014/main" id="{9D445C62-CDE5-5F45-9BC1-D3D4CB5169EF}"/>
              </a:ext>
            </a:extLst>
          </p:cNvPr>
          <p:cNvSpPr>
            <a:spLocks noGrp="1"/>
          </p:cNvSpPr>
          <p:nvPr>
            <p:ph type="ctrTitle"/>
          </p:nvPr>
        </p:nvSpPr>
        <p:spPr>
          <a:xfrm>
            <a:off x="1524000" y="2057399"/>
            <a:ext cx="9144000" cy="1452563"/>
          </a:xfrm>
          <a:solidFill>
            <a:srgbClr val="000000">
              <a:alpha val="40000"/>
            </a:srgbClr>
          </a:solidFill>
        </p:spPr>
        <p:txBody>
          <a:bodyPr>
            <a:normAutofit/>
          </a:bodyPr>
          <a:lstStyle/>
          <a:p>
            <a:r>
              <a:rPr lang="en-US" sz="3200" b="1" dirty="0">
                <a:solidFill>
                  <a:schemeClr val="bg1"/>
                </a:solidFill>
              </a:rPr>
              <a:t>A </a:t>
            </a:r>
            <a:r>
              <a:rPr lang="en-US" sz="3200" b="1" dirty="0" err="1">
                <a:solidFill>
                  <a:schemeClr val="bg1"/>
                </a:solidFill>
              </a:rPr>
              <a:t>cubesat</a:t>
            </a:r>
            <a:r>
              <a:rPr lang="en-US" sz="3200" b="1" dirty="0">
                <a:solidFill>
                  <a:schemeClr val="bg1"/>
                </a:solidFill>
              </a:rPr>
              <a:t> is a small inexpensive satellite using off-the-shelf parts that expanded access to space by bringing down the costs.</a:t>
            </a:r>
            <a:endParaRPr lang="en-US" b="1" dirty="0">
              <a:solidFill>
                <a:schemeClr val="bg1"/>
              </a:solidFill>
            </a:endParaRPr>
          </a:p>
        </p:txBody>
      </p:sp>
    </p:spTree>
    <p:extLst>
      <p:ext uri="{BB962C8B-B14F-4D97-AF65-F5344CB8AC3E}">
        <p14:creationId xmlns:p14="http://schemas.microsoft.com/office/powerpoint/2010/main" val="6114890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1131</Words>
  <Application>Microsoft Macintosh PowerPoint</Application>
  <PresentationFormat>Widescreen</PresentationFormat>
  <Paragraphs>61</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Introduction to the Library Space Technology Network </vt:lpstr>
      <vt:lpstr>The Library Space Technology Network (LSTN) is a project that offers public library communities the chance to build and engage with space technology.</vt:lpstr>
      <vt:lpstr>Each public library in LSTN will operate their own ground station capable of communicating with over 100 different satellites when they pass overhead.</vt:lpstr>
      <vt:lpstr>To understand this project better, let’s first take a quick look at the history of satellites and cubesats.</vt:lpstr>
      <vt:lpstr>Starting with Sputnik in 1957, humans have been launching satellites into Earth’s orbit for the past 60 years.</vt:lpstr>
      <vt:lpstr>Today, satellite technology allows us to predict the path of hurricanes, use GPS navigation, track air pollutants, study gravity and much more.</vt:lpstr>
      <vt:lpstr>For the first 40 years of satellite development, most satellites were large and very expensive to make.</vt:lpstr>
      <vt:lpstr>This all changed in the late 1990s, when two professors developed the first cubesat.</vt:lpstr>
      <vt:lpstr>A cubesat is a small inexpensive satellite using off-the-shelf parts that expanded access to space by bringing down the costs.</vt:lpstr>
      <vt:lpstr>It was now possible for students to build their own satellites and conduct science experiments in space.</vt:lpstr>
      <vt:lpstr>The success of cubesats is largely dependent on NASA, ESA, and other major space agencies. For example, a student-made cubesat may take a free ride to the International Space Station (ISS) on a resupply mission.</vt:lpstr>
      <vt:lpstr>Once this cubesat arrives at the ISS, it can be launched into low Earth orbit from the Nanorocks CubeSat Deployer built into the ISS.</vt:lpstr>
      <vt:lpstr>NASA started allowing cubesats to ride for free through their CubeSat Launch Initiative (CSLI) and Educational Launch of Nanosatellites (ELaNa) programs. This has allowed cubesat missions to flourish and allowed for thousands of students to participate in missions too.</vt:lpstr>
      <vt:lpstr>Satellites are only useful if they can communicate with us on earth. This is where ground stations come in. Satellites typically communicate through a radio connected to an antenna.</vt:lpstr>
      <vt:lpstr>To actually receive this message though, a ground station right under the path of the orbiting satellite has to be tracking the satellite and ready to receive the message with its own antenna and radio.</vt:lpstr>
      <vt:lpstr>These small satellites orbit in low Earth orbit meaning they make a complete orbit around the globe in just 90 minutes and are only overhead any one particular location for about 10 minutes.</vt:lpstr>
      <vt:lpstr>The LSTN ground stations are part of a growing network of open source satellite ground stations called SatNOGS, which was created by the Libre Space Foundation.</vt:lpstr>
      <vt:lpstr>SatNOGS is reliant on active participation and once a library starts operating a ground station, they can also begin scheduling satellite observations on other ground stations in the network.</vt:lpstr>
      <vt:lpstr>While the LSTN ground station can communicate with satellites communicating in one particular frequency band, participation on the SatNOGS network means being able to hear thousands of satellites that communicate at different frequencies.</vt:lpstr>
      <vt:lpstr>With LSTN, we hope to get public libraries around the world involved with real space technology by lowering the cost and technical hurdles of owning and operating a satellite ground station.</vt:lpstr>
      <vt:lpstr>Image Credits  Over Seas and Clouds, processed by Stuart Rankin, CC-BY-NC 2.0 iss051e050137, NASA, Public Domain iss038e056389, NASA, Public Domain Replica of Sputnik 1, NASA, Public Domain TIROS, the Nation's First Weather Satellite, NASA, Public Domain KSC-20170222-PH_ELA01_0001, NASA, Public Domain Cubesat in Hand, Svbodat, CC BY-SA 3.0 Stm student build, NASA, Public Domain NASA/Crew of STS-132, NASA, Public Domain iss038e044890, NASA, Public Domain Falcon 9 and Dragon Vertical at Pad 39A, SpaceX, CC0 iss038e044890, NASA, Public Domain FUNcube-1, Pa3weg, CC BY 3.0 Marathon Public Library, Texas State Library and Archives Commission, CC BY 2.0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Library Space Technology Network </dc:title>
  <dc:creator>Microsoft Office User</dc:creator>
  <cp:lastModifiedBy>Microsoft Office User</cp:lastModifiedBy>
  <cp:revision>7</cp:revision>
  <dcterms:created xsi:type="dcterms:W3CDTF">2020-11-30T17:39:32Z</dcterms:created>
  <dcterms:modified xsi:type="dcterms:W3CDTF">2020-11-30T18:40:10Z</dcterms:modified>
</cp:coreProperties>
</file>