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8" r:id="rId2"/>
    <p:sldId id="456" r:id="rId3"/>
    <p:sldId id="411" r:id="rId4"/>
    <p:sldId id="414" r:id="rId5"/>
    <p:sldId id="457" r:id="rId6"/>
    <p:sldId id="366" r:id="rId7"/>
    <p:sldId id="367" r:id="rId8"/>
    <p:sldId id="389" r:id="rId9"/>
    <p:sldId id="390" r:id="rId10"/>
    <p:sldId id="368" r:id="rId11"/>
    <p:sldId id="369" r:id="rId12"/>
    <p:sldId id="375" r:id="rId13"/>
    <p:sldId id="396" r:id="rId14"/>
    <p:sldId id="453" r:id="rId15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236F758-6696-4989-BF7B-D2F5F49FE1A5}">
          <p14:sldIdLst>
            <p14:sldId id="398"/>
            <p14:sldId id="456"/>
            <p14:sldId id="411"/>
            <p14:sldId id="414"/>
          </p14:sldIdLst>
        </p14:section>
        <p14:section name="Erhebung 2: Nonreaktive Verfahren" id="{C30C6D68-DB89-4EEB-9559-7517941480B9}">
          <p14:sldIdLst>
            <p14:sldId id="457"/>
            <p14:sldId id="366"/>
            <p14:sldId id="367"/>
            <p14:sldId id="389"/>
            <p14:sldId id="390"/>
            <p14:sldId id="368"/>
            <p14:sldId id="369"/>
            <p14:sldId id="375"/>
            <p14:sldId id="396"/>
          </p14:sldIdLst>
        </p14:section>
        <p14:section name="Outlook" id="{60925374-09BF-4E72-BFED-A464CA0C9E87}">
          <p14:sldIdLst>
            <p14:sldId id="4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80047" autoAdjust="0"/>
  </p:normalViewPr>
  <p:slideViewPr>
    <p:cSldViewPr snapToObjects="1">
      <p:cViewPr varScale="1">
        <p:scale>
          <a:sx n="82" d="100"/>
          <a:sy n="82" d="100"/>
        </p:scale>
        <p:origin x="72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130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354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5921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5220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914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976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88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04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622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Non-reaktiv:</a:t>
            </a:r>
            <a:br>
              <a:rPr lang="de-AT" dirty="0"/>
            </a:br>
            <a:r>
              <a:rPr lang="de-AT" dirty="0"/>
              <a:t>Einfluss Messvorgang auf Reaktion der Untersuchten</a:t>
            </a:r>
          </a:p>
          <a:p>
            <a:endParaRPr lang="de-AT" dirty="0"/>
          </a:p>
          <a:p>
            <a:r>
              <a:rPr lang="de-AT" dirty="0"/>
              <a:t>- Daten = Folge alltäglichen Verhaltens</a:t>
            </a:r>
          </a:p>
          <a:p>
            <a:r>
              <a:rPr lang="de-AT" dirty="0"/>
              <a:t>- Ohne Fokus auf Verwendung als Daten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551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784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237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508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436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4499992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56039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32264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DBD940-EE8B-49FC-880C-98C0943378B4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400463414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16024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219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40656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932040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988CC9-6357-4AE0-A65B-6E7830AB0407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137131297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93" r:id="rId2"/>
    <p:sldLayoutId id="2147483742" r:id="rId3"/>
    <p:sldLayoutId id="2147483743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onb.ac.at/bibliothek/digitaler_lesesaal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</a:t>
            </a:r>
            <a:r>
              <a:rPr lang="de-AT"/>
              <a:t>| KMH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Primärdatengewinnung: Non-reaktive Verfahren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Sozialwiss. Methoden – How 2 do Things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92352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Zugang zu diesen Datenquellen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>
                <a:solidFill>
                  <a:srgbClr val="E37823"/>
                </a:solidFill>
              </a:rPr>
              <a:t>→ Ziel: </a:t>
            </a:r>
            <a:r>
              <a:rPr lang="de-AT" dirty="0"/>
              <a:t>Korpusbildung</a:t>
            </a:r>
          </a:p>
          <a:p>
            <a:r>
              <a:rPr lang="de-AT" b="1" dirty="0"/>
              <a:t>Zugang über Repositorien:</a:t>
            </a:r>
          </a:p>
          <a:p>
            <a:pPr lvl="1"/>
            <a:r>
              <a:rPr lang="de-AT" dirty="0"/>
              <a:t>Bibliotheken &amp; Archive</a:t>
            </a:r>
          </a:p>
          <a:p>
            <a:pPr lvl="1"/>
            <a:r>
              <a:rPr lang="de-AT" dirty="0"/>
              <a:t>Zeitungen &amp; TV</a:t>
            </a:r>
          </a:p>
          <a:p>
            <a:pPr lvl="2"/>
            <a:r>
              <a:rPr lang="de-AT" dirty="0"/>
              <a:t>BSP: APA DeFacto Campus</a:t>
            </a:r>
          </a:p>
          <a:p>
            <a:pPr lvl="1"/>
            <a:r>
              <a:rPr lang="de-AT" dirty="0"/>
              <a:t>Archive von Institutionen:</a:t>
            </a:r>
          </a:p>
          <a:p>
            <a:pPr lvl="2"/>
            <a:r>
              <a:rPr lang="de-AT" dirty="0"/>
              <a:t>Landtage, Parlamente</a:t>
            </a:r>
          </a:p>
          <a:p>
            <a:pPr lvl="2"/>
            <a:r>
              <a:rPr lang="de-AT" dirty="0"/>
              <a:t>Landes- &amp; Kommunalverwaltungen</a:t>
            </a:r>
          </a:p>
          <a:p>
            <a:pPr lvl="1"/>
            <a:r>
              <a:rPr lang="de-AT" dirty="0"/>
              <a:t>Bilddatenbanken</a:t>
            </a:r>
          </a:p>
          <a:p>
            <a:r>
              <a:rPr lang="de-AT" b="1" dirty="0"/>
              <a:t>Eingeschränkter „direkter“ Zugang:</a:t>
            </a:r>
          </a:p>
          <a:p>
            <a:pPr lvl="1"/>
            <a:r>
              <a:rPr lang="de-AT" dirty="0"/>
              <a:t>Soziale Medien (Facebook, Twitter etc.) → Software oder indiv. Code</a:t>
            </a:r>
          </a:p>
          <a:p>
            <a:pPr lvl="1"/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9468544" y="47667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000" b="1" dirty="0"/>
              <a:t>Bibliotheken &amp; Archive</a:t>
            </a:r>
          </a:p>
          <a:p>
            <a:r>
              <a:rPr lang="de-AT" sz="2000" b="1" dirty="0"/>
              <a:t>Zeitungen &amp; TV: </a:t>
            </a:r>
            <a:r>
              <a:rPr lang="de-AT" sz="2000" dirty="0"/>
              <a:t>Online Repositorien (z.B. APA DeFacto Campus)</a:t>
            </a:r>
          </a:p>
          <a:p>
            <a:pPr lvl="1"/>
            <a:r>
              <a:rPr lang="de-AT" sz="2000" dirty="0"/>
              <a:t>Österr. Tageszeitungen ab 2000</a:t>
            </a:r>
          </a:p>
          <a:p>
            <a:pPr lvl="1"/>
            <a:endParaRPr lang="de-AT" sz="2000" dirty="0"/>
          </a:p>
          <a:p>
            <a:pPr lvl="1"/>
            <a:endParaRPr lang="de-AT" sz="2000" dirty="0"/>
          </a:p>
          <a:p>
            <a:pPr lvl="1"/>
            <a:r>
              <a:rPr lang="de-AT" sz="2000" dirty="0"/>
              <a:t>Logische Suchsyntax - Operatoren: UND ODER NICHT</a:t>
            </a:r>
            <a:br>
              <a:rPr lang="de-AT" sz="2000" dirty="0"/>
            </a:br>
            <a:r>
              <a:rPr lang="de-AT" sz="2000" dirty="0"/>
              <a:t>z.B.: innsbruck und (stadtpark oder rapoldi)</a:t>
            </a:r>
          </a:p>
          <a:p>
            <a:r>
              <a:rPr lang="de-AT" sz="2000" b="1" dirty="0"/>
              <a:t>Landtage &amp; Parlamente: Sitzungsprotokolle</a:t>
            </a:r>
          </a:p>
          <a:p>
            <a:r>
              <a:rPr lang="de-AT" sz="2000" b="1" dirty="0"/>
              <a:t>Landesverwaltungen: Akten &amp; Sitzungsprotokolle</a:t>
            </a:r>
          </a:p>
          <a:p>
            <a:r>
              <a:rPr lang="de-AT" sz="2000" b="1" dirty="0"/>
              <a:t>Bilddatenbanken</a:t>
            </a:r>
          </a:p>
          <a:p>
            <a:r>
              <a:rPr lang="de-AT" sz="2000" b="1" dirty="0"/>
              <a:t>Facebook, Twitter &amp; Co.</a:t>
            </a:r>
            <a:r>
              <a:rPr lang="de-AT" sz="2000" dirty="0"/>
              <a:t> → Extraktion durch Programme / Code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8"/>
          <a:stretch/>
        </p:blipFill>
        <p:spPr bwMode="auto">
          <a:xfrm>
            <a:off x="4236674" y="3355518"/>
            <a:ext cx="4827613" cy="7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52500"/>
            <a:ext cx="3882114" cy="190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41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Ziele quantitativer Inhaltsanalyse </a:t>
            </a:r>
            <a:r>
              <a:rPr lang="de-AT" sz="1600" dirty="0"/>
              <a:t>(z.B. Bortz &amp; Döring 2009:149ff.)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erfasst </a:t>
            </a:r>
            <a:r>
              <a:rPr lang="de-AT" b="1" dirty="0"/>
              <a:t>einzelne Merkmale von Texten und Textteilen</a:t>
            </a:r>
          </a:p>
          <a:p>
            <a:pPr lvl="1"/>
            <a:r>
              <a:rPr lang="de-AT" dirty="0"/>
              <a:t>Zuordnung von </a:t>
            </a:r>
            <a:r>
              <a:rPr lang="de-AT" b="1" dirty="0"/>
              <a:t>Text zu Kategorien </a:t>
            </a:r>
            <a:r>
              <a:rPr lang="de-AT" dirty="0"/>
              <a:t>die </a:t>
            </a:r>
            <a:br>
              <a:rPr lang="de-AT" dirty="0"/>
            </a:br>
            <a:r>
              <a:rPr lang="de-AT" dirty="0"/>
              <a:t>Operationalisierungen interessierender Merkmale sind</a:t>
            </a:r>
          </a:p>
          <a:p>
            <a:pPr marL="457200" lvl="1" indent="0">
              <a:buNone/>
            </a:pPr>
            <a:r>
              <a:rPr lang="de-AT" dirty="0">
                <a:solidFill>
                  <a:srgbClr val="E37823"/>
                </a:solidFill>
              </a:rPr>
              <a:t>→ Wortmaterial wird hinsichtlich bestimmter </a:t>
            </a:r>
            <a:br>
              <a:rPr lang="de-AT" dirty="0">
                <a:solidFill>
                  <a:srgbClr val="E37823"/>
                </a:solidFill>
              </a:rPr>
            </a:br>
            <a:r>
              <a:rPr lang="de-AT" dirty="0">
                <a:solidFill>
                  <a:srgbClr val="E37823"/>
                </a:solidFill>
              </a:rPr>
              <a:t>     „interessierender“ Aspekte ausgezählt</a:t>
            </a:r>
          </a:p>
          <a:p>
            <a:pPr marL="457200" lvl="1" indent="0">
              <a:buNone/>
            </a:pPr>
            <a:endParaRPr lang="de-AT" sz="1200" dirty="0"/>
          </a:p>
          <a:p>
            <a:r>
              <a:rPr lang="de-AT" i="1" dirty="0"/>
              <a:t>„Prinzipiell sind quantitative Inhaltsanalysen immer dann indiziert, wenn es darum geht, </a:t>
            </a:r>
            <a:r>
              <a:rPr lang="de-AT" i="1" dirty="0">
                <a:solidFill>
                  <a:srgbClr val="E37823"/>
                </a:solidFill>
              </a:rPr>
              <a:t>ausgewählte Einzelaspekte </a:t>
            </a:r>
            <a:r>
              <a:rPr lang="de-AT" i="1" dirty="0"/>
              <a:t>von Texten oder eng umrissene Fragestellungen </a:t>
            </a:r>
            <a:r>
              <a:rPr lang="de-AT" i="1" dirty="0">
                <a:solidFill>
                  <a:srgbClr val="E37823"/>
                </a:solidFill>
              </a:rPr>
              <a:t>systematisch</a:t>
            </a:r>
            <a:r>
              <a:rPr lang="de-AT" i="1" dirty="0"/>
              <a:t> und u. U. auch hypothesengeleitet zu </a:t>
            </a:r>
            <a:r>
              <a:rPr lang="de-AT" i="1" dirty="0">
                <a:solidFill>
                  <a:srgbClr val="E37823"/>
                </a:solidFill>
              </a:rPr>
              <a:t>untersuchen</a:t>
            </a:r>
            <a:r>
              <a:rPr lang="de-AT" i="1" dirty="0"/>
              <a:t>.“</a:t>
            </a:r>
            <a:br>
              <a:rPr lang="de-AT" dirty="0"/>
            </a:br>
            <a:r>
              <a:rPr lang="de-AT" sz="1100" dirty="0"/>
              <a:t>(Bortz &amp; Döring 2009:151)</a:t>
            </a:r>
            <a:endParaRPr lang="de-AT" sz="1100" i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12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Beispiel </a:t>
            </a:r>
            <a:r>
              <a:rPr lang="de-AT"/>
              <a:t>zu asynchronen </a:t>
            </a:r>
            <a:r>
              <a:rPr lang="de-AT" dirty="0"/>
              <a:t>Worthäufigkeiten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Höferl 2010:146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1515" r="1086" b="1563"/>
          <a:stretch/>
        </p:blipFill>
        <p:spPr bwMode="auto">
          <a:xfrm>
            <a:off x="539551" y="1124744"/>
            <a:ext cx="821123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6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Synchrone Auswertungen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/>
              <a:t>(Boykoff 2008:10)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24" y="1132174"/>
            <a:ext cx="7271476" cy="52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9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/>
              <a:t>Primärdatengewinnung</a:t>
            </a:r>
            <a:br>
              <a:rPr lang="de-AT" b="1" dirty="0"/>
            </a:br>
            <a:r>
              <a:rPr lang="de-AT" b="1" dirty="0"/>
              <a:t>mittels Befragung	</a:t>
            </a:r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Rückblick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spcAft>
                <a:spcPct val="0"/>
              </a:spcAft>
            </a:pPr>
            <a:r>
              <a:rPr lang="de-AT" b="1" dirty="0"/>
              <a:t>Sekundärdaten</a:t>
            </a:r>
          </a:p>
          <a:p>
            <a:pPr lvl="1">
              <a:spcAft>
                <a:spcPct val="0"/>
              </a:spcAft>
            </a:pPr>
            <a:r>
              <a:rPr lang="de-AT" dirty="0"/>
              <a:t>Meist: durch Verarbeitung aus Primärdaten gewonnen</a:t>
            </a:r>
          </a:p>
          <a:p>
            <a:pPr lvl="2">
              <a:spcAft>
                <a:spcPct val="0"/>
              </a:spcAft>
            </a:pPr>
            <a:r>
              <a:rPr lang="de-AT" dirty="0"/>
              <a:t>Eigene Erstellung</a:t>
            </a:r>
          </a:p>
          <a:p>
            <a:pPr lvl="2">
              <a:spcAft>
                <a:spcPct val="0"/>
              </a:spcAft>
            </a:pPr>
            <a:r>
              <a:rPr lang="de-AT" dirty="0"/>
              <a:t>Erstellung durch Dritte</a:t>
            </a:r>
            <a:br>
              <a:rPr lang="de-AT" dirty="0"/>
            </a:br>
            <a:endParaRPr lang="de-AT" dirty="0"/>
          </a:p>
          <a:p>
            <a:pPr>
              <a:spcAft>
                <a:spcPct val="0"/>
              </a:spcAft>
            </a:pPr>
            <a:r>
              <a:rPr lang="de-AT" b="1" dirty="0"/>
              <a:t>Verarbeitung:</a:t>
            </a:r>
          </a:p>
          <a:p>
            <a:pPr lvl="1">
              <a:spcAft>
                <a:spcPct val="0"/>
              </a:spcAft>
            </a:pPr>
            <a:r>
              <a:rPr lang="de-AT" dirty="0"/>
              <a:t>Klassifikation: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Zuordnung zu Klasse von Dingen mit gemeinsamen Eigenschaften</a:t>
            </a:r>
          </a:p>
          <a:p>
            <a:pPr lvl="1">
              <a:spcAft>
                <a:spcPct val="0"/>
              </a:spcAft>
            </a:pPr>
            <a:r>
              <a:rPr lang="de-AT" dirty="0"/>
              <a:t>Aggregation: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Gruppierung bestehender Klassen zu neuen (→ Definition einer neuen Klasse)</a:t>
            </a:r>
          </a:p>
          <a:p>
            <a:pPr lvl="1">
              <a:spcAft>
                <a:spcPct val="0"/>
              </a:spcAft>
            </a:pPr>
            <a:r>
              <a:rPr lang="de-AT" dirty="0"/>
              <a:t>Generalisierung: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Definition Teilmengen-Beziehung zwischen Elementen verschiedener Klassen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448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4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6971953" y="2458988"/>
            <a:ext cx="2952328" cy="931912"/>
          </a:xfrm>
          <a:prstGeom prst="roundRect">
            <a:avLst>
              <a:gd name="adj" fmla="val 6091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485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Primärerhebung quantitativer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907491" cy="4968552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AT" b="1" dirty="0"/>
              <a:t>3 zentrale Methoden: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Beobachtung</a:t>
            </a:r>
            <a:br>
              <a:rPr lang="de-AT" b="1" dirty="0"/>
            </a:br>
            <a:r>
              <a:rPr lang="de-AT" dirty="0"/>
              <a:t>systematisches Beobachten &amp; quant. Registrieren „relevanter“ Sachverhalte </a:t>
            </a:r>
          </a:p>
          <a:p>
            <a:pPr lvl="1">
              <a:spcAft>
                <a:spcPts val="600"/>
              </a:spcAft>
            </a:pPr>
            <a:r>
              <a:rPr lang="de-AT" b="1" dirty="0">
                <a:solidFill>
                  <a:schemeClr val="accent6">
                    <a:lumMod val="75000"/>
                  </a:schemeClr>
                </a:solidFill>
              </a:rPr>
              <a:t>Nonreaktive Verfahren</a:t>
            </a:r>
            <a:br>
              <a:rPr lang="de-AT" b="1" dirty="0"/>
            </a:br>
            <a:r>
              <a:rPr lang="de-AT" dirty="0"/>
              <a:t>quant. Erfassen einzelner Merkmale von Interesse in Texten, Bildern &amp; Videos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Befragen</a:t>
            </a:r>
            <a:br>
              <a:rPr lang="de-AT" b="1" dirty="0"/>
            </a:br>
            <a:r>
              <a:rPr lang="de-AT" dirty="0"/>
              <a:t>systematisch gesteuerte Kommunikation zwischen Personen; basierend auf standardisierten Fragen- &amp; Antwortenkatalog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620E83-0E99-433D-9475-9D5D79351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0"/>
          <a:stretch/>
        </p:blipFill>
        <p:spPr bwMode="auto">
          <a:xfrm rot="237933">
            <a:off x="5997212" y="1581807"/>
            <a:ext cx="3605369" cy="38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0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Nonreaktive 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sz="2800" b="1" dirty="0"/>
              <a:t>Sammelbegriff:</a:t>
            </a:r>
          </a:p>
          <a:p>
            <a:pPr lvl="1"/>
            <a:r>
              <a:rPr lang="de-AT" sz="2400" dirty="0"/>
              <a:t>keinerlei Einfluss (=Kontakt) auf die </a:t>
            </a:r>
            <a:br>
              <a:rPr lang="de-AT" sz="2400" dirty="0"/>
            </a:br>
            <a:r>
              <a:rPr lang="de-AT" sz="2400" dirty="0"/>
              <a:t>untersuchte Personen, Ereignisse bzw. Prozesse</a:t>
            </a:r>
          </a:p>
          <a:p>
            <a:pPr lvl="2"/>
            <a:r>
              <a:rPr lang="de-AT" sz="2000" dirty="0"/>
              <a:t>Daten = Folge alltäglichen Verhaltens</a:t>
            </a:r>
          </a:p>
          <a:p>
            <a:pPr lvl="2"/>
            <a:r>
              <a:rPr lang="de-AT" sz="2000" dirty="0"/>
              <a:t>Kein primärer Fokus auf Verwendung als Daten</a:t>
            </a:r>
          </a:p>
          <a:p>
            <a:pPr marL="0" indent="0">
              <a:buNone/>
            </a:pPr>
            <a:endParaRPr lang="de-AT" sz="1600" b="1" dirty="0"/>
          </a:p>
          <a:p>
            <a:pPr marL="0" indent="0">
              <a:buNone/>
            </a:pPr>
            <a:r>
              <a:rPr lang="de-AT" sz="2800" b="1" dirty="0"/>
              <a:t>→ Eigentlich: Sonderform der Beobachtung</a:t>
            </a:r>
          </a:p>
          <a:p>
            <a:pPr lvl="1"/>
            <a:r>
              <a:rPr lang="de-AT" sz="2400" b="1" dirty="0"/>
              <a:t>Indirekte Beobachtung: </a:t>
            </a:r>
            <a:r>
              <a:rPr lang="de-AT" sz="2400" dirty="0"/>
              <a:t>Erleben, Verhalten etc. aus Dokumenten, Spuren, Rückständen etc. rekonstruieren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00"/>
            <a:ext cx="2654835" cy="18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08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Nonreaktive 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AT" b="1" dirty="0"/>
              <a:t>Mögliche Datenquellen: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AT" b="1" dirty="0"/>
              <a:t>Verhaltensspuren: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de-AT" dirty="0"/>
              <a:t>Nutzungsspuren, Graffitis, Randnotizen,</a:t>
            </a:r>
            <a:br>
              <a:rPr lang="de-AT" dirty="0"/>
            </a:br>
            <a:r>
              <a:rPr lang="de-AT" dirty="0"/>
              <a:t> Müllzusammensetzung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AT" b="1" dirty="0"/>
              <a:t>Schilder, Hinweistafeln, Hausordnungen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AT" b="1" dirty="0"/>
              <a:t>Bücher, Journale &amp; Zeitungen </a:t>
            </a:r>
            <a:r>
              <a:rPr lang="de-AT" dirty="0"/>
              <a:t>(online: Kommentare)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AT" b="1" dirty="0"/>
              <a:t>Onlinemedien: </a:t>
            </a:r>
            <a:r>
              <a:rPr lang="de-AT" dirty="0"/>
              <a:t>Facebook, Twitter, Instagram etc.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AT" b="1" dirty="0"/>
              <a:t>Symbole</a:t>
            </a:r>
            <a:r>
              <a:rPr lang="de-AT" dirty="0"/>
              <a:t>: Aufkleber, Abzeichen, Buttons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AT" b="1" dirty="0"/>
              <a:t>Archive &amp; Verzeichnisse</a:t>
            </a:r>
            <a:r>
              <a:rPr lang="de-AT" dirty="0"/>
              <a:t>: systematisch erzeugtes Textmaterial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de-AT" dirty="0"/>
              <a:t>Protokolle (Landtag, Gemeinderat etc.), Register, </a:t>
            </a:r>
            <a:br>
              <a:rPr lang="de-AT" dirty="0"/>
            </a:br>
            <a:r>
              <a:rPr lang="de-AT" dirty="0"/>
              <a:t>Kommentare zu Gesetzesentwürfen etc.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AT" b="1" dirty="0"/>
              <a:t>Einzeldokumente:</a:t>
            </a:r>
            <a:r>
              <a:rPr lang="de-AT" dirty="0"/>
              <a:t> Tagebücher, Briefwechsel, Bilder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51" y="0"/>
            <a:ext cx="4083113" cy="158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0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Nonreaktive Verfahren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13" y="1601713"/>
            <a:ext cx="7244088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1601713"/>
            <a:ext cx="34956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7" y="4725144"/>
            <a:ext cx="8364956" cy="104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52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soziale Medien: Klimawandel bei Twitter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/>
              <a:t>(Höferl 2018, CC BY)</a:t>
            </a:r>
          </a:p>
        </p:txBody>
      </p:sp>
      <p:pic>
        <p:nvPicPr>
          <p:cNvPr id="6" name="Inhaltsplatzhalter 5" descr="(Höferl 2018, CC BY)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31775" y="1405098"/>
            <a:ext cx="8766175" cy="45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Bildschirmpräsentation (4:3)</PresentationFormat>
  <Paragraphs>99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Symbol</vt:lpstr>
      <vt:lpstr>Wingdings</vt:lpstr>
      <vt:lpstr>Office-Design</vt:lpstr>
      <vt:lpstr>Primärdatengewinnung: Non-reaktive Verfahren</vt:lpstr>
      <vt:lpstr>Rückblick</vt:lpstr>
      <vt:lpstr>Überblick</vt:lpstr>
      <vt:lpstr>Überblick</vt:lpstr>
      <vt:lpstr>Die Primärerhebung quantitativer Daten</vt:lpstr>
      <vt:lpstr>Nonreaktive Verfahren</vt:lpstr>
      <vt:lpstr>Nonreaktive Verfahren</vt:lpstr>
      <vt:lpstr>Nonreaktive Verfahren</vt:lpstr>
      <vt:lpstr>@ soziale Medien: Klimawandel bei Twitter</vt:lpstr>
      <vt:lpstr>Zugang zu diesen Datenquellen</vt:lpstr>
      <vt:lpstr>Ziele quantitativer Inhaltsanalyse (z.B. Bortz &amp; Döring 2009:149ff.)</vt:lpstr>
      <vt:lpstr>Ein Beispiel zu asynchronen Worthäufigkeiten</vt:lpstr>
      <vt:lpstr>Synchrone Auswertungen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563</cp:revision>
  <dcterms:created xsi:type="dcterms:W3CDTF">2011-08-24T13:15:55Z</dcterms:created>
  <dcterms:modified xsi:type="dcterms:W3CDTF">2020-08-12T07:13:23Z</dcterms:modified>
</cp:coreProperties>
</file>