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tmp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6"/>
  </p:notesMasterIdLst>
  <p:sldIdLst>
    <p:sldId id="256" r:id="rId2"/>
    <p:sldId id="736" r:id="rId3"/>
    <p:sldId id="258" r:id="rId4"/>
    <p:sldId id="732" r:id="rId5"/>
    <p:sldId id="701" r:id="rId6"/>
    <p:sldId id="737" r:id="rId7"/>
    <p:sldId id="702" r:id="rId8"/>
    <p:sldId id="715" r:id="rId9"/>
    <p:sldId id="697" r:id="rId10"/>
    <p:sldId id="716" r:id="rId11"/>
    <p:sldId id="266" r:id="rId12"/>
    <p:sldId id="268" r:id="rId13"/>
    <p:sldId id="734" r:id="rId14"/>
    <p:sldId id="723" r:id="rId15"/>
    <p:sldId id="725" r:id="rId16"/>
    <p:sldId id="733" r:id="rId17"/>
    <p:sldId id="735" r:id="rId18"/>
    <p:sldId id="712" r:id="rId19"/>
    <p:sldId id="711" r:id="rId20"/>
    <p:sldId id="730" r:id="rId21"/>
    <p:sldId id="291" r:id="rId22"/>
    <p:sldId id="718" r:id="rId23"/>
    <p:sldId id="292" r:id="rId24"/>
    <p:sldId id="703" r:id="rId25"/>
    <p:sldId id="704" r:id="rId26"/>
    <p:sldId id="705" r:id="rId27"/>
    <p:sldId id="726" r:id="rId28"/>
    <p:sldId id="728" r:id="rId29"/>
    <p:sldId id="696" r:id="rId30"/>
    <p:sldId id="302" r:id="rId31"/>
    <p:sldId id="717" r:id="rId32"/>
    <p:sldId id="713" r:id="rId33"/>
    <p:sldId id="731" r:id="rId34"/>
    <p:sldId id="257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62">
          <p15:clr>
            <a:srgbClr val="A4A3A4"/>
          </p15:clr>
        </p15:guide>
        <p15:guide id="2" pos="2883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sse Alexander" initials="JA" lastIdx="1" clrIdx="0">
    <p:extLst>
      <p:ext uri="{19B8F6BF-5375-455C-9EA6-DF929625EA0E}">
        <p15:presenceInfo xmlns:p15="http://schemas.microsoft.com/office/powerpoint/2012/main" userId="Jesse Alexand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9001E"/>
    <a:srgbClr val="000000"/>
    <a:srgbClr val="17205A"/>
    <a:srgbClr val="4E73A2"/>
    <a:srgbClr val="4C71A1"/>
    <a:srgbClr val="4F81BD"/>
    <a:srgbClr val="062458"/>
    <a:srgbClr val="052058"/>
    <a:srgbClr val="11264C"/>
    <a:srgbClr val="64A3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76608" autoAdjust="0"/>
  </p:normalViewPr>
  <p:slideViewPr>
    <p:cSldViewPr snapToGrid="0" snapToObjects="1">
      <p:cViewPr varScale="1">
        <p:scale>
          <a:sx n="88" d="100"/>
          <a:sy n="88" d="100"/>
        </p:scale>
        <p:origin x="2196" y="66"/>
      </p:cViewPr>
      <p:guideLst>
        <p:guide orient="horz" pos="4162"/>
        <p:guide pos="288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6D6AB6-3311-408F-A86E-84CDA0216990}" type="doc">
      <dgm:prSet loTypeId="urn:microsoft.com/office/officeart/2005/8/layout/cycle2" loCatId="cycl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753473F-DC54-4747-B9E6-A7FFFC386133}">
      <dgm:prSet phldrT="[Text]"/>
      <dgm:spPr/>
      <dgm:t>
        <a:bodyPr/>
        <a:lstStyle/>
        <a:p>
          <a:r>
            <a:rPr lang="en-US" b="1" dirty="0"/>
            <a:t>Competence</a:t>
          </a:r>
          <a:r>
            <a:rPr lang="en-US" dirty="0"/>
            <a:t>: one's knowledge and understanding of STEM</a:t>
          </a:r>
        </a:p>
      </dgm:t>
    </dgm:pt>
    <dgm:pt modelId="{CC6435B8-126A-4A1C-A801-3A0E58D94EC5}" type="parTrans" cxnId="{49A5A4BF-FFA6-4B33-B537-B2101E7E055B}">
      <dgm:prSet/>
      <dgm:spPr/>
      <dgm:t>
        <a:bodyPr/>
        <a:lstStyle/>
        <a:p>
          <a:endParaRPr lang="en-US"/>
        </a:p>
      </dgm:t>
    </dgm:pt>
    <dgm:pt modelId="{CA8F721C-A7A8-40BC-BA22-EB4DD093B2EB}" type="sibTrans" cxnId="{49A5A4BF-FFA6-4B33-B537-B2101E7E055B}">
      <dgm:prSet/>
      <dgm:spPr/>
      <dgm:t>
        <a:bodyPr/>
        <a:lstStyle/>
        <a:p>
          <a:endParaRPr lang="en-US" dirty="0"/>
        </a:p>
      </dgm:t>
    </dgm:pt>
    <dgm:pt modelId="{1815A99F-95A5-4B21-882C-C356A880A161}">
      <dgm:prSet/>
      <dgm:spPr/>
      <dgm:t>
        <a:bodyPr/>
        <a:lstStyle/>
        <a:p>
          <a:r>
            <a:rPr lang="en-US" b="1" dirty="0"/>
            <a:t>Performance</a:t>
          </a:r>
          <a:r>
            <a:rPr lang="en-US" dirty="0"/>
            <a:t>: one's ability to engage in various STEM practices</a:t>
          </a:r>
        </a:p>
      </dgm:t>
    </dgm:pt>
    <dgm:pt modelId="{FE9F9833-542D-4B91-BC5D-A84B60FF82B4}" type="parTrans" cxnId="{D392A7E4-804C-4C31-A703-83793FB6C694}">
      <dgm:prSet/>
      <dgm:spPr/>
      <dgm:t>
        <a:bodyPr/>
        <a:lstStyle/>
        <a:p>
          <a:endParaRPr lang="en-US"/>
        </a:p>
      </dgm:t>
    </dgm:pt>
    <dgm:pt modelId="{B1422BA2-6289-4AF0-A4F4-99A6B1503D7F}" type="sibTrans" cxnId="{D392A7E4-804C-4C31-A703-83793FB6C694}">
      <dgm:prSet/>
      <dgm:spPr/>
      <dgm:t>
        <a:bodyPr/>
        <a:lstStyle/>
        <a:p>
          <a:endParaRPr lang="en-US" dirty="0"/>
        </a:p>
      </dgm:t>
    </dgm:pt>
    <dgm:pt modelId="{5A6C05D9-9FDB-47B6-8F9E-B799A8DB2A3C}">
      <dgm:prSet/>
      <dgm:spPr/>
      <dgm:t>
        <a:bodyPr/>
        <a:lstStyle/>
        <a:p>
          <a:r>
            <a:rPr lang="en-US" b="1" dirty="0"/>
            <a:t>Recognition</a:t>
          </a:r>
          <a:r>
            <a:rPr lang="en-US" dirty="0"/>
            <a:t>: being seen by others and seeing oneself as a STEM person</a:t>
          </a:r>
        </a:p>
      </dgm:t>
    </dgm:pt>
    <dgm:pt modelId="{8274DFF1-BC76-4D65-99C1-B0D9B57386F5}" type="parTrans" cxnId="{067852EE-0B1B-4022-B586-75CB5A1E44AC}">
      <dgm:prSet/>
      <dgm:spPr/>
      <dgm:t>
        <a:bodyPr/>
        <a:lstStyle/>
        <a:p>
          <a:endParaRPr lang="en-US"/>
        </a:p>
      </dgm:t>
    </dgm:pt>
    <dgm:pt modelId="{12E835A5-9E60-4696-90EE-EAE520E68427}" type="sibTrans" cxnId="{067852EE-0B1B-4022-B586-75CB5A1E44AC}">
      <dgm:prSet/>
      <dgm:spPr/>
      <dgm:t>
        <a:bodyPr/>
        <a:lstStyle/>
        <a:p>
          <a:endParaRPr lang="en-US" dirty="0"/>
        </a:p>
      </dgm:t>
    </dgm:pt>
    <dgm:pt modelId="{B5E36CD5-35EE-494C-8797-808A2C044700}" type="pres">
      <dgm:prSet presAssocID="{7A6D6AB6-3311-408F-A86E-84CDA0216990}" presName="cycle" presStyleCnt="0">
        <dgm:presLayoutVars>
          <dgm:dir/>
          <dgm:resizeHandles val="exact"/>
        </dgm:presLayoutVars>
      </dgm:prSet>
      <dgm:spPr/>
    </dgm:pt>
    <dgm:pt modelId="{93847349-6390-44B3-8106-0E82731EA8A8}" type="pres">
      <dgm:prSet presAssocID="{9753473F-DC54-4747-B9E6-A7FFFC386133}" presName="node" presStyleLbl="node1" presStyleIdx="0" presStyleCnt="3">
        <dgm:presLayoutVars>
          <dgm:bulletEnabled val="1"/>
        </dgm:presLayoutVars>
      </dgm:prSet>
      <dgm:spPr/>
    </dgm:pt>
    <dgm:pt modelId="{F645EC68-3887-4AE1-92F3-D09D57056057}" type="pres">
      <dgm:prSet presAssocID="{CA8F721C-A7A8-40BC-BA22-EB4DD093B2EB}" presName="sibTrans" presStyleLbl="sibTrans2D1" presStyleIdx="0" presStyleCnt="3"/>
      <dgm:spPr/>
    </dgm:pt>
    <dgm:pt modelId="{D33816EA-CB83-4C01-B6A5-3EAFAD64CAE2}" type="pres">
      <dgm:prSet presAssocID="{CA8F721C-A7A8-40BC-BA22-EB4DD093B2EB}" presName="connectorText" presStyleLbl="sibTrans2D1" presStyleIdx="0" presStyleCnt="3"/>
      <dgm:spPr/>
    </dgm:pt>
    <dgm:pt modelId="{334D8BFC-05CD-48E3-BB47-CB341C190838}" type="pres">
      <dgm:prSet presAssocID="{1815A99F-95A5-4B21-882C-C356A880A161}" presName="node" presStyleLbl="node1" presStyleIdx="1" presStyleCnt="3">
        <dgm:presLayoutVars>
          <dgm:bulletEnabled val="1"/>
        </dgm:presLayoutVars>
      </dgm:prSet>
      <dgm:spPr/>
    </dgm:pt>
    <dgm:pt modelId="{6A3E97F1-9656-46D9-ADE2-E3CEF5F58DF8}" type="pres">
      <dgm:prSet presAssocID="{B1422BA2-6289-4AF0-A4F4-99A6B1503D7F}" presName="sibTrans" presStyleLbl="sibTrans2D1" presStyleIdx="1" presStyleCnt="3"/>
      <dgm:spPr/>
    </dgm:pt>
    <dgm:pt modelId="{2A77FD67-59DF-4F1D-9403-A310369E4A77}" type="pres">
      <dgm:prSet presAssocID="{B1422BA2-6289-4AF0-A4F4-99A6B1503D7F}" presName="connectorText" presStyleLbl="sibTrans2D1" presStyleIdx="1" presStyleCnt="3"/>
      <dgm:spPr/>
    </dgm:pt>
    <dgm:pt modelId="{584C322C-86CD-4D87-B11F-26185EABB2AD}" type="pres">
      <dgm:prSet presAssocID="{5A6C05D9-9FDB-47B6-8F9E-B799A8DB2A3C}" presName="node" presStyleLbl="node1" presStyleIdx="2" presStyleCnt="3">
        <dgm:presLayoutVars>
          <dgm:bulletEnabled val="1"/>
        </dgm:presLayoutVars>
      </dgm:prSet>
      <dgm:spPr/>
    </dgm:pt>
    <dgm:pt modelId="{81F1D66C-DF59-40B0-90A6-A9CEAAB77935}" type="pres">
      <dgm:prSet presAssocID="{12E835A5-9E60-4696-90EE-EAE520E68427}" presName="sibTrans" presStyleLbl="sibTrans2D1" presStyleIdx="2" presStyleCnt="3"/>
      <dgm:spPr/>
    </dgm:pt>
    <dgm:pt modelId="{1B68B63A-24B9-4AD8-8E2D-F89C96689D63}" type="pres">
      <dgm:prSet presAssocID="{12E835A5-9E60-4696-90EE-EAE520E68427}" presName="connectorText" presStyleLbl="sibTrans2D1" presStyleIdx="2" presStyleCnt="3"/>
      <dgm:spPr/>
    </dgm:pt>
  </dgm:ptLst>
  <dgm:cxnLst>
    <dgm:cxn modelId="{B04A5C1C-0510-4755-B4C7-DC5DB3032257}" type="presOf" srcId="{CA8F721C-A7A8-40BC-BA22-EB4DD093B2EB}" destId="{F645EC68-3887-4AE1-92F3-D09D57056057}" srcOrd="0" destOrd="0" presId="urn:microsoft.com/office/officeart/2005/8/layout/cycle2"/>
    <dgm:cxn modelId="{2519A123-D88B-4309-A95C-E12F77D1D9F4}" type="presOf" srcId="{5A6C05D9-9FDB-47B6-8F9E-B799A8DB2A3C}" destId="{584C322C-86CD-4D87-B11F-26185EABB2AD}" srcOrd="0" destOrd="0" presId="urn:microsoft.com/office/officeart/2005/8/layout/cycle2"/>
    <dgm:cxn modelId="{3A4BA73D-CE77-479A-B49B-55E77D20337D}" type="presOf" srcId="{CA8F721C-A7A8-40BC-BA22-EB4DD093B2EB}" destId="{D33816EA-CB83-4C01-B6A5-3EAFAD64CAE2}" srcOrd="1" destOrd="0" presId="urn:microsoft.com/office/officeart/2005/8/layout/cycle2"/>
    <dgm:cxn modelId="{C5C7B463-EFEA-4623-A9C7-E26B8C024EF5}" type="presOf" srcId="{B1422BA2-6289-4AF0-A4F4-99A6B1503D7F}" destId="{6A3E97F1-9656-46D9-ADE2-E3CEF5F58DF8}" srcOrd="0" destOrd="0" presId="urn:microsoft.com/office/officeart/2005/8/layout/cycle2"/>
    <dgm:cxn modelId="{9A931668-97E1-487E-A86B-4CBE7B96EC01}" type="presOf" srcId="{1815A99F-95A5-4B21-882C-C356A880A161}" destId="{334D8BFC-05CD-48E3-BB47-CB341C190838}" srcOrd="0" destOrd="0" presId="urn:microsoft.com/office/officeart/2005/8/layout/cycle2"/>
    <dgm:cxn modelId="{2093E249-D410-4812-A7D1-0CC61BE74139}" type="presOf" srcId="{12E835A5-9E60-4696-90EE-EAE520E68427}" destId="{81F1D66C-DF59-40B0-90A6-A9CEAAB77935}" srcOrd="0" destOrd="0" presId="urn:microsoft.com/office/officeart/2005/8/layout/cycle2"/>
    <dgm:cxn modelId="{08A4CF4A-612B-46F3-8F76-775003A98C7C}" type="presOf" srcId="{B1422BA2-6289-4AF0-A4F4-99A6B1503D7F}" destId="{2A77FD67-59DF-4F1D-9403-A310369E4A77}" srcOrd="1" destOrd="0" presId="urn:microsoft.com/office/officeart/2005/8/layout/cycle2"/>
    <dgm:cxn modelId="{7BD67393-76E9-4E97-AE54-C7185A451156}" type="presOf" srcId="{7A6D6AB6-3311-408F-A86E-84CDA0216990}" destId="{B5E36CD5-35EE-494C-8797-808A2C044700}" srcOrd="0" destOrd="0" presId="urn:microsoft.com/office/officeart/2005/8/layout/cycle2"/>
    <dgm:cxn modelId="{FD367DA3-CDCA-4E25-8D2B-AC3AE9DC485C}" type="presOf" srcId="{12E835A5-9E60-4696-90EE-EAE520E68427}" destId="{1B68B63A-24B9-4AD8-8E2D-F89C96689D63}" srcOrd="1" destOrd="0" presId="urn:microsoft.com/office/officeart/2005/8/layout/cycle2"/>
    <dgm:cxn modelId="{3DF381BC-283D-4A0C-9CC6-D3AB94E6B8ED}" type="presOf" srcId="{9753473F-DC54-4747-B9E6-A7FFFC386133}" destId="{93847349-6390-44B3-8106-0E82731EA8A8}" srcOrd="0" destOrd="0" presId="urn:microsoft.com/office/officeart/2005/8/layout/cycle2"/>
    <dgm:cxn modelId="{49A5A4BF-FFA6-4B33-B537-B2101E7E055B}" srcId="{7A6D6AB6-3311-408F-A86E-84CDA0216990}" destId="{9753473F-DC54-4747-B9E6-A7FFFC386133}" srcOrd="0" destOrd="0" parTransId="{CC6435B8-126A-4A1C-A801-3A0E58D94EC5}" sibTransId="{CA8F721C-A7A8-40BC-BA22-EB4DD093B2EB}"/>
    <dgm:cxn modelId="{D392A7E4-804C-4C31-A703-83793FB6C694}" srcId="{7A6D6AB6-3311-408F-A86E-84CDA0216990}" destId="{1815A99F-95A5-4B21-882C-C356A880A161}" srcOrd="1" destOrd="0" parTransId="{FE9F9833-542D-4B91-BC5D-A84B60FF82B4}" sibTransId="{B1422BA2-6289-4AF0-A4F4-99A6B1503D7F}"/>
    <dgm:cxn modelId="{067852EE-0B1B-4022-B586-75CB5A1E44AC}" srcId="{7A6D6AB6-3311-408F-A86E-84CDA0216990}" destId="{5A6C05D9-9FDB-47B6-8F9E-B799A8DB2A3C}" srcOrd="2" destOrd="0" parTransId="{8274DFF1-BC76-4D65-99C1-B0D9B57386F5}" sibTransId="{12E835A5-9E60-4696-90EE-EAE520E68427}"/>
    <dgm:cxn modelId="{73712696-0EEF-4B3A-8FB8-FA600E0A7958}" type="presParOf" srcId="{B5E36CD5-35EE-494C-8797-808A2C044700}" destId="{93847349-6390-44B3-8106-0E82731EA8A8}" srcOrd="0" destOrd="0" presId="urn:microsoft.com/office/officeart/2005/8/layout/cycle2"/>
    <dgm:cxn modelId="{00645FB1-CCE2-4235-9C2A-F5F95F5286DE}" type="presParOf" srcId="{B5E36CD5-35EE-494C-8797-808A2C044700}" destId="{F645EC68-3887-4AE1-92F3-D09D57056057}" srcOrd="1" destOrd="0" presId="urn:microsoft.com/office/officeart/2005/8/layout/cycle2"/>
    <dgm:cxn modelId="{D85053D5-295D-4DFB-9097-6FC6FE196D6B}" type="presParOf" srcId="{F645EC68-3887-4AE1-92F3-D09D57056057}" destId="{D33816EA-CB83-4C01-B6A5-3EAFAD64CAE2}" srcOrd="0" destOrd="0" presId="urn:microsoft.com/office/officeart/2005/8/layout/cycle2"/>
    <dgm:cxn modelId="{4F215D7F-59C4-4BA1-B4A6-30D0556901AF}" type="presParOf" srcId="{B5E36CD5-35EE-494C-8797-808A2C044700}" destId="{334D8BFC-05CD-48E3-BB47-CB341C190838}" srcOrd="2" destOrd="0" presId="urn:microsoft.com/office/officeart/2005/8/layout/cycle2"/>
    <dgm:cxn modelId="{70822D1A-5C09-4441-9637-3C7E77CDF782}" type="presParOf" srcId="{B5E36CD5-35EE-494C-8797-808A2C044700}" destId="{6A3E97F1-9656-46D9-ADE2-E3CEF5F58DF8}" srcOrd="3" destOrd="0" presId="urn:microsoft.com/office/officeart/2005/8/layout/cycle2"/>
    <dgm:cxn modelId="{3D635E3B-42AD-4077-A4A6-961C726E1BF9}" type="presParOf" srcId="{6A3E97F1-9656-46D9-ADE2-E3CEF5F58DF8}" destId="{2A77FD67-59DF-4F1D-9403-A310369E4A77}" srcOrd="0" destOrd="0" presId="urn:microsoft.com/office/officeart/2005/8/layout/cycle2"/>
    <dgm:cxn modelId="{6B8D4483-653E-4F23-8326-FAE7B42B567F}" type="presParOf" srcId="{B5E36CD5-35EE-494C-8797-808A2C044700}" destId="{584C322C-86CD-4D87-B11F-26185EABB2AD}" srcOrd="4" destOrd="0" presId="urn:microsoft.com/office/officeart/2005/8/layout/cycle2"/>
    <dgm:cxn modelId="{5A90FA1C-AE99-49B2-9509-DE5C3D4C6D4E}" type="presParOf" srcId="{B5E36CD5-35EE-494C-8797-808A2C044700}" destId="{81F1D66C-DF59-40B0-90A6-A9CEAAB77935}" srcOrd="5" destOrd="0" presId="urn:microsoft.com/office/officeart/2005/8/layout/cycle2"/>
    <dgm:cxn modelId="{DFC937F4-9C35-4F9D-953A-336F5585E5BC}" type="presParOf" srcId="{81F1D66C-DF59-40B0-90A6-A9CEAAB77935}" destId="{1B68B63A-24B9-4AD8-8E2D-F89C96689D63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A6D6AB6-3311-408F-A86E-84CDA0216990}" type="doc">
      <dgm:prSet loTypeId="urn:microsoft.com/office/officeart/2005/8/layout/cycle2" loCatId="cycl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753473F-DC54-4747-B9E6-A7FFFC386133}">
      <dgm:prSet phldrT="[Text]"/>
      <dgm:spPr/>
      <dgm:t>
        <a:bodyPr/>
        <a:lstStyle/>
        <a:p>
          <a:r>
            <a:rPr lang="en-US" b="1" dirty="0"/>
            <a:t>Competence</a:t>
          </a:r>
          <a:endParaRPr lang="en-US" dirty="0"/>
        </a:p>
      </dgm:t>
    </dgm:pt>
    <dgm:pt modelId="{CC6435B8-126A-4A1C-A801-3A0E58D94EC5}" type="parTrans" cxnId="{49A5A4BF-FFA6-4B33-B537-B2101E7E055B}">
      <dgm:prSet/>
      <dgm:spPr/>
      <dgm:t>
        <a:bodyPr/>
        <a:lstStyle/>
        <a:p>
          <a:endParaRPr lang="en-US"/>
        </a:p>
      </dgm:t>
    </dgm:pt>
    <dgm:pt modelId="{CA8F721C-A7A8-40BC-BA22-EB4DD093B2EB}" type="sibTrans" cxnId="{49A5A4BF-FFA6-4B33-B537-B2101E7E055B}">
      <dgm:prSet/>
      <dgm:spPr/>
      <dgm:t>
        <a:bodyPr/>
        <a:lstStyle/>
        <a:p>
          <a:endParaRPr lang="en-US" dirty="0"/>
        </a:p>
      </dgm:t>
    </dgm:pt>
    <dgm:pt modelId="{1815A99F-95A5-4B21-882C-C356A880A161}">
      <dgm:prSet/>
      <dgm:spPr/>
      <dgm:t>
        <a:bodyPr/>
        <a:lstStyle/>
        <a:p>
          <a:r>
            <a:rPr lang="en-US" b="1" dirty="0"/>
            <a:t>Performance</a:t>
          </a:r>
          <a:endParaRPr lang="en-US" dirty="0"/>
        </a:p>
      </dgm:t>
    </dgm:pt>
    <dgm:pt modelId="{FE9F9833-542D-4B91-BC5D-A84B60FF82B4}" type="parTrans" cxnId="{D392A7E4-804C-4C31-A703-83793FB6C694}">
      <dgm:prSet/>
      <dgm:spPr/>
      <dgm:t>
        <a:bodyPr/>
        <a:lstStyle/>
        <a:p>
          <a:endParaRPr lang="en-US"/>
        </a:p>
      </dgm:t>
    </dgm:pt>
    <dgm:pt modelId="{B1422BA2-6289-4AF0-A4F4-99A6B1503D7F}" type="sibTrans" cxnId="{D392A7E4-804C-4C31-A703-83793FB6C694}">
      <dgm:prSet/>
      <dgm:spPr/>
      <dgm:t>
        <a:bodyPr/>
        <a:lstStyle/>
        <a:p>
          <a:endParaRPr lang="en-US" dirty="0"/>
        </a:p>
      </dgm:t>
    </dgm:pt>
    <dgm:pt modelId="{5A6C05D9-9FDB-47B6-8F9E-B799A8DB2A3C}">
      <dgm:prSet/>
      <dgm:spPr/>
      <dgm:t>
        <a:bodyPr/>
        <a:lstStyle/>
        <a:p>
          <a:r>
            <a:rPr lang="en-US" b="1" dirty="0"/>
            <a:t>Recognition</a:t>
          </a:r>
          <a:endParaRPr lang="en-US" dirty="0"/>
        </a:p>
      </dgm:t>
    </dgm:pt>
    <dgm:pt modelId="{8274DFF1-BC76-4D65-99C1-B0D9B57386F5}" type="parTrans" cxnId="{067852EE-0B1B-4022-B586-75CB5A1E44AC}">
      <dgm:prSet/>
      <dgm:spPr/>
      <dgm:t>
        <a:bodyPr/>
        <a:lstStyle/>
        <a:p>
          <a:endParaRPr lang="en-US"/>
        </a:p>
      </dgm:t>
    </dgm:pt>
    <dgm:pt modelId="{12E835A5-9E60-4696-90EE-EAE520E68427}" type="sibTrans" cxnId="{067852EE-0B1B-4022-B586-75CB5A1E44AC}">
      <dgm:prSet/>
      <dgm:spPr/>
      <dgm:t>
        <a:bodyPr/>
        <a:lstStyle/>
        <a:p>
          <a:endParaRPr lang="en-US" dirty="0"/>
        </a:p>
      </dgm:t>
    </dgm:pt>
    <dgm:pt modelId="{B5E36CD5-35EE-494C-8797-808A2C044700}" type="pres">
      <dgm:prSet presAssocID="{7A6D6AB6-3311-408F-A86E-84CDA0216990}" presName="cycle" presStyleCnt="0">
        <dgm:presLayoutVars>
          <dgm:dir/>
          <dgm:resizeHandles val="exact"/>
        </dgm:presLayoutVars>
      </dgm:prSet>
      <dgm:spPr/>
    </dgm:pt>
    <dgm:pt modelId="{93847349-6390-44B3-8106-0E82731EA8A8}" type="pres">
      <dgm:prSet presAssocID="{9753473F-DC54-4747-B9E6-A7FFFC386133}" presName="node" presStyleLbl="node1" presStyleIdx="0" presStyleCnt="3">
        <dgm:presLayoutVars>
          <dgm:bulletEnabled val="1"/>
        </dgm:presLayoutVars>
      </dgm:prSet>
      <dgm:spPr/>
    </dgm:pt>
    <dgm:pt modelId="{F645EC68-3887-4AE1-92F3-D09D57056057}" type="pres">
      <dgm:prSet presAssocID="{CA8F721C-A7A8-40BC-BA22-EB4DD093B2EB}" presName="sibTrans" presStyleLbl="sibTrans2D1" presStyleIdx="0" presStyleCnt="3"/>
      <dgm:spPr/>
    </dgm:pt>
    <dgm:pt modelId="{D33816EA-CB83-4C01-B6A5-3EAFAD64CAE2}" type="pres">
      <dgm:prSet presAssocID="{CA8F721C-A7A8-40BC-BA22-EB4DD093B2EB}" presName="connectorText" presStyleLbl="sibTrans2D1" presStyleIdx="0" presStyleCnt="3"/>
      <dgm:spPr/>
    </dgm:pt>
    <dgm:pt modelId="{334D8BFC-05CD-48E3-BB47-CB341C190838}" type="pres">
      <dgm:prSet presAssocID="{1815A99F-95A5-4B21-882C-C356A880A161}" presName="node" presStyleLbl="node1" presStyleIdx="1" presStyleCnt="3">
        <dgm:presLayoutVars>
          <dgm:bulletEnabled val="1"/>
        </dgm:presLayoutVars>
      </dgm:prSet>
      <dgm:spPr/>
    </dgm:pt>
    <dgm:pt modelId="{6A3E97F1-9656-46D9-ADE2-E3CEF5F58DF8}" type="pres">
      <dgm:prSet presAssocID="{B1422BA2-6289-4AF0-A4F4-99A6B1503D7F}" presName="sibTrans" presStyleLbl="sibTrans2D1" presStyleIdx="1" presStyleCnt="3"/>
      <dgm:spPr/>
    </dgm:pt>
    <dgm:pt modelId="{2A77FD67-59DF-4F1D-9403-A310369E4A77}" type="pres">
      <dgm:prSet presAssocID="{B1422BA2-6289-4AF0-A4F4-99A6B1503D7F}" presName="connectorText" presStyleLbl="sibTrans2D1" presStyleIdx="1" presStyleCnt="3"/>
      <dgm:spPr/>
    </dgm:pt>
    <dgm:pt modelId="{584C322C-86CD-4D87-B11F-26185EABB2AD}" type="pres">
      <dgm:prSet presAssocID="{5A6C05D9-9FDB-47B6-8F9E-B799A8DB2A3C}" presName="node" presStyleLbl="node1" presStyleIdx="2" presStyleCnt="3">
        <dgm:presLayoutVars>
          <dgm:bulletEnabled val="1"/>
        </dgm:presLayoutVars>
      </dgm:prSet>
      <dgm:spPr/>
    </dgm:pt>
    <dgm:pt modelId="{81F1D66C-DF59-40B0-90A6-A9CEAAB77935}" type="pres">
      <dgm:prSet presAssocID="{12E835A5-9E60-4696-90EE-EAE520E68427}" presName="sibTrans" presStyleLbl="sibTrans2D1" presStyleIdx="2" presStyleCnt="3"/>
      <dgm:spPr/>
    </dgm:pt>
    <dgm:pt modelId="{1B68B63A-24B9-4AD8-8E2D-F89C96689D63}" type="pres">
      <dgm:prSet presAssocID="{12E835A5-9E60-4696-90EE-EAE520E68427}" presName="connectorText" presStyleLbl="sibTrans2D1" presStyleIdx="2" presStyleCnt="3"/>
      <dgm:spPr/>
    </dgm:pt>
  </dgm:ptLst>
  <dgm:cxnLst>
    <dgm:cxn modelId="{B04A5C1C-0510-4755-B4C7-DC5DB3032257}" type="presOf" srcId="{CA8F721C-A7A8-40BC-BA22-EB4DD093B2EB}" destId="{F645EC68-3887-4AE1-92F3-D09D57056057}" srcOrd="0" destOrd="0" presId="urn:microsoft.com/office/officeart/2005/8/layout/cycle2"/>
    <dgm:cxn modelId="{2519A123-D88B-4309-A95C-E12F77D1D9F4}" type="presOf" srcId="{5A6C05D9-9FDB-47B6-8F9E-B799A8DB2A3C}" destId="{584C322C-86CD-4D87-B11F-26185EABB2AD}" srcOrd="0" destOrd="0" presId="urn:microsoft.com/office/officeart/2005/8/layout/cycle2"/>
    <dgm:cxn modelId="{3A4BA73D-CE77-479A-B49B-55E77D20337D}" type="presOf" srcId="{CA8F721C-A7A8-40BC-BA22-EB4DD093B2EB}" destId="{D33816EA-CB83-4C01-B6A5-3EAFAD64CAE2}" srcOrd="1" destOrd="0" presId="urn:microsoft.com/office/officeart/2005/8/layout/cycle2"/>
    <dgm:cxn modelId="{C5C7B463-EFEA-4623-A9C7-E26B8C024EF5}" type="presOf" srcId="{B1422BA2-6289-4AF0-A4F4-99A6B1503D7F}" destId="{6A3E97F1-9656-46D9-ADE2-E3CEF5F58DF8}" srcOrd="0" destOrd="0" presId="urn:microsoft.com/office/officeart/2005/8/layout/cycle2"/>
    <dgm:cxn modelId="{9A931668-97E1-487E-A86B-4CBE7B96EC01}" type="presOf" srcId="{1815A99F-95A5-4B21-882C-C356A880A161}" destId="{334D8BFC-05CD-48E3-BB47-CB341C190838}" srcOrd="0" destOrd="0" presId="urn:microsoft.com/office/officeart/2005/8/layout/cycle2"/>
    <dgm:cxn modelId="{2093E249-D410-4812-A7D1-0CC61BE74139}" type="presOf" srcId="{12E835A5-9E60-4696-90EE-EAE520E68427}" destId="{81F1D66C-DF59-40B0-90A6-A9CEAAB77935}" srcOrd="0" destOrd="0" presId="urn:microsoft.com/office/officeart/2005/8/layout/cycle2"/>
    <dgm:cxn modelId="{08A4CF4A-612B-46F3-8F76-775003A98C7C}" type="presOf" srcId="{B1422BA2-6289-4AF0-A4F4-99A6B1503D7F}" destId="{2A77FD67-59DF-4F1D-9403-A310369E4A77}" srcOrd="1" destOrd="0" presId="urn:microsoft.com/office/officeart/2005/8/layout/cycle2"/>
    <dgm:cxn modelId="{7BD67393-76E9-4E97-AE54-C7185A451156}" type="presOf" srcId="{7A6D6AB6-3311-408F-A86E-84CDA0216990}" destId="{B5E36CD5-35EE-494C-8797-808A2C044700}" srcOrd="0" destOrd="0" presId="urn:microsoft.com/office/officeart/2005/8/layout/cycle2"/>
    <dgm:cxn modelId="{FD367DA3-CDCA-4E25-8D2B-AC3AE9DC485C}" type="presOf" srcId="{12E835A5-9E60-4696-90EE-EAE520E68427}" destId="{1B68B63A-24B9-4AD8-8E2D-F89C96689D63}" srcOrd="1" destOrd="0" presId="urn:microsoft.com/office/officeart/2005/8/layout/cycle2"/>
    <dgm:cxn modelId="{3DF381BC-283D-4A0C-9CC6-D3AB94E6B8ED}" type="presOf" srcId="{9753473F-DC54-4747-B9E6-A7FFFC386133}" destId="{93847349-6390-44B3-8106-0E82731EA8A8}" srcOrd="0" destOrd="0" presId="urn:microsoft.com/office/officeart/2005/8/layout/cycle2"/>
    <dgm:cxn modelId="{49A5A4BF-FFA6-4B33-B537-B2101E7E055B}" srcId="{7A6D6AB6-3311-408F-A86E-84CDA0216990}" destId="{9753473F-DC54-4747-B9E6-A7FFFC386133}" srcOrd="0" destOrd="0" parTransId="{CC6435B8-126A-4A1C-A801-3A0E58D94EC5}" sibTransId="{CA8F721C-A7A8-40BC-BA22-EB4DD093B2EB}"/>
    <dgm:cxn modelId="{D392A7E4-804C-4C31-A703-83793FB6C694}" srcId="{7A6D6AB6-3311-408F-A86E-84CDA0216990}" destId="{1815A99F-95A5-4B21-882C-C356A880A161}" srcOrd="1" destOrd="0" parTransId="{FE9F9833-542D-4B91-BC5D-A84B60FF82B4}" sibTransId="{B1422BA2-6289-4AF0-A4F4-99A6B1503D7F}"/>
    <dgm:cxn modelId="{067852EE-0B1B-4022-B586-75CB5A1E44AC}" srcId="{7A6D6AB6-3311-408F-A86E-84CDA0216990}" destId="{5A6C05D9-9FDB-47B6-8F9E-B799A8DB2A3C}" srcOrd="2" destOrd="0" parTransId="{8274DFF1-BC76-4D65-99C1-B0D9B57386F5}" sibTransId="{12E835A5-9E60-4696-90EE-EAE520E68427}"/>
    <dgm:cxn modelId="{73712696-0EEF-4B3A-8FB8-FA600E0A7958}" type="presParOf" srcId="{B5E36CD5-35EE-494C-8797-808A2C044700}" destId="{93847349-6390-44B3-8106-0E82731EA8A8}" srcOrd="0" destOrd="0" presId="urn:microsoft.com/office/officeart/2005/8/layout/cycle2"/>
    <dgm:cxn modelId="{00645FB1-CCE2-4235-9C2A-F5F95F5286DE}" type="presParOf" srcId="{B5E36CD5-35EE-494C-8797-808A2C044700}" destId="{F645EC68-3887-4AE1-92F3-D09D57056057}" srcOrd="1" destOrd="0" presId="urn:microsoft.com/office/officeart/2005/8/layout/cycle2"/>
    <dgm:cxn modelId="{D85053D5-295D-4DFB-9097-6FC6FE196D6B}" type="presParOf" srcId="{F645EC68-3887-4AE1-92F3-D09D57056057}" destId="{D33816EA-CB83-4C01-B6A5-3EAFAD64CAE2}" srcOrd="0" destOrd="0" presId="urn:microsoft.com/office/officeart/2005/8/layout/cycle2"/>
    <dgm:cxn modelId="{4F215D7F-59C4-4BA1-B4A6-30D0556901AF}" type="presParOf" srcId="{B5E36CD5-35EE-494C-8797-808A2C044700}" destId="{334D8BFC-05CD-48E3-BB47-CB341C190838}" srcOrd="2" destOrd="0" presId="urn:microsoft.com/office/officeart/2005/8/layout/cycle2"/>
    <dgm:cxn modelId="{70822D1A-5C09-4441-9637-3C7E77CDF782}" type="presParOf" srcId="{B5E36CD5-35EE-494C-8797-808A2C044700}" destId="{6A3E97F1-9656-46D9-ADE2-E3CEF5F58DF8}" srcOrd="3" destOrd="0" presId="urn:microsoft.com/office/officeart/2005/8/layout/cycle2"/>
    <dgm:cxn modelId="{3D635E3B-42AD-4077-A4A6-961C726E1BF9}" type="presParOf" srcId="{6A3E97F1-9656-46D9-ADE2-E3CEF5F58DF8}" destId="{2A77FD67-59DF-4F1D-9403-A310369E4A77}" srcOrd="0" destOrd="0" presId="urn:microsoft.com/office/officeart/2005/8/layout/cycle2"/>
    <dgm:cxn modelId="{6B8D4483-653E-4F23-8326-FAE7B42B567F}" type="presParOf" srcId="{B5E36CD5-35EE-494C-8797-808A2C044700}" destId="{584C322C-86CD-4D87-B11F-26185EABB2AD}" srcOrd="4" destOrd="0" presId="urn:microsoft.com/office/officeart/2005/8/layout/cycle2"/>
    <dgm:cxn modelId="{5A90FA1C-AE99-49B2-9509-DE5C3D4C6D4E}" type="presParOf" srcId="{B5E36CD5-35EE-494C-8797-808A2C044700}" destId="{81F1D66C-DF59-40B0-90A6-A9CEAAB77935}" srcOrd="5" destOrd="0" presId="urn:microsoft.com/office/officeart/2005/8/layout/cycle2"/>
    <dgm:cxn modelId="{DFC937F4-9C35-4F9D-953A-336F5585E5BC}" type="presParOf" srcId="{81F1D66C-DF59-40B0-90A6-A9CEAAB77935}" destId="{1B68B63A-24B9-4AD8-8E2D-F89C96689D63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6246479-F274-4250-9050-89B72FC276F6}" type="doc">
      <dgm:prSet loTypeId="urn:microsoft.com/office/officeart/2005/8/layout/chart3" loCatId="relationship" qsTypeId="urn:microsoft.com/office/officeart/2005/8/quickstyle/simple1" qsCatId="simple" csTypeId="urn:microsoft.com/office/officeart/2005/8/colors/colorful1" csCatId="colorful" phldr="1"/>
      <dgm:spPr/>
    </dgm:pt>
    <dgm:pt modelId="{88F03BE1-798A-4C3C-9B05-EF32C81D82FC}">
      <dgm:prSet phldrT="[Text]"/>
      <dgm:spPr/>
      <dgm:t>
        <a:bodyPr/>
        <a:lstStyle/>
        <a:p>
          <a:r>
            <a:rPr lang="en-US" dirty="0"/>
            <a:t>Ham radio license</a:t>
          </a:r>
        </a:p>
      </dgm:t>
    </dgm:pt>
    <dgm:pt modelId="{8281039D-3BB4-4554-8620-616683BF8D03}" type="parTrans" cxnId="{792687A6-742A-468D-8507-AAD136639797}">
      <dgm:prSet/>
      <dgm:spPr/>
      <dgm:t>
        <a:bodyPr/>
        <a:lstStyle/>
        <a:p>
          <a:endParaRPr lang="en-US"/>
        </a:p>
      </dgm:t>
    </dgm:pt>
    <dgm:pt modelId="{304801DC-136E-485F-85F7-D26C5B9E6E26}" type="sibTrans" cxnId="{792687A6-742A-468D-8507-AAD136639797}">
      <dgm:prSet/>
      <dgm:spPr/>
      <dgm:t>
        <a:bodyPr/>
        <a:lstStyle/>
        <a:p>
          <a:endParaRPr lang="en-US"/>
        </a:p>
      </dgm:t>
    </dgm:pt>
    <dgm:pt modelId="{2368BB8C-DA07-44C1-BBC1-60FB57CC5D8E}">
      <dgm:prSet phldrT="[Text]"/>
      <dgm:spPr/>
      <dgm:t>
        <a:bodyPr/>
        <a:lstStyle/>
        <a:p>
          <a:r>
            <a:rPr lang="en-US" dirty="0"/>
            <a:t>Electromagnetic spectrum</a:t>
          </a:r>
        </a:p>
      </dgm:t>
    </dgm:pt>
    <dgm:pt modelId="{67FCE47A-9331-4FCB-B770-AF06B9B4D890}" type="parTrans" cxnId="{BD79FD6D-7384-408F-BD6F-6DDC5ACE42CD}">
      <dgm:prSet/>
      <dgm:spPr/>
      <dgm:t>
        <a:bodyPr/>
        <a:lstStyle/>
        <a:p>
          <a:endParaRPr lang="en-US"/>
        </a:p>
      </dgm:t>
    </dgm:pt>
    <dgm:pt modelId="{070FB3D5-B6BF-449E-996B-702D234830D2}" type="sibTrans" cxnId="{BD79FD6D-7384-408F-BD6F-6DDC5ACE42CD}">
      <dgm:prSet/>
      <dgm:spPr/>
      <dgm:t>
        <a:bodyPr/>
        <a:lstStyle/>
        <a:p>
          <a:endParaRPr lang="en-US"/>
        </a:p>
      </dgm:t>
    </dgm:pt>
    <dgm:pt modelId="{2A42BDFB-C18B-45BA-A52E-AD1F37928F5A}">
      <dgm:prSet phldrT="[Text]"/>
      <dgm:spPr/>
      <dgm:t>
        <a:bodyPr/>
        <a:lstStyle/>
        <a:p>
          <a:r>
            <a:rPr lang="en-US" dirty="0"/>
            <a:t>Professional development</a:t>
          </a:r>
        </a:p>
      </dgm:t>
    </dgm:pt>
    <dgm:pt modelId="{9B6999BF-BB23-46E5-A035-5CC0FFC003B1}" type="parTrans" cxnId="{C5500C40-68BB-4A35-882B-EC8C02DED2C9}">
      <dgm:prSet/>
      <dgm:spPr/>
      <dgm:t>
        <a:bodyPr/>
        <a:lstStyle/>
        <a:p>
          <a:endParaRPr lang="en-US"/>
        </a:p>
      </dgm:t>
    </dgm:pt>
    <dgm:pt modelId="{CE3E10E0-2DBB-4EE0-92AA-437712AF8E3D}" type="sibTrans" cxnId="{C5500C40-68BB-4A35-882B-EC8C02DED2C9}">
      <dgm:prSet/>
      <dgm:spPr/>
      <dgm:t>
        <a:bodyPr/>
        <a:lstStyle/>
        <a:p>
          <a:endParaRPr lang="en-US"/>
        </a:p>
      </dgm:t>
    </dgm:pt>
    <dgm:pt modelId="{06604AC8-C84D-4297-BADB-E98A6295BADC}" type="pres">
      <dgm:prSet presAssocID="{76246479-F274-4250-9050-89B72FC276F6}" presName="compositeShape" presStyleCnt="0">
        <dgm:presLayoutVars>
          <dgm:chMax val="7"/>
          <dgm:dir/>
          <dgm:resizeHandles val="exact"/>
        </dgm:presLayoutVars>
      </dgm:prSet>
      <dgm:spPr/>
    </dgm:pt>
    <dgm:pt modelId="{7DF19F34-5EBC-41A8-B2FA-3C22CF2948E9}" type="pres">
      <dgm:prSet presAssocID="{76246479-F274-4250-9050-89B72FC276F6}" presName="wedge1" presStyleLbl="node1" presStyleIdx="0" presStyleCnt="3"/>
      <dgm:spPr/>
    </dgm:pt>
    <dgm:pt modelId="{FCEF0C69-E64F-4B15-947E-86E71CBDA1A1}" type="pres">
      <dgm:prSet presAssocID="{76246479-F274-4250-9050-89B72FC276F6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A3B78FAF-1AE0-4E40-B028-2A8D1B8FA360}" type="pres">
      <dgm:prSet presAssocID="{76246479-F274-4250-9050-89B72FC276F6}" presName="wedge2" presStyleLbl="node1" presStyleIdx="1" presStyleCnt="3"/>
      <dgm:spPr/>
    </dgm:pt>
    <dgm:pt modelId="{6E6AFC3E-396E-4102-8752-CC7B49EEBEF3}" type="pres">
      <dgm:prSet presAssocID="{76246479-F274-4250-9050-89B72FC276F6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2CA8CF97-C0C8-41DC-8F00-D68C74F4DF26}" type="pres">
      <dgm:prSet presAssocID="{76246479-F274-4250-9050-89B72FC276F6}" presName="wedge3" presStyleLbl="node1" presStyleIdx="2" presStyleCnt="3"/>
      <dgm:spPr/>
    </dgm:pt>
    <dgm:pt modelId="{0512CABD-6A1B-445A-88E3-EABABC714DFA}" type="pres">
      <dgm:prSet presAssocID="{76246479-F274-4250-9050-89B72FC276F6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D4898A3C-8AB9-4421-B4D1-C6C74FADB03E}" type="presOf" srcId="{88F03BE1-798A-4C3C-9B05-EF32C81D82FC}" destId="{FCEF0C69-E64F-4B15-947E-86E71CBDA1A1}" srcOrd="1" destOrd="0" presId="urn:microsoft.com/office/officeart/2005/8/layout/chart3"/>
    <dgm:cxn modelId="{F1C67D3E-DE7E-47D7-BB94-7D3F8D34AB16}" type="presOf" srcId="{2A42BDFB-C18B-45BA-A52E-AD1F37928F5A}" destId="{2CA8CF97-C0C8-41DC-8F00-D68C74F4DF26}" srcOrd="0" destOrd="0" presId="urn:microsoft.com/office/officeart/2005/8/layout/chart3"/>
    <dgm:cxn modelId="{C5500C40-68BB-4A35-882B-EC8C02DED2C9}" srcId="{76246479-F274-4250-9050-89B72FC276F6}" destId="{2A42BDFB-C18B-45BA-A52E-AD1F37928F5A}" srcOrd="2" destOrd="0" parTransId="{9B6999BF-BB23-46E5-A035-5CC0FFC003B1}" sibTransId="{CE3E10E0-2DBB-4EE0-92AA-437712AF8E3D}"/>
    <dgm:cxn modelId="{3079196B-B139-4238-B321-0013FED48318}" type="presOf" srcId="{2368BB8C-DA07-44C1-BBC1-60FB57CC5D8E}" destId="{A3B78FAF-1AE0-4E40-B028-2A8D1B8FA360}" srcOrd="0" destOrd="0" presId="urn:microsoft.com/office/officeart/2005/8/layout/chart3"/>
    <dgm:cxn modelId="{2B34716C-E864-4A07-976E-DE3FEBEE2832}" type="presOf" srcId="{2368BB8C-DA07-44C1-BBC1-60FB57CC5D8E}" destId="{6E6AFC3E-396E-4102-8752-CC7B49EEBEF3}" srcOrd="1" destOrd="0" presId="urn:microsoft.com/office/officeart/2005/8/layout/chart3"/>
    <dgm:cxn modelId="{273B5B6D-C688-44B3-844D-16AD835030D4}" type="presOf" srcId="{76246479-F274-4250-9050-89B72FC276F6}" destId="{06604AC8-C84D-4297-BADB-E98A6295BADC}" srcOrd="0" destOrd="0" presId="urn:microsoft.com/office/officeart/2005/8/layout/chart3"/>
    <dgm:cxn modelId="{BD79FD6D-7384-408F-BD6F-6DDC5ACE42CD}" srcId="{76246479-F274-4250-9050-89B72FC276F6}" destId="{2368BB8C-DA07-44C1-BBC1-60FB57CC5D8E}" srcOrd="1" destOrd="0" parTransId="{67FCE47A-9331-4FCB-B770-AF06B9B4D890}" sibTransId="{070FB3D5-B6BF-449E-996B-702D234830D2}"/>
    <dgm:cxn modelId="{792687A6-742A-468D-8507-AAD136639797}" srcId="{76246479-F274-4250-9050-89B72FC276F6}" destId="{88F03BE1-798A-4C3C-9B05-EF32C81D82FC}" srcOrd="0" destOrd="0" parTransId="{8281039D-3BB4-4554-8620-616683BF8D03}" sibTransId="{304801DC-136E-485F-85F7-D26C5B9E6E26}"/>
    <dgm:cxn modelId="{21C23BAB-8512-4C44-878F-94D8BA5E5A53}" type="presOf" srcId="{88F03BE1-798A-4C3C-9B05-EF32C81D82FC}" destId="{7DF19F34-5EBC-41A8-B2FA-3C22CF2948E9}" srcOrd="0" destOrd="0" presId="urn:microsoft.com/office/officeart/2005/8/layout/chart3"/>
    <dgm:cxn modelId="{A901FFAB-862F-49A6-825F-90E3D0033040}" type="presOf" srcId="{2A42BDFB-C18B-45BA-A52E-AD1F37928F5A}" destId="{0512CABD-6A1B-445A-88E3-EABABC714DFA}" srcOrd="1" destOrd="0" presId="urn:microsoft.com/office/officeart/2005/8/layout/chart3"/>
    <dgm:cxn modelId="{3C5A190D-381F-4FCB-B602-F9AABFA9BE38}" type="presParOf" srcId="{06604AC8-C84D-4297-BADB-E98A6295BADC}" destId="{7DF19F34-5EBC-41A8-B2FA-3C22CF2948E9}" srcOrd="0" destOrd="0" presId="urn:microsoft.com/office/officeart/2005/8/layout/chart3"/>
    <dgm:cxn modelId="{A7CF114D-EA91-44CB-8F3A-4D5161246FAC}" type="presParOf" srcId="{06604AC8-C84D-4297-BADB-E98A6295BADC}" destId="{FCEF0C69-E64F-4B15-947E-86E71CBDA1A1}" srcOrd="1" destOrd="0" presId="urn:microsoft.com/office/officeart/2005/8/layout/chart3"/>
    <dgm:cxn modelId="{761FF3D8-CFFD-43A6-8C36-ADD80437AEB5}" type="presParOf" srcId="{06604AC8-C84D-4297-BADB-E98A6295BADC}" destId="{A3B78FAF-1AE0-4E40-B028-2A8D1B8FA360}" srcOrd="2" destOrd="0" presId="urn:microsoft.com/office/officeart/2005/8/layout/chart3"/>
    <dgm:cxn modelId="{C60AB9D6-8687-4099-9C98-5CEF4CBD511C}" type="presParOf" srcId="{06604AC8-C84D-4297-BADB-E98A6295BADC}" destId="{6E6AFC3E-396E-4102-8752-CC7B49EEBEF3}" srcOrd="3" destOrd="0" presId="urn:microsoft.com/office/officeart/2005/8/layout/chart3"/>
    <dgm:cxn modelId="{27B78F5E-C2C7-49A4-8AF0-BF1982C9ED4E}" type="presParOf" srcId="{06604AC8-C84D-4297-BADB-E98A6295BADC}" destId="{2CA8CF97-C0C8-41DC-8F00-D68C74F4DF26}" srcOrd="4" destOrd="0" presId="urn:microsoft.com/office/officeart/2005/8/layout/chart3"/>
    <dgm:cxn modelId="{18064146-FA32-4F76-A78E-D72BD890233A}" type="presParOf" srcId="{06604AC8-C84D-4297-BADB-E98A6295BADC}" destId="{0512CABD-6A1B-445A-88E3-EABABC714DFA}" srcOrd="5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847349-6390-44B3-8106-0E82731EA8A8}">
      <dsp:nvSpPr>
        <dsp:cNvPr id="0" name=""/>
        <dsp:cNvSpPr/>
      </dsp:nvSpPr>
      <dsp:spPr>
        <a:xfrm>
          <a:off x="1825754" y="15"/>
          <a:ext cx="1481154" cy="148115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Competence</a:t>
          </a:r>
          <a:r>
            <a:rPr lang="en-US" sz="1200" kern="1200" dirty="0"/>
            <a:t>: one's knowledge and understanding of STEM</a:t>
          </a:r>
        </a:p>
      </dsp:txBody>
      <dsp:txXfrm>
        <a:off x="2042664" y="216925"/>
        <a:ext cx="1047334" cy="1047334"/>
      </dsp:txXfrm>
    </dsp:sp>
    <dsp:sp modelId="{F645EC68-3887-4AE1-92F3-D09D57056057}">
      <dsp:nvSpPr>
        <dsp:cNvPr id="0" name=""/>
        <dsp:cNvSpPr/>
      </dsp:nvSpPr>
      <dsp:spPr>
        <a:xfrm rot="3600000">
          <a:off x="2919925" y="1443672"/>
          <a:ext cx="393271" cy="49988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2949420" y="1492563"/>
        <a:ext cx="275290" cy="299933"/>
      </dsp:txXfrm>
    </dsp:sp>
    <dsp:sp modelId="{334D8BFC-05CD-48E3-BB47-CB341C190838}">
      <dsp:nvSpPr>
        <dsp:cNvPr id="0" name=""/>
        <dsp:cNvSpPr/>
      </dsp:nvSpPr>
      <dsp:spPr>
        <a:xfrm>
          <a:off x="2937342" y="1925342"/>
          <a:ext cx="1481154" cy="1481154"/>
        </a:xfrm>
        <a:prstGeom prst="ellipse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Performance</a:t>
          </a:r>
          <a:r>
            <a:rPr lang="en-US" sz="1200" kern="1200" dirty="0"/>
            <a:t>: one's ability to engage in various STEM practices</a:t>
          </a:r>
        </a:p>
      </dsp:txBody>
      <dsp:txXfrm>
        <a:off x="3154252" y="2142252"/>
        <a:ext cx="1047334" cy="1047334"/>
      </dsp:txXfrm>
    </dsp:sp>
    <dsp:sp modelId="{6A3E97F1-9656-46D9-ADE2-E3CEF5F58DF8}">
      <dsp:nvSpPr>
        <dsp:cNvPr id="0" name=""/>
        <dsp:cNvSpPr/>
      </dsp:nvSpPr>
      <dsp:spPr>
        <a:xfrm rot="10800000">
          <a:off x="2380826" y="2415975"/>
          <a:ext cx="393271" cy="49988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 rot="10800000">
        <a:off x="2498807" y="2515953"/>
        <a:ext cx="275290" cy="299933"/>
      </dsp:txXfrm>
    </dsp:sp>
    <dsp:sp modelId="{584C322C-86CD-4D87-B11F-26185EABB2AD}">
      <dsp:nvSpPr>
        <dsp:cNvPr id="0" name=""/>
        <dsp:cNvSpPr/>
      </dsp:nvSpPr>
      <dsp:spPr>
        <a:xfrm>
          <a:off x="714166" y="1925342"/>
          <a:ext cx="1481154" cy="1481154"/>
        </a:xfrm>
        <a:prstGeom prst="ellipse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Recognition</a:t>
          </a:r>
          <a:r>
            <a:rPr lang="en-US" sz="1200" kern="1200" dirty="0"/>
            <a:t>: being seen by others and seeing oneself as a STEM person</a:t>
          </a:r>
        </a:p>
      </dsp:txBody>
      <dsp:txXfrm>
        <a:off x="931076" y="2142252"/>
        <a:ext cx="1047334" cy="1047334"/>
      </dsp:txXfrm>
    </dsp:sp>
    <dsp:sp modelId="{81F1D66C-DF59-40B0-90A6-A9CEAAB77935}">
      <dsp:nvSpPr>
        <dsp:cNvPr id="0" name=""/>
        <dsp:cNvSpPr/>
      </dsp:nvSpPr>
      <dsp:spPr>
        <a:xfrm rot="18000000">
          <a:off x="1808336" y="1462950"/>
          <a:ext cx="393271" cy="49988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1837831" y="1614015"/>
        <a:ext cx="275290" cy="2999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847349-6390-44B3-8106-0E82731EA8A8}">
      <dsp:nvSpPr>
        <dsp:cNvPr id="0" name=""/>
        <dsp:cNvSpPr/>
      </dsp:nvSpPr>
      <dsp:spPr>
        <a:xfrm>
          <a:off x="818355" y="65"/>
          <a:ext cx="559870" cy="55987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b="1" kern="1200" dirty="0"/>
            <a:t>Competence</a:t>
          </a:r>
          <a:endParaRPr lang="en-US" sz="500" kern="1200" dirty="0"/>
        </a:p>
      </dsp:txBody>
      <dsp:txXfrm>
        <a:off x="900346" y="82056"/>
        <a:ext cx="395888" cy="395888"/>
      </dsp:txXfrm>
    </dsp:sp>
    <dsp:sp modelId="{F645EC68-3887-4AE1-92F3-D09D57056057}">
      <dsp:nvSpPr>
        <dsp:cNvPr id="0" name=""/>
        <dsp:cNvSpPr/>
      </dsp:nvSpPr>
      <dsp:spPr>
        <a:xfrm rot="3600000">
          <a:off x="1231949" y="545716"/>
          <a:ext cx="148597" cy="18895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" kern="1200" dirty="0"/>
        </a:p>
      </dsp:txBody>
      <dsp:txXfrm>
        <a:off x="1243094" y="564204"/>
        <a:ext cx="104018" cy="113374"/>
      </dsp:txXfrm>
    </dsp:sp>
    <dsp:sp modelId="{334D8BFC-05CD-48E3-BB47-CB341C190838}">
      <dsp:nvSpPr>
        <dsp:cNvPr id="0" name=""/>
        <dsp:cNvSpPr/>
      </dsp:nvSpPr>
      <dsp:spPr>
        <a:xfrm>
          <a:off x="1238476" y="727737"/>
          <a:ext cx="559870" cy="559870"/>
        </a:xfrm>
        <a:prstGeom prst="ellipse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b="1" kern="1200" dirty="0"/>
            <a:t>Performance</a:t>
          </a:r>
          <a:endParaRPr lang="en-US" sz="500" kern="1200" dirty="0"/>
        </a:p>
      </dsp:txBody>
      <dsp:txXfrm>
        <a:off x="1320467" y="809728"/>
        <a:ext cx="395888" cy="395888"/>
      </dsp:txXfrm>
    </dsp:sp>
    <dsp:sp modelId="{6A3E97F1-9656-46D9-ADE2-E3CEF5F58DF8}">
      <dsp:nvSpPr>
        <dsp:cNvPr id="0" name=""/>
        <dsp:cNvSpPr/>
      </dsp:nvSpPr>
      <dsp:spPr>
        <a:xfrm rot="10800000">
          <a:off x="1028197" y="913194"/>
          <a:ext cx="148597" cy="18895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" kern="1200" dirty="0"/>
        </a:p>
      </dsp:txBody>
      <dsp:txXfrm rot="10800000">
        <a:off x="1072776" y="950985"/>
        <a:ext cx="104018" cy="113374"/>
      </dsp:txXfrm>
    </dsp:sp>
    <dsp:sp modelId="{584C322C-86CD-4D87-B11F-26185EABB2AD}">
      <dsp:nvSpPr>
        <dsp:cNvPr id="0" name=""/>
        <dsp:cNvSpPr/>
      </dsp:nvSpPr>
      <dsp:spPr>
        <a:xfrm>
          <a:off x="398233" y="727737"/>
          <a:ext cx="559870" cy="559870"/>
        </a:xfrm>
        <a:prstGeom prst="ellipse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b="1" kern="1200" dirty="0"/>
            <a:t>Recognition</a:t>
          </a:r>
          <a:endParaRPr lang="en-US" sz="500" kern="1200" dirty="0"/>
        </a:p>
      </dsp:txBody>
      <dsp:txXfrm>
        <a:off x="480224" y="809728"/>
        <a:ext cx="395888" cy="395888"/>
      </dsp:txXfrm>
    </dsp:sp>
    <dsp:sp modelId="{81F1D66C-DF59-40B0-90A6-A9CEAAB77935}">
      <dsp:nvSpPr>
        <dsp:cNvPr id="0" name=""/>
        <dsp:cNvSpPr/>
      </dsp:nvSpPr>
      <dsp:spPr>
        <a:xfrm rot="18000000">
          <a:off x="811828" y="553000"/>
          <a:ext cx="148597" cy="18895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" kern="1200" dirty="0"/>
        </a:p>
      </dsp:txBody>
      <dsp:txXfrm>
        <a:off x="822973" y="610094"/>
        <a:ext cx="104018" cy="11337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F19F34-5EBC-41A8-B2FA-3C22CF2948E9}">
      <dsp:nvSpPr>
        <dsp:cNvPr id="0" name=""/>
        <dsp:cNvSpPr/>
      </dsp:nvSpPr>
      <dsp:spPr>
        <a:xfrm>
          <a:off x="1429105" y="274319"/>
          <a:ext cx="3413760" cy="3413760"/>
        </a:xfrm>
        <a:prstGeom prst="pie">
          <a:avLst>
            <a:gd name="adj1" fmla="val 16200000"/>
            <a:gd name="adj2" fmla="val 18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Ham radio license</a:t>
          </a:r>
        </a:p>
      </dsp:txBody>
      <dsp:txXfrm>
        <a:off x="3285134" y="904239"/>
        <a:ext cx="1158240" cy="1137920"/>
      </dsp:txXfrm>
    </dsp:sp>
    <dsp:sp modelId="{A3B78FAF-1AE0-4E40-B028-2A8D1B8FA360}">
      <dsp:nvSpPr>
        <dsp:cNvPr id="0" name=""/>
        <dsp:cNvSpPr/>
      </dsp:nvSpPr>
      <dsp:spPr>
        <a:xfrm>
          <a:off x="1253134" y="375919"/>
          <a:ext cx="3413760" cy="3413760"/>
        </a:xfrm>
        <a:prstGeom prst="pie">
          <a:avLst>
            <a:gd name="adj1" fmla="val 1800000"/>
            <a:gd name="adj2" fmla="val 90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Electromagnetic spectrum</a:t>
          </a:r>
        </a:p>
      </dsp:txBody>
      <dsp:txXfrm>
        <a:off x="2187854" y="2529840"/>
        <a:ext cx="1544320" cy="1056640"/>
      </dsp:txXfrm>
    </dsp:sp>
    <dsp:sp modelId="{2CA8CF97-C0C8-41DC-8F00-D68C74F4DF26}">
      <dsp:nvSpPr>
        <dsp:cNvPr id="0" name=""/>
        <dsp:cNvSpPr/>
      </dsp:nvSpPr>
      <dsp:spPr>
        <a:xfrm>
          <a:off x="1253134" y="375919"/>
          <a:ext cx="3413760" cy="3413760"/>
        </a:xfrm>
        <a:prstGeom prst="pie">
          <a:avLst>
            <a:gd name="adj1" fmla="val 9000000"/>
            <a:gd name="adj2" fmla="val 162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Professional development</a:t>
          </a:r>
        </a:p>
      </dsp:txBody>
      <dsp:txXfrm>
        <a:off x="1618894" y="1046480"/>
        <a:ext cx="1158240" cy="11379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DAF8F9-169D-44DB-85CA-273403A7B9DE}" type="datetimeFigureOut">
              <a:rPr lang="en-US" smtClean="0"/>
              <a:t>3/27/2023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58C562-8B63-4E12-9383-291BCD3F64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870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msmagazine.com/author/cprescodweinstein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 </a:t>
            </a:r>
            <a:r>
              <a:rPr lang="en-US" b="1" dirty="0"/>
              <a:t>Harriet Tubman, Astronomer Extraordinaire, </a:t>
            </a:r>
            <a:r>
              <a:rPr lang="en-US" dirty="0"/>
              <a:t>2/3/2022 by </a:t>
            </a:r>
            <a:r>
              <a:rPr lang="en-US" dirty="0">
                <a:hlinkClick r:id="rId3" tooltip="Posts by Dr. Chanda Prescod-Weinstein"/>
              </a:rPr>
              <a:t>Dr. Chanda Prescod-Weinstein</a:t>
            </a:r>
            <a:r>
              <a:rPr lang="en-US" dirty="0"/>
              <a:t>: https://msmagazine.com/2022/02/03/harriet-tubman-astronomer-underground-railroad-north-star-nasa/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58C562-8B63-4E12-9383-291BCD3F64FA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2106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Ham (STEM) identity cannot exist in isolation.</a:t>
            </a:r>
          </a:p>
          <a:p>
            <a:r>
              <a:rPr lang="en-US" dirty="0"/>
              <a:t>Ubuntu is the South African concept popularized by Archbishop Tutu</a:t>
            </a:r>
          </a:p>
          <a:p>
            <a:r>
              <a:rPr lang="en-US" dirty="0"/>
              <a:t>It’s a step beyond the much maligned “it takes a village to raise a child” because it recognizes our interdependence with each other, the planet, and the universe</a:t>
            </a:r>
          </a:p>
          <a:p>
            <a:r>
              <a:rPr lang="en-US" dirty="0"/>
              <a:t>Feedback: some women see YLRL as spouses of ham radio operators. Women need to build their own identity in Ham Radio</a:t>
            </a:r>
          </a:p>
          <a:p>
            <a:r>
              <a:rPr lang="en-US" dirty="0"/>
              <a:t>$25 membership for students in ARRL: high touch, lots of material. Mention to Lyndele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782938-2ACF-4FA5-B922-7CA27431218B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35085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same scenario has played out at ham fests, libraries, stores, etc.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58C562-8B63-4E12-9383-291BCD3F64FA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8269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58C562-8B63-4E12-9383-291BCD3F64FA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85784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got lots of feedback from white males that they always thought that Elmer was cringeworthy—conjures up images of Elmer Fudd.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58C562-8B63-4E12-9383-291BCD3F64FA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8094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58C562-8B63-4E12-9383-291BCD3F64FA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854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en-US" dirty="0"/>
              <a:t> bullet points are Adapted from </a:t>
            </a:r>
            <a:r>
              <a:rPr lang="en-US" b="1" dirty="0"/>
              <a:t>The Attributes of Knowledge, </a:t>
            </a:r>
            <a:r>
              <a:rPr lang="en-US" dirty="0"/>
              <a:t>KCS v6 Practices Guide , https://library.serviceinnovation.org/KCS/KCS_v6/KCS_v6_Practices_Guide/020/025, 5/21/2019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background image is symbolic of what a successful change in </a:t>
            </a:r>
            <a:r>
              <a:rPr lang="en-US" dirty="0"/>
              <a:t>culture (values and focus) looks like!</a:t>
            </a:r>
            <a:endParaRPr lang="en-US" sz="1200" b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0" dirty="0"/>
              <a:t>The creation of the background image of a black hole required collaboration for hundreds of scientists working across disciplines (astrophysics, astronomy, computer science, software development, data science, networking, knowledge management, etc.), collaborating around the globe. 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0" dirty="0"/>
              <a:t>They essentially turned the Earth into a “ginormous” telescope (the </a:t>
            </a:r>
            <a:r>
              <a:rPr lang="en-US" dirty="0"/>
              <a:t>Event Horizon Telescope (EHT) https://eventhorizontelescope.org/) </a:t>
            </a:r>
            <a:r>
              <a:rPr lang="en-US" b="0" dirty="0"/>
              <a:t>by compiling, synchronizing, and combining massive amounts of data from multiple sources.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Background: </a:t>
            </a:r>
            <a:r>
              <a:rPr lang="en-US" b="1" dirty="0"/>
              <a:t>First figure of a black hole: here is what the Event Horizon Telescope image tells us</a:t>
            </a:r>
            <a:r>
              <a:rPr lang="en-US" b="0" dirty="0"/>
              <a:t>, https://inews.co.uk/news/science/black-hole-picture-first-image-event-horizon-telescope-image/, 5/21/2019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Open source: </a:t>
            </a:r>
            <a:r>
              <a:rPr lang="en-US" b="1" dirty="0"/>
              <a:t>The Cathedral &amp; the Bazaar: Musings on Linux and Open Source by an Accidental Revolutionary </a:t>
            </a:r>
            <a:r>
              <a:rPr lang="en-US" b="0" dirty="0"/>
              <a:t>by Eric S. Raymond (Author)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AF05C6-72CC-4D1E-867D-EB387C52FD09}" type="slidenum">
              <a: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44444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1792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58C562-8B63-4E12-9383-291BCD3F64FA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5576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an old ham joke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58C562-8B63-4E12-9383-291BCD3F64FA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0230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I’m new to discord but I created the Harriett’s Observatory for our team: https://discord.gg/h9VQsfnmYC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58C562-8B63-4E12-9383-291BCD3F64FA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73584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 place to ask “stupid” questions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Help from SMEs: technical and otherwise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Cocreate/coordinate activities, projects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Mental health mutual aid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Address attacks, harassment, insensitive remarks, microaggressions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Mutual aid “help desk”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58C562-8B63-4E12-9383-291BCD3F64FA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5579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https://spectrum.ieee.org/ham-radio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58C562-8B63-4E12-9383-291BCD3F64FA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2577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58C562-8B63-4E12-9383-291BCD3F64FA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6879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58C562-8B63-4E12-9383-291BCD3F64FA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22189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native and Latinx organizations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58C562-8B63-4E12-9383-291BCD3F64FA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1635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AF05C6-72CC-4D1E-867D-EB387C52FD09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17149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58C562-8B63-4E12-9383-291BCD3F64FA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0204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Will be available as open source in two years for all clubs and colleges.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58C562-8B63-4E12-9383-291BCD3F64FA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0632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Gill Sans MT" panose="020B0502020104020203" pitchFamily="34" charset="0"/>
              </a:rPr>
              <a:t>John Spade from the movie “I’m gonna get you sucka”: “They're my theme music, every hero's got to have some”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58C562-8B63-4E12-9383-291BCD3F64FA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83164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When is a song a map--a message.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58C562-8B63-4E12-9383-291BCD3F64FA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8480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https://www.theguardian.com/society/2020/nov/19/gladys-west-the-hidden-figure-who-helped-invent-gps</a:t>
            </a:r>
          </a:p>
          <a:p>
            <a:r>
              <a:rPr lang="en-US" dirty="0"/>
              <a:t>https://www.thehistorymakers.org/biography/jesse-russell-sr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58C562-8B63-4E12-9383-291BCD3F64FA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8342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58C562-8B63-4E12-9383-291BCD3F64FA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87151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782938-2ACF-4FA5-B922-7CA27431218B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3053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Analogy: Why are Engineers without Boarders not interested in ham radio? Low on the hierarchy of needs.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782938-2ACF-4FA5-B922-7CA27431218B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977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emf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image" Target="../media/image1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image" Target="../media/image1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jpe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Her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NRAO PPT Images_Herc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8602"/>
            <a:ext cx="9144000" cy="6858000"/>
          </a:xfrm>
          <a:prstGeom prst="rect">
            <a:avLst/>
          </a:prstGeom>
        </p:spPr>
      </p:pic>
      <p:sp>
        <p:nvSpPr>
          <p:cNvPr id="11" name="Freeform 10"/>
          <p:cNvSpPr/>
          <p:nvPr userDrawn="1"/>
        </p:nvSpPr>
        <p:spPr>
          <a:xfrm>
            <a:off x="-124504" y="4230440"/>
            <a:ext cx="9393008" cy="2873033"/>
          </a:xfrm>
          <a:custGeom>
            <a:avLst/>
            <a:gdLst>
              <a:gd name="connsiteX0" fmla="*/ 0 w 9393008"/>
              <a:gd name="connsiteY0" fmla="*/ 58023 h 734959"/>
              <a:gd name="connsiteX1" fmla="*/ 1921150 w 9393008"/>
              <a:gd name="connsiteY1" fmla="*/ 193410 h 734959"/>
              <a:gd name="connsiteX2" fmla="*/ 2965534 w 9393008"/>
              <a:gd name="connsiteY2" fmla="*/ 238540 h 734959"/>
              <a:gd name="connsiteX3" fmla="*/ 3829407 w 9393008"/>
              <a:gd name="connsiteY3" fmla="*/ 199857 h 734959"/>
              <a:gd name="connsiteX4" fmla="*/ 4583684 w 9393008"/>
              <a:gd name="connsiteY4" fmla="*/ 148281 h 734959"/>
              <a:gd name="connsiteX5" fmla="*/ 6124473 w 9393008"/>
              <a:gd name="connsiteY5" fmla="*/ 38682 h 734959"/>
              <a:gd name="connsiteX6" fmla="*/ 7723283 w 9393008"/>
              <a:gd name="connsiteY6" fmla="*/ 0 h 734959"/>
              <a:gd name="connsiteX7" fmla="*/ 9077114 w 9393008"/>
              <a:gd name="connsiteY7" fmla="*/ 58023 h 734959"/>
              <a:gd name="connsiteX8" fmla="*/ 9393008 w 9393008"/>
              <a:gd name="connsiteY8" fmla="*/ 90258 h 734959"/>
              <a:gd name="connsiteX9" fmla="*/ 9386561 w 9393008"/>
              <a:gd name="connsiteY9" fmla="*/ 728512 h 734959"/>
              <a:gd name="connsiteX10" fmla="*/ 51574 w 9393008"/>
              <a:gd name="connsiteY10" fmla="*/ 734959 h 734959"/>
              <a:gd name="connsiteX11" fmla="*/ 0 w 9393008"/>
              <a:gd name="connsiteY11" fmla="*/ 58023 h 734959"/>
              <a:gd name="connsiteX0" fmla="*/ 0 w 9393008"/>
              <a:gd name="connsiteY0" fmla="*/ 58023 h 818770"/>
              <a:gd name="connsiteX1" fmla="*/ 1921150 w 9393008"/>
              <a:gd name="connsiteY1" fmla="*/ 193410 h 818770"/>
              <a:gd name="connsiteX2" fmla="*/ 2965534 w 9393008"/>
              <a:gd name="connsiteY2" fmla="*/ 238540 h 818770"/>
              <a:gd name="connsiteX3" fmla="*/ 3829407 w 9393008"/>
              <a:gd name="connsiteY3" fmla="*/ 199857 h 818770"/>
              <a:gd name="connsiteX4" fmla="*/ 4583684 w 9393008"/>
              <a:gd name="connsiteY4" fmla="*/ 148281 h 818770"/>
              <a:gd name="connsiteX5" fmla="*/ 6124473 w 9393008"/>
              <a:gd name="connsiteY5" fmla="*/ 38682 h 818770"/>
              <a:gd name="connsiteX6" fmla="*/ 7723283 w 9393008"/>
              <a:gd name="connsiteY6" fmla="*/ 0 h 818770"/>
              <a:gd name="connsiteX7" fmla="*/ 9077114 w 9393008"/>
              <a:gd name="connsiteY7" fmla="*/ 58023 h 818770"/>
              <a:gd name="connsiteX8" fmla="*/ 9393008 w 9393008"/>
              <a:gd name="connsiteY8" fmla="*/ 90258 h 818770"/>
              <a:gd name="connsiteX9" fmla="*/ 9386561 w 9393008"/>
              <a:gd name="connsiteY9" fmla="*/ 728512 h 818770"/>
              <a:gd name="connsiteX10" fmla="*/ 19340 w 9393008"/>
              <a:gd name="connsiteY10" fmla="*/ 818770 h 818770"/>
              <a:gd name="connsiteX11" fmla="*/ 0 w 9393008"/>
              <a:gd name="connsiteY11" fmla="*/ 58023 h 818770"/>
              <a:gd name="connsiteX0" fmla="*/ 0 w 9393008"/>
              <a:gd name="connsiteY0" fmla="*/ 58023 h 818770"/>
              <a:gd name="connsiteX1" fmla="*/ 1921150 w 9393008"/>
              <a:gd name="connsiteY1" fmla="*/ 193410 h 818770"/>
              <a:gd name="connsiteX2" fmla="*/ 2965534 w 9393008"/>
              <a:gd name="connsiteY2" fmla="*/ 238540 h 818770"/>
              <a:gd name="connsiteX3" fmla="*/ 3829407 w 9393008"/>
              <a:gd name="connsiteY3" fmla="*/ 199857 h 818770"/>
              <a:gd name="connsiteX4" fmla="*/ 4583684 w 9393008"/>
              <a:gd name="connsiteY4" fmla="*/ 148281 h 818770"/>
              <a:gd name="connsiteX5" fmla="*/ 6124473 w 9393008"/>
              <a:gd name="connsiteY5" fmla="*/ 38682 h 818770"/>
              <a:gd name="connsiteX6" fmla="*/ 7723283 w 9393008"/>
              <a:gd name="connsiteY6" fmla="*/ 0 h 818770"/>
              <a:gd name="connsiteX7" fmla="*/ 9077114 w 9393008"/>
              <a:gd name="connsiteY7" fmla="*/ 58023 h 818770"/>
              <a:gd name="connsiteX8" fmla="*/ 9393008 w 9393008"/>
              <a:gd name="connsiteY8" fmla="*/ 90258 h 818770"/>
              <a:gd name="connsiteX9" fmla="*/ 9386561 w 9393008"/>
              <a:gd name="connsiteY9" fmla="*/ 728512 h 818770"/>
              <a:gd name="connsiteX10" fmla="*/ 19340 w 9393008"/>
              <a:gd name="connsiteY10" fmla="*/ 818770 h 818770"/>
              <a:gd name="connsiteX11" fmla="*/ 0 w 9393008"/>
              <a:gd name="connsiteY11" fmla="*/ 58023 h 818770"/>
              <a:gd name="connsiteX0" fmla="*/ 0 w 9393008"/>
              <a:gd name="connsiteY0" fmla="*/ 58023 h 838111"/>
              <a:gd name="connsiteX1" fmla="*/ 1921150 w 9393008"/>
              <a:gd name="connsiteY1" fmla="*/ 193410 h 838111"/>
              <a:gd name="connsiteX2" fmla="*/ 2965534 w 9393008"/>
              <a:gd name="connsiteY2" fmla="*/ 238540 h 838111"/>
              <a:gd name="connsiteX3" fmla="*/ 3829407 w 9393008"/>
              <a:gd name="connsiteY3" fmla="*/ 199857 h 838111"/>
              <a:gd name="connsiteX4" fmla="*/ 4583684 w 9393008"/>
              <a:gd name="connsiteY4" fmla="*/ 148281 h 838111"/>
              <a:gd name="connsiteX5" fmla="*/ 6124473 w 9393008"/>
              <a:gd name="connsiteY5" fmla="*/ 38682 h 838111"/>
              <a:gd name="connsiteX6" fmla="*/ 7723283 w 9393008"/>
              <a:gd name="connsiteY6" fmla="*/ 0 h 838111"/>
              <a:gd name="connsiteX7" fmla="*/ 9077114 w 9393008"/>
              <a:gd name="connsiteY7" fmla="*/ 58023 h 838111"/>
              <a:gd name="connsiteX8" fmla="*/ 9393008 w 9393008"/>
              <a:gd name="connsiteY8" fmla="*/ 90258 h 838111"/>
              <a:gd name="connsiteX9" fmla="*/ 9386561 w 9393008"/>
              <a:gd name="connsiteY9" fmla="*/ 838111 h 838111"/>
              <a:gd name="connsiteX10" fmla="*/ 19340 w 9393008"/>
              <a:gd name="connsiteY10" fmla="*/ 818770 h 838111"/>
              <a:gd name="connsiteX11" fmla="*/ 0 w 9393008"/>
              <a:gd name="connsiteY11" fmla="*/ 58023 h 838111"/>
              <a:gd name="connsiteX0" fmla="*/ 0 w 9393008"/>
              <a:gd name="connsiteY0" fmla="*/ 58023 h 3844811"/>
              <a:gd name="connsiteX1" fmla="*/ 1921150 w 9393008"/>
              <a:gd name="connsiteY1" fmla="*/ 193410 h 3844811"/>
              <a:gd name="connsiteX2" fmla="*/ 2965534 w 9393008"/>
              <a:gd name="connsiteY2" fmla="*/ 238540 h 3844811"/>
              <a:gd name="connsiteX3" fmla="*/ 3829407 w 9393008"/>
              <a:gd name="connsiteY3" fmla="*/ 199857 h 3844811"/>
              <a:gd name="connsiteX4" fmla="*/ 4583684 w 9393008"/>
              <a:gd name="connsiteY4" fmla="*/ 148281 h 3844811"/>
              <a:gd name="connsiteX5" fmla="*/ 6124473 w 9393008"/>
              <a:gd name="connsiteY5" fmla="*/ 38682 h 3844811"/>
              <a:gd name="connsiteX6" fmla="*/ 7723283 w 9393008"/>
              <a:gd name="connsiteY6" fmla="*/ 0 h 3844811"/>
              <a:gd name="connsiteX7" fmla="*/ 9077114 w 9393008"/>
              <a:gd name="connsiteY7" fmla="*/ 58023 h 3844811"/>
              <a:gd name="connsiteX8" fmla="*/ 9393008 w 9393008"/>
              <a:gd name="connsiteY8" fmla="*/ 90258 h 3844811"/>
              <a:gd name="connsiteX9" fmla="*/ 9386561 w 9393008"/>
              <a:gd name="connsiteY9" fmla="*/ 838111 h 3844811"/>
              <a:gd name="connsiteX10" fmla="*/ 19340 w 9393008"/>
              <a:gd name="connsiteY10" fmla="*/ 3844811 h 3844811"/>
              <a:gd name="connsiteX11" fmla="*/ 0 w 9393008"/>
              <a:gd name="connsiteY11" fmla="*/ 58023 h 3844811"/>
              <a:gd name="connsiteX0" fmla="*/ 0 w 9393008"/>
              <a:gd name="connsiteY0" fmla="*/ 58023 h 3844811"/>
              <a:gd name="connsiteX1" fmla="*/ 1921150 w 9393008"/>
              <a:gd name="connsiteY1" fmla="*/ 193410 h 3844811"/>
              <a:gd name="connsiteX2" fmla="*/ 2965534 w 9393008"/>
              <a:gd name="connsiteY2" fmla="*/ 238540 h 3844811"/>
              <a:gd name="connsiteX3" fmla="*/ 3829407 w 9393008"/>
              <a:gd name="connsiteY3" fmla="*/ 199857 h 3844811"/>
              <a:gd name="connsiteX4" fmla="*/ 4583684 w 9393008"/>
              <a:gd name="connsiteY4" fmla="*/ 148281 h 3844811"/>
              <a:gd name="connsiteX5" fmla="*/ 6124473 w 9393008"/>
              <a:gd name="connsiteY5" fmla="*/ 38682 h 3844811"/>
              <a:gd name="connsiteX6" fmla="*/ 7723283 w 9393008"/>
              <a:gd name="connsiteY6" fmla="*/ 0 h 3844811"/>
              <a:gd name="connsiteX7" fmla="*/ 9077114 w 9393008"/>
              <a:gd name="connsiteY7" fmla="*/ 58023 h 3844811"/>
              <a:gd name="connsiteX8" fmla="*/ 9393008 w 9393008"/>
              <a:gd name="connsiteY8" fmla="*/ 90258 h 3844811"/>
              <a:gd name="connsiteX9" fmla="*/ 9354164 w 9393008"/>
              <a:gd name="connsiteY9" fmla="*/ 3741037 h 3844811"/>
              <a:gd name="connsiteX10" fmla="*/ 19340 w 9393008"/>
              <a:gd name="connsiteY10" fmla="*/ 3844811 h 3844811"/>
              <a:gd name="connsiteX11" fmla="*/ 0 w 9393008"/>
              <a:gd name="connsiteY11" fmla="*/ 58023 h 3844811"/>
              <a:gd name="connsiteX0" fmla="*/ 0 w 9393008"/>
              <a:gd name="connsiteY0" fmla="*/ 58023 h 3844811"/>
              <a:gd name="connsiteX1" fmla="*/ 1921150 w 9393008"/>
              <a:gd name="connsiteY1" fmla="*/ 193410 h 3844811"/>
              <a:gd name="connsiteX2" fmla="*/ 2965534 w 9393008"/>
              <a:gd name="connsiteY2" fmla="*/ 238540 h 3844811"/>
              <a:gd name="connsiteX3" fmla="*/ 3829407 w 9393008"/>
              <a:gd name="connsiteY3" fmla="*/ 199857 h 3844811"/>
              <a:gd name="connsiteX4" fmla="*/ 4583684 w 9393008"/>
              <a:gd name="connsiteY4" fmla="*/ 148281 h 3844811"/>
              <a:gd name="connsiteX5" fmla="*/ 6124473 w 9393008"/>
              <a:gd name="connsiteY5" fmla="*/ 38682 h 3844811"/>
              <a:gd name="connsiteX6" fmla="*/ 7723283 w 9393008"/>
              <a:gd name="connsiteY6" fmla="*/ 0 h 3844811"/>
              <a:gd name="connsiteX7" fmla="*/ 9077114 w 9393008"/>
              <a:gd name="connsiteY7" fmla="*/ 58023 h 3844811"/>
              <a:gd name="connsiteX8" fmla="*/ 9393008 w 9393008"/>
              <a:gd name="connsiteY8" fmla="*/ 90258 h 3844811"/>
              <a:gd name="connsiteX9" fmla="*/ 9354164 w 9393008"/>
              <a:gd name="connsiteY9" fmla="*/ 3838233 h 3844811"/>
              <a:gd name="connsiteX10" fmla="*/ 19340 w 9393008"/>
              <a:gd name="connsiteY10" fmla="*/ 3844811 h 3844811"/>
              <a:gd name="connsiteX11" fmla="*/ 0 w 9393008"/>
              <a:gd name="connsiteY11" fmla="*/ 58023 h 3844811"/>
              <a:gd name="connsiteX0" fmla="*/ 0 w 9393008"/>
              <a:gd name="connsiteY0" fmla="*/ 58023 h 3838236"/>
              <a:gd name="connsiteX1" fmla="*/ 1921150 w 9393008"/>
              <a:gd name="connsiteY1" fmla="*/ 193410 h 3838236"/>
              <a:gd name="connsiteX2" fmla="*/ 2965534 w 9393008"/>
              <a:gd name="connsiteY2" fmla="*/ 238540 h 3838236"/>
              <a:gd name="connsiteX3" fmla="*/ 3829407 w 9393008"/>
              <a:gd name="connsiteY3" fmla="*/ 199857 h 3838236"/>
              <a:gd name="connsiteX4" fmla="*/ 4583684 w 9393008"/>
              <a:gd name="connsiteY4" fmla="*/ 148281 h 3838236"/>
              <a:gd name="connsiteX5" fmla="*/ 6124473 w 9393008"/>
              <a:gd name="connsiteY5" fmla="*/ 38682 h 3838236"/>
              <a:gd name="connsiteX6" fmla="*/ 7723283 w 9393008"/>
              <a:gd name="connsiteY6" fmla="*/ 0 h 3838236"/>
              <a:gd name="connsiteX7" fmla="*/ 9077114 w 9393008"/>
              <a:gd name="connsiteY7" fmla="*/ 58023 h 3838236"/>
              <a:gd name="connsiteX8" fmla="*/ 9393008 w 9393008"/>
              <a:gd name="connsiteY8" fmla="*/ 90258 h 3838236"/>
              <a:gd name="connsiteX9" fmla="*/ 9354164 w 9393008"/>
              <a:gd name="connsiteY9" fmla="*/ 3838233 h 3838236"/>
              <a:gd name="connsiteX10" fmla="*/ 6640 w 9393008"/>
              <a:gd name="connsiteY10" fmla="*/ 2841511 h 3838236"/>
              <a:gd name="connsiteX11" fmla="*/ 0 w 9393008"/>
              <a:gd name="connsiteY11" fmla="*/ 58023 h 3838236"/>
              <a:gd name="connsiteX0" fmla="*/ 0 w 9393008"/>
              <a:gd name="connsiteY0" fmla="*/ 58023 h 2873033"/>
              <a:gd name="connsiteX1" fmla="*/ 1921150 w 9393008"/>
              <a:gd name="connsiteY1" fmla="*/ 193410 h 2873033"/>
              <a:gd name="connsiteX2" fmla="*/ 2965534 w 9393008"/>
              <a:gd name="connsiteY2" fmla="*/ 238540 h 2873033"/>
              <a:gd name="connsiteX3" fmla="*/ 3829407 w 9393008"/>
              <a:gd name="connsiteY3" fmla="*/ 199857 h 2873033"/>
              <a:gd name="connsiteX4" fmla="*/ 4583684 w 9393008"/>
              <a:gd name="connsiteY4" fmla="*/ 148281 h 2873033"/>
              <a:gd name="connsiteX5" fmla="*/ 6124473 w 9393008"/>
              <a:gd name="connsiteY5" fmla="*/ 38682 h 2873033"/>
              <a:gd name="connsiteX6" fmla="*/ 7723283 w 9393008"/>
              <a:gd name="connsiteY6" fmla="*/ 0 h 2873033"/>
              <a:gd name="connsiteX7" fmla="*/ 9077114 w 9393008"/>
              <a:gd name="connsiteY7" fmla="*/ 58023 h 2873033"/>
              <a:gd name="connsiteX8" fmla="*/ 9393008 w 9393008"/>
              <a:gd name="connsiteY8" fmla="*/ 90258 h 2873033"/>
              <a:gd name="connsiteX9" fmla="*/ 9354164 w 9393008"/>
              <a:gd name="connsiteY9" fmla="*/ 2873033 h 2873033"/>
              <a:gd name="connsiteX10" fmla="*/ 6640 w 9393008"/>
              <a:gd name="connsiteY10" fmla="*/ 2841511 h 2873033"/>
              <a:gd name="connsiteX11" fmla="*/ 0 w 9393008"/>
              <a:gd name="connsiteY11" fmla="*/ 58023 h 2873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393008" h="2873033">
                <a:moveTo>
                  <a:pt x="0" y="58023"/>
                </a:moveTo>
                <a:lnTo>
                  <a:pt x="1921150" y="193410"/>
                </a:lnTo>
                <a:lnTo>
                  <a:pt x="2965534" y="238540"/>
                </a:lnTo>
                <a:lnTo>
                  <a:pt x="3829407" y="199857"/>
                </a:lnTo>
                <a:lnTo>
                  <a:pt x="4583684" y="148281"/>
                </a:lnTo>
                <a:lnTo>
                  <a:pt x="6124473" y="38682"/>
                </a:lnTo>
                <a:lnTo>
                  <a:pt x="7723283" y="0"/>
                </a:lnTo>
                <a:lnTo>
                  <a:pt x="9077114" y="58023"/>
                </a:lnTo>
                <a:lnTo>
                  <a:pt x="9393008" y="90258"/>
                </a:lnTo>
                <a:lnTo>
                  <a:pt x="9354164" y="2873033"/>
                </a:lnTo>
                <a:lnTo>
                  <a:pt x="6640" y="2841511"/>
                </a:lnTo>
                <a:cubicBezTo>
                  <a:pt x="193" y="1579248"/>
                  <a:pt x="6447" y="1320286"/>
                  <a:pt x="0" y="58023"/>
                </a:cubicBezTo>
                <a:close/>
              </a:path>
            </a:pathLst>
          </a:custGeom>
          <a:solidFill>
            <a:srgbClr val="06245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2" name="Picture 11" descr="Curves_orange_blu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89797"/>
            <a:ext cx="9144000" cy="48220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06597" y="6429398"/>
            <a:ext cx="335026" cy="33502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409709" y="6416266"/>
            <a:ext cx="511823" cy="341215"/>
          </a:xfrm>
          <a:prstGeom prst="rect">
            <a:avLst/>
          </a:prstGeom>
        </p:spPr>
      </p:pic>
      <p:pic>
        <p:nvPicPr>
          <p:cNvPr id="17" name="Picture 16" descr="NRAO_Logo_White.ai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721" y="6322504"/>
            <a:ext cx="430240" cy="556781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833438" y="5038725"/>
            <a:ext cx="7110412" cy="6282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  <a:latin typeface="Gill Sans MT" panose="020B0502020104020203" pitchFamily="34" charset="0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833438" y="5694273"/>
            <a:ext cx="7110412" cy="6282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chemeClr val="bg1"/>
                </a:solidFill>
                <a:latin typeface="Gill Sans MT" panose="020B0502020104020203" pitchFamily="34" charset="0"/>
              </a:defRPr>
            </a:lvl1pPr>
          </a:lstStyle>
          <a:p>
            <a:pPr lvl="0"/>
            <a:r>
              <a:rPr lang="en-US" dirty="0"/>
              <a:t>Presenter</a:t>
            </a:r>
          </a:p>
        </p:txBody>
      </p:sp>
    </p:spTree>
    <p:extLst>
      <p:ext uri="{BB962C8B-B14F-4D97-AF65-F5344CB8AC3E}">
        <p14:creationId xmlns:p14="http://schemas.microsoft.com/office/powerpoint/2010/main" val="2490849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ALMA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NRAO PPT Images_ALMA_5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00"/>
            <a:ext cx="9144000" cy="4572000"/>
          </a:xfrm>
          <a:prstGeom prst="rect">
            <a:avLst/>
          </a:prstGeom>
        </p:spPr>
      </p:pic>
      <p:sp>
        <p:nvSpPr>
          <p:cNvPr id="11" name="Freeform 10"/>
          <p:cNvSpPr/>
          <p:nvPr userDrawn="1"/>
        </p:nvSpPr>
        <p:spPr>
          <a:xfrm>
            <a:off x="-124504" y="4230440"/>
            <a:ext cx="9393008" cy="2873033"/>
          </a:xfrm>
          <a:custGeom>
            <a:avLst/>
            <a:gdLst>
              <a:gd name="connsiteX0" fmla="*/ 0 w 9393008"/>
              <a:gd name="connsiteY0" fmla="*/ 58023 h 734959"/>
              <a:gd name="connsiteX1" fmla="*/ 1921150 w 9393008"/>
              <a:gd name="connsiteY1" fmla="*/ 193410 h 734959"/>
              <a:gd name="connsiteX2" fmla="*/ 2965534 w 9393008"/>
              <a:gd name="connsiteY2" fmla="*/ 238540 h 734959"/>
              <a:gd name="connsiteX3" fmla="*/ 3829407 w 9393008"/>
              <a:gd name="connsiteY3" fmla="*/ 199857 h 734959"/>
              <a:gd name="connsiteX4" fmla="*/ 4583684 w 9393008"/>
              <a:gd name="connsiteY4" fmla="*/ 148281 h 734959"/>
              <a:gd name="connsiteX5" fmla="*/ 6124473 w 9393008"/>
              <a:gd name="connsiteY5" fmla="*/ 38682 h 734959"/>
              <a:gd name="connsiteX6" fmla="*/ 7723283 w 9393008"/>
              <a:gd name="connsiteY6" fmla="*/ 0 h 734959"/>
              <a:gd name="connsiteX7" fmla="*/ 9077114 w 9393008"/>
              <a:gd name="connsiteY7" fmla="*/ 58023 h 734959"/>
              <a:gd name="connsiteX8" fmla="*/ 9393008 w 9393008"/>
              <a:gd name="connsiteY8" fmla="*/ 90258 h 734959"/>
              <a:gd name="connsiteX9" fmla="*/ 9386561 w 9393008"/>
              <a:gd name="connsiteY9" fmla="*/ 728512 h 734959"/>
              <a:gd name="connsiteX10" fmla="*/ 51574 w 9393008"/>
              <a:gd name="connsiteY10" fmla="*/ 734959 h 734959"/>
              <a:gd name="connsiteX11" fmla="*/ 0 w 9393008"/>
              <a:gd name="connsiteY11" fmla="*/ 58023 h 734959"/>
              <a:gd name="connsiteX0" fmla="*/ 0 w 9393008"/>
              <a:gd name="connsiteY0" fmla="*/ 58023 h 818770"/>
              <a:gd name="connsiteX1" fmla="*/ 1921150 w 9393008"/>
              <a:gd name="connsiteY1" fmla="*/ 193410 h 818770"/>
              <a:gd name="connsiteX2" fmla="*/ 2965534 w 9393008"/>
              <a:gd name="connsiteY2" fmla="*/ 238540 h 818770"/>
              <a:gd name="connsiteX3" fmla="*/ 3829407 w 9393008"/>
              <a:gd name="connsiteY3" fmla="*/ 199857 h 818770"/>
              <a:gd name="connsiteX4" fmla="*/ 4583684 w 9393008"/>
              <a:gd name="connsiteY4" fmla="*/ 148281 h 818770"/>
              <a:gd name="connsiteX5" fmla="*/ 6124473 w 9393008"/>
              <a:gd name="connsiteY5" fmla="*/ 38682 h 818770"/>
              <a:gd name="connsiteX6" fmla="*/ 7723283 w 9393008"/>
              <a:gd name="connsiteY6" fmla="*/ 0 h 818770"/>
              <a:gd name="connsiteX7" fmla="*/ 9077114 w 9393008"/>
              <a:gd name="connsiteY7" fmla="*/ 58023 h 818770"/>
              <a:gd name="connsiteX8" fmla="*/ 9393008 w 9393008"/>
              <a:gd name="connsiteY8" fmla="*/ 90258 h 818770"/>
              <a:gd name="connsiteX9" fmla="*/ 9386561 w 9393008"/>
              <a:gd name="connsiteY9" fmla="*/ 728512 h 818770"/>
              <a:gd name="connsiteX10" fmla="*/ 19340 w 9393008"/>
              <a:gd name="connsiteY10" fmla="*/ 818770 h 818770"/>
              <a:gd name="connsiteX11" fmla="*/ 0 w 9393008"/>
              <a:gd name="connsiteY11" fmla="*/ 58023 h 818770"/>
              <a:gd name="connsiteX0" fmla="*/ 0 w 9393008"/>
              <a:gd name="connsiteY0" fmla="*/ 58023 h 818770"/>
              <a:gd name="connsiteX1" fmla="*/ 1921150 w 9393008"/>
              <a:gd name="connsiteY1" fmla="*/ 193410 h 818770"/>
              <a:gd name="connsiteX2" fmla="*/ 2965534 w 9393008"/>
              <a:gd name="connsiteY2" fmla="*/ 238540 h 818770"/>
              <a:gd name="connsiteX3" fmla="*/ 3829407 w 9393008"/>
              <a:gd name="connsiteY3" fmla="*/ 199857 h 818770"/>
              <a:gd name="connsiteX4" fmla="*/ 4583684 w 9393008"/>
              <a:gd name="connsiteY4" fmla="*/ 148281 h 818770"/>
              <a:gd name="connsiteX5" fmla="*/ 6124473 w 9393008"/>
              <a:gd name="connsiteY5" fmla="*/ 38682 h 818770"/>
              <a:gd name="connsiteX6" fmla="*/ 7723283 w 9393008"/>
              <a:gd name="connsiteY6" fmla="*/ 0 h 818770"/>
              <a:gd name="connsiteX7" fmla="*/ 9077114 w 9393008"/>
              <a:gd name="connsiteY7" fmla="*/ 58023 h 818770"/>
              <a:gd name="connsiteX8" fmla="*/ 9393008 w 9393008"/>
              <a:gd name="connsiteY8" fmla="*/ 90258 h 818770"/>
              <a:gd name="connsiteX9" fmla="*/ 9386561 w 9393008"/>
              <a:gd name="connsiteY9" fmla="*/ 728512 h 818770"/>
              <a:gd name="connsiteX10" fmla="*/ 19340 w 9393008"/>
              <a:gd name="connsiteY10" fmla="*/ 818770 h 818770"/>
              <a:gd name="connsiteX11" fmla="*/ 0 w 9393008"/>
              <a:gd name="connsiteY11" fmla="*/ 58023 h 818770"/>
              <a:gd name="connsiteX0" fmla="*/ 0 w 9393008"/>
              <a:gd name="connsiteY0" fmla="*/ 58023 h 838111"/>
              <a:gd name="connsiteX1" fmla="*/ 1921150 w 9393008"/>
              <a:gd name="connsiteY1" fmla="*/ 193410 h 838111"/>
              <a:gd name="connsiteX2" fmla="*/ 2965534 w 9393008"/>
              <a:gd name="connsiteY2" fmla="*/ 238540 h 838111"/>
              <a:gd name="connsiteX3" fmla="*/ 3829407 w 9393008"/>
              <a:gd name="connsiteY3" fmla="*/ 199857 h 838111"/>
              <a:gd name="connsiteX4" fmla="*/ 4583684 w 9393008"/>
              <a:gd name="connsiteY4" fmla="*/ 148281 h 838111"/>
              <a:gd name="connsiteX5" fmla="*/ 6124473 w 9393008"/>
              <a:gd name="connsiteY5" fmla="*/ 38682 h 838111"/>
              <a:gd name="connsiteX6" fmla="*/ 7723283 w 9393008"/>
              <a:gd name="connsiteY6" fmla="*/ 0 h 838111"/>
              <a:gd name="connsiteX7" fmla="*/ 9077114 w 9393008"/>
              <a:gd name="connsiteY7" fmla="*/ 58023 h 838111"/>
              <a:gd name="connsiteX8" fmla="*/ 9393008 w 9393008"/>
              <a:gd name="connsiteY8" fmla="*/ 90258 h 838111"/>
              <a:gd name="connsiteX9" fmla="*/ 9386561 w 9393008"/>
              <a:gd name="connsiteY9" fmla="*/ 838111 h 838111"/>
              <a:gd name="connsiteX10" fmla="*/ 19340 w 9393008"/>
              <a:gd name="connsiteY10" fmla="*/ 818770 h 838111"/>
              <a:gd name="connsiteX11" fmla="*/ 0 w 9393008"/>
              <a:gd name="connsiteY11" fmla="*/ 58023 h 838111"/>
              <a:gd name="connsiteX0" fmla="*/ 0 w 9393008"/>
              <a:gd name="connsiteY0" fmla="*/ 58023 h 3844811"/>
              <a:gd name="connsiteX1" fmla="*/ 1921150 w 9393008"/>
              <a:gd name="connsiteY1" fmla="*/ 193410 h 3844811"/>
              <a:gd name="connsiteX2" fmla="*/ 2965534 w 9393008"/>
              <a:gd name="connsiteY2" fmla="*/ 238540 h 3844811"/>
              <a:gd name="connsiteX3" fmla="*/ 3829407 w 9393008"/>
              <a:gd name="connsiteY3" fmla="*/ 199857 h 3844811"/>
              <a:gd name="connsiteX4" fmla="*/ 4583684 w 9393008"/>
              <a:gd name="connsiteY4" fmla="*/ 148281 h 3844811"/>
              <a:gd name="connsiteX5" fmla="*/ 6124473 w 9393008"/>
              <a:gd name="connsiteY5" fmla="*/ 38682 h 3844811"/>
              <a:gd name="connsiteX6" fmla="*/ 7723283 w 9393008"/>
              <a:gd name="connsiteY6" fmla="*/ 0 h 3844811"/>
              <a:gd name="connsiteX7" fmla="*/ 9077114 w 9393008"/>
              <a:gd name="connsiteY7" fmla="*/ 58023 h 3844811"/>
              <a:gd name="connsiteX8" fmla="*/ 9393008 w 9393008"/>
              <a:gd name="connsiteY8" fmla="*/ 90258 h 3844811"/>
              <a:gd name="connsiteX9" fmla="*/ 9386561 w 9393008"/>
              <a:gd name="connsiteY9" fmla="*/ 838111 h 3844811"/>
              <a:gd name="connsiteX10" fmla="*/ 19340 w 9393008"/>
              <a:gd name="connsiteY10" fmla="*/ 3844811 h 3844811"/>
              <a:gd name="connsiteX11" fmla="*/ 0 w 9393008"/>
              <a:gd name="connsiteY11" fmla="*/ 58023 h 3844811"/>
              <a:gd name="connsiteX0" fmla="*/ 0 w 9393008"/>
              <a:gd name="connsiteY0" fmla="*/ 58023 h 3844811"/>
              <a:gd name="connsiteX1" fmla="*/ 1921150 w 9393008"/>
              <a:gd name="connsiteY1" fmla="*/ 193410 h 3844811"/>
              <a:gd name="connsiteX2" fmla="*/ 2965534 w 9393008"/>
              <a:gd name="connsiteY2" fmla="*/ 238540 h 3844811"/>
              <a:gd name="connsiteX3" fmla="*/ 3829407 w 9393008"/>
              <a:gd name="connsiteY3" fmla="*/ 199857 h 3844811"/>
              <a:gd name="connsiteX4" fmla="*/ 4583684 w 9393008"/>
              <a:gd name="connsiteY4" fmla="*/ 148281 h 3844811"/>
              <a:gd name="connsiteX5" fmla="*/ 6124473 w 9393008"/>
              <a:gd name="connsiteY5" fmla="*/ 38682 h 3844811"/>
              <a:gd name="connsiteX6" fmla="*/ 7723283 w 9393008"/>
              <a:gd name="connsiteY6" fmla="*/ 0 h 3844811"/>
              <a:gd name="connsiteX7" fmla="*/ 9077114 w 9393008"/>
              <a:gd name="connsiteY7" fmla="*/ 58023 h 3844811"/>
              <a:gd name="connsiteX8" fmla="*/ 9393008 w 9393008"/>
              <a:gd name="connsiteY8" fmla="*/ 90258 h 3844811"/>
              <a:gd name="connsiteX9" fmla="*/ 9354164 w 9393008"/>
              <a:gd name="connsiteY9" fmla="*/ 3741037 h 3844811"/>
              <a:gd name="connsiteX10" fmla="*/ 19340 w 9393008"/>
              <a:gd name="connsiteY10" fmla="*/ 3844811 h 3844811"/>
              <a:gd name="connsiteX11" fmla="*/ 0 w 9393008"/>
              <a:gd name="connsiteY11" fmla="*/ 58023 h 3844811"/>
              <a:gd name="connsiteX0" fmla="*/ 0 w 9393008"/>
              <a:gd name="connsiteY0" fmla="*/ 58023 h 3844811"/>
              <a:gd name="connsiteX1" fmla="*/ 1921150 w 9393008"/>
              <a:gd name="connsiteY1" fmla="*/ 193410 h 3844811"/>
              <a:gd name="connsiteX2" fmla="*/ 2965534 w 9393008"/>
              <a:gd name="connsiteY2" fmla="*/ 238540 h 3844811"/>
              <a:gd name="connsiteX3" fmla="*/ 3829407 w 9393008"/>
              <a:gd name="connsiteY3" fmla="*/ 199857 h 3844811"/>
              <a:gd name="connsiteX4" fmla="*/ 4583684 w 9393008"/>
              <a:gd name="connsiteY4" fmla="*/ 148281 h 3844811"/>
              <a:gd name="connsiteX5" fmla="*/ 6124473 w 9393008"/>
              <a:gd name="connsiteY5" fmla="*/ 38682 h 3844811"/>
              <a:gd name="connsiteX6" fmla="*/ 7723283 w 9393008"/>
              <a:gd name="connsiteY6" fmla="*/ 0 h 3844811"/>
              <a:gd name="connsiteX7" fmla="*/ 9077114 w 9393008"/>
              <a:gd name="connsiteY7" fmla="*/ 58023 h 3844811"/>
              <a:gd name="connsiteX8" fmla="*/ 9393008 w 9393008"/>
              <a:gd name="connsiteY8" fmla="*/ 90258 h 3844811"/>
              <a:gd name="connsiteX9" fmla="*/ 9354164 w 9393008"/>
              <a:gd name="connsiteY9" fmla="*/ 3838233 h 3844811"/>
              <a:gd name="connsiteX10" fmla="*/ 19340 w 9393008"/>
              <a:gd name="connsiteY10" fmla="*/ 3844811 h 3844811"/>
              <a:gd name="connsiteX11" fmla="*/ 0 w 9393008"/>
              <a:gd name="connsiteY11" fmla="*/ 58023 h 3844811"/>
              <a:gd name="connsiteX0" fmla="*/ 0 w 9393008"/>
              <a:gd name="connsiteY0" fmla="*/ 58023 h 3838236"/>
              <a:gd name="connsiteX1" fmla="*/ 1921150 w 9393008"/>
              <a:gd name="connsiteY1" fmla="*/ 193410 h 3838236"/>
              <a:gd name="connsiteX2" fmla="*/ 2965534 w 9393008"/>
              <a:gd name="connsiteY2" fmla="*/ 238540 h 3838236"/>
              <a:gd name="connsiteX3" fmla="*/ 3829407 w 9393008"/>
              <a:gd name="connsiteY3" fmla="*/ 199857 h 3838236"/>
              <a:gd name="connsiteX4" fmla="*/ 4583684 w 9393008"/>
              <a:gd name="connsiteY4" fmla="*/ 148281 h 3838236"/>
              <a:gd name="connsiteX5" fmla="*/ 6124473 w 9393008"/>
              <a:gd name="connsiteY5" fmla="*/ 38682 h 3838236"/>
              <a:gd name="connsiteX6" fmla="*/ 7723283 w 9393008"/>
              <a:gd name="connsiteY6" fmla="*/ 0 h 3838236"/>
              <a:gd name="connsiteX7" fmla="*/ 9077114 w 9393008"/>
              <a:gd name="connsiteY7" fmla="*/ 58023 h 3838236"/>
              <a:gd name="connsiteX8" fmla="*/ 9393008 w 9393008"/>
              <a:gd name="connsiteY8" fmla="*/ 90258 h 3838236"/>
              <a:gd name="connsiteX9" fmla="*/ 9354164 w 9393008"/>
              <a:gd name="connsiteY9" fmla="*/ 3838233 h 3838236"/>
              <a:gd name="connsiteX10" fmla="*/ 6640 w 9393008"/>
              <a:gd name="connsiteY10" fmla="*/ 2841511 h 3838236"/>
              <a:gd name="connsiteX11" fmla="*/ 0 w 9393008"/>
              <a:gd name="connsiteY11" fmla="*/ 58023 h 3838236"/>
              <a:gd name="connsiteX0" fmla="*/ 0 w 9393008"/>
              <a:gd name="connsiteY0" fmla="*/ 58023 h 2873033"/>
              <a:gd name="connsiteX1" fmla="*/ 1921150 w 9393008"/>
              <a:gd name="connsiteY1" fmla="*/ 193410 h 2873033"/>
              <a:gd name="connsiteX2" fmla="*/ 2965534 w 9393008"/>
              <a:gd name="connsiteY2" fmla="*/ 238540 h 2873033"/>
              <a:gd name="connsiteX3" fmla="*/ 3829407 w 9393008"/>
              <a:gd name="connsiteY3" fmla="*/ 199857 h 2873033"/>
              <a:gd name="connsiteX4" fmla="*/ 4583684 w 9393008"/>
              <a:gd name="connsiteY4" fmla="*/ 148281 h 2873033"/>
              <a:gd name="connsiteX5" fmla="*/ 6124473 w 9393008"/>
              <a:gd name="connsiteY5" fmla="*/ 38682 h 2873033"/>
              <a:gd name="connsiteX6" fmla="*/ 7723283 w 9393008"/>
              <a:gd name="connsiteY6" fmla="*/ 0 h 2873033"/>
              <a:gd name="connsiteX7" fmla="*/ 9077114 w 9393008"/>
              <a:gd name="connsiteY7" fmla="*/ 58023 h 2873033"/>
              <a:gd name="connsiteX8" fmla="*/ 9393008 w 9393008"/>
              <a:gd name="connsiteY8" fmla="*/ 90258 h 2873033"/>
              <a:gd name="connsiteX9" fmla="*/ 9354164 w 9393008"/>
              <a:gd name="connsiteY9" fmla="*/ 2873033 h 2873033"/>
              <a:gd name="connsiteX10" fmla="*/ 6640 w 9393008"/>
              <a:gd name="connsiteY10" fmla="*/ 2841511 h 2873033"/>
              <a:gd name="connsiteX11" fmla="*/ 0 w 9393008"/>
              <a:gd name="connsiteY11" fmla="*/ 58023 h 2873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393008" h="2873033">
                <a:moveTo>
                  <a:pt x="0" y="58023"/>
                </a:moveTo>
                <a:lnTo>
                  <a:pt x="1921150" y="193410"/>
                </a:lnTo>
                <a:lnTo>
                  <a:pt x="2965534" y="238540"/>
                </a:lnTo>
                <a:lnTo>
                  <a:pt x="3829407" y="199857"/>
                </a:lnTo>
                <a:lnTo>
                  <a:pt x="4583684" y="148281"/>
                </a:lnTo>
                <a:lnTo>
                  <a:pt x="6124473" y="38682"/>
                </a:lnTo>
                <a:lnTo>
                  <a:pt x="7723283" y="0"/>
                </a:lnTo>
                <a:lnTo>
                  <a:pt x="9077114" y="58023"/>
                </a:lnTo>
                <a:lnTo>
                  <a:pt x="9393008" y="90258"/>
                </a:lnTo>
                <a:lnTo>
                  <a:pt x="9354164" y="2873033"/>
                </a:lnTo>
                <a:lnTo>
                  <a:pt x="6640" y="2841511"/>
                </a:lnTo>
                <a:cubicBezTo>
                  <a:pt x="193" y="1579248"/>
                  <a:pt x="6447" y="1320286"/>
                  <a:pt x="0" y="58023"/>
                </a:cubicBezTo>
                <a:close/>
              </a:path>
            </a:pathLst>
          </a:custGeom>
          <a:solidFill>
            <a:srgbClr val="06245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2" name="Picture 11" descr="Curves_orange_blu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89797"/>
            <a:ext cx="9144000" cy="48220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06597" y="6429398"/>
            <a:ext cx="335026" cy="335026"/>
          </a:xfrm>
          <a:prstGeom prst="rect">
            <a:avLst/>
          </a:prstGeom>
        </p:spPr>
      </p:pic>
      <p:pic>
        <p:nvPicPr>
          <p:cNvPr id="17" name="Picture 16" descr="NRAO_Logo_White.ai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721" y="6322504"/>
            <a:ext cx="430240" cy="556781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833438" y="5038725"/>
            <a:ext cx="7110412" cy="6282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  <a:latin typeface="Gill Sans MT" panose="020B0502020104020203" pitchFamily="34" charset="0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833438" y="5694273"/>
            <a:ext cx="7110412" cy="6282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chemeClr val="bg1"/>
                </a:solidFill>
                <a:latin typeface="Gill Sans MT" panose="020B0502020104020203" pitchFamily="34" charset="0"/>
              </a:defRPr>
            </a:lvl1pPr>
          </a:lstStyle>
          <a:p>
            <a:pPr lvl="0"/>
            <a:r>
              <a:rPr lang="en-US" dirty="0"/>
              <a:t>Presenter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8E2D4F4-E8FF-0146-9B5D-BB2A456B66E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409709" y="6416266"/>
            <a:ext cx="511823" cy="341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236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Te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NRAO PPT Images_CDL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563"/>
            <a:ext cx="9143391" cy="4571695"/>
          </a:xfrm>
          <a:prstGeom prst="rect">
            <a:avLst/>
          </a:prstGeom>
        </p:spPr>
      </p:pic>
      <p:sp>
        <p:nvSpPr>
          <p:cNvPr id="11" name="Freeform 10"/>
          <p:cNvSpPr/>
          <p:nvPr userDrawn="1"/>
        </p:nvSpPr>
        <p:spPr>
          <a:xfrm>
            <a:off x="-124504" y="4230440"/>
            <a:ext cx="9393008" cy="2873033"/>
          </a:xfrm>
          <a:custGeom>
            <a:avLst/>
            <a:gdLst>
              <a:gd name="connsiteX0" fmla="*/ 0 w 9393008"/>
              <a:gd name="connsiteY0" fmla="*/ 58023 h 734959"/>
              <a:gd name="connsiteX1" fmla="*/ 1921150 w 9393008"/>
              <a:gd name="connsiteY1" fmla="*/ 193410 h 734959"/>
              <a:gd name="connsiteX2" fmla="*/ 2965534 w 9393008"/>
              <a:gd name="connsiteY2" fmla="*/ 238540 h 734959"/>
              <a:gd name="connsiteX3" fmla="*/ 3829407 w 9393008"/>
              <a:gd name="connsiteY3" fmla="*/ 199857 h 734959"/>
              <a:gd name="connsiteX4" fmla="*/ 4583684 w 9393008"/>
              <a:gd name="connsiteY4" fmla="*/ 148281 h 734959"/>
              <a:gd name="connsiteX5" fmla="*/ 6124473 w 9393008"/>
              <a:gd name="connsiteY5" fmla="*/ 38682 h 734959"/>
              <a:gd name="connsiteX6" fmla="*/ 7723283 w 9393008"/>
              <a:gd name="connsiteY6" fmla="*/ 0 h 734959"/>
              <a:gd name="connsiteX7" fmla="*/ 9077114 w 9393008"/>
              <a:gd name="connsiteY7" fmla="*/ 58023 h 734959"/>
              <a:gd name="connsiteX8" fmla="*/ 9393008 w 9393008"/>
              <a:gd name="connsiteY8" fmla="*/ 90258 h 734959"/>
              <a:gd name="connsiteX9" fmla="*/ 9386561 w 9393008"/>
              <a:gd name="connsiteY9" fmla="*/ 728512 h 734959"/>
              <a:gd name="connsiteX10" fmla="*/ 51574 w 9393008"/>
              <a:gd name="connsiteY10" fmla="*/ 734959 h 734959"/>
              <a:gd name="connsiteX11" fmla="*/ 0 w 9393008"/>
              <a:gd name="connsiteY11" fmla="*/ 58023 h 734959"/>
              <a:gd name="connsiteX0" fmla="*/ 0 w 9393008"/>
              <a:gd name="connsiteY0" fmla="*/ 58023 h 818770"/>
              <a:gd name="connsiteX1" fmla="*/ 1921150 w 9393008"/>
              <a:gd name="connsiteY1" fmla="*/ 193410 h 818770"/>
              <a:gd name="connsiteX2" fmla="*/ 2965534 w 9393008"/>
              <a:gd name="connsiteY2" fmla="*/ 238540 h 818770"/>
              <a:gd name="connsiteX3" fmla="*/ 3829407 w 9393008"/>
              <a:gd name="connsiteY3" fmla="*/ 199857 h 818770"/>
              <a:gd name="connsiteX4" fmla="*/ 4583684 w 9393008"/>
              <a:gd name="connsiteY4" fmla="*/ 148281 h 818770"/>
              <a:gd name="connsiteX5" fmla="*/ 6124473 w 9393008"/>
              <a:gd name="connsiteY5" fmla="*/ 38682 h 818770"/>
              <a:gd name="connsiteX6" fmla="*/ 7723283 w 9393008"/>
              <a:gd name="connsiteY6" fmla="*/ 0 h 818770"/>
              <a:gd name="connsiteX7" fmla="*/ 9077114 w 9393008"/>
              <a:gd name="connsiteY7" fmla="*/ 58023 h 818770"/>
              <a:gd name="connsiteX8" fmla="*/ 9393008 w 9393008"/>
              <a:gd name="connsiteY8" fmla="*/ 90258 h 818770"/>
              <a:gd name="connsiteX9" fmla="*/ 9386561 w 9393008"/>
              <a:gd name="connsiteY9" fmla="*/ 728512 h 818770"/>
              <a:gd name="connsiteX10" fmla="*/ 19340 w 9393008"/>
              <a:gd name="connsiteY10" fmla="*/ 818770 h 818770"/>
              <a:gd name="connsiteX11" fmla="*/ 0 w 9393008"/>
              <a:gd name="connsiteY11" fmla="*/ 58023 h 818770"/>
              <a:gd name="connsiteX0" fmla="*/ 0 w 9393008"/>
              <a:gd name="connsiteY0" fmla="*/ 58023 h 818770"/>
              <a:gd name="connsiteX1" fmla="*/ 1921150 w 9393008"/>
              <a:gd name="connsiteY1" fmla="*/ 193410 h 818770"/>
              <a:gd name="connsiteX2" fmla="*/ 2965534 w 9393008"/>
              <a:gd name="connsiteY2" fmla="*/ 238540 h 818770"/>
              <a:gd name="connsiteX3" fmla="*/ 3829407 w 9393008"/>
              <a:gd name="connsiteY3" fmla="*/ 199857 h 818770"/>
              <a:gd name="connsiteX4" fmla="*/ 4583684 w 9393008"/>
              <a:gd name="connsiteY4" fmla="*/ 148281 h 818770"/>
              <a:gd name="connsiteX5" fmla="*/ 6124473 w 9393008"/>
              <a:gd name="connsiteY5" fmla="*/ 38682 h 818770"/>
              <a:gd name="connsiteX6" fmla="*/ 7723283 w 9393008"/>
              <a:gd name="connsiteY6" fmla="*/ 0 h 818770"/>
              <a:gd name="connsiteX7" fmla="*/ 9077114 w 9393008"/>
              <a:gd name="connsiteY7" fmla="*/ 58023 h 818770"/>
              <a:gd name="connsiteX8" fmla="*/ 9393008 w 9393008"/>
              <a:gd name="connsiteY8" fmla="*/ 90258 h 818770"/>
              <a:gd name="connsiteX9" fmla="*/ 9386561 w 9393008"/>
              <a:gd name="connsiteY9" fmla="*/ 728512 h 818770"/>
              <a:gd name="connsiteX10" fmla="*/ 19340 w 9393008"/>
              <a:gd name="connsiteY10" fmla="*/ 818770 h 818770"/>
              <a:gd name="connsiteX11" fmla="*/ 0 w 9393008"/>
              <a:gd name="connsiteY11" fmla="*/ 58023 h 818770"/>
              <a:gd name="connsiteX0" fmla="*/ 0 w 9393008"/>
              <a:gd name="connsiteY0" fmla="*/ 58023 h 838111"/>
              <a:gd name="connsiteX1" fmla="*/ 1921150 w 9393008"/>
              <a:gd name="connsiteY1" fmla="*/ 193410 h 838111"/>
              <a:gd name="connsiteX2" fmla="*/ 2965534 w 9393008"/>
              <a:gd name="connsiteY2" fmla="*/ 238540 h 838111"/>
              <a:gd name="connsiteX3" fmla="*/ 3829407 w 9393008"/>
              <a:gd name="connsiteY3" fmla="*/ 199857 h 838111"/>
              <a:gd name="connsiteX4" fmla="*/ 4583684 w 9393008"/>
              <a:gd name="connsiteY4" fmla="*/ 148281 h 838111"/>
              <a:gd name="connsiteX5" fmla="*/ 6124473 w 9393008"/>
              <a:gd name="connsiteY5" fmla="*/ 38682 h 838111"/>
              <a:gd name="connsiteX6" fmla="*/ 7723283 w 9393008"/>
              <a:gd name="connsiteY6" fmla="*/ 0 h 838111"/>
              <a:gd name="connsiteX7" fmla="*/ 9077114 w 9393008"/>
              <a:gd name="connsiteY7" fmla="*/ 58023 h 838111"/>
              <a:gd name="connsiteX8" fmla="*/ 9393008 w 9393008"/>
              <a:gd name="connsiteY8" fmla="*/ 90258 h 838111"/>
              <a:gd name="connsiteX9" fmla="*/ 9386561 w 9393008"/>
              <a:gd name="connsiteY9" fmla="*/ 838111 h 838111"/>
              <a:gd name="connsiteX10" fmla="*/ 19340 w 9393008"/>
              <a:gd name="connsiteY10" fmla="*/ 818770 h 838111"/>
              <a:gd name="connsiteX11" fmla="*/ 0 w 9393008"/>
              <a:gd name="connsiteY11" fmla="*/ 58023 h 838111"/>
              <a:gd name="connsiteX0" fmla="*/ 0 w 9393008"/>
              <a:gd name="connsiteY0" fmla="*/ 58023 h 3844811"/>
              <a:gd name="connsiteX1" fmla="*/ 1921150 w 9393008"/>
              <a:gd name="connsiteY1" fmla="*/ 193410 h 3844811"/>
              <a:gd name="connsiteX2" fmla="*/ 2965534 w 9393008"/>
              <a:gd name="connsiteY2" fmla="*/ 238540 h 3844811"/>
              <a:gd name="connsiteX3" fmla="*/ 3829407 w 9393008"/>
              <a:gd name="connsiteY3" fmla="*/ 199857 h 3844811"/>
              <a:gd name="connsiteX4" fmla="*/ 4583684 w 9393008"/>
              <a:gd name="connsiteY4" fmla="*/ 148281 h 3844811"/>
              <a:gd name="connsiteX5" fmla="*/ 6124473 w 9393008"/>
              <a:gd name="connsiteY5" fmla="*/ 38682 h 3844811"/>
              <a:gd name="connsiteX6" fmla="*/ 7723283 w 9393008"/>
              <a:gd name="connsiteY6" fmla="*/ 0 h 3844811"/>
              <a:gd name="connsiteX7" fmla="*/ 9077114 w 9393008"/>
              <a:gd name="connsiteY7" fmla="*/ 58023 h 3844811"/>
              <a:gd name="connsiteX8" fmla="*/ 9393008 w 9393008"/>
              <a:gd name="connsiteY8" fmla="*/ 90258 h 3844811"/>
              <a:gd name="connsiteX9" fmla="*/ 9386561 w 9393008"/>
              <a:gd name="connsiteY9" fmla="*/ 838111 h 3844811"/>
              <a:gd name="connsiteX10" fmla="*/ 19340 w 9393008"/>
              <a:gd name="connsiteY10" fmla="*/ 3844811 h 3844811"/>
              <a:gd name="connsiteX11" fmla="*/ 0 w 9393008"/>
              <a:gd name="connsiteY11" fmla="*/ 58023 h 3844811"/>
              <a:gd name="connsiteX0" fmla="*/ 0 w 9393008"/>
              <a:gd name="connsiteY0" fmla="*/ 58023 h 3844811"/>
              <a:gd name="connsiteX1" fmla="*/ 1921150 w 9393008"/>
              <a:gd name="connsiteY1" fmla="*/ 193410 h 3844811"/>
              <a:gd name="connsiteX2" fmla="*/ 2965534 w 9393008"/>
              <a:gd name="connsiteY2" fmla="*/ 238540 h 3844811"/>
              <a:gd name="connsiteX3" fmla="*/ 3829407 w 9393008"/>
              <a:gd name="connsiteY3" fmla="*/ 199857 h 3844811"/>
              <a:gd name="connsiteX4" fmla="*/ 4583684 w 9393008"/>
              <a:gd name="connsiteY4" fmla="*/ 148281 h 3844811"/>
              <a:gd name="connsiteX5" fmla="*/ 6124473 w 9393008"/>
              <a:gd name="connsiteY5" fmla="*/ 38682 h 3844811"/>
              <a:gd name="connsiteX6" fmla="*/ 7723283 w 9393008"/>
              <a:gd name="connsiteY6" fmla="*/ 0 h 3844811"/>
              <a:gd name="connsiteX7" fmla="*/ 9077114 w 9393008"/>
              <a:gd name="connsiteY7" fmla="*/ 58023 h 3844811"/>
              <a:gd name="connsiteX8" fmla="*/ 9393008 w 9393008"/>
              <a:gd name="connsiteY8" fmla="*/ 90258 h 3844811"/>
              <a:gd name="connsiteX9" fmla="*/ 9354164 w 9393008"/>
              <a:gd name="connsiteY9" fmla="*/ 3741037 h 3844811"/>
              <a:gd name="connsiteX10" fmla="*/ 19340 w 9393008"/>
              <a:gd name="connsiteY10" fmla="*/ 3844811 h 3844811"/>
              <a:gd name="connsiteX11" fmla="*/ 0 w 9393008"/>
              <a:gd name="connsiteY11" fmla="*/ 58023 h 3844811"/>
              <a:gd name="connsiteX0" fmla="*/ 0 w 9393008"/>
              <a:gd name="connsiteY0" fmla="*/ 58023 h 3844811"/>
              <a:gd name="connsiteX1" fmla="*/ 1921150 w 9393008"/>
              <a:gd name="connsiteY1" fmla="*/ 193410 h 3844811"/>
              <a:gd name="connsiteX2" fmla="*/ 2965534 w 9393008"/>
              <a:gd name="connsiteY2" fmla="*/ 238540 h 3844811"/>
              <a:gd name="connsiteX3" fmla="*/ 3829407 w 9393008"/>
              <a:gd name="connsiteY3" fmla="*/ 199857 h 3844811"/>
              <a:gd name="connsiteX4" fmla="*/ 4583684 w 9393008"/>
              <a:gd name="connsiteY4" fmla="*/ 148281 h 3844811"/>
              <a:gd name="connsiteX5" fmla="*/ 6124473 w 9393008"/>
              <a:gd name="connsiteY5" fmla="*/ 38682 h 3844811"/>
              <a:gd name="connsiteX6" fmla="*/ 7723283 w 9393008"/>
              <a:gd name="connsiteY6" fmla="*/ 0 h 3844811"/>
              <a:gd name="connsiteX7" fmla="*/ 9077114 w 9393008"/>
              <a:gd name="connsiteY7" fmla="*/ 58023 h 3844811"/>
              <a:gd name="connsiteX8" fmla="*/ 9393008 w 9393008"/>
              <a:gd name="connsiteY8" fmla="*/ 90258 h 3844811"/>
              <a:gd name="connsiteX9" fmla="*/ 9354164 w 9393008"/>
              <a:gd name="connsiteY9" fmla="*/ 3838233 h 3844811"/>
              <a:gd name="connsiteX10" fmla="*/ 19340 w 9393008"/>
              <a:gd name="connsiteY10" fmla="*/ 3844811 h 3844811"/>
              <a:gd name="connsiteX11" fmla="*/ 0 w 9393008"/>
              <a:gd name="connsiteY11" fmla="*/ 58023 h 3844811"/>
              <a:gd name="connsiteX0" fmla="*/ 0 w 9393008"/>
              <a:gd name="connsiteY0" fmla="*/ 58023 h 3838236"/>
              <a:gd name="connsiteX1" fmla="*/ 1921150 w 9393008"/>
              <a:gd name="connsiteY1" fmla="*/ 193410 h 3838236"/>
              <a:gd name="connsiteX2" fmla="*/ 2965534 w 9393008"/>
              <a:gd name="connsiteY2" fmla="*/ 238540 h 3838236"/>
              <a:gd name="connsiteX3" fmla="*/ 3829407 w 9393008"/>
              <a:gd name="connsiteY3" fmla="*/ 199857 h 3838236"/>
              <a:gd name="connsiteX4" fmla="*/ 4583684 w 9393008"/>
              <a:gd name="connsiteY4" fmla="*/ 148281 h 3838236"/>
              <a:gd name="connsiteX5" fmla="*/ 6124473 w 9393008"/>
              <a:gd name="connsiteY5" fmla="*/ 38682 h 3838236"/>
              <a:gd name="connsiteX6" fmla="*/ 7723283 w 9393008"/>
              <a:gd name="connsiteY6" fmla="*/ 0 h 3838236"/>
              <a:gd name="connsiteX7" fmla="*/ 9077114 w 9393008"/>
              <a:gd name="connsiteY7" fmla="*/ 58023 h 3838236"/>
              <a:gd name="connsiteX8" fmla="*/ 9393008 w 9393008"/>
              <a:gd name="connsiteY8" fmla="*/ 90258 h 3838236"/>
              <a:gd name="connsiteX9" fmla="*/ 9354164 w 9393008"/>
              <a:gd name="connsiteY9" fmla="*/ 3838233 h 3838236"/>
              <a:gd name="connsiteX10" fmla="*/ 6640 w 9393008"/>
              <a:gd name="connsiteY10" fmla="*/ 2841511 h 3838236"/>
              <a:gd name="connsiteX11" fmla="*/ 0 w 9393008"/>
              <a:gd name="connsiteY11" fmla="*/ 58023 h 3838236"/>
              <a:gd name="connsiteX0" fmla="*/ 0 w 9393008"/>
              <a:gd name="connsiteY0" fmla="*/ 58023 h 2873033"/>
              <a:gd name="connsiteX1" fmla="*/ 1921150 w 9393008"/>
              <a:gd name="connsiteY1" fmla="*/ 193410 h 2873033"/>
              <a:gd name="connsiteX2" fmla="*/ 2965534 w 9393008"/>
              <a:gd name="connsiteY2" fmla="*/ 238540 h 2873033"/>
              <a:gd name="connsiteX3" fmla="*/ 3829407 w 9393008"/>
              <a:gd name="connsiteY3" fmla="*/ 199857 h 2873033"/>
              <a:gd name="connsiteX4" fmla="*/ 4583684 w 9393008"/>
              <a:gd name="connsiteY4" fmla="*/ 148281 h 2873033"/>
              <a:gd name="connsiteX5" fmla="*/ 6124473 w 9393008"/>
              <a:gd name="connsiteY5" fmla="*/ 38682 h 2873033"/>
              <a:gd name="connsiteX6" fmla="*/ 7723283 w 9393008"/>
              <a:gd name="connsiteY6" fmla="*/ 0 h 2873033"/>
              <a:gd name="connsiteX7" fmla="*/ 9077114 w 9393008"/>
              <a:gd name="connsiteY7" fmla="*/ 58023 h 2873033"/>
              <a:gd name="connsiteX8" fmla="*/ 9393008 w 9393008"/>
              <a:gd name="connsiteY8" fmla="*/ 90258 h 2873033"/>
              <a:gd name="connsiteX9" fmla="*/ 9354164 w 9393008"/>
              <a:gd name="connsiteY9" fmla="*/ 2873033 h 2873033"/>
              <a:gd name="connsiteX10" fmla="*/ 6640 w 9393008"/>
              <a:gd name="connsiteY10" fmla="*/ 2841511 h 2873033"/>
              <a:gd name="connsiteX11" fmla="*/ 0 w 9393008"/>
              <a:gd name="connsiteY11" fmla="*/ 58023 h 2873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393008" h="2873033">
                <a:moveTo>
                  <a:pt x="0" y="58023"/>
                </a:moveTo>
                <a:lnTo>
                  <a:pt x="1921150" y="193410"/>
                </a:lnTo>
                <a:lnTo>
                  <a:pt x="2965534" y="238540"/>
                </a:lnTo>
                <a:lnTo>
                  <a:pt x="3829407" y="199857"/>
                </a:lnTo>
                <a:lnTo>
                  <a:pt x="4583684" y="148281"/>
                </a:lnTo>
                <a:lnTo>
                  <a:pt x="6124473" y="38682"/>
                </a:lnTo>
                <a:lnTo>
                  <a:pt x="7723283" y="0"/>
                </a:lnTo>
                <a:lnTo>
                  <a:pt x="9077114" y="58023"/>
                </a:lnTo>
                <a:lnTo>
                  <a:pt x="9393008" y="90258"/>
                </a:lnTo>
                <a:lnTo>
                  <a:pt x="9354164" y="2873033"/>
                </a:lnTo>
                <a:lnTo>
                  <a:pt x="6640" y="2841511"/>
                </a:lnTo>
                <a:cubicBezTo>
                  <a:pt x="193" y="1579248"/>
                  <a:pt x="6447" y="1320286"/>
                  <a:pt x="0" y="58023"/>
                </a:cubicBezTo>
                <a:close/>
              </a:path>
            </a:pathLst>
          </a:custGeom>
          <a:solidFill>
            <a:srgbClr val="06245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2" name="Picture 11" descr="Curves_orange_blu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89797"/>
            <a:ext cx="9144000" cy="48220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06597" y="6429398"/>
            <a:ext cx="335026" cy="335026"/>
          </a:xfrm>
          <a:prstGeom prst="rect">
            <a:avLst/>
          </a:prstGeom>
        </p:spPr>
      </p:pic>
      <p:pic>
        <p:nvPicPr>
          <p:cNvPr id="17" name="Picture 16" descr="NRAO_Logo_White.ai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721" y="6322504"/>
            <a:ext cx="430240" cy="556781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833438" y="5038725"/>
            <a:ext cx="7110412" cy="6282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  <a:latin typeface="Gill Sans MT" panose="020B0502020104020203" pitchFamily="34" charset="0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833438" y="5694273"/>
            <a:ext cx="7110412" cy="6282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chemeClr val="bg1"/>
                </a:solidFill>
                <a:latin typeface="Gill Sans MT" panose="020B0502020104020203" pitchFamily="34" charset="0"/>
              </a:defRPr>
            </a:lvl1pPr>
          </a:lstStyle>
          <a:p>
            <a:pPr lvl="0"/>
            <a:r>
              <a:rPr lang="en-US" dirty="0"/>
              <a:t>Presenter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983A66E-4CCD-8948-8C3E-D9B17AB71DB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409709" y="6416266"/>
            <a:ext cx="511823" cy="341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642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V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/>
          <p:cNvSpPr/>
          <p:nvPr userDrawn="1"/>
        </p:nvSpPr>
        <p:spPr>
          <a:xfrm>
            <a:off x="-124504" y="4230440"/>
            <a:ext cx="9393008" cy="2873033"/>
          </a:xfrm>
          <a:custGeom>
            <a:avLst/>
            <a:gdLst>
              <a:gd name="connsiteX0" fmla="*/ 0 w 9393008"/>
              <a:gd name="connsiteY0" fmla="*/ 58023 h 734959"/>
              <a:gd name="connsiteX1" fmla="*/ 1921150 w 9393008"/>
              <a:gd name="connsiteY1" fmla="*/ 193410 h 734959"/>
              <a:gd name="connsiteX2" fmla="*/ 2965534 w 9393008"/>
              <a:gd name="connsiteY2" fmla="*/ 238540 h 734959"/>
              <a:gd name="connsiteX3" fmla="*/ 3829407 w 9393008"/>
              <a:gd name="connsiteY3" fmla="*/ 199857 h 734959"/>
              <a:gd name="connsiteX4" fmla="*/ 4583684 w 9393008"/>
              <a:gd name="connsiteY4" fmla="*/ 148281 h 734959"/>
              <a:gd name="connsiteX5" fmla="*/ 6124473 w 9393008"/>
              <a:gd name="connsiteY5" fmla="*/ 38682 h 734959"/>
              <a:gd name="connsiteX6" fmla="*/ 7723283 w 9393008"/>
              <a:gd name="connsiteY6" fmla="*/ 0 h 734959"/>
              <a:gd name="connsiteX7" fmla="*/ 9077114 w 9393008"/>
              <a:gd name="connsiteY7" fmla="*/ 58023 h 734959"/>
              <a:gd name="connsiteX8" fmla="*/ 9393008 w 9393008"/>
              <a:gd name="connsiteY8" fmla="*/ 90258 h 734959"/>
              <a:gd name="connsiteX9" fmla="*/ 9386561 w 9393008"/>
              <a:gd name="connsiteY9" fmla="*/ 728512 h 734959"/>
              <a:gd name="connsiteX10" fmla="*/ 51574 w 9393008"/>
              <a:gd name="connsiteY10" fmla="*/ 734959 h 734959"/>
              <a:gd name="connsiteX11" fmla="*/ 0 w 9393008"/>
              <a:gd name="connsiteY11" fmla="*/ 58023 h 734959"/>
              <a:gd name="connsiteX0" fmla="*/ 0 w 9393008"/>
              <a:gd name="connsiteY0" fmla="*/ 58023 h 818770"/>
              <a:gd name="connsiteX1" fmla="*/ 1921150 w 9393008"/>
              <a:gd name="connsiteY1" fmla="*/ 193410 h 818770"/>
              <a:gd name="connsiteX2" fmla="*/ 2965534 w 9393008"/>
              <a:gd name="connsiteY2" fmla="*/ 238540 h 818770"/>
              <a:gd name="connsiteX3" fmla="*/ 3829407 w 9393008"/>
              <a:gd name="connsiteY3" fmla="*/ 199857 h 818770"/>
              <a:gd name="connsiteX4" fmla="*/ 4583684 w 9393008"/>
              <a:gd name="connsiteY4" fmla="*/ 148281 h 818770"/>
              <a:gd name="connsiteX5" fmla="*/ 6124473 w 9393008"/>
              <a:gd name="connsiteY5" fmla="*/ 38682 h 818770"/>
              <a:gd name="connsiteX6" fmla="*/ 7723283 w 9393008"/>
              <a:gd name="connsiteY6" fmla="*/ 0 h 818770"/>
              <a:gd name="connsiteX7" fmla="*/ 9077114 w 9393008"/>
              <a:gd name="connsiteY7" fmla="*/ 58023 h 818770"/>
              <a:gd name="connsiteX8" fmla="*/ 9393008 w 9393008"/>
              <a:gd name="connsiteY8" fmla="*/ 90258 h 818770"/>
              <a:gd name="connsiteX9" fmla="*/ 9386561 w 9393008"/>
              <a:gd name="connsiteY9" fmla="*/ 728512 h 818770"/>
              <a:gd name="connsiteX10" fmla="*/ 19340 w 9393008"/>
              <a:gd name="connsiteY10" fmla="*/ 818770 h 818770"/>
              <a:gd name="connsiteX11" fmla="*/ 0 w 9393008"/>
              <a:gd name="connsiteY11" fmla="*/ 58023 h 818770"/>
              <a:gd name="connsiteX0" fmla="*/ 0 w 9393008"/>
              <a:gd name="connsiteY0" fmla="*/ 58023 h 818770"/>
              <a:gd name="connsiteX1" fmla="*/ 1921150 w 9393008"/>
              <a:gd name="connsiteY1" fmla="*/ 193410 h 818770"/>
              <a:gd name="connsiteX2" fmla="*/ 2965534 w 9393008"/>
              <a:gd name="connsiteY2" fmla="*/ 238540 h 818770"/>
              <a:gd name="connsiteX3" fmla="*/ 3829407 w 9393008"/>
              <a:gd name="connsiteY3" fmla="*/ 199857 h 818770"/>
              <a:gd name="connsiteX4" fmla="*/ 4583684 w 9393008"/>
              <a:gd name="connsiteY4" fmla="*/ 148281 h 818770"/>
              <a:gd name="connsiteX5" fmla="*/ 6124473 w 9393008"/>
              <a:gd name="connsiteY5" fmla="*/ 38682 h 818770"/>
              <a:gd name="connsiteX6" fmla="*/ 7723283 w 9393008"/>
              <a:gd name="connsiteY6" fmla="*/ 0 h 818770"/>
              <a:gd name="connsiteX7" fmla="*/ 9077114 w 9393008"/>
              <a:gd name="connsiteY7" fmla="*/ 58023 h 818770"/>
              <a:gd name="connsiteX8" fmla="*/ 9393008 w 9393008"/>
              <a:gd name="connsiteY8" fmla="*/ 90258 h 818770"/>
              <a:gd name="connsiteX9" fmla="*/ 9386561 w 9393008"/>
              <a:gd name="connsiteY9" fmla="*/ 728512 h 818770"/>
              <a:gd name="connsiteX10" fmla="*/ 19340 w 9393008"/>
              <a:gd name="connsiteY10" fmla="*/ 818770 h 818770"/>
              <a:gd name="connsiteX11" fmla="*/ 0 w 9393008"/>
              <a:gd name="connsiteY11" fmla="*/ 58023 h 818770"/>
              <a:gd name="connsiteX0" fmla="*/ 0 w 9393008"/>
              <a:gd name="connsiteY0" fmla="*/ 58023 h 838111"/>
              <a:gd name="connsiteX1" fmla="*/ 1921150 w 9393008"/>
              <a:gd name="connsiteY1" fmla="*/ 193410 h 838111"/>
              <a:gd name="connsiteX2" fmla="*/ 2965534 w 9393008"/>
              <a:gd name="connsiteY2" fmla="*/ 238540 h 838111"/>
              <a:gd name="connsiteX3" fmla="*/ 3829407 w 9393008"/>
              <a:gd name="connsiteY3" fmla="*/ 199857 h 838111"/>
              <a:gd name="connsiteX4" fmla="*/ 4583684 w 9393008"/>
              <a:gd name="connsiteY4" fmla="*/ 148281 h 838111"/>
              <a:gd name="connsiteX5" fmla="*/ 6124473 w 9393008"/>
              <a:gd name="connsiteY5" fmla="*/ 38682 h 838111"/>
              <a:gd name="connsiteX6" fmla="*/ 7723283 w 9393008"/>
              <a:gd name="connsiteY6" fmla="*/ 0 h 838111"/>
              <a:gd name="connsiteX7" fmla="*/ 9077114 w 9393008"/>
              <a:gd name="connsiteY7" fmla="*/ 58023 h 838111"/>
              <a:gd name="connsiteX8" fmla="*/ 9393008 w 9393008"/>
              <a:gd name="connsiteY8" fmla="*/ 90258 h 838111"/>
              <a:gd name="connsiteX9" fmla="*/ 9386561 w 9393008"/>
              <a:gd name="connsiteY9" fmla="*/ 838111 h 838111"/>
              <a:gd name="connsiteX10" fmla="*/ 19340 w 9393008"/>
              <a:gd name="connsiteY10" fmla="*/ 818770 h 838111"/>
              <a:gd name="connsiteX11" fmla="*/ 0 w 9393008"/>
              <a:gd name="connsiteY11" fmla="*/ 58023 h 838111"/>
              <a:gd name="connsiteX0" fmla="*/ 0 w 9393008"/>
              <a:gd name="connsiteY0" fmla="*/ 58023 h 3844811"/>
              <a:gd name="connsiteX1" fmla="*/ 1921150 w 9393008"/>
              <a:gd name="connsiteY1" fmla="*/ 193410 h 3844811"/>
              <a:gd name="connsiteX2" fmla="*/ 2965534 w 9393008"/>
              <a:gd name="connsiteY2" fmla="*/ 238540 h 3844811"/>
              <a:gd name="connsiteX3" fmla="*/ 3829407 w 9393008"/>
              <a:gd name="connsiteY3" fmla="*/ 199857 h 3844811"/>
              <a:gd name="connsiteX4" fmla="*/ 4583684 w 9393008"/>
              <a:gd name="connsiteY4" fmla="*/ 148281 h 3844811"/>
              <a:gd name="connsiteX5" fmla="*/ 6124473 w 9393008"/>
              <a:gd name="connsiteY5" fmla="*/ 38682 h 3844811"/>
              <a:gd name="connsiteX6" fmla="*/ 7723283 w 9393008"/>
              <a:gd name="connsiteY6" fmla="*/ 0 h 3844811"/>
              <a:gd name="connsiteX7" fmla="*/ 9077114 w 9393008"/>
              <a:gd name="connsiteY7" fmla="*/ 58023 h 3844811"/>
              <a:gd name="connsiteX8" fmla="*/ 9393008 w 9393008"/>
              <a:gd name="connsiteY8" fmla="*/ 90258 h 3844811"/>
              <a:gd name="connsiteX9" fmla="*/ 9386561 w 9393008"/>
              <a:gd name="connsiteY9" fmla="*/ 838111 h 3844811"/>
              <a:gd name="connsiteX10" fmla="*/ 19340 w 9393008"/>
              <a:gd name="connsiteY10" fmla="*/ 3844811 h 3844811"/>
              <a:gd name="connsiteX11" fmla="*/ 0 w 9393008"/>
              <a:gd name="connsiteY11" fmla="*/ 58023 h 3844811"/>
              <a:gd name="connsiteX0" fmla="*/ 0 w 9393008"/>
              <a:gd name="connsiteY0" fmla="*/ 58023 h 3844811"/>
              <a:gd name="connsiteX1" fmla="*/ 1921150 w 9393008"/>
              <a:gd name="connsiteY1" fmla="*/ 193410 h 3844811"/>
              <a:gd name="connsiteX2" fmla="*/ 2965534 w 9393008"/>
              <a:gd name="connsiteY2" fmla="*/ 238540 h 3844811"/>
              <a:gd name="connsiteX3" fmla="*/ 3829407 w 9393008"/>
              <a:gd name="connsiteY3" fmla="*/ 199857 h 3844811"/>
              <a:gd name="connsiteX4" fmla="*/ 4583684 w 9393008"/>
              <a:gd name="connsiteY4" fmla="*/ 148281 h 3844811"/>
              <a:gd name="connsiteX5" fmla="*/ 6124473 w 9393008"/>
              <a:gd name="connsiteY5" fmla="*/ 38682 h 3844811"/>
              <a:gd name="connsiteX6" fmla="*/ 7723283 w 9393008"/>
              <a:gd name="connsiteY6" fmla="*/ 0 h 3844811"/>
              <a:gd name="connsiteX7" fmla="*/ 9077114 w 9393008"/>
              <a:gd name="connsiteY7" fmla="*/ 58023 h 3844811"/>
              <a:gd name="connsiteX8" fmla="*/ 9393008 w 9393008"/>
              <a:gd name="connsiteY8" fmla="*/ 90258 h 3844811"/>
              <a:gd name="connsiteX9" fmla="*/ 9354164 w 9393008"/>
              <a:gd name="connsiteY9" fmla="*/ 3741037 h 3844811"/>
              <a:gd name="connsiteX10" fmla="*/ 19340 w 9393008"/>
              <a:gd name="connsiteY10" fmla="*/ 3844811 h 3844811"/>
              <a:gd name="connsiteX11" fmla="*/ 0 w 9393008"/>
              <a:gd name="connsiteY11" fmla="*/ 58023 h 3844811"/>
              <a:gd name="connsiteX0" fmla="*/ 0 w 9393008"/>
              <a:gd name="connsiteY0" fmla="*/ 58023 h 3844811"/>
              <a:gd name="connsiteX1" fmla="*/ 1921150 w 9393008"/>
              <a:gd name="connsiteY1" fmla="*/ 193410 h 3844811"/>
              <a:gd name="connsiteX2" fmla="*/ 2965534 w 9393008"/>
              <a:gd name="connsiteY2" fmla="*/ 238540 h 3844811"/>
              <a:gd name="connsiteX3" fmla="*/ 3829407 w 9393008"/>
              <a:gd name="connsiteY3" fmla="*/ 199857 h 3844811"/>
              <a:gd name="connsiteX4" fmla="*/ 4583684 w 9393008"/>
              <a:gd name="connsiteY4" fmla="*/ 148281 h 3844811"/>
              <a:gd name="connsiteX5" fmla="*/ 6124473 w 9393008"/>
              <a:gd name="connsiteY5" fmla="*/ 38682 h 3844811"/>
              <a:gd name="connsiteX6" fmla="*/ 7723283 w 9393008"/>
              <a:gd name="connsiteY6" fmla="*/ 0 h 3844811"/>
              <a:gd name="connsiteX7" fmla="*/ 9077114 w 9393008"/>
              <a:gd name="connsiteY7" fmla="*/ 58023 h 3844811"/>
              <a:gd name="connsiteX8" fmla="*/ 9393008 w 9393008"/>
              <a:gd name="connsiteY8" fmla="*/ 90258 h 3844811"/>
              <a:gd name="connsiteX9" fmla="*/ 9354164 w 9393008"/>
              <a:gd name="connsiteY9" fmla="*/ 3838233 h 3844811"/>
              <a:gd name="connsiteX10" fmla="*/ 19340 w 9393008"/>
              <a:gd name="connsiteY10" fmla="*/ 3844811 h 3844811"/>
              <a:gd name="connsiteX11" fmla="*/ 0 w 9393008"/>
              <a:gd name="connsiteY11" fmla="*/ 58023 h 3844811"/>
              <a:gd name="connsiteX0" fmla="*/ 0 w 9393008"/>
              <a:gd name="connsiteY0" fmla="*/ 58023 h 3838236"/>
              <a:gd name="connsiteX1" fmla="*/ 1921150 w 9393008"/>
              <a:gd name="connsiteY1" fmla="*/ 193410 h 3838236"/>
              <a:gd name="connsiteX2" fmla="*/ 2965534 w 9393008"/>
              <a:gd name="connsiteY2" fmla="*/ 238540 h 3838236"/>
              <a:gd name="connsiteX3" fmla="*/ 3829407 w 9393008"/>
              <a:gd name="connsiteY3" fmla="*/ 199857 h 3838236"/>
              <a:gd name="connsiteX4" fmla="*/ 4583684 w 9393008"/>
              <a:gd name="connsiteY4" fmla="*/ 148281 h 3838236"/>
              <a:gd name="connsiteX5" fmla="*/ 6124473 w 9393008"/>
              <a:gd name="connsiteY5" fmla="*/ 38682 h 3838236"/>
              <a:gd name="connsiteX6" fmla="*/ 7723283 w 9393008"/>
              <a:gd name="connsiteY6" fmla="*/ 0 h 3838236"/>
              <a:gd name="connsiteX7" fmla="*/ 9077114 w 9393008"/>
              <a:gd name="connsiteY7" fmla="*/ 58023 h 3838236"/>
              <a:gd name="connsiteX8" fmla="*/ 9393008 w 9393008"/>
              <a:gd name="connsiteY8" fmla="*/ 90258 h 3838236"/>
              <a:gd name="connsiteX9" fmla="*/ 9354164 w 9393008"/>
              <a:gd name="connsiteY9" fmla="*/ 3838233 h 3838236"/>
              <a:gd name="connsiteX10" fmla="*/ 6640 w 9393008"/>
              <a:gd name="connsiteY10" fmla="*/ 2841511 h 3838236"/>
              <a:gd name="connsiteX11" fmla="*/ 0 w 9393008"/>
              <a:gd name="connsiteY11" fmla="*/ 58023 h 3838236"/>
              <a:gd name="connsiteX0" fmla="*/ 0 w 9393008"/>
              <a:gd name="connsiteY0" fmla="*/ 58023 h 2873033"/>
              <a:gd name="connsiteX1" fmla="*/ 1921150 w 9393008"/>
              <a:gd name="connsiteY1" fmla="*/ 193410 h 2873033"/>
              <a:gd name="connsiteX2" fmla="*/ 2965534 w 9393008"/>
              <a:gd name="connsiteY2" fmla="*/ 238540 h 2873033"/>
              <a:gd name="connsiteX3" fmla="*/ 3829407 w 9393008"/>
              <a:gd name="connsiteY3" fmla="*/ 199857 h 2873033"/>
              <a:gd name="connsiteX4" fmla="*/ 4583684 w 9393008"/>
              <a:gd name="connsiteY4" fmla="*/ 148281 h 2873033"/>
              <a:gd name="connsiteX5" fmla="*/ 6124473 w 9393008"/>
              <a:gd name="connsiteY5" fmla="*/ 38682 h 2873033"/>
              <a:gd name="connsiteX6" fmla="*/ 7723283 w 9393008"/>
              <a:gd name="connsiteY6" fmla="*/ 0 h 2873033"/>
              <a:gd name="connsiteX7" fmla="*/ 9077114 w 9393008"/>
              <a:gd name="connsiteY7" fmla="*/ 58023 h 2873033"/>
              <a:gd name="connsiteX8" fmla="*/ 9393008 w 9393008"/>
              <a:gd name="connsiteY8" fmla="*/ 90258 h 2873033"/>
              <a:gd name="connsiteX9" fmla="*/ 9354164 w 9393008"/>
              <a:gd name="connsiteY9" fmla="*/ 2873033 h 2873033"/>
              <a:gd name="connsiteX10" fmla="*/ 6640 w 9393008"/>
              <a:gd name="connsiteY10" fmla="*/ 2841511 h 2873033"/>
              <a:gd name="connsiteX11" fmla="*/ 0 w 9393008"/>
              <a:gd name="connsiteY11" fmla="*/ 58023 h 2873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393008" h="2873033">
                <a:moveTo>
                  <a:pt x="0" y="58023"/>
                </a:moveTo>
                <a:lnTo>
                  <a:pt x="1921150" y="193410"/>
                </a:lnTo>
                <a:lnTo>
                  <a:pt x="2965534" y="238540"/>
                </a:lnTo>
                <a:lnTo>
                  <a:pt x="3829407" y="199857"/>
                </a:lnTo>
                <a:lnTo>
                  <a:pt x="4583684" y="148281"/>
                </a:lnTo>
                <a:lnTo>
                  <a:pt x="6124473" y="38682"/>
                </a:lnTo>
                <a:lnTo>
                  <a:pt x="7723283" y="0"/>
                </a:lnTo>
                <a:lnTo>
                  <a:pt x="9077114" y="58023"/>
                </a:lnTo>
                <a:lnTo>
                  <a:pt x="9393008" y="90258"/>
                </a:lnTo>
                <a:lnTo>
                  <a:pt x="9354164" y="2873033"/>
                </a:lnTo>
                <a:lnTo>
                  <a:pt x="6640" y="2841511"/>
                </a:lnTo>
                <a:cubicBezTo>
                  <a:pt x="193" y="1579248"/>
                  <a:pt x="6447" y="1320286"/>
                  <a:pt x="0" y="58023"/>
                </a:cubicBezTo>
                <a:close/>
              </a:path>
            </a:pathLst>
          </a:custGeom>
          <a:solidFill>
            <a:srgbClr val="06245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2" name="Picture 11" descr="Curves_orange_blu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89797"/>
            <a:ext cx="9144000" cy="48220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06597" y="6429398"/>
            <a:ext cx="335026" cy="335026"/>
          </a:xfrm>
          <a:prstGeom prst="rect">
            <a:avLst/>
          </a:prstGeom>
        </p:spPr>
      </p:pic>
      <p:pic>
        <p:nvPicPr>
          <p:cNvPr id="17" name="Picture 16" descr="NRAO_Logo_White.ai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721" y="6322504"/>
            <a:ext cx="430240" cy="556781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833438" y="5038725"/>
            <a:ext cx="7110412" cy="6282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  <a:latin typeface="Gill Sans MT" panose="020B0502020104020203" pitchFamily="34" charset="0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833438" y="5694273"/>
            <a:ext cx="7110412" cy="6282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chemeClr val="bg1"/>
                </a:solidFill>
                <a:latin typeface="Gill Sans MT" panose="020B0502020104020203" pitchFamily="34" charset="0"/>
              </a:defRPr>
            </a:lvl1pPr>
          </a:lstStyle>
          <a:p>
            <a:pPr lvl="0"/>
            <a:r>
              <a:rPr lang="en-US" dirty="0"/>
              <a:t>Presenter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DE44079-D036-3343-AA63-D603B07B84A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409709" y="6416266"/>
            <a:ext cx="511823" cy="3412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CB5031-9055-D63A-B312-61BF20A0748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" y="1"/>
            <a:ext cx="9144000" cy="4364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826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50208" y="145743"/>
            <a:ext cx="8636000" cy="4772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Gill Sans MT" panose="020B0502020104020203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373040" y="670243"/>
            <a:ext cx="8636000" cy="619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latin typeface="Gill Sans MT" panose="020B0502020104020203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373040" y="1288456"/>
            <a:ext cx="8636000" cy="4603750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ill Sans MT" panose="020B0502020104020203" pitchFamily="34" charset="0"/>
              </a:defRPr>
            </a:lvl1pPr>
            <a:lvl2pPr>
              <a:defRPr sz="2200">
                <a:latin typeface="Gill Sans MT" panose="020B0502020104020203" pitchFamily="34" charset="0"/>
              </a:defRPr>
            </a:lvl2pPr>
            <a:lvl3pPr>
              <a:defRPr sz="2000">
                <a:latin typeface="Gill Sans MT" panose="020B0502020104020203" pitchFamily="34" charset="0"/>
              </a:defRPr>
            </a:lvl3pPr>
            <a:lvl4pPr>
              <a:defRPr sz="1800">
                <a:latin typeface="Gill Sans MT" panose="020B0502020104020203" pitchFamily="34" charset="0"/>
              </a:defRPr>
            </a:lvl4pPr>
            <a:lvl5pPr>
              <a:defRPr sz="1600">
                <a:latin typeface="Gill Sans MT" panose="020B0502020104020203" pitchFamily="34" charset="0"/>
              </a:defRPr>
            </a:lvl5pPr>
          </a:lstStyle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4550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4381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rmin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 descr="nrao_logo_pms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352" y="661286"/>
            <a:ext cx="2612566" cy="3398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 userDrawn="1"/>
        </p:nvSpPr>
        <p:spPr>
          <a:xfrm>
            <a:off x="2245055" y="4316938"/>
            <a:ext cx="4217159" cy="114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sz="1800" b="1" dirty="0">
                <a:solidFill>
                  <a:srgbClr val="062458"/>
                </a:solidFill>
                <a:latin typeface="Gill Sans MT" charset="0"/>
                <a:cs typeface="Gill Sans" charset="0"/>
              </a:rPr>
              <a:t>www.nrao.edu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sz="1800" b="1" dirty="0">
                <a:solidFill>
                  <a:srgbClr val="062458"/>
                </a:solidFill>
                <a:latin typeface="Gill Sans MT" charset="0"/>
                <a:cs typeface="Gill Sans" charset="0"/>
              </a:rPr>
              <a:t>science.nrao.edu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sz="1800" b="1" dirty="0">
                <a:solidFill>
                  <a:srgbClr val="062458"/>
                </a:solidFill>
                <a:latin typeface="Gill Sans MT" charset="0"/>
                <a:cs typeface="Gill Sans" charset="0"/>
              </a:rPr>
              <a:t>public.nrao.edu</a:t>
            </a:r>
            <a:endParaRPr lang="en-US" dirty="0"/>
          </a:p>
          <a:p>
            <a:endParaRPr lang="en-US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1228144" y="5348749"/>
            <a:ext cx="625098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i="1" dirty="0">
                <a:latin typeface="Gill Sans MT" charset="0"/>
                <a:cs typeface="Gill Sans" charset="0"/>
              </a:rPr>
              <a:t>The National Radio Astronomy Observatory is a facility of the National Science Foundation</a:t>
            </a:r>
            <a:br>
              <a:rPr lang="en-US" sz="1400" i="1" dirty="0">
                <a:latin typeface="Gill Sans MT" charset="0"/>
                <a:cs typeface="Gill Sans" charset="0"/>
              </a:rPr>
            </a:br>
            <a:r>
              <a:rPr lang="en-US" sz="1400" i="1" dirty="0">
                <a:latin typeface="Gill Sans MT" charset="0"/>
                <a:cs typeface="Gill Sans" charset="0"/>
              </a:rPr>
              <a:t>operated under cooperative agreement by Associated Universities, Inc.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098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Colum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80043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276D18E9-D365-48B6-A165-BF78B09A211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13"/>
          </p:nvPr>
        </p:nvSpPr>
        <p:spPr>
          <a:xfrm>
            <a:off x="457201" y="1721094"/>
            <a:ext cx="8229601" cy="4336201"/>
          </a:xfrm>
        </p:spPr>
        <p:txBody>
          <a:bodyPr/>
          <a:lstStyle>
            <a:lvl1pPr marL="225425" indent="-225425">
              <a:defRPr sz="2000"/>
            </a:lvl1pPr>
            <a:lvl2pPr marL="458788" indent="-233363">
              <a:defRPr sz="2000"/>
            </a:lvl2pPr>
            <a:lvl3pPr marL="627063" indent="-168275">
              <a:defRPr sz="1800"/>
            </a:lvl3pPr>
            <a:lvl4pPr marL="860425" indent="-233363">
              <a:defRPr sz="1600"/>
            </a:lvl4pPr>
            <a:lvl5pPr marL="1027113" indent="-166688"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9"/>
          <p:cNvSpPr>
            <a:spLocks noGrp="1"/>
          </p:cNvSpPr>
          <p:nvPr>
            <p:ph sz="quarter" idx="15" hasCustomPrompt="1"/>
          </p:nvPr>
        </p:nvSpPr>
        <p:spPr>
          <a:xfrm>
            <a:off x="457201" y="986129"/>
            <a:ext cx="8229601" cy="497416"/>
          </a:xfrm>
        </p:spPr>
        <p:txBody>
          <a:bodyPr anchor="t"/>
          <a:lstStyle>
            <a:lvl1pPr marL="0" indent="0">
              <a:buNone/>
              <a:defRPr sz="3200" spc="-150"/>
            </a:lvl1pPr>
          </a:lstStyle>
          <a:p>
            <a:r>
              <a:rPr lang="en-US" sz="2400" b="0" dirty="0">
                <a:solidFill>
                  <a:schemeClr val="accent3"/>
                </a:solidFill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97559560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304800"/>
            <a:ext cx="85725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1600200"/>
            <a:ext cx="8572500" cy="4419600"/>
          </a:xfrm>
          <a:prstGeom prst="rect">
            <a:avLst/>
          </a:prstGeom>
        </p:spPr>
        <p:txBody>
          <a:bodyPr lIns="0" tIns="0" rIns="0" bIns="0"/>
          <a:lstStyle>
            <a:lvl1pPr marL="171446" indent="-171446">
              <a:lnSpc>
                <a:spcPct val="100000"/>
              </a:lnSpc>
              <a:spcBef>
                <a:spcPts val="1200"/>
              </a:spcBef>
              <a:buClr>
                <a:srgbClr val="808080"/>
              </a:buClr>
              <a:buFont typeface="Arial" panose="020B0604020202020204" pitchFamily="34" charset="0"/>
              <a:buChar char="•"/>
              <a:defRPr sz="180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514337" indent="-171446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800080" indent="-114297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Arial" panose="020B0604020202020204" pitchFamily="34" charset="0"/>
              <a:buChar char="▪"/>
              <a:defRPr sz="11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200120" indent="-171446">
              <a:lnSpc>
                <a:spcPct val="100000"/>
              </a:lnSpc>
              <a:spcBef>
                <a:spcPts val="300"/>
              </a:spcBef>
              <a:buClr>
                <a:schemeClr val="bg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900"/>
            </a:lvl4pPr>
            <a:lvl5pPr marL="1543012" indent="-171446">
              <a:lnSpc>
                <a:spcPct val="100000"/>
              </a:lnSpc>
              <a:spcBef>
                <a:spcPts val="300"/>
              </a:spcBef>
              <a:buClr>
                <a:schemeClr val="bg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291438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0255AA-1BD5-446E-819C-59471BEAD13B}" type="datetimeFigureOut">
              <a:rPr lang="en-US" smtClean="0"/>
              <a:t>3/27/2023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AF3DFE-369F-42A8-95CC-0615539CF6F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-80001" y="6113419"/>
            <a:ext cx="9350520" cy="838111"/>
          </a:xfrm>
          <a:custGeom>
            <a:avLst/>
            <a:gdLst>
              <a:gd name="connsiteX0" fmla="*/ 0 w 9393008"/>
              <a:gd name="connsiteY0" fmla="*/ 58023 h 734959"/>
              <a:gd name="connsiteX1" fmla="*/ 1921150 w 9393008"/>
              <a:gd name="connsiteY1" fmla="*/ 193410 h 734959"/>
              <a:gd name="connsiteX2" fmla="*/ 2965534 w 9393008"/>
              <a:gd name="connsiteY2" fmla="*/ 238540 h 734959"/>
              <a:gd name="connsiteX3" fmla="*/ 3829407 w 9393008"/>
              <a:gd name="connsiteY3" fmla="*/ 199857 h 734959"/>
              <a:gd name="connsiteX4" fmla="*/ 4583684 w 9393008"/>
              <a:gd name="connsiteY4" fmla="*/ 148281 h 734959"/>
              <a:gd name="connsiteX5" fmla="*/ 6124473 w 9393008"/>
              <a:gd name="connsiteY5" fmla="*/ 38682 h 734959"/>
              <a:gd name="connsiteX6" fmla="*/ 7723283 w 9393008"/>
              <a:gd name="connsiteY6" fmla="*/ 0 h 734959"/>
              <a:gd name="connsiteX7" fmla="*/ 9077114 w 9393008"/>
              <a:gd name="connsiteY7" fmla="*/ 58023 h 734959"/>
              <a:gd name="connsiteX8" fmla="*/ 9393008 w 9393008"/>
              <a:gd name="connsiteY8" fmla="*/ 90258 h 734959"/>
              <a:gd name="connsiteX9" fmla="*/ 9386561 w 9393008"/>
              <a:gd name="connsiteY9" fmla="*/ 728512 h 734959"/>
              <a:gd name="connsiteX10" fmla="*/ 51574 w 9393008"/>
              <a:gd name="connsiteY10" fmla="*/ 734959 h 734959"/>
              <a:gd name="connsiteX11" fmla="*/ 0 w 9393008"/>
              <a:gd name="connsiteY11" fmla="*/ 58023 h 734959"/>
              <a:gd name="connsiteX0" fmla="*/ 0 w 9393008"/>
              <a:gd name="connsiteY0" fmla="*/ 58023 h 818770"/>
              <a:gd name="connsiteX1" fmla="*/ 1921150 w 9393008"/>
              <a:gd name="connsiteY1" fmla="*/ 193410 h 818770"/>
              <a:gd name="connsiteX2" fmla="*/ 2965534 w 9393008"/>
              <a:gd name="connsiteY2" fmla="*/ 238540 h 818770"/>
              <a:gd name="connsiteX3" fmla="*/ 3829407 w 9393008"/>
              <a:gd name="connsiteY3" fmla="*/ 199857 h 818770"/>
              <a:gd name="connsiteX4" fmla="*/ 4583684 w 9393008"/>
              <a:gd name="connsiteY4" fmla="*/ 148281 h 818770"/>
              <a:gd name="connsiteX5" fmla="*/ 6124473 w 9393008"/>
              <a:gd name="connsiteY5" fmla="*/ 38682 h 818770"/>
              <a:gd name="connsiteX6" fmla="*/ 7723283 w 9393008"/>
              <a:gd name="connsiteY6" fmla="*/ 0 h 818770"/>
              <a:gd name="connsiteX7" fmla="*/ 9077114 w 9393008"/>
              <a:gd name="connsiteY7" fmla="*/ 58023 h 818770"/>
              <a:gd name="connsiteX8" fmla="*/ 9393008 w 9393008"/>
              <a:gd name="connsiteY8" fmla="*/ 90258 h 818770"/>
              <a:gd name="connsiteX9" fmla="*/ 9386561 w 9393008"/>
              <a:gd name="connsiteY9" fmla="*/ 728512 h 818770"/>
              <a:gd name="connsiteX10" fmla="*/ 19340 w 9393008"/>
              <a:gd name="connsiteY10" fmla="*/ 818770 h 818770"/>
              <a:gd name="connsiteX11" fmla="*/ 0 w 9393008"/>
              <a:gd name="connsiteY11" fmla="*/ 58023 h 818770"/>
              <a:gd name="connsiteX0" fmla="*/ 0 w 9393008"/>
              <a:gd name="connsiteY0" fmla="*/ 58023 h 818770"/>
              <a:gd name="connsiteX1" fmla="*/ 1921150 w 9393008"/>
              <a:gd name="connsiteY1" fmla="*/ 193410 h 818770"/>
              <a:gd name="connsiteX2" fmla="*/ 2965534 w 9393008"/>
              <a:gd name="connsiteY2" fmla="*/ 238540 h 818770"/>
              <a:gd name="connsiteX3" fmla="*/ 3829407 w 9393008"/>
              <a:gd name="connsiteY3" fmla="*/ 199857 h 818770"/>
              <a:gd name="connsiteX4" fmla="*/ 4583684 w 9393008"/>
              <a:gd name="connsiteY4" fmla="*/ 148281 h 818770"/>
              <a:gd name="connsiteX5" fmla="*/ 6124473 w 9393008"/>
              <a:gd name="connsiteY5" fmla="*/ 38682 h 818770"/>
              <a:gd name="connsiteX6" fmla="*/ 7723283 w 9393008"/>
              <a:gd name="connsiteY6" fmla="*/ 0 h 818770"/>
              <a:gd name="connsiteX7" fmla="*/ 9077114 w 9393008"/>
              <a:gd name="connsiteY7" fmla="*/ 58023 h 818770"/>
              <a:gd name="connsiteX8" fmla="*/ 9393008 w 9393008"/>
              <a:gd name="connsiteY8" fmla="*/ 90258 h 818770"/>
              <a:gd name="connsiteX9" fmla="*/ 9386561 w 9393008"/>
              <a:gd name="connsiteY9" fmla="*/ 728512 h 818770"/>
              <a:gd name="connsiteX10" fmla="*/ 19340 w 9393008"/>
              <a:gd name="connsiteY10" fmla="*/ 818770 h 818770"/>
              <a:gd name="connsiteX11" fmla="*/ 0 w 9393008"/>
              <a:gd name="connsiteY11" fmla="*/ 58023 h 818770"/>
              <a:gd name="connsiteX0" fmla="*/ 0 w 9393008"/>
              <a:gd name="connsiteY0" fmla="*/ 58023 h 838111"/>
              <a:gd name="connsiteX1" fmla="*/ 1921150 w 9393008"/>
              <a:gd name="connsiteY1" fmla="*/ 193410 h 838111"/>
              <a:gd name="connsiteX2" fmla="*/ 2965534 w 9393008"/>
              <a:gd name="connsiteY2" fmla="*/ 238540 h 838111"/>
              <a:gd name="connsiteX3" fmla="*/ 3829407 w 9393008"/>
              <a:gd name="connsiteY3" fmla="*/ 199857 h 838111"/>
              <a:gd name="connsiteX4" fmla="*/ 4583684 w 9393008"/>
              <a:gd name="connsiteY4" fmla="*/ 148281 h 838111"/>
              <a:gd name="connsiteX5" fmla="*/ 6124473 w 9393008"/>
              <a:gd name="connsiteY5" fmla="*/ 38682 h 838111"/>
              <a:gd name="connsiteX6" fmla="*/ 7723283 w 9393008"/>
              <a:gd name="connsiteY6" fmla="*/ 0 h 838111"/>
              <a:gd name="connsiteX7" fmla="*/ 9077114 w 9393008"/>
              <a:gd name="connsiteY7" fmla="*/ 58023 h 838111"/>
              <a:gd name="connsiteX8" fmla="*/ 9393008 w 9393008"/>
              <a:gd name="connsiteY8" fmla="*/ 90258 h 838111"/>
              <a:gd name="connsiteX9" fmla="*/ 9386561 w 9393008"/>
              <a:gd name="connsiteY9" fmla="*/ 838111 h 838111"/>
              <a:gd name="connsiteX10" fmla="*/ 19340 w 9393008"/>
              <a:gd name="connsiteY10" fmla="*/ 818770 h 838111"/>
              <a:gd name="connsiteX11" fmla="*/ 0 w 9393008"/>
              <a:gd name="connsiteY11" fmla="*/ 58023 h 838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393008" h="838111">
                <a:moveTo>
                  <a:pt x="0" y="58023"/>
                </a:moveTo>
                <a:lnTo>
                  <a:pt x="1921150" y="193410"/>
                </a:lnTo>
                <a:lnTo>
                  <a:pt x="2965534" y="238540"/>
                </a:lnTo>
                <a:lnTo>
                  <a:pt x="3829407" y="199857"/>
                </a:lnTo>
                <a:lnTo>
                  <a:pt x="4583684" y="148281"/>
                </a:lnTo>
                <a:lnTo>
                  <a:pt x="6124473" y="38682"/>
                </a:lnTo>
                <a:lnTo>
                  <a:pt x="7723283" y="0"/>
                </a:lnTo>
                <a:lnTo>
                  <a:pt x="9077114" y="58023"/>
                </a:lnTo>
                <a:lnTo>
                  <a:pt x="9393008" y="90258"/>
                </a:lnTo>
                <a:lnTo>
                  <a:pt x="9386561" y="838111"/>
                </a:lnTo>
                <a:lnTo>
                  <a:pt x="19340" y="818770"/>
                </a:lnTo>
                <a:lnTo>
                  <a:pt x="0" y="58023"/>
                </a:lnTo>
                <a:close/>
              </a:path>
            </a:pathLst>
          </a:custGeom>
          <a:solidFill>
            <a:srgbClr val="06245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06597" y="6429398"/>
            <a:ext cx="335026" cy="335026"/>
          </a:xfrm>
          <a:prstGeom prst="rect">
            <a:avLst/>
          </a:prstGeom>
        </p:spPr>
      </p:pic>
      <p:pic>
        <p:nvPicPr>
          <p:cNvPr id="12" name="Picture 11" descr="Curves_orange_blue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82031"/>
            <a:ext cx="9144000" cy="482203"/>
          </a:xfrm>
          <a:prstGeom prst="rect">
            <a:avLst/>
          </a:prstGeom>
        </p:spPr>
      </p:pic>
      <p:pic>
        <p:nvPicPr>
          <p:cNvPr id="14" name="Picture 13" descr="NRAO_Logo_White.ai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721" y="6322504"/>
            <a:ext cx="430240" cy="556781"/>
          </a:xfrm>
          <a:prstGeom prst="rect">
            <a:avLst/>
          </a:prstGeom>
        </p:spPr>
      </p:pic>
      <p:sp>
        <p:nvSpPr>
          <p:cNvPr id="15" name="Subtitle 2"/>
          <p:cNvSpPr txBox="1">
            <a:spLocks/>
          </p:cNvSpPr>
          <p:nvPr/>
        </p:nvSpPr>
        <p:spPr>
          <a:xfrm>
            <a:off x="211671" y="6510864"/>
            <a:ext cx="3769084" cy="217448"/>
          </a:xfrm>
          <a:prstGeom prst="rect">
            <a:avLst/>
          </a:prstGeom>
        </p:spPr>
        <p:txBody>
          <a:bodyPr vert="horz" wrap="none" lIns="0" tIns="0" rIns="0" bIns="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0372DE0E-017C-6047-AB40-14FA8E408B1F}" type="slidenum">
              <a:rPr lang="en-US" sz="1200" smtClean="0">
                <a:solidFill>
                  <a:schemeClr val="bg1"/>
                </a:solidFill>
                <a:latin typeface="Gill Sans Light"/>
                <a:cs typeface="Gill Sans Light"/>
              </a:rPr>
              <a:pPr algn="l"/>
              <a:t>‹#›</a:t>
            </a:fld>
            <a:endParaRPr lang="en-US" sz="1200" dirty="0">
              <a:solidFill>
                <a:schemeClr val="tx2">
                  <a:lumMod val="20000"/>
                  <a:lumOff val="80000"/>
                </a:schemeClr>
              </a:solidFill>
              <a:latin typeface="Gill Sans Light"/>
              <a:cs typeface="Gill Sans Light"/>
            </a:endParaRPr>
          </a:p>
        </p:txBody>
      </p:sp>
      <p:sp>
        <p:nvSpPr>
          <p:cNvPr id="16" name="Footer Placeholder 1"/>
          <p:cNvSpPr txBox="1">
            <a:spLocks/>
          </p:cNvSpPr>
          <p:nvPr/>
        </p:nvSpPr>
        <p:spPr>
          <a:xfrm>
            <a:off x="2735580" y="6405805"/>
            <a:ext cx="3672840" cy="38221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prstClr val="white"/>
                </a:solidFill>
                <a:latin typeface="Gill Sans MT" panose="020B0502020104020203" pitchFamily="34" charset="0"/>
              </a:rPr>
              <a:t>HamSCI.org briefing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BCFF275-257D-5C4A-BD63-AA2D7F91E0A5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409709" y="6416266"/>
            <a:ext cx="511823" cy="341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874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70" r:id="rId3"/>
    <p:sldLayoutId id="2147483671" r:id="rId4"/>
    <p:sldLayoutId id="2147483662" r:id="rId5"/>
    <p:sldLayoutId id="2147483663" r:id="rId6"/>
    <p:sldLayoutId id="2147483665" r:id="rId7"/>
    <p:sldLayoutId id="2147483672" r:id="rId8"/>
    <p:sldLayoutId id="2147483673" r:id="rId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QpCUqlChnk4" TargetMode="Externa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ewh.ieee.org/conf/stem/" TargetMode="Externa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pn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omikradio.org/" TargetMode="External"/><Relationship Id="rId5" Type="http://schemas.openxmlformats.org/officeDocument/2006/relationships/image" Target="../media/image27.png"/><Relationship Id="rId4" Type="http://schemas.openxmlformats.org/officeDocument/2006/relationships/hyperlink" Target="http://arrl.org/ares" TargetMode="External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arrleb.org/index.php/Public_ctl/elmer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6XHwygN9CKM?feature=oembed" TargetMode="External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eather.gov/skywarn/" TargetMode="External"/><Relationship Id="rId13" Type="http://schemas.openxmlformats.org/officeDocument/2006/relationships/image" Target="../media/image27.png"/><Relationship Id="rId3" Type="http://schemas.openxmlformats.org/officeDocument/2006/relationships/image" Target="../media/image38.jpg"/><Relationship Id="rId7" Type="http://schemas.openxmlformats.org/officeDocument/2006/relationships/image" Target="../media/image41.gif"/><Relationship Id="rId12" Type="http://schemas.openxmlformats.org/officeDocument/2006/relationships/hyperlink" Target="http://arrl.org/ares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centralusa.salvationarmy.org/usc/satern-program/" TargetMode="External"/><Relationship Id="rId11" Type="http://schemas.openxmlformats.org/officeDocument/2006/relationships/image" Target="../media/image43.png"/><Relationship Id="rId5" Type="http://schemas.openxmlformats.org/officeDocument/2006/relationships/image" Target="../media/image40.png"/><Relationship Id="rId10" Type="http://schemas.openxmlformats.org/officeDocument/2006/relationships/hyperlink" Target="https://community.fema.gov/PreparednessCommunity/s/welcome-to-cert?language=en_US" TargetMode="External"/><Relationship Id="rId4" Type="http://schemas.openxmlformats.org/officeDocument/2006/relationships/image" Target="../media/image39.jpg"/><Relationship Id="rId9" Type="http://schemas.openxmlformats.org/officeDocument/2006/relationships/image" Target="../media/image42.gif"/><Relationship Id="rId1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rrl.org/amateur-code" TargetMode="External"/><Relationship Id="rId2" Type="http://schemas.openxmlformats.org/officeDocument/2006/relationships/hyperlink" Target="https://www.iaru.org/" TargetMode="Externa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s://blog.crisp.se/2016/01/25/henrikkniberg/making-sense-of-mvp" TargetMode="Externa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freepngimg.com/png/65435-thumb-icons-button-up-computer-facebook-thumbs" TargetMode="External"/><Relationship Id="rId5" Type="http://schemas.openxmlformats.org/officeDocument/2006/relationships/image" Target="../media/image48.png"/><Relationship Id="rId4" Type="http://schemas.openxmlformats.org/officeDocument/2006/relationships/hyperlink" Target="https://www.pexels.com/photo/android-apg-phone-samsung-209683/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reepngimg.com/png/94314-icons-discord-smiley-computer-smile-android" TargetMode="External"/><Relationship Id="rId13" Type="http://schemas.openxmlformats.org/officeDocument/2006/relationships/image" Target="../media/image54.png"/><Relationship Id="rId3" Type="http://schemas.openxmlformats.org/officeDocument/2006/relationships/hyperlink" Target="https://discord.gg/yarc" TargetMode="External"/><Relationship Id="rId7" Type="http://schemas.openxmlformats.org/officeDocument/2006/relationships/image" Target="../media/image51.png"/><Relationship Id="rId12" Type="http://schemas.openxmlformats.org/officeDocument/2006/relationships/hyperlink" Target="https://keeplearning.ubc.ca/faq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tetris.wiki/File:Reddit_mark.svg" TargetMode="External"/><Relationship Id="rId11" Type="http://schemas.openxmlformats.org/officeDocument/2006/relationships/image" Target="../media/image53.png"/><Relationship Id="rId5" Type="http://schemas.openxmlformats.org/officeDocument/2006/relationships/image" Target="../media/image50.png"/><Relationship Id="rId10" Type="http://schemas.openxmlformats.org/officeDocument/2006/relationships/hyperlink" Target="https://freepngimg.com/png/25750-instagram-transparent" TargetMode="External"/><Relationship Id="rId4" Type="http://schemas.openxmlformats.org/officeDocument/2006/relationships/image" Target="../media/image49.png"/><Relationship Id="rId9" Type="http://schemas.openxmlformats.org/officeDocument/2006/relationships/image" Target="../media/image52.png"/><Relationship Id="rId14" Type="http://schemas.openxmlformats.org/officeDocument/2006/relationships/hyperlink" Target="https://www.privacy-network.it/violazione-dati-facebook-come-proteggersi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6.png"/><Relationship Id="rId5" Type="http://schemas.openxmlformats.org/officeDocument/2006/relationships/hyperlink" Target="https://discord.gg/h9VQsfnmYC" TargetMode="External"/><Relationship Id="rId4" Type="http://schemas.openxmlformats.org/officeDocument/2006/relationships/hyperlink" Target="https://jimmiekepler.com/2018/12/24/the-ultimate-safe-place-2/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rrl.org/" TargetMode="External"/><Relationship Id="rId3" Type="http://schemas.openxmlformats.org/officeDocument/2006/relationships/hyperlink" Target="https://www.ampr.org/" TargetMode="External"/><Relationship Id="rId7" Type="http://schemas.openxmlformats.org/officeDocument/2006/relationships/image" Target="../media/image59.png"/><Relationship Id="rId12" Type="http://schemas.openxmlformats.org/officeDocument/2006/relationships/image" Target="../media/image61.tm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8.png"/><Relationship Id="rId11" Type="http://schemas.openxmlformats.org/officeDocument/2006/relationships/image" Target="../media/image60.jpg"/><Relationship Id="rId5" Type="http://schemas.openxmlformats.org/officeDocument/2006/relationships/hyperlink" Target="https://tapr.org/" TargetMode="External"/><Relationship Id="rId10" Type="http://schemas.openxmlformats.org/officeDocument/2006/relationships/hyperlink" Target="https://yarc.world/" TargetMode="External"/><Relationship Id="rId4" Type="http://schemas.openxmlformats.org/officeDocument/2006/relationships/image" Target="../media/image57.png"/><Relationship Id="rId9" Type="http://schemas.openxmlformats.org/officeDocument/2006/relationships/hyperlink" Target="https://www.hamsci.org/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7.png"/><Relationship Id="rId3" Type="http://schemas.openxmlformats.org/officeDocument/2006/relationships/hyperlink" Target="https://www.nsbe.org/" TargetMode="External"/><Relationship Id="rId7" Type="http://schemas.openxmlformats.org/officeDocument/2006/relationships/hyperlink" Target="https://shpe.org/" TargetMode="External"/><Relationship Id="rId12" Type="http://schemas.openxmlformats.org/officeDocument/2006/relationships/hyperlink" Target="https://www.ariss.org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.png"/><Relationship Id="rId11" Type="http://schemas.openxmlformats.org/officeDocument/2006/relationships/image" Target="../media/image66.png"/><Relationship Id="rId5" Type="http://schemas.openxmlformats.org/officeDocument/2006/relationships/hyperlink" Target="https://rara.org/" TargetMode="External"/><Relationship Id="rId15" Type="http://schemas.openxmlformats.org/officeDocument/2006/relationships/image" Target="../media/image68.gif"/><Relationship Id="rId10" Type="http://schemas.openxmlformats.org/officeDocument/2006/relationships/image" Target="../media/image65.png"/><Relationship Id="rId4" Type="http://schemas.openxmlformats.org/officeDocument/2006/relationships/image" Target="../media/image62.png"/><Relationship Id="rId9" Type="http://schemas.openxmlformats.org/officeDocument/2006/relationships/hyperlink" Target="https://nsbp.org/" TargetMode="External"/><Relationship Id="rId14" Type="http://schemas.openxmlformats.org/officeDocument/2006/relationships/hyperlink" Target="https://radio-astronomy.org/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hyperlink" Target="https://ieee.org/" TargetMode="External"/><Relationship Id="rId18" Type="http://schemas.openxmlformats.org/officeDocument/2006/relationships/image" Target="../media/image75.jpg"/><Relationship Id="rId3" Type="http://schemas.openxmlformats.org/officeDocument/2006/relationships/image" Target="../media/image43.png"/><Relationship Id="rId7" Type="http://schemas.openxmlformats.org/officeDocument/2006/relationships/image" Target="../media/image70.png"/><Relationship Id="rId12" Type="http://schemas.openxmlformats.org/officeDocument/2006/relationships/image" Target="../media/image72.png"/><Relationship Id="rId17" Type="http://schemas.openxmlformats.org/officeDocument/2006/relationships/hyperlink" Target="https://pgares.org/" TargetMode="External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7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gif"/><Relationship Id="rId11" Type="http://schemas.openxmlformats.org/officeDocument/2006/relationships/image" Target="../media/image28.jpg"/><Relationship Id="rId5" Type="http://schemas.openxmlformats.org/officeDocument/2006/relationships/image" Target="../media/image69.jpg"/><Relationship Id="rId15" Type="http://schemas.openxmlformats.org/officeDocument/2006/relationships/hyperlink" Target="https://tbp.org/" TargetMode="External"/><Relationship Id="rId10" Type="http://schemas.openxmlformats.org/officeDocument/2006/relationships/hyperlink" Target="https://omikradio.org/" TargetMode="External"/><Relationship Id="rId4" Type="http://schemas.openxmlformats.org/officeDocument/2006/relationships/hyperlink" Target="https://www.howard.edu/" TargetMode="External"/><Relationship Id="rId9" Type="http://schemas.openxmlformats.org/officeDocument/2006/relationships/image" Target="../media/image71.jpg"/><Relationship Id="rId14" Type="http://schemas.openxmlformats.org/officeDocument/2006/relationships/image" Target="../media/image73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7.png"/><Relationship Id="rId4" Type="http://schemas.openxmlformats.org/officeDocument/2006/relationships/hyperlink" Target="https://linktr.ee/nrao_hamradio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WhsXl1_rEwI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spectrum.ieee.org/ham-radio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kjBZEMkmwYA?feature=oembed" TargetMode="Externa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13" Type="http://schemas.openxmlformats.org/officeDocument/2006/relationships/image" Target="../media/image23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12" Type="http://schemas.openxmlformats.org/officeDocument/2006/relationships/hyperlink" Target="https://www.theguardian.com/society/2020/nov/19/gladys-west-the-hidden-figure-who-helped-invent-gps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seminoletribune.org/legacy-of-code-talkers-still-endures-decades-later/" TargetMode="External"/><Relationship Id="rId11" Type="http://schemas.openxmlformats.org/officeDocument/2006/relationships/hyperlink" Target="https://en.wikipedia.org/wiki/ntumpane" TargetMode="External"/><Relationship Id="rId5" Type="http://schemas.openxmlformats.org/officeDocument/2006/relationships/image" Target="../media/image19.jpg"/><Relationship Id="rId15" Type="http://schemas.openxmlformats.org/officeDocument/2006/relationships/image" Target="../media/image24.png"/><Relationship Id="rId10" Type="http://schemas.openxmlformats.org/officeDocument/2006/relationships/image" Target="../media/image22.jpg"/><Relationship Id="rId4" Type="http://schemas.openxmlformats.org/officeDocument/2006/relationships/image" Target="../media/image18.png"/><Relationship Id="rId9" Type="http://schemas.openxmlformats.org/officeDocument/2006/relationships/hyperlink" Target="https://press.rebus.community/globalmusix/chapter/intertribal-music/" TargetMode="External"/><Relationship Id="rId14" Type="http://schemas.openxmlformats.org/officeDocument/2006/relationships/hyperlink" Target="https://www.thehistorymakers.org/biography/jesse-russell-sr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Ham Radio Project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833438" y="6119786"/>
            <a:ext cx="7110412" cy="628231"/>
          </a:xfrm>
        </p:spPr>
        <p:txBody>
          <a:bodyPr/>
          <a:lstStyle/>
          <a:p>
            <a:r>
              <a:rPr lang="en-US" dirty="0"/>
              <a:t>Jesse Alexander, WB2IFS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18F94E-D1E5-4A3D-B2EA-D11DCA121D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3372" y="371923"/>
            <a:ext cx="1260955" cy="1638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9522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2024DFD-E3E0-3E82-2B90-F4775AFA9C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Radio and space is a BIPOC place</a:t>
            </a:r>
          </a:p>
        </p:txBody>
      </p:sp>
      <p:pic>
        <p:nvPicPr>
          <p:cNvPr id="3" name="Online Media 2" title="Sam from earth, calling space station">
            <a:hlinkClick r:id="" action="ppaction://media"/>
            <a:extLst>
              <a:ext uri="{FF2B5EF4-FFF2-40B4-BE49-F238E27FC236}">
                <a16:creationId xmlns:a16="http://schemas.microsoft.com/office/drawing/2014/main" id="{6F113AEC-490C-4525-BD16-CF01205D779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56420" y="1001486"/>
            <a:ext cx="8089294" cy="455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79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046"/>
    </mc:Choice>
    <mc:Fallback xmlns="">
      <p:transition spd="slow" advTm="75046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537198-38E9-43E4-854B-80E4B3B314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Developing Ham radio (STEM) identity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C35FFB8-E627-4A79-8183-853308586CC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A9C19CE-1C00-233D-2324-88F777DD7BCD}"/>
              </a:ext>
            </a:extLst>
          </p:cNvPr>
          <p:cNvGraphicFramePr/>
          <p:nvPr>
            <p:extLst/>
          </p:nvPr>
        </p:nvGraphicFramePr>
        <p:xfrm>
          <a:off x="1616216" y="1843680"/>
          <a:ext cx="5132664" cy="34065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A0E1D624-E432-2A41-4AD5-91D76901B847}"/>
              </a:ext>
            </a:extLst>
          </p:cNvPr>
          <p:cNvSpPr txBox="1"/>
          <p:nvPr/>
        </p:nvSpPr>
        <p:spPr>
          <a:xfrm>
            <a:off x="610530" y="5449907"/>
            <a:ext cx="7868579" cy="57708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50" dirty="0"/>
              <a:t>From </a:t>
            </a:r>
            <a:r>
              <a:rPr lang="en-US" sz="1050" b="1" dirty="0"/>
              <a:t>Keynote 3: The importance of developing the STEM Identity of vulnerable student populations, Dwight Carr, Ph.D. (APL STEM Program Manager) at </a:t>
            </a:r>
            <a:r>
              <a:rPr lang="en-US" sz="1050" b="1" dirty="0">
                <a:hlinkClick r:id="rId8"/>
              </a:rPr>
              <a:t>13th IEEE Integrated STEM Education Conference, Johns Hopkins University (Applied Physics Laboratory), Kossiakoff Center Laurel, Maryland, Saturday, March 11, 2023</a:t>
            </a:r>
            <a:endParaRPr lang="en-US" sz="105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0688B5-349C-BDB9-303F-A307F26F9D0F}"/>
              </a:ext>
            </a:extLst>
          </p:cNvPr>
          <p:cNvSpPr txBox="1"/>
          <p:nvPr/>
        </p:nvSpPr>
        <p:spPr>
          <a:xfrm>
            <a:off x="5429087" y="2211064"/>
            <a:ext cx="2299769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 dirty="0"/>
              <a:t>What does a _______ look like? Do I look like that?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551237-64DB-DABD-6042-CCFD2325205F}"/>
              </a:ext>
            </a:extLst>
          </p:cNvPr>
          <p:cNvSpPr txBox="1"/>
          <p:nvPr/>
        </p:nvSpPr>
        <p:spPr>
          <a:xfrm>
            <a:off x="1906714" y="2257025"/>
            <a:ext cx="987566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 dirty="0"/>
              <a:t>Who I am?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ED326D-F3B9-2B18-5F7D-144E68A6EC5A}"/>
              </a:ext>
            </a:extLst>
          </p:cNvPr>
          <p:cNvSpPr txBox="1"/>
          <p:nvPr/>
        </p:nvSpPr>
        <p:spPr>
          <a:xfrm>
            <a:off x="6073143" y="4159270"/>
            <a:ext cx="1655713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 dirty="0"/>
              <a:t>Where do I belong?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34D141-C71B-D83B-F3A5-4C880EFC1146}"/>
              </a:ext>
            </a:extLst>
          </p:cNvPr>
          <p:cNvSpPr txBox="1"/>
          <p:nvPr/>
        </p:nvSpPr>
        <p:spPr>
          <a:xfrm>
            <a:off x="1383475" y="3098399"/>
            <a:ext cx="1383953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 dirty="0"/>
              <a:t>Who claims me?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767C0E-4C7D-4ABD-3D97-A00B3D2C2F60}"/>
              </a:ext>
            </a:extLst>
          </p:cNvPr>
          <p:cNvSpPr txBox="1"/>
          <p:nvPr/>
        </p:nvSpPr>
        <p:spPr>
          <a:xfrm>
            <a:off x="831934" y="4173572"/>
            <a:ext cx="1568563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 dirty="0"/>
              <a:t>Whom do I claim?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46A6678-1B85-EB66-165A-41DAE2ECC1AD}"/>
              </a:ext>
            </a:extLst>
          </p:cNvPr>
          <p:cNvSpPr txBox="1"/>
          <p:nvPr/>
        </p:nvSpPr>
        <p:spPr>
          <a:xfrm>
            <a:off x="5551000" y="3168715"/>
            <a:ext cx="2982287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 dirty="0"/>
              <a:t>How do other people see me?</a:t>
            </a:r>
          </a:p>
        </p:txBody>
      </p:sp>
    </p:spTree>
    <p:extLst>
      <p:ext uri="{BB962C8B-B14F-4D97-AF65-F5344CB8AC3E}">
        <p14:creationId xmlns:p14="http://schemas.microsoft.com/office/powerpoint/2010/main" val="29442294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488AC2-1AD8-4266-ADBE-40FF9FFAA5C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Developing Ham radio (STEM) identity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C1BE1AF-86C0-46A1-8CB3-BF78EA1B6A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Barriers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A9C19CE-1C00-233D-2324-88F777DD7BCD}"/>
              </a:ext>
            </a:extLst>
          </p:cNvPr>
          <p:cNvGraphicFramePr/>
          <p:nvPr>
            <p:extLst/>
          </p:nvPr>
        </p:nvGraphicFramePr>
        <p:xfrm>
          <a:off x="3271768" y="2836444"/>
          <a:ext cx="2196581" cy="12876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Oval 2">
            <a:extLst>
              <a:ext uri="{FF2B5EF4-FFF2-40B4-BE49-F238E27FC236}">
                <a16:creationId xmlns:a16="http://schemas.microsoft.com/office/drawing/2014/main" id="{1A406092-745D-5EFB-7812-750E3450F808}"/>
              </a:ext>
            </a:extLst>
          </p:cNvPr>
          <p:cNvSpPr/>
          <p:nvPr/>
        </p:nvSpPr>
        <p:spPr>
          <a:xfrm>
            <a:off x="3271768" y="2377398"/>
            <a:ext cx="2196581" cy="2205767"/>
          </a:xfrm>
          <a:prstGeom prst="ellipse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3B9E53-563D-10C7-9C7F-9A15D4F34416}"/>
              </a:ext>
            </a:extLst>
          </p:cNvPr>
          <p:cNvSpPr txBox="1"/>
          <p:nvPr/>
        </p:nvSpPr>
        <p:spPr>
          <a:xfrm>
            <a:off x="5003305" y="2209092"/>
            <a:ext cx="18749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does it lead to $</a:t>
            </a:r>
          </a:p>
          <a:p>
            <a:pPr lvl="1"/>
            <a:r>
              <a:rPr lang="en-US" sz="12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Job?</a:t>
            </a:r>
          </a:p>
          <a:p>
            <a:pPr lvl="1"/>
            <a:r>
              <a:rPr lang="en-US" sz="12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Career?</a:t>
            </a:r>
          </a:p>
          <a:p>
            <a:pPr lvl="1"/>
            <a:r>
              <a:rPr lang="en-US" sz="12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Entrepreneurship?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F8A3C3-2C12-1E92-EA29-4E7502A66AAF}"/>
              </a:ext>
            </a:extLst>
          </p:cNvPr>
          <p:cNvSpPr txBox="1"/>
          <p:nvPr/>
        </p:nvSpPr>
        <p:spPr>
          <a:xfrm>
            <a:off x="2158650" y="2156831"/>
            <a:ext cx="161209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Cost: equipment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F97797-6CBB-4637-ED91-2390AA2298AF}"/>
              </a:ext>
            </a:extLst>
          </p:cNvPr>
          <p:cNvSpPr txBox="1"/>
          <p:nvPr/>
        </p:nvSpPr>
        <p:spPr>
          <a:xfrm>
            <a:off x="4926834" y="4643202"/>
            <a:ext cx="15524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Lack of “Free Time”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96FBA6-3604-ED7F-2E94-02D1C797668A}"/>
              </a:ext>
            </a:extLst>
          </p:cNvPr>
          <p:cNvSpPr txBox="1"/>
          <p:nvPr/>
        </p:nvSpPr>
        <p:spPr>
          <a:xfrm>
            <a:off x="1910374" y="3969610"/>
            <a:ext cx="169719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Access to mentorship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9E08975-6202-49F6-FAB8-B562042EBD42}"/>
              </a:ext>
            </a:extLst>
          </p:cNvPr>
          <p:cNvSpPr txBox="1"/>
          <p:nvPr/>
        </p:nvSpPr>
        <p:spPr>
          <a:xfrm>
            <a:off x="2082463" y="2469023"/>
            <a:ext cx="14414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Lack of Space: antennas, equipment, etc.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7F150DE-60F5-40AC-9CA5-15342DCF4F34}"/>
              </a:ext>
            </a:extLst>
          </p:cNvPr>
          <p:cNvSpPr txBox="1"/>
          <p:nvPr/>
        </p:nvSpPr>
        <p:spPr>
          <a:xfrm>
            <a:off x="2203488" y="4479393"/>
            <a:ext cx="16418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Discrimination and fear of discrimination (impostor syndrome)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2168068-CF7C-CD10-3735-B7D55DA904E0}"/>
              </a:ext>
            </a:extLst>
          </p:cNvPr>
          <p:cNvSpPr txBox="1"/>
          <p:nvPr/>
        </p:nvSpPr>
        <p:spPr>
          <a:xfrm>
            <a:off x="1861836" y="3118229"/>
            <a:ext cx="128194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Remote location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A2D233F-7AF6-FE84-900B-FAFC836670B7}"/>
              </a:ext>
            </a:extLst>
          </p:cNvPr>
          <p:cNvSpPr txBox="1"/>
          <p:nvPr/>
        </p:nvSpPr>
        <p:spPr>
          <a:xfrm>
            <a:off x="5545808" y="3131980"/>
            <a:ext cx="16565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Lack of support or family opposition, community, etc.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EB5CAD1-9390-4402-1817-73876510C327}"/>
              </a:ext>
            </a:extLst>
          </p:cNvPr>
          <p:cNvSpPr txBox="1"/>
          <p:nvPr/>
        </p:nvSpPr>
        <p:spPr>
          <a:xfrm>
            <a:off x="616803" y="2181078"/>
            <a:ext cx="15746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SDR &amp; virtual radio</a:t>
            </a:r>
          </a:p>
          <a:p>
            <a:r>
              <a:rPr lang="en-US" sz="12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Remote access</a:t>
            </a:r>
          </a:p>
          <a:p>
            <a:r>
              <a:rPr lang="en-US" sz="12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Equipment libraries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7BF712C-CF6F-5241-91DE-FE4DF91A3E5F}"/>
              </a:ext>
            </a:extLst>
          </p:cNvPr>
          <p:cNvSpPr txBox="1"/>
          <p:nvPr/>
        </p:nvSpPr>
        <p:spPr>
          <a:xfrm>
            <a:off x="5353529" y="3918172"/>
            <a:ext cx="17776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Lack of infrastructure: Internet, power, clean water, food desert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8367E70-C36D-0012-739F-63761B102BE6}"/>
              </a:ext>
            </a:extLst>
          </p:cNvPr>
          <p:cNvSpPr txBox="1"/>
          <p:nvPr/>
        </p:nvSpPr>
        <p:spPr>
          <a:xfrm>
            <a:off x="6700913" y="2181797"/>
            <a:ext cx="21774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Ham radio = wireless experience, muscle memory</a:t>
            </a:r>
          </a:p>
          <a:p>
            <a:r>
              <a:rPr lang="en-US" sz="12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Companies and customers are looking for hands-on people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8394357-22E8-EFF8-3E93-FAFE78264EFE}"/>
              </a:ext>
            </a:extLst>
          </p:cNvPr>
          <p:cNvSpPr txBox="1"/>
          <p:nvPr/>
        </p:nvSpPr>
        <p:spPr>
          <a:xfrm>
            <a:off x="528490" y="3599847"/>
            <a:ext cx="15746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Club meeting via zoom</a:t>
            </a:r>
          </a:p>
          <a:p>
            <a:r>
              <a:rPr lang="en-US" sz="12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Virtual clubs</a:t>
            </a:r>
          </a:p>
          <a:p>
            <a:r>
              <a:rPr lang="en-US" sz="12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YouTube how to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C15A0A3-75B6-91D7-6E9F-983B40EC318F}"/>
              </a:ext>
            </a:extLst>
          </p:cNvPr>
          <p:cNvSpPr txBox="1"/>
          <p:nvPr/>
        </p:nvSpPr>
        <p:spPr>
          <a:xfrm>
            <a:off x="616803" y="4583165"/>
            <a:ext cx="1940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Cohort/crew support</a:t>
            </a:r>
          </a:p>
          <a:p>
            <a:r>
              <a:rPr lang="en-US" sz="12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“Crew sourcing”</a:t>
            </a:r>
          </a:p>
          <a:p>
            <a:r>
              <a:rPr lang="en-US" sz="12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Checking in</a:t>
            </a:r>
          </a:p>
          <a:p>
            <a:r>
              <a:rPr lang="en-US" sz="12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 and own language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C8B126D-43A7-5B1F-1738-51B9E8C4FC17}"/>
              </a:ext>
            </a:extLst>
          </p:cNvPr>
          <p:cNvSpPr txBox="1"/>
          <p:nvPr/>
        </p:nvSpPr>
        <p:spPr>
          <a:xfrm>
            <a:off x="6976495" y="4089204"/>
            <a:ext cx="1981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Political engagement</a:t>
            </a:r>
          </a:p>
          <a:p>
            <a:r>
              <a:rPr lang="en-US" sz="12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Advocacy</a:t>
            </a:r>
          </a:p>
          <a:p>
            <a:r>
              <a:rPr lang="en-US" sz="12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Human rights</a:t>
            </a:r>
          </a:p>
          <a:p>
            <a:r>
              <a:rPr lang="en-US" sz="12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Justice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EF23DC8-806D-2AEC-C87F-1DF27E490E71}"/>
              </a:ext>
            </a:extLst>
          </p:cNvPr>
          <p:cNvSpPr txBox="1"/>
          <p:nvPr/>
        </p:nvSpPr>
        <p:spPr>
          <a:xfrm>
            <a:off x="6878281" y="3118229"/>
            <a:ext cx="21774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Exposure to STEM/STEAM people who are Hams</a:t>
            </a:r>
          </a:p>
          <a:p>
            <a:r>
              <a:rPr lang="en-US" sz="12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Engage parents/community of choice</a:t>
            </a:r>
          </a:p>
        </p:txBody>
      </p:sp>
    </p:spTree>
    <p:extLst>
      <p:ext uri="{BB962C8B-B14F-4D97-AF65-F5344CB8AC3E}">
        <p14:creationId xmlns:p14="http://schemas.microsoft.com/office/powerpoint/2010/main" val="3758879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9" grpId="0"/>
      <p:bldP spid="11" grpId="0"/>
      <p:bldP spid="13" grpId="0"/>
      <p:bldP spid="15" grpId="0"/>
      <p:bldP spid="17" grpId="0"/>
      <p:bldP spid="19" grpId="0"/>
      <p:bldP spid="20" grpId="0"/>
      <p:bldP spid="21" grpId="0"/>
      <p:bldP spid="23" grpId="0"/>
      <p:bldP spid="24" grpId="0"/>
      <p:bldP spid="25" grpId="0"/>
      <p:bldP spid="26" grpId="0"/>
      <p:bldP spid="28" grpId="0"/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Cloud 46">
            <a:extLst>
              <a:ext uri="{FF2B5EF4-FFF2-40B4-BE49-F238E27FC236}">
                <a16:creationId xmlns:a16="http://schemas.microsoft.com/office/drawing/2014/main" id="{FB6E97EF-AA90-4322-BF25-8F0DFD5104B5}"/>
              </a:ext>
            </a:extLst>
          </p:cNvPr>
          <p:cNvSpPr/>
          <p:nvPr/>
        </p:nvSpPr>
        <p:spPr>
          <a:xfrm>
            <a:off x="359805" y="4225040"/>
            <a:ext cx="2579041" cy="1797864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Local club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488AC2-1AD8-4266-ADBE-40FF9FFAA5C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Developing Ham radio (STEM) identity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C1BE1AF-86C0-46A1-8CB3-BF78EA1B6A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Next level: Ubuntu (I am because we are)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3C726E-38F0-4041-A9DE-C8D0109A85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0379" y="2349372"/>
            <a:ext cx="718987" cy="6603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A0BC2F-61C8-4C88-8EB9-85C37092D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6385" y="4250142"/>
            <a:ext cx="697707" cy="6408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6994DA6-720C-4683-8B02-B8D6EC3964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8287" y="3564684"/>
            <a:ext cx="613064" cy="5630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880740-01F8-487A-B3A3-E87B6BED46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7621" y="1930791"/>
            <a:ext cx="648103" cy="5952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2E03EA-AC76-4242-97DE-E41B0E5A39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0259" y="1981626"/>
            <a:ext cx="554897" cy="50966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08727A0-C7C9-4992-ABE3-3E232C0A97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0405" y="2837295"/>
            <a:ext cx="718987" cy="66037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CF421AA-8937-45E1-8D57-E201D979D5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2798" y="1321252"/>
            <a:ext cx="718987" cy="66037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8C6D8C9-663D-4EC2-8936-D6506584A7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6248" y="3215872"/>
            <a:ext cx="642226" cy="58987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B6137B4E-8755-45CD-8DF9-19007F0C1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7221" y="3016062"/>
            <a:ext cx="554897" cy="50966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33F0309-7A36-44B4-BA6F-6F17198847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4578" y="1651544"/>
            <a:ext cx="667260" cy="612864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230F09F8-A5D8-4010-8469-9F483F56414E}"/>
              </a:ext>
            </a:extLst>
          </p:cNvPr>
          <p:cNvGrpSpPr/>
          <p:nvPr/>
        </p:nvGrpSpPr>
        <p:grpSpPr>
          <a:xfrm>
            <a:off x="4590343" y="2580463"/>
            <a:ext cx="3338881" cy="2516863"/>
            <a:chOff x="599377" y="1904660"/>
            <a:chExt cx="3338881" cy="2516863"/>
          </a:xfrm>
        </p:grpSpPr>
        <p:pic>
          <p:nvPicPr>
            <p:cNvPr id="30" name="Picture 29">
              <a:hlinkClick r:id="rId4"/>
              <a:extLst>
                <a:ext uri="{FF2B5EF4-FFF2-40B4-BE49-F238E27FC236}">
                  <a16:creationId xmlns:a16="http://schemas.microsoft.com/office/drawing/2014/main" id="{C34314A7-0C90-42F6-8F8B-CE2131450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42008" y="2683842"/>
              <a:ext cx="925610" cy="890204"/>
            </a:xfrm>
            <a:prstGeom prst="rect">
              <a:avLst/>
            </a:prstGeom>
          </p:spPr>
        </p:pic>
        <p:sp>
          <p:nvSpPr>
            <p:cNvPr id="18" name="Cloud 17">
              <a:extLst>
                <a:ext uri="{FF2B5EF4-FFF2-40B4-BE49-F238E27FC236}">
                  <a16:creationId xmlns:a16="http://schemas.microsoft.com/office/drawing/2014/main" id="{41C81A1C-C9C5-4305-BC82-E61DA0AA2719}"/>
                </a:ext>
              </a:extLst>
            </p:cNvPr>
            <p:cNvSpPr/>
            <p:nvPr/>
          </p:nvSpPr>
          <p:spPr>
            <a:xfrm>
              <a:off x="599377" y="1904660"/>
              <a:ext cx="3338881" cy="2516863"/>
            </a:xfrm>
            <a:prstGeom prst="cloud">
              <a:avLst/>
            </a:prstGeom>
            <a:noFill/>
            <a:ln w="28575" cap="flat" cmpd="sng" algn="ctr">
              <a:solidFill>
                <a:srgbClr val="C9001E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3CA6A91-71C9-40BB-AC09-F54450080E23}"/>
              </a:ext>
            </a:extLst>
          </p:cNvPr>
          <p:cNvGrpSpPr/>
          <p:nvPr/>
        </p:nvGrpSpPr>
        <p:grpSpPr>
          <a:xfrm>
            <a:off x="2537456" y="1469075"/>
            <a:ext cx="3338881" cy="2516863"/>
            <a:chOff x="2537456" y="1469075"/>
            <a:chExt cx="3338881" cy="2516863"/>
          </a:xfrm>
        </p:grpSpPr>
        <p:pic>
          <p:nvPicPr>
            <p:cNvPr id="33" name="Picture 32">
              <a:hlinkClick r:id="rId6"/>
              <a:extLst>
                <a:ext uri="{FF2B5EF4-FFF2-40B4-BE49-F238E27FC236}">
                  <a16:creationId xmlns:a16="http://schemas.microsoft.com/office/drawing/2014/main" id="{593FB8A8-EA87-438E-AA82-35D32996E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047090" y="2304341"/>
              <a:ext cx="759001" cy="759001"/>
            </a:xfrm>
            <a:prstGeom prst="rect">
              <a:avLst/>
            </a:prstGeom>
          </p:spPr>
        </p:pic>
        <p:sp>
          <p:nvSpPr>
            <p:cNvPr id="31" name="Cloud 30">
              <a:extLst>
                <a:ext uri="{FF2B5EF4-FFF2-40B4-BE49-F238E27FC236}">
                  <a16:creationId xmlns:a16="http://schemas.microsoft.com/office/drawing/2014/main" id="{05AA7B30-8C02-421E-8CA2-13BA3B39AED9}"/>
                </a:ext>
              </a:extLst>
            </p:cNvPr>
            <p:cNvSpPr/>
            <p:nvPr/>
          </p:nvSpPr>
          <p:spPr>
            <a:xfrm>
              <a:off x="2537456" y="1469075"/>
              <a:ext cx="3338881" cy="2516863"/>
            </a:xfrm>
            <a:prstGeom prst="cloud">
              <a:avLst/>
            </a:prstGeom>
            <a:noFill/>
            <a:ln w="2857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F3C3DE9-608C-4D46-A1CA-A05B24FA1E35}"/>
              </a:ext>
            </a:extLst>
          </p:cNvPr>
          <p:cNvGrpSpPr/>
          <p:nvPr/>
        </p:nvGrpSpPr>
        <p:grpSpPr>
          <a:xfrm>
            <a:off x="2704579" y="2935513"/>
            <a:ext cx="3460831" cy="2668582"/>
            <a:chOff x="2704579" y="2935513"/>
            <a:chExt cx="3460831" cy="2668582"/>
          </a:xfrm>
        </p:grpSpPr>
        <p:sp>
          <p:nvSpPr>
            <p:cNvPr id="38" name="Cloud 37">
              <a:extLst>
                <a:ext uri="{FF2B5EF4-FFF2-40B4-BE49-F238E27FC236}">
                  <a16:creationId xmlns:a16="http://schemas.microsoft.com/office/drawing/2014/main" id="{5A529F5F-14CD-4AE4-A8BB-A59AF03954B8}"/>
                </a:ext>
              </a:extLst>
            </p:cNvPr>
            <p:cNvSpPr/>
            <p:nvPr/>
          </p:nvSpPr>
          <p:spPr>
            <a:xfrm>
              <a:off x="2704579" y="2935513"/>
              <a:ext cx="3460831" cy="2668582"/>
            </a:xfrm>
            <a:prstGeom prst="cloud">
              <a:avLst/>
            </a:prstGeom>
            <a:noFill/>
            <a:ln w="28575" cap="flat" cmpd="sng" algn="ctr">
              <a:solidFill>
                <a:srgbClr val="17205A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26" name="Picture 2" descr="gow">
              <a:extLst>
                <a:ext uri="{FF2B5EF4-FFF2-40B4-BE49-F238E27FC236}">
                  <a16:creationId xmlns:a16="http://schemas.microsoft.com/office/drawing/2014/main" id="{A7829734-DE7B-49B7-AEC5-167CF4B233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1653" y="3910553"/>
              <a:ext cx="1037596" cy="8756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4C85F19C-891C-4DD3-80CF-C4237DF0FF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4578" y="4907672"/>
            <a:ext cx="554897" cy="509661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B40D2D45-DD3C-4032-A624-180471DADF27}"/>
              </a:ext>
            </a:extLst>
          </p:cNvPr>
          <p:cNvGrpSpPr/>
          <p:nvPr/>
        </p:nvGrpSpPr>
        <p:grpSpPr>
          <a:xfrm>
            <a:off x="1014042" y="959667"/>
            <a:ext cx="7411576" cy="4820647"/>
            <a:chOff x="232106" y="682790"/>
            <a:chExt cx="7877362" cy="5380181"/>
          </a:xfrm>
        </p:grpSpPr>
        <p:sp>
          <p:nvSpPr>
            <p:cNvPr id="40" name="Cloud 39">
              <a:extLst>
                <a:ext uri="{FF2B5EF4-FFF2-40B4-BE49-F238E27FC236}">
                  <a16:creationId xmlns:a16="http://schemas.microsoft.com/office/drawing/2014/main" id="{217305D0-2F90-4557-9DC5-C8B84205C5CC}"/>
                </a:ext>
              </a:extLst>
            </p:cNvPr>
            <p:cNvSpPr/>
            <p:nvPr/>
          </p:nvSpPr>
          <p:spPr>
            <a:xfrm>
              <a:off x="232106" y="682790"/>
              <a:ext cx="7877362" cy="5380181"/>
            </a:xfrm>
            <a:prstGeom prst="cloud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D3686E0D-50B8-4696-BC32-A2EE25B3875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75681" y="1928118"/>
              <a:ext cx="411481" cy="923546"/>
            </a:xfrm>
            <a:prstGeom prst="rect">
              <a:avLst/>
            </a:prstGeom>
          </p:spPr>
        </p:pic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EB66A653-87DC-4C6A-8332-5CC0E43FBA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7706" y="1898238"/>
            <a:ext cx="718987" cy="66037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0324A600-DB2E-45DC-B0D9-F8BC9E51F0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042" y="5246077"/>
            <a:ext cx="651891" cy="598748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6F9B2CFA-8630-4B6E-956C-7866E958DB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382" y="4561003"/>
            <a:ext cx="518044" cy="475812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6886734E-499A-4531-A448-937C31BCE4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4373" y="3239155"/>
            <a:ext cx="718987" cy="660374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100C71DC-9831-4D0A-86CE-664503CFCD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3998" y="3751561"/>
            <a:ext cx="554897" cy="509661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319336FE-FA77-4C45-B6AE-B4DB64035F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0258" y="4487060"/>
            <a:ext cx="554897" cy="509661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23C1EE9A-B15E-41AB-8C6A-98F9BAEB52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4813" y="4538017"/>
            <a:ext cx="613064" cy="56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451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525B358-B077-2582-C29C-47170F45DA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Developing STEM identity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B6AA39-B345-5FD0-6B5B-5CBF673CA5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400" dirty="0"/>
              <a:t>Teachable moment: Are you sure you’re in the right place?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F360EF-1576-44F0-A0A5-150B58030F9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57792" y="1155106"/>
            <a:ext cx="5503027" cy="3588344"/>
          </a:xfrm>
        </p:spPr>
        <p:txBody>
          <a:bodyPr/>
          <a:lstStyle/>
          <a:p>
            <a:r>
              <a:rPr lang="en-US" sz="2000" dirty="0"/>
              <a:t>When I arrived, one of the TAPR leads approached me and asked if I was sure that I was in the right place.</a:t>
            </a:r>
          </a:p>
          <a:p>
            <a:r>
              <a:rPr lang="en-US" sz="2000" dirty="0"/>
              <a:t>I demurred politely and joked that I noticed all the cars with ham antennas in the hotel parking lot so I assumed that I was at the correct hotel, winked, and stood my ground.</a:t>
            </a:r>
          </a:p>
          <a:p>
            <a:r>
              <a:rPr lang="en-US" sz="2000" u="sng" dirty="0"/>
              <a:t>If I were a different person, younger,  and not comfortable in my own skin, I may have walked out</a:t>
            </a:r>
          </a:p>
          <a:p>
            <a:r>
              <a:rPr lang="en-US" sz="2000" dirty="0"/>
              <a:t>This is a question I’ve had to deal with all my life with this Black male body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DD4E98B0-39A3-12FF-83FD-300E14AC79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9" r="3678"/>
          <a:stretch/>
        </p:blipFill>
        <p:spPr bwMode="auto">
          <a:xfrm>
            <a:off x="5868482" y="1289368"/>
            <a:ext cx="3017725" cy="387293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190F0C-5058-74A1-E514-17C2B3C1F94A}"/>
              </a:ext>
            </a:extLst>
          </p:cNvPr>
          <p:cNvSpPr txBox="1"/>
          <p:nvPr/>
        </p:nvSpPr>
        <p:spPr>
          <a:xfrm>
            <a:off x="250208" y="5073482"/>
            <a:ext cx="53801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Ham radio will not change until seeing a Black man as a radio amateur is normal.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A5A1AD-918D-4C9A-08B6-3CF5CDB99CB2}"/>
              </a:ext>
            </a:extLst>
          </p:cNvPr>
          <p:cNvSpPr txBox="1"/>
          <p:nvPr/>
        </p:nvSpPr>
        <p:spPr>
          <a:xfrm>
            <a:off x="5760819" y="5228313"/>
            <a:ext cx="32558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 panose="020B0502020104020203" pitchFamily="34" charset="0"/>
              </a:rPr>
              <a:t>This is why </a:t>
            </a:r>
            <a:r>
              <a:rPr lang="en-US" b="1" u="sng" dirty="0">
                <a:latin typeface="Gill Sans MT" panose="020B0502020104020203" pitchFamily="34" charset="0"/>
              </a:rPr>
              <a:t>Safe Places</a:t>
            </a:r>
            <a:r>
              <a:rPr lang="en-US" b="1" dirty="0">
                <a:latin typeface="Gill Sans MT" panose="020B0502020104020203" pitchFamily="34" charset="0"/>
              </a:rPr>
              <a:t> </a:t>
            </a:r>
            <a:r>
              <a:rPr lang="en-US" dirty="0">
                <a:latin typeface="Gill Sans MT" panose="020B0502020104020203" pitchFamily="34" charset="0"/>
              </a:rPr>
              <a:t>are needed for BIPOC &amp; </a:t>
            </a:r>
            <a:r>
              <a:rPr lang="en-US" dirty="0"/>
              <a:t>LGBTQIA+ youth.</a:t>
            </a:r>
            <a:endParaRPr lang="en-US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3371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525B358-B077-2582-C29C-47170F45DA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Developing STEM identity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B6AA39-B345-5FD0-6B5B-5CBF673CA5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400" dirty="0"/>
              <a:t>Are you sure you’re in the right place?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190F0C-5058-74A1-E514-17C2B3C1F94A}"/>
              </a:ext>
            </a:extLst>
          </p:cNvPr>
          <p:cNvSpPr txBox="1"/>
          <p:nvPr/>
        </p:nvSpPr>
        <p:spPr>
          <a:xfrm>
            <a:off x="250222" y="4997302"/>
            <a:ext cx="6352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does a ham radio operator look like?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A59F23-A1B6-68A9-C343-DB4BB593122C}"/>
              </a:ext>
            </a:extLst>
          </p:cNvPr>
          <p:cNvSpPr txBox="1"/>
          <p:nvPr/>
        </p:nvSpPr>
        <p:spPr>
          <a:xfrm>
            <a:off x="250208" y="5356760"/>
            <a:ext cx="863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could I find no pictures of a Black or Latinx woman holding a microphone?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F5DA2DA-E4CF-34F0-44B0-E4F0FD458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40" y="1169582"/>
            <a:ext cx="2908896" cy="3689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173D8E-2BAF-D174-2C1D-8982EEDDDD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0110" y="2421380"/>
            <a:ext cx="3296843" cy="19911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BBC474-091B-7AEA-9F21-EB888F0036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0303" y="1169582"/>
            <a:ext cx="2767123" cy="368949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43049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B3FAE5D-709B-4CA7-B188-3C5BC3DA0C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Developing STEM identity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DAAD1D-AFB0-4ACE-A3E6-158FC7F172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Changing the language: social structure vs. governance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1AE7FD05-7F21-9742-745C-37D0D617212E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658972272"/>
              </p:ext>
            </p:extLst>
          </p:nvPr>
        </p:nvGraphicFramePr>
        <p:xfrm>
          <a:off x="373040" y="1600200"/>
          <a:ext cx="7811293" cy="26898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4138">
                  <a:extLst>
                    <a:ext uri="{9D8B030D-6E8A-4147-A177-3AD203B41FA5}">
                      <a16:colId xmlns:a16="http://schemas.microsoft.com/office/drawing/2014/main" val="3773280664"/>
                    </a:ext>
                  </a:extLst>
                </a:gridCol>
                <a:gridCol w="2056691">
                  <a:extLst>
                    <a:ext uri="{9D8B030D-6E8A-4147-A177-3AD203B41FA5}">
                      <a16:colId xmlns:a16="http://schemas.microsoft.com/office/drawing/2014/main" val="2783283569"/>
                    </a:ext>
                  </a:extLst>
                </a:gridCol>
                <a:gridCol w="2056691">
                  <a:extLst>
                    <a:ext uri="{9D8B030D-6E8A-4147-A177-3AD203B41FA5}">
                      <a16:colId xmlns:a16="http://schemas.microsoft.com/office/drawing/2014/main" val="1561452567"/>
                    </a:ext>
                  </a:extLst>
                </a:gridCol>
                <a:gridCol w="2673773">
                  <a:extLst>
                    <a:ext uri="{9D8B030D-6E8A-4147-A177-3AD203B41FA5}">
                      <a16:colId xmlns:a16="http://schemas.microsoft.com/office/drawing/2014/main" val="1050984589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r>
                        <a:rPr lang="en-US" sz="1400" dirty="0"/>
                        <a:t>Term</a:t>
                      </a:r>
                    </a:p>
                  </a:txBody>
                  <a:tcPr marL="74543" marR="74543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Meaning</a:t>
                      </a:r>
                    </a:p>
                  </a:txBody>
                  <a:tcPr marL="74543" marR="74543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Problem</a:t>
                      </a:r>
                    </a:p>
                  </a:txBody>
                  <a:tcPr marL="74543" marR="74543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Suggested alternatives</a:t>
                      </a:r>
                    </a:p>
                  </a:txBody>
                  <a:tcPr marL="74543" marR="74543" marT="34290" marB="34290"/>
                </a:tc>
                <a:extLst>
                  <a:ext uri="{0D108BD9-81ED-4DB2-BD59-A6C34878D82A}">
                    <a16:rowId xmlns:a16="http://schemas.microsoft.com/office/drawing/2014/main" val="3280678658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>
                          <a:hlinkClick r:id="rId3"/>
                        </a:rPr>
                        <a:t>Elmer</a:t>
                      </a:r>
                      <a:endParaRPr lang="en-US" sz="1400" dirty="0"/>
                    </a:p>
                  </a:txBody>
                  <a:tcPr marL="74543" marR="74543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Mentor, helper, guide, etc.</a:t>
                      </a:r>
                    </a:p>
                  </a:txBody>
                  <a:tcPr marL="74543" marR="74543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Gender specific</a:t>
                      </a:r>
                    </a:p>
                  </a:txBody>
                  <a:tcPr marL="74543" marR="74543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Mentor</a:t>
                      </a:r>
                    </a:p>
                  </a:txBody>
                  <a:tcPr marL="74543" marR="74543" marT="34290" marB="34290"/>
                </a:tc>
                <a:extLst>
                  <a:ext uri="{0D108BD9-81ED-4DB2-BD59-A6C34878D82A}">
                    <a16:rowId xmlns:a16="http://schemas.microsoft.com/office/drawing/2014/main" val="2439571992"/>
                  </a:ext>
                </a:extLst>
              </a:tr>
              <a:tr h="891540">
                <a:tc>
                  <a:txBody>
                    <a:bodyPr/>
                    <a:lstStyle/>
                    <a:p>
                      <a:r>
                        <a:rPr lang="en-US" sz="1400" dirty="0"/>
                        <a:t>YL</a:t>
                      </a:r>
                    </a:p>
                  </a:txBody>
                  <a:tcPr marL="74543" marR="74543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Young lady (unmarried women)</a:t>
                      </a:r>
                    </a:p>
                  </a:txBody>
                  <a:tcPr marL="74543" marR="74543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Gender specific reference to unmarried woman regardless of age. Why is marriage important?</a:t>
                      </a:r>
                    </a:p>
                  </a:txBody>
                  <a:tcPr marL="74543" marR="74543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NF = new friend</a:t>
                      </a:r>
                    </a:p>
                    <a:p>
                      <a:r>
                        <a:rPr lang="en-US" sz="1400" dirty="0"/>
                        <a:t>OF = old friend</a:t>
                      </a:r>
                    </a:p>
                  </a:txBody>
                  <a:tcPr marL="74543" marR="74543" marT="34290" marB="34290"/>
                </a:tc>
                <a:extLst>
                  <a:ext uri="{0D108BD9-81ED-4DB2-BD59-A6C34878D82A}">
                    <a16:rowId xmlns:a16="http://schemas.microsoft.com/office/drawing/2014/main" val="2742242723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r>
                        <a:rPr lang="en-US" sz="1400" dirty="0"/>
                        <a:t>OM</a:t>
                      </a:r>
                    </a:p>
                  </a:txBody>
                  <a:tcPr marL="74543" marR="74543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Old man (as in “old boy’s network”)</a:t>
                      </a:r>
                    </a:p>
                  </a:txBody>
                  <a:tcPr marL="74543" marR="74543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There’s no term for young man or those who are nonbinary.</a:t>
                      </a:r>
                    </a:p>
                  </a:txBody>
                  <a:tcPr marL="74543" marR="74543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NF = new friend</a:t>
                      </a:r>
                    </a:p>
                    <a:p>
                      <a:r>
                        <a:rPr lang="en-US" sz="1400" dirty="0"/>
                        <a:t>OF = old friend</a:t>
                      </a:r>
                    </a:p>
                    <a:p>
                      <a:endParaRPr lang="en-US" sz="1400" dirty="0"/>
                    </a:p>
                  </a:txBody>
                  <a:tcPr marL="74543" marR="74543" marT="34290" marB="34290"/>
                </a:tc>
                <a:extLst>
                  <a:ext uri="{0D108BD9-81ED-4DB2-BD59-A6C34878D82A}">
                    <a16:rowId xmlns:a16="http://schemas.microsoft.com/office/drawing/2014/main" val="1542267155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r>
                        <a:rPr lang="en-US" sz="1400" dirty="0"/>
                        <a:t>XYL </a:t>
                      </a:r>
                    </a:p>
                  </a:txBody>
                  <a:tcPr marL="74543" marR="74543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X-young lady (hams wife)</a:t>
                      </a:r>
                    </a:p>
                  </a:txBody>
                  <a:tcPr marL="74543" marR="74543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What if </a:t>
                      </a:r>
                      <a:r>
                        <a:rPr lang="en-US" sz="1400" b="1" dirty="0"/>
                        <a:t>she</a:t>
                      </a:r>
                      <a:r>
                        <a:rPr lang="en-US" sz="1400" dirty="0"/>
                        <a:t> or they are </a:t>
                      </a:r>
                      <a:r>
                        <a:rPr lang="en-US" sz="1400" u="sng" dirty="0"/>
                        <a:t>the</a:t>
                      </a:r>
                      <a:r>
                        <a:rPr lang="en-US" sz="1400" dirty="0"/>
                        <a:t> ham?</a:t>
                      </a:r>
                    </a:p>
                  </a:txBody>
                  <a:tcPr marL="74543" marR="74543"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4543" marR="74543" marT="34290" marB="34290"/>
                </a:tc>
                <a:extLst>
                  <a:ext uri="{0D108BD9-81ED-4DB2-BD59-A6C34878D82A}">
                    <a16:rowId xmlns:a16="http://schemas.microsoft.com/office/drawing/2014/main" val="38512991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45293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8F53DDE-189C-4B5D-BE56-C9E88133BD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Developing STEM identity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CBA438-FBF4-4D47-B5E7-3572176423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Where do I fit? Amateur Radio Subhobbies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4C8A41-3E78-4CEE-A0D0-88A6A7A25B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040" y="1075452"/>
            <a:ext cx="7119257" cy="5112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1645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ABDC8E3-987A-46B5-3063-5B6C195276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Morse code is dead…Long live Morse Code!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4C9726-5D9F-299C-2CDF-E7AC9AC0ED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An “elective” in license course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BE6A2D-E736-D431-FBCD-DD8352050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3041" y="1288456"/>
            <a:ext cx="5477154" cy="4603750"/>
          </a:xfrm>
        </p:spPr>
        <p:txBody>
          <a:bodyPr/>
          <a:lstStyle/>
          <a:p>
            <a:r>
              <a:rPr lang="en-US" sz="2000" dirty="0"/>
              <a:t>Say your name</a:t>
            </a:r>
          </a:p>
          <a:p>
            <a:r>
              <a:rPr lang="en-US" sz="2000" dirty="0"/>
              <a:t>Resurgence in Morse Code—computers as transceivers</a:t>
            </a:r>
          </a:p>
          <a:p>
            <a:r>
              <a:rPr lang="en-US" sz="2000" dirty="0"/>
              <a:t>Musical communication (Return to the drum)</a:t>
            </a:r>
          </a:p>
          <a:p>
            <a:r>
              <a:rPr lang="en-US" sz="2000" dirty="0"/>
              <a:t>Note the subtle beat of the dits that underlies well sent CW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E68524-68F3-E1EE-B149-71249E6B9B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5552" y="1225014"/>
            <a:ext cx="2485408" cy="2044956"/>
          </a:xfrm>
          <a:prstGeom prst="rect">
            <a:avLst/>
          </a:prstGeom>
        </p:spPr>
      </p:pic>
      <p:pic>
        <p:nvPicPr>
          <p:cNvPr id="6" name="Online Media 5" title="Vadrum Speaks Morse Code (Drum Video)">
            <a:hlinkClick r:id="" action="ppaction://media"/>
            <a:extLst>
              <a:ext uri="{FF2B5EF4-FFF2-40B4-BE49-F238E27FC236}">
                <a16:creationId xmlns:a16="http://schemas.microsoft.com/office/drawing/2014/main" id="{E99E134E-0450-CCDD-AD71-31FD1A4288B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73041" y="3480708"/>
            <a:ext cx="3697054" cy="208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039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5D01712A-DAF9-EDB9-CF15-9D2034318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1652" y="1546999"/>
            <a:ext cx="2535471" cy="1901603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E4F352A-74E4-EBC9-690D-89773B9AB5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Emergency communications (#EmComm)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AC2B31-DB22-DBBA-7A4E-74B2E4E1637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Community service opportunities for young hams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BAB7E7C-9A5F-20D8-6449-6B430A9A80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0297" y="3081263"/>
            <a:ext cx="2386970" cy="17436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DC4473D-A74C-5B2A-D7CF-06D6D81FC7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9512" y="3249670"/>
            <a:ext cx="1021686" cy="1021686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EF3FAA8-A82C-B6DA-4C96-759523D8B407}"/>
              </a:ext>
            </a:extLst>
          </p:cNvPr>
          <p:cNvSpPr txBox="1"/>
          <p:nvPr/>
        </p:nvSpPr>
        <p:spPr>
          <a:xfrm>
            <a:off x="7436196" y="3166636"/>
            <a:ext cx="15346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Gill Sans MT" panose="020B0502020104020203" pitchFamily="34" charset="0"/>
              </a:rPr>
              <a:t>Assist the military when traditional communication systems fail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Gill Sans MT" panose="020B0502020104020203" pitchFamily="34" charset="0"/>
              </a:rPr>
              <a:t>Civilian auxiliary of licensed amateur radio operators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Gill Sans MT" panose="020B0502020104020203" pitchFamily="34" charset="0"/>
              </a:rPr>
              <a:t>US Department of Defense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F79A7D8-4855-F85B-7A54-CDE3271E6803}"/>
              </a:ext>
            </a:extLst>
          </p:cNvPr>
          <p:cNvGrpSpPr/>
          <p:nvPr/>
        </p:nvGrpSpPr>
        <p:grpSpPr>
          <a:xfrm>
            <a:off x="5378291" y="1409036"/>
            <a:ext cx="3592513" cy="1384995"/>
            <a:chOff x="5378291" y="1280185"/>
            <a:chExt cx="3592513" cy="1384995"/>
          </a:xfrm>
        </p:grpSpPr>
        <p:pic>
          <p:nvPicPr>
            <p:cNvPr id="10" name="Picture 9">
              <a:hlinkClick r:id="rId6"/>
              <a:extLst>
                <a:ext uri="{FF2B5EF4-FFF2-40B4-BE49-F238E27FC236}">
                  <a16:creationId xmlns:a16="http://schemas.microsoft.com/office/drawing/2014/main" id="{809126AF-F022-2CAF-F478-99692908A10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78291" y="1336666"/>
              <a:ext cx="1119114" cy="1107080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3DE467C-C34A-15B3-B6FB-38F7FA7C5803}"/>
                </a:ext>
              </a:extLst>
            </p:cNvPr>
            <p:cNvSpPr txBox="1"/>
            <p:nvPr/>
          </p:nvSpPr>
          <p:spPr>
            <a:xfrm>
              <a:off x="6430297" y="1280185"/>
              <a:ext cx="2540507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>
                  <a:latin typeface="Gill Sans MT" panose="020B0502020104020203" pitchFamily="34" charset="0"/>
                </a:rPr>
                <a:t>Salvation Army Team Emergency Radio Network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>
                  <a:latin typeface="Gill Sans MT" panose="020B0502020104020203" pitchFamily="34" charset="0"/>
                </a:rPr>
                <a:t>International fellowship of ham radio operators that communicate to and from disaster sites around the world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>
                  <a:latin typeface="Gill Sans MT" panose="020B0502020104020203" pitchFamily="34" charset="0"/>
                </a:rPr>
                <a:t>Salvation Army Program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E0DB080-78E9-3C9D-A1EA-2CC6A2A900A7}"/>
              </a:ext>
            </a:extLst>
          </p:cNvPr>
          <p:cNvGrpSpPr/>
          <p:nvPr/>
        </p:nvGrpSpPr>
        <p:grpSpPr>
          <a:xfrm>
            <a:off x="4528066" y="5016267"/>
            <a:ext cx="2862337" cy="1097494"/>
            <a:chOff x="4528066" y="5016267"/>
            <a:chExt cx="2862337" cy="1097494"/>
          </a:xfrm>
        </p:grpSpPr>
        <p:pic>
          <p:nvPicPr>
            <p:cNvPr id="14" name="Picture 13">
              <a:hlinkClick r:id="rId8"/>
              <a:extLst>
                <a:ext uri="{FF2B5EF4-FFF2-40B4-BE49-F238E27FC236}">
                  <a16:creationId xmlns:a16="http://schemas.microsoft.com/office/drawing/2014/main" id="{9CA1BFDC-C6C8-7DED-41BC-B5B11D46609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528066" y="5016267"/>
              <a:ext cx="783924" cy="1097494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6023E85-A172-DE58-FFE8-EA4DE8C33280}"/>
                </a:ext>
              </a:extLst>
            </p:cNvPr>
            <p:cNvSpPr txBox="1"/>
            <p:nvPr/>
          </p:nvSpPr>
          <p:spPr>
            <a:xfrm>
              <a:off x="5202471" y="5016267"/>
              <a:ext cx="218793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>
                  <a:latin typeface="Gill Sans MT" panose="020B0502020104020203" pitchFamily="34" charset="0"/>
                </a:rPr>
                <a:t>Volunteer program of trained severe weather spotters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>
                  <a:latin typeface="Gill Sans MT" panose="020B0502020104020203" pitchFamily="34" charset="0"/>
                </a:rPr>
                <a:t>Ham and non-hams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>
                  <a:latin typeface="Gill Sans MT" panose="020B0502020104020203" pitchFamily="34" charset="0"/>
                </a:rPr>
                <a:t>Learn about WX! 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>
                  <a:latin typeface="Gill Sans MT" panose="020B0502020104020203" pitchFamily="34" charset="0"/>
                </a:rPr>
                <a:t>US National Weather Service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B678962-D0EE-5FD4-1A73-B71DA4007CE7}"/>
              </a:ext>
            </a:extLst>
          </p:cNvPr>
          <p:cNvGrpSpPr/>
          <p:nvPr/>
        </p:nvGrpSpPr>
        <p:grpSpPr>
          <a:xfrm>
            <a:off x="356017" y="2474478"/>
            <a:ext cx="2509537" cy="2153060"/>
            <a:chOff x="250208" y="2534676"/>
            <a:chExt cx="2509537" cy="2153060"/>
          </a:xfrm>
        </p:grpSpPr>
        <p:pic>
          <p:nvPicPr>
            <p:cNvPr id="6" name="Picture 5">
              <a:hlinkClick r:id="rId10"/>
              <a:extLst>
                <a:ext uri="{FF2B5EF4-FFF2-40B4-BE49-F238E27FC236}">
                  <a16:creationId xmlns:a16="http://schemas.microsoft.com/office/drawing/2014/main" id="{5EDF0C09-8A39-1C20-E61D-58B3AEE905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257177" y="2534676"/>
              <a:ext cx="1270964" cy="1270964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99BAC90-D9D5-012A-2C68-DEAE3515DCE1}"/>
                </a:ext>
              </a:extLst>
            </p:cNvPr>
            <p:cNvSpPr txBox="1"/>
            <p:nvPr/>
          </p:nvSpPr>
          <p:spPr>
            <a:xfrm>
              <a:off x="250208" y="3487407"/>
              <a:ext cx="250953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>
                  <a:latin typeface="Gill Sans MT" panose="020B0502020104020203" pitchFamily="34" charset="0"/>
                </a:rPr>
                <a:t>Help your neighbors during an emergency until first responders arrive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>
                  <a:latin typeface="Gill Sans MT" panose="020B0502020104020203" pitchFamily="34" charset="0"/>
                </a:rPr>
                <a:t>Open to Ham and non-hams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>
                  <a:latin typeface="Gill Sans MT" panose="020B0502020104020203" pitchFamily="34" charset="0"/>
                </a:rPr>
                <a:t>FEMA program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en-US" sz="1200" dirty="0">
                <a:latin typeface="Gill Sans MT" panose="020B0502020104020203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E66F5DB-28FD-D5BE-C3FE-64121B39F46D}"/>
              </a:ext>
            </a:extLst>
          </p:cNvPr>
          <p:cNvGrpSpPr/>
          <p:nvPr/>
        </p:nvGrpSpPr>
        <p:grpSpPr>
          <a:xfrm>
            <a:off x="195399" y="1193254"/>
            <a:ext cx="2940742" cy="1304547"/>
            <a:chOff x="81460" y="1229546"/>
            <a:chExt cx="2940742" cy="1304547"/>
          </a:xfrm>
        </p:grpSpPr>
        <p:pic>
          <p:nvPicPr>
            <p:cNvPr id="26" name="Picture 25">
              <a:hlinkClick r:id="rId12"/>
              <a:extLst>
                <a:ext uri="{FF2B5EF4-FFF2-40B4-BE49-F238E27FC236}">
                  <a16:creationId xmlns:a16="http://schemas.microsoft.com/office/drawing/2014/main" id="{59B138C5-19F3-C292-D4CB-10B01C8A59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665770" y="1229546"/>
              <a:ext cx="1356432" cy="1304547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F6F6BA5-D13D-9754-2E39-21FB356DE557}"/>
                </a:ext>
              </a:extLst>
            </p:cNvPr>
            <p:cNvSpPr txBox="1"/>
            <p:nvPr/>
          </p:nvSpPr>
          <p:spPr>
            <a:xfrm>
              <a:off x="81460" y="1432090"/>
              <a:ext cx="199468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>
                  <a:latin typeface="Gill Sans MT" panose="020B0502020104020203" pitchFamily="34" charset="0"/>
                </a:rPr>
                <a:t>Volunteer licensed amateurs who provide communications when disaster strikes.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>
                  <a:latin typeface="Gill Sans MT" panose="020B0502020104020203" pitchFamily="34" charset="0"/>
                </a:rPr>
                <a:t>ARRL program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FF2614B-E6FE-929A-7346-3B81C3ACD78F}"/>
              </a:ext>
            </a:extLst>
          </p:cNvPr>
          <p:cNvGrpSpPr/>
          <p:nvPr/>
        </p:nvGrpSpPr>
        <p:grpSpPr>
          <a:xfrm>
            <a:off x="493043" y="4690555"/>
            <a:ext cx="3498822" cy="1384995"/>
            <a:chOff x="493043" y="4836272"/>
            <a:chExt cx="3498822" cy="138499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D6E5503-52C1-AE5E-FC81-74CCCD3CD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900904" y="4897382"/>
              <a:ext cx="1090961" cy="1097494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C0E8A84-E3E1-3FFC-6E78-FE62C4614FF7}"/>
                </a:ext>
              </a:extLst>
            </p:cNvPr>
            <p:cNvSpPr txBox="1"/>
            <p:nvPr/>
          </p:nvSpPr>
          <p:spPr>
            <a:xfrm>
              <a:off x="493043" y="4836272"/>
              <a:ext cx="257102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>
                  <a:latin typeface="Gill Sans MT" panose="020B0502020104020203" pitchFamily="34" charset="0"/>
                </a:rPr>
                <a:t>Volunteer licensed amateurs who provide communications when disaster strikes.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>
                  <a:latin typeface="Gill Sans MT" panose="020B0502020104020203" pitchFamily="34" charset="0"/>
                </a:rPr>
                <a:t>FCC program managed by state emergency management agencies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>
                  <a:latin typeface="Gill Sans MT" panose="020B0502020104020203" pitchFamily="34" charset="0"/>
                </a:rPr>
                <a:t>often the same team/organization as ARES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051085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ED87C2-B55A-4C04-8B47-4A45F78FA0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15EEF88-76AA-4913-A509-71AC8E4788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596E4AD-F5C2-415F-BEA4-5DFAB04BC22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Ham Radio project</a:t>
            </a:r>
          </a:p>
          <a:p>
            <a:r>
              <a:rPr lang="en-US" dirty="0"/>
              <a:t>SuperKnova LMS Demo</a:t>
            </a:r>
          </a:p>
          <a:p>
            <a:r>
              <a:rPr lang="en-US" dirty="0"/>
              <a:t>Re-membering: BIPOC and LGBTQIA holding space in wireless  (STEM)</a:t>
            </a:r>
          </a:p>
          <a:p>
            <a:r>
              <a:rPr lang="en-US" dirty="0"/>
              <a:t>STEM identity</a:t>
            </a:r>
          </a:p>
          <a:p>
            <a:r>
              <a:rPr lang="en-US" dirty="0"/>
              <a:t>How: Curriculum/project design</a:t>
            </a:r>
          </a:p>
          <a:p>
            <a:r>
              <a:rPr lang="en-US" dirty="0"/>
              <a:t>Partners</a:t>
            </a:r>
          </a:p>
          <a:p>
            <a:r>
              <a:rPr lang="en-US" dirty="0"/>
              <a:t>73s</a:t>
            </a:r>
          </a:p>
        </p:txBody>
      </p:sp>
    </p:spTree>
    <p:extLst>
      <p:ext uri="{BB962C8B-B14F-4D97-AF65-F5344CB8AC3E}">
        <p14:creationId xmlns:p14="http://schemas.microsoft.com/office/powerpoint/2010/main" val="33632927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Developing STEM identity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3C4280-CE5F-48EC-9606-4474280D72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A New Amateur Code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1800" b="1" dirty="0"/>
              <a:t>CONSIDERATE</a:t>
            </a:r>
            <a:r>
              <a:rPr lang="en-US" sz="1800" dirty="0"/>
              <a:t>…An amateur understands that their license to operate is a privilege and that the spectrum is a natural resource shared by all.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800" b="1" dirty="0"/>
              <a:t>LOYAL</a:t>
            </a:r>
            <a:r>
              <a:rPr lang="en-US" sz="1800" dirty="0"/>
              <a:t>…An Amateur offers loyalty, encouragement and support to other amateurs, local clubs, the </a:t>
            </a:r>
            <a:r>
              <a:rPr lang="en-US" sz="1800" dirty="0">
                <a:hlinkClick r:id="rId2"/>
              </a:rPr>
              <a:t>International Amateur Radio Union </a:t>
            </a:r>
            <a:r>
              <a:rPr lang="en-US" sz="1800" dirty="0"/>
              <a:t>(IARU) Radio Society in their country, through which Amateur Radio is represented nationally and internationally.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800" b="1" dirty="0"/>
              <a:t>PROGRESSIVE</a:t>
            </a:r>
            <a:r>
              <a:rPr lang="en-US" sz="1800" dirty="0"/>
              <a:t>…An Amateur is curious. An Amateur is enthusiastically and continuously learning new techniques, technologies, countries, and cultures with the understanding that everyone is an Amateur.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800" b="1" dirty="0"/>
              <a:t>FRIENDLY</a:t>
            </a:r>
            <a:r>
              <a:rPr lang="en-US" sz="1800" dirty="0"/>
              <a:t>…An Amateur is patient and friendly with beginners; offers kind assistance, cooperation, and consideration for the interests of others. These are the marks of the amateur spirit.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800" b="1" dirty="0"/>
              <a:t>BALANCED</a:t>
            </a:r>
            <a:r>
              <a:rPr lang="en-US" sz="1800" dirty="0"/>
              <a:t>…An Amateur understands that radio is a hobby, and that amateur activities should be in accord with family, work, school, or community responsibilities.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800" b="1" dirty="0"/>
              <a:t>PATRIOTIC</a:t>
            </a:r>
            <a:r>
              <a:rPr lang="en-US" sz="1800" dirty="0"/>
              <a:t>…An Amateur’s station and skills are always ready for service to community, country, and all of humanity.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F8C172-3874-6561-DD3B-5D912396B007}"/>
              </a:ext>
            </a:extLst>
          </p:cNvPr>
          <p:cNvSpPr txBox="1"/>
          <p:nvPr/>
        </p:nvSpPr>
        <p:spPr>
          <a:xfrm>
            <a:off x="373041" y="5237378"/>
            <a:ext cx="8636000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1200" b="0" i="0" dirty="0">
                <a:solidFill>
                  <a:srgbClr val="212529"/>
                </a:solidFill>
                <a:effectLst/>
                <a:latin typeface="Lora" pitchFamily="2" charset="0"/>
              </a:rPr>
              <a:t>In the spirit of Ancestor Tony Morrison: “If there’s a book that you want to read, but it hasn’t been written yet, then you must write it.” And with the heart of a true Hacker, I offer a </a:t>
            </a:r>
            <a:r>
              <a:rPr lang="en-US" sz="1200" dirty="0">
                <a:solidFill>
                  <a:srgbClr val="212529"/>
                </a:solidFill>
                <a:latin typeface="Lora" pitchFamily="2" charset="0"/>
              </a:rPr>
              <a:t>new </a:t>
            </a:r>
            <a:r>
              <a:rPr lang="en-US" sz="1200" b="0" i="0" dirty="0">
                <a:solidFill>
                  <a:srgbClr val="212529"/>
                </a:solidFill>
                <a:effectLst/>
                <a:latin typeface="Lora" pitchFamily="2" charset="0"/>
              </a:rPr>
              <a:t>version of the </a:t>
            </a:r>
            <a:r>
              <a:rPr lang="en-US" sz="1200" b="0" i="0" u="sng" dirty="0">
                <a:solidFill>
                  <a:srgbClr val="212529"/>
                </a:solidFill>
                <a:effectLst/>
                <a:latin typeface="Lora" pitchFamily="2" charset="0"/>
                <a:hlinkClick r:id="rId3"/>
              </a:rPr>
              <a:t>Amateur code</a:t>
            </a:r>
            <a:r>
              <a:rPr lang="en-US" sz="1200" b="0" i="0" dirty="0">
                <a:solidFill>
                  <a:srgbClr val="212529"/>
                </a:solidFill>
                <a:effectLst/>
                <a:latin typeface="Lora" pitchFamily="2" charset="0"/>
              </a:rPr>
              <a:t> as my gift to the next generation amateurs.</a:t>
            </a:r>
          </a:p>
        </p:txBody>
      </p:sp>
    </p:spTree>
    <p:extLst>
      <p:ext uri="{BB962C8B-B14F-4D97-AF65-F5344CB8AC3E}">
        <p14:creationId xmlns:p14="http://schemas.microsoft.com/office/powerpoint/2010/main" val="17797519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1915717"/>
              </p:ext>
            </p:extLst>
          </p:nvPr>
        </p:nvGraphicFramePr>
        <p:xfrm>
          <a:off x="263781" y="1605698"/>
          <a:ext cx="8606502" cy="4290701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43032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032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24697">
                <a:tc>
                  <a:txBody>
                    <a:bodyPr/>
                    <a:lstStyle/>
                    <a:p>
                      <a:r>
                        <a:rPr lang="en-US" sz="3200" b="1" dirty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rgbClr val="FFC000"/>
                          </a:solidFill>
                          <a:latin typeface="Gill Sans MT" panose="020B0502020104020203" pitchFamily="34" charset="0"/>
                        </a:rPr>
                        <a:t>Packs over lone wolves </a:t>
                      </a:r>
                    </a:p>
                  </a:txBody>
                  <a:tcPr marL="68580" marR="68580" marT="34290" marB="3429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rgbClr val="FFC000"/>
                          </a:solidFill>
                          <a:latin typeface="Gill Sans MT" panose="020B0502020104020203" pitchFamily="34" charset="0"/>
                        </a:rPr>
                        <a:t>Ubuntu over heroes</a:t>
                      </a:r>
                    </a:p>
                  </a:txBody>
                  <a:tcPr marL="68580" marR="68580" marT="34290" marB="34290">
                    <a:lnL>
                      <a:noFill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41307">
                <a:tc>
                  <a:txBody>
                    <a:bodyPr/>
                    <a:lstStyle/>
                    <a:p>
                      <a:r>
                        <a:rPr lang="en-US" sz="3200" b="1" dirty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rgbClr val="FFC000"/>
                          </a:solidFill>
                          <a:latin typeface="Gill Sans MT" panose="020B0502020104020203" pitchFamily="34" charset="0"/>
                        </a:rPr>
                        <a:t>Prototypes over finished products</a:t>
                      </a:r>
                    </a:p>
                  </a:txBody>
                  <a:tcPr marL="68580" marR="68580" marT="34290" marB="34290">
                    <a:lnT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rgbClr val="FFC000"/>
                          </a:solidFill>
                          <a:latin typeface="Gill Sans MT" panose="020B0502020104020203" pitchFamily="34" charset="0"/>
                        </a:rPr>
                        <a:t>Amateurs over experts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24697">
                <a:tc>
                  <a:txBody>
                    <a:bodyPr/>
                    <a:lstStyle/>
                    <a:p>
                      <a:r>
                        <a:rPr lang="en-US" sz="3200" b="1" dirty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rgbClr val="FFC000"/>
                          </a:solidFill>
                          <a:latin typeface="Gill Sans MT" panose="020B0502020104020203" pitchFamily="34" charset="0"/>
                        </a:rPr>
                        <a:t>Evolution over perfection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3200" b="1" dirty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rgbClr val="FFC000"/>
                          </a:solidFill>
                          <a:latin typeface="Gill Sans MT" panose="020B0502020104020203" pitchFamily="34" charset="0"/>
                        </a:rPr>
                        <a:t>Learning over Knowing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63782" y="337293"/>
            <a:ext cx="8606501" cy="644353"/>
          </a:xfrm>
        </p:spPr>
        <p:txBody>
          <a:bodyPr>
            <a:noAutofit/>
          </a:bodyPr>
          <a:lstStyle/>
          <a:p>
            <a:pPr algn="l">
              <a:spcBef>
                <a:spcPct val="20000"/>
              </a:spcBef>
            </a:pPr>
            <a:r>
              <a:rPr lang="en-US" sz="3200" dirty="0">
                <a:solidFill>
                  <a:srgbClr val="FFC000"/>
                </a:solidFill>
                <a:latin typeface="Gill Sans MT" panose="020B0502020104020203" pitchFamily="34" charset="0"/>
                <a:ea typeface="+mn-ea"/>
                <a:cs typeface="+mn-cs"/>
              </a:rPr>
              <a:t>Curriculum Design Approach</a:t>
            </a:r>
          </a:p>
        </p:txBody>
      </p:sp>
    </p:spTree>
    <p:extLst>
      <p:ext uri="{BB962C8B-B14F-4D97-AF65-F5344CB8AC3E}">
        <p14:creationId xmlns:p14="http://schemas.microsoft.com/office/powerpoint/2010/main" val="12913645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E7E497FC-8B7B-EEF2-D4C2-53E0D015072D}"/>
              </a:ext>
            </a:extLst>
          </p:cNvPr>
          <p:cNvSpPr/>
          <p:nvPr/>
        </p:nvSpPr>
        <p:spPr>
          <a:xfrm>
            <a:off x="2383776" y="1535929"/>
            <a:ext cx="4172670" cy="4011603"/>
          </a:xfrm>
          <a:prstGeom prst="ellipse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2A49F47-1670-7A86-E66E-3328BD11312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Curriculum Design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6EE633-3782-056D-C128-E53C2EEE61C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Components and delivery SMEs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5C9461F5-0847-6E7A-3CC2-4791CF89A01D}"/>
              </a:ext>
            </a:extLst>
          </p:cNvPr>
          <p:cNvGraphicFramePr/>
          <p:nvPr/>
        </p:nvGraphicFramePr>
        <p:xfrm>
          <a:off x="1455672" y="1509731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Callout: Line with No Border 5">
            <a:extLst>
              <a:ext uri="{FF2B5EF4-FFF2-40B4-BE49-F238E27FC236}">
                <a16:creationId xmlns:a16="http://schemas.microsoft.com/office/drawing/2014/main" id="{F217A4F3-83B2-754F-462B-3B1D2A8D7079}"/>
              </a:ext>
            </a:extLst>
          </p:cNvPr>
          <p:cNvSpPr/>
          <p:nvPr/>
        </p:nvSpPr>
        <p:spPr>
          <a:xfrm>
            <a:off x="6000376" y="1329888"/>
            <a:ext cx="2778370" cy="1112596"/>
          </a:xfrm>
          <a:prstGeom prst="callout1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Experienced amateurs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Emcomm volunteers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Volunteer Examiners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Test prep developers</a:t>
            </a:r>
          </a:p>
        </p:txBody>
      </p:sp>
      <p:sp>
        <p:nvSpPr>
          <p:cNvPr id="7" name="Callout: Line with No Border 6">
            <a:extLst>
              <a:ext uri="{FF2B5EF4-FFF2-40B4-BE49-F238E27FC236}">
                <a16:creationId xmlns:a16="http://schemas.microsoft.com/office/drawing/2014/main" id="{E86768F6-0061-FE16-263A-D8A8834BF0D9}"/>
              </a:ext>
            </a:extLst>
          </p:cNvPr>
          <p:cNvSpPr/>
          <p:nvPr/>
        </p:nvSpPr>
        <p:spPr>
          <a:xfrm>
            <a:off x="168146" y="1464111"/>
            <a:ext cx="2575054" cy="1314257"/>
          </a:xfrm>
          <a:prstGeom prst="callout1">
            <a:avLst>
              <a:gd name="adj1" fmla="val 21912"/>
              <a:gd name="adj2" fmla="val 102748"/>
              <a:gd name="adj3" fmla="val 70353"/>
              <a:gd name="adj4" fmla="val 134818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Mental health first aid professionals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Experienced Cohort developers</a:t>
            </a:r>
          </a:p>
        </p:txBody>
      </p:sp>
      <p:sp>
        <p:nvSpPr>
          <p:cNvPr id="8" name="Callout: Line with No Border 7">
            <a:extLst>
              <a:ext uri="{FF2B5EF4-FFF2-40B4-BE49-F238E27FC236}">
                <a16:creationId xmlns:a16="http://schemas.microsoft.com/office/drawing/2014/main" id="{EAFED902-EE7E-584D-64B1-3D6FF2092D70}"/>
              </a:ext>
            </a:extLst>
          </p:cNvPr>
          <p:cNvSpPr/>
          <p:nvPr/>
        </p:nvSpPr>
        <p:spPr>
          <a:xfrm>
            <a:off x="168145" y="4513385"/>
            <a:ext cx="2673378" cy="1436801"/>
          </a:xfrm>
          <a:prstGeom prst="callout1">
            <a:avLst>
              <a:gd name="adj1" fmla="val 61076"/>
              <a:gd name="adj2" fmla="val 102748"/>
              <a:gd name="adj3" fmla="val 23180"/>
              <a:gd name="adj4" fmla="val 133076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NRAO spectrum managers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Space weather experts</a:t>
            </a:r>
          </a:p>
        </p:txBody>
      </p:sp>
      <p:sp>
        <p:nvSpPr>
          <p:cNvPr id="9" name="Callout: Line with No Border 8">
            <a:extLst>
              <a:ext uri="{FF2B5EF4-FFF2-40B4-BE49-F238E27FC236}">
                <a16:creationId xmlns:a16="http://schemas.microsoft.com/office/drawing/2014/main" id="{D2465B33-A128-489B-B9EF-B45DBD0137B3}"/>
              </a:ext>
            </a:extLst>
          </p:cNvPr>
          <p:cNvSpPr/>
          <p:nvPr/>
        </p:nvSpPr>
        <p:spPr>
          <a:xfrm>
            <a:off x="6695768" y="4675487"/>
            <a:ext cx="2190440" cy="1112596"/>
          </a:xfrm>
          <a:prstGeom prst="callout1">
            <a:avLst>
              <a:gd name="adj1" fmla="val 32889"/>
              <a:gd name="adj2" fmla="val -4946"/>
              <a:gd name="adj3" fmla="val 14407"/>
              <a:gd name="adj4" fmla="val -30258"/>
            </a:avLst>
          </a:prstGeom>
          <a:solidFill>
            <a:srgbClr val="4F81BD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Instructional designers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Teachers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Students</a:t>
            </a:r>
          </a:p>
        </p:txBody>
      </p:sp>
    </p:spTree>
    <p:extLst>
      <p:ext uri="{BB962C8B-B14F-4D97-AF65-F5344CB8AC3E}">
        <p14:creationId xmlns:p14="http://schemas.microsoft.com/office/powerpoint/2010/main" val="24439228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24094-0BB2-4D55-9FAB-4E214E90A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Minimally viable product</a:t>
            </a:r>
          </a:p>
        </p:txBody>
      </p:sp>
      <p:pic>
        <p:nvPicPr>
          <p:cNvPr id="4" name="Picture 3">
            <a:hlinkClick r:id="rId2"/>
            <a:extLst>
              <a:ext uri="{FF2B5EF4-FFF2-40B4-BE49-F238E27FC236}">
                <a16:creationId xmlns:a16="http://schemas.microsoft.com/office/drawing/2014/main" id="{C7A7FD09-0474-4A51-B74E-96C7AD83E5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" y="1651691"/>
            <a:ext cx="5328250" cy="33301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55AF41-0D06-4A45-AFD0-E0CFE52B33C1}"/>
              </a:ext>
            </a:extLst>
          </p:cNvPr>
          <p:cNvSpPr txBox="1"/>
          <p:nvPr/>
        </p:nvSpPr>
        <p:spPr>
          <a:xfrm>
            <a:off x="5868488" y="1664705"/>
            <a:ext cx="2831375" cy="33855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anose="020B0502020104020203" pitchFamily="34" charset="0"/>
              </a:rPr>
              <a:t>Borrowed from IT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anose="020B0502020104020203" pitchFamily="34" charset="0"/>
              </a:rPr>
              <a:t>Usable product after every iteration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anose="020B0502020104020203" pitchFamily="34" charset="0"/>
              </a:rPr>
              <a:t>“greenfield” or prototype shared with the Students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anose="020B0502020104020203" pitchFamily="34" charset="0"/>
              </a:rPr>
              <a:t>Collaboration and cocreation with the Students via Discord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anose="020B0502020104020203" pitchFamily="34" charset="0"/>
              </a:rPr>
              <a:t>Open source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2000" dirty="0">
              <a:latin typeface="Gill Sans MT" panose="020B0502020104020203" pitchFamily="34" charset="0"/>
            </a:endParaRP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E00A8FA9-726A-4822-910B-1140BA55C918}"/>
              </a:ext>
            </a:extLst>
          </p:cNvPr>
          <p:cNvSpPr txBox="1">
            <a:spLocks/>
          </p:cNvSpPr>
          <p:nvPr/>
        </p:nvSpPr>
        <p:spPr>
          <a:xfrm>
            <a:off x="250208" y="145743"/>
            <a:ext cx="8636000" cy="47720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Gill Sans MT" panose="020B0502020104020203" pitchFamily="34" charset="0"/>
              </a:rPr>
              <a:t>Curriculum Design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CB352A8-3789-4B64-AAAE-E1DB3E9E7B4F}"/>
              </a:ext>
            </a:extLst>
          </p:cNvPr>
          <p:cNvSpPr txBox="1">
            <a:spLocks/>
          </p:cNvSpPr>
          <p:nvPr/>
        </p:nvSpPr>
        <p:spPr>
          <a:xfrm>
            <a:off x="373040" y="670243"/>
            <a:ext cx="8636000" cy="61912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>
                <a:latin typeface="Gill Sans MT" panose="020B0502020104020203" pitchFamily="34" charset="0"/>
              </a:rPr>
              <a:t>Minimum Viable Product (Curriculum)</a:t>
            </a:r>
          </a:p>
        </p:txBody>
      </p:sp>
    </p:spTree>
    <p:extLst>
      <p:ext uri="{BB962C8B-B14F-4D97-AF65-F5344CB8AC3E}">
        <p14:creationId xmlns:p14="http://schemas.microsoft.com/office/powerpoint/2010/main" val="32807901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0FC5C2F-81D1-1AF2-66A7-CD456986E9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The ham radio “hidden channel”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179213-3A31-CDAE-FA0C-02915592998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Logistics/cohort building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1ACC89F-A39E-3B87-8EC8-CF04974A2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338074" y="384344"/>
            <a:ext cx="6307015" cy="6089312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13C86336-CA29-C32D-0ED5-BE4F122330F2}"/>
              </a:ext>
            </a:extLst>
          </p:cNvPr>
          <p:cNvSpPr/>
          <p:nvPr/>
        </p:nvSpPr>
        <p:spPr>
          <a:xfrm>
            <a:off x="5268079" y="1618807"/>
            <a:ext cx="2555631" cy="860746"/>
          </a:xfrm>
          <a:prstGeom prst="wedgeRoundRectCallout">
            <a:avLst>
              <a:gd name="adj1" fmla="val 62995"/>
              <a:gd name="adj2" fmla="val 2235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Hey, I can barely hear you on 80 meters 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6AAB2C26-A3FB-E933-8A91-AC908DEDB7B0}"/>
              </a:ext>
            </a:extLst>
          </p:cNvPr>
          <p:cNvSpPr/>
          <p:nvPr/>
        </p:nvSpPr>
        <p:spPr>
          <a:xfrm>
            <a:off x="5267454" y="2564708"/>
            <a:ext cx="2640694" cy="736943"/>
          </a:xfrm>
          <a:prstGeom prst="wedgeRoundRectCallout">
            <a:avLst>
              <a:gd name="adj1" fmla="val -61954"/>
              <a:gd name="adj2" fmla="val 18098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Ooops! Let me rotate my beam.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1A70B59B-975C-DC0D-5B51-3B9DBF0A8A1A}"/>
              </a:ext>
            </a:extLst>
          </p:cNvPr>
          <p:cNvSpPr/>
          <p:nvPr/>
        </p:nvSpPr>
        <p:spPr>
          <a:xfrm>
            <a:off x="5268079" y="4117017"/>
            <a:ext cx="2555631" cy="860746"/>
          </a:xfrm>
          <a:prstGeom prst="wedgeRoundRectCallout">
            <a:avLst>
              <a:gd name="adj1" fmla="val 59325"/>
              <a:gd name="adj2" fmla="val 2099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Much better! Do you want a QSL* card?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7965302C-EE65-6942-5415-E9983F67FB81}"/>
              </a:ext>
            </a:extLst>
          </p:cNvPr>
          <p:cNvSpPr/>
          <p:nvPr/>
        </p:nvSpPr>
        <p:spPr>
          <a:xfrm>
            <a:off x="5225547" y="3463071"/>
            <a:ext cx="2640694" cy="451370"/>
          </a:xfrm>
          <a:prstGeom prst="wedgeRoundRectCallout">
            <a:avLst>
              <a:gd name="adj1" fmla="val -61954"/>
              <a:gd name="adj2" fmla="val 18098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How about now?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1941C61-C1EF-E275-D020-EE17372F32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7567303" y="3394929"/>
            <a:ext cx="597876" cy="5978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AA9EC6-4D89-6AD5-D040-9989D8E46BD7}"/>
              </a:ext>
            </a:extLst>
          </p:cNvPr>
          <p:cNvSpPr txBox="1"/>
          <p:nvPr/>
        </p:nvSpPr>
        <p:spPr>
          <a:xfrm>
            <a:off x="728318" y="2328170"/>
            <a:ext cx="34117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0"/>
              </a:rPr>
              <a:t>The modernized version of the ham radio “cellphone-net” joke…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27DC08-2FC8-7915-02A6-FB7FF394A280}"/>
              </a:ext>
            </a:extLst>
          </p:cNvPr>
          <p:cNvSpPr txBox="1"/>
          <p:nvPr/>
        </p:nvSpPr>
        <p:spPr>
          <a:xfrm>
            <a:off x="728318" y="5447071"/>
            <a:ext cx="37460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 panose="020B0502020104020203" pitchFamily="34" charset="0"/>
              </a:rPr>
              <a:t>*BTW a QSL is a confirmation of the “contact” or “QSO”</a:t>
            </a:r>
          </a:p>
        </p:txBody>
      </p:sp>
    </p:spTree>
    <p:extLst>
      <p:ext uri="{BB962C8B-B14F-4D97-AF65-F5344CB8AC3E}">
        <p14:creationId xmlns:p14="http://schemas.microsoft.com/office/powerpoint/2010/main" val="2322144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2" grpId="0" animBg="1"/>
      <p:bldP spid="7" grpId="0" animBg="1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0FC5C2F-81D1-1AF2-66A7-CD456986E9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The ham radio “hidden channel”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179213-3A31-CDAE-FA0C-02915592998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Logistics/cohort building, cont.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71524AB-2389-4762-ABC4-1A18A8DBEEE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3040" y="1189327"/>
            <a:ext cx="8636000" cy="4603750"/>
          </a:xfrm>
        </p:spPr>
        <p:txBody>
          <a:bodyPr/>
          <a:lstStyle/>
          <a:p>
            <a:r>
              <a:rPr lang="en-US" dirty="0"/>
              <a:t>This joke is real. Hams have used “alternative channels”</a:t>
            </a:r>
          </a:p>
          <a:p>
            <a:pPr lvl="1"/>
            <a:r>
              <a:rPr lang="en-US" dirty="0"/>
              <a:t>Share knowledge and stories</a:t>
            </a:r>
          </a:p>
          <a:p>
            <a:pPr lvl="1"/>
            <a:r>
              <a:rPr lang="en-US" dirty="0"/>
              <a:t>Build community/cohort</a:t>
            </a:r>
          </a:p>
          <a:p>
            <a:pPr lvl="1"/>
            <a:r>
              <a:rPr lang="en-US" dirty="0"/>
              <a:t>Request &amp; provide support: technical and otherwise</a:t>
            </a:r>
          </a:p>
          <a:p>
            <a:pPr lvl="1"/>
            <a:r>
              <a:rPr lang="en-US" dirty="0"/>
              <a:t>Logistics channel (would move on-air during an emergency)</a:t>
            </a:r>
          </a:p>
          <a:p>
            <a:r>
              <a:rPr lang="en-US" dirty="0"/>
              <a:t>Real World Examples</a:t>
            </a:r>
          </a:p>
          <a:p>
            <a:pPr lvl="1"/>
            <a:r>
              <a:rPr lang="en-US" dirty="0"/>
              <a:t>OMIK has a rag-chew 24/7 net on Zoom</a:t>
            </a:r>
          </a:p>
          <a:p>
            <a:pPr lvl="1"/>
            <a:r>
              <a:rPr lang="en-US" dirty="0"/>
              <a:t>Discord server:  YARC – Fishbowl: </a:t>
            </a:r>
            <a:r>
              <a:rPr lang="en-US" dirty="0">
                <a:hlinkClick r:id="rId3"/>
              </a:rPr>
              <a:t>https://discord.gg/yarc</a:t>
            </a:r>
            <a:endParaRPr lang="en-US" dirty="0"/>
          </a:p>
          <a:p>
            <a:pPr lvl="1"/>
            <a:r>
              <a:rPr lang="en-US" dirty="0"/>
              <a:t>Ham radio sub-reddits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AD63747-9C9D-0BFC-2B29-57990A4DF9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1507" y="3815127"/>
            <a:ext cx="1067533" cy="10675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BF36155-D432-A97B-86A1-7F21B3B725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148613" y="4891301"/>
            <a:ext cx="762000" cy="762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2FDB033-4DE4-1CB2-A3FE-71B993D18A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910613" y="4891301"/>
            <a:ext cx="762000" cy="762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64680E3-8131-15A6-AFC2-897E04D6A5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2671314" y="4884090"/>
            <a:ext cx="785185" cy="79261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C67F655-B46C-EEB0-7736-AE534EFC7AF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3456499" y="4860732"/>
            <a:ext cx="762000" cy="762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333F7CA-A56D-C357-48B8-02B65BA3DB5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4105465" y="4751221"/>
            <a:ext cx="925485" cy="92548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B265C591-31E9-1EEC-6E64-9AFE1C7CE066}"/>
              </a:ext>
            </a:extLst>
          </p:cNvPr>
          <p:cNvSpPr txBox="1"/>
          <p:nvPr/>
        </p:nvSpPr>
        <p:spPr>
          <a:xfrm>
            <a:off x="373040" y="5654778"/>
            <a:ext cx="8208252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We created a channel to support our cohorts (“waves” ) of students.</a:t>
            </a:r>
          </a:p>
        </p:txBody>
      </p:sp>
    </p:spTree>
    <p:extLst>
      <p:ext uri="{BB962C8B-B14F-4D97-AF65-F5344CB8AC3E}">
        <p14:creationId xmlns:p14="http://schemas.microsoft.com/office/powerpoint/2010/main" val="16444331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8000"/>
            <a:lum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0FC5C2F-81D1-1AF2-66A7-CD456986E9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Curriculum design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179213-3A31-CDAE-FA0C-02915592998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Cohort building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93ECBE-9471-2595-7B8D-9BF8C3F9C8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3039" y="1288456"/>
            <a:ext cx="6354332" cy="4603750"/>
          </a:xfrm>
        </p:spPr>
        <p:txBody>
          <a:bodyPr/>
          <a:lstStyle/>
          <a:p>
            <a:r>
              <a:rPr lang="en-US" dirty="0"/>
              <a:t>Linking students with local, national, &amp; international clubs</a:t>
            </a:r>
          </a:p>
          <a:p>
            <a:pPr lvl="1"/>
            <a:r>
              <a:rPr lang="en-US" dirty="0"/>
              <a:t>Offering financial support for membership</a:t>
            </a:r>
          </a:p>
          <a:p>
            <a:pPr lvl="1"/>
            <a:r>
              <a:rPr lang="en-US" dirty="0"/>
              <a:t>Virtual ham club on Discord: </a:t>
            </a:r>
            <a:r>
              <a:rPr lang="en-US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https://discord.gg/h9VQsfnmYC</a:t>
            </a:r>
            <a:r>
              <a:rPr lang="en-US" dirty="0"/>
              <a:t> </a:t>
            </a:r>
          </a:p>
          <a:p>
            <a:r>
              <a:rPr lang="en-US" dirty="0"/>
              <a:t>Office hours</a:t>
            </a:r>
          </a:p>
          <a:p>
            <a:r>
              <a:rPr lang="en-US" dirty="0"/>
              <a:t>Email support</a:t>
            </a:r>
          </a:p>
          <a:p>
            <a:r>
              <a:rPr lang="en-US" dirty="0"/>
              <a:t>1-on-1 interviews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2BE5B63-0E29-F672-7E34-817F11A8DF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9370" y="2210165"/>
            <a:ext cx="1218835" cy="1218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1784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99B23EE-BA7A-6059-A282-D75C32B4AD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In Partnership with…</a:t>
            </a:r>
          </a:p>
        </p:txBody>
      </p:sp>
      <p:pic>
        <p:nvPicPr>
          <p:cNvPr id="5" name="Picture 4">
            <a:hlinkClick r:id="rId3"/>
            <a:extLst>
              <a:ext uri="{FF2B5EF4-FFF2-40B4-BE49-F238E27FC236}">
                <a16:creationId xmlns:a16="http://schemas.microsoft.com/office/drawing/2014/main" id="{197899B7-1AF4-8452-6881-14D23679F4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514" y="871840"/>
            <a:ext cx="2593744" cy="2593744"/>
          </a:xfrm>
          <a:prstGeom prst="rect">
            <a:avLst/>
          </a:prstGeom>
        </p:spPr>
      </p:pic>
      <p:pic>
        <p:nvPicPr>
          <p:cNvPr id="6" name="Picture 5">
            <a:hlinkClick r:id="rId5"/>
            <a:extLst>
              <a:ext uri="{FF2B5EF4-FFF2-40B4-BE49-F238E27FC236}">
                <a16:creationId xmlns:a16="http://schemas.microsoft.com/office/drawing/2014/main" id="{B07DB634-5AAD-9921-1533-2817FC0C17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514" y="3540422"/>
            <a:ext cx="916484" cy="12283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E1609D-6AEA-E49F-CE12-60D42D3B64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97944" y="4707621"/>
            <a:ext cx="947335" cy="94733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369791F-276E-A06F-97D8-AB90252F4425}"/>
              </a:ext>
            </a:extLst>
          </p:cNvPr>
          <p:cNvSpPr txBox="1"/>
          <p:nvPr/>
        </p:nvSpPr>
        <p:spPr>
          <a:xfrm>
            <a:off x="343143" y="730063"/>
            <a:ext cx="3059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 panose="020B0502020104020203" pitchFamily="34" charset="0"/>
              </a:rPr>
              <a:t>Thanks to our mentors (FKA “Elmers”)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537B94-3D1A-D270-CC56-A118117474EB}"/>
              </a:ext>
            </a:extLst>
          </p:cNvPr>
          <p:cNvSpPr txBox="1"/>
          <p:nvPr/>
        </p:nvSpPr>
        <p:spPr>
          <a:xfrm>
            <a:off x="3402208" y="1451315"/>
            <a:ext cx="539865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hlinkClick r:id="rId3"/>
              </a:rPr>
              <a:t>Amateur Radio Digital Communications </a:t>
            </a:r>
            <a:r>
              <a:rPr lang="en-US" dirty="0"/>
              <a:t>funded this project, offered guidance &amp; support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hlinkClick r:id="rId8"/>
              </a:rPr>
              <a:t>ARRL</a:t>
            </a:r>
            <a:r>
              <a:rPr lang="en-US" dirty="0"/>
              <a:t> is providing license manuals and other learning materials.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hlinkClick r:id="rId9"/>
              </a:rPr>
              <a:t>HamSci</a:t>
            </a:r>
            <a:r>
              <a:rPr lang="en-US" dirty="0"/>
              <a:t> has expressed interest in cocreation and collaboration on new opensource research projects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hlinkClick r:id="rId5"/>
              </a:rPr>
              <a:t>TAPR</a:t>
            </a:r>
            <a:r>
              <a:rPr lang="en-US" dirty="0"/>
              <a:t> (Tucson Amateur Packet Radio) provided a forum for us to announce our program and collaborate with potential partners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hlinkClick r:id="rId10"/>
              </a:rPr>
              <a:t>Young Amateurs Radio Club</a:t>
            </a:r>
            <a:r>
              <a:rPr lang="en-US" dirty="0"/>
              <a:t> is providing technical &amp; administrative support for our discord server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>
              <a:latin typeface="Gill Sans MT" panose="020B0502020104020203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D851791-2361-6AF5-8DB9-401558FD79F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3143" y="2711762"/>
            <a:ext cx="1521871" cy="697524"/>
          </a:xfrm>
          <a:prstGeom prst="rect">
            <a:avLst/>
          </a:prstGeom>
        </p:spPr>
      </p:pic>
      <p:pic>
        <p:nvPicPr>
          <p:cNvPr id="9" name="Picture 8">
            <a:hlinkClick r:id="rId9"/>
            <a:extLst>
              <a:ext uri="{FF2B5EF4-FFF2-40B4-BE49-F238E27FC236}">
                <a16:creationId xmlns:a16="http://schemas.microsoft.com/office/drawing/2014/main" id="{4CF8C0DF-418A-4A1C-8019-8114A6E1E5F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8514" y="5021653"/>
            <a:ext cx="1820748" cy="633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3300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99B23EE-BA7A-6059-A282-D75C32B4AD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Looking to partner with…</a:t>
            </a:r>
          </a:p>
        </p:txBody>
      </p:sp>
      <p:pic>
        <p:nvPicPr>
          <p:cNvPr id="8" name="Picture 7">
            <a:hlinkClick r:id="rId3"/>
            <a:extLst>
              <a:ext uri="{FF2B5EF4-FFF2-40B4-BE49-F238E27FC236}">
                <a16:creationId xmlns:a16="http://schemas.microsoft.com/office/drawing/2014/main" id="{E6D354F3-E330-392B-3EC5-24BB4232EC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1460" y="2056656"/>
            <a:ext cx="2235904" cy="659592"/>
          </a:xfrm>
          <a:prstGeom prst="rect">
            <a:avLst/>
          </a:prstGeom>
        </p:spPr>
      </p:pic>
      <p:pic>
        <p:nvPicPr>
          <p:cNvPr id="14" name="Picture 13">
            <a:hlinkClick r:id="rId5"/>
            <a:extLst>
              <a:ext uri="{FF2B5EF4-FFF2-40B4-BE49-F238E27FC236}">
                <a16:creationId xmlns:a16="http://schemas.microsoft.com/office/drawing/2014/main" id="{5CC21ABA-A23A-3B99-D24A-809F5DE963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0707" y="3224605"/>
            <a:ext cx="2718235" cy="793877"/>
          </a:xfrm>
          <a:prstGeom prst="rect">
            <a:avLst/>
          </a:prstGeom>
        </p:spPr>
      </p:pic>
      <p:pic>
        <p:nvPicPr>
          <p:cNvPr id="15" name="Picture 14">
            <a:hlinkClick r:id="rId7"/>
            <a:extLst>
              <a:ext uri="{FF2B5EF4-FFF2-40B4-BE49-F238E27FC236}">
                <a16:creationId xmlns:a16="http://schemas.microsoft.com/office/drawing/2014/main" id="{97514676-EFD0-AC2A-B2CC-7C37EA6564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41340" y="3146931"/>
            <a:ext cx="1820749" cy="564138"/>
          </a:xfrm>
          <a:prstGeom prst="rect">
            <a:avLst/>
          </a:prstGeom>
        </p:spPr>
      </p:pic>
      <p:pic>
        <p:nvPicPr>
          <p:cNvPr id="19" name="Picture 2">
            <a:hlinkClick r:id="rId9"/>
            <a:extLst>
              <a:ext uri="{FF2B5EF4-FFF2-40B4-BE49-F238E27FC236}">
                <a16:creationId xmlns:a16="http://schemas.microsoft.com/office/drawing/2014/main" id="{83345B69-880A-F88D-302F-374537307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586" y="1893195"/>
            <a:ext cx="986514" cy="986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C72299-1A8C-4799-B8F2-04A448CDCD2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2468" y="2879710"/>
            <a:ext cx="1820749" cy="1335216"/>
          </a:xfrm>
          <a:prstGeom prst="rect">
            <a:avLst/>
          </a:prstGeom>
        </p:spPr>
      </p:pic>
      <p:pic>
        <p:nvPicPr>
          <p:cNvPr id="16" name="Picture 15">
            <a:hlinkClick r:id="rId12"/>
            <a:extLst>
              <a:ext uri="{FF2B5EF4-FFF2-40B4-BE49-F238E27FC236}">
                <a16:creationId xmlns:a16="http://schemas.microsoft.com/office/drawing/2014/main" id="{CB372ADA-BDB8-4DD0-A821-6AA981D4AF1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64588" y="1986179"/>
            <a:ext cx="2974255" cy="800547"/>
          </a:xfrm>
          <a:prstGeom prst="rect">
            <a:avLst/>
          </a:prstGeom>
        </p:spPr>
      </p:pic>
      <p:pic>
        <p:nvPicPr>
          <p:cNvPr id="9" name="Picture 8">
            <a:hlinkClick r:id="rId14"/>
            <a:extLst>
              <a:ext uri="{FF2B5EF4-FFF2-40B4-BE49-F238E27FC236}">
                <a16:creationId xmlns:a16="http://schemas.microsoft.com/office/drawing/2014/main" id="{25EA0026-12BB-452A-ADB2-8F154F711C1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99586" y="4399984"/>
            <a:ext cx="1126146" cy="1126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7019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6467913-C90B-F96A-FAC0-B397EC041D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Help wanted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C1DFAB-10E5-904E-5F7A-62415FA802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ideas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DC36A1-8E4C-D517-6E11-FA563391C0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3040" y="1288457"/>
            <a:ext cx="8228700" cy="2622054"/>
          </a:xfrm>
        </p:spPr>
        <p:txBody>
          <a:bodyPr/>
          <a:lstStyle/>
          <a:p>
            <a:r>
              <a:rPr lang="en-US" dirty="0"/>
              <a:t>Subject matter experts (SME):</a:t>
            </a:r>
          </a:p>
          <a:p>
            <a:pPr lvl="1"/>
            <a:r>
              <a:rPr lang="en-US" dirty="0"/>
              <a:t>knowledge keepers in their chosen field</a:t>
            </a:r>
          </a:p>
          <a:p>
            <a:pPr lvl="1"/>
            <a:r>
              <a:rPr lang="en-US" dirty="0"/>
              <a:t>Shares knowledge during a virtual discussions with the students</a:t>
            </a:r>
          </a:p>
          <a:p>
            <a:r>
              <a:rPr lang="en-US" dirty="0"/>
              <a:t>Mentors:</a:t>
            </a:r>
          </a:p>
          <a:p>
            <a:pPr lvl="1"/>
            <a:r>
              <a:rPr lang="en-US" dirty="0"/>
              <a:t>Provides advice and help on a 1-on-1 basis</a:t>
            </a:r>
          </a:p>
          <a:p>
            <a:r>
              <a:rPr lang="en-US" dirty="0"/>
              <a:t>Potential partnerships</a:t>
            </a:r>
          </a:p>
        </p:txBody>
      </p:sp>
    </p:spTree>
    <p:extLst>
      <p:ext uri="{BB962C8B-B14F-4D97-AF65-F5344CB8AC3E}">
        <p14:creationId xmlns:p14="http://schemas.microsoft.com/office/powerpoint/2010/main" val="26145625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Ham Radio Project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73040" y="1127125"/>
            <a:ext cx="5388663" cy="4603750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Ham Radio Project Supported by a generous grant from Amateur Radio Digital Communications (ARDC), NRAO is launching a two-year project to engage BIPOC and LGBTQIA+ students in learning about the electromagnetic spectrum and the excitement of amateur radio. </a:t>
            </a:r>
          </a:p>
          <a:p>
            <a:r>
              <a:rPr lang="en-US" sz="1800" dirty="0"/>
              <a:t>Start date: January 2023</a:t>
            </a:r>
          </a:p>
          <a:p>
            <a:r>
              <a:rPr lang="en-US" sz="1800" dirty="0"/>
              <a:t>10 students — “Wave one” </a:t>
            </a:r>
          </a:p>
          <a:p>
            <a:r>
              <a:rPr lang="en-US" sz="1800" dirty="0"/>
              <a:t>20 students — “Wave two” </a:t>
            </a:r>
          </a:p>
          <a:p>
            <a:r>
              <a:rPr lang="en-US" sz="1800" dirty="0"/>
              <a:t>$100/week stipends</a:t>
            </a:r>
          </a:p>
          <a:p>
            <a:r>
              <a:rPr lang="en-US" sz="1800" dirty="0"/>
              <a:t>Leading to Amateur Radio Technician’s license</a:t>
            </a:r>
          </a:p>
          <a:p>
            <a:r>
              <a:rPr lang="en-US" sz="1800" dirty="0"/>
              <a:t>SuperKnova online learning platform</a:t>
            </a:r>
          </a:p>
          <a:p>
            <a:r>
              <a:rPr lang="en-US" sz="1800" dirty="0"/>
              <a:t>Weekly virtual sessions to include science, technology, professional development, licensure prep, hands-on labs, and cohort-building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E8950F-835A-264C-BD0F-7EA6679EB2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7882" y="2290917"/>
            <a:ext cx="3738326" cy="26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4855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457201" y="5624513"/>
            <a:ext cx="374073" cy="273844"/>
          </a:xfrm>
        </p:spPr>
        <p:txBody>
          <a:bodyPr/>
          <a:lstStyle/>
          <a:p>
            <a:fld id="{276D18E9-D365-48B6-A165-BF78B09A2110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AD4898E-AFFF-4FD9-BAD5-B9C246497C80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86739" y="2148385"/>
            <a:ext cx="7069042" cy="2427242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/>
              <a:t>Name</a:t>
            </a:r>
            <a:r>
              <a:rPr lang="en-US" sz="1800" dirty="0"/>
              <a:t>: Jesse Alexander, WB2IFS/3</a:t>
            </a:r>
          </a:p>
          <a:p>
            <a:pPr marL="0" indent="0">
              <a:buNone/>
            </a:pPr>
            <a:r>
              <a:rPr lang="en-US" sz="1800" b="1" dirty="0"/>
              <a:t>Role</a:t>
            </a:r>
            <a:r>
              <a:rPr lang="en-US" sz="1800" dirty="0"/>
              <a:t>: Ham Radio Lead</a:t>
            </a:r>
          </a:p>
          <a:p>
            <a:pPr marL="0" indent="0">
              <a:buNone/>
            </a:pPr>
            <a:r>
              <a:rPr lang="en-US" sz="1800" b="1" dirty="0"/>
              <a:t>Where I Live</a:t>
            </a:r>
            <a:r>
              <a:rPr lang="en-US" sz="1800" dirty="0"/>
              <a:t>: Clinton, MD, USA, Grid Reference FM18ns</a:t>
            </a:r>
          </a:p>
          <a:p>
            <a:pPr marL="0" indent="0">
              <a:buNone/>
            </a:pPr>
            <a:r>
              <a:rPr lang="en-US" sz="1800" b="1" dirty="0"/>
              <a:t>What I like to do outside of work: </a:t>
            </a:r>
            <a:r>
              <a:rPr lang="en-US" sz="1800" dirty="0"/>
              <a:t>Poetry, Comic books, sci-fi</a:t>
            </a:r>
          </a:p>
          <a:p>
            <a:pPr marL="0" indent="0">
              <a:buNone/>
            </a:pPr>
            <a:r>
              <a:rPr lang="en-US" sz="1800" b="1" dirty="0"/>
              <a:t>Amateur Radio sub-hobbies</a:t>
            </a:r>
            <a:r>
              <a:rPr lang="en-US" sz="1800" dirty="0"/>
              <a:t>: Emergency Communications, hacking electronics, CW, digital communications (DMR, APRS, FT8, etc.)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AD73CE5-B537-42B2-9347-C9C02A6610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1707" y="4108033"/>
            <a:ext cx="1021686" cy="1021686"/>
          </a:xfrm>
          <a:prstGeom prst="rect">
            <a:avLst/>
          </a:prstGeom>
        </p:spPr>
      </p:pic>
      <p:pic>
        <p:nvPicPr>
          <p:cNvPr id="17" name="Picture 16">
            <a:hlinkClick r:id="rId4"/>
            <a:extLst>
              <a:ext uri="{FF2B5EF4-FFF2-40B4-BE49-F238E27FC236}">
                <a16:creationId xmlns:a16="http://schemas.microsoft.com/office/drawing/2014/main" id="{EBAD6390-C203-448A-81C7-73C3DCB9D7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064" y="4051061"/>
            <a:ext cx="1118244" cy="12077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CF4B31-D72C-4640-9DD7-076A6A7B51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5513" y="4212880"/>
            <a:ext cx="820815" cy="811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8DF7B5E-2613-46F2-B309-A39DCB1375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500" b="97000" l="10000" r="90000">
                        <a14:foregroundMark x1="21000" y1="11500" x2="66000" y2="15500"/>
                        <a14:foregroundMark x1="66000" y1="15500" x2="78500" y2="10000"/>
                        <a14:foregroundMark x1="80000" y1="15500" x2="34500" y2="8500"/>
                        <a14:foregroundMark x1="34500" y1="8500" x2="79500" y2="13000"/>
                        <a14:foregroundMark x1="79500" y1="13000" x2="38500" y2="38500"/>
                        <a14:foregroundMark x1="38500" y1="38500" x2="24500" y2="80500"/>
                        <a14:foregroundMark x1="24500" y1="80500" x2="71000" y2="86500"/>
                        <a14:foregroundMark x1="71000" y1="86500" x2="74000" y2="42000"/>
                        <a14:foregroundMark x1="74000" y1="42000" x2="34500" y2="70000"/>
                        <a14:foregroundMark x1="34500" y1="70000" x2="77500" y2="81500"/>
                        <a14:foregroundMark x1="77500" y1="81500" x2="25500" y2="62500"/>
                        <a14:foregroundMark x1="25500" y1="62500" x2="46500" y2="22500"/>
                        <a14:foregroundMark x1="46500" y1="22500" x2="70500" y2="63500"/>
                        <a14:foregroundMark x1="70500" y1="63500" x2="74500" y2="19500"/>
                        <a14:foregroundMark x1="74500" y1="19500" x2="66000" y2="63000"/>
                        <a14:foregroundMark x1="66000" y1="63000" x2="64000" y2="19000"/>
                        <a14:foregroundMark x1="64000" y1="19000" x2="80000" y2="16000"/>
                        <a14:foregroundMark x1="38000" y1="19000" x2="75500" y2="17500"/>
                        <a14:foregroundMark x1="28000" y1="67500" x2="37000" y2="80000"/>
                        <a14:foregroundMark x1="24500" y1="85000" x2="71000" y2="92000"/>
                        <a14:foregroundMark x1="71000" y1="92000" x2="25000" y2="86500"/>
                        <a14:foregroundMark x1="25000" y1="86500" x2="69500" y2="94500"/>
                        <a14:foregroundMark x1="69500" y1="94500" x2="77000" y2="86500"/>
                        <a14:foregroundMark x1="70500" y1="76000" x2="59500" y2="68000"/>
                        <a14:foregroundMark x1="42500" y1="17000" x2="44000" y2="65000"/>
                        <a14:foregroundMark x1="44000" y1="65000" x2="35500" y2="20000"/>
                        <a14:foregroundMark x1="35500" y1="20000" x2="32000" y2="64000"/>
                        <a14:foregroundMark x1="32000" y1="64000" x2="27500" y2="19000"/>
                        <a14:foregroundMark x1="27500" y1="19000" x2="29500" y2="65000"/>
                        <a14:foregroundMark x1="29500" y1="65000" x2="24000" y2="21500"/>
                        <a14:foregroundMark x1="24000" y1="21500" x2="36500" y2="69000"/>
                        <a14:foregroundMark x1="36500" y1="69000" x2="44000" y2="23500"/>
                        <a14:foregroundMark x1="44000" y1="23500" x2="28000" y2="67500"/>
                        <a14:foregroundMark x1="28000" y1="67500" x2="22500" y2="51000"/>
                        <a14:foregroundMark x1="70500" y1="93000" x2="26500" y2="90500"/>
                        <a14:foregroundMark x1="26500" y1="90500" x2="42500" y2="92500"/>
                        <a14:foregroundMark x1="52500" y1="90500" x2="22500" y2="92000"/>
                        <a14:foregroundMark x1="20000" y1="92000" x2="25000" y2="79000"/>
                        <a14:foregroundMark x1="77000" y1="80000" x2="76500" y2="95500"/>
                        <a14:foregroundMark x1="79500" y1="14500" x2="77000" y2="94000"/>
                        <a14:foregroundMark x1="21000" y1="8500" x2="23000" y2="95500"/>
                        <a14:foregroundMark x1="18500" y1="22000" x2="21000" y2="96000"/>
                        <a14:foregroundMark x1="21000" y1="8500" x2="64500" y2="17000"/>
                        <a14:foregroundMark x1="64500" y1="17000" x2="78000" y2="13000"/>
                        <a14:foregroundMark x1="78500" y1="8500" x2="23500" y2="5500"/>
                        <a14:foregroundMark x1="75500" y1="64500" x2="34500" y2="86000"/>
                        <a14:foregroundMark x1="34500" y1="86000" x2="51000" y2="43000"/>
                        <a14:foregroundMark x1="51000" y1="43000" x2="66000" y2="78500"/>
                        <a14:foregroundMark x1="58000" y1="63000" x2="72500" y2="92500"/>
                        <a14:foregroundMark x1="63000" y1="74500" x2="65500" y2="69500"/>
                        <a14:foregroundMark x1="61000" y1="70000" x2="48000" y2="66500"/>
                        <a14:foregroundMark x1="64500" y1="80500" x2="45500" y2="81500"/>
                        <a14:foregroundMark x1="78500" y1="97000" x2="23000" y2="96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95730" y="4073709"/>
            <a:ext cx="1090333" cy="10903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99B24D-241C-DE11-936A-24AA3529910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1064" y="251769"/>
            <a:ext cx="1864816" cy="1864816"/>
          </a:xfrm>
          <a:prstGeom prst="rect">
            <a:avLst/>
          </a:prstGeom>
        </p:spPr>
      </p:pic>
      <p:pic>
        <p:nvPicPr>
          <p:cNvPr id="15" name="Picture 14">
            <a:hlinkClick r:id="rId10"/>
            <a:extLst>
              <a:ext uri="{FF2B5EF4-FFF2-40B4-BE49-F238E27FC236}">
                <a16:creationId xmlns:a16="http://schemas.microsoft.com/office/drawing/2014/main" id="{F6D3E220-8EC1-AB10-4D14-98B82E4F85D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20366" y="4196126"/>
            <a:ext cx="759001" cy="75900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4C23D4B-1CBF-493F-8888-EFDD2D3A442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70513" y="253482"/>
            <a:ext cx="2458917" cy="2458917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8C5EE791-263C-9BEE-C29E-328ED2E01D6C}"/>
              </a:ext>
            </a:extLst>
          </p:cNvPr>
          <p:cNvSpPr/>
          <p:nvPr/>
        </p:nvSpPr>
        <p:spPr>
          <a:xfrm>
            <a:off x="4438293" y="573997"/>
            <a:ext cx="1902604" cy="1514690"/>
          </a:xfrm>
          <a:prstGeom prst="rightArrow">
            <a:avLst/>
          </a:prstGeom>
          <a:solidFill>
            <a:srgbClr val="0624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Scan for my card</a:t>
            </a:r>
          </a:p>
        </p:txBody>
      </p:sp>
      <p:pic>
        <p:nvPicPr>
          <p:cNvPr id="8" name="Picture 7">
            <a:hlinkClick r:id="rId13"/>
            <a:extLst>
              <a:ext uri="{FF2B5EF4-FFF2-40B4-BE49-F238E27FC236}">
                <a16:creationId xmlns:a16="http://schemas.microsoft.com/office/drawing/2014/main" id="{426AF8E2-FDEA-0B1A-E781-9A4BE8596C3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94250" y="4263462"/>
            <a:ext cx="881660" cy="710831"/>
          </a:xfrm>
          <a:prstGeom prst="rect">
            <a:avLst/>
          </a:prstGeom>
        </p:spPr>
      </p:pic>
      <p:pic>
        <p:nvPicPr>
          <p:cNvPr id="5" name="Picture 4">
            <a:hlinkClick r:id="rId15"/>
            <a:extLst>
              <a:ext uri="{FF2B5EF4-FFF2-40B4-BE49-F238E27FC236}">
                <a16:creationId xmlns:a16="http://schemas.microsoft.com/office/drawing/2014/main" id="{252D9F1F-EAE5-4FD0-8AAD-C4775F22C47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36094" y="4223589"/>
            <a:ext cx="707926" cy="711144"/>
          </a:xfrm>
          <a:prstGeom prst="rect">
            <a:avLst/>
          </a:prstGeom>
        </p:spPr>
      </p:pic>
      <p:pic>
        <p:nvPicPr>
          <p:cNvPr id="10" name="Picture 9">
            <a:hlinkClick r:id="rId17"/>
            <a:extLst>
              <a:ext uri="{FF2B5EF4-FFF2-40B4-BE49-F238E27FC236}">
                <a16:creationId xmlns:a16="http://schemas.microsoft.com/office/drawing/2014/main" id="{8D4B7B67-F893-4A08-435A-A70EE69D809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979370" y="4174801"/>
            <a:ext cx="888151" cy="88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8840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DCD6F7F-86F5-8BB3-5B6D-09A4478A0E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BC9EC1-D829-E145-7CA8-FED44F6476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Further reading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4F533A-3C01-43FE-51FA-20E4933BBD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819" y="1521542"/>
            <a:ext cx="4316361" cy="3237271"/>
          </a:xfrm>
          <a:prstGeom prst="rect">
            <a:avLst/>
          </a:prstGeom>
        </p:spPr>
      </p:pic>
      <p:sp>
        <p:nvSpPr>
          <p:cNvPr id="7" name="Callout: Bent Line with No Border 6">
            <a:extLst>
              <a:ext uri="{FF2B5EF4-FFF2-40B4-BE49-F238E27FC236}">
                <a16:creationId xmlns:a16="http://schemas.microsoft.com/office/drawing/2014/main" id="{906BCE62-24DB-3999-5E26-0D8A37C56740}"/>
              </a:ext>
            </a:extLst>
          </p:cNvPr>
          <p:cNvSpPr/>
          <p:nvPr/>
        </p:nvSpPr>
        <p:spPr>
          <a:xfrm>
            <a:off x="257792" y="4824565"/>
            <a:ext cx="1622322" cy="1024782"/>
          </a:xfrm>
          <a:prstGeom prst="callout2">
            <a:avLst>
              <a:gd name="adj1" fmla="val 52083"/>
              <a:gd name="adj2" fmla="val 106818"/>
              <a:gd name="adj3" fmla="val 36698"/>
              <a:gd name="adj4" fmla="val 130000"/>
              <a:gd name="adj5" fmla="val -47169"/>
              <a:gd name="adj6" fmla="val 177575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Buy this book: NOW!</a:t>
            </a:r>
          </a:p>
        </p:txBody>
      </p:sp>
      <p:sp>
        <p:nvSpPr>
          <p:cNvPr id="8" name="Callout: Bent Line with No Border 7">
            <a:extLst>
              <a:ext uri="{FF2B5EF4-FFF2-40B4-BE49-F238E27FC236}">
                <a16:creationId xmlns:a16="http://schemas.microsoft.com/office/drawing/2014/main" id="{AA8E1F19-A5D7-4BA7-F332-287F92F6CF54}"/>
              </a:ext>
            </a:extLst>
          </p:cNvPr>
          <p:cNvSpPr/>
          <p:nvPr/>
        </p:nvSpPr>
        <p:spPr>
          <a:xfrm>
            <a:off x="142053" y="2657551"/>
            <a:ext cx="1622322" cy="866084"/>
          </a:xfrm>
          <a:prstGeom prst="callout2">
            <a:avLst>
              <a:gd name="adj1" fmla="val 52083"/>
              <a:gd name="adj2" fmla="val 106818"/>
              <a:gd name="adj3" fmla="val 39262"/>
              <a:gd name="adj4" fmla="val 128788"/>
              <a:gd name="adj5" fmla="val -27244"/>
              <a:gd name="adj6" fmla="val 179393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Required reading for BIPOC &amp; allies</a:t>
            </a:r>
          </a:p>
        </p:txBody>
      </p:sp>
      <p:sp>
        <p:nvSpPr>
          <p:cNvPr id="9" name="Callout: Bent Line with No Border 8">
            <a:extLst>
              <a:ext uri="{FF2B5EF4-FFF2-40B4-BE49-F238E27FC236}">
                <a16:creationId xmlns:a16="http://schemas.microsoft.com/office/drawing/2014/main" id="{2F2A9163-C819-9E4E-8935-2193D365B87C}"/>
              </a:ext>
            </a:extLst>
          </p:cNvPr>
          <p:cNvSpPr/>
          <p:nvPr/>
        </p:nvSpPr>
        <p:spPr>
          <a:xfrm>
            <a:off x="6937172" y="3108337"/>
            <a:ext cx="1949036" cy="1517741"/>
          </a:xfrm>
          <a:prstGeom prst="callout2">
            <a:avLst>
              <a:gd name="adj1" fmla="val 52083"/>
              <a:gd name="adj2" fmla="val -6515"/>
              <a:gd name="adj3" fmla="val 34134"/>
              <a:gd name="adj4" fmla="val -22121"/>
              <a:gd name="adj5" fmla="val 33633"/>
              <a:gd name="adj6" fmla="val -47568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Required reading to understand the Indigenous experience</a:t>
            </a:r>
          </a:p>
        </p:txBody>
      </p:sp>
      <p:sp>
        <p:nvSpPr>
          <p:cNvPr id="10" name="Callout: Bent Line with No Border 9">
            <a:extLst>
              <a:ext uri="{FF2B5EF4-FFF2-40B4-BE49-F238E27FC236}">
                <a16:creationId xmlns:a16="http://schemas.microsoft.com/office/drawing/2014/main" id="{DE86DDC5-3785-8AAA-6C25-C6D13ED5D611}"/>
              </a:ext>
            </a:extLst>
          </p:cNvPr>
          <p:cNvSpPr/>
          <p:nvPr/>
        </p:nvSpPr>
        <p:spPr>
          <a:xfrm>
            <a:off x="142053" y="1524383"/>
            <a:ext cx="1622322" cy="898153"/>
          </a:xfrm>
          <a:prstGeom prst="callout2">
            <a:avLst>
              <a:gd name="adj1" fmla="val 52083"/>
              <a:gd name="adj2" fmla="val 106818"/>
              <a:gd name="adj3" fmla="val 54647"/>
              <a:gd name="adj4" fmla="val 128788"/>
              <a:gd name="adj5" fmla="val 66029"/>
              <a:gd name="adj6" fmla="val 172120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Truth about the future of education</a:t>
            </a:r>
          </a:p>
        </p:txBody>
      </p:sp>
      <p:sp>
        <p:nvSpPr>
          <p:cNvPr id="11" name="Callout: Bent Line with No Border 10">
            <a:extLst>
              <a:ext uri="{FF2B5EF4-FFF2-40B4-BE49-F238E27FC236}">
                <a16:creationId xmlns:a16="http://schemas.microsoft.com/office/drawing/2014/main" id="{E44A4404-2916-1275-BB05-A6F0B59B39EA}"/>
              </a:ext>
            </a:extLst>
          </p:cNvPr>
          <p:cNvSpPr/>
          <p:nvPr/>
        </p:nvSpPr>
        <p:spPr>
          <a:xfrm>
            <a:off x="257792" y="3691397"/>
            <a:ext cx="1622322" cy="875303"/>
          </a:xfrm>
          <a:prstGeom prst="callout2">
            <a:avLst>
              <a:gd name="adj1" fmla="val 52083"/>
              <a:gd name="adj2" fmla="val 106818"/>
              <a:gd name="adj3" fmla="val 54647"/>
              <a:gd name="adj4" fmla="val 128788"/>
              <a:gd name="adj5" fmla="val 40216"/>
              <a:gd name="adj6" fmla="val 175150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Classic guide to Black STEM contributions</a:t>
            </a:r>
          </a:p>
        </p:txBody>
      </p:sp>
      <p:sp>
        <p:nvSpPr>
          <p:cNvPr id="12" name="Callout: Bent Line with No Border 11">
            <a:extLst>
              <a:ext uri="{FF2B5EF4-FFF2-40B4-BE49-F238E27FC236}">
                <a16:creationId xmlns:a16="http://schemas.microsoft.com/office/drawing/2014/main" id="{4A48B3BF-071E-2D9D-39F4-B6DD6DF3CCB4}"/>
              </a:ext>
            </a:extLst>
          </p:cNvPr>
          <p:cNvSpPr/>
          <p:nvPr/>
        </p:nvSpPr>
        <p:spPr>
          <a:xfrm>
            <a:off x="6907676" y="1139810"/>
            <a:ext cx="2094271" cy="1517741"/>
          </a:xfrm>
          <a:prstGeom prst="callout2">
            <a:avLst>
              <a:gd name="adj1" fmla="val 52083"/>
              <a:gd name="adj2" fmla="val -6515"/>
              <a:gd name="adj3" fmla="val 126125"/>
              <a:gd name="adj4" fmla="val -18779"/>
              <a:gd name="adj5" fmla="val 137284"/>
              <a:gd name="adj6" fmla="val -61693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Ground truth about how innovation happens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E4ED79-E5C4-67E2-7284-E71397E12569}"/>
              </a:ext>
            </a:extLst>
          </p:cNvPr>
          <p:cNvSpPr txBox="1"/>
          <p:nvPr/>
        </p:nvSpPr>
        <p:spPr>
          <a:xfrm>
            <a:off x="2694039" y="4990987"/>
            <a:ext cx="4621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 panose="020B0502020104020203" pitchFamily="34" charset="0"/>
              </a:rPr>
              <a:t>Complete book and article lists:  </a:t>
            </a:r>
            <a:r>
              <a:rPr lang="en-US" dirty="0">
                <a:latin typeface="Gill Sans MT" panose="020B0502020104020203" pitchFamily="34" charset="0"/>
                <a:hlinkClick r:id="rId4"/>
              </a:rPr>
              <a:t>https://linktr.ee/nrao_hamradio</a:t>
            </a:r>
            <a:r>
              <a:rPr lang="en-US" dirty="0">
                <a:latin typeface="Gill Sans MT" panose="020B0502020104020203" pitchFamily="34" charset="0"/>
              </a:rPr>
              <a:t>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39DEC1C-9F7B-9613-D48D-3F5DABCB99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1755" y="4842732"/>
            <a:ext cx="1145458" cy="1145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1167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3DFFFF6-5269-7173-D556-FF2A16DE26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98909" y="4770396"/>
            <a:ext cx="7110412" cy="628231"/>
          </a:xfrm>
        </p:spPr>
        <p:txBody>
          <a:bodyPr/>
          <a:lstStyle/>
          <a:p>
            <a:pPr algn="ctr"/>
            <a:r>
              <a:rPr lang="en-US" sz="8800" dirty="0"/>
              <a:t>Questions?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9DA0B0-8FDA-7A71-986A-2641A01500A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fld id="{276D18E9-D365-48B6-A165-BF78B09A2110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63056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title="Peter Mayer&amp;#39;s Blue Boat Home">
            <a:hlinkClick r:id="" action="ppaction://media"/>
            <a:extLst>
              <a:ext uri="{FF2B5EF4-FFF2-40B4-BE49-F238E27FC236}">
                <a16:creationId xmlns:a16="http://schemas.microsoft.com/office/drawing/2014/main" id="{FA242971-D1B5-4DAF-87E3-9E15CCC452E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59120" y="844235"/>
            <a:ext cx="8413688" cy="473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9091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92506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94EFD345-70A3-4266-9B20-790F57863498}"/>
              </a:ext>
            </a:extLst>
          </p:cNvPr>
          <p:cNvSpPr/>
          <p:nvPr/>
        </p:nvSpPr>
        <p:spPr>
          <a:xfrm>
            <a:off x="1262510" y="1167896"/>
            <a:ext cx="1573442" cy="4813125"/>
          </a:xfrm>
          <a:prstGeom prst="roundRect">
            <a:avLst>
              <a:gd name="adj" fmla="val 6035"/>
            </a:avLst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dirty="0"/>
              <a:t>Spring 2023 </a:t>
            </a: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F1790043-DB79-4FA3-B654-71CE658AC1AD}"/>
              </a:ext>
            </a:extLst>
          </p:cNvPr>
          <p:cNvSpPr/>
          <p:nvPr/>
        </p:nvSpPr>
        <p:spPr>
          <a:xfrm>
            <a:off x="2845886" y="1167896"/>
            <a:ext cx="3018694" cy="4813126"/>
          </a:xfrm>
          <a:prstGeom prst="roundRect">
            <a:avLst>
              <a:gd name="adj" fmla="val 6035"/>
            </a:avLst>
          </a:prstGeom>
          <a:gradFill>
            <a:gsLst>
              <a:gs pos="0">
                <a:srgbClr val="4C71A1"/>
              </a:gs>
              <a:gs pos="100000">
                <a:srgbClr val="FFFFFF">
                  <a:alpha val="0"/>
                </a:srgbClr>
              </a:gs>
            </a:gsLst>
            <a:lin ang="5400000" scaled="1"/>
          </a:gradFill>
          <a:ln>
            <a:solidFill>
              <a:srgbClr val="4E73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dirty="0"/>
              <a:t>Summer 2023 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AF3AC4D-9CF0-49F7-B19D-27BB4DFD3422}"/>
              </a:ext>
            </a:extLst>
          </p:cNvPr>
          <p:cNvSpPr/>
          <p:nvPr/>
        </p:nvSpPr>
        <p:spPr>
          <a:xfrm>
            <a:off x="5887438" y="1167896"/>
            <a:ext cx="3243214" cy="4798338"/>
          </a:xfrm>
          <a:prstGeom prst="roundRect">
            <a:avLst>
              <a:gd name="adj" fmla="val 6035"/>
            </a:avLst>
          </a:prstGeom>
          <a:gradFill>
            <a:gsLst>
              <a:gs pos="0">
                <a:schemeClr val="accent4"/>
              </a:gs>
              <a:gs pos="100000">
                <a:srgbClr val="FFFFFF">
                  <a:alpha val="0"/>
                </a:srgbClr>
              </a:gs>
            </a:gsLst>
            <a:lin ang="5400000" scaled="1"/>
          </a:gra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dirty="0"/>
              <a:t>AY 2023-2024 </a:t>
            </a: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81901" y="2877213"/>
            <a:ext cx="1100675" cy="2477145"/>
          </a:xfrm>
          <a:prstGeom prst="rect">
            <a:avLst/>
          </a:prstGeom>
          <a:gradFill flip="none" rotWithShape="1">
            <a:gsLst>
              <a:gs pos="0">
                <a:srgbClr val="AAC8F0"/>
              </a:gs>
              <a:gs pos="100000">
                <a:srgbClr val="FFFFFF">
                  <a:alpha val="0"/>
                </a:srgbClr>
              </a:gs>
            </a:gsLst>
            <a:lin ang="5400000" scaled="1"/>
            <a:tileRect/>
          </a:gradFill>
          <a:ln w="19050" cmpd="sng">
            <a:noFill/>
            <a:miter lim="800000"/>
            <a:headEnd/>
            <a:tailEnd/>
          </a:ln>
        </p:spPr>
        <p:txBody>
          <a:bodyPr lIns="68598" tIns="48019" rIns="68598" bIns="13720"/>
          <a:lstStyle/>
          <a:p>
            <a:pPr marL="133386" indent="-133386">
              <a:lnSpc>
                <a:spcPct val="85000"/>
              </a:lnSpc>
              <a:spcBef>
                <a:spcPts val="300"/>
              </a:spcBef>
              <a:buFontTx/>
              <a:buChar char="•"/>
            </a:pPr>
            <a:r>
              <a:rPr lang="en-US" sz="1350" dirty="0">
                <a:solidFill>
                  <a:srgbClr val="595959"/>
                </a:solidFill>
                <a:latin typeface="Arial Narrow" pitchFamily="112" charset="0"/>
              </a:rPr>
              <a:t>Develop recruitment strategy</a:t>
            </a:r>
          </a:p>
          <a:p>
            <a:pPr marL="133386" indent="-133386">
              <a:lnSpc>
                <a:spcPct val="85000"/>
              </a:lnSpc>
              <a:spcBef>
                <a:spcPts val="300"/>
              </a:spcBef>
              <a:buFontTx/>
              <a:buChar char="•"/>
            </a:pPr>
            <a:r>
              <a:rPr lang="en-US" sz="1350" dirty="0">
                <a:solidFill>
                  <a:srgbClr val="595959"/>
                </a:solidFill>
                <a:latin typeface="Arial Narrow" pitchFamily="112" charset="0"/>
              </a:rPr>
              <a:t>Design curriculum</a:t>
            </a:r>
          </a:p>
          <a:p>
            <a:pPr marL="133386" indent="-133386">
              <a:lnSpc>
                <a:spcPct val="85000"/>
              </a:lnSpc>
              <a:spcBef>
                <a:spcPts val="300"/>
              </a:spcBef>
              <a:buFontTx/>
              <a:buChar char="•"/>
            </a:pPr>
            <a:r>
              <a:rPr lang="en-US" sz="1350" dirty="0">
                <a:solidFill>
                  <a:srgbClr val="595959"/>
                </a:solidFill>
                <a:latin typeface="Arial Narrow" pitchFamily="112" charset="0"/>
              </a:rPr>
              <a:t>Hands-on lab procurement &amp; kitting</a:t>
            </a:r>
          </a:p>
          <a:p>
            <a:pPr marL="133386" indent="-133386">
              <a:lnSpc>
                <a:spcPct val="85000"/>
              </a:lnSpc>
              <a:spcBef>
                <a:spcPts val="300"/>
              </a:spcBef>
              <a:buFontTx/>
              <a:buChar char="•"/>
            </a:pPr>
            <a:r>
              <a:rPr lang="en-US" sz="1350" dirty="0">
                <a:solidFill>
                  <a:srgbClr val="595959"/>
                </a:solidFill>
                <a:latin typeface="Arial Narrow" pitchFamily="112" charset="0"/>
              </a:rPr>
              <a:t>List people needed</a:t>
            </a:r>
          </a:p>
          <a:p>
            <a:pPr marL="133386" indent="-133386">
              <a:lnSpc>
                <a:spcPct val="85000"/>
              </a:lnSpc>
              <a:spcBef>
                <a:spcPts val="300"/>
              </a:spcBef>
              <a:buFontTx/>
              <a:buChar char="•"/>
            </a:pPr>
            <a:r>
              <a:rPr lang="en-US" sz="1350" dirty="0">
                <a:solidFill>
                  <a:srgbClr val="595959"/>
                </a:solidFill>
                <a:latin typeface="Arial Narrow" pitchFamily="112" charset="0"/>
              </a:rPr>
              <a:t>Support tools built</a:t>
            </a:r>
          </a:p>
        </p:txBody>
      </p:sp>
      <p:sp>
        <p:nvSpPr>
          <p:cNvPr id="39" name="Rectangle 38"/>
          <p:cNvSpPr>
            <a:spLocks noChangeArrowheads="1"/>
          </p:cNvSpPr>
          <p:nvPr/>
        </p:nvSpPr>
        <p:spPr bwMode="auto">
          <a:xfrm>
            <a:off x="4501808" y="2871164"/>
            <a:ext cx="1308289" cy="2477145"/>
          </a:xfrm>
          <a:prstGeom prst="rect">
            <a:avLst/>
          </a:prstGeom>
          <a:gradFill flip="none" rotWithShape="1">
            <a:gsLst>
              <a:gs pos="0">
                <a:srgbClr val="AAC8F0"/>
              </a:gs>
              <a:gs pos="100000">
                <a:srgbClr val="FFFFFF">
                  <a:alpha val="0"/>
                </a:srgbClr>
              </a:gs>
            </a:gsLst>
            <a:lin ang="5400000" scaled="1"/>
            <a:tileRect/>
          </a:gradFill>
          <a:ln w="19050" cmpd="sng">
            <a:noFill/>
            <a:miter lim="800000"/>
            <a:headEnd/>
            <a:tailEnd/>
          </a:ln>
        </p:spPr>
        <p:txBody>
          <a:bodyPr lIns="68598" tIns="48019" rIns="68598" bIns="13720"/>
          <a:lstStyle/>
          <a:p>
            <a:pPr marL="285750" indent="-285750">
              <a:lnSpc>
                <a:spcPct val="85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595959"/>
                </a:solidFill>
                <a:latin typeface="Arial Narrow" pitchFamily="112" charset="0"/>
              </a:rPr>
              <a:t>Report to ARDC</a:t>
            </a:r>
          </a:p>
          <a:p>
            <a:pPr marL="285750" indent="-285750">
              <a:lnSpc>
                <a:spcPct val="85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595959"/>
                </a:solidFill>
                <a:latin typeface="Arial Narrow" pitchFamily="112" charset="0"/>
              </a:rPr>
              <a:t>Lessons learned</a:t>
            </a:r>
          </a:p>
          <a:p>
            <a:pPr marL="285750" indent="-285750">
              <a:lnSpc>
                <a:spcPct val="85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595959"/>
                </a:solidFill>
                <a:latin typeface="Arial Narrow" pitchFamily="112" charset="0"/>
              </a:rPr>
              <a:t>Recommendations from other projects</a:t>
            </a:r>
          </a:p>
          <a:p>
            <a:pPr marL="285750" indent="-285750">
              <a:lnSpc>
                <a:spcPct val="85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595959"/>
                </a:solidFill>
                <a:latin typeface="Arial Narrow" pitchFamily="112" charset="0"/>
              </a:rPr>
              <a:t>Development of curricula for Wave 2</a:t>
            </a:r>
          </a:p>
          <a:p>
            <a:pPr marL="285750" indent="-285750">
              <a:lnSpc>
                <a:spcPct val="85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595959"/>
                </a:solidFill>
                <a:latin typeface="Arial Narrow" pitchFamily="112" charset="0"/>
              </a:rPr>
              <a:t>Wave 2 on SuperKnova</a:t>
            </a:r>
          </a:p>
          <a:p>
            <a:pPr marL="285750" indent="-285750">
              <a:lnSpc>
                <a:spcPct val="85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endParaRPr lang="en-US" sz="1350" dirty="0">
              <a:solidFill>
                <a:srgbClr val="595959"/>
              </a:solidFill>
              <a:latin typeface="Arial Narrow" pitchFamily="112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5211" y="1945745"/>
            <a:ext cx="1390716" cy="945759"/>
            <a:chOff x="3181350" y="3740150"/>
            <a:chExt cx="5934076" cy="3117850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grpSpPr>
        <p:sp>
          <p:nvSpPr>
            <p:cNvPr id="24" name="Rectangle 8"/>
            <p:cNvSpPr>
              <a:spLocks noChangeArrowheads="1"/>
            </p:cNvSpPr>
            <p:nvPr/>
          </p:nvSpPr>
          <p:spPr bwMode="auto">
            <a:xfrm>
              <a:off x="4070350" y="3740150"/>
              <a:ext cx="3543300" cy="311785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lIns="13720" tIns="13720" rIns="13720" bIns="13720" anchor="ctr" anchorCtr="1"/>
            <a:lstStyle/>
            <a:p>
              <a:pPr algn="ctr">
                <a:lnSpc>
                  <a:spcPct val="85000"/>
                </a:lnSpc>
              </a:pPr>
              <a:r>
                <a:rPr lang="en-US" sz="2101" b="1" dirty="0">
                  <a:solidFill>
                    <a:srgbClr val="FFFFFF"/>
                  </a:solidFill>
                  <a:latin typeface="Arial Narrow" pitchFamily="112" charset="0"/>
                </a:rPr>
                <a:t>Design</a:t>
              </a:r>
            </a:p>
          </p:txBody>
        </p:sp>
        <p:sp>
          <p:nvSpPr>
            <p:cNvPr id="25" name="Freeform 9"/>
            <p:cNvSpPr>
              <a:spLocks/>
            </p:cNvSpPr>
            <p:nvPr/>
          </p:nvSpPr>
          <p:spPr bwMode="auto">
            <a:xfrm>
              <a:off x="7554913" y="3740150"/>
              <a:ext cx="1560513" cy="3117850"/>
            </a:xfrm>
            <a:custGeom>
              <a:avLst/>
              <a:gdLst/>
              <a:ahLst/>
              <a:cxnLst>
                <a:cxn ang="0">
                  <a:pos x="1867" y="1605"/>
                </a:cxn>
                <a:cxn ang="0">
                  <a:pos x="1043" y="361"/>
                </a:cxn>
                <a:cxn ang="0">
                  <a:pos x="1043" y="361"/>
                </a:cxn>
                <a:cxn ang="0">
                  <a:pos x="1029" y="341"/>
                </a:cxn>
                <a:cxn ang="0">
                  <a:pos x="1016" y="323"/>
                </a:cxn>
                <a:cxn ang="0">
                  <a:pos x="984" y="288"/>
                </a:cxn>
                <a:cxn ang="0">
                  <a:pos x="946" y="254"/>
                </a:cxn>
                <a:cxn ang="0">
                  <a:pos x="906" y="219"/>
                </a:cxn>
                <a:cxn ang="0">
                  <a:pos x="860" y="189"/>
                </a:cxn>
                <a:cxn ang="0">
                  <a:pos x="813" y="160"/>
                </a:cxn>
                <a:cxn ang="0">
                  <a:pos x="763" y="131"/>
                </a:cxn>
                <a:cxn ang="0">
                  <a:pos x="708" y="105"/>
                </a:cxn>
                <a:cxn ang="0">
                  <a:pos x="652" y="82"/>
                </a:cxn>
                <a:cxn ang="0">
                  <a:pos x="596" y="62"/>
                </a:cxn>
                <a:cxn ang="0">
                  <a:pos x="538" y="44"/>
                </a:cxn>
                <a:cxn ang="0">
                  <a:pos x="478" y="29"/>
                </a:cxn>
                <a:cxn ang="0">
                  <a:pos x="419" y="17"/>
                </a:cxn>
                <a:cxn ang="0">
                  <a:pos x="359" y="7"/>
                </a:cxn>
                <a:cxn ang="0">
                  <a:pos x="299" y="2"/>
                </a:cxn>
                <a:cxn ang="0">
                  <a:pos x="241" y="0"/>
                </a:cxn>
                <a:cxn ang="0">
                  <a:pos x="136" y="0"/>
                </a:cxn>
                <a:cxn ang="0">
                  <a:pos x="0" y="0"/>
                </a:cxn>
                <a:cxn ang="0">
                  <a:pos x="0" y="3929"/>
                </a:cxn>
                <a:cxn ang="0">
                  <a:pos x="136" y="3929"/>
                </a:cxn>
                <a:cxn ang="0">
                  <a:pos x="241" y="3929"/>
                </a:cxn>
                <a:cxn ang="0">
                  <a:pos x="241" y="3929"/>
                </a:cxn>
                <a:cxn ang="0">
                  <a:pos x="299" y="3927"/>
                </a:cxn>
                <a:cxn ang="0">
                  <a:pos x="359" y="3922"/>
                </a:cxn>
                <a:cxn ang="0">
                  <a:pos x="419" y="3913"/>
                </a:cxn>
                <a:cxn ang="0">
                  <a:pos x="478" y="3902"/>
                </a:cxn>
                <a:cxn ang="0">
                  <a:pos x="538" y="3886"/>
                </a:cxn>
                <a:cxn ang="0">
                  <a:pos x="596" y="3867"/>
                </a:cxn>
                <a:cxn ang="0">
                  <a:pos x="652" y="3847"/>
                </a:cxn>
                <a:cxn ang="0">
                  <a:pos x="708" y="3824"/>
                </a:cxn>
                <a:cxn ang="0">
                  <a:pos x="763" y="3799"/>
                </a:cxn>
                <a:cxn ang="0">
                  <a:pos x="813" y="3770"/>
                </a:cxn>
                <a:cxn ang="0">
                  <a:pos x="860" y="3741"/>
                </a:cxn>
                <a:cxn ang="0">
                  <a:pos x="906" y="3710"/>
                </a:cxn>
                <a:cxn ang="0">
                  <a:pos x="946" y="3675"/>
                </a:cxn>
                <a:cxn ang="0">
                  <a:pos x="984" y="3641"/>
                </a:cxn>
                <a:cxn ang="0">
                  <a:pos x="1016" y="3607"/>
                </a:cxn>
                <a:cxn ang="0">
                  <a:pos x="1029" y="3588"/>
                </a:cxn>
                <a:cxn ang="0">
                  <a:pos x="1043" y="3569"/>
                </a:cxn>
                <a:cxn ang="0">
                  <a:pos x="1867" y="2324"/>
                </a:cxn>
                <a:cxn ang="0">
                  <a:pos x="1867" y="2324"/>
                </a:cxn>
                <a:cxn ang="0">
                  <a:pos x="1891" y="2286"/>
                </a:cxn>
                <a:cxn ang="0">
                  <a:pos x="1911" y="2244"/>
                </a:cxn>
                <a:cxn ang="0">
                  <a:pos x="1927" y="2201"/>
                </a:cxn>
                <a:cxn ang="0">
                  <a:pos x="1942" y="2156"/>
                </a:cxn>
                <a:cxn ang="0">
                  <a:pos x="1953" y="2110"/>
                </a:cxn>
                <a:cxn ang="0">
                  <a:pos x="1960" y="2062"/>
                </a:cxn>
                <a:cxn ang="0">
                  <a:pos x="1965" y="2014"/>
                </a:cxn>
                <a:cxn ang="0">
                  <a:pos x="1967" y="1966"/>
                </a:cxn>
                <a:cxn ang="0">
                  <a:pos x="1965" y="1917"/>
                </a:cxn>
                <a:cxn ang="0">
                  <a:pos x="1960" y="1868"/>
                </a:cxn>
                <a:cxn ang="0">
                  <a:pos x="1953" y="1819"/>
                </a:cxn>
                <a:cxn ang="0">
                  <a:pos x="1942" y="1774"/>
                </a:cxn>
                <a:cxn ang="0">
                  <a:pos x="1927" y="1728"/>
                </a:cxn>
                <a:cxn ang="0">
                  <a:pos x="1911" y="1685"/>
                </a:cxn>
                <a:cxn ang="0">
                  <a:pos x="1891" y="1643"/>
                </a:cxn>
                <a:cxn ang="0">
                  <a:pos x="1867" y="1605"/>
                </a:cxn>
                <a:cxn ang="0">
                  <a:pos x="1867" y="1605"/>
                </a:cxn>
              </a:cxnLst>
              <a:rect l="0" t="0" r="r" b="b"/>
              <a:pathLst>
                <a:path w="1967" h="3929">
                  <a:moveTo>
                    <a:pt x="1867" y="1605"/>
                  </a:moveTo>
                  <a:lnTo>
                    <a:pt x="1043" y="361"/>
                  </a:lnTo>
                  <a:lnTo>
                    <a:pt x="1043" y="361"/>
                  </a:lnTo>
                  <a:lnTo>
                    <a:pt x="1029" y="341"/>
                  </a:lnTo>
                  <a:lnTo>
                    <a:pt x="1016" y="323"/>
                  </a:lnTo>
                  <a:lnTo>
                    <a:pt x="984" y="288"/>
                  </a:lnTo>
                  <a:lnTo>
                    <a:pt x="946" y="254"/>
                  </a:lnTo>
                  <a:lnTo>
                    <a:pt x="906" y="219"/>
                  </a:lnTo>
                  <a:lnTo>
                    <a:pt x="860" y="189"/>
                  </a:lnTo>
                  <a:lnTo>
                    <a:pt x="813" y="160"/>
                  </a:lnTo>
                  <a:lnTo>
                    <a:pt x="763" y="131"/>
                  </a:lnTo>
                  <a:lnTo>
                    <a:pt x="708" y="105"/>
                  </a:lnTo>
                  <a:lnTo>
                    <a:pt x="652" y="82"/>
                  </a:lnTo>
                  <a:lnTo>
                    <a:pt x="596" y="62"/>
                  </a:lnTo>
                  <a:lnTo>
                    <a:pt x="538" y="44"/>
                  </a:lnTo>
                  <a:lnTo>
                    <a:pt x="478" y="29"/>
                  </a:lnTo>
                  <a:lnTo>
                    <a:pt x="419" y="17"/>
                  </a:lnTo>
                  <a:lnTo>
                    <a:pt x="359" y="7"/>
                  </a:lnTo>
                  <a:lnTo>
                    <a:pt x="299" y="2"/>
                  </a:lnTo>
                  <a:lnTo>
                    <a:pt x="241" y="0"/>
                  </a:lnTo>
                  <a:lnTo>
                    <a:pt x="136" y="0"/>
                  </a:lnTo>
                  <a:lnTo>
                    <a:pt x="0" y="0"/>
                  </a:lnTo>
                  <a:lnTo>
                    <a:pt x="0" y="3929"/>
                  </a:lnTo>
                  <a:lnTo>
                    <a:pt x="136" y="3929"/>
                  </a:lnTo>
                  <a:lnTo>
                    <a:pt x="241" y="3929"/>
                  </a:lnTo>
                  <a:lnTo>
                    <a:pt x="241" y="3929"/>
                  </a:lnTo>
                  <a:lnTo>
                    <a:pt x="299" y="3927"/>
                  </a:lnTo>
                  <a:lnTo>
                    <a:pt x="359" y="3922"/>
                  </a:lnTo>
                  <a:lnTo>
                    <a:pt x="419" y="3913"/>
                  </a:lnTo>
                  <a:lnTo>
                    <a:pt x="478" y="3902"/>
                  </a:lnTo>
                  <a:lnTo>
                    <a:pt x="538" y="3886"/>
                  </a:lnTo>
                  <a:lnTo>
                    <a:pt x="596" y="3867"/>
                  </a:lnTo>
                  <a:lnTo>
                    <a:pt x="652" y="3847"/>
                  </a:lnTo>
                  <a:lnTo>
                    <a:pt x="708" y="3824"/>
                  </a:lnTo>
                  <a:lnTo>
                    <a:pt x="763" y="3799"/>
                  </a:lnTo>
                  <a:lnTo>
                    <a:pt x="813" y="3770"/>
                  </a:lnTo>
                  <a:lnTo>
                    <a:pt x="860" y="3741"/>
                  </a:lnTo>
                  <a:lnTo>
                    <a:pt x="906" y="3710"/>
                  </a:lnTo>
                  <a:lnTo>
                    <a:pt x="946" y="3675"/>
                  </a:lnTo>
                  <a:lnTo>
                    <a:pt x="984" y="3641"/>
                  </a:lnTo>
                  <a:lnTo>
                    <a:pt x="1016" y="3607"/>
                  </a:lnTo>
                  <a:lnTo>
                    <a:pt x="1029" y="3588"/>
                  </a:lnTo>
                  <a:lnTo>
                    <a:pt x="1043" y="3569"/>
                  </a:lnTo>
                  <a:lnTo>
                    <a:pt x="1867" y="2324"/>
                  </a:lnTo>
                  <a:lnTo>
                    <a:pt x="1867" y="2324"/>
                  </a:lnTo>
                  <a:lnTo>
                    <a:pt x="1891" y="2286"/>
                  </a:lnTo>
                  <a:lnTo>
                    <a:pt x="1911" y="2244"/>
                  </a:lnTo>
                  <a:lnTo>
                    <a:pt x="1927" y="2201"/>
                  </a:lnTo>
                  <a:lnTo>
                    <a:pt x="1942" y="2156"/>
                  </a:lnTo>
                  <a:lnTo>
                    <a:pt x="1953" y="2110"/>
                  </a:lnTo>
                  <a:lnTo>
                    <a:pt x="1960" y="2062"/>
                  </a:lnTo>
                  <a:lnTo>
                    <a:pt x="1965" y="2014"/>
                  </a:lnTo>
                  <a:lnTo>
                    <a:pt x="1967" y="1966"/>
                  </a:lnTo>
                  <a:lnTo>
                    <a:pt x="1965" y="1917"/>
                  </a:lnTo>
                  <a:lnTo>
                    <a:pt x="1960" y="1868"/>
                  </a:lnTo>
                  <a:lnTo>
                    <a:pt x="1953" y="1819"/>
                  </a:lnTo>
                  <a:lnTo>
                    <a:pt x="1942" y="1774"/>
                  </a:lnTo>
                  <a:lnTo>
                    <a:pt x="1927" y="1728"/>
                  </a:lnTo>
                  <a:lnTo>
                    <a:pt x="1911" y="1685"/>
                  </a:lnTo>
                  <a:lnTo>
                    <a:pt x="1891" y="1643"/>
                  </a:lnTo>
                  <a:lnTo>
                    <a:pt x="1867" y="1605"/>
                  </a:lnTo>
                  <a:lnTo>
                    <a:pt x="1867" y="1605"/>
                  </a:lnTo>
                  <a:close/>
                </a:path>
              </a:pathLst>
            </a:cu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lIns="13720" tIns="13720" rIns="13720" bIns="13720" anchor="ctr" anchorCtr="1"/>
            <a:lstStyle/>
            <a:p>
              <a:pPr algn="ctr">
                <a:lnSpc>
                  <a:spcPct val="85000"/>
                </a:lnSpc>
              </a:pPr>
              <a:endParaRPr lang="en-US" sz="2101" b="1" dirty="0">
                <a:solidFill>
                  <a:srgbClr val="FFFFFF"/>
                </a:solidFill>
                <a:latin typeface="Arial Narrow" pitchFamily="112" charset="0"/>
              </a:endParaRPr>
            </a:p>
          </p:txBody>
        </p:sp>
        <p:sp>
          <p:nvSpPr>
            <p:cNvPr id="26" name="Freeform 10"/>
            <p:cNvSpPr>
              <a:spLocks/>
            </p:cNvSpPr>
            <p:nvPr/>
          </p:nvSpPr>
          <p:spPr bwMode="auto">
            <a:xfrm>
              <a:off x="3181350" y="3740150"/>
              <a:ext cx="995363" cy="3117850"/>
            </a:xfrm>
            <a:custGeom>
              <a:avLst/>
              <a:gdLst/>
              <a:ahLst/>
              <a:cxnLst>
                <a:cxn ang="0">
                  <a:pos x="373" y="0"/>
                </a:cxn>
                <a:cxn ang="0">
                  <a:pos x="264" y="7"/>
                </a:cxn>
                <a:cxn ang="0">
                  <a:pos x="172" y="29"/>
                </a:cxn>
                <a:cxn ang="0">
                  <a:pos x="132" y="44"/>
                </a:cxn>
                <a:cxn ang="0">
                  <a:pos x="98" y="62"/>
                </a:cxn>
                <a:cxn ang="0">
                  <a:pos x="69" y="82"/>
                </a:cxn>
                <a:cxn ang="0">
                  <a:pos x="43" y="105"/>
                </a:cxn>
                <a:cxn ang="0">
                  <a:pos x="25" y="131"/>
                </a:cxn>
                <a:cxn ang="0">
                  <a:pos x="11" y="160"/>
                </a:cxn>
                <a:cxn ang="0">
                  <a:pos x="2" y="189"/>
                </a:cxn>
                <a:cxn ang="0">
                  <a:pos x="0" y="219"/>
                </a:cxn>
                <a:cxn ang="0">
                  <a:pos x="2" y="254"/>
                </a:cxn>
                <a:cxn ang="0">
                  <a:pos x="11" y="288"/>
                </a:cxn>
                <a:cxn ang="0">
                  <a:pos x="25" y="323"/>
                </a:cxn>
                <a:cxn ang="0">
                  <a:pos x="47" y="361"/>
                </a:cxn>
                <a:cxn ang="0">
                  <a:pos x="873" y="1605"/>
                </a:cxn>
                <a:cxn ang="0">
                  <a:pos x="916" y="1685"/>
                </a:cxn>
                <a:cxn ang="0">
                  <a:pos x="947" y="1774"/>
                </a:cxn>
                <a:cxn ang="0">
                  <a:pos x="965" y="1868"/>
                </a:cxn>
                <a:cxn ang="0">
                  <a:pos x="971" y="1966"/>
                </a:cxn>
                <a:cxn ang="0">
                  <a:pos x="965" y="2062"/>
                </a:cxn>
                <a:cxn ang="0">
                  <a:pos x="947" y="2156"/>
                </a:cxn>
                <a:cxn ang="0">
                  <a:pos x="916" y="2244"/>
                </a:cxn>
                <a:cxn ang="0">
                  <a:pos x="873" y="2324"/>
                </a:cxn>
                <a:cxn ang="0">
                  <a:pos x="47" y="3569"/>
                </a:cxn>
                <a:cxn ang="0">
                  <a:pos x="25" y="3607"/>
                </a:cxn>
                <a:cxn ang="0">
                  <a:pos x="11" y="3641"/>
                </a:cxn>
                <a:cxn ang="0">
                  <a:pos x="2" y="3675"/>
                </a:cxn>
                <a:cxn ang="0">
                  <a:pos x="0" y="3710"/>
                </a:cxn>
                <a:cxn ang="0">
                  <a:pos x="2" y="3741"/>
                </a:cxn>
                <a:cxn ang="0">
                  <a:pos x="11" y="3770"/>
                </a:cxn>
                <a:cxn ang="0">
                  <a:pos x="25" y="3799"/>
                </a:cxn>
                <a:cxn ang="0">
                  <a:pos x="43" y="3824"/>
                </a:cxn>
                <a:cxn ang="0">
                  <a:pos x="69" y="3847"/>
                </a:cxn>
                <a:cxn ang="0">
                  <a:pos x="98" y="3867"/>
                </a:cxn>
                <a:cxn ang="0">
                  <a:pos x="132" y="3886"/>
                </a:cxn>
                <a:cxn ang="0">
                  <a:pos x="172" y="3902"/>
                </a:cxn>
                <a:cxn ang="0">
                  <a:pos x="264" y="3922"/>
                </a:cxn>
                <a:cxn ang="0">
                  <a:pos x="373" y="3929"/>
                </a:cxn>
                <a:cxn ang="0">
                  <a:pos x="1255" y="0"/>
                </a:cxn>
              </a:cxnLst>
              <a:rect l="0" t="0" r="r" b="b"/>
              <a:pathLst>
                <a:path w="1255" h="3929">
                  <a:moveTo>
                    <a:pt x="373" y="0"/>
                  </a:moveTo>
                  <a:lnTo>
                    <a:pt x="373" y="0"/>
                  </a:lnTo>
                  <a:lnTo>
                    <a:pt x="317" y="2"/>
                  </a:lnTo>
                  <a:lnTo>
                    <a:pt x="264" y="7"/>
                  </a:lnTo>
                  <a:lnTo>
                    <a:pt x="215" y="17"/>
                  </a:lnTo>
                  <a:lnTo>
                    <a:pt x="172" y="29"/>
                  </a:lnTo>
                  <a:lnTo>
                    <a:pt x="152" y="36"/>
                  </a:lnTo>
                  <a:lnTo>
                    <a:pt x="132" y="44"/>
                  </a:lnTo>
                  <a:lnTo>
                    <a:pt x="116" y="53"/>
                  </a:lnTo>
                  <a:lnTo>
                    <a:pt x="98" y="62"/>
                  </a:lnTo>
                  <a:lnTo>
                    <a:pt x="83" y="71"/>
                  </a:lnTo>
                  <a:lnTo>
                    <a:pt x="69" y="82"/>
                  </a:lnTo>
                  <a:lnTo>
                    <a:pt x="56" y="94"/>
                  </a:lnTo>
                  <a:lnTo>
                    <a:pt x="43" y="105"/>
                  </a:lnTo>
                  <a:lnTo>
                    <a:pt x="34" y="118"/>
                  </a:lnTo>
                  <a:lnTo>
                    <a:pt x="25" y="131"/>
                  </a:lnTo>
                  <a:lnTo>
                    <a:pt x="16" y="145"/>
                  </a:lnTo>
                  <a:lnTo>
                    <a:pt x="11" y="160"/>
                  </a:lnTo>
                  <a:lnTo>
                    <a:pt x="5" y="174"/>
                  </a:lnTo>
                  <a:lnTo>
                    <a:pt x="2" y="189"/>
                  </a:lnTo>
                  <a:lnTo>
                    <a:pt x="0" y="205"/>
                  </a:lnTo>
                  <a:lnTo>
                    <a:pt x="0" y="219"/>
                  </a:lnTo>
                  <a:lnTo>
                    <a:pt x="0" y="236"/>
                  </a:lnTo>
                  <a:lnTo>
                    <a:pt x="2" y="254"/>
                  </a:lnTo>
                  <a:lnTo>
                    <a:pt x="5" y="270"/>
                  </a:lnTo>
                  <a:lnTo>
                    <a:pt x="11" y="288"/>
                  </a:lnTo>
                  <a:lnTo>
                    <a:pt x="18" y="305"/>
                  </a:lnTo>
                  <a:lnTo>
                    <a:pt x="25" y="323"/>
                  </a:lnTo>
                  <a:lnTo>
                    <a:pt x="36" y="341"/>
                  </a:lnTo>
                  <a:lnTo>
                    <a:pt x="47" y="361"/>
                  </a:lnTo>
                  <a:lnTo>
                    <a:pt x="873" y="1605"/>
                  </a:lnTo>
                  <a:lnTo>
                    <a:pt x="873" y="1605"/>
                  </a:lnTo>
                  <a:lnTo>
                    <a:pt x="896" y="1643"/>
                  </a:lnTo>
                  <a:lnTo>
                    <a:pt x="916" y="1685"/>
                  </a:lnTo>
                  <a:lnTo>
                    <a:pt x="933" y="1728"/>
                  </a:lnTo>
                  <a:lnTo>
                    <a:pt x="947" y="1774"/>
                  </a:lnTo>
                  <a:lnTo>
                    <a:pt x="956" y="1819"/>
                  </a:lnTo>
                  <a:lnTo>
                    <a:pt x="965" y="1868"/>
                  </a:lnTo>
                  <a:lnTo>
                    <a:pt x="969" y="1917"/>
                  </a:lnTo>
                  <a:lnTo>
                    <a:pt x="971" y="1966"/>
                  </a:lnTo>
                  <a:lnTo>
                    <a:pt x="969" y="2014"/>
                  </a:lnTo>
                  <a:lnTo>
                    <a:pt x="965" y="2062"/>
                  </a:lnTo>
                  <a:lnTo>
                    <a:pt x="956" y="2110"/>
                  </a:lnTo>
                  <a:lnTo>
                    <a:pt x="947" y="2156"/>
                  </a:lnTo>
                  <a:lnTo>
                    <a:pt x="933" y="2201"/>
                  </a:lnTo>
                  <a:lnTo>
                    <a:pt x="916" y="2244"/>
                  </a:lnTo>
                  <a:lnTo>
                    <a:pt x="896" y="2286"/>
                  </a:lnTo>
                  <a:lnTo>
                    <a:pt x="873" y="2324"/>
                  </a:lnTo>
                  <a:lnTo>
                    <a:pt x="47" y="3569"/>
                  </a:lnTo>
                  <a:lnTo>
                    <a:pt x="47" y="3569"/>
                  </a:lnTo>
                  <a:lnTo>
                    <a:pt x="36" y="3588"/>
                  </a:lnTo>
                  <a:lnTo>
                    <a:pt x="25" y="3607"/>
                  </a:lnTo>
                  <a:lnTo>
                    <a:pt x="18" y="3625"/>
                  </a:lnTo>
                  <a:lnTo>
                    <a:pt x="11" y="3641"/>
                  </a:lnTo>
                  <a:lnTo>
                    <a:pt x="5" y="3659"/>
                  </a:lnTo>
                  <a:lnTo>
                    <a:pt x="2" y="3675"/>
                  </a:lnTo>
                  <a:lnTo>
                    <a:pt x="0" y="3694"/>
                  </a:lnTo>
                  <a:lnTo>
                    <a:pt x="0" y="3710"/>
                  </a:lnTo>
                  <a:lnTo>
                    <a:pt x="0" y="3724"/>
                  </a:lnTo>
                  <a:lnTo>
                    <a:pt x="2" y="3741"/>
                  </a:lnTo>
                  <a:lnTo>
                    <a:pt x="5" y="3755"/>
                  </a:lnTo>
                  <a:lnTo>
                    <a:pt x="11" y="3770"/>
                  </a:lnTo>
                  <a:lnTo>
                    <a:pt x="16" y="3784"/>
                  </a:lnTo>
                  <a:lnTo>
                    <a:pt x="25" y="3799"/>
                  </a:lnTo>
                  <a:lnTo>
                    <a:pt x="34" y="3811"/>
                  </a:lnTo>
                  <a:lnTo>
                    <a:pt x="43" y="3824"/>
                  </a:lnTo>
                  <a:lnTo>
                    <a:pt x="56" y="3835"/>
                  </a:lnTo>
                  <a:lnTo>
                    <a:pt x="69" y="3847"/>
                  </a:lnTo>
                  <a:lnTo>
                    <a:pt x="83" y="3858"/>
                  </a:lnTo>
                  <a:lnTo>
                    <a:pt x="98" y="3867"/>
                  </a:lnTo>
                  <a:lnTo>
                    <a:pt x="116" y="3876"/>
                  </a:lnTo>
                  <a:lnTo>
                    <a:pt x="132" y="3886"/>
                  </a:lnTo>
                  <a:lnTo>
                    <a:pt x="152" y="3895"/>
                  </a:lnTo>
                  <a:lnTo>
                    <a:pt x="172" y="3902"/>
                  </a:lnTo>
                  <a:lnTo>
                    <a:pt x="215" y="3913"/>
                  </a:lnTo>
                  <a:lnTo>
                    <a:pt x="264" y="3922"/>
                  </a:lnTo>
                  <a:lnTo>
                    <a:pt x="317" y="3927"/>
                  </a:lnTo>
                  <a:lnTo>
                    <a:pt x="373" y="3929"/>
                  </a:lnTo>
                  <a:lnTo>
                    <a:pt x="1255" y="3929"/>
                  </a:lnTo>
                  <a:lnTo>
                    <a:pt x="1255" y="0"/>
                  </a:lnTo>
                  <a:lnTo>
                    <a:pt x="373" y="0"/>
                  </a:lnTo>
                  <a:close/>
                </a:path>
              </a:pathLst>
            </a:cu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lIns="13720" tIns="13720" rIns="13720" bIns="13720" anchor="ctr" anchorCtr="1"/>
            <a:lstStyle/>
            <a:p>
              <a:pPr algn="ctr">
                <a:lnSpc>
                  <a:spcPct val="85000"/>
                </a:lnSpc>
              </a:pPr>
              <a:endParaRPr lang="en-US" sz="2101" b="1" dirty="0">
                <a:solidFill>
                  <a:srgbClr val="FFFFFF"/>
                </a:solidFill>
                <a:latin typeface="Arial Narrow" pitchFamily="112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498908" y="1939696"/>
            <a:ext cx="1580856" cy="945759"/>
            <a:chOff x="3181350" y="3740150"/>
            <a:chExt cx="6837208" cy="3117850"/>
          </a:xfrm>
          <a:gradFill>
            <a:gsLst>
              <a:gs pos="0">
                <a:schemeClr val="tx2"/>
              </a:gs>
              <a:gs pos="100000">
                <a:schemeClr val="accent4"/>
              </a:gs>
            </a:gsLst>
            <a:lin ang="5400000" scaled="1"/>
          </a:gradFill>
        </p:grpSpPr>
        <p:sp>
          <p:nvSpPr>
            <p:cNvPr id="36" name="Rectangle 8"/>
            <p:cNvSpPr>
              <a:spLocks noChangeArrowheads="1"/>
            </p:cNvSpPr>
            <p:nvPr/>
          </p:nvSpPr>
          <p:spPr bwMode="auto">
            <a:xfrm>
              <a:off x="4070350" y="3740150"/>
              <a:ext cx="4454440" cy="311785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lIns="13720" tIns="13720" rIns="13720" bIns="13720" anchor="ctr" anchorCtr="1"/>
            <a:lstStyle/>
            <a:p>
              <a:pPr algn="ctr">
                <a:lnSpc>
                  <a:spcPct val="85000"/>
                </a:lnSpc>
              </a:pPr>
              <a:r>
                <a:rPr lang="en-US" sz="2101" b="1" dirty="0">
                  <a:solidFill>
                    <a:srgbClr val="FFFFFF"/>
                  </a:solidFill>
                  <a:latin typeface="Arial Narrow" pitchFamily="112" charset="0"/>
                </a:rPr>
                <a:t>Review</a:t>
              </a:r>
            </a:p>
          </p:txBody>
        </p:sp>
        <p:sp>
          <p:nvSpPr>
            <p:cNvPr id="37" name="Freeform 9"/>
            <p:cNvSpPr>
              <a:spLocks/>
            </p:cNvSpPr>
            <p:nvPr/>
          </p:nvSpPr>
          <p:spPr bwMode="auto">
            <a:xfrm>
              <a:off x="8458045" y="3740150"/>
              <a:ext cx="1560513" cy="3117850"/>
            </a:xfrm>
            <a:custGeom>
              <a:avLst/>
              <a:gdLst/>
              <a:ahLst/>
              <a:cxnLst>
                <a:cxn ang="0">
                  <a:pos x="1867" y="1605"/>
                </a:cxn>
                <a:cxn ang="0">
                  <a:pos x="1043" y="361"/>
                </a:cxn>
                <a:cxn ang="0">
                  <a:pos x="1043" y="361"/>
                </a:cxn>
                <a:cxn ang="0">
                  <a:pos x="1029" y="341"/>
                </a:cxn>
                <a:cxn ang="0">
                  <a:pos x="1016" y="323"/>
                </a:cxn>
                <a:cxn ang="0">
                  <a:pos x="984" y="288"/>
                </a:cxn>
                <a:cxn ang="0">
                  <a:pos x="946" y="254"/>
                </a:cxn>
                <a:cxn ang="0">
                  <a:pos x="906" y="219"/>
                </a:cxn>
                <a:cxn ang="0">
                  <a:pos x="860" y="189"/>
                </a:cxn>
                <a:cxn ang="0">
                  <a:pos x="813" y="160"/>
                </a:cxn>
                <a:cxn ang="0">
                  <a:pos x="763" y="131"/>
                </a:cxn>
                <a:cxn ang="0">
                  <a:pos x="708" y="105"/>
                </a:cxn>
                <a:cxn ang="0">
                  <a:pos x="652" y="82"/>
                </a:cxn>
                <a:cxn ang="0">
                  <a:pos x="596" y="62"/>
                </a:cxn>
                <a:cxn ang="0">
                  <a:pos x="538" y="44"/>
                </a:cxn>
                <a:cxn ang="0">
                  <a:pos x="478" y="29"/>
                </a:cxn>
                <a:cxn ang="0">
                  <a:pos x="419" y="17"/>
                </a:cxn>
                <a:cxn ang="0">
                  <a:pos x="359" y="7"/>
                </a:cxn>
                <a:cxn ang="0">
                  <a:pos x="299" y="2"/>
                </a:cxn>
                <a:cxn ang="0">
                  <a:pos x="241" y="0"/>
                </a:cxn>
                <a:cxn ang="0">
                  <a:pos x="136" y="0"/>
                </a:cxn>
                <a:cxn ang="0">
                  <a:pos x="0" y="0"/>
                </a:cxn>
                <a:cxn ang="0">
                  <a:pos x="0" y="3929"/>
                </a:cxn>
                <a:cxn ang="0">
                  <a:pos x="136" y="3929"/>
                </a:cxn>
                <a:cxn ang="0">
                  <a:pos x="241" y="3929"/>
                </a:cxn>
                <a:cxn ang="0">
                  <a:pos x="241" y="3929"/>
                </a:cxn>
                <a:cxn ang="0">
                  <a:pos x="299" y="3927"/>
                </a:cxn>
                <a:cxn ang="0">
                  <a:pos x="359" y="3922"/>
                </a:cxn>
                <a:cxn ang="0">
                  <a:pos x="419" y="3913"/>
                </a:cxn>
                <a:cxn ang="0">
                  <a:pos x="478" y="3902"/>
                </a:cxn>
                <a:cxn ang="0">
                  <a:pos x="538" y="3886"/>
                </a:cxn>
                <a:cxn ang="0">
                  <a:pos x="596" y="3867"/>
                </a:cxn>
                <a:cxn ang="0">
                  <a:pos x="652" y="3847"/>
                </a:cxn>
                <a:cxn ang="0">
                  <a:pos x="708" y="3824"/>
                </a:cxn>
                <a:cxn ang="0">
                  <a:pos x="763" y="3799"/>
                </a:cxn>
                <a:cxn ang="0">
                  <a:pos x="813" y="3770"/>
                </a:cxn>
                <a:cxn ang="0">
                  <a:pos x="860" y="3741"/>
                </a:cxn>
                <a:cxn ang="0">
                  <a:pos x="906" y="3710"/>
                </a:cxn>
                <a:cxn ang="0">
                  <a:pos x="946" y="3675"/>
                </a:cxn>
                <a:cxn ang="0">
                  <a:pos x="984" y="3641"/>
                </a:cxn>
                <a:cxn ang="0">
                  <a:pos x="1016" y="3607"/>
                </a:cxn>
                <a:cxn ang="0">
                  <a:pos x="1029" y="3588"/>
                </a:cxn>
                <a:cxn ang="0">
                  <a:pos x="1043" y="3569"/>
                </a:cxn>
                <a:cxn ang="0">
                  <a:pos x="1867" y="2324"/>
                </a:cxn>
                <a:cxn ang="0">
                  <a:pos x="1867" y="2324"/>
                </a:cxn>
                <a:cxn ang="0">
                  <a:pos x="1891" y="2286"/>
                </a:cxn>
                <a:cxn ang="0">
                  <a:pos x="1911" y="2244"/>
                </a:cxn>
                <a:cxn ang="0">
                  <a:pos x="1927" y="2201"/>
                </a:cxn>
                <a:cxn ang="0">
                  <a:pos x="1942" y="2156"/>
                </a:cxn>
                <a:cxn ang="0">
                  <a:pos x="1953" y="2110"/>
                </a:cxn>
                <a:cxn ang="0">
                  <a:pos x="1960" y="2062"/>
                </a:cxn>
                <a:cxn ang="0">
                  <a:pos x="1965" y="2014"/>
                </a:cxn>
                <a:cxn ang="0">
                  <a:pos x="1967" y="1966"/>
                </a:cxn>
                <a:cxn ang="0">
                  <a:pos x="1965" y="1917"/>
                </a:cxn>
                <a:cxn ang="0">
                  <a:pos x="1960" y="1868"/>
                </a:cxn>
                <a:cxn ang="0">
                  <a:pos x="1953" y="1819"/>
                </a:cxn>
                <a:cxn ang="0">
                  <a:pos x="1942" y="1774"/>
                </a:cxn>
                <a:cxn ang="0">
                  <a:pos x="1927" y="1728"/>
                </a:cxn>
                <a:cxn ang="0">
                  <a:pos x="1911" y="1685"/>
                </a:cxn>
                <a:cxn ang="0">
                  <a:pos x="1891" y="1643"/>
                </a:cxn>
                <a:cxn ang="0">
                  <a:pos x="1867" y="1605"/>
                </a:cxn>
                <a:cxn ang="0">
                  <a:pos x="1867" y="1605"/>
                </a:cxn>
              </a:cxnLst>
              <a:rect l="0" t="0" r="r" b="b"/>
              <a:pathLst>
                <a:path w="1967" h="3929">
                  <a:moveTo>
                    <a:pt x="1867" y="1605"/>
                  </a:moveTo>
                  <a:lnTo>
                    <a:pt x="1043" y="361"/>
                  </a:lnTo>
                  <a:lnTo>
                    <a:pt x="1043" y="361"/>
                  </a:lnTo>
                  <a:lnTo>
                    <a:pt x="1029" y="341"/>
                  </a:lnTo>
                  <a:lnTo>
                    <a:pt x="1016" y="323"/>
                  </a:lnTo>
                  <a:lnTo>
                    <a:pt x="984" y="288"/>
                  </a:lnTo>
                  <a:lnTo>
                    <a:pt x="946" y="254"/>
                  </a:lnTo>
                  <a:lnTo>
                    <a:pt x="906" y="219"/>
                  </a:lnTo>
                  <a:lnTo>
                    <a:pt x="860" y="189"/>
                  </a:lnTo>
                  <a:lnTo>
                    <a:pt x="813" y="160"/>
                  </a:lnTo>
                  <a:lnTo>
                    <a:pt x="763" y="131"/>
                  </a:lnTo>
                  <a:lnTo>
                    <a:pt x="708" y="105"/>
                  </a:lnTo>
                  <a:lnTo>
                    <a:pt x="652" y="82"/>
                  </a:lnTo>
                  <a:lnTo>
                    <a:pt x="596" y="62"/>
                  </a:lnTo>
                  <a:lnTo>
                    <a:pt x="538" y="44"/>
                  </a:lnTo>
                  <a:lnTo>
                    <a:pt x="478" y="29"/>
                  </a:lnTo>
                  <a:lnTo>
                    <a:pt x="419" y="17"/>
                  </a:lnTo>
                  <a:lnTo>
                    <a:pt x="359" y="7"/>
                  </a:lnTo>
                  <a:lnTo>
                    <a:pt x="299" y="2"/>
                  </a:lnTo>
                  <a:lnTo>
                    <a:pt x="241" y="0"/>
                  </a:lnTo>
                  <a:lnTo>
                    <a:pt x="136" y="0"/>
                  </a:lnTo>
                  <a:lnTo>
                    <a:pt x="0" y="0"/>
                  </a:lnTo>
                  <a:lnTo>
                    <a:pt x="0" y="3929"/>
                  </a:lnTo>
                  <a:lnTo>
                    <a:pt x="136" y="3929"/>
                  </a:lnTo>
                  <a:lnTo>
                    <a:pt x="241" y="3929"/>
                  </a:lnTo>
                  <a:lnTo>
                    <a:pt x="241" y="3929"/>
                  </a:lnTo>
                  <a:lnTo>
                    <a:pt x="299" y="3927"/>
                  </a:lnTo>
                  <a:lnTo>
                    <a:pt x="359" y="3922"/>
                  </a:lnTo>
                  <a:lnTo>
                    <a:pt x="419" y="3913"/>
                  </a:lnTo>
                  <a:lnTo>
                    <a:pt x="478" y="3902"/>
                  </a:lnTo>
                  <a:lnTo>
                    <a:pt x="538" y="3886"/>
                  </a:lnTo>
                  <a:lnTo>
                    <a:pt x="596" y="3867"/>
                  </a:lnTo>
                  <a:lnTo>
                    <a:pt x="652" y="3847"/>
                  </a:lnTo>
                  <a:lnTo>
                    <a:pt x="708" y="3824"/>
                  </a:lnTo>
                  <a:lnTo>
                    <a:pt x="763" y="3799"/>
                  </a:lnTo>
                  <a:lnTo>
                    <a:pt x="813" y="3770"/>
                  </a:lnTo>
                  <a:lnTo>
                    <a:pt x="860" y="3741"/>
                  </a:lnTo>
                  <a:lnTo>
                    <a:pt x="906" y="3710"/>
                  </a:lnTo>
                  <a:lnTo>
                    <a:pt x="946" y="3675"/>
                  </a:lnTo>
                  <a:lnTo>
                    <a:pt x="984" y="3641"/>
                  </a:lnTo>
                  <a:lnTo>
                    <a:pt x="1016" y="3607"/>
                  </a:lnTo>
                  <a:lnTo>
                    <a:pt x="1029" y="3588"/>
                  </a:lnTo>
                  <a:lnTo>
                    <a:pt x="1043" y="3569"/>
                  </a:lnTo>
                  <a:lnTo>
                    <a:pt x="1867" y="2324"/>
                  </a:lnTo>
                  <a:lnTo>
                    <a:pt x="1867" y="2324"/>
                  </a:lnTo>
                  <a:lnTo>
                    <a:pt x="1891" y="2286"/>
                  </a:lnTo>
                  <a:lnTo>
                    <a:pt x="1911" y="2244"/>
                  </a:lnTo>
                  <a:lnTo>
                    <a:pt x="1927" y="2201"/>
                  </a:lnTo>
                  <a:lnTo>
                    <a:pt x="1942" y="2156"/>
                  </a:lnTo>
                  <a:lnTo>
                    <a:pt x="1953" y="2110"/>
                  </a:lnTo>
                  <a:lnTo>
                    <a:pt x="1960" y="2062"/>
                  </a:lnTo>
                  <a:lnTo>
                    <a:pt x="1965" y="2014"/>
                  </a:lnTo>
                  <a:lnTo>
                    <a:pt x="1967" y="1966"/>
                  </a:lnTo>
                  <a:lnTo>
                    <a:pt x="1965" y="1917"/>
                  </a:lnTo>
                  <a:lnTo>
                    <a:pt x="1960" y="1868"/>
                  </a:lnTo>
                  <a:lnTo>
                    <a:pt x="1953" y="1819"/>
                  </a:lnTo>
                  <a:lnTo>
                    <a:pt x="1942" y="1774"/>
                  </a:lnTo>
                  <a:lnTo>
                    <a:pt x="1927" y="1728"/>
                  </a:lnTo>
                  <a:lnTo>
                    <a:pt x="1911" y="1685"/>
                  </a:lnTo>
                  <a:lnTo>
                    <a:pt x="1891" y="1643"/>
                  </a:lnTo>
                  <a:lnTo>
                    <a:pt x="1867" y="1605"/>
                  </a:lnTo>
                  <a:lnTo>
                    <a:pt x="1867" y="1605"/>
                  </a:lnTo>
                  <a:close/>
                </a:path>
              </a:pathLst>
            </a:cu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lIns="13720" tIns="13720" rIns="13720" bIns="13720" anchor="ctr" anchorCtr="1"/>
            <a:lstStyle/>
            <a:p>
              <a:pPr algn="ctr">
                <a:lnSpc>
                  <a:spcPct val="85000"/>
                </a:lnSpc>
              </a:pPr>
              <a:endParaRPr lang="en-US" sz="2101" b="1" dirty="0">
                <a:solidFill>
                  <a:srgbClr val="FFFFFF"/>
                </a:solidFill>
                <a:latin typeface="Arial Narrow" pitchFamily="112" charset="0"/>
              </a:endParaRPr>
            </a:p>
          </p:txBody>
        </p:sp>
        <p:sp>
          <p:nvSpPr>
            <p:cNvPr id="38" name="Freeform 10"/>
            <p:cNvSpPr>
              <a:spLocks/>
            </p:cNvSpPr>
            <p:nvPr/>
          </p:nvSpPr>
          <p:spPr bwMode="auto">
            <a:xfrm>
              <a:off x="3181350" y="3740150"/>
              <a:ext cx="995363" cy="3117850"/>
            </a:xfrm>
            <a:custGeom>
              <a:avLst/>
              <a:gdLst/>
              <a:ahLst/>
              <a:cxnLst>
                <a:cxn ang="0">
                  <a:pos x="373" y="0"/>
                </a:cxn>
                <a:cxn ang="0">
                  <a:pos x="264" y="7"/>
                </a:cxn>
                <a:cxn ang="0">
                  <a:pos x="172" y="29"/>
                </a:cxn>
                <a:cxn ang="0">
                  <a:pos x="132" y="44"/>
                </a:cxn>
                <a:cxn ang="0">
                  <a:pos x="98" y="62"/>
                </a:cxn>
                <a:cxn ang="0">
                  <a:pos x="69" y="82"/>
                </a:cxn>
                <a:cxn ang="0">
                  <a:pos x="43" y="105"/>
                </a:cxn>
                <a:cxn ang="0">
                  <a:pos x="25" y="131"/>
                </a:cxn>
                <a:cxn ang="0">
                  <a:pos x="11" y="160"/>
                </a:cxn>
                <a:cxn ang="0">
                  <a:pos x="2" y="189"/>
                </a:cxn>
                <a:cxn ang="0">
                  <a:pos x="0" y="219"/>
                </a:cxn>
                <a:cxn ang="0">
                  <a:pos x="2" y="254"/>
                </a:cxn>
                <a:cxn ang="0">
                  <a:pos x="11" y="288"/>
                </a:cxn>
                <a:cxn ang="0">
                  <a:pos x="25" y="323"/>
                </a:cxn>
                <a:cxn ang="0">
                  <a:pos x="47" y="361"/>
                </a:cxn>
                <a:cxn ang="0">
                  <a:pos x="873" y="1605"/>
                </a:cxn>
                <a:cxn ang="0">
                  <a:pos x="916" y="1685"/>
                </a:cxn>
                <a:cxn ang="0">
                  <a:pos x="947" y="1774"/>
                </a:cxn>
                <a:cxn ang="0">
                  <a:pos x="965" y="1868"/>
                </a:cxn>
                <a:cxn ang="0">
                  <a:pos x="971" y="1966"/>
                </a:cxn>
                <a:cxn ang="0">
                  <a:pos x="965" y="2062"/>
                </a:cxn>
                <a:cxn ang="0">
                  <a:pos x="947" y="2156"/>
                </a:cxn>
                <a:cxn ang="0">
                  <a:pos x="916" y="2244"/>
                </a:cxn>
                <a:cxn ang="0">
                  <a:pos x="873" y="2324"/>
                </a:cxn>
                <a:cxn ang="0">
                  <a:pos x="47" y="3569"/>
                </a:cxn>
                <a:cxn ang="0">
                  <a:pos x="25" y="3607"/>
                </a:cxn>
                <a:cxn ang="0">
                  <a:pos x="11" y="3641"/>
                </a:cxn>
                <a:cxn ang="0">
                  <a:pos x="2" y="3675"/>
                </a:cxn>
                <a:cxn ang="0">
                  <a:pos x="0" y="3710"/>
                </a:cxn>
                <a:cxn ang="0">
                  <a:pos x="2" y="3741"/>
                </a:cxn>
                <a:cxn ang="0">
                  <a:pos x="11" y="3770"/>
                </a:cxn>
                <a:cxn ang="0">
                  <a:pos x="25" y="3799"/>
                </a:cxn>
                <a:cxn ang="0">
                  <a:pos x="43" y="3824"/>
                </a:cxn>
                <a:cxn ang="0">
                  <a:pos x="69" y="3847"/>
                </a:cxn>
                <a:cxn ang="0">
                  <a:pos x="98" y="3867"/>
                </a:cxn>
                <a:cxn ang="0">
                  <a:pos x="132" y="3886"/>
                </a:cxn>
                <a:cxn ang="0">
                  <a:pos x="172" y="3902"/>
                </a:cxn>
                <a:cxn ang="0">
                  <a:pos x="264" y="3922"/>
                </a:cxn>
                <a:cxn ang="0">
                  <a:pos x="373" y="3929"/>
                </a:cxn>
                <a:cxn ang="0">
                  <a:pos x="1255" y="0"/>
                </a:cxn>
              </a:cxnLst>
              <a:rect l="0" t="0" r="r" b="b"/>
              <a:pathLst>
                <a:path w="1255" h="3929">
                  <a:moveTo>
                    <a:pt x="373" y="0"/>
                  </a:moveTo>
                  <a:lnTo>
                    <a:pt x="373" y="0"/>
                  </a:lnTo>
                  <a:lnTo>
                    <a:pt x="317" y="2"/>
                  </a:lnTo>
                  <a:lnTo>
                    <a:pt x="264" y="7"/>
                  </a:lnTo>
                  <a:lnTo>
                    <a:pt x="215" y="17"/>
                  </a:lnTo>
                  <a:lnTo>
                    <a:pt x="172" y="29"/>
                  </a:lnTo>
                  <a:lnTo>
                    <a:pt x="152" y="36"/>
                  </a:lnTo>
                  <a:lnTo>
                    <a:pt x="132" y="44"/>
                  </a:lnTo>
                  <a:lnTo>
                    <a:pt x="116" y="53"/>
                  </a:lnTo>
                  <a:lnTo>
                    <a:pt x="98" y="62"/>
                  </a:lnTo>
                  <a:lnTo>
                    <a:pt x="83" y="71"/>
                  </a:lnTo>
                  <a:lnTo>
                    <a:pt x="69" y="82"/>
                  </a:lnTo>
                  <a:lnTo>
                    <a:pt x="56" y="94"/>
                  </a:lnTo>
                  <a:lnTo>
                    <a:pt x="43" y="105"/>
                  </a:lnTo>
                  <a:lnTo>
                    <a:pt x="34" y="118"/>
                  </a:lnTo>
                  <a:lnTo>
                    <a:pt x="25" y="131"/>
                  </a:lnTo>
                  <a:lnTo>
                    <a:pt x="16" y="145"/>
                  </a:lnTo>
                  <a:lnTo>
                    <a:pt x="11" y="160"/>
                  </a:lnTo>
                  <a:lnTo>
                    <a:pt x="5" y="174"/>
                  </a:lnTo>
                  <a:lnTo>
                    <a:pt x="2" y="189"/>
                  </a:lnTo>
                  <a:lnTo>
                    <a:pt x="0" y="205"/>
                  </a:lnTo>
                  <a:lnTo>
                    <a:pt x="0" y="219"/>
                  </a:lnTo>
                  <a:lnTo>
                    <a:pt x="0" y="236"/>
                  </a:lnTo>
                  <a:lnTo>
                    <a:pt x="2" y="254"/>
                  </a:lnTo>
                  <a:lnTo>
                    <a:pt x="5" y="270"/>
                  </a:lnTo>
                  <a:lnTo>
                    <a:pt x="11" y="288"/>
                  </a:lnTo>
                  <a:lnTo>
                    <a:pt x="18" y="305"/>
                  </a:lnTo>
                  <a:lnTo>
                    <a:pt x="25" y="323"/>
                  </a:lnTo>
                  <a:lnTo>
                    <a:pt x="36" y="341"/>
                  </a:lnTo>
                  <a:lnTo>
                    <a:pt x="47" y="361"/>
                  </a:lnTo>
                  <a:lnTo>
                    <a:pt x="873" y="1605"/>
                  </a:lnTo>
                  <a:lnTo>
                    <a:pt x="873" y="1605"/>
                  </a:lnTo>
                  <a:lnTo>
                    <a:pt x="896" y="1643"/>
                  </a:lnTo>
                  <a:lnTo>
                    <a:pt x="916" y="1685"/>
                  </a:lnTo>
                  <a:lnTo>
                    <a:pt x="933" y="1728"/>
                  </a:lnTo>
                  <a:lnTo>
                    <a:pt x="947" y="1774"/>
                  </a:lnTo>
                  <a:lnTo>
                    <a:pt x="956" y="1819"/>
                  </a:lnTo>
                  <a:lnTo>
                    <a:pt x="965" y="1868"/>
                  </a:lnTo>
                  <a:lnTo>
                    <a:pt x="969" y="1917"/>
                  </a:lnTo>
                  <a:lnTo>
                    <a:pt x="971" y="1966"/>
                  </a:lnTo>
                  <a:lnTo>
                    <a:pt x="969" y="2014"/>
                  </a:lnTo>
                  <a:lnTo>
                    <a:pt x="965" y="2062"/>
                  </a:lnTo>
                  <a:lnTo>
                    <a:pt x="956" y="2110"/>
                  </a:lnTo>
                  <a:lnTo>
                    <a:pt x="947" y="2156"/>
                  </a:lnTo>
                  <a:lnTo>
                    <a:pt x="933" y="2201"/>
                  </a:lnTo>
                  <a:lnTo>
                    <a:pt x="916" y="2244"/>
                  </a:lnTo>
                  <a:lnTo>
                    <a:pt x="896" y="2286"/>
                  </a:lnTo>
                  <a:lnTo>
                    <a:pt x="873" y="2324"/>
                  </a:lnTo>
                  <a:lnTo>
                    <a:pt x="47" y="3569"/>
                  </a:lnTo>
                  <a:lnTo>
                    <a:pt x="47" y="3569"/>
                  </a:lnTo>
                  <a:lnTo>
                    <a:pt x="36" y="3588"/>
                  </a:lnTo>
                  <a:lnTo>
                    <a:pt x="25" y="3607"/>
                  </a:lnTo>
                  <a:lnTo>
                    <a:pt x="18" y="3625"/>
                  </a:lnTo>
                  <a:lnTo>
                    <a:pt x="11" y="3641"/>
                  </a:lnTo>
                  <a:lnTo>
                    <a:pt x="5" y="3659"/>
                  </a:lnTo>
                  <a:lnTo>
                    <a:pt x="2" y="3675"/>
                  </a:lnTo>
                  <a:lnTo>
                    <a:pt x="0" y="3694"/>
                  </a:lnTo>
                  <a:lnTo>
                    <a:pt x="0" y="3710"/>
                  </a:lnTo>
                  <a:lnTo>
                    <a:pt x="0" y="3724"/>
                  </a:lnTo>
                  <a:lnTo>
                    <a:pt x="2" y="3741"/>
                  </a:lnTo>
                  <a:lnTo>
                    <a:pt x="5" y="3755"/>
                  </a:lnTo>
                  <a:lnTo>
                    <a:pt x="11" y="3770"/>
                  </a:lnTo>
                  <a:lnTo>
                    <a:pt x="16" y="3784"/>
                  </a:lnTo>
                  <a:lnTo>
                    <a:pt x="25" y="3799"/>
                  </a:lnTo>
                  <a:lnTo>
                    <a:pt x="34" y="3811"/>
                  </a:lnTo>
                  <a:lnTo>
                    <a:pt x="43" y="3824"/>
                  </a:lnTo>
                  <a:lnTo>
                    <a:pt x="56" y="3835"/>
                  </a:lnTo>
                  <a:lnTo>
                    <a:pt x="69" y="3847"/>
                  </a:lnTo>
                  <a:lnTo>
                    <a:pt x="83" y="3858"/>
                  </a:lnTo>
                  <a:lnTo>
                    <a:pt x="98" y="3867"/>
                  </a:lnTo>
                  <a:lnTo>
                    <a:pt x="116" y="3876"/>
                  </a:lnTo>
                  <a:lnTo>
                    <a:pt x="132" y="3886"/>
                  </a:lnTo>
                  <a:lnTo>
                    <a:pt x="152" y="3895"/>
                  </a:lnTo>
                  <a:lnTo>
                    <a:pt x="172" y="3902"/>
                  </a:lnTo>
                  <a:lnTo>
                    <a:pt x="215" y="3913"/>
                  </a:lnTo>
                  <a:lnTo>
                    <a:pt x="264" y="3922"/>
                  </a:lnTo>
                  <a:lnTo>
                    <a:pt x="317" y="3927"/>
                  </a:lnTo>
                  <a:lnTo>
                    <a:pt x="373" y="3929"/>
                  </a:lnTo>
                  <a:lnTo>
                    <a:pt x="1255" y="3929"/>
                  </a:lnTo>
                  <a:lnTo>
                    <a:pt x="1255" y="0"/>
                  </a:lnTo>
                  <a:lnTo>
                    <a:pt x="373" y="0"/>
                  </a:lnTo>
                  <a:close/>
                </a:path>
              </a:pathLst>
            </a:cu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lIns="13720" tIns="13720" rIns="13720" bIns="13720" anchor="ctr" anchorCtr="1"/>
            <a:lstStyle/>
            <a:p>
              <a:pPr algn="ctr">
                <a:lnSpc>
                  <a:spcPct val="85000"/>
                </a:lnSpc>
              </a:pPr>
              <a:endParaRPr lang="en-US" sz="2101" b="1" dirty="0">
                <a:solidFill>
                  <a:srgbClr val="FFFFFF"/>
                </a:solidFill>
                <a:latin typeface="Arial Narrow" pitchFamily="112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620671" y="1543582"/>
            <a:ext cx="561905" cy="561905"/>
            <a:chOff x="1217612" y="1576053"/>
            <a:chExt cx="823282" cy="823282"/>
          </a:xfrm>
        </p:grpSpPr>
        <p:sp>
          <p:nvSpPr>
            <p:cNvPr id="68" name="Oval 67"/>
            <p:cNvSpPr/>
            <p:nvPr/>
          </p:nvSpPr>
          <p:spPr>
            <a:xfrm>
              <a:off x="1217612" y="1576053"/>
              <a:ext cx="823282" cy="823282"/>
            </a:xfrm>
            <a:prstGeom prst="ellipse">
              <a:avLst/>
            </a:prstGeom>
            <a:solidFill>
              <a:srgbClr val="FFFFFF"/>
            </a:solidFill>
            <a:ln w="12700" cmpd="sng">
              <a:solidFill>
                <a:srgbClr val="4F74A3"/>
              </a:solidFill>
              <a:miter lim="800000"/>
              <a:headEnd/>
              <a:tailEnd/>
            </a:ln>
            <a:effectLst/>
          </p:spPr>
          <p:txBody>
            <a:bodyPr lIns="13720" tIns="13720" rIns="13720" bIns="13720" anchor="ctr" anchorCtr="1"/>
            <a:lstStyle/>
            <a:p>
              <a:pPr algn="ctr">
                <a:lnSpc>
                  <a:spcPct val="85000"/>
                </a:lnSpc>
                <a:spcBef>
                  <a:spcPts val="15"/>
                </a:spcBef>
              </a:pPr>
              <a:endParaRPr lang="en-US" sz="1350" dirty="0">
                <a:solidFill>
                  <a:srgbClr val="FFFFFF"/>
                </a:solidFill>
                <a:latin typeface="Arial Narrow" pitchFamily="112" charset="0"/>
              </a:endParaRPr>
            </a:p>
          </p:txBody>
        </p:sp>
        <p:sp>
          <p:nvSpPr>
            <p:cNvPr id="69" name="Freeform 18"/>
            <p:cNvSpPr>
              <a:spLocks/>
            </p:cNvSpPr>
            <p:nvPr/>
          </p:nvSpPr>
          <p:spPr bwMode="auto">
            <a:xfrm>
              <a:off x="1349820" y="1762539"/>
              <a:ext cx="566153" cy="358923"/>
            </a:xfrm>
            <a:custGeom>
              <a:avLst/>
              <a:gdLst/>
              <a:ahLst/>
              <a:cxnLst>
                <a:cxn ang="0">
                  <a:pos x="2952" y="1466"/>
                </a:cxn>
                <a:cxn ang="0">
                  <a:pos x="2952" y="1102"/>
                </a:cxn>
                <a:cxn ang="0">
                  <a:pos x="1727" y="1102"/>
                </a:cxn>
                <a:cxn ang="0">
                  <a:pos x="1727" y="822"/>
                </a:cxn>
                <a:cxn ang="0">
                  <a:pos x="2270" y="822"/>
                </a:cxn>
                <a:cxn ang="0">
                  <a:pos x="2270" y="0"/>
                </a:cxn>
                <a:cxn ang="0">
                  <a:pos x="1073" y="0"/>
                </a:cxn>
                <a:cxn ang="0">
                  <a:pos x="1073" y="822"/>
                </a:cxn>
                <a:cxn ang="0">
                  <a:pos x="1615" y="822"/>
                </a:cxn>
                <a:cxn ang="0">
                  <a:pos x="1615" y="1102"/>
                </a:cxn>
                <a:cxn ang="0">
                  <a:pos x="392" y="1102"/>
                </a:cxn>
                <a:cxn ang="0">
                  <a:pos x="392" y="1466"/>
                </a:cxn>
                <a:cxn ang="0">
                  <a:pos x="0" y="1466"/>
                </a:cxn>
                <a:cxn ang="0">
                  <a:pos x="0" y="2120"/>
                </a:cxn>
                <a:cxn ang="0">
                  <a:pos x="951" y="2120"/>
                </a:cxn>
                <a:cxn ang="0">
                  <a:pos x="951" y="1466"/>
                </a:cxn>
                <a:cxn ang="0">
                  <a:pos x="504" y="1466"/>
                </a:cxn>
                <a:cxn ang="0">
                  <a:pos x="504" y="1214"/>
                </a:cxn>
                <a:cxn ang="0">
                  <a:pos x="1615" y="1214"/>
                </a:cxn>
                <a:cxn ang="0">
                  <a:pos x="1615" y="1466"/>
                </a:cxn>
                <a:cxn ang="0">
                  <a:pos x="1196" y="1466"/>
                </a:cxn>
                <a:cxn ang="0">
                  <a:pos x="1196" y="2120"/>
                </a:cxn>
                <a:cxn ang="0">
                  <a:pos x="2147" y="2120"/>
                </a:cxn>
                <a:cxn ang="0">
                  <a:pos x="2147" y="1466"/>
                </a:cxn>
                <a:cxn ang="0">
                  <a:pos x="1727" y="1466"/>
                </a:cxn>
                <a:cxn ang="0">
                  <a:pos x="1727" y="1214"/>
                </a:cxn>
                <a:cxn ang="0">
                  <a:pos x="2840" y="1214"/>
                </a:cxn>
                <a:cxn ang="0">
                  <a:pos x="2840" y="1466"/>
                </a:cxn>
                <a:cxn ang="0">
                  <a:pos x="2393" y="1466"/>
                </a:cxn>
                <a:cxn ang="0">
                  <a:pos x="2393" y="2120"/>
                </a:cxn>
                <a:cxn ang="0">
                  <a:pos x="3344" y="2120"/>
                </a:cxn>
                <a:cxn ang="0">
                  <a:pos x="3344" y="1466"/>
                </a:cxn>
                <a:cxn ang="0">
                  <a:pos x="2952" y="1466"/>
                </a:cxn>
              </a:cxnLst>
              <a:rect l="0" t="0" r="r" b="b"/>
              <a:pathLst>
                <a:path w="3344" h="2120">
                  <a:moveTo>
                    <a:pt x="2952" y="1466"/>
                  </a:moveTo>
                  <a:lnTo>
                    <a:pt x="2952" y="1102"/>
                  </a:lnTo>
                  <a:lnTo>
                    <a:pt x="1727" y="1102"/>
                  </a:lnTo>
                  <a:lnTo>
                    <a:pt x="1727" y="822"/>
                  </a:lnTo>
                  <a:lnTo>
                    <a:pt x="2270" y="822"/>
                  </a:lnTo>
                  <a:lnTo>
                    <a:pt x="2270" y="0"/>
                  </a:lnTo>
                  <a:lnTo>
                    <a:pt x="1073" y="0"/>
                  </a:lnTo>
                  <a:lnTo>
                    <a:pt x="1073" y="822"/>
                  </a:lnTo>
                  <a:lnTo>
                    <a:pt x="1615" y="822"/>
                  </a:lnTo>
                  <a:lnTo>
                    <a:pt x="1615" y="1102"/>
                  </a:lnTo>
                  <a:lnTo>
                    <a:pt x="392" y="1102"/>
                  </a:lnTo>
                  <a:lnTo>
                    <a:pt x="392" y="1466"/>
                  </a:lnTo>
                  <a:lnTo>
                    <a:pt x="0" y="1466"/>
                  </a:lnTo>
                  <a:lnTo>
                    <a:pt x="0" y="2120"/>
                  </a:lnTo>
                  <a:lnTo>
                    <a:pt x="951" y="2120"/>
                  </a:lnTo>
                  <a:lnTo>
                    <a:pt x="951" y="1466"/>
                  </a:lnTo>
                  <a:lnTo>
                    <a:pt x="504" y="1466"/>
                  </a:lnTo>
                  <a:lnTo>
                    <a:pt x="504" y="1214"/>
                  </a:lnTo>
                  <a:lnTo>
                    <a:pt x="1615" y="1214"/>
                  </a:lnTo>
                  <a:lnTo>
                    <a:pt x="1615" y="1466"/>
                  </a:lnTo>
                  <a:lnTo>
                    <a:pt x="1196" y="1466"/>
                  </a:lnTo>
                  <a:lnTo>
                    <a:pt x="1196" y="2120"/>
                  </a:lnTo>
                  <a:lnTo>
                    <a:pt x="2147" y="2120"/>
                  </a:lnTo>
                  <a:lnTo>
                    <a:pt x="2147" y="1466"/>
                  </a:lnTo>
                  <a:lnTo>
                    <a:pt x="1727" y="1466"/>
                  </a:lnTo>
                  <a:lnTo>
                    <a:pt x="1727" y="1214"/>
                  </a:lnTo>
                  <a:lnTo>
                    <a:pt x="2840" y="1214"/>
                  </a:lnTo>
                  <a:lnTo>
                    <a:pt x="2840" y="1466"/>
                  </a:lnTo>
                  <a:lnTo>
                    <a:pt x="2393" y="1466"/>
                  </a:lnTo>
                  <a:lnTo>
                    <a:pt x="2393" y="2120"/>
                  </a:lnTo>
                  <a:lnTo>
                    <a:pt x="3344" y="2120"/>
                  </a:lnTo>
                  <a:lnTo>
                    <a:pt x="3344" y="1466"/>
                  </a:lnTo>
                  <a:lnTo>
                    <a:pt x="2952" y="1466"/>
                  </a:lnTo>
                  <a:close/>
                </a:path>
              </a:pathLst>
            </a:custGeom>
            <a:solidFill>
              <a:srgbClr val="FFFFFF"/>
            </a:solidFill>
            <a:ln w="12700" cmpd="sng">
              <a:solidFill>
                <a:srgbClr val="4F74A3"/>
              </a:solidFill>
              <a:miter lim="800000"/>
              <a:headEnd/>
              <a:tailEnd/>
            </a:ln>
            <a:effectLst/>
          </p:spPr>
          <p:txBody>
            <a:bodyPr lIns="13720" tIns="13720" rIns="13720" bIns="13720" anchor="ctr" anchorCtr="1"/>
            <a:lstStyle/>
            <a:p>
              <a:pPr algn="ctr">
                <a:lnSpc>
                  <a:spcPct val="85000"/>
                </a:lnSpc>
                <a:spcBef>
                  <a:spcPts val="15"/>
                </a:spcBef>
              </a:pPr>
              <a:endParaRPr lang="en-US" sz="1350" dirty="0">
                <a:solidFill>
                  <a:srgbClr val="FFFFFF"/>
                </a:solidFill>
                <a:latin typeface="Arial Narrow" pitchFamily="112" charset="0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4997334" y="1537533"/>
            <a:ext cx="561905" cy="561905"/>
            <a:chOff x="6586437" y="1576053"/>
            <a:chExt cx="823282" cy="823282"/>
          </a:xfrm>
        </p:grpSpPr>
        <p:sp>
          <p:nvSpPr>
            <p:cNvPr id="59" name="Oval 58"/>
            <p:cNvSpPr/>
            <p:nvPr/>
          </p:nvSpPr>
          <p:spPr>
            <a:xfrm>
              <a:off x="6586437" y="1576053"/>
              <a:ext cx="823282" cy="823282"/>
            </a:xfrm>
            <a:prstGeom prst="ellipse">
              <a:avLst/>
            </a:prstGeom>
            <a:solidFill>
              <a:srgbClr val="FFFFFF"/>
            </a:solidFill>
            <a:ln w="12700" cmpd="sng">
              <a:solidFill>
                <a:srgbClr val="4F74A3"/>
              </a:solidFill>
              <a:miter lim="800000"/>
              <a:headEnd/>
              <a:tailEnd/>
            </a:ln>
            <a:effectLst/>
          </p:spPr>
          <p:txBody>
            <a:bodyPr lIns="13720" tIns="13720" rIns="13720" bIns="13720" anchor="ctr" anchorCtr="1"/>
            <a:lstStyle/>
            <a:p>
              <a:pPr algn="ctr">
                <a:lnSpc>
                  <a:spcPct val="85000"/>
                </a:lnSpc>
                <a:spcBef>
                  <a:spcPts val="15"/>
                </a:spcBef>
              </a:pPr>
              <a:endParaRPr lang="en-US" sz="1350" dirty="0">
                <a:solidFill>
                  <a:srgbClr val="FFFFFF"/>
                </a:solidFill>
                <a:latin typeface="Arial Narrow" pitchFamily="112" charset="0"/>
              </a:endParaRPr>
            </a:p>
          </p:txBody>
        </p:sp>
        <p:grpSp>
          <p:nvGrpSpPr>
            <p:cNvPr id="60" name="Group 54"/>
            <p:cNvGrpSpPr/>
            <p:nvPr/>
          </p:nvGrpSpPr>
          <p:grpSpPr>
            <a:xfrm>
              <a:off x="6772720" y="1787939"/>
              <a:ext cx="431310" cy="366615"/>
              <a:chOff x="1490663" y="846138"/>
              <a:chExt cx="381000" cy="323850"/>
            </a:xfrm>
            <a:solidFill>
              <a:srgbClr val="FFFFFF"/>
            </a:solidFill>
          </p:grpSpPr>
          <p:sp>
            <p:nvSpPr>
              <p:cNvPr id="61" name="Freeform 23"/>
              <p:cNvSpPr>
                <a:spLocks/>
              </p:cNvSpPr>
              <p:nvPr/>
            </p:nvSpPr>
            <p:spPr bwMode="auto">
              <a:xfrm>
                <a:off x="1490663" y="942975"/>
                <a:ext cx="381000" cy="227013"/>
              </a:xfrm>
              <a:custGeom>
                <a:avLst/>
                <a:gdLst/>
                <a:ahLst/>
                <a:cxnLst>
                  <a:cxn ang="0">
                    <a:pos x="721" y="429"/>
                  </a:cxn>
                  <a:cxn ang="0">
                    <a:pos x="721" y="429"/>
                  </a:cxn>
                  <a:cxn ang="0">
                    <a:pos x="0" y="429"/>
                  </a:cxn>
                  <a:cxn ang="0">
                    <a:pos x="0" y="429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0"/>
                  </a:cxn>
                  <a:cxn ang="0">
                    <a:pos x="23" y="405"/>
                  </a:cxn>
                  <a:cxn ang="0">
                    <a:pos x="721" y="405"/>
                  </a:cxn>
                  <a:cxn ang="0">
                    <a:pos x="721" y="429"/>
                  </a:cxn>
                </a:cxnLst>
                <a:rect l="0" t="0" r="r" b="b"/>
                <a:pathLst>
                  <a:path w="721" h="429">
                    <a:moveTo>
                      <a:pt x="721" y="429"/>
                    </a:moveTo>
                    <a:lnTo>
                      <a:pt x="721" y="429"/>
                    </a:lnTo>
                    <a:lnTo>
                      <a:pt x="0" y="429"/>
                    </a:lnTo>
                    <a:lnTo>
                      <a:pt x="0" y="429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0"/>
                    </a:lnTo>
                    <a:lnTo>
                      <a:pt x="23" y="405"/>
                    </a:lnTo>
                    <a:lnTo>
                      <a:pt x="721" y="405"/>
                    </a:lnTo>
                    <a:lnTo>
                      <a:pt x="721" y="429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mpd="sng">
                <a:solidFill>
                  <a:srgbClr val="4F74A3"/>
                </a:solidFill>
                <a:miter lim="800000"/>
                <a:headEnd/>
                <a:tailEnd/>
              </a:ln>
              <a:effectLst/>
            </p:spPr>
            <p:txBody>
              <a:bodyPr lIns="13720" tIns="13720" rIns="13720" bIns="13720" anchor="ctr" anchorCtr="1"/>
              <a:lstStyle/>
              <a:p>
                <a:pPr algn="ctr">
                  <a:lnSpc>
                    <a:spcPct val="85000"/>
                  </a:lnSpc>
                  <a:spcBef>
                    <a:spcPts val="15"/>
                  </a:spcBef>
                </a:pPr>
                <a:endParaRPr lang="en-US" sz="1350" dirty="0">
                  <a:solidFill>
                    <a:srgbClr val="FFFFFF"/>
                  </a:solidFill>
                  <a:latin typeface="Arial Narrow" pitchFamily="112" charset="0"/>
                </a:endParaRPr>
              </a:p>
            </p:txBody>
          </p:sp>
          <p:sp>
            <p:nvSpPr>
              <p:cNvPr id="62" name="Rectangle 24"/>
              <p:cNvSpPr>
                <a:spLocks noChangeArrowheads="1"/>
              </p:cNvSpPr>
              <p:nvPr/>
            </p:nvSpPr>
            <p:spPr bwMode="auto">
              <a:xfrm>
                <a:off x="1524000" y="1055688"/>
                <a:ext cx="69850" cy="103188"/>
              </a:xfrm>
              <a:prstGeom prst="rect">
                <a:avLst/>
              </a:prstGeom>
              <a:solidFill>
                <a:srgbClr val="FFFFFF"/>
              </a:solidFill>
              <a:ln w="12700" cmpd="sng">
                <a:solidFill>
                  <a:srgbClr val="4F74A3"/>
                </a:solidFill>
                <a:miter lim="800000"/>
                <a:headEnd/>
                <a:tailEnd/>
              </a:ln>
              <a:effectLst/>
            </p:spPr>
            <p:txBody>
              <a:bodyPr lIns="13720" tIns="13720" rIns="13720" bIns="13720" anchor="ctr" anchorCtr="1"/>
              <a:lstStyle/>
              <a:p>
                <a:pPr algn="ctr">
                  <a:lnSpc>
                    <a:spcPct val="85000"/>
                  </a:lnSpc>
                  <a:spcBef>
                    <a:spcPts val="15"/>
                  </a:spcBef>
                </a:pPr>
                <a:endParaRPr lang="en-US" sz="1350" dirty="0">
                  <a:solidFill>
                    <a:srgbClr val="FFFFFF"/>
                  </a:solidFill>
                  <a:latin typeface="Arial Narrow" pitchFamily="112" charset="0"/>
                </a:endParaRPr>
              </a:p>
            </p:txBody>
          </p:sp>
          <p:sp>
            <p:nvSpPr>
              <p:cNvPr id="63" name="Rectangle 25"/>
              <p:cNvSpPr>
                <a:spLocks noChangeArrowheads="1"/>
              </p:cNvSpPr>
              <p:nvPr/>
            </p:nvSpPr>
            <p:spPr bwMode="auto">
              <a:xfrm>
                <a:off x="1612900" y="987425"/>
                <a:ext cx="69850" cy="171450"/>
              </a:xfrm>
              <a:prstGeom prst="rect">
                <a:avLst/>
              </a:prstGeom>
              <a:solidFill>
                <a:srgbClr val="FFFFFF"/>
              </a:solidFill>
              <a:ln w="12700" cmpd="sng">
                <a:solidFill>
                  <a:srgbClr val="4F74A3"/>
                </a:solidFill>
                <a:miter lim="800000"/>
                <a:headEnd/>
                <a:tailEnd/>
              </a:ln>
              <a:effectLst/>
            </p:spPr>
            <p:txBody>
              <a:bodyPr lIns="13720" tIns="13720" rIns="13720" bIns="13720" anchor="ctr" anchorCtr="1"/>
              <a:lstStyle/>
              <a:p>
                <a:pPr algn="ctr">
                  <a:lnSpc>
                    <a:spcPct val="85000"/>
                  </a:lnSpc>
                  <a:spcBef>
                    <a:spcPts val="15"/>
                  </a:spcBef>
                </a:pPr>
                <a:endParaRPr lang="en-US" sz="1350" dirty="0">
                  <a:solidFill>
                    <a:srgbClr val="FFFFFF"/>
                  </a:solidFill>
                  <a:latin typeface="Arial Narrow" pitchFamily="112" charset="0"/>
                </a:endParaRPr>
              </a:p>
            </p:txBody>
          </p:sp>
          <p:sp>
            <p:nvSpPr>
              <p:cNvPr id="64" name="Rectangle 26"/>
              <p:cNvSpPr>
                <a:spLocks noChangeArrowheads="1"/>
              </p:cNvSpPr>
              <p:nvPr/>
            </p:nvSpPr>
            <p:spPr bwMode="auto">
              <a:xfrm>
                <a:off x="1701800" y="923925"/>
                <a:ext cx="69850" cy="234950"/>
              </a:xfrm>
              <a:prstGeom prst="rect">
                <a:avLst/>
              </a:prstGeom>
              <a:solidFill>
                <a:srgbClr val="FFFFFF"/>
              </a:solidFill>
              <a:ln w="12700" cmpd="sng">
                <a:solidFill>
                  <a:srgbClr val="4F74A3"/>
                </a:solidFill>
                <a:miter lim="800000"/>
                <a:headEnd/>
                <a:tailEnd/>
              </a:ln>
              <a:effectLst/>
            </p:spPr>
            <p:txBody>
              <a:bodyPr lIns="13720" tIns="13720" rIns="13720" bIns="13720" anchor="ctr" anchorCtr="1"/>
              <a:lstStyle/>
              <a:p>
                <a:pPr algn="ctr">
                  <a:lnSpc>
                    <a:spcPct val="85000"/>
                  </a:lnSpc>
                  <a:spcBef>
                    <a:spcPts val="15"/>
                  </a:spcBef>
                </a:pPr>
                <a:endParaRPr lang="en-US" sz="1350" dirty="0">
                  <a:solidFill>
                    <a:srgbClr val="FFFFFF"/>
                  </a:solidFill>
                  <a:latin typeface="Arial Narrow" pitchFamily="112" charset="0"/>
                </a:endParaRPr>
              </a:p>
            </p:txBody>
          </p:sp>
          <p:sp>
            <p:nvSpPr>
              <p:cNvPr id="65" name="Rectangle 27"/>
              <p:cNvSpPr>
                <a:spLocks noChangeArrowheads="1"/>
              </p:cNvSpPr>
              <p:nvPr/>
            </p:nvSpPr>
            <p:spPr bwMode="auto">
              <a:xfrm>
                <a:off x="1790700" y="846138"/>
                <a:ext cx="69850" cy="312738"/>
              </a:xfrm>
              <a:prstGeom prst="rect">
                <a:avLst/>
              </a:prstGeom>
              <a:solidFill>
                <a:srgbClr val="FFFFFF"/>
              </a:solidFill>
              <a:ln w="12700" cmpd="sng">
                <a:solidFill>
                  <a:srgbClr val="4F74A3"/>
                </a:solidFill>
                <a:miter lim="800000"/>
                <a:headEnd/>
                <a:tailEnd/>
              </a:ln>
              <a:effectLst/>
            </p:spPr>
            <p:txBody>
              <a:bodyPr lIns="13720" tIns="13720" rIns="13720" bIns="13720" anchor="ctr" anchorCtr="1"/>
              <a:lstStyle/>
              <a:p>
                <a:pPr algn="ctr">
                  <a:lnSpc>
                    <a:spcPct val="85000"/>
                  </a:lnSpc>
                  <a:spcBef>
                    <a:spcPts val="15"/>
                  </a:spcBef>
                </a:pPr>
                <a:endParaRPr lang="en-US" sz="1350" dirty="0">
                  <a:solidFill>
                    <a:srgbClr val="FFFFFF"/>
                  </a:solidFill>
                  <a:latin typeface="Arial Narrow" pitchFamily="112" charset="0"/>
                </a:endParaRPr>
              </a:p>
            </p:txBody>
          </p:sp>
        </p:grp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CD84ACA7-8899-05A7-B0BC-D2DE77E7AC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259" y="2877213"/>
            <a:ext cx="1400540" cy="2477145"/>
          </a:xfrm>
          <a:prstGeom prst="rect">
            <a:avLst/>
          </a:prstGeom>
          <a:gradFill flip="none" rotWithShape="1">
            <a:gsLst>
              <a:gs pos="0">
                <a:srgbClr val="AAC8F0"/>
              </a:gs>
              <a:gs pos="100000">
                <a:srgbClr val="FFFFFF">
                  <a:alpha val="0"/>
                </a:srgbClr>
              </a:gs>
            </a:gsLst>
            <a:lin ang="5400000" scaled="1"/>
            <a:tileRect/>
          </a:gradFill>
          <a:ln w="19050" cmpd="sng">
            <a:noFill/>
            <a:miter lim="800000"/>
            <a:headEnd/>
            <a:tailEnd/>
          </a:ln>
        </p:spPr>
        <p:txBody>
          <a:bodyPr lIns="68598" tIns="48019" rIns="68598" bIns="13720"/>
          <a:lstStyle/>
          <a:p>
            <a:pPr marL="133386" indent="-133386">
              <a:lnSpc>
                <a:spcPct val="85000"/>
              </a:lnSpc>
              <a:spcBef>
                <a:spcPts val="300"/>
              </a:spcBef>
              <a:buFontTx/>
              <a:buChar char="•"/>
            </a:pPr>
            <a:r>
              <a:rPr lang="en-US" sz="1350" dirty="0">
                <a:solidFill>
                  <a:srgbClr val="595959"/>
                </a:solidFill>
                <a:latin typeface="Arial Narrow" pitchFamily="112" charset="0"/>
              </a:rPr>
              <a:t>20 weeks</a:t>
            </a:r>
          </a:p>
          <a:p>
            <a:pPr marL="133386" indent="-133386">
              <a:lnSpc>
                <a:spcPct val="85000"/>
              </a:lnSpc>
              <a:spcBef>
                <a:spcPts val="300"/>
              </a:spcBef>
              <a:buFontTx/>
              <a:buChar char="•"/>
            </a:pPr>
            <a:r>
              <a:rPr lang="en-US" sz="1350" dirty="0">
                <a:solidFill>
                  <a:srgbClr val="595959"/>
                </a:solidFill>
                <a:latin typeface="Arial Narrow" pitchFamily="112" charset="0"/>
              </a:rPr>
              <a:t>Intro to EMS</a:t>
            </a:r>
          </a:p>
          <a:p>
            <a:pPr marL="133386" indent="-133386">
              <a:lnSpc>
                <a:spcPct val="85000"/>
              </a:lnSpc>
              <a:spcBef>
                <a:spcPts val="300"/>
              </a:spcBef>
              <a:buFontTx/>
              <a:buChar char="•"/>
            </a:pPr>
            <a:r>
              <a:rPr lang="en-US" sz="1350" dirty="0">
                <a:solidFill>
                  <a:srgbClr val="595959"/>
                </a:solidFill>
                <a:latin typeface="Arial Narrow" pitchFamily="112" charset="0"/>
              </a:rPr>
              <a:t>Hands-on labs</a:t>
            </a:r>
          </a:p>
          <a:p>
            <a:pPr marL="133386" indent="-133386">
              <a:lnSpc>
                <a:spcPct val="85000"/>
              </a:lnSpc>
              <a:spcBef>
                <a:spcPts val="300"/>
              </a:spcBef>
              <a:buFontTx/>
              <a:buChar char="•"/>
            </a:pPr>
            <a:r>
              <a:rPr lang="en-US" sz="1350" dirty="0">
                <a:solidFill>
                  <a:srgbClr val="595959"/>
                </a:solidFill>
                <a:latin typeface="Arial Narrow" pitchFamily="112" charset="0"/>
              </a:rPr>
              <a:t>Professional development for college or trade school prep</a:t>
            </a:r>
          </a:p>
          <a:p>
            <a:pPr marL="133386" indent="-133386">
              <a:lnSpc>
                <a:spcPct val="85000"/>
              </a:lnSpc>
              <a:spcBef>
                <a:spcPts val="300"/>
              </a:spcBef>
              <a:buFontTx/>
              <a:buChar char="•"/>
            </a:pPr>
            <a:r>
              <a:rPr lang="en-US" sz="1350" dirty="0">
                <a:solidFill>
                  <a:srgbClr val="595959"/>
                </a:solidFill>
                <a:latin typeface="Arial Narrow" pitchFamily="112" charset="0"/>
              </a:rPr>
              <a:t>Cohort building</a:t>
            </a:r>
          </a:p>
          <a:p>
            <a:pPr marL="133386" indent="-133386">
              <a:lnSpc>
                <a:spcPct val="85000"/>
              </a:lnSpc>
              <a:spcBef>
                <a:spcPts val="300"/>
              </a:spcBef>
              <a:buFontTx/>
              <a:buChar char="•"/>
            </a:pPr>
            <a:r>
              <a:rPr lang="en-US" sz="1350" dirty="0">
                <a:solidFill>
                  <a:srgbClr val="595959"/>
                </a:solidFill>
                <a:latin typeface="Arial Narrow" pitchFamily="112" charset="0"/>
              </a:rPr>
              <a:t>Planning for Wave 1 (General)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0BFBAA9-E07E-E2F3-F73A-09FE5837D166}"/>
              </a:ext>
            </a:extLst>
          </p:cNvPr>
          <p:cNvGrpSpPr/>
          <p:nvPr/>
        </p:nvGrpSpPr>
        <p:grpSpPr>
          <a:xfrm>
            <a:off x="1266568" y="1945745"/>
            <a:ext cx="1800025" cy="945759"/>
            <a:chOff x="3181350" y="3740150"/>
            <a:chExt cx="5934076" cy="3117850"/>
          </a:xfrm>
        </p:grpSpPr>
        <p:sp>
          <p:nvSpPr>
            <p:cNvPr id="4" name="Rectangle 8">
              <a:extLst>
                <a:ext uri="{FF2B5EF4-FFF2-40B4-BE49-F238E27FC236}">
                  <a16:creationId xmlns:a16="http://schemas.microsoft.com/office/drawing/2014/main" id="{F0EAA269-7D4B-21C8-E79A-04ECEA5DA6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70350" y="3740150"/>
              <a:ext cx="3543300" cy="3117850"/>
            </a:xfrm>
            <a:prstGeom prst="rect">
              <a:avLst/>
            </a:prstGeom>
            <a:gradFill flip="none" rotWithShape="1">
              <a:gsLst>
                <a:gs pos="0">
                  <a:srgbClr val="4F74A3"/>
                </a:gs>
                <a:gs pos="100000">
                  <a:srgbClr val="294D8E"/>
                </a:gs>
              </a:gsLst>
              <a:lin ang="5400000" scaled="0"/>
              <a:tileRect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lIns="13720" tIns="13720" rIns="13720" bIns="13720" anchor="ctr" anchorCtr="1"/>
            <a:lstStyle/>
            <a:p>
              <a:pPr algn="ctr">
                <a:lnSpc>
                  <a:spcPct val="85000"/>
                </a:lnSpc>
              </a:pPr>
              <a:r>
                <a:rPr lang="en-US" sz="2101" b="1" dirty="0">
                  <a:solidFill>
                    <a:srgbClr val="FFFFFF"/>
                  </a:solidFill>
                  <a:latin typeface="Arial Narrow" pitchFamily="112" charset="0"/>
                </a:rPr>
                <a:t>Pilot (Wave 1)</a:t>
              </a:r>
            </a:p>
            <a:p>
              <a:pPr algn="ctr">
                <a:lnSpc>
                  <a:spcPct val="85000"/>
                </a:lnSpc>
              </a:pPr>
              <a:r>
                <a:rPr lang="en-US" sz="1350" dirty="0">
                  <a:solidFill>
                    <a:srgbClr val="FFFFFF">
                      <a:alpha val="70000"/>
                    </a:srgbClr>
                  </a:solidFill>
                  <a:latin typeface="Arial Narrow" pitchFamily="112" charset="0"/>
                </a:rPr>
                <a:t>Technician</a:t>
              </a:r>
            </a:p>
          </p:txBody>
        </p:sp>
        <p:sp>
          <p:nvSpPr>
            <p:cNvPr id="5" name="Freeform 9">
              <a:extLst>
                <a:ext uri="{FF2B5EF4-FFF2-40B4-BE49-F238E27FC236}">
                  <a16:creationId xmlns:a16="http://schemas.microsoft.com/office/drawing/2014/main" id="{696DD11A-5490-344E-62A9-B94F5818C9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4913" y="3740150"/>
              <a:ext cx="1560513" cy="3117850"/>
            </a:xfrm>
            <a:custGeom>
              <a:avLst/>
              <a:gdLst/>
              <a:ahLst/>
              <a:cxnLst>
                <a:cxn ang="0">
                  <a:pos x="1867" y="1605"/>
                </a:cxn>
                <a:cxn ang="0">
                  <a:pos x="1043" y="361"/>
                </a:cxn>
                <a:cxn ang="0">
                  <a:pos x="1043" y="361"/>
                </a:cxn>
                <a:cxn ang="0">
                  <a:pos x="1029" y="341"/>
                </a:cxn>
                <a:cxn ang="0">
                  <a:pos x="1016" y="323"/>
                </a:cxn>
                <a:cxn ang="0">
                  <a:pos x="984" y="288"/>
                </a:cxn>
                <a:cxn ang="0">
                  <a:pos x="946" y="254"/>
                </a:cxn>
                <a:cxn ang="0">
                  <a:pos x="906" y="219"/>
                </a:cxn>
                <a:cxn ang="0">
                  <a:pos x="860" y="189"/>
                </a:cxn>
                <a:cxn ang="0">
                  <a:pos x="813" y="160"/>
                </a:cxn>
                <a:cxn ang="0">
                  <a:pos x="763" y="131"/>
                </a:cxn>
                <a:cxn ang="0">
                  <a:pos x="708" y="105"/>
                </a:cxn>
                <a:cxn ang="0">
                  <a:pos x="652" y="82"/>
                </a:cxn>
                <a:cxn ang="0">
                  <a:pos x="596" y="62"/>
                </a:cxn>
                <a:cxn ang="0">
                  <a:pos x="538" y="44"/>
                </a:cxn>
                <a:cxn ang="0">
                  <a:pos x="478" y="29"/>
                </a:cxn>
                <a:cxn ang="0">
                  <a:pos x="419" y="17"/>
                </a:cxn>
                <a:cxn ang="0">
                  <a:pos x="359" y="7"/>
                </a:cxn>
                <a:cxn ang="0">
                  <a:pos x="299" y="2"/>
                </a:cxn>
                <a:cxn ang="0">
                  <a:pos x="241" y="0"/>
                </a:cxn>
                <a:cxn ang="0">
                  <a:pos x="136" y="0"/>
                </a:cxn>
                <a:cxn ang="0">
                  <a:pos x="0" y="0"/>
                </a:cxn>
                <a:cxn ang="0">
                  <a:pos x="0" y="3929"/>
                </a:cxn>
                <a:cxn ang="0">
                  <a:pos x="136" y="3929"/>
                </a:cxn>
                <a:cxn ang="0">
                  <a:pos x="241" y="3929"/>
                </a:cxn>
                <a:cxn ang="0">
                  <a:pos x="241" y="3929"/>
                </a:cxn>
                <a:cxn ang="0">
                  <a:pos x="299" y="3927"/>
                </a:cxn>
                <a:cxn ang="0">
                  <a:pos x="359" y="3922"/>
                </a:cxn>
                <a:cxn ang="0">
                  <a:pos x="419" y="3913"/>
                </a:cxn>
                <a:cxn ang="0">
                  <a:pos x="478" y="3902"/>
                </a:cxn>
                <a:cxn ang="0">
                  <a:pos x="538" y="3886"/>
                </a:cxn>
                <a:cxn ang="0">
                  <a:pos x="596" y="3867"/>
                </a:cxn>
                <a:cxn ang="0">
                  <a:pos x="652" y="3847"/>
                </a:cxn>
                <a:cxn ang="0">
                  <a:pos x="708" y="3824"/>
                </a:cxn>
                <a:cxn ang="0">
                  <a:pos x="763" y="3799"/>
                </a:cxn>
                <a:cxn ang="0">
                  <a:pos x="813" y="3770"/>
                </a:cxn>
                <a:cxn ang="0">
                  <a:pos x="860" y="3741"/>
                </a:cxn>
                <a:cxn ang="0">
                  <a:pos x="906" y="3710"/>
                </a:cxn>
                <a:cxn ang="0">
                  <a:pos x="946" y="3675"/>
                </a:cxn>
                <a:cxn ang="0">
                  <a:pos x="984" y="3641"/>
                </a:cxn>
                <a:cxn ang="0">
                  <a:pos x="1016" y="3607"/>
                </a:cxn>
                <a:cxn ang="0">
                  <a:pos x="1029" y="3588"/>
                </a:cxn>
                <a:cxn ang="0">
                  <a:pos x="1043" y="3569"/>
                </a:cxn>
                <a:cxn ang="0">
                  <a:pos x="1867" y="2324"/>
                </a:cxn>
                <a:cxn ang="0">
                  <a:pos x="1867" y="2324"/>
                </a:cxn>
                <a:cxn ang="0">
                  <a:pos x="1891" y="2286"/>
                </a:cxn>
                <a:cxn ang="0">
                  <a:pos x="1911" y="2244"/>
                </a:cxn>
                <a:cxn ang="0">
                  <a:pos x="1927" y="2201"/>
                </a:cxn>
                <a:cxn ang="0">
                  <a:pos x="1942" y="2156"/>
                </a:cxn>
                <a:cxn ang="0">
                  <a:pos x="1953" y="2110"/>
                </a:cxn>
                <a:cxn ang="0">
                  <a:pos x="1960" y="2062"/>
                </a:cxn>
                <a:cxn ang="0">
                  <a:pos x="1965" y="2014"/>
                </a:cxn>
                <a:cxn ang="0">
                  <a:pos x="1967" y="1966"/>
                </a:cxn>
                <a:cxn ang="0">
                  <a:pos x="1965" y="1917"/>
                </a:cxn>
                <a:cxn ang="0">
                  <a:pos x="1960" y="1868"/>
                </a:cxn>
                <a:cxn ang="0">
                  <a:pos x="1953" y="1819"/>
                </a:cxn>
                <a:cxn ang="0">
                  <a:pos x="1942" y="1774"/>
                </a:cxn>
                <a:cxn ang="0">
                  <a:pos x="1927" y="1728"/>
                </a:cxn>
                <a:cxn ang="0">
                  <a:pos x="1911" y="1685"/>
                </a:cxn>
                <a:cxn ang="0">
                  <a:pos x="1891" y="1643"/>
                </a:cxn>
                <a:cxn ang="0">
                  <a:pos x="1867" y="1605"/>
                </a:cxn>
                <a:cxn ang="0">
                  <a:pos x="1867" y="1605"/>
                </a:cxn>
              </a:cxnLst>
              <a:rect l="0" t="0" r="r" b="b"/>
              <a:pathLst>
                <a:path w="1967" h="3929">
                  <a:moveTo>
                    <a:pt x="1867" y="1605"/>
                  </a:moveTo>
                  <a:lnTo>
                    <a:pt x="1043" y="361"/>
                  </a:lnTo>
                  <a:lnTo>
                    <a:pt x="1043" y="361"/>
                  </a:lnTo>
                  <a:lnTo>
                    <a:pt x="1029" y="341"/>
                  </a:lnTo>
                  <a:lnTo>
                    <a:pt x="1016" y="323"/>
                  </a:lnTo>
                  <a:lnTo>
                    <a:pt x="984" y="288"/>
                  </a:lnTo>
                  <a:lnTo>
                    <a:pt x="946" y="254"/>
                  </a:lnTo>
                  <a:lnTo>
                    <a:pt x="906" y="219"/>
                  </a:lnTo>
                  <a:lnTo>
                    <a:pt x="860" y="189"/>
                  </a:lnTo>
                  <a:lnTo>
                    <a:pt x="813" y="160"/>
                  </a:lnTo>
                  <a:lnTo>
                    <a:pt x="763" y="131"/>
                  </a:lnTo>
                  <a:lnTo>
                    <a:pt x="708" y="105"/>
                  </a:lnTo>
                  <a:lnTo>
                    <a:pt x="652" y="82"/>
                  </a:lnTo>
                  <a:lnTo>
                    <a:pt x="596" y="62"/>
                  </a:lnTo>
                  <a:lnTo>
                    <a:pt x="538" y="44"/>
                  </a:lnTo>
                  <a:lnTo>
                    <a:pt x="478" y="29"/>
                  </a:lnTo>
                  <a:lnTo>
                    <a:pt x="419" y="17"/>
                  </a:lnTo>
                  <a:lnTo>
                    <a:pt x="359" y="7"/>
                  </a:lnTo>
                  <a:lnTo>
                    <a:pt x="299" y="2"/>
                  </a:lnTo>
                  <a:lnTo>
                    <a:pt x="241" y="0"/>
                  </a:lnTo>
                  <a:lnTo>
                    <a:pt x="136" y="0"/>
                  </a:lnTo>
                  <a:lnTo>
                    <a:pt x="0" y="0"/>
                  </a:lnTo>
                  <a:lnTo>
                    <a:pt x="0" y="3929"/>
                  </a:lnTo>
                  <a:lnTo>
                    <a:pt x="136" y="3929"/>
                  </a:lnTo>
                  <a:lnTo>
                    <a:pt x="241" y="3929"/>
                  </a:lnTo>
                  <a:lnTo>
                    <a:pt x="241" y="3929"/>
                  </a:lnTo>
                  <a:lnTo>
                    <a:pt x="299" y="3927"/>
                  </a:lnTo>
                  <a:lnTo>
                    <a:pt x="359" y="3922"/>
                  </a:lnTo>
                  <a:lnTo>
                    <a:pt x="419" y="3913"/>
                  </a:lnTo>
                  <a:lnTo>
                    <a:pt x="478" y="3902"/>
                  </a:lnTo>
                  <a:lnTo>
                    <a:pt x="538" y="3886"/>
                  </a:lnTo>
                  <a:lnTo>
                    <a:pt x="596" y="3867"/>
                  </a:lnTo>
                  <a:lnTo>
                    <a:pt x="652" y="3847"/>
                  </a:lnTo>
                  <a:lnTo>
                    <a:pt x="708" y="3824"/>
                  </a:lnTo>
                  <a:lnTo>
                    <a:pt x="763" y="3799"/>
                  </a:lnTo>
                  <a:lnTo>
                    <a:pt x="813" y="3770"/>
                  </a:lnTo>
                  <a:lnTo>
                    <a:pt x="860" y="3741"/>
                  </a:lnTo>
                  <a:lnTo>
                    <a:pt x="906" y="3710"/>
                  </a:lnTo>
                  <a:lnTo>
                    <a:pt x="946" y="3675"/>
                  </a:lnTo>
                  <a:lnTo>
                    <a:pt x="984" y="3641"/>
                  </a:lnTo>
                  <a:lnTo>
                    <a:pt x="1016" y="3607"/>
                  </a:lnTo>
                  <a:lnTo>
                    <a:pt x="1029" y="3588"/>
                  </a:lnTo>
                  <a:lnTo>
                    <a:pt x="1043" y="3569"/>
                  </a:lnTo>
                  <a:lnTo>
                    <a:pt x="1867" y="2324"/>
                  </a:lnTo>
                  <a:lnTo>
                    <a:pt x="1867" y="2324"/>
                  </a:lnTo>
                  <a:lnTo>
                    <a:pt x="1891" y="2286"/>
                  </a:lnTo>
                  <a:lnTo>
                    <a:pt x="1911" y="2244"/>
                  </a:lnTo>
                  <a:lnTo>
                    <a:pt x="1927" y="2201"/>
                  </a:lnTo>
                  <a:lnTo>
                    <a:pt x="1942" y="2156"/>
                  </a:lnTo>
                  <a:lnTo>
                    <a:pt x="1953" y="2110"/>
                  </a:lnTo>
                  <a:lnTo>
                    <a:pt x="1960" y="2062"/>
                  </a:lnTo>
                  <a:lnTo>
                    <a:pt x="1965" y="2014"/>
                  </a:lnTo>
                  <a:lnTo>
                    <a:pt x="1967" y="1966"/>
                  </a:lnTo>
                  <a:lnTo>
                    <a:pt x="1965" y="1917"/>
                  </a:lnTo>
                  <a:lnTo>
                    <a:pt x="1960" y="1868"/>
                  </a:lnTo>
                  <a:lnTo>
                    <a:pt x="1953" y="1819"/>
                  </a:lnTo>
                  <a:lnTo>
                    <a:pt x="1942" y="1774"/>
                  </a:lnTo>
                  <a:lnTo>
                    <a:pt x="1927" y="1728"/>
                  </a:lnTo>
                  <a:lnTo>
                    <a:pt x="1911" y="1685"/>
                  </a:lnTo>
                  <a:lnTo>
                    <a:pt x="1891" y="1643"/>
                  </a:lnTo>
                  <a:lnTo>
                    <a:pt x="1867" y="1605"/>
                  </a:lnTo>
                  <a:lnTo>
                    <a:pt x="1867" y="160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4F74A3"/>
                </a:gs>
                <a:gs pos="100000">
                  <a:srgbClr val="294D8E"/>
                </a:gs>
              </a:gsLst>
              <a:lin ang="5400000" scaled="0"/>
              <a:tileRect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lIns="13720" tIns="13720" rIns="13720" bIns="13720" anchor="ctr" anchorCtr="1"/>
            <a:lstStyle/>
            <a:p>
              <a:pPr algn="ctr">
                <a:lnSpc>
                  <a:spcPct val="85000"/>
                </a:lnSpc>
              </a:pPr>
              <a:endParaRPr lang="en-US" sz="2101" b="1" dirty="0">
                <a:solidFill>
                  <a:srgbClr val="FFFFFF"/>
                </a:solidFill>
                <a:latin typeface="Arial Narrow" pitchFamily="112" charset="0"/>
              </a:endParaRPr>
            </a:p>
          </p:txBody>
        </p:sp>
        <p:sp>
          <p:nvSpPr>
            <p:cNvPr id="6" name="Freeform 10">
              <a:extLst>
                <a:ext uri="{FF2B5EF4-FFF2-40B4-BE49-F238E27FC236}">
                  <a16:creationId xmlns:a16="http://schemas.microsoft.com/office/drawing/2014/main" id="{A3F37C63-7795-106D-3038-DEAFE4FA30D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1350" y="3740150"/>
              <a:ext cx="995363" cy="3117850"/>
            </a:xfrm>
            <a:custGeom>
              <a:avLst/>
              <a:gdLst/>
              <a:ahLst/>
              <a:cxnLst>
                <a:cxn ang="0">
                  <a:pos x="373" y="0"/>
                </a:cxn>
                <a:cxn ang="0">
                  <a:pos x="264" y="7"/>
                </a:cxn>
                <a:cxn ang="0">
                  <a:pos x="172" y="29"/>
                </a:cxn>
                <a:cxn ang="0">
                  <a:pos x="132" y="44"/>
                </a:cxn>
                <a:cxn ang="0">
                  <a:pos x="98" y="62"/>
                </a:cxn>
                <a:cxn ang="0">
                  <a:pos x="69" y="82"/>
                </a:cxn>
                <a:cxn ang="0">
                  <a:pos x="43" y="105"/>
                </a:cxn>
                <a:cxn ang="0">
                  <a:pos x="25" y="131"/>
                </a:cxn>
                <a:cxn ang="0">
                  <a:pos x="11" y="160"/>
                </a:cxn>
                <a:cxn ang="0">
                  <a:pos x="2" y="189"/>
                </a:cxn>
                <a:cxn ang="0">
                  <a:pos x="0" y="219"/>
                </a:cxn>
                <a:cxn ang="0">
                  <a:pos x="2" y="254"/>
                </a:cxn>
                <a:cxn ang="0">
                  <a:pos x="11" y="288"/>
                </a:cxn>
                <a:cxn ang="0">
                  <a:pos x="25" y="323"/>
                </a:cxn>
                <a:cxn ang="0">
                  <a:pos x="47" y="361"/>
                </a:cxn>
                <a:cxn ang="0">
                  <a:pos x="873" y="1605"/>
                </a:cxn>
                <a:cxn ang="0">
                  <a:pos x="916" y="1685"/>
                </a:cxn>
                <a:cxn ang="0">
                  <a:pos x="947" y="1774"/>
                </a:cxn>
                <a:cxn ang="0">
                  <a:pos x="965" y="1868"/>
                </a:cxn>
                <a:cxn ang="0">
                  <a:pos x="971" y="1966"/>
                </a:cxn>
                <a:cxn ang="0">
                  <a:pos x="965" y="2062"/>
                </a:cxn>
                <a:cxn ang="0">
                  <a:pos x="947" y="2156"/>
                </a:cxn>
                <a:cxn ang="0">
                  <a:pos x="916" y="2244"/>
                </a:cxn>
                <a:cxn ang="0">
                  <a:pos x="873" y="2324"/>
                </a:cxn>
                <a:cxn ang="0">
                  <a:pos x="47" y="3569"/>
                </a:cxn>
                <a:cxn ang="0">
                  <a:pos x="25" y="3607"/>
                </a:cxn>
                <a:cxn ang="0">
                  <a:pos x="11" y="3641"/>
                </a:cxn>
                <a:cxn ang="0">
                  <a:pos x="2" y="3675"/>
                </a:cxn>
                <a:cxn ang="0">
                  <a:pos x="0" y="3710"/>
                </a:cxn>
                <a:cxn ang="0">
                  <a:pos x="2" y="3741"/>
                </a:cxn>
                <a:cxn ang="0">
                  <a:pos x="11" y="3770"/>
                </a:cxn>
                <a:cxn ang="0">
                  <a:pos x="25" y="3799"/>
                </a:cxn>
                <a:cxn ang="0">
                  <a:pos x="43" y="3824"/>
                </a:cxn>
                <a:cxn ang="0">
                  <a:pos x="69" y="3847"/>
                </a:cxn>
                <a:cxn ang="0">
                  <a:pos x="98" y="3867"/>
                </a:cxn>
                <a:cxn ang="0">
                  <a:pos x="132" y="3886"/>
                </a:cxn>
                <a:cxn ang="0">
                  <a:pos x="172" y="3902"/>
                </a:cxn>
                <a:cxn ang="0">
                  <a:pos x="264" y="3922"/>
                </a:cxn>
                <a:cxn ang="0">
                  <a:pos x="373" y="3929"/>
                </a:cxn>
                <a:cxn ang="0">
                  <a:pos x="1255" y="0"/>
                </a:cxn>
              </a:cxnLst>
              <a:rect l="0" t="0" r="r" b="b"/>
              <a:pathLst>
                <a:path w="1255" h="3929">
                  <a:moveTo>
                    <a:pt x="373" y="0"/>
                  </a:moveTo>
                  <a:lnTo>
                    <a:pt x="373" y="0"/>
                  </a:lnTo>
                  <a:lnTo>
                    <a:pt x="317" y="2"/>
                  </a:lnTo>
                  <a:lnTo>
                    <a:pt x="264" y="7"/>
                  </a:lnTo>
                  <a:lnTo>
                    <a:pt x="215" y="17"/>
                  </a:lnTo>
                  <a:lnTo>
                    <a:pt x="172" y="29"/>
                  </a:lnTo>
                  <a:lnTo>
                    <a:pt x="152" y="36"/>
                  </a:lnTo>
                  <a:lnTo>
                    <a:pt x="132" y="44"/>
                  </a:lnTo>
                  <a:lnTo>
                    <a:pt x="116" y="53"/>
                  </a:lnTo>
                  <a:lnTo>
                    <a:pt x="98" y="62"/>
                  </a:lnTo>
                  <a:lnTo>
                    <a:pt x="83" y="71"/>
                  </a:lnTo>
                  <a:lnTo>
                    <a:pt x="69" y="82"/>
                  </a:lnTo>
                  <a:lnTo>
                    <a:pt x="56" y="94"/>
                  </a:lnTo>
                  <a:lnTo>
                    <a:pt x="43" y="105"/>
                  </a:lnTo>
                  <a:lnTo>
                    <a:pt x="34" y="118"/>
                  </a:lnTo>
                  <a:lnTo>
                    <a:pt x="25" y="131"/>
                  </a:lnTo>
                  <a:lnTo>
                    <a:pt x="16" y="145"/>
                  </a:lnTo>
                  <a:lnTo>
                    <a:pt x="11" y="160"/>
                  </a:lnTo>
                  <a:lnTo>
                    <a:pt x="5" y="174"/>
                  </a:lnTo>
                  <a:lnTo>
                    <a:pt x="2" y="189"/>
                  </a:lnTo>
                  <a:lnTo>
                    <a:pt x="0" y="205"/>
                  </a:lnTo>
                  <a:lnTo>
                    <a:pt x="0" y="219"/>
                  </a:lnTo>
                  <a:lnTo>
                    <a:pt x="0" y="236"/>
                  </a:lnTo>
                  <a:lnTo>
                    <a:pt x="2" y="254"/>
                  </a:lnTo>
                  <a:lnTo>
                    <a:pt x="5" y="270"/>
                  </a:lnTo>
                  <a:lnTo>
                    <a:pt x="11" y="288"/>
                  </a:lnTo>
                  <a:lnTo>
                    <a:pt x="18" y="305"/>
                  </a:lnTo>
                  <a:lnTo>
                    <a:pt x="25" y="323"/>
                  </a:lnTo>
                  <a:lnTo>
                    <a:pt x="36" y="341"/>
                  </a:lnTo>
                  <a:lnTo>
                    <a:pt x="47" y="361"/>
                  </a:lnTo>
                  <a:lnTo>
                    <a:pt x="873" y="1605"/>
                  </a:lnTo>
                  <a:lnTo>
                    <a:pt x="873" y="1605"/>
                  </a:lnTo>
                  <a:lnTo>
                    <a:pt x="896" y="1643"/>
                  </a:lnTo>
                  <a:lnTo>
                    <a:pt x="916" y="1685"/>
                  </a:lnTo>
                  <a:lnTo>
                    <a:pt x="933" y="1728"/>
                  </a:lnTo>
                  <a:lnTo>
                    <a:pt x="947" y="1774"/>
                  </a:lnTo>
                  <a:lnTo>
                    <a:pt x="956" y="1819"/>
                  </a:lnTo>
                  <a:lnTo>
                    <a:pt x="965" y="1868"/>
                  </a:lnTo>
                  <a:lnTo>
                    <a:pt x="969" y="1917"/>
                  </a:lnTo>
                  <a:lnTo>
                    <a:pt x="971" y="1966"/>
                  </a:lnTo>
                  <a:lnTo>
                    <a:pt x="969" y="2014"/>
                  </a:lnTo>
                  <a:lnTo>
                    <a:pt x="965" y="2062"/>
                  </a:lnTo>
                  <a:lnTo>
                    <a:pt x="956" y="2110"/>
                  </a:lnTo>
                  <a:lnTo>
                    <a:pt x="947" y="2156"/>
                  </a:lnTo>
                  <a:lnTo>
                    <a:pt x="933" y="2201"/>
                  </a:lnTo>
                  <a:lnTo>
                    <a:pt x="916" y="2244"/>
                  </a:lnTo>
                  <a:lnTo>
                    <a:pt x="896" y="2286"/>
                  </a:lnTo>
                  <a:lnTo>
                    <a:pt x="873" y="2324"/>
                  </a:lnTo>
                  <a:lnTo>
                    <a:pt x="47" y="3569"/>
                  </a:lnTo>
                  <a:lnTo>
                    <a:pt x="47" y="3569"/>
                  </a:lnTo>
                  <a:lnTo>
                    <a:pt x="36" y="3588"/>
                  </a:lnTo>
                  <a:lnTo>
                    <a:pt x="25" y="3607"/>
                  </a:lnTo>
                  <a:lnTo>
                    <a:pt x="18" y="3625"/>
                  </a:lnTo>
                  <a:lnTo>
                    <a:pt x="11" y="3641"/>
                  </a:lnTo>
                  <a:lnTo>
                    <a:pt x="5" y="3659"/>
                  </a:lnTo>
                  <a:lnTo>
                    <a:pt x="2" y="3675"/>
                  </a:lnTo>
                  <a:lnTo>
                    <a:pt x="0" y="3694"/>
                  </a:lnTo>
                  <a:lnTo>
                    <a:pt x="0" y="3710"/>
                  </a:lnTo>
                  <a:lnTo>
                    <a:pt x="0" y="3724"/>
                  </a:lnTo>
                  <a:lnTo>
                    <a:pt x="2" y="3741"/>
                  </a:lnTo>
                  <a:lnTo>
                    <a:pt x="5" y="3755"/>
                  </a:lnTo>
                  <a:lnTo>
                    <a:pt x="11" y="3770"/>
                  </a:lnTo>
                  <a:lnTo>
                    <a:pt x="16" y="3784"/>
                  </a:lnTo>
                  <a:lnTo>
                    <a:pt x="25" y="3799"/>
                  </a:lnTo>
                  <a:lnTo>
                    <a:pt x="34" y="3811"/>
                  </a:lnTo>
                  <a:lnTo>
                    <a:pt x="43" y="3824"/>
                  </a:lnTo>
                  <a:lnTo>
                    <a:pt x="56" y="3835"/>
                  </a:lnTo>
                  <a:lnTo>
                    <a:pt x="69" y="3847"/>
                  </a:lnTo>
                  <a:lnTo>
                    <a:pt x="83" y="3858"/>
                  </a:lnTo>
                  <a:lnTo>
                    <a:pt x="98" y="3867"/>
                  </a:lnTo>
                  <a:lnTo>
                    <a:pt x="116" y="3876"/>
                  </a:lnTo>
                  <a:lnTo>
                    <a:pt x="132" y="3886"/>
                  </a:lnTo>
                  <a:lnTo>
                    <a:pt x="152" y="3895"/>
                  </a:lnTo>
                  <a:lnTo>
                    <a:pt x="172" y="3902"/>
                  </a:lnTo>
                  <a:lnTo>
                    <a:pt x="215" y="3913"/>
                  </a:lnTo>
                  <a:lnTo>
                    <a:pt x="264" y="3922"/>
                  </a:lnTo>
                  <a:lnTo>
                    <a:pt x="317" y="3927"/>
                  </a:lnTo>
                  <a:lnTo>
                    <a:pt x="373" y="3929"/>
                  </a:lnTo>
                  <a:lnTo>
                    <a:pt x="1255" y="3929"/>
                  </a:lnTo>
                  <a:lnTo>
                    <a:pt x="1255" y="0"/>
                  </a:lnTo>
                  <a:lnTo>
                    <a:pt x="373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4F74A3"/>
                </a:gs>
                <a:gs pos="100000">
                  <a:srgbClr val="294D8E"/>
                </a:gs>
              </a:gsLst>
              <a:lin ang="5400000" scaled="0"/>
              <a:tileRect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lIns="13720" tIns="13720" rIns="13720" bIns="13720" anchor="ctr" anchorCtr="1"/>
            <a:lstStyle/>
            <a:p>
              <a:pPr algn="ctr">
                <a:lnSpc>
                  <a:spcPct val="85000"/>
                </a:lnSpc>
              </a:pPr>
              <a:endParaRPr lang="en-US" sz="2101" b="1" dirty="0">
                <a:solidFill>
                  <a:srgbClr val="FFFFFF"/>
                </a:solidFill>
                <a:latin typeface="Arial Narrow" pitchFamily="112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1734231" y="1506909"/>
            <a:ext cx="561905" cy="561905"/>
            <a:chOff x="3012836" y="1576053"/>
            <a:chExt cx="823282" cy="823282"/>
          </a:xfrm>
        </p:grpSpPr>
        <p:sp>
          <p:nvSpPr>
            <p:cNvPr id="66" name="Oval 65"/>
            <p:cNvSpPr/>
            <p:nvPr/>
          </p:nvSpPr>
          <p:spPr>
            <a:xfrm>
              <a:off x="3012836" y="1576053"/>
              <a:ext cx="823282" cy="823282"/>
            </a:xfrm>
            <a:prstGeom prst="ellipse">
              <a:avLst/>
            </a:prstGeom>
            <a:solidFill>
              <a:srgbClr val="FFFFFF"/>
            </a:solidFill>
            <a:ln w="12700" cmpd="sng">
              <a:solidFill>
                <a:srgbClr val="4F74A3"/>
              </a:solidFill>
              <a:miter lim="800000"/>
              <a:headEnd/>
              <a:tailEnd/>
            </a:ln>
            <a:effectLst/>
          </p:spPr>
          <p:txBody>
            <a:bodyPr lIns="13720" tIns="13720" rIns="13720" bIns="13720" anchor="ctr" anchorCtr="1"/>
            <a:lstStyle/>
            <a:p>
              <a:pPr algn="ctr">
                <a:lnSpc>
                  <a:spcPct val="85000"/>
                </a:lnSpc>
                <a:spcBef>
                  <a:spcPts val="15"/>
                </a:spcBef>
              </a:pPr>
              <a:endParaRPr lang="en-US" sz="1350" dirty="0">
                <a:solidFill>
                  <a:srgbClr val="FFFFFF"/>
                </a:solidFill>
                <a:latin typeface="Arial Narrow" pitchFamily="112" charset="0"/>
              </a:endParaRPr>
            </a:p>
          </p:txBody>
        </p:sp>
        <p:sp>
          <p:nvSpPr>
            <p:cNvPr id="67" name="Freeform 71"/>
            <p:cNvSpPr>
              <a:spLocks noEditPoints="1"/>
            </p:cNvSpPr>
            <p:nvPr/>
          </p:nvSpPr>
          <p:spPr bwMode="auto">
            <a:xfrm>
              <a:off x="3191320" y="1737139"/>
              <a:ext cx="497853" cy="488800"/>
            </a:xfrm>
            <a:custGeom>
              <a:avLst/>
              <a:gdLst/>
              <a:ahLst/>
              <a:cxnLst>
                <a:cxn ang="0">
                  <a:pos x="2762" y="601"/>
                </a:cxn>
                <a:cxn ang="0">
                  <a:pos x="2283" y="0"/>
                </a:cxn>
                <a:cxn ang="0">
                  <a:pos x="1262" y="325"/>
                </a:cxn>
                <a:cxn ang="0">
                  <a:pos x="1219" y="1087"/>
                </a:cxn>
                <a:cxn ang="0">
                  <a:pos x="1440" y="1801"/>
                </a:cxn>
                <a:cxn ang="0">
                  <a:pos x="1919" y="2402"/>
                </a:cxn>
                <a:cxn ang="0">
                  <a:pos x="2940" y="2077"/>
                </a:cxn>
                <a:cxn ang="0">
                  <a:pos x="2983" y="1315"/>
                </a:cxn>
                <a:cxn ang="0">
                  <a:pos x="2058" y="1619"/>
                </a:cxn>
                <a:cxn ang="0">
                  <a:pos x="1957" y="1595"/>
                </a:cxn>
                <a:cxn ang="0">
                  <a:pos x="1866" y="1549"/>
                </a:cxn>
                <a:cxn ang="0">
                  <a:pos x="1790" y="1483"/>
                </a:cxn>
                <a:cxn ang="0">
                  <a:pos x="1732" y="1401"/>
                </a:cxn>
                <a:cxn ang="0">
                  <a:pos x="1694" y="1306"/>
                </a:cxn>
                <a:cxn ang="0">
                  <a:pos x="1681" y="1201"/>
                </a:cxn>
                <a:cxn ang="0">
                  <a:pos x="1690" y="1117"/>
                </a:cxn>
                <a:cxn ang="0">
                  <a:pos x="1723" y="1019"/>
                </a:cxn>
                <a:cxn ang="0">
                  <a:pos x="1777" y="935"/>
                </a:cxn>
                <a:cxn ang="0">
                  <a:pos x="1850" y="865"/>
                </a:cxn>
                <a:cxn ang="0">
                  <a:pos x="1937" y="814"/>
                </a:cxn>
                <a:cxn ang="0">
                  <a:pos x="2037" y="786"/>
                </a:cxn>
                <a:cxn ang="0">
                  <a:pos x="2122" y="782"/>
                </a:cxn>
                <a:cxn ang="0">
                  <a:pos x="2225" y="801"/>
                </a:cxn>
                <a:cxn ang="0">
                  <a:pos x="2318" y="842"/>
                </a:cxn>
                <a:cxn ang="0">
                  <a:pos x="2397" y="905"/>
                </a:cxn>
                <a:cxn ang="0">
                  <a:pos x="2460" y="984"/>
                </a:cxn>
                <a:cxn ang="0">
                  <a:pos x="2501" y="1077"/>
                </a:cxn>
                <a:cxn ang="0">
                  <a:pos x="2520" y="1179"/>
                </a:cxn>
                <a:cxn ang="0">
                  <a:pos x="2516" y="1265"/>
                </a:cxn>
                <a:cxn ang="0">
                  <a:pos x="2488" y="1365"/>
                </a:cxn>
                <a:cxn ang="0">
                  <a:pos x="2437" y="1452"/>
                </a:cxn>
                <a:cxn ang="0">
                  <a:pos x="2367" y="1525"/>
                </a:cxn>
                <a:cxn ang="0">
                  <a:pos x="2283" y="1579"/>
                </a:cxn>
                <a:cxn ang="0">
                  <a:pos x="2185" y="1612"/>
                </a:cxn>
                <a:cxn ang="0">
                  <a:pos x="2101" y="1621"/>
                </a:cxn>
                <a:cxn ang="0">
                  <a:pos x="1250" y="1981"/>
                </a:cxn>
                <a:cxn ang="0">
                  <a:pos x="630" y="1776"/>
                </a:cxn>
                <a:cxn ang="0">
                  <a:pos x="337" y="2137"/>
                </a:cxn>
                <a:cxn ang="0">
                  <a:pos x="189" y="2567"/>
                </a:cxn>
                <a:cxn ang="0">
                  <a:pos x="210" y="3034"/>
                </a:cxn>
                <a:cxn ang="0">
                  <a:pos x="830" y="3240"/>
                </a:cxn>
                <a:cxn ang="0">
                  <a:pos x="1123" y="2880"/>
                </a:cxn>
                <a:cxn ang="0">
                  <a:pos x="1270" y="2450"/>
                </a:cxn>
                <a:cxn ang="0">
                  <a:pos x="684" y="2676"/>
                </a:cxn>
                <a:cxn ang="0">
                  <a:pos x="609" y="2640"/>
                </a:cxn>
                <a:cxn ang="0">
                  <a:pos x="561" y="2575"/>
                </a:cxn>
                <a:cxn ang="0">
                  <a:pos x="548" y="2508"/>
                </a:cxn>
                <a:cxn ang="0">
                  <a:pos x="568" y="2427"/>
                </a:cxn>
                <a:cxn ang="0">
                  <a:pos x="623" y="2366"/>
                </a:cxn>
                <a:cxn ang="0">
                  <a:pos x="701" y="2338"/>
                </a:cxn>
                <a:cxn ang="0">
                  <a:pos x="769" y="2345"/>
                </a:cxn>
                <a:cxn ang="0">
                  <a:pos x="839" y="2388"/>
                </a:cxn>
                <a:cxn ang="0">
                  <a:pos x="882" y="2458"/>
                </a:cxn>
                <a:cxn ang="0">
                  <a:pos x="888" y="2526"/>
                </a:cxn>
                <a:cxn ang="0">
                  <a:pos x="861" y="2604"/>
                </a:cxn>
                <a:cxn ang="0">
                  <a:pos x="800" y="2658"/>
                </a:cxn>
                <a:cxn ang="0">
                  <a:pos x="718" y="2679"/>
                </a:cxn>
              </a:cxnLst>
              <a:rect l="0" t="0" r="r" b="b"/>
              <a:pathLst>
                <a:path w="3300" h="3240">
                  <a:moveTo>
                    <a:pt x="2988" y="1104"/>
                  </a:moveTo>
                  <a:lnTo>
                    <a:pt x="3300" y="1002"/>
                  </a:lnTo>
                  <a:lnTo>
                    <a:pt x="3193" y="674"/>
                  </a:lnTo>
                  <a:lnTo>
                    <a:pt x="2881" y="775"/>
                  </a:lnTo>
                  <a:lnTo>
                    <a:pt x="2762" y="601"/>
                  </a:lnTo>
                  <a:lnTo>
                    <a:pt x="2954" y="336"/>
                  </a:lnTo>
                  <a:lnTo>
                    <a:pt x="2674" y="133"/>
                  </a:lnTo>
                  <a:lnTo>
                    <a:pt x="2482" y="398"/>
                  </a:lnTo>
                  <a:lnTo>
                    <a:pt x="2283" y="327"/>
                  </a:lnTo>
                  <a:lnTo>
                    <a:pt x="2283" y="0"/>
                  </a:lnTo>
                  <a:lnTo>
                    <a:pt x="1937" y="0"/>
                  </a:lnTo>
                  <a:lnTo>
                    <a:pt x="1937" y="327"/>
                  </a:lnTo>
                  <a:lnTo>
                    <a:pt x="1734" y="387"/>
                  </a:lnTo>
                  <a:lnTo>
                    <a:pt x="1542" y="121"/>
                  </a:lnTo>
                  <a:lnTo>
                    <a:pt x="1262" y="325"/>
                  </a:lnTo>
                  <a:lnTo>
                    <a:pt x="1454" y="591"/>
                  </a:lnTo>
                  <a:lnTo>
                    <a:pt x="1326" y="758"/>
                  </a:lnTo>
                  <a:lnTo>
                    <a:pt x="1014" y="657"/>
                  </a:lnTo>
                  <a:lnTo>
                    <a:pt x="907" y="985"/>
                  </a:lnTo>
                  <a:lnTo>
                    <a:pt x="1219" y="1087"/>
                  </a:lnTo>
                  <a:lnTo>
                    <a:pt x="1214" y="1298"/>
                  </a:lnTo>
                  <a:lnTo>
                    <a:pt x="902" y="1399"/>
                  </a:lnTo>
                  <a:lnTo>
                    <a:pt x="1009" y="1728"/>
                  </a:lnTo>
                  <a:lnTo>
                    <a:pt x="1321" y="1627"/>
                  </a:lnTo>
                  <a:lnTo>
                    <a:pt x="1440" y="1801"/>
                  </a:lnTo>
                  <a:lnTo>
                    <a:pt x="1248" y="2066"/>
                  </a:lnTo>
                  <a:lnTo>
                    <a:pt x="1526" y="2269"/>
                  </a:lnTo>
                  <a:lnTo>
                    <a:pt x="1720" y="2004"/>
                  </a:lnTo>
                  <a:lnTo>
                    <a:pt x="1919" y="2075"/>
                  </a:lnTo>
                  <a:lnTo>
                    <a:pt x="1919" y="2402"/>
                  </a:lnTo>
                  <a:lnTo>
                    <a:pt x="2265" y="2403"/>
                  </a:lnTo>
                  <a:lnTo>
                    <a:pt x="2265" y="2075"/>
                  </a:lnTo>
                  <a:lnTo>
                    <a:pt x="2467" y="2015"/>
                  </a:lnTo>
                  <a:lnTo>
                    <a:pt x="2660" y="2281"/>
                  </a:lnTo>
                  <a:lnTo>
                    <a:pt x="2940" y="2077"/>
                  </a:lnTo>
                  <a:lnTo>
                    <a:pt x="2747" y="1811"/>
                  </a:lnTo>
                  <a:lnTo>
                    <a:pt x="2876" y="1645"/>
                  </a:lnTo>
                  <a:lnTo>
                    <a:pt x="3188" y="1746"/>
                  </a:lnTo>
                  <a:lnTo>
                    <a:pt x="3295" y="1416"/>
                  </a:lnTo>
                  <a:lnTo>
                    <a:pt x="2983" y="1315"/>
                  </a:lnTo>
                  <a:lnTo>
                    <a:pt x="2988" y="1104"/>
                  </a:lnTo>
                  <a:close/>
                  <a:moveTo>
                    <a:pt x="2101" y="1621"/>
                  </a:moveTo>
                  <a:lnTo>
                    <a:pt x="2101" y="1621"/>
                  </a:lnTo>
                  <a:lnTo>
                    <a:pt x="2079" y="1620"/>
                  </a:lnTo>
                  <a:lnTo>
                    <a:pt x="2058" y="1619"/>
                  </a:lnTo>
                  <a:lnTo>
                    <a:pt x="2037" y="1616"/>
                  </a:lnTo>
                  <a:lnTo>
                    <a:pt x="2016" y="1612"/>
                  </a:lnTo>
                  <a:lnTo>
                    <a:pt x="1996" y="1608"/>
                  </a:lnTo>
                  <a:lnTo>
                    <a:pt x="1976" y="1601"/>
                  </a:lnTo>
                  <a:lnTo>
                    <a:pt x="1957" y="1595"/>
                  </a:lnTo>
                  <a:lnTo>
                    <a:pt x="1937" y="1588"/>
                  </a:lnTo>
                  <a:lnTo>
                    <a:pt x="1919" y="1579"/>
                  </a:lnTo>
                  <a:lnTo>
                    <a:pt x="1901" y="1570"/>
                  </a:lnTo>
                  <a:lnTo>
                    <a:pt x="1884" y="1560"/>
                  </a:lnTo>
                  <a:lnTo>
                    <a:pt x="1866" y="1549"/>
                  </a:lnTo>
                  <a:lnTo>
                    <a:pt x="1850" y="1538"/>
                  </a:lnTo>
                  <a:lnTo>
                    <a:pt x="1834" y="1525"/>
                  </a:lnTo>
                  <a:lnTo>
                    <a:pt x="1819" y="1512"/>
                  </a:lnTo>
                  <a:lnTo>
                    <a:pt x="1804" y="1498"/>
                  </a:lnTo>
                  <a:lnTo>
                    <a:pt x="1790" y="1483"/>
                  </a:lnTo>
                  <a:lnTo>
                    <a:pt x="1777" y="1468"/>
                  </a:lnTo>
                  <a:lnTo>
                    <a:pt x="1764" y="1452"/>
                  </a:lnTo>
                  <a:lnTo>
                    <a:pt x="1753" y="1436"/>
                  </a:lnTo>
                  <a:lnTo>
                    <a:pt x="1742" y="1418"/>
                  </a:lnTo>
                  <a:lnTo>
                    <a:pt x="1732" y="1401"/>
                  </a:lnTo>
                  <a:lnTo>
                    <a:pt x="1723" y="1383"/>
                  </a:lnTo>
                  <a:lnTo>
                    <a:pt x="1714" y="1365"/>
                  </a:lnTo>
                  <a:lnTo>
                    <a:pt x="1707" y="1345"/>
                  </a:lnTo>
                  <a:lnTo>
                    <a:pt x="1700" y="1326"/>
                  </a:lnTo>
                  <a:lnTo>
                    <a:pt x="1694" y="1306"/>
                  </a:lnTo>
                  <a:lnTo>
                    <a:pt x="1690" y="1286"/>
                  </a:lnTo>
                  <a:lnTo>
                    <a:pt x="1686" y="1265"/>
                  </a:lnTo>
                  <a:lnTo>
                    <a:pt x="1683" y="1244"/>
                  </a:lnTo>
                  <a:lnTo>
                    <a:pt x="1682" y="1223"/>
                  </a:lnTo>
                  <a:lnTo>
                    <a:pt x="1681" y="1201"/>
                  </a:lnTo>
                  <a:lnTo>
                    <a:pt x="1681" y="1201"/>
                  </a:lnTo>
                  <a:lnTo>
                    <a:pt x="1682" y="1179"/>
                  </a:lnTo>
                  <a:lnTo>
                    <a:pt x="1683" y="1158"/>
                  </a:lnTo>
                  <a:lnTo>
                    <a:pt x="1686" y="1137"/>
                  </a:lnTo>
                  <a:lnTo>
                    <a:pt x="1690" y="1117"/>
                  </a:lnTo>
                  <a:lnTo>
                    <a:pt x="1694" y="1096"/>
                  </a:lnTo>
                  <a:lnTo>
                    <a:pt x="1700" y="1077"/>
                  </a:lnTo>
                  <a:lnTo>
                    <a:pt x="1707" y="1057"/>
                  </a:lnTo>
                  <a:lnTo>
                    <a:pt x="1714" y="1037"/>
                  </a:lnTo>
                  <a:lnTo>
                    <a:pt x="1723" y="1019"/>
                  </a:lnTo>
                  <a:lnTo>
                    <a:pt x="1732" y="1001"/>
                  </a:lnTo>
                  <a:lnTo>
                    <a:pt x="1742" y="984"/>
                  </a:lnTo>
                  <a:lnTo>
                    <a:pt x="1753" y="966"/>
                  </a:lnTo>
                  <a:lnTo>
                    <a:pt x="1764" y="950"/>
                  </a:lnTo>
                  <a:lnTo>
                    <a:pt x="1777" y="935"/>
                  </a:lnTo>
                  <a:lnTo>
                    <a:pt x="1790" y="919"/>
                  </a:lnTo>
                  <a:lnTo>
                    <a:pt x="1804" y="905"/>
                  </a:lnTo>
                  <a:lnTo>
                    <a:pt x="1819" y="890"/>
                  </a:lnTo>
                  <a:lnTo>
                    <a:pt x="1834" y="877"/>
                  </a:lnTo>
                  <a:lnTo>
                    <a:pt x="1850" y="865"/>
                  </a:lnTo>
                  <a:lnTo>
                    <a:pt x="1866" y="853"/>
                  </a:lnTo>
                  <a:lnTo>
                    <a:pt x="1884" y="842"/>
                  </a:lnTo>
                  <a:lnTo>
                    <a:pt x="1901" y="833"/>
                  </a:lnTo>
                  <a:lnTo>
                    <a:pt x="1919" y="823"/>
                  </a:lnTo>
                  <a:lnTo>
                    <a:pt x="1937" y="814"/>
                  </a:lnTo>
                  <a:lnTo>
                    <a:pt x="1957" y="807"/>
                  </a:lnTo>
                  <a:lnTo>
                    <a:pt x="1976" y="801"/>
                  </a:lnTo>
                  <a:lnTo>
                    <a:pt x="1996" y="795"/>
                  </a:lnTo>
                  <a:lnTo>
                    <a:pt x="2016" y="790"/>
                  </a:lnTo>
                  <a:lnTo>
                    <a:pt x="2037" y="786"/>
                  </a:lnTo>
                  <a:lnTo>
                    <a:pt x="2058" y="783"/>
                  </a:lnTo>
                  <a:lnTo>
                    <a:pt x="2079" y="782"/>
                  </a:lnTo>
                  <a:lnTo>
                    <a:pt x="2101" y="781"/>
                  </a:lnTo>
                  <a:lnTo>
                    <a:pt x="2101" y="781"/>
                  </a:lnTo>
                  <a:lnTo>
                    <a:pt x="2122" y="782"/>
                  </a:lnTo>
                  <a:lnTo>
                    <a:pt x="2144" y="783"/>
                  </a:lnTo>
                  <a:lnTo>
                    <a:pt x="2165" y="786"/>
                  </a:lnTo>
                  <a:lnTo>
                    <a:pt x="2185" y="790"/>
                  </a:lnTo>
                  <a:lnTo>
                    <a:pt x="2206" y="795"/>
                  </a:lnTo>
                  <a:lnTo>
                    <a:pt x="2225" y="801"/>
                  </a:lnTo>
                  <a:lnTo>
                    <a:pt x="2245" y="807"/>
                  </a:lnTo>
                  <a:lnTo>
                    <a:pt x="2265" y="814"/>
                  </a:lnTo>
                  <a:lnTo>
                    <a:pt x="2283" y="823"/>
                  </a:lnTo>
                  <a:lnTo>
                    <a:pt x="2301" y="833"/>
                  </a:lnTo>
                  <a:lnTo>
                    <a:pt x="2318" y="842"/>
                  </a:lnTo>
                  <a:lnTo>
                    <a:pt x="2336" y="853"/>
                  </a:lnTo>
                  <a:lnTo>
                    <a:pt x="2352" y="865"/>
                  </a:lnTo>
                  <a:lnTo>
                    <a:pt x="2367" y="877"/>
                  </a:lnTo>
                  <a:lnTo>
                    <a:pt x="2383" y="890"/>
                  </a:lnTo>
                  <a:lnTo>
                    <a:pt x="2397" y="905"/>
                  </a:lnTo>
                  <a:lnTo>
                    <a:pt x="2412" y="919"/>
                  </a:lnTo>
                  <a:lnTo>
                    <a:pt x="2425" y="935"/>
                  </a:lnTo>
                  <a:lnTo>
                    <a:pt x="2437" y="950"/>
                  </a:lnTo>
                  <a:lnTo>
                    <a:pt x="2449" y="966"/>
                  </a:lnTo>
                  <a:lnTo>
                    <a:pt x="2460" y="984"/>
                  </a:lnTo>
                  <a:lnTo>
                    <a:pt x="2469" y="1001"/>
                  </a:lnTo>
                  <a:lnTo>
                    <a:pt x="2479" y="1019"/>
                  </a:lnTo>
                  <a:lnTo>
                    <a:pt x="2488" y="1037"/>
                  </a:lnTo>
                  <a:lnTo>
                    <a:pt x="2495" y="1057"/>
                  </a:lnTo>
                  <a:lnTo>
                    <a:pt x="2501" y="1077"/>
                  </a:lnTo>
                  <a:lnTo>
                    <a:pt x="2507" y="1096"/>
                  </a:lnTo>
                  <a:lnTo>
                    <a:pt x="2512" y="1117"/>
                  </a:lnTo>
                  <a:lnTo>
                    <a:pt x="2516" y="1137"/>
                  </a:lnTo>
                  <a:lnTo>
                    <a:pt x="2519" y="1158"/>
                  </a:lnTo>
                  <a:lnTo>
                    <a:pt x="2520" y="1179"/>
                  </a:lnTo>
                  <a:lnTo>
                    <a:pt x="2521" y="1201"/>
                  </a:lnTo>
                  <a:lnTo>
                    <a:pt x="2521" y="1201"/>
                  </a:lnTo>
                  <a:lnTo>
                    <a:pt x="2520" y="1223"/>
                  </a:lnTo>
                  <a:lnTo>
                    <a:pt x="2519" y="1244"/>
                  </a:lnTo>
                  <a:lnTo>
                    <a:pt x="2516" y="1265"/>
                  </a:lnTo>
                  <a:lnTo>
                    <a:pt x="2512" y="1286"/>
                  </a:lnTo>
                  <a:lnTo>
                    <a:pt x="2507" y="1306"/>
                  </a:lnTo>
                  <a:lnTo>
                    <a:pt x="2501" y="1326"/>
                  </a:lnTo>
                  <a:lnTo>
                    <a:pt x="2495" y="1345"/>
                  </a:lnTo>
                  <a:lnTo>
                    <a:pt x="2488" y="1365"/>
                  </a:lnTo>
                  <a:lnTo>
                    <a:pt x="2479" y="1383"/>
                  </a:lnTo>
                  <a:lnTo>
                    <a:pt x="2469" y="1401"/>
                  </a:lnTo>
                  <a:lnTo>
                    <a:pt x="2460" y="1418"/>
                  </a:lnTo>
                  <a:lnTo>
                    <a:pt x="2449" y="1436"/>
                  </a:lnTo>
                  <a:lnTo>
                    <a:pt x="2437" y="1452"/>
                  </a:lnTo>
                  <a:lnTo>
                    <a:pt x="2425" y="1468"/>
                  </a:lnTo>
                  <a:lnTo>
                    <a:pt x="2412" y="1483"/>
                  </a:lnTo>
                  <a:lnTo>
                    <a:pt x="2397" y="1498"/>
                  </a:lnTo>
                  <a:lnTo>
                    <a:pt x="2383" y="1512"/>
                  </a:lnTo>
                  <a:lnTo>
                    <a:pt x="2367" y="1525"/>
                  </a:lnTo>
                  <a:lnTo>
                    <a:pt x="2352" y="1538"/>
                  </a:lnTo>
                  <a:lnTo>
                    <a:pt x="2336" y="1549"/>
                  </a:lnTo>
                  <a:lnTo>
                    <a:pt x="2318" y="1560"/>
                  </a:lnTo>
                  <a:lnTo>
                    <a:pt x="2301" y="1570"/>
                  </a:lnTo>
                  <a:lnTo>
                    <a:pt x="2283" y="1579"/>
                  </a:lnTo>
                  <a:lnTo>
                    <a:pt x="2265" y="1588"/>
                  </a:lnTo>
                  <a:lnTo>
                    <a:pt x="2245" y="1595"/>
                  </a:lnTo>
                  <a:lnTo>
                    <a:pt x="2225" y="1601"/>
                  </a:lnTo>
                  <a:lnTo>
                    <a:pt x="2206" y="1608"/>
                  </a:lnTo>
                  <a:lnTo>
                    <a:pt x="2185" y="1612"/>
                  </a:lnTo>
                  <a:lnTo>
                    <a:pt x="2165" y="1616"/>
                  </a:lnTo>
                  <a:lnTo>
                    <a:pt x="2144" y="1619"/>
                  </a:lnTo>
                  <a:lnTo>
                    <a:pt x="2122" y="1620"/>
                  </a:lnTo>
                  <a:lnTo>
                    <a:pt x="2101" y="1621"/>
                  </a:lnTo>
                  <a:lnTo>
                    <a:pt x="2101" y="1621"/>
                  </a:lnTo>
                  <a:close/>
                  <a:moveTo>
                    <a:pt x="1460" y="2388"/>
                  </a:moveTo>
                  <a:lnTo>
                    <a:pt x="1395" y="2187"/>
                  </a:lnTo>
                  <a:lnTo>
                    <a:pt x="1204" y="2249"/>
                  </a:lnTo>
                  <a:lnTo>
                    <a:pt x="1132" y="2143"/>
                  </a:lnTo>
                  <a:lnTo>
                    <a:pt x="1250" y="1981"/>
                  </a:lnTo>
                  <a:lnTo>
                    <a:pt x="1079" y="1858"/>
                  </a:lnTo>
                  <a:lnTo>
                    <a:pt x="961" y="2019"/>
                  </a:lnTo>
                  <a:lnTo>
                    <a:pt x="840" y="1976"/>
                  </a:lnTo>
                  <a:lnTo>
                    <a:pt x="840" y="1776"/>
                  </a:lnTo>
                  <a:lnTo>
                    <a:pt x="630" y="1776"/>
                  </a:lnTo>
                  <a:lnTo>
                    <a:pt x="630" y="1976"/>
                  </a:lnTo>
                  <a:lnTo>
                    <a:pt x="506" y="2012"/>
                  </a:lnTo>
                  <a:lnTo>
                    <a:pt x="389" y="1852"/>
                  </a:lnTo>
                  <a:lnTo>
                    <a:pt x="219" y="1975"/>
                  </a:lnTo>
                  <a:lnTo>
                    <a:pt x="337" y="2137"/>
                  </a:lnTo>
                  <a:lnTo>
                    <a:pt x="258" y="2239"/>
                  </a:lnTo>
                  <a:lnTo>
                    <a:pt x="68" y="2177"/>
                  </a:lnTo>
                  <a:lnTo>
                    <a:pt x="3" y="2376"/>
                  </a:lnTo>
                  <a:lnTo>
                    <a:pt x="192" y="2438"/>
                  </a:lnTo>
                  <a:lnTo>
                    <a:pt x="189" y="2567"/>
                  </a:lnTo>
                  <a:lnTo>
                    <a:pt x="0" y="2629"/>
                  </a:lnTo>
                  <a:lnTo>
                    <a:pt x="65" y="2829"/>
                  </a:lnTo>
                  <a:lnTo>
                    <a:pt x="254" y="2768"/>
                  </a:lnTo>
                  <a:lnTo>
                    <a:pt x="327" y="2874"/>
                  </a:lnTo>
                  <a:lnTo>
                    <a:pt x="210" y="3034"/>
                  </a:lnTo>
                  <a:lnTo>
                    <a:pt x="380" y="3159"/>
                  </a:lnTo>
                  <a:lnTo>
                    <a:pt x="497" y="2997"/>
                  </a:lnTo>
                  <a:lnTo>
                    <a:pt x="619" y="3040"/>
                  </a:lnTo>
                  <a:lnTo>
                    <a:pt x="619" y="3240"/>
                  </a:lnTo>
                  <a:lnTo>
                    <a:pt x="830" y="3240"/>
                  </a:lnTo>
                  <a:lnTo>
                    <a:pt x="830" y="3040"/>
                  </a:lnTo>
                  <a:lnTo>
                    <a:pt x="953" y="3003"/>
                  </a:lnTo>
                  <a:lnTo>
                    <a:pt x="1069" y="3165"/>
                  </a:lnTo>
                  <a:lnTo>
                    <a:pt x="1240" y="3041"/>
                  </a:lnTo>
                  <a:lnTo>
                    <a:pt x="1123" y="2880"/>
                  </a:lnTo>
                  <a:lnTo>
                    <a:pt x="1201" y="2778"/>
                  </a:lnTo>
                  <a:lnTo>
                    <a:pt x="1391" y="2840"/>
                  </a:lnTo>
                  <a:lnTo>
                    <a:pt x="1456" y="2639"/>
                  </a:lnTo>
                  <a:lnTo>
                    <a:pt x="1266" y="2577"/>
                  </a:lnTo>
                  <a:lnTo>
                    <a:pt x="1270" y="2450"/>
                  </a:lnTo>
                  <a:lnTo>
                    <a:pt x="1460" y="2388"/>
                  </a:lnTo>
                  <a:close/>
                  <a:moveTo>
                    <a:pt x="718" y="2679"/>
                  </a:moveTo>
                  <a:lnTo>
                    <a:pt x="718" y="2679"/>
                  </a:lnTo>
                  <a:lnTo>
                    <a:pt x="701" y="2678"/>
                  </a:lnTo>
                  <a:lnTo>
                    <a:pt x="684" y="2676"/>
                  </a:lnTo>
                  <a:lnTo>
                    <a:pt x="668" y="2672"/>
                  </a:lnTo>
                  <a:lnTo>
                    <a:pt x="652" y="2666"/>
                  </a:lnTo>
                  <a:lnTo>
                    <a:pt x="637" y="2658"/>
                  </a:lnTo>
                  <a:lnTo>
                    <a:pt x="623" y="2650"/>
                  </a:lnTo>
                  <a:lnTo>
                    <a:pt x="609" y="2640"/>
                  </a:lnTo>
                  <a:lnTo>
                    <a:pt x="598" y="2630"/>
                  </a:lnTo>
                  <a:lnTo>
                    <a:pt x="587" y="2617"/>
                  </a:lnTo>
                  <a:lnTo>
                    <a:pt x="576" y="2604"/>
                  </a:lnTo>
                  <a:lnTo>
                    <a:pt x="568" y="2590"/>
                  </a:lnTo>
                  <a:lnTo>
                    <a:pt x="561" y="2575"/>
                  </a:lnTo>
                  <a:lnTo>
                    <a:pt x="555" y="2559"/>
                  </a:lnTo>
                  <a:lnTo>
                    <a:pt x="551" y="2543"/>
                  </a:lnTo>
                  <a:lnTo>
                    <a:pt x="549" y="2526"/>
                  </a:lnTo>
                  <a:lnTo>
                    <a:pt x="548" y="2508"/>
                  </a:lnTo>
                  <a:lnTo>
                    <a:pt x="548" y="2508"/>
                  </a:lnTo>
                  <a:lnTo>
                    <a:pt x="549" y="2491"/>
                  </a:lnTo>
                  <a:lnTo>
                    <a:pt x="551" y="2474"/>
                  </a:lnTo>
                  <a:lnTo>
                    <a:pt x="555" y="2458"/>
                  </a:lnTo>
                  <a:lnTo>
                    <a:pt x="561" y="2441"/>
                  </a:lnTo>
                  <a:lnTo>
                    <a:pt x="568" y="2427"/>
                  </a:lnTo>
                  <a:lnTo>
                    <a:pt x="576" y="2413"/>
                  </a:lnTo>
                  <a:lnTo>
                    <a:pt x="587" y="2399"/>
                  </a:lnTo>
                  <a:lnTo>
                    <a:pt x="598" y="2388"/>
                  </a:lnTo>
                  <a:lnTo>
                    <a:pt x="609" y="2376"/>
                  </a:lnTo>
                  <a:lnTo>
                    <a:pt x="623" y="2366"/>
                  </a:lnTo>
                  <a:lnTo>
                    <a:pt x="637" y="2358"/>
                  </a:lnTo>
                  <a:lnTo>
                    <a:pt x="652" y="2351"/>
                  </a:lnTo>
                  <a:lnTo>
                    <a:pt x="668" y="2345"/>
                  </a:lnTo>
                  <a:lnTo>
                    <a:pt x="684" y="2340"/>
                  </a:lnTo>
                  <a:lnTo>
                    <a:pt x="701" y="2338"/>
                  </a:lnTo>
                  <a:lnTo>
                    <a:pt x="718" y="2337"/>
                  </a:lnTo>
                  <a:lnTo>
                    <a:pt x="718" y="2337"/>
                  </a:lnTo>
                  <a:lnTo>
                    <a:pt x="736" y="2338"/>
                  </a:lnTo>
                  <a:lnTo>
                    <a:pt x="752" y="2340"/>
                  </a:lnTo>
                  <a:lnTo>
                    <a:pt x="769" y="2345"/>
                  </a:lnTo>
                  <a:lnTo>
                    <a:pt x="785" y="2351"/>
                  </a:lnTo>
                  <a:lnTo>
                    <a:pt x="800" y="2358"/>
                  </a:lnTo>
                  <a:lnTo>
                    <a:pt x="814" y="2366"/>
                  </a:lnTo>
                  <a:lnTo>
                    <a:pt x="828" y="2376"/>
                  </a:lnTo>
                  <a:lnTo>
                    <a:pt x="839" y="2388"/>
                  </a:lnTo>
                  <a:lnTo>
                    <a:pt x="850" y="2399"/>
                  </a:lnTo>
                  <a:lnTo>
                    <a:pt x="861" y="2413"/>
                  </a:lnTo>
                  <a:lnTo>
                    <a:pt x="869" y="2427"/>
                  </a:lnTo>
                  <a:lnTo>
                    <a:pt x="876" y="2441"/>
                  </a:lnTo>
                  <a:lnTo>
                    <a:pt x="882" y="2458"/>
                  </a:lnTo>
                  <a:lnTo>
                    <a:pt x="886" y="2474"/>
                  </a:lnTo>
                  <a:lnTo>
                    <a:pt x="888" y="2491"/>
                  </a:lnTo>
                  <a:lnTo>
                    <a:pt x="889" y="2508"/>
                  </a:lnTo>
                  <a:lnTo>
                    <a:pt x="889" y="2508"/>
                  </a:lnTo>
                  <a:lnTo>
                    <a:pt x="888" y="2526"/>
                  </a:lnTo>
                  <a:lnTo>
                    <a:pt x="886" y="2543"/>
                  </a:lnTo>
                  <a:lnTo>
                    <a:pt x="882" y="2559"/>
                  </a:lnTo>
                  <a:lnTo>
                    <a:pt x="876" y="2575"/>
                  </a:lnTo>
                  <a:lnTo>
                    <a:pt x="869" y="2590"/>
                  </a:lnTo>
                  <a:lnTo>
                    <a:pt x="861" y="2604"/>
                  </a:lnTo>
                  <a:lnTo>
                    <a:pt x="850" y="2617"/>
                  </a:lnTo>
                  <a:lnTo>
                    <a:pt x="839" y="2630"/>
                  </a:lnTo>
                  <a:lnTo>
                    <a:pt x="828" y="2640"/>
                  </a:lnTo>
                  <a:lnTo>
                    <a:pt x="814" y="2650"/>
                  </a:lnTo>
                  <a:lnTo>
                    <a:pt x="800" y="2658"/>
                  </a:lnTo>
                  <a:lnTo>
                    <a:pt x="785" y="2666"/>
                  </a:lnTo>
                  <a:lnTo>
                    <a:pt x="769" y="2672"/>
                  </a:lnTo>
                  <a:lnTo>
                    <a:pt x="752" y="2676"/>
                  </a:lnTo>
                  <a:lnTo>
                    <a:pt x="736" y="2678"/>
                  </a:lnTo>
                  <a:lnTo>
                    <a:pt x="718" y="2679"/>
                  </a:lnTo>
                  <a:lnTo>
                    <a:pt x="718" y="2679"/>
                  </a:lnTo>
                  <a:close/>
                </a:path>
              </a:pathLst>
            </a:custGeom>
            <a:solidFill>
              <a:srgbClr val="FFFFFF"/>
            </a:solidFill>
            <a:ln w="12700" cmpd="sng">
              <a:solidFill>
                <a:srgbClr val="4F74A3"/>
              </a:solidFill>
              <a:miter lim="800000"/>
              <a:headEnd/>
              <a:tailEnd/>
            </a:ln>
            <a:effectLst/>
          </p:spPr>
          <p:txBody>
            <a:bodyPr lIns="13720" tIns="13720" rIns="13720" bIns="13720" anchor="ctr" anchorCtr="1"/>
            <a:lstStyle/>
            <a:p>
              <a:pPr algn="ctr">
                <a:lnSpc>
                  <a:spcPct val="85000"/>
                </a:lnSpc>
                <a:spcBef>
                  <a:spcPts val="15"/>
                </a:spcBef>
              </a:pPr>
              <a:endParaRPr lang="en-US" sz="1350" dirty="0">
                <a:solidFill>
                  <a:srgbClr val="FFFFFF"/>
                </a:solidFill>
                <a:latin typeface="Arial Narrow" pitchFamily="112" charset="0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B34B7BF1-30A9-1F32-2CCC-AB9337A9C6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1372" y="2871164"/>
            <a:ext cx="1400540" cy="2477145"/>
          </a:xfrm>
          <a:prstGeom prst="rect">
            <a:avLst/>
          </a:prstGeom>
          <a:gradFill flip="none" rotWithShape="1">
            <a:gsLst>
              <a:gs pos="0">
                <a:schemeClr val="accent4"/>
              </a:gs>
              <a:gs pos="100000">
                <a:srgbClr val="FFFFFF">
                  <a:alpha val="0"/>
                </a:srgbClr>
              </a:gs>
            </a:gsLst>
            <a:lin ang="5400000" scaled="1"/>
            <a:tileRect/>
          </a:gradFill>
          <a:ln w="19050" cmpd="sng">
            <a:noFill/>
            <a:miter lim="800000"/>
            <a:headEnd/>
            <a:tailEnd/>
          </a:ln>
        </p:spPr>
        <p:txBody>
          <a:bodyPr lIns="68598" tIns="48019" rIns="68598" bIns="13720"/>
          <a:lstStyle/>
          <a:p>
            <a:pPr marL="133386" indent="-133386">
              <a:lnSpc>
                <a:spcPct val="85000"/>
              </a:lnSpc>
              <a:spcBef>
                <a:spcPts val="300"/>
              </a:spcBef>
              <a:buFontTx/>
              <a:buChar char="•"/>
            </a:pPr>
            <a:r>
              <a:rPr lang="en-US" sz="1350" dirty="0">
                <a:solidFill>
                  <a:srgbClr val="595959"/>
                </a:solidFill>
                <a:latin typeface="Arial Narrow" pitchFamily="112" charset="0"/>
              </a:rPr>
              <a:t>January-May 2024</a:t>
            </a:r>
          </a:p>
          <a:p>
            <a:pPr marL="133386" indent="-133386">
              <a:lnSpc>
                <a:spcPct val="85000"/>
              </a:lnSpc>
              <a:spcBef>
                <a:spcPts val="300"/>
              </a:spcBef>
              <a:buFontTx/>
              <a:buChar char="•"/>
            </a:pPr>
            <a:r>
              <a:rPr lang="en-US" sz="1350" dirty="0">
                <a:solidFill>
                  <a:srgbClr val="595959"/>
                </a:solidFill>
                <a:latin typeface="Arial Narrow" pitchFamily="112" charset="0"/>
              </a:rPr>
              <a:t>20 weeks</a:t>
            </a:r>
          </a:p>
          <a:p>
            <a:pPr marL="133386" indent="-133386">
              <a:lnSpc>
                <a:spcPct val="85000"/>
              </a:lnSpc>
              <a:spcBef>
                <a:spcPts val="300"/>
              </a:spcBef>
              <a:buFontTx/>
              <a:buChar char="•"/>
            </a:pPr>
            <a:r>
              <a:rPr lang="en-US" sz="1350" dirty="0">
                <a:solidFill>
                  <a:srgbClr val="595959"/>
                </a:solidFill>
                <a:latin typeface="Arial Narrow" pitchFamily="112" charset="0"/>
              </a:rPr>
              <a:t>Use the EMS</a:t>
            </a:r>
          </a:p>
          <a:p>
            <a:pPr marL="133386" indent="-133386">
              <a:lnSpc>
                <a:spcPct val="85000"/>
              </a:lnSpc>
              <a:spcBef>
                <a:spcPts val="300"/>
              </a:spcBef>
              <a:buFontTx/>
              <a:buChar char="•"/>
            </a:pPr>
            <a:r>
              <a:rPr lang="en-US" sz="1350" dirty="0">
                <a:solidFill>
                  <a:srgbClr val="595959"/>
                </a:solidFill>
                <a:latin typeface="Arial Narrow" pitchFamily="112" charset="0"/>
              </a:rPr>
              <a:t>“Hams-on” on-the-air projects</a:t>
            </a:r>
          </a:p>
          <a:p>
            <a:pPr marL="133386" indent="-133386">
              <a:lnSpc>
                <a:spcPct val="85000"/>
              </a:lnSpc>
              <a:spcBef>
                <a:spcPts val="300"/>
              </a:spcBef>
              <a:buFontTx/>
              <a:buChar char="•"/>
            </a:pPr>
            <a:r>
              <a:rPr lang="en-US" sz="1350" dirty="0">
                <a:solidFill>
                  <a:srgbClr val="595959"/>
                </a:solidFill>
                <a:latin typeface="Arial Narrow" pitchFamily="112" charset="0"/>
              </a:rPr>
              <a:t>Continued Professional development for college or trade school prep</a:t>
            </a:r>
          </a:p>
          <a:p>
            <a:pPr marL="133386" indent="-133386">
              <a:lnSpc>
                <a:spcPct val="85000"/>
              </a:lnSpc>
              <a:spcBef>
                <a:spcPts val="300"/>
              </a:spcBef>
              <a:buFontTx/>
              <a:buChar char="•"/>
            </a:pPr>
            <a:r>
              <a:rPr lang="en-US" sz="1350" dirty="0">
                <a:solidFill>
                  <a:srgbClr val="595959"/>
                </a:solidFill>
                <a:latin typeface="Arial Narrow" pitchFamily="112" charset="0"/>
              </a:rPr>
              <a:t>Mutual aid/cohort building on &amp; off the air</a:t>
            </a:r>
          </a:p>
          <a:p>
            <a:pPr marL="133386" indent="-133386">
              <a:lnSpc>
                <a:spcPct val="85000"/>
              </a:lnSpc>
              <a:spcBef>
                <a:spcPts val="300"/>
              </a:spcBef>
              <a:buFontTx/>
              <a:buChar char="•"/>
            </a:pPr>
            <a:endParaRPr lang="en-US" sz="1350" dirty="0">
              <a:solidFill>
                <a:srgbClr val="595959"/>
              </a:solidFill>
              <a:latin typeface="Arial Narrow" pitchFamily="112" charset="0"/>
            </a:endParaRPr>
          </a:p>
          <a:p>
            <a:pPr marL="133386" indent="-133386">
              <a:lnSpc>
                <a:spcPct val="85000"/>
              </a:lnSpc>
              <a:spcBef>
                <a:spcPts val="300"/>
              </a:spcBef>
              <a:buFontTx/>
              <a:buChar char="•"/>
            </a:pPr>
            <a:endParaRPr lang="en-US" sz="1350" dirty="0">
              <a:solidFill>
                <a:srgbClr val="595959"/>
              </a:solidFill>
              <a:latin typeface="Arial Narrow" pitchFamily="112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F35FF19-6701-B37D-FCC6-F7361A808F14}"/>
              </a:ext>
            </a:extLst>
          </p:cNvPr>
          <p:cNvGrpSpPr/>
          <p:nvPr/>
        </p:nvGrpSpPr>
        <p:grpSpPr>
          <a:xfrm>
            <a:off x="7493368" y="1939696"/>
            <a:ext cx="1667145" cy="945759"/>
            <a:chOff x="3181350" y="3740150"/>
            <a:chExt cx="5934076" cy="311785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7FE8853-462F-828A-5B51-A49F76DF19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70350" y="3740150"/>
              <a:ext cx="3543300" cy="311785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20" tIns="13720" rIns="13720" bIns="13720" anchor="ctr" anchorCtr="1"/>
            <a:lstStyle/>
            <a:p>
              <a:pPr algn="ctr">
                <a:lnSpc>
                  <a:spcPct val="85000"/>
                </a:lnSpc>
              </a:pPr>
              <a:r>
                <a:rPr lang="en-US" sz="2101" b="1" dirty="0">
                  <a:solidFill>
                    <a:srgbClr val="FFFFFF"/>
                  </a:solidFill>
                  <a:latin typeface="Arial Narrow" pitchFamily="112" charset="0"/>
                </a:rPr>
                <a:t> Wave 2</a:t>
              </a:r>
            </a:p>
            <a:p>
              <a:pPr algn="ctr">
                <a:lnSpc>
                  <a:spcPct val="85000"/>
                </a:lnSpc>
              </a:pPr>
              <a:r>
                <a:rPr lang="en-US" sz="1350" dirty="0">
                  <a:solidFill>
                    <a:srgbClr val="FFFFFF">
                      <a:alpha val="70000"/>
                    </a:srgbClr>
                  </a:solidFill>
                  <a:latin typeface="Arial Narrow" pitchFamily="112" charset="0"/>
                </a:rPr>
                <a:t>General</a:t>
              </a: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46CB33F-324C-EBCE-7277-A01EF29B4963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4913" y="3740150"/>
              <a:ext cx="1560513" cy="3117850"/>
            </a:xfrm>
            <a:custGeom>
              <a:avLst/>
              <a:gdLst/>
              <a:ahLst/>
              <a:cxnLst>
                <a:cxn ang="0">
                  <a:pos x="1867" y="1605"/>
                </a:cxn>
                <a:cxn ang="0">
                  <a:pos x="1043" y="361"/>
                </a:cxn>
                <a:cxn ang="0">
                  <a:pos x="1043" y="361"/>
                </a:cxn>
                <a:cxn ang="0">
                  <a:pos x="1029" y="341"/>
                </a:cxn>
                <a:cxn ang="0">
                  <a:pos x="1016" y="323"/>
                </a:cxn>
                <a:cxn ang="0">
                  <a:pos x="984" y="288"/>
                </a:cxn>
                <a:cxn ang="0">
                  <a:pos x="946" y="254"/>
                </a:cxn>
                <a:cxn ang="0">
                  <a:pos x="906" y="219"/>
                </a:cxn>
                <a:cxn ang="0">
                  <a:pos x="860" y="189"/>
                </a:cxn>
                <a:cxn ang="0">
                  <a:pos x="813" y="160"/>
                </a:cxn>
                <a:cxn ang="0">
                  <a:pos x="763" y="131"/>
                </a:cxn>
                <a:cxn ang="0">
                  <a:pos x="708" y="105"/>
                </a:cxn>
                <a:cxn ang="0">
                  <a:pos x="652" y="82"/>
                </a:cxn>
                <a:cxn ang="0">
                  <a:pos x="596" y="62"/>
                </a:cxn>
                <a:cxn ang="0">
                  <a:pos x="538" y="44"/>
                </a:cxn>
                <a:cxn ang="0">
                  <a:pos x="478" y="29"/>
                </a:cxn>
                <a:cxn ang="0">
                  <a:pos x="419" y="17"/>
                </a:cxn>
                <a:cxn ang="0">
                  <a:pos x="359" y="7"/>
                </a:cxn>
                <a:cxn ang="0">
                  <a:pos x="299" y="2"/>
                </a:cxn>
                <a:cxn ang="0">
                  <a:pos x="241" y="0"/>
                </a:cxn>
                <a:cxn ang="0">
                  <a:pos x="136" y="0"/>
                </a:cxn>
                <a:cxn ang="0">
                  <a:pos x="0" y="0"/>
                </a:cxn>
                <a:cxn ang="0">
                  <a:pos x="0" y="3929"/>
                </a:cxn>
                <a:cxn ang="0">
                  <a:pos x="136" y="3929"/>
                </a:cxn>
                <a:cxn ang="0">
                  <a:pos x="241" y="3929"/>
                </a:cxn>
                <a:cxn ang="0">
                  <a:pos x="241" y="3929"/>
                </a:cxn>
                <a:cxn ang="0">
                  <a:pos x="299" y="3927"/>
                </a:cxn>
                <a:cxn ang="0">
                  <a:pos x="359" y="3922"/>
                </a:cxn>
                <a:cxn ang="0">
                  <a:pos x="419" y="3913"/>
                </a:cxn>
                <a:cxn ang="0">
                  <a:pos x="478" y="3902"/>
                </a:cxn>
                <a:cxn ang="0">
                  <a:pos x="538" y="3886"/>
                </a:cxn>
                <a:cxn ang="0">
                  <a:pos x="596" y="3867"/>
                </a:cxn>
                <a:cxn ang="0">
                  <a:pos x="652" y="3847"/>
                </a:cxn>
                <a:cxn ang="0">
                  <a:pos x="708" y="3824"/>
                </a:cxn>
                <a:cxn ang="0">
                  <a:pos x="763" y="3799"/>
                </a:cxn>
                <a:cxn ang="0">
                  <a:pos x="813" y="3770"/>
                </a:cxn>
                <a:cxn ang="0">
                  <a:pos x="860" y="3741"/>
                </a:cxn>
                <a:cxn ang="0">
                  <a:pos x="906" y="3710"/>
                </a:cxn>
                <a:cxn ang="0">
                  <a:pos x="946" y="3675"/>
                </a:cxn>
                <a:cxn ang="0">
                  <a:pos x="984" y="3641"/>
                </a:cxn>
                <a:cxn ang="0">
                  <a:pos x="1016" y="3607"/>
                </a:cxn>
                <a:cxn ang="0">
                  <a:pos x="1029" y="3588"/>
                </a:cxn>
                <a:cxn ang="0">
                  <a:pos x="1043" y="3569"/>
                </a:cxn>
                <a:cxn ang="0">
                  <a:pos x="1867" y="2324"/>
                </a:cxn>
                <a:cxn ang="0">
                  <a:pos x="1867" y="2324"/>
                </a:cxn>
                <a:cxn ang="0">
                  <a:pos x="1891" y="2286"/>
                </a:cxn>
                <a:cxn ang="0">
                  <a:pos x="1911" y="2244"/>
                </a:cxn>
                <a:cxn ang="0">
                  <a:pos x="1927" y="2201"/>
                </a:cxn>
                <a:cxn ang="0">
                  <a:pos x="1942" y="2156"/>
                </a:cxn>
                <a:cxn ang="0">
                  <a:pos x="1953" y="2110"/>
                </a:cxn>
                <a:cxn ang="0">
                  <a:pos x="1960" y="2062"/>
                </a:cxn>
                <a:cxn ang="0">
                  <a:pos x="1965" y="2014"/>
                </a:cxn>
                <a:cxn ang="0">
                  <a:pos x="1967" y="1966"/>
                </a:cxn>
                <a:cxn ang="0">
                  <a:pos x="1965" y="1917"/>
                </a:cxn>
                <a:cxn ang="0">
                  <a:pos x="1960" y="1868"/>
                </a:cxn>
                <a:cxn ang="0">
                  <a:pos x="1953" y="1819"/>
                </a:cxn>
                <a:cxn ang="0">
                  <a:pos x="1942" y="1774"/>
                </a:cxn>
                <a:cxn ang="0">
                  <a:pos x="1927" y="1728"/>
                </a:cxn>
                <a:cxn ang="0">
                  <a:pos x="1911" y="1685"/>
                </a:cxn>
                <a:cxn ang="0">
                  <a:pos x="1891" y="1643"/>
                </a:cxn>
                <a:cxn ang="0">
                  <a:pos x="1867" y="1605"/>
                </a:cxn>
                <a:cxn ang="0">
                  <a:pos x="1867" y="1605"/>
                </a:cxn>
              </a:cxnLst>
              <a:rect l="0" t="0" r="r" b="b"/>
              <a:pathLst>
                <a:path w="1967" h="3929">
                  <a:moveTo>
                    <a:pt x="1867" y="1605"/>
                  </a:moveTo>
                  <a:lnTo>
                    <a:pt x="1043" y="361"/>
                  </a:lnTo>
                  <a:lnTo>
                    <a:pt x="1043" y="361"/>
                  </a:lnTo>
                  <a:lnTo>
                    <a:pt x="1029" y="341"/>
                  </a:lnTo>
                  <a:lnTo>
                    <a:pt x="1016" y="323"/>
                  </a:lnTo>
                  <a:lnTo>
                    <a:pt x="984" y="288"/>
                  </a:lnTo>
                  <a:lnTo>
                    <a:pt x="946" y="254"/>
                  </a:lnTo>
                  <a:lnTo>
                    <a:pt x="906" y="219"/>
                  </a:lnTo>
                  <a:lnTo>
                    <a:pt x="860" y="189"/>
                  </a:lnTo>
                  <a:lnTo>
                    <a:pt x="813" y="160"/>
                  </a:lnTo>
                  <a:lnTo>
                    <a:pt x="763" y="131"/>
                  </a:lnTo>
                  <a:lnTo>
                    <a:pt x="708" y="105"/>
                  </a:lnTo>
                  <a:lnTo>
                    <a:pt x="652" y="82"/>
                  </a:lnTo>
                  <a:lnTo>
                    <a:pt x="596" y="62"/>
                  </a:lnTo>
                  <a:lnTo>
                    <a:pt x="538" y="44"/>
                  </a:lnTo>
                  <a:lnTo>
                    <a:pt x="478" y="29"/>
                  </a:lnTo>
                  <a:lnTo>
                    <a:pt x="419" y="17"/>
                  </a:lnTo>
                  <a:lnTo>
                    <a:pt x="359" y="7"/>
                  </a:lnTo>
                  <a:lnTo>
                    <a:pt x="299" y="2"/>
                  </a:lnTo>
                  <a:lnTo>
                    <a:pt x="241" y="0"/>
                  </a:lnTo>
                  <a:lnTo>
                    <a:pt x="136" y="0"/>
                  </a:lnTo>
                  <a:lnTo>
                    <a:pt x="0" y="0"/>
                  </a:lnTo>
                  <a:lnTo>
                    <a:pt x="0" y="3929"/>
                  </a:lnTo>
                  <a:lnTo>
                    <a:pt x="136" y="3929"/>
                  </a:lnTo>
                  <a:lnTo>
                    <a:pt x="241" y="3929"/>
                  </a:lnTo>
                  <a:lnTo>
                    <a:pt x="241" y="3929"/>
                  </a:lnTo>
                  <a:lnTo>
                    <a:pt x="299" y="3927"/>
                  </a:lnTo>
                  <a:lnTo>
                    <a:pt x="359" y="3922"/>
                  </a:lnTo>
                  <a:lnTo>
                    <a:pt x="419" y="3913"/>
                  </a:lnTo>
                  <a:lnTo>
                    <a:pt x="478" y="3902"/>
                  </a:lnTo>
                  <a:lnTo>
                    <a:pt x="538" y="3886"/>
                  </a:lnTo>
                  <a:lnTo>
                    <a:pt x="596" y="3867"/>
                  </a:lnTo>
                  <a:lnTo>
                    <a:pt x="652" y="3847"/>
                  </a:lnTo>
                  <a:lnTo>
                    <a:pt x="708" y="3824"/>
                  </a:lnTo>
                  <a:lnTo>
                    <a:pt x="763" y="3799"/>
                  </a:lnTo>
                  <a:lnTo>
                    <a:pt x="813" y="3770"/>
                  </a:lnTo>
                  <a:lnTo>
                    <a:pt x="860" y="3741"/>
                  </a:lnTo>
                  <a:lnTo>
                    <a:pt x="906" y="3710"/>
                  </a:lnTo>
                  <a:lnTo>
                    <a:pt x="946" y="3675"/>
                  </a:lnTo>
                  <a:lnTo>
                    <a:pt x="984" y="3641"/>
                  </a:lnTo>
                  <a:lnTo>
                    <a:pt x="1016" y="3607"/>
                  </a:lnTo>
                  <a:lnTo>
                    <a:pt x="1029" y="3588"/>
                  </a:lnTo>
                  <a:lnTo>
                    <a:pt x="1043" y="3569"/>
                  </a:lnTo>
                  <a:lnTo>
                    <a:pt x="1867" y="2324"/>
                  </a:lnTo>
                  <a:lnTo>
                    <a:pt x="1867" y="2324"/>
                  </a:lnTo>
                  <a:lnTo>
                    <a:pt x="1891" y="2286"/>
                  </a:lnTo>
                  <a:lnTo>
                    <a:pt x="1911" y="2244"/>
                  </a:lnTo>
                  <a:lnTo>
                    <a:pt x="1927" y="2201"/>
                  </a:lnTo>
                  <a:lnTo>
                    <a:pt x="1942" y="2156"/>
                  </a:lnTo>
                  <a:lnTo>
                    <a:pt x="1953" y="2110"/>
                  </a:lnTo>
                  <a:lnTo>
                    <a:pt x="1960" y="2062"/>
                  </a:lnTo>
                  <a:lnTo>
                    <a:pt x="1965" y="2014"/>
                  </a:lnTo>
                  <a:lnTo>
                    <a:pt x="1967" y="1966"/>
                  </a:lnTo>
                  <a:lnTo>
                    <a:pt x="1965" y="1917"/>
                  </a:lnTo>
                  <a:lnTo>
                    <a:pt x="1960" y="1868"/>
                  </a:lnTo>
                  <a:lnTo>
                    <a:pt x="1953" y="1819"/>
                  </a:lnTo>
                  <a:lnTo>
                    <a:pt x="1942" y="1774"/>
                  </a:lnTo>
                  <a:lnTo>
                    <a:pt x="1927" y="1728"/>
                  </a:lnTo>
                  <a:lnTo>
                    <a:pt x="1911" y="1685"/>
                  </a:lnTo>
                  <a:lnTo>
                    <a:pt x="1891" y="1643"/>
                  </a:lnTo>
                  <a:lnTo>
                    <a:pt x="1867" y="1605"/>
                  </a:lnTo>
                  <a:lnTo>
                    <a:pt x="1867" y="160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20" tIns="13720" rIns="13720" bIns="13720" anchor="ctr" anchorCtr="1"/>
            <a:lstStyle/>
            <a:p>
              <a:pPr algn="ctr">
                <a:lnSpc>
                  <a:spcPct val="85000"/>
                </a:lnSpc>
              </a:pPr>
              <a:endParaRPr lang="en-US" sz="2101" b="1" dirty="0">
                <a:solidFill>
                  <a:srgbClr val="FFFFFF"/>
                </a:solidFill>
                <a:latin typeface="Arial Narrow" pitchFamily="112" charset="0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EBDE8461-4317-D11B-199B-F5B89A4053C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1350" y="3740150"/>
              <a:ext cx="995363" cy="3117850"/>
            </a:xfrm>
            <a:custGeom>
              <a:avLst/>
              <a:gdLst/>
              <a:ahLst/>
              <a:cxnLst>
                <a:cxn ang="0">
                  <a:pos x="373" y="0"/>
                </a:cxn>
                <a:cxn ang="0">
                  <a:pos x="264" y="7"/>
                </a:cxn>
                <a:cxn ang="0">
                  <a:pos x="172" y="29"/>
                </a:cxn>
                <a:cxn ang="0">
                  <a:pos x="132" y="44"/>
                </a:cxn>
                <a:cxn ang="0">
                  <a:pos x="98" y="62"/>
                </a:cxn>
                <a:cxn ang="0">
                  <a:pos x="69" y="82"/>
                </a:cxn>
                <a:cxn ang="0">
                  <a:pos x="43" y="105"/>
                </a:cxn>
                <a:cxn ang="0">
                  <a:pos x="25" y="131"/>
                </a:cxn>
                <a:cxn ang="0">
                  <a:pos x="11" y="160"/>
                </a:cxn>
                <a:cxn ang="0">
                  <a:pos x="2" y="189"/>
                </a:cxn>
                <a:cxn ang="0">
                  <a:pos x="0" y="219"/>
                </a:cxn>
                <a:cxn ang="0">
                  <a:pos x="2" y="254"/>
                </a:cxn>
                <a:cxn ang="0">
                  <a:pos x="11" y="288"/>
                </a:cxn>
                <a:cxn ang="0">
                  <a:pos x="25" y="323"/>
                </a:cxn>
                <a:cxn ang="0">
                  <a:pos x="47" y="361"/>
                </a:cxn>
                <a:cxn ang="0">
                  <a:pos x="873" y="1605"/>
                </a:cxn>
                <a:cxn ang="0">
                  <a:pos x="916" y="1685"/>
                </a:cxn>
                <a:cxn ang="0">
                  <a:pos x="947" y="1774"/>
                </a:cxn>
                <a:cxn ang="0">
                  <a:pos x="965" y="1868"/>
                </a:cxn>
                <a:cxn ang="0">
                  <a:pos x="971" y="1966"/>
                </a:cxn>
                <a:cxn ang="0">
                  <a:pos x="965" y="2062"/>
                </a:cxn>
                <a:cxn ang="0">
                  <a:pos x="947" y="2156"/>
                </a:cxn>
                <a:cxn ang="0">
                  <a:pos x="916" y="2244"/>
                </a:cxn>
                <a:cxn ang="0">
                  <a:pos x="873" y="2324"/>
                </a:cxn>
                <a:cxn ang="0">
                  <a:pos x="47" y="3569"/>
                </a:cxn>
                <a:cxn ang="0">
                  <a:pos x="25" y="3607"/>
                </a:cxn>
                <a:cxn ang="0">
                  <a:pos x="11" y="3641"/>
                </a:cxn>
                <a:cxn ang="0">
                  <a:pos x="2" y="3675"/>
                </a:cxn>
                <a:cxn ang="0">
                  <a:pos x="0" y="3710"/>
                </a:cxn>
                <a:cxn ang="0">
                  <a:pos x="2" y="3741"/>
                </a:cxn>
                <a:cxn ang="0">
                  <a:pos x="11" y="3770"/>
                </a:cxn>
                <a:cxn ang="0">
                  <a:pos x="25" y="3799"/>
                </a:cxn>
                <a:cxn ang="0">
                  <a:pos x="43" y="3824"/>
                </a:cxn>
                <a:cxn ang="0">
                  <a:pos x="69" y="3847"/>
                </a:cxn>
                <a:cxn ang="0">
                  <a:pos x="98" y="3867"/>
                </a:cxn>
                <a:cxn ang="0">
                  <a:pos x="132" y="3886"/>
                </a:cxn>
                <a:cxn ang="0">
                  <a:pos x="172" y="3902"/>
                </a:cxn>
                <a:cxn ang="0">
                  <a:pos x="264" y="3922"/>
                </a:cxn>
                <a:cxn ang="0">
                  <a:pos x="373" y="3929"/>
                </a:cxn>
                <a:cxn ang="0">
                  <a:pos x="1255" y="0"/>
                </a:cxn>
              </a:cxnLst>
              <a:rect l="0" t="0" r="r" b="b"/>
              <a:pathLst>
                <a:path w="1255" h="3929">
                  <a:moveTo>
                    <a:pt x="373" y="0"/>
                  </a:moveTo>
                  <a:lnTo>
                    <a:pt x="373" y="0"/>
                  </a:lnTo>
                  <a:lnTo>
                    <a:pt x="317" y="2"/>
                  </a:lnTo>
                  <a:lnTo>
                    <a:pt x="264" y="7"/>
                  </a:lnTo>
                  <a:lnTo>
                    <a:pt x="215" y="17"/>
                  </a:lnTo>
                  <a:lnTo>
                    <a:pt x="172" y="29"/>
                  </a:lnTo>
                  <a:lnTo>
                    <a:pt x="152" y="36"/>
                  </a:lnTo>
                  <a:lnTo>
                    <a:pt x="132" y="44"/>
                  </a:lnTo>
                  <a:lnTo>
                    <a:pt x="116" y="53"/>
                  </a:lnTo>
                  <a:lnTo>
                    <a:pt x="98" y="62"/>
                  </a:lnTo>
                  <a:lnTo>
                    <a:pt x="83" y="71"/>
                  </a:lnTo>
                  <a:lnTo>
                    <a:pt x="69" y="82"/>
                  </a:lnTo>
                  <a:lnTo>
                    <a:pt x="56" y="94"/>
                  </a:lnTo>
                  <a:lnTo>
                    <a:pt x="43" y="105"/>
                  </a:lnTo>
                  <a:lnTo>
                    <a:pt x="34" y="118"/>
                  </a:lnTo>
                  <a:lnTo>
                    <a:pt x="25" y="131"/>
                  </a:lnTo>
                  <a:lnTo>
                    <a:pt x="16" y="145"/>
                  </a:lnTo>
                  <a:lnTo>
                    <a:pt x="11" y="160"/>
                  </a:lnTo>
                  <a:lnTo>
                    <a:pt x="5" y="174"/>
                  </a:lnTo>
                  <a:lnTo>
                    <a:pt x="2" y="189"/>
                  </a:lnTo>
                  <a:lnTo>
                    <a:pt x="0" y="205"/>
                  </a:lnTo>
                  <a:lnTo>
                    <a:pt x="0" y="219"/>
                  </a:lnTo>
                  <a:lnTo>
                    <a:pt x="0" y="236"/>
                  </a:lnTo>
                  <a:lnTo>
                    <a:pt x="2" y="254"/>
                  </a:lnTo>
                  <a:lnTo>
                    <a:pt x="5" y="270"/>
                  </a:lnTo>
                  <a:lnTo>
                    <a:pt x="11" y="288"/>
                  </a:lnTo>
                  <a:lnTo>
                    <a:pt x="18" y="305"/>
                  </a:lnTo>
                  <a:lnTo>
                    <a:pt x="25" y="323"/>
                  </a:lnTo>
                  <a:lnTo>
                    <a:pt x="36" y="341"/>
                  </a:lnTo>
                  <a:lnTo>
                    <a:pt x="47" y="361"/>
                  </a:lnTo>
                  <a:lnTo>
                    <a:pt x="873" y="1605"/>
                  </a:lnTo>
                  <a:lnTo>
                    <a:pt x="873" y="1605"/>
                  </a:lnTo>
                  <a:lnTo>
                    <a:pt x="896" y="1643"/>
                  </a:lnTo>
                  <a:lnTo>
                    <a:pt x="916" y="1685"/>
                  </a:lnTo>
                  <a:lnTo>
                    <a:pt x="933" y="1728"/>
                  </a:lnTo>
                  <a:lnTo>
                    <a:pt x="947" y="1774"/>
                  </a:lnTo>
                  <a:lnTo>
                    <a:pt x="956" y="1819"/>
                  </a:lnTo>
                  <a:lnTo>
                    <a:pt x="965" y="1868"/>
                  </a:lnTo>
                  <a:lnTo>
                    <a:pt x="969" y="1917"/>
                  </a:lnTo>
                  <a:lnTo>
                    <a:pt x="971" y="1966"/>
                  </a:lnTo>
                  <a:lnTo>
                    <a:pt x="969" y="2014"/>
                  </a:lnTo>
                  <a:lnTo>
                    <a:pt x="965" y="2062"/>
                  </a:lnTo>
                  <a:lnTo>
                    <a:pt x="956" y="2110"/>
                  </a:lnTo>
                  <a:lnTo>
                    <a:pt x="947" y="2156"/>
                  </a:lnTo>
                  <a:lnTo>
                    <a:pt x="933" y="2201"/>
                  </a:lnTo>
                  <a:lnTo>
                    <a:pt x="916" y="2244"/>
                  </a:lnTo>
                  <a:lnTo>
                    <a:pt x="896" y="2286"/>
                  </a:lnTo>
                  <a:lnTo>
                    <a:pt x="873" y="2324"/>
                  </a:lnTo>
                  <a:lnTo>
                    <a:pt x="47" y="3569"/>
                  </a:lnTo>
                  <a:lnTo>
                    <a:pt x="47" y="3569"/>
                  </a:lnTo>
                  <a:lnTo>
                    <a:pt x="36" y="3588"/>
                  </a:lnTo>
                  <a:lnTo>
                    <a:pt x="25" y="3607"/>
                  </a:lnTo>
                  <a:lnTo>
                    <a:pt x="18" y="3625"/>
                  </a:lnTo>
                  <a:lnTo>
                    <a:pt x="11" y="3641"/>
                  </a:lnTo>
                  <a:lnTo>
                    <a:pt x="5" y="3659"/>
                  </a:lnTo>
                  <a:lnTo>
                    <a:pt x="2" y="3675"/>
                  </a:lnTo>
                  <a:lnTo>
                    <a:pt x="0" y="3694"/>
                  </a:lnTo>
                  <a:lnTo>
                    <a:pt x="0" y="3710"/>
                  </a:lnTo>
                  <a:lnTo>
                    <a:pt x="0" y="3724"/>
                  </a:lnTo>
                  <a:lnTo>
                    <a:pt x="2" y="3741"/>
                  </a:lnTo>
                  <a:lnTo>
                    <a:pt x="5" y="3755"/>
                  </a:lnTo>
                  <a:lnTo>
                    <a:pt x="11" y="3770"/>
                  </a:lnTo>
                  <a:lnTo>
                    <a:pt x="16" y="3784"/>
                  </a:lnTo>
                  <a:lnTo>
                    <a:pt x="25" y="3799"/>
                  </a:lnTo>
                  <a:lnTo>
                    <a:pt x="34" y="3811"/>
                  </a:lnTo>
                  <a:lnTo>
                    <a:pt x="43" y="3824"/>
                  </a:lnTo>
                  <a:lnTo>
                    <a:pt x="56" y="3835"/>
                  </a:lnTo>
                  <a:lnTo>
                    <a:pt x="69" y="3847"/>
                  </a:lnTo>
                  <a:lnTo>
                    <a:pt x="83" y="3858"/>
                  </a:lnTo>
                  <a:lnTo>
                    <a:pt x="98" y="3867"/>
                  </a:lnTo>
                  <a:lnTo>
                    <a:pt x="116" y="3876"/>
                  </a:lnTo>
                  <a:lnTo>
                    <a:pt x="132" y="3886"/>
                  </a:lnTo>
                  <a:lnTo>
                    <a:pt x="152" y="3895"/>
                  </a:lnTo>
                  <a:lnTo>
                    <a:pt x="172" y="3902"/>
                  </a:lnTo>
                  <a:lnTo>
                    <a:pt x="215" y="3913"/>
                  </a:lnTo>
                  <a:lnTo>
                    <a:pt x="264" y="3922"/>
                  </a:lnTo>
                  <a:lnTo>
                    <a:pt x="317" y="3927"/>
                  </a:lnTo>
                  <a:lnTo>
                    <a:pt x="373" y="3929"/>
                  </a:lnTo>
                  <a:lnTo>
                    <a:pt x="1255" y="3929"/>
                  </a:lnTo>
                  <a:lnTo>
                    <a:pt x="1255" y="0"/>
                  </a:lnTo>
                  <a:lnTo>
                    <a:pt x="3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20" tIns="13720" rIns="13720" bIns="13720" anchor="ctr" anchorCtr="1"/>
            <a:lstStyle/>
            <a:p>
              <a:pPr algn="ctr">
                <a:lnSpc>
                  <a:spcPct val="85000"/>
                </a:lnSpc>
              </a:pPr>
              <a:endParaRPr lang="en-US" sz="2101" b="1" dirty="0">
                <a:solidFill>
                  <a:srgbClr val="FFFFFF"/>
                </a:solidFill>
                <a:latin typeface="Arial Narrow" pitchFamily="112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3CA6B08-CC80-69A8-2BB4-CCC7246DDE9F}"/>
              </a:ext>
            </a:extLst>
          </p:cNvPr>
          <p:cNvGrpSpPr/>
          <p:nvPr/>
        </p:nvGrpSpPr>
        <p:grpSpPr>
          <a:xfrm>
            <a:off x="7961879" y="1515401"/>
            <a:ext cx="561905" cy="561905"/>
            <a:chOff x="3012836" y="1576053"/>
            <a:chExt cx="823282" cy="823282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5F7AB64-7F2C-75CF-71F0-DEAFF2FC3D91}"/>
                </a:ext>
              </a:extLst>
            </p:cNvPr>
            <p:cNvSpPr/>
            <p:nvPr/>
          </p:nvSpPr>
          <p:spPr>
            <a:xfrm>
              <a:off x="3012836" y="1576053"/>
              <a:ext cx="823282" cy="823282"/>
            </a:xfrm>
            <a:prstGeom prst="ellipse">
              <a:avLst/>
            </a:prstGeom>
            <a:solidFill>
              <a:srgbClr val="FFFFFF"/>
            </a:solidFill>
            <a:ln w="12700" cmpd="sng">
              <a:solidFill>
                <a:srgbClr val="4F74A3"/>
              </a:solidFill>
              <a:miter lim="800000"/>
              <a:headEnd/>
              <a:tailEnd/>
            </a:ln>
            <a:effectLst/>
          </p:spPr>
          <p:txBody>
            <a:bodyPr lIns="13720" tIns="13720" rIns="13720" bIns="13720" anchor="ctr" anchorCtr="1"/>
            <a:lstStyle/>
            <a:p>
              <a:pPr algn="ctr">
                <a:lnSpc>
                  <a:spcPct val="85000"/>
                </a:lnSpc>
                <a:spcBef>
                  <a:spcPts val="15"/>
                </a:spcBef>
              </a:pPr>
              <a:endParaRPr lang="en-US" sz="1350" dirty="0">
                <a:solidFill>
                  <a:srgbClr val="FFFFFF"/>
                </a:solidFill>
                <a:latin typeface="Arial Narrow" pitchFamily="112" charset="0"/>
              </a:endParaRPr>
            </a:p>
          </p:txBody>
        </p:sp>
        <p:sp>
          <p:nvSpPr>
            <p:cNvPr id="14" name="Freeform 71">
              <a:extLst>
                <a:ext uri="{FF2B5EF4-FFF2-40B4-BE49-F238E27FC236}">
                  <a16:creationId xmlns:a16="http://schemas.microsoft.com/office/drawing/2014/main" id="{15991EBF-A954-73A2-9054-77AC7AED2BB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91320" y="1737139"/>
              <a:ext cx="497853" cy="488800"/>
            </a:xfrm>
            <a:custGeom>
              <a:avLst/>
              <a:gdLst/>
              <a:ahLst/>
              <a:cxnLst>
                <a:cxn ang="0">
                  <a:pos x="2762" y="601"/>
                </a:cxn>
                <a:cxn ang="0">
                  <a:pos x="2283" y="0"/>
                </a:cxn>
                <a:cxn ang="0">
                  <a:pos x="1262" y="325"/>
                </a:cxn>
                <a:cxn ang="0">
                  <a:pos x="1219" y="1087"/>
                </a:cxn>
                <a:cxn ang="0">
                  <a:pos x="1440" y="1801"/>
                </a:cxn>
                <a:cxn ang="0">
                  <a:pos x="1919" y="2402"/>
                </a:cxn>
                <a:cxn ang="0">
                  <a:pos x="2940" y="2077"/>
                </a:cxn>
                <a:cxn ang="0">
                  <a:pos x="2983" y="1315"/>
                </a:cxn>
                <a:cxn ang="0">
                  <a:pos x="2058" y="1619"/>
                </a:cxn>
                <a:cxn ang="0">
                  <a:pos x="1957" y="1595"/>
                </a:cxn>
                <a:cxn ang="0">
                  <a:pos x="1866" y="1549"/>
                </a:cxn>
                <a:cxn ang="0">
                  <a:pos x="1790" y="1483"/>
                </a:cxn>
                <a:cxn ang="0">
                  <a:pos x="1732" y="1401"/>
                </a:cxn>
                <a:cxn ang="0">
                  <a:pos x="1694" y="1306"/>
                </a:cxn>
                <a:cxn ang="0">
                  <a:pos x="1681" y="1201"/>
                </a:cxn>
                <a:cxn ang="0">
                  <a:pos x="1690" y="1117"/>
                </a:cxn>
                <a:cxn ang="0">
                  <a:pos x="1723" y="1019"/>
                </a:cxn>
                <a:cxn ang="0">
                  <a:pos x="1777" y="935"/>
                </a:cxn>
                <a:cxn ang="0">
                  <a:pos x="1850" y="865"/>
                </a:cxn>
                <a:cxn ang="0">
                  <a:pos x="1937" y="814"/>
                </a:cxn>
                <a:cxn ang="0">
                  <a:pos x="2037" y="786"/>
                </a:cxn>
                <a:cxn ang="0">
                  <a:pos x="2122" y="782"/>
                </a:cxn>
                <a:cxn ang="0">
                  <a:pos x="2225" y="801"/>
                </a:cxn>
                <a:cxn ang="0">
                  <a:pos x="2318" y="842"/>
                </a:cxn>
                <a:cxn ang="0">
                  <a:pos x="2397" y="905"/>
                </a:cxn>
                <a:cxn ang="0">
                  <a:pos x="2460" y="984"/>
                </a:cxn>
                <a:cxn ang="0">
                  <a:pos x="2501" y="1077"/>
                </a:cxn>
                <a:cxn ang="0">
                  <a:pos x="2520" y="1179"/>
                </a:cxn>
                <a:cxn ang="0">
                  <a:pos x="2516" y="1265"/>
                </a:cxn>
                <a:cxn ang="0">
                  <a:pos x="2488" y="1365"/>
                </a:cxn>
                <a:cxn ang="0">
                  <a:pos x="2437" y="1452"/>
                </a:cxn>
                <a:cxn ang="0">
                  <a:pos x="2367" y="1525"/>
                </a:cxn>
                <a:cxn ang="0">
                  <a:pos x="2283" y="1579"/>
                </a:cxn>
                <a:cxn ang="0">
                  <a:pos x="2185" y="1612"/>
                </a:cxn>
                <a:cxn ang="0">
                  <a:pos x="2101" y="1621"/>
                </a:cxn>
                <a:cxn ang="0">
                  <a:pos x="1250" y="1981"/>
                </a:cxn>
                <a:cxn ang="0">
                  <a:pos x="630" y="1776"/>
                </a:cxn>
                <a:cxn ang="0">
                  <a:pos x="337" y="2137"/>
                </a:cxn>
                <a:cxn ang="0">
                  <a:pos x="189" y="2567"/>
                </a:cxn>
                <a:cxn ang="0">
                  <a:pos x="210" y="3034"/>
                </a:cxn>
                <a:cxn ang="0">
                  <a:pos x="830" y="3240"/>
                </a:cxn>
                <a:cxn ang="0">
                  <a:pos x="1123" y="2880"/>
                </a:cxn>
                <a:cxn ang="0">
                  <a:pos x="1270" y="2450"/>
                </a:cxn>
                <a:cxn ang="0">
                  <a:pos x="684" y="2676"/>
                </a:cxn>
                <a:cxn ang="0">
                  <a:pos x="609" y="2640"/>
                </a:cxn>
                <a:cxn ang="0">
                  <a:pos x="561" y="2575"/>
                </a:cxn>
                <a:cxn ang="0">
                  <a:pos x="548" y="2508"/>
                </a:cxn>
                <a:cxn ang="0">
                  <a:pos x="568" y="2427"/>
                </a:cxn>
                <a:cxn ang="0">
                  <a:pos x="623" y="2366"/>
                </a:cxn>
                <a:cxn ang="0">
                  <a:pos x="701" y="2338"/>
                </a:cxn>
                <a:cxn ang="0">
                  <a:pos x="769" y="2345"/>
                </a:cxn>
                <a:cxn ang="0">
                  <a:pos x="839" y="2388"/>
                </a:cxn>
                <a:cxn ang="0">
                  <a:pos x="882" y="2458"/>
                </a:cxn>
                <a:cxn ang="0">
                  <a:pos x="888" y="2526"/>
                </a:cxn>
                <a:cxn ang="0">
                  <a:pos x="861" y="2604"/>
                </a:cxn>
                <a:cxn ang="0">
                  <a:pos x="800" y="2658"/>
                </a:cxn>
                <a:cxn ang="0">
                  <a:pos x="718" y="2679"/>
                </a:cxn>
              </a:cxnLst>
              <a:rect l="0" t="0" r="r" b="b"/>
              <a:pathLst>
                <a:path w="3300" h="3240">
                  <a:moveTo>
                    <a:pt x="2988" y="1104"/>
                  </a:moveTo>
                  <a:lnTo>
                    <a:pt x="3300" y="1002"/>
                  </a:lnTo>
                  <a:lnTo>
                    <a:pt x="3193" y="674"/>
                  </a:lnTo>
                  <a:lnTo>
                    <a:pt x="2881" y="775"/>
                  </a:lnTo>
                  <a:lnTo>
                    <a:pt x="2762" y="601"/>
                  </a:lnTo>
                  <a:lnTo>
                    <a:pt x="2954" y="336"/>
                  </a:lnTo>
                  <a:lnTo>
                    <a:pt x="2674" y="133"/>
                  </a:lnTo>
                  <a:lnTo>
                    <a:pt x="2482" y="398"/>
                  </a:lnTo>
                  <a:lnTo>
                    <a:pt x="2283" y="327"/>
                  </a:lnTo>
                  <a:lnTo>
                    <a:pt x="2283" y="0"/>
                  </a:lnTo>
                  <a:lnTo>
                    <a:pt x="1937" y="0"/>
                  </a:lnTo>
                  <a:lnTo>
                    <a:pt x="1937" y="327"/>
                  </a:lnTo>
                  <a:lnTo>
                    <a:pt x="1734" y="387"/>
                  </a:lnTo>
                  <a:lnTo>
                    <a:pt x="1542" y="121"/>
                  </a:lnTo>
                  <a:lnTo>
                    <a:pt x="1262" y="325"/>
                  </a:lnTo>
                  <a:lnTo>
                    <a:pt x="1454" y="591"/>
                  </a:lnTo>
                  <a:lnTo>
                    <a:pt x="1326" y="758"/>
                  </a:lnTo>
                  <a:lnTo>
                    <a:pt x="1014" y="657"/>
                  </a:lnTo>
                  <a:lnTo>
                    <a:pt x="907" y="985"/>
                  </a:lnTo>
                  <a:lnTo>
                    <a:pt x="1219" y="1087"/>
                  </a:lnTo>
                  <a:lnTo>
                    <a:pt x="1214" y="1298"/>
                  </a:lnTo>
                  <a:lnTo>
                    <a:pt x="902" y="1399"/>
                  </a:lnTo>
                  <a:lnTo>
                    <a:pt x="1009" y="1728"/>
                  </a:lnTo>
                  <a:lnTo>
                    <a:pt x="1321" y="1627"/>
                  </a:lnTo>
                  <a:lnTo>
                    <a:pt x="1440" y="1801"/>
                  </a:lnTo>
                  <a:lnTo>
                    <a:pt x="1248" y="2066"/>
                  </a:lnTo>
                  <a:lnTo>
                    <a:pt x="1526" y="2269"/>
                  </a:lnTo>
                  <a:lnTo>
                    <a:pt x="1720" y="2004"/>
                  </a:lnTo>
                  <a:lnTo>
                    <a:pt x="1919" y="2075"/>
                  </a:lnTo>
                  <a:lnTo>
                    <a:pt x="1919" y="2402"/>
                  </a:lnTo>
                  <a:lnTo>
                    <a:pt x="2265" y="2403"/>
                  </a:lnTo>
                  <a:lnTo>
                    <a:pt x="2265" y="2075"/>
                  </a:lnTo>
                  <a:lnTo>
                    <a:pt x="2467" y="2015"/>
                  </a:lnTo>
                  <a:lnTo>
                    <a:pt x="2660" y="2281"/>
                  </a:lnTo>
                  <a:lnTo>
                    <a:pt x="2940" y="2077"/>
                  </a:lnTo>
                  <a:lnTo>
                    <a:pt x="2747" y="1811"/>
                  </a:lnTo>
                  <a:lnTo>
                    <a:pt x="2876" y="1645"/>
                  </a:lnTo>
                  <a:lnTo>
                    <a:pt x="3188" y="1746"/>
                  </a:lnTo>
                  <a:lnTo>
                    <a:pt x="3295" y="1416"/>
                  </a:lnTo>
                  <a:lnTo>
                    <a:pt x="2983" y="1315"/>
                  </a:lnTo>
                  <a:lnTo>
                    <a:pt x="2988" y="1104"/>
                  </a:lnTo>
                  <a:close/>
                  <a:moveTo>
                    <a:pt x="2101" y="1621"/>
                  </a:moveTo>
                  <a:lnTo>
                    <a:pt x="2101" y="1621"/>
                  </a:lnTo>
                  <a:lnTo>
                    <a:pt x="2079" y="1620"/>
                  </a:lnTo>
                  <a:lnTo>
                    <a:pt x="2058" y="1619"/>
                  </a:lnTo>
                  <a:lnTo>
                    <a:pt x="2037" y="1616"/>
                  </a:lnTo>
                  <a:lnTo>
                    <a:pt x="2016" y="1612"/>
                  </a:lnTo>
                  <a:lnTo>
                    <a:pt x="1996" y="1608"/>
                  </a:lnTo>
                  <a:lnTo>
                    <a:pt x="1976" y="1601"/>
                  </a:lnTo>
                  <a:lnTo>
                    <a:pt x="1957" y="1595"/>
                  </a:lnTo>
                  <a:lnTo>
                    <a:pt x="1937" y="1588"/>
                  </a:lnTo>
                  <a:lnTo>
                    <a:pt x="1919" y="1579"/>
                  </a:lnTo>
                  <a:lnTo>
                    <a:pt x="1901" y="1570"/>
                  </a:lnTo>
                  <a:lnTo>
                    <a:pt x="1884" y="1560"/>
                  </a:lnTo>
                  <a:lnTo>
                    <a:pt x="1866" y="1549"/>
                  </a:lnTo>
                  <a:lnTo>
                    <a:pt x="1850" y="1538"/>
                  </a:lnTo>
                  <a:lnTo>
                    <a:pt x="1834" y="1525"/>
                  </a:lnTo>
                  <a:lnTo>
                    <a:pt x="1819" y="1512"/>
                  </a:lnTo>
                  <a:lnTo>
                    <a:pt x="1804" y="1498"/>
                  </a:lnTo>
                  <a:lnTo>
                    <a:pt x="1790" y="1483"/>
                  </a:lnTo>
                  <a:lnTo>
                    <a:pt x="1777" y="1468"/>
                  </a:lnTo>
                  <a:lnTo>
                    <a:pt x="1764" y="1452"/>
                  </a:lnTo>
                  <a:lnTo>
                    <a:pt x="1753" y="1436"/>
                  </a:lnTo>
                  <a:lnTo>
                    <a:pt x="1742" y="1418"/>
                  </a:lnTo>
                  <a:lnTo>
                    <a:pt x="1732" y="1401"/>
                  </a:lnTo>
                  <a:lnTo>
                    <a:pt x="1723" y="1383"/>
                  </a:lnTo>
                  <a:lnTo>
                    <a:pt x="1714" y="1365"/>
                  </a:lnTo>
                  <a:lnTo>
                    <a:pt x="1707" y="1345"/>
                  </a:lnTo>
                  <a:lnTo>
                    <a:pt x="1700" y="1326"/>
                  </a:lnTo>
                  <a:lnTo>
                    <a:pt x="1694" y="1306"/>
                  </a:lnTo>
                  <a:lnTo>
                    <a:pt x="1690" y="1286"/>
                  </a:lnTo>
                  <a:lnTo>
                    <a:pt x="1686" y="1265"/>
                  </a:lnTo>
                  <a:lnTo>
                    <a:pt x="1683" y="1244"/>
                  </a:lnTo>
                  <a:lnTo>
                    <a:pt x="1682" y="1223"/>
                  </a:lnTo>
                  <a:lnTo>
                    <a:pt x="1681" y="1201"/>
                  </a:lnTo>
                  <a:lnTo>
                    <a:pt x="1681" y="1201"/>
                  </a:lnTo>
                  <a:lnTo>
                    <a:pt x="1682" y="1179"/>
                  </a:lnTo>
                  <a:lnTo>
                    <a:pt x="1683" y="1158"/>
                  </a:lnTo>
                  <a:lnTo>
                    <a:pt x="1686" y="1137"/>
                  </a:lnTo>
                  <a:lnTo>
                    <a:pt x="1690" y="1117"/>
                  </a:lnTo>
                  <a:lnTo>
                    <a:pt x="1694" y="1096"/>
                  </a:lnTo>
                  <a:lnTo>
                    <a:pt x="1700" y="1077"/>
                  </a:lnTo>
                  <a:lnTo>
                    <a:pt x="1707" y="1057"/>
                  </a:lnTo>
                  <a:lnTo>
                    <a:pt x="1714" y="1037"/>
                  </a:lnTo>
                  <a:lnTo>
                    <a:pt x="1723" y="1019"/>
                  </a:lnTo>
                  <a:lnTo>
                    <a:pt x="1732" y="1001"/>
                  </a:lnTo>
                  <a:lnTo>
                    <a:pt x="1742" y="984"/>
                  </a:lnTo>
                  <a:lnTo>
                    <a:pt x="1753" y="966"/>
                  </a:lnTo>
                  <a:lnTo>
                    <a:pt x="1764" y="950"/>
                  </a:lnTo>
                  <a:lnTo>
                    <a:pt x="1777" y="935"/>
                  </a:lnTo>
                  <a:lnTo>
                    <a:pt x="1790" y="919"/>
                  </a:lnTo>
                  <a:lnTo>
                    <a:pt x="1804" y="905"/>
                  </a:lnTo>
                  <a:lnTo>
                    <a:pt x="1819" y="890"/>
                  </a:lnTo>
                  <a:lnTo>
                    <a:pt x="1834" y="877"/>
                  </a:lnTo>
                  <a:lnTo>
                    <a:pt x="1850" y="865"/>
                  </a:lnTo>
                  <a:lnTo>
                    <a:pt x="1866" y="853"/>
                  </a:lnTo>
                  <a:lnTo>
                    <a:pt x="1884" y="842"/>
                  </a:lnTo>
                  <a:lnTo>
                    <a:pt x="1901" y="833"/>
                  </a:lnTo>
                  <a:lnTo>
                    <a:pt x="1919" y="823"/>
                  </a:lnTo>
                  <a:lnTo>
                    <a:pt x="1937" y="814"/>
                  </a:lnTo>
                  <a:lnTo>
                    <a:pt x="1957" y="807"/>
                  </a:lnTo>
                  <a:lnTo>
                    <a:pt x="1976" y="801"/>
                  </a:lnTo>
                  <a:lnTo>
                    <a:pt x="1996" y="795"/>
                  </a:lnTo>
                  <a:lnTo>
                    <a:pt x="2016" y="790"/>
                  </a:lnTo>
                  <a:lnTo>
                    <a:pt x="2037" y="786"/>
                  </a:lnTo>
                  <a:lnTo>
                    <a:pt x="2058" y="783"/>
                  </a:lnTo>
                  <a:lnTo>
                    <a:pt x="2079" y="782"/>
                  </a:lnTo>
                  <a:lnTo>
                    <a:pt x="2101" y="781"/>
                  </a:lnTo>
                  <a:lnTo>
                    <a:pt x="2101" y="781"/>
                  </a:lnTo>
                  <a:lnTo>
                    <a:pt x="2122" y="782"/>
                  </a:lnTo>
                  <a:lnTo>
                    <a:pt x="2144" y="783"/>
                  </a:lnTo>
                  <a:lnTo>
                    <a:pt x="2165" y="786"/>
                  </a:lnTo>
                  <a:lnTo>
                    <a:pt x="2185" y="790"/>
                  </a:lnTo>
                  <a:lnTo>
                    <a:pt x="2206" y="795"/>
                  </a:lnTo>
                  <a:lnTo>
                    <a:pt x="2225" y="801"/>
                  </a:lnTo>
                  <a:lnTo>
                    <a:pt x="2245" y="807"/>
                  </a:lnTo>
                  <a:lnTo>
                    <a:pt x="2265" y="814"/>
                  </a:lnTo>
                  <a:lnTo>
                    <a:pt x="2283" y="823"/>
                  </a:lnTo>
                  <a:lnTo>
                    <a:pt x="2301" y="833"/>
                  </a:lnTo>
                  <a:lnTo>
                    <a:pt x="2318" y="842"/>
                  </a:lnTo>
                  <a:lnTo>
                    <a:pt x="2336" y="853"/>
                  </a:lnTo>
                  <a:lnTo>
                    <a:pt x="2352" y="865"/>
                  </a:lnTo>
                  <a:lnTo>
                    <a:pt x="2367" y="877"/>
                  </a:lnTo>
                  <a:lnTo>
                    <a:pt x="2383" y="890"/>
                  </a:lnTo>
                  <a:lnTo>
                    <a:pt x="2397" y="905"/>
                  </a:lnTo>
                  <a:lnTo>
                    <a:pt x="2412" y="919"/>
                  </a:lnTo>
                  <a:lnTo>
                    <a:pt x="2425" y="935"/>
                  </a:lnTo>
                  <a:lnTo>
                    <a:pt x="2437" y="950"/>
                  </a:lnTo>
                  <a:lnTo>
                    <a:pt x="2449" y="966"/>
                  </a:lnTo>
                  <a:lnTo>
                    <a:pt x="2460" y="984"/>
                  </a:lnTo>
                  <a:lnTo>
                    <a:pt x="2469" y="1001"/>
                  </a:lnTo>
                  <a:lnTo>
                    <a:pt x="2479" y="1019"/>
                  </a:lnTo>
                  <a:lnTo>
                    <a:pt x="2488" y="1037"/>
                  </a:lnTo>
                  <a:lnTo>
                    <a:pt x="2495" y="1057"/>
                  </a:lnTo>
                  <a:lnTo>
                    <a:pt x="2501" y="1077"/>
                  </a:lnTo>
                  <a:lnTo>
                    <a:pt x="2507" y="1096"/>
                  </a:lnTo>
                  <a:lnTo>
                    <a:pt x="2512" y="1117"/>
                  </a:lnTo>
                  <a:lnTo>
                    <a:pt x="2516" y="1137"/>
                  </a:lnTo>
                  <a:lnTo>
                    <a:pt x="2519" y="1158"/>
                  </a:lnTo>
                  <a:lnTo>
                    <a:pt x="2520" y="1179"/>
                  </a:lnTo>
                  <a:lnTo>
                    <a:pt x="2521" y="1201"/>
                  </a:lnTo>
                  <a:lnTo>
                    <a:pt x="2521" y="1201"/>
                  </a:lnTo>
                  <a:lnTo>
                    <a:pt x="2520" y="1223"/>
                  </a:lnTo>
                  <a:lnTo>
                    <a:pt x="2519" y="1244"/>
                  </a:lnTo>
                  <a:lnTo>
                    <a:pt x="2516" y="1265"/>
                  </a:lnTo>
                  <a:lnTo>
                    <a:pt x="2512" y="1286"/>
                  </a:lnTo>
                  <a:lnTo>
                    <a:pt x="2507" y="1306"/>
                  </a:lnTo>
                  <a:lnTo>
                    <a:pt x="2501" y="1326"/>
                  </a:lnTo>
                  <a:lnTo>
                    <a:pt x="2495" y="1345"/>
                  </a:lnTo>
                  <a:lnTo>
                    <a:pt x="2488" y="1365"/>
                  </a:lnTo>
                  <a:lnTo>
                    <a:pt x="2479" y="1383"/>
                  </a:lnTo>
                  <a:lnTo>
                    <a:pt x="2469" y="1401"/>
                  </a:lnTo>
                  <a:lnTo>
                    <a:pt x="2460" y="1418"/>
                  </a:lnTo>
                  <a:lnTo>
                    <a:pt x="2449" y="1436"/>
                  </a:lnTo>
                  <a:lnTo>
                    <a:pt x="2437" y="1452"/>
                  </a:lnTo>
                  <a:lnTo>
                    <a:pt x="2425" y="1468"/>
                  </a:lnTo>
                  <a:lnTo>
                    <a:pt x="2412" y="1483"/>
                  </a:lnTo>
                  <a:lnTo>
                    <a:pt x="2397" y="1498"/>
                  </a:lnTo>
                  <a:lnTo>
                    <a:pt x="2383" y="1512"/>
                  </a:lnTo>
                  <a:lnTo>
                    <a:pt x="2367" y="1525"/>
                  </a:lnTo>
                  <a:lnTo>
                    <a:pt x="2352" y="1538"/>
                  </a:lnTo>
                  <a:lnTo>
                    <a:pt x="2336" y="1549"/>
                  </a:lnTo>
                  <a:lnTo>
                    <a:pt x="2318" y="1560"/>
                  </a:lnTo>
                  <a:lnTo>
                    <a:pt x="2301" y="1570"/>
                  </a:lnTo>
                  <a:lnTo>
                    <a:pt x="2283" y="1579"/>
                  </a:lnTo>
                  <a:lnTo>
                    <a:pt x="2265" y="1588"/>
                  </a:lnTo>
                  <a:lnTo>
                    <a:pt x="2245" y="1595"/>
                  </a:lnTo>
                  <a:lnTo>
                    <a:pt x="2225" y="1601"/>
                  </a:lnTo>
                  <a:lnTo>
                    <a:pt x="2206" y="1608"/>
                  </a:lnTo>
                  <a:lnTo>
                    <a:pt x="2185" y="1612"/>
                  </a:lnTo>
                  <a:lnTo>
                    <a:pt x="2165" y="1616"/>
                  </a:lnTo>
                  <a:lnTo>
                    <a:pt x="2144" y="1619"/>
                  </a:lnTo>
                  <a:lnTo>
                    <a:pt x="2122" y="1620"/>
                  </a:lnTo>
                  <a:lnTo>
                    <a:pt x="2101" y="1621"/>
                  </a:lnTo>
                  <a:lnTo>
                    <a:pt x="2101" y="1621"/>
                  </a:lnTo>
                  <a:close/>
                  <a:moveTo>
                    <a:pt x="1460" y="2388"/>
                  </a:moveTo>
                  <a:lnTo>
                    <a:pt x="1395" y="2187"/>
                  </a:lnTo>
                  <a:lnTo>
                    <a:pt x="1204" y="2249"/>
                  </a:lnTo>
                  <a:lnTo>
                    <a:pt x="1132" y="2143"/>
                  </a:lnTo>
                  <a:lnTo>
                    <a:pt x="1250" y="1981"/>
                  </a:lnTo>
                  <a:lnTo>
                    <a:pt x="1079" y="1858"/>
                  </a:lnTo>
                  <a:lnTo>
                    <a:pt x="961" y="2019"/>
                  </a:lnTo>
                  <a:lnTo>
                    <a:pt x="840" y="1976"/>
                  </a:lnTo>
                  <a:lnTo>
                    <a:pt x="840" y="1776"/>
                  </a:lnTo>
                  <a:lnTo>
                    <a:pt x="630" y="1776"/>
                  </a:lnTo>
                  <a:lnTo>
                    <a:pt x="630" y="1976"/>
                  </a:lnTo>
                  <a:lnTo>
                    <a:pt x="506" y="2012"/>
                  </a:lnTo>
                  <a:lnTo>
                    <a:pt x="389" y="1852"/>
                  </a:lnTo>
                  <a:lnTo>
                    <a:pt x="219" y="1975"/>
                  </a:lnTo>
                  <a:lnTo>
                    <a:pt x="337" y="2137"/>
                  </a:lnTo>
                  <a:lnTo>
                    <a:pt x="258" y="2239"/>
                  </a:lnTo>
                  <a:lnTo>
                    <a:pt x="68" y="2177"/>
                  </a:lnTo>
                  <a:lnTo>
                    <a:pt x="3" y="2376"/>
                  </a:lnTo>
                  <a:lnTo>
                    <a:pt x="192" y="2438"/>
                  </a:lnTo>
                  <a:lnTo>
                    <a:pt x="189" y="2567"/>
                  </a:lnTo>
                  <a:lnTo>
                    <a:pt x="0" y="2629"/>
                  </a:lnTo>
                  <a:lnTo>
                    <a:pt x="65" y="2829"/>
                  </a:lnTo>
                  <a:lnTo>
                    <a:pt x="254" y="2768"/>
                  </a:lnTo>
                  <a:lnTo>
                    <a:pt x="327" y="2874"/>
                  </a:lnTo>
                  <a:lnTo>
                    <a:pt x="210" y="3034"/>
                  </a:lnTo>
                  <a:lnTo>
                    <a:pt x="380" y="3159"/>
                  </a:lnTo>
                  <a:lnTo>
                    <a:pt x="497" y="2997"/>
                  </a:lnTo>
                  <a:lnTo>
                    <a:pt x="619" y="3040"/>
                  </a:lnTo>
                  <a:lnTo>
                    <a:pt x="619" y="3240"/>
                  </a:lnTo>
                  <a:lnTo>
                    <a:pt x="830" y="3240"/>
                  </a:lnTo>
                  <a:lnTo>
                    <a:pt x="830" y="3040"/>
                  </a:lnTo>
                  <a:lnTo>
                    <a:pt x="953" y="3003"/>
                  </a:lnTo>
                  <a:lnTo>
                    <a:pt x="1069" y="3165"/>
                  </a:lnTo>
                  <a:lnTo>
                    <a:pt x="1240" y="3041"/>
                  </a:lnTo>
                  <a:lnTo>
                    <a:pt x="1123" y="2880"/>
                  </a:lnTo>
                  <a:lnTo>
                    <a:pt x="1201" y="2778"/>
                  </a:lnTo>
                  <a:lnTo>
                    <a:pt x="1391" y="2840"/>
                  </a:lnTo>
                  <a:lnTo>
                    <a:pt x="1456" y="2639"/>
                  </a:lnTo>
                  <a:lnTo>
                    <a:pt x="1266" y="2577"/>
                  </a:lnTo>
                  <a:lnTo>
                    <a:pt x="1270" y="2450"/>
                  </a:lnTo>
                  <a:lnTo>
                    <a:pt x="1460" y="2388"/>
                  </a:lnTo>
                  <a:close/>
                  <a:moveTo>
                    <a:pt x="718" y="2679"/>
                  </a:moveTo>
                  <a:lnTo>
                    <a:pt x="718" y="2679"/>
                  </a:lnTo>
                  <a:lnTo>
                    <a:pt x="701" y="2678"/>
                  </a:lnTo>
                  <a:lnTo>
                    <a:pt x="684" y="2676"/>
                  </a:lnTo>
                  <a:lnTo>
                    <a:pt x="668" y="2672"/>
                  </a:lnTo>
                  <a:lnTo>
                    <a:pt x="652" y="2666"/>
                  </a:lnTo>
                  <a:lnTo>
                    <a:pt x="637" y="2658"/>
                  </a:lnTo>
                  <a:lnTo>
                    <a:pt x="623" y="2650"/>
                  </a:lnTo>
                  <a:lnTo>
                    <a:pt x="609" y="2640"/>
                  </a:lnTo>
                  <a:lnTo>
                    <a:pt x="598" y="2630"/>
                  </a:lnTo>
                  <a:lnTo>
                    <a:pt x="587" y="2617"/>
                  </a:lnTo>
                  <a:lnTo>
                    <a:pt x="576" y="2604"/>
                  </a:lnTo>
                  <a:lnTo>
                    <a:pt x="568" y="2590"/>
                  </a:lnTo>
                  <a:lnTo>
                    <a:pt x="561" y="2575"/>
                  </a:lnTo>
                  <a:lnTo>
                    <a:pt x="555" y="2559"/>
                  </a:lnTo>
                  <a:lnTo>
                    <a:pt x="551" y="2543"/>
                  </a:lnTo>
                  <a:lnTo>
                    <a:pt x="549" y="2526"/>
                  </a:lnTo>
                  <a:lnTo>
                    <a:pt x="548" y="2508"/>
                  </a:lnTo>
                  <a:lnTo>
                    <a:pt x="548" y="2508"/>
                  </a:lnTo>
                  <a:lnTo>
                    <a:pt x="549" y="2491"/>
                  </a:lnTo>
                  <a:lnTo>
                    <a:pt x="551" y="2474"/>
                  </a:lnTo>
                  <a:lnTo>
                    <a:pt x="555" y="2458"/>
                  </a:lnTo>
                  <a:lnTo>
                    <a:pt x="561" y="2441"/>
                  </a:lnTo>
                  <a:lnTo>
                    <a:pt x="568" y="2427"/>
                  </a:lnTo>
                  <a:lnTo>
                    <a:pt x="576" y="2413"/>
                  </a:lnTo>
                  <a:lnTo>
                    <a:pt x="587" y="2399"/>
                  </a:lnTo>
                  <a:lnTo>
                    <a:pt x="598" y="2388"/>
                  </a:lnTo>
                  <a:lnTo>
                    <a:pt x="609" y="2376"/>
                  </a:lnTo>
                  <a:lnTo>
                    <a:pt x="623" y="2366"/>
                  </a:lnTo>
                  <a:lnTo>
                    <a:pt x="637" y="2358"/>
                  </a:lnTo>
                  <a:lnTo>
                    <a:pt x="652" y="2351"/>
                  </a:lnTo>
                  <a:lnTo>
                    <a:pt x="668" y="2345"/>
                  </a:lnTo>
                  <a:lnTo>
                    <a:pt x="684" y="2340"/>
                  </a:lnTo>
                  <a:lnTo>
                    <a:pt x="701" y="2338"/>
                  </a:lnTo>
                  <a:lnTo>
                    <a:pt x="718" y="2337"/>
                  </a:lnTo>
                  <a:lnTo>
                    <a:pt x="718" y="2337"/>
                  </a:lnTo>
                  <a:lnTo>
                    <a:pt x="736" y="2338"/>
                  </a:lnTo>
                  <a:lnTo>
                    <a:pt x="752" y="2340"/>
                  </a:lnTo>
                  <a:lnTo>
                    <a:pt x="769" y="2345"/>
                  </a:lnTo>
                  <a:lnTo>
                    <a:pt x="785" y="2351"/>
                  </a:lnTo>
                  <a:lnTo>
                    <a:pt x="800" y="2358"/>
                  </a:lnTo>
                  <a:lnTo>
                    <a:pt x="814" y="2366"/>
                  </a:lnTo>
                  <a:lnTo>
                    <a:pt x="828" y="2376"/>
                  </a:lnTo>
                  <a:lnTo>
                    <a:pt x="839" y="2388"/>
                  </a:lnTo>
                  <a:lnTo>
                    <a:pt x="850" y="2399"/>
                  </a:lnTo>
                  <a:lnTo>
                    <a:pt x="861" y="2413"/>
                  </a:lnTo>
                  <a:lnTo>
                    <a:pt x="869" y="2427"/>
                  </a:lnTo>
                  <a:lnTo>
                    <a:pt x="876" y="2441"/>
                  </a:lnTo>
                  <a:lnTo>
                    <a:pt x="882" y="2458"/>
                  </a:lnTo>
                  <a:lnTo>
                    <a:pt x="886" y="2474"/>
                  </a:lnTo>
                  <a:lnTo>
                    <a:pt x="888" y="2491"/>
                  </a:lnTo>
                  <a:lnTo>
                    <a:pt x="889" y="2508"/>
                  </a:lnTo>
                  <a:lnTo>
                    <a:pt x="889" y="2508"/>
                  </a:lnTo>
                  <a:lnTo>
                    <a:pt x="888" y="2526"/>
                  </a:lnTo>
                  <a:lnTo>
                    <a:pt x="886" y="2543"/>
                  </a:lnTo>
                  <a:lnTo>
                    <a:pt x="882" y="2559"/>
                  </a:lnTo>
                  <a:lnTo>
                    <a:pt x="876" y="2575"/>
                  </a:lnTo>
                  <a:lnTo>
                    <a:pt x="869" y="2590"/>
                  </a:lnTo>
                  <a:lnTo>
                    <a:pt x="861" y="2604"/>
                  </a:lnTo>
                  <a:lnTo>
                    <a:pt x="850" y="2617"/>
                  </a:lnTo>
                  <a:lnTo>
                    <a:pt x="839" y="2630"/>
                  </a:lnTo>
                  <a:lnTo>
                    <a:pt x="828" y="2640"/>
                  </a:lnTo>
                  <a:lnTo>
                    <a:pt x="814" y="2650"/>
                  </a:lnTo>
                  <a:lnTo>
                    <a:pt x="800" y="2658"/>
                  </a:lnTo>
                  <a:lnTo>
                    <a:pt x="785" y="2666"/>
                  </a:lnTo>
                  <a:lnTo>
                    <a:pt x="769" y="2672"/>
                  </a:lnTo>
                  <a:lnTo>
                    <a:pt x="752" y="2676"/>
                  </a:lnTo>
                  <a:lnTo>
                    <a:pt x="736" y="2678"/>
                  </a:lnTo>
                  <a:lnTo>
                    <a:pt x="718" y="2679"/>
                  </a:lnTo>
                  <a:lnTo>
                    <a:pt x="718" y="2679"/>
                  </a:lnTo>
                  <a:close/>
                </a:path>
              </a:pathLst>
            </a:custGeom>
            <a:solidFill>
              <a:srgbClr val="FFFFFF"/>
            </a:solidFill>
            <a:ln w="12700" cmpd="sng">
              <a:solidFill>
                <a:srgbClr val="4F74A3"/>
              </a:solidFill>
              <a:miter lim="800000"/>
              <a:headEnd/>
              <a:tailEnd/>
            </a:ln>
            <a:effectLst/>
          </p:spPr>
          <p:txBody>
            <a:bodyPr lIns="13720" tIns="13720" rIns="13720" bIns="13720" anchor="ctr" anchorCtr="1"/>
            <a:lstStyle/>
            <a:p>
              <a:pPr algn="ctr">
                <a:lnSpc>
                  <a:spcPct val="85000"/>
                </a:lnSpc>
                <a:spcBef>
                  <a:spcPts val="15"/>
                </a:spcBef>
              </a:pPr>
              <a:endParaRPr lang="en-US" sz="1350" dirty="0">
                <a:solidFill>
                  <a:srgbClr val="FFFFFF"/>
                </a:solidFill>
                <a:latin typeface="Arial Narrow" pitchFamily="112" charset="0"/>
              </a:endParaRPr>
            </a:p>
          </p:txBody>
        </p:sp>
      </p:grp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CD115F2-C6D1-C250-9506-1EC3E50B82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0208" y="145743"/>
            <a:ext cx="8636000" cy="477202"/>
          </a:xfrm>
        </p:spPr>
        <p:txBody>
          <a:bodyPr/>
          <a:lstStyle/>
          <a:p>
            <a:r>
              <a:rPr lang="en-US" dirty="0"/>
              <a:t>Ham Radio Project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1532147-8D27-1E12-9884-896E78CB1BB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3040" y="670243"/>
            <a:ext cx="8636000" cy="619125"/>
          </a:xfrm>
        </p:spPr>
        <p:txBody>
          <a:bodyPr/>
          <a:lstStyle/>
          <a:p>
            <a:r>
              <a:rPr lang="en-US" dirty="0"/>
              <a:t>Timeline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EE1B98F-AC97-4651-85B4-F454D5E411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9369" y="2871164"/>
            <a:ext cx="1400540" cy="2477145"/>
          </a:xfrm>
          <a:prstGeom prst="rect">
            <a:avLst/>
          </a:prstGeom>
          <a:gradFill flip="none" rotWithShape="1">
            <a:gsLst>
              <a:gs pos="0">
                <a:srgbClr val="AAC8F0"/>
              </a:gs>
              <a:gs pos="100000">
                <a:srgbClr val="FFFFFF">
                  <a:alpha val="0"/>
                </a:srgbClr>
              </a:gs>
            </a:gsLst>
            <a:lin ang="5400000" scaled="1"/>
            <a:tileRect/>
          </a:gradFill>
          <a:ln w="19050" cmpd="sng">
            <a:noFill/>
            <a:miter lim="800000"/>
            <a:headEnd/>
            <a:tailEnd/>
          </a:ln>
        </p:spPr>
        <p:txBody>
          <a:bodyPr lIns="68598" tIns="48019" rIns="68598" bIns="13720"/>
          <a:lstStyle/>
          <a:p>
            <a:pPr marL="133386" indent="-133386">
              <a:lnSpc>
                <a:spcPct val="85000"/>
              </a:lnSpc>
              <a:spcBef>
                <a:spcPts val="300"/>
              </a:spcBef>
              <a:buFontTx/>
              <a:buChar char="•"/>
            </a:pPr>
            <a:r>
              <a:rPr lang="en-US" sz="1350" dirty="0">
                <a:solidFill>
                  <a:srgbClr val="595959"/>
                </a:solidFill>
                <a:latin typeface="Arial Narrow" pitchFamily="112" charset="0"/>
              </a:rPr>
              <a:t>Intensive 10 weeks</a:t>
            </a:r>
          </a:p>
          <a:p>
            <a:pPr marL="133386" indent="-133386">
              <a:lnSpc>
                <a:spcPct val="85000"/>
              </a:lnSpc>
              <a:spcBef>
                <a:spcPts val="300"/>
              </a:spcBef>
              <a:buFontTx/>
              <a:buChar char="•"/>
            </a:pPr>
            <a:r>
              <a:rPr lang="en-US" sz="1350" dirty="0">
                <a:solidFill>
                  <a:srgbClr val="595959"/>
                </a:solidFill>
                <a:latin typeface="Arial Narrow" pitchFamily="112" charset="0"/>
              </a:rPr>
              <a:t>Wave 1 cohort</a:t>
            </a:r>
          </a:p>
          <a:p>
            <a:pPr marL="133386" indent="-133386">
              <a:lnSpc>
                <a:spcPct val="85000"/>
              </a:lnSpc>
              <a:spcBef>
                <a:spcPts val="300"/>
              </a:spcBef>
              <a:buFontTx/>
              <a:buChar char="•"/>
            </a:pPr>
            <a:r>
              <a:rPr lang="en-US" sz="1350" dirty="0">
                <a:solidFill>
                  <a:srgbClr val="595959"/>
                </a:solidFill>
                <a:latin typeface="Arial Narrow" pitchFamily="112" charset="0"/>
              </a:rPr>
              <a:t>Focus on passing exam</a:t>
            </a:r>
          </a:p>
          <a:p>
            <a:pPr marL="133386" indent="-133386">
              <a:lnSpc>
                <a:spcPct val="85000"/>
              </a:lnSpc>
              <a:spcBef>
                <a:spcPts val="300"/>
              </a:spcBef>
              <a:buFontTx/>
              <a:buChar char="•"/>
            </a:pPr>
            <a:r>
              <a:rPr lang="en-US" sz="1350" dirty="0">
                <a:solidFill>
                  <a:srgbClr val="595959"/>
                </a:solidFill>
                <a:latin typeface="Arial Narrow" pitchFamily="112" charset="0"/>
              </a:rPr>
              <a:t>Use of HamStudy.org or other external training</a:t>
            </a:r>
          </a:p>
          <a:p>
            <a:pPr marL="133386" indent="-133386">
              <a:lnSpc>
                <a:spcPct val="85000"/>
              </a:lnSpc>
              <a:spcBef>
                <a:spcPts val="300"/>
              </a:spcBef>
              <a:buFontTx/>
              <a:buChar char="•"/>
            </a:pPr>
            <a:r>
              <a:rPr lang="en-US" sz="1350" dirty="0">
                <a:solidFill>
                  <a:srgbClr val="595959"/>
                </a:solidFill>
                <a:latin typeface="Arial Narrow" pitchFamily="112" charset="0"/>
              </a:rPr>
              <a:t>Roll out of weekly project net</a:t>
            </a:r>
          </a:p>
          <a:p>
            <a:pPr marL="133386" indent="-133386">
              <a:lnSpc>
                <a:spcPct val="85000"/>
              </a:lnSpc>
              <a:spcBef>
                <a:spcPts val="300"/>
              </a:spcBef>
              <a:buFontTx/>
              <a:buChar char="•"/>
            </a:pPr>
            <a:endParaRPr lang="en-US" sz="1350" dirty="0">
              <a:solidFill>
                <a:srgbClr val="595959"/>
              </a:solidFill>
              <a:latin typeface="Arial Narrow" pitchFamily="112" charset="0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76709E4-2953-469D-A90B-559521C5D6D3}"/>
              </a:ext>
            </a:extLst>
          </p:cNvPr>
          <p:cNvGrpSpPr/>
          <p:nvPr/>
        </p:nvGrpSpPr>
        <p:grpSpPr>
          <a:xfrm>
            <a:off x="2862678" y="1939696"/>
            <a:ext cx="1800025" cy="945759"/>
            <a:chOff x="3181350" y="3740150"/>
            <a:chExt cx="5934076" cy="3117850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8E981188-E83E-4D98-97CB-0D285CD127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70350" y="3740150"/>
              <a:ext cx="3543300" cy="3117850"/>
            </a:xfrm>
            <a:prstGeom prst="rect">
              <a:avLst/>
            </a:prstGeom>
            <a:gradFill flip="none" rotWithShape="1">
              <a:gsLst>
                <a:gs pos="0">
                  <a:srgbClr val="4F74A3"/>
                </a:gs>
                <a:gs pos="100000">
                  <a:srgbClr val="294D8E"/>
                </a:gs>
              </a:gsLst>
              <a:lin ang="5400000" scaled="0"/>
              <a:tileRect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lIns="13720" tIns="13720" rIns="13720" bIns="13720" anchor="ctr" anchorCtr="1"/>
            <a:lstStyle/>
            <a:p>
              <a:pPr algn="ctr">
                <a:lnSpc>
                  <a:spcPct val="85000"/>
                </a:lnSpc>
              </a:pPr>
              <a:r>
                <a:rPr lang="en-US" sz="2101" b="1" dirty="0">
                  <a:solidFill>
                    <a:srgbClr val="FFFFFF"/>
                  </a:solidFill>
                  <a:latin typeface="Arial Narrow" pitchFamily="112" charset="0"/>
                </a:rPr>
                <a:t> Wave 1</a:t>
              </a:r>
            </a:p>
            <a:p>
              <a:pPr algn="ctr">
                <a:lnSpc>
                  <a:spcPct val="85000"/>
                </a:lnSpc>
              </a:pPr>
              <a:r>
                <a:rPr lang="en-US" sz="1350" dirty="0">
                  <a:solidFill>
                    <a:srgbClr val="FFFFFF">
                      <a:alpha val="70000"/>
                    </a:srgbClr>
                  </a:solidFill>
                  <a:latin typeface="Arial Narrow" pitchFamily="112" charset="0"/>
                </a:rPr>
                <a:t>General</a:t>
              </a:r>
            </a:p>
          </p:txBody>
        </p:sp>
        <p:sp>
          <p:nvSpPr>
            <p:cNvPr id="56" name="Freeform 9">
              <a:extLst>
                <a:ext uri="{FF2B5EF4-FFF2-40B4-BE49-F238E27FC236}">
                  <a16:creationId xmlns:a16="http://schemas.microsoft.com/office/drawing/2014/main" id="{D0A20743-1C9A-4A37-B9E6-10EA2C652D83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4913" y="3740150"/>
              <a:ext cx="1560513" cy="3117850"/>
            </a:xfrm>
            <a:custGeom>
              <a:avLst/>
              <a:gdLst/>
              <a:ahLst/>
              <a:cxnLst>
                <a:cxn ang="0">
                  <a:pos x="1867" y="1605"/>
                </a:cxn>
                <a:cxn ang="0">
                  <a:pos x="1043" y="361"/>
                </a:cxn>
                <a:cxn ang="0">
                  <a:pos x="1043" y="361"/>
                </a:cxn>
                <a:cxn ang="0">
                  <a:pos x="1029" y="341"/>
                </a:cxn>
                <a:cxn ang="0">
                  <a:pos x="1016" y="323"/>
                </a:cxn>
                <a:cxn ang="0">
                  <a:pos x="984" y="288"/>
                </a:cxn>
                <a:cxn ang="0">
                  <a:pos x="946" y="254"/>
                </a:cxn>
                <a:cxn ang="0">
                  <a:pos x="906" y="219"/>
                </a:cxn>
                <a:cxn ang="0">
                  <a:pos x="860" y="189"/>
                </a:cxn>
                <a:cxn ang="0">
                  <a:pos x="813" y="160"/>
                </a:cxn>
                <a:cxn ang="0">
                  <a:pos x="763" y="131"/>
                </a:cxn>
                <a:cxn ang="0">
                  <a:pos x="708" y="105"/>
                </a:cxn>
                <a:cxn ang="0">
                  <a:pos x="652" y="82"/>
                </a:cxn>
                <a:cxn ang="0">
                  <a:pos x="596" y="62"/>
                </a:cxn>
                <a:cxn ang="0">
                  <a:pos x="538" y="44"/>
                </a:cxn>
                <a:cxn ang="0">
                  <a:pos x="478" y="29"/>
                </a:cxn>
                <a:cxn ang="0">
                  <a:pos x="419" y="17"/>
                </a:cxn>
                <a:cxn ang="0">
                  <a:pos x="359" y="7"/>
                </a:cxn>
                <a:cxn ang="0">
                  <a:pos x="299" y="2"/>
                </a:cxn>
                <a:cxn ang="0">
                  <a:pos x="241" y="0"/>
                </a:cxn>
                <a:cxn ang="0">
                  <a:pos x="136" y="0"/>
                </a:cxn>
                <a:cxn ang="0">
                  <a:pos x="0" y="0"/>
                </a:cxn>
                <a:cxn ang="0">
                  <a:pos x="0" y="3929"/>
                </a:cxn>
                <a:cxn ang="0">
                  <a:pos x="136" y="3929"/>
                </a:cxn>
                <a:cxn ang="0">
                  <a:pos x="241" y="3929"/>
                </a:cxn>
                <a:cxn ang="0">
                  <a:pos x="241" y="3929"/>
                </a:cxn>
                <a:cxn ang="0">
                  <a:pos x="299" y="3927"/>
                </a:cxn>
                <a:cxn ang="0">
                  <a:pos x="359" y="3922"/>
                </a:cxn>
                <a:cxn ang="0">
                  <a:pos x="419" y="3913"/>
                </a:cxn>
                <a:cxn ang="0">
                  <a:pos x="478" y="3902"/>
                </a:cxn>
                <a:cxn ang="0">
                  <a:pos x="538" y="3886"/>
                </a:cxn>
                <a:cxn ang="0">
                  <a:pos x="596" y="3867"/>
                </a:cxn>
                <a:cxn ang="0">
                  <a:pos x="652" y="3847"/>
                </a:cxn>
                <a:cxn ang="0">
                  <a:pos x="708" y="3824"/>
                </a:cxn>
                <a:cxn ang="0">
                  <a:pos x="763" y="3799"/>
                </a:cxn>
                <a:cxn ang="0">
                  <a:pos x="813" y="3770"/>
                </a:cxn>
                <a:cxn ang="0">
                  <a:pos x="860" y="3741"/>
                </a:cxn>
                <a:cxn ang="0">
                  <a:pos x="906" y="3710"/>
                </a:cxn>
                <a:cxn ang="0">
                  <a:pos x="946" y="3675"/>
                </a:cxn>
                <a:cxn ang="0">
                  <a:pos x="984" y="3641"/>
                </a:cxn>
                <a:cxn ang="0">
                  <a:pos x="1016" y="3607"/>
                </a:cxn>
                <a:cxn ang="0">
                  <a:pos x="1029" y="3588"/>
                </a:cxn>
                <a:cxn ang="0">
                  <a:pos x="1043" y="3569"/>
                </a:cxn>
                <a:cxn ang="0">
                  <a:pos x="1867" y="2324"/>
                </a:cxn>
                <a:cxn ang="0">
                  <a:pos x="1867" y="2324"/>
                </a:cxn>
                <a:cxn ang="0">
                  <a:pos x="1891" y="2286"/>
                </a:cxn>
                <a:cxn ang="0">
                  <a:pos x="1911" y="2244"/>
                </a:cxn>
                <a:cxn ang="0">
                  <a:pos x="1927" y="2201"/>
                </a:cxn>
                <a:cxn ang="0">
                  <a:pos x="1942" y="2156"/>
                </a:cxn>
                <a:cxn ang="0">
                  <a:pos x="1953" y="2110"/>
                </a:cxn>
                <a:cxn ang="0">
                  <a:pos x="1960" y="2062"/>
                </a:cxn>
                <a:cxn ang="0">
                  <a:pos x="1965" y="2014"/>
                </a:cxn>
                <a:cxn ang="0">
                  <a:pos x="1967" y="1966"/>
                </a:cxn>
                <a:cxn ang="0">
                  <a:pos x="1965" y="1917"/>
                </a:cxn>
                <a:cxn ang="0">
                  <a:pos x="1960" y="1868"/>
                </a:cxn>
                <a:cxn ang="0">
                  <a:pos x="1953" y="1819"/>
                </a:cxn>
                <a:cxn ang="0">
                  <a:pos x="1942" y="1774"/>
                </a:cxn>
                <a:cxn ang="0">
                  <a:pos x="1927" y="1728"/>
                </a:cxn>
                <a:cxn ang="0">
                  <a:pos x="1911" y="1685"/>
                </a:cxn>
                <a:cxn ang="0">
                  <a:pos x="1891" y="1643"/>
                </a:cxn>
                <a:cxn ang="0">
                  <a:pos x="1867" y="1605"/>
                </a:cxn>
                <a:cxn ang="0">
                  <a:pos x="1867" y="1605"/>
                </a:cxn>
              </a:cxnLst>
              <a:rect l="0" t="0" r="r" b="b"/>
              <a:pathLst>
                <a:path w="1967" h="3929">
                  <a:moveTo>
                    <a:pt x="1867" y="1605"/>
                  </a:moveTo>
                  <a:lnTo>
                    <a:pt x="1043" y="361"/>
                  </a:lnTo>
                  <a:lnTo>
                    <a:pt x="1043" y="361"/>
                  </a:lnTo>
                  <a:lnTo>
                    <a:pt x="1029" y="341"/>
                  </a:lnTo>
                  <a:lnTo>
                    <a:pt x="1016" y="323"/>
                  </a:lnTo>
                  <a:lnTo>
                    <a:pt x="984" y="288"/>
                  </a:lnTo>
                  <a:lnTo>
                    <a:pt x="946" y="254"/>
                  </a:lnTo>
                  <a:lnTo>
                    <a:pt x="906" y="219"/>
                  </a:lnTo>
                  <a:lnTo>
                    <a:pt x="860" y="189"/>
                  </a:lnTo>
                  <a:lnTo>
                    <a:pt x="813" y="160"/>
                  </a:lnTo>
                  <a:lnTo>
                    <a:pt x="763" y="131"/>
                  </a:lnTo>
                  <a:lnTo>
                    <a:pt x="708" y="105"/>
                  </a:lnTo>
                  <a:lnTo>
                    <a:pt x="652" y="82"/>
                  </a:lnTo>
                  <a:lnTo>
                    <a:pt x="596" y="62"/>
                  </a:lnTo>
                  <a:lnTo>
                    <a:pt x="538" y="44"/>
                  </a:lnTo>
                  <a:lnTo>
                    <a:pt x="478" y="29"/>
                  </a:lnTo>
                  <a:lnTo>
                    <a:pt x="419" y="17"/>
                  </a:lnTo>
                  <a:lnTo>
                    <a:pt x="359" y="7"/>
                  </a:lnTo>
                  <a:lnTo>
                    <a:pt x="299" y="2"/>
                  </a:lnTo>
                  <a:lnTo>
                    <a:pt x="241" y="0"/>
                  </a:lnTo>
                  <a:lnTo>
                    <a:pt x="136" y="0"/>
                  </a:lnTo>
                  <a:lnTo>
                    <a:pt x="0" y="0"/>
                  </a:lnTo>
                  <a:lnTo>
                    <a:pt x="0" y="3929"/>
                  </a:lnTo>
                  <a:lnTo>
                    <a:pt x="136" y="3929"/>
                  </a:lnTo>
                  <a:lnTo>
                    <a:pt x="241" y="3929"/>
                  </a:lnTo>
                  <a:lnTo>
                    <a:pt x="241" y="3929"/>
                  </a:lnTo>
                  <a:lnTo>
                    <a:pt x="299" y="3927"/>
                  </a:lnTo>
                  <a:lnTo>
                    <a:pt x="359" y="3922"/>
                  </a:lnTo>
                  <a:lnTo>
                    <a:pt x="419" y="3913"/>
                  </a:lnTo>
                  <a:lnTo>
                    <a:pt x="478" y="3902"/>
                  </a:lnTo>
                  <a:lnTo>
                    <a:pt x="538" y="3886"/>
                  </a:lnTo>
                  <a:lnTo>
                    <a:pt x="596" y="3867"/>
                  </a:lnTo>
                  <a:lnTo>
                    <a:pt x="652" y="3847"/>
                  </a:lnTo>
                  <a:lnTo>
                    <a:pt x="708" y="3824"/>
                  </a:lnTo>
                  <a:lnTo>
                    <a:pt x="763" y="3799"/>
                  </a:lnTo>
                  <a:lnTo>
                    <a:pt x="813" y="3770"/>
                  </a:lnTo>
                  <a:lnTo>
                    <a:pt x="860" y="3741"/>
                  </a:lnTo>
                  <a:lnTo>
                    <a:pt x="906" y="3710"/>
                  </a:lnTo>
                  <a:lnTo>
                    <a:pt x="946" y="3675"/>
                  </a:lnTo>
                  <a:lnTo>
                    <a:pt x="984" y="3641"/>
                  </a:lnTo>
                  <a:lnTo>
                    <a:pt x="1016" y="3607"/>
                  </a:lnTo>
                  <a:lnTo>
                    <a:pt x="1029" y="3588"/>
                  </a:lnTo>
                  <a:lnTo>
                    <a:pt x="1043" y="3569"/>
                  </a:lnTo>
                  <a:lnTo>
                    <a:pt x="1867" y="2324"/>
                  </a:lnTo>
                  <a:lnTo>
                    <a:pt x="1867" y="2324"/>
                  </a:lnTo>
                  <a:lnTo>
                    <a:pt x="1891" y="2286"/>
                  </a:lnTo>
                  <a:lnTo>
                    <a:pt x="1911" y="2244"/>
                  </a:lnTo>
                  <a:lnTo>
                    <a:pt x="1927" y="2201"/>
                  </a:lnTo>
                  <a:lnTo>
                    <a:pt x="1942" y="2156"/>
                  </a:lnTo>
                  <a:lnTo>
                    <a:pt x="1953" y="2110"/>
                  </a:lnTo>
                  <a:lnTo>
                    <a:pt x="1960" y="2062"/>
                  </a:lnTo>
                  <a:lnTo>
                    <a:pt x="1965" y="2014"/>
                  </a:lnTo>
                  <a:lnTo>
                    <a:pt x="1967" y="1966"/>
                  </a:lnTo>
                  <a:lnTo>
                    <a:pt x="1965" y="1917"/>
                  </a:lnTo>
                  <a:lnTo>
                    <a:pt x="1960" y="1868"/>
                  </a:lnTo>
                  <a:lnTo>
                    <a:pt x="1953" y="1819"/>
                  </a:lnTo>
                  <a:lnTo>
                    <a:pt x="1942" y="1774"/>
                  </a:lnTo>
                  <a:lnTo>
                    <a:pt x="1927" y="1728"/>
                  </a:lnTo>
                  <a:lnTo>
                    <a:pt x="1911" y="1685"/>
                  </a:lnTo>
                  <a:lnTo>
                    <a:pt x="1891" y="1643"/>
                  </a:lnTo>
                  <a:lnTo>
                    <a:pt x="1867" y="1605"/>
                  </a:lnTo>
                  <a:lnTo>
                    <a:pt x="1867" y="160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4F74A3"/>
                </a:gs>
                <a:gs pos="100000">
                  <a:srgbClr val="294D8E"/>
                </a:gs>
              </a:gsLst>
              <a:lin ang="5400000" scaled="0"/>
              <a:tileRect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lIns="13720" tIns="13720" rIns="13720" bIns="13720" anchor="ctr" anchorCtr="1"/>
            <a:lstStyle/>
            <a:p>
              <a:pPr algn="ctr">
                <a:lnSpc>
                  <a:spcPct val="85000"/>
                </a:lnSpc>
              </a:pPr>
              <a:endParaRPr lang="en-US" sz="2101" b="1" dirty="0">
                <a:solidFill>
                  <a:srgbClr val="FFFFFF"/>
                </a:solidFill>
                <a:latin typeface="Arial Narrow" pitchFamily="112" charset="0"/>
              </a:endParaRPr>
            </a:p>
          </p:txBody>
        </p:sp>
        <p:sp>
          <p:nvSpPr>
            <p:cNvPr id="57" name="Freeform 10">
              <a:extLst>
                <a:ext uri="{FF2B5EF4-FFF2-40B4-BE49-F238E27FC236}">
                  <a16:creationId xmlns:a16="http://schemas.microsoft.com/office/drawing/2014/main" id="{E3F5A5BB-1DB5-4901-AAE4-F94E450440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1350" y="3740150"/>
              <a:ext cx="995363" cy="3117850"/>
            </a:xfrm>
            <a:custGeom>
              <a:avLst/>
              <a:gdLst/>
              <a:ahLst/>
              <a:cxnLst>
                <a:cxn ang="0">
                  <a:pos x="373" y="0"/>
                </a:cxn>
                <a:cxn ang="0">
                  <a:pos x="264" y="7"/>
                </a:cxn>
                <a:cxn ang="0">
                  <a:pos x="172" y="29"/>
                </a:cxn>
                <a:cxn ang="0">
                  <a:pos x="132" y="44"/>
                </a:cxn>
                <a:cxn ang="0">
                  <a:pos x="98" y="62"/>
                </a:cxn>
                <a:cxn ang="0">
                  <a:pos x="69" y="82"/>
                </a:cxn>
                <a:cxn ang="0">
                  <a:pos x="43" y="105"/>
                </a:cxn>
                <a:cxn ang="0">
                  <a:pos x="25" y="131"/>
                </a:cxn>
                <a:cxn ang="0">
                  <a:pos x="11" y="160"/>
                </a:cxn>
                <a:cxn ang="0">
                  <a:pos x="2" y="189"/>
                </a:cxn>
                <a:cxn ang="0">
                  <a:pos x="0" y="219"/>
                </a:cxn>
                <a:cxn ang="0">
                  <a:pos x="2" y="254"/>
                </a:cxn>
                <a:cxn ang="0">
                  <a:pos x="11" y="288"/>
                </a:cxn>
                <a:cxn ang="0">
                  <a:pos x="25" y="323"/>
                </a:cxn>
                <a:cxn ang="0">
                  <a:pos x="47" y="361"/>
                </a:cxn>
                <a:cxn ang="0">
                  <a:pos x="873" y="1605"/>
                </a:cxn>
                <a:cxn ang="0">
                  <a:pos x="916" y="1685"/>
                </a:cxn>
                <a:cxn ang="0">
                  <a:pos x="947" y="1774"/>
                </a:cxn>
                <a:cxn ang="0">
                  <a:pos x="965" y="1868"/>
                </a:cxn>
                <a:cxn ang="0">
                  <a:pos x="971" y="1966"/>
                </a:cxn>
                <a:cxn ang="0">
                  <a:pos x="965" y="2062"/>
                </a:cxn>
                <a:cxn ang="0">
                  <a:pos x="947" y="2156"/>
                </a:cxn>
                <a:cxn ang="0">
                  <a:pos x="916" y="2244"/>
                </a:cxn>
                <a:cxn ang="0">
                  <a:pos x="873" y="2324"/>
                </a:cxn>
                <a:cxn ang="0">
                  <a:pos x="47" y="3569"/>
                </a:cxn>
                <a:cxn ang="0">
                  <a:pos x="25" y="3607"/>
                </a:cxn>
                <a:cxn ang="0">
                  <a:pos x="11" y="3641"/>
                </a:cxn>
                <a:cxn ang="0">
                  <a:pos x="2" y="3675"/>
                </a:cxn>
                <a:cxn ang="0">
                  <a:pos x="0" y="3710"/>
                </a:cxn>
                <a:cxn ang="0">
                  <a:pos x="2" y="3741"/>
                </a:cxn>
                <a:cxn ang="0">
                  <a:pos x="11" y="3770"/>
                </a:cxn>
                <a:cxn ang="0">
                  <a:pos x="25" y="3799"/>
                </a:cxn>
                <a:cxn ang="0">
                  <a:pos x="43" y="3824"/>
                </a:cxn>
                <a:cxn ang="0">
                  <a:pos x="69" y="3847"/>
                </a:cxn>
                <a:cxn ang="0">
                  <a:pos x="98" y="3867"/>
                </a:cxn>
                <a:cxn ang="0">
                  <a:pos x="132" y="3886"/>
                </a:cxn>
                <a:cxn ang="0">
                  <a:pos x="172" y="3902"/>
                </a:cxn>
                <a:cxn ang="0">
                  <a:pos x="264" y="3922"/>
                </a:cxn>
                <a:cxn ang="0">
                  <a:pos x="373" y="3929"/>
                </a:cxn>
                <a:cxn ang="0">
                  <a:pos x="1255" y="0"/>
                </a:cxn>
              </a:cxnLst>
              <a:rect l="0" t="0" r="r" b="b"/>
              <a:pathLst>
                <a:path w="1255" h="3929">
                  <a:moveTo>
                    <a:pt x="373" y="0"/>
                  </a:moveTo>
                  <a:lnTo>
                    <a:pt x="373" y="0"/>
                  </a:lnTo>
                  <a:lnTo>
                    <a:pt x="317" y="2"/>
                  </a:lnTo>
                  <a:lnTo>
                    <a:pt x="264" y="7"/>
                  </a:lnTo>
                  <a:lnTo>
                    <a:pt x="215" y="17"/>
                  </a:lnTo>
                  <a:lnTo>
                    <a:pt x="172" y="29"/>
                  </a:lnTo>
                  <a:lnTo>
                    <a:pt x="152" y="36"/>
                  </a:lnTo>
                  <a:lnTo>
                    <a:pt x="132" y="44"/>
                  </a:lnTo>
                  <a:lnTo>
                    <a:pt x="116" y="53"/>
                  </a:lnTo>
                  <a:lnTo>
                    <a:pt x="98" y="62"/>
                  </a:lnTo>
                  <a:lnTo>
                    <a:pt x="83" y="71"/>
                  </a:lnTo>
                  <a:lnTo>
                    <a:pt x="69" y="82"/>
                  </a:lnTo>
                  <a:lnTo>
                    <a:pt x="56" y="94"/>
                  </a:lnTo>
                  <a:lnTo>
                    <a:pt x="43" y="105"/>
                  </a:lnTo>
                  <a:lnTo>
                    <a:pt x="34" y="118"/>
                  </a:lnTo>
                  <a:lnTo>
                    <a:pt x="25" y="131"/>
                  </a:lnTo>
                  <a:lnTo>
                    <a:pt x="16" y="145"/>
                  </a:lnTo>
                  <a:lnTo>
                    <a:pt x="11" y="160"/>
                  </a:lnTo>
                  <a:lnTo>
                    <a:pt x="5" y="174"/>
                  </a:lnTo>
                  <a:lnTo>
                    <a:pt x="2" y="189"/>
                  </a:lnTo>
                  <a:lnTo>
                    <a:pt x="0" y="205"/>
                  </a:lnTo>
                  <a:lnTo>
                    <a:pt x="0" y="219"/>
                  </a:lnTo>
                  <a:lnTo>
                    <a:pt x="0" y="236"/>
                  </a:lnTo>
                  <a:lnTo>
                    <a:pt x="2" y="254"/>
                  </a:lnTo>
                  <a:lnTo>
                    <a:pt x="5" y="270"/>
                  </a:lnTo>
                  <a:lnTo>
                    <a:pt x="11" y="288"/>
                  </a:lnTo>
                  <a:lnTo>
                    <a:pt x="18" y="305"/>
                  </a:lnTo>
                  <a:lnTo>
                    <a:pt x="25" y="323"/>
                  </a:lnTo>
                  <a:lnTo>
                    <a:pt x="36" y="341"/>
                  </a:lnTo>
                  <a:lnTo>
                    <a:pt x="47" y="361"/>
                  </a:lnTo>
                  <a:lnTo>
                    <a:pt x="873" y="1605"/>
                  </a:lnTo>
                  <a:lnTo>
                    <a:pt x="873" y="1605"/>
                  </a:lnTo>
                  <a:lnTo>
                    <a:pt x="896" y="1643"/>
                  </a:lnTo>
                  <a:lnTo>
                    <a:pt x="916" y="1685"/>
                  </a:lnTo>
                  <a:lnTo>
                    <a:pt x="933" y="1728"/>
                  </a:lnTo>
                  <a:lnTo>
                    <a:pt x="947" y="1774"/>
                  </a:lnTo>
                  <a:lnTo>
                    <a:pt x="956" y="1819"/>
                  </a:lnTo>
                  <a:lnTo>
                    <a:pt x="965" y="1868"/>
                  </a:lnTo>
                  <a:lnTo>
                    <a:pt x="969" y="1917"/>
                  </a:lnTo>
                  <a:lnTo>
                    <a:pt x="971" y="1966"/>
                  </a:lnTo>
                  <a:lnTo>
                    <a:pt x="969" y="2014"/>
                  </a:lnTo>
                  <a:lnTo>
                    <a:pt x="965" y="2062"/>
                  </a:lnTo>
                  <a:lnTo>
                    <a:pt x="956" y="2110"/>
                  </a:lnTo>
                  <a:lnTo>
                    <a:pt x="947" y="2156"/>
                  </a:lnTo>
                  <a:lnTo>
                    <a:pt x="933" y="2201"/>
                  </a:lnTo>
                  <a:lnTo>
                    <a:pt x="916" y="2244"/>
                  </a:lnTo>
                  <a:lnTo>
                    <a:pt x="896" y="2286"/>
                  </a:lnTo>
                  <a:lnTo>
                    <a:pt x="873" y="2324"/>
                  </a:lnTo>
                  <a:lnTo>
                    <a:pt x="47" y="3569"/>
                  </a:lnTo>
                  <a:lnTo>
                    <a:pt x="47" y="3569"/>
                  </a:lnTo>
                  <a:lnTo>
                    <a:pt x="36" y="3588"/>
                  </a:lnTo>
                  <a:lnTo>
                    <a:pt x="25" y="3607"/>
                  </a:lnTo>
                  <a:lnTo>
                    <a:pt x="18" y="3625"/>
                  </a:lnTo>
                  <a:lnTo>
                    <a:pt x="11" y="3641"/>
                  </a:lnTo>
                  <a:lnTo>
                    <a:pt x="5" y="3659"/>
                  </a:lnTo>
                  <a:lnTo>
                    <a:pt x="2" y="3675"/>
                  </a:lnTo>
                  <a:lnTo>
                    <a:pt x="0" y="3694"/>
                  </a:lnTo>
                  <a:lnTo>
                    <a:pt x="0" y="3710"/>
                  </a:lnTo>
                  <a:lnTo>
                    <a:pt x="0" y="3724"/>
                  </a:lnTo>
                  <a:lnTo>
                    <a:pt x="2" y="3741"/>
                  </a:lnTo>
                  <a:lnTo>
                    <a:pt x="5" y="3755"/>
                  </a:lnTo>
                  <a:lnTo>
                    <a:pt x="11" y="3770"/>
                  </a:lnTo>
                  <a:lnTo>
                    <a:pt x="16" y="3784"/>
                  </a:lnTo>
                  <a:lnTo>
                    <a:pt x="25" y="3799"/>
                  </a:lnTo>
                  <a:lnTo>
                    <a:pt x="34" y="3811"/>
                  </a:lnTo>
                  <a:lnTo>
                    <a:pt x="43" y="3824"/>
                  </a:lnTo>
                  <a:lnTo>
                    <a:pt x="56" y="3835"/>
                  </a:lnTo>
                  <a:lnTo>
                    <a:pt x="69" y="3847"/>
                  </a:lnTo>
                  <a:lnTo>
                    <a:pt x="83" y="3858"/>
                  </a:lnTo>
                  <a:lnTo>
                    <a:pt x="98" y="3867"/>
                  </a:lnTo>
                  <a:lnTo>
                    <a:pt x="116" y="3876"/>
                  </a:lnTo>
                  <a:lnTo>
                    <a:pt x="132" y="3886"/>
                  </a:lnTo>
                  <a:lnTo>
                    <a:pt x="152" y="3895"/>
                  </a:lnTo>
                  <a:lnTo>
                    <a:pt x="172" y="3902"/>
                  </a:lnTo>
                  <a:lnTo>
                    <a:pt x="215" y="3913"/>
                  </a:lnTo>
                  <a:lnTo>
                    <a:pt x="264" y="3922"/>
                  </a:lnTo>
                  <a:lnTo>
                    <a:pt x="317" y="3927"/>
                  </a:lnTo>
                  <a:lnTo>
                    <a:pt x="373" y="3929"/>
                  </a:lnTo>
                  <a:lnTo>
                    <a:pt x="1255" y="3929"/>
                  </a:lnTo>
                  <a:lnTo>
                    <a:pt x="1255" y="0"/>
                  </a:lnTo>
                  <a:lnTo>
                    <a:pt x="373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4F74A3"/>
                </a:gs>
                <a:gs pos="100000">
                  <a:srgbClr val="294D8E"/>
                </a:gs>
              </a:gsLst>
              <a:lin ang="5400000" scaled="0"/>
              <a:tileRect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lIns="13720" tIns="13720" rIns="13720" bIns="13720" anchor="ctr" anchorCtr="1"/>
            <a:lstStyle/>
            <a:p>
              <a:pPr algn="ctr">
                <a:lnSpc>
                  <a:spcPct val="85000"/>
                </a:lnSpc>
              </a:pPr>
              <a:endParaRPr lang="en-US" sz="2101" b="1" dirty="0">
                <a:solidFill>
                  <a:srgbClr val="FFFFFF"/>
                </a:solidFill>
                <a:latin typeface="Arial Narrow" pitchFamily="112" charset="0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E508FE8C-3B3D-4A67-8C2B-0087A662F247}"/>
              </a:ext>
            </a:extLst>
          </p:cNvPr>
          <p:cNvGrpSpPr/>
          <p:nvPr/>
        </p:nvGrpSpPr>
        <p:grpSpPr>
          <a:xfrm>
            <a:off x="3313367" y="1515401"/>
            <a:ext cx="561905" cy="561905"/>
            <a:chOff x="3012836" y="1576053"/>
            <a:chExt cx="823282" cy="823282"/>
          </a:xfrm>
        </p:grpSpPr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AFA040C7-6456-4C07-B797-6A448736888E}"/>
                </a:ext>
              </a:extLst>
            </p:cNvPr>
            <p:cNvSpPr/>
            <p:nvPr/>
          </p:nvSpPr>
          <p:spPr>
            <a:xfrm>
              <a:off x="3012836" y="1576053"/>
              <a:ext cx="823282" cy="823282"/>
            </a:xfrm>
            <a:prstGeom prst="ellipse">
              <a:avLst/>
            </a:prstGeom>
            <a:solidFill>
              <a:srgbClr val="FFFFFF"/>
            </a:solidFill>
            <a:ln w="12700" cmpd="sng">
              <a:solidFill>
                <a:srgbClr val="4F74A3"/>
              </a:solidFill>
              <a:miter lim="800000"/>
              <a:headEnd/>
              <a:tailEnd/>
            </a:ln>
            <a:effectLst/>
          </p:spPr>
          <p:txBody>
            <a:bodyPr lIns="13720" tIns="13720" rIns="13720" bIns="13720" anchor="ctr" anchorCtr="1"/>
            <a:lstStyle/>
            <a:p>
              <a:pPr algn="ctr">
                <a:lnSpc>
                  <a:spcPct val="85000"/>
                </a:lnSpc>
                <a:spcBef>
                  <a:spcPts val="15"/>
                </a:spcBef>
              </a:pPr>
              <a:endParaRPr lang="en-US" sz="1350" dirty="0">
                <a:solidFill>
                  <a:srgbClr val="FFFFFF"/>
                </a:solidFill>
                <a:latin typeface="Arial Narrow" pitchFamily="112" charset="0"/>
              </a:endParaRPr>
            </a:p>
          </p:txBody>
        </p:sp>
        <p:sp>
          <p:nvSpPr>
            <p:cNvPr id="71" name="Freeform 71">
              <a:extLst>
                <a:ext uri="{FF2B5EF4-FFF2-40B4-BE49-F238E27FC236}">
                  <a16:creationId xmlns:a16="http://schemas.microsoft.com/office/drawing/2014/main" id="{19BF1158-EA61-4545-A32C-CE6601614B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91320" y="1737139"/>
              <a:ext cx="497853" cy="488800"/>
            </a:xfrm>
            <a:custGeom>
              <a:avLst/>
              <a:gdLst/>
              <a:ahLst/>
              <a:cxnLst>
                <a:cxn ang="0">
                  <a:pos x="2762" y="601"/>
                </a:cxn>
                <a:cxn ang="0">
                  <a:pos x="2283" y="0"/>
                </a:cxn>
                <a:cxn ang="0">
                  <a:pos x="1262" y="325"/>
                </a:cxn>
                <a:cxn ang="0">
                  <a:pos x="1219" y="1087"/>
                </a:cxn>
                <a:cxn ang="0">
                  <a:pos x="1440" y="1801"/>
                </a:cxn>
                <a:cxn ang="0">
                  <a:pos x="1919" y="2402"/>
                </a:cxn>
                <a:cxn ang="0">
                  <a:pos x="2940" y="2077"/>
                </a:cxn>
                <a:cxn ang="0">
                  <a:pos x="2983" y="1315"/>
                </a:cxn>
                <a:cxn ang="0">
                  <a:pos x="2058" y="1619"/>
                </a:cxn>
                <a:cxn ang="0">
                  <a:pos x="1957" y="1595"/>
                </a:cxn>
                <a:cxn ang="0">
                  <a:pos x="1866" y="1549"/>
                </a:cxn>
                <a:cxn ang="0">
                  <a:pos x="1790" y="1483"/>
                </a:cxn>
                <a:cxn ang="0">
                  <a:pos x="1732" y="1401"/>
                </a:cxn>
                <a:cxn ang="0">
                  <a:pos x="1694" y="1306"/>
                </a:cxn>
                <a:cxn ang="0">
                  <a:pos x="1681" y="1201"/>
                </a:cxn>
                <a:cxn ang="0">
                  <a:pos x="1690" y="1117"/>
                </a:cxn>
                <a:cxn ang="0">
                  <a:pos x="1723" y="1019"/>
                </a:cxn>
                <a:cxn ang="0">
                  <a:pos x="1777" y="935"/>
                </a:cxn>
                <a:cxn ang="0">
                  <a:pos x="1850" y="865"/>
                </a:cxn>
                <a:cxn ang="0">
                  <a:pos x="1937" y="814"/>
                </a:cxn>
                <a:cxn ang="0">
                  <a:pos x="2037" y="786"/>
                </a:cxn>
                <a:cxn ang="0">
                  <a:pos x="2122" y="782"/>
                </a:cxn>
                <a:cxn ang="0">
                  <a:pos x="2225" y="801"/>
                </a:cxn>
                <a:cxn ang="0">
                  <a:pos x="2318" y="842"/>
                </a:cxn>
                <a:cxn ang="0">
                  <a:pos x="2397" y="905"/>
                </a:cxn>
                <a:cxn ang="0">
                  <a:pos x="2460" y="984"/>
                </a:cxn>
                <a:cxn ang="0">
                  <a:pos x="2501" y="1077"/>
                </a:cxn>
                <a:cxn ang="0">
                  <a:pos x="2520" y="1179"/>
                </a:cxn>
                <a:cxn ang="0">
                  <a:pos x="2516" y="1265"/>
                </a:cxn>
                <a:cxn ang="0">
                  <a:pos x="2488" y="1365"/>
                </a:cxn>
                <a:cxn ang="0">
                  <a:pos x="2437" y="1452"/>
                </a:cxn>
                <a:cxn ang="0">
                  <a:pos x="2367" y="1525"/>
                </a:cxn>
                <a:cxn ang="0">
                  <a:pos x="2283" y="1579"/>
                </a:cxn>
                <a:cxn ang="0">
                  <a:pos x="2185" y="1612"/>
                </a:cxn>
                <a:cxn ang="0">
                  <a:pos x="2101" y="1621"/>
                </a:cxn>
                <a:cxn ang="0">
                  <a:pos x="1250" y="1981"/>
                </a:cxn>
                <a:cxn ang="0">
                  <a:pos x="630" y="1776"/>
                </a:cxn>
                <a:cxn ang="0">
                  <a:pos x="337" y="2137"/>
                </a:cxn>
                <a:cxn ang="0">
                  <a:pos x="189" y="2567"/>
                </a:cxn>
                <a:cxn ang="0">
                  <a:pos x="210" y="3034"/>
                </a:cxn>
                <a:cxn ang="0">
                  <a:pos x="830" y="3240"/>
                </a:cxn>
                <a:cxn ang="0">
                  <a:pos x="1123" y="2880"/>
                </a:cxn>
                <a:cxn ang="0">
                  <a:pos x="1270" y="2450"/>
                </a:cxn>
                <a:cxn ang="0">
                  <a:pos x="684" y="2676"/>
                </a:cxn>
                <a:cxn ang="0">
                  <a:pos x="609" y="2640"/>
                </a:cxn>
                <a:cxn ang="0">
                  <a:pos x="561" y="2575"/>
                </a:cxn>
                <a:cxn ang="0">
                  <a:pos x="548" y="2508"/>
                </a:cxn>
                <a:cxn ang="0">
                  <a:pos x="568" y="2427"/>
                </a:cxn>
                <a:cxn ang="0">
                  <a:pos x="623" y="2366"/>
                </a:cxn>
                <a:cxn ang="0">
                  <a:pos x="701" y="2338"/>
                </a:cxn>
                <a:cxn ang="0">
                  <a:pos x="769" y="2345"/>
                </a:cxn>
                <a:cxn ang="0">
                  <a:pos x="839" y="2388"/>
                </a:cxn>
                <a:cxn ang="0">
                  <a:pos x="882" y="2458"/>
                </a:cxn>
                <a:cxn ang="0">
                  <a:pos x="888" y="2526"/>
                </a:cxn>
                <a:cxn ang="0">
                  <a:pos x="861" y="2604"/>
                </a:cxn>
                <a:cxn ang="0">
                  <a:pos x="800" y="2658"/>
                </a:cxn>
                <a:cxn ang="0">
                  <a:pos x="718" y="2679"/>
                </a:cxn>
              </a:cxnLst>
              <a:rect l="0" t="0" r="r" b="b"/>
              <a:pathLst>
                <a:path w="3300" h="3240">
                  <a:moveTo>
                    <a:pt x="2988" y="1104"/>
                  </a:moveTo>
                  <a:lnTo>
                    <a:pt x="3300" y="1002"/>
                  </a:lnTo>
                  <a:lnTo>
                    <a:pt x="3193" y="674"/>
                  </a:lnTo>
                  <a:lnTo>
                    <a:pt x="2881" y="775"/>
                  </a:lnTo>
                  <a:lnTo>
                    <a:pt x="2762" y="601"/>
                  </a:lnTo>
                  <a:lnTo>
                    <a:pt x="2954" y="336"/>
                  </a:lnTo>
                  <a:lnTo>
                    <a:pt x="2674" y="133"/>
                  </a:lnTo>
                  <a:lnTo>
                    <a:pt x="2482" y="398"/>
                  </a:lnTo>
                  <a:lnTo>
                    <a:pt x="2283" y="327"/>
                  </a:lnTo>
                  <a:lnTo>
                    <a:pt x="2283" y="0"/>
                  </a:lnTo>
                  <a:lnTo>
                    <a:pt x="1937" y="0"/>
                  </a:lnTo>
                  <a:lnTo>
                    <a:pt x="1937" y="327"/>
                  </a:lnTo>
                  <a:lnTo>
                    <a:pt x="1734" y="387"/>
                  </a:lnTo>
                  <a:lnTo>
                    <a:pt x="1542" y="121"/>
                  </a:lnTo>
                  <a:lnTo>
                    <a:pt x="1262" y="325"/>
                  </a:lnTo>
                  <a:lnTo>
                    <a:pt x="1454" y="591"/>
                  </a:lnTo>
                  <a:lnTo>
                    <a:pt x="1326" y="758"/>
                  </a:lnTo>
                  <a:lnTo>
                    <a:pt x="1014" y="657"/>
                  </a:lnTo>
                  <a:lnTo>
                    <a:pt x="907" y="985"/>
                  </a:lnTo>
                  <a:lnTo>
                    <a:pt x="1219" y="1087"/>
                  </a:lnTo>
                  <a:lnTo>
                    <a:pt x="1214" y="1298"/>
                  </a:lnTo>
                  <a:lnTo>
                    <a:pt x="902" y="1399"/>
                  </a:lnTo>
                  <a:lnTo>
                    <a:pt x="1009" y="1728"/>
                  </a:lnTo>
                  <a:lnTo>
                    <a:pt x="1321" y="1627"/>
                  </a:lnTo>
                  <a:lnTo>
                    <a:pt x="1440" y="1801"/>
                  </a:lnTo>
                  <a:lnTo>
                    <a:pt x="1248" y="2066"/>
                  </a:lnTo>
                  <a:lnTo>
                    <a:pt x="1526" y="2269"/>
                  </a:lnTo>
                  <a:lnTo>
                    <a:pt x="1720" y="2004"/>
                  </a:lnTo>
                  <a:lnTo>
                    <a:pt x="1919" y="2075"/>
                  </a:lnTo>
                  <a:lnTo>
                    <a:pt x="1919" y="2402"/>
                  </a:lnTo>
                  <a:lnTo>
                    <a:pt x="2265" y="2403"/>
                  </a:lnTo>
                  <a:lnTo>
                    <a:pt x="2265" y="2075"/>
                  </a:lnTo>
                  <a:lnTo>
                    <a:pt x="2467" y="2015"/>
                  </a:lnTo>
                  <a:lnTo>
                    <a:pt x="2660" y="2281"/>
                  </a:lnTo>
                  <a:lnTo>
                    <a:pt x="2940" y="2077"/>
                  </a:lnTo>
                  <a:lnTo>
                    <a:pt x="2747" y="1811"/>
                  </a:lnTo>
                  <a:lnTo>
                    <a:pt x="2876" y="1645"/>
                  </a:lnTo>
                  <a:lnTo>
                    <a:pt x="3188" y="1746"/>
                  </a:lnTo>
                  <a:lnTo>
                    <a:pt x="3295" y="1416"/>
                  </a:lnTo>
                  <a:lnTo>
                    <a:pt x="2983" y="1315"/>
                  </a:lnTo>
                  <a:lnTo>
                    <a:pt x="2988" y="1104"/>
                  </a:lnTo>
                  <a:close/>
                  <a:moveTo>
                    <a:pt x="2101" y="1621"/>
                  </a:moveTo>
                  <a:lnTo>
                    <a:pt x="2101" y="1621"/>
                  </a:lnTo>
                  <a:lnTo>
                    <a:pt x="2079" y="1620"/>
                  </a:lnTo>
                  <a:lnTo>
                    <a:pt x="2058" y="1619"/>
                  </a:lnTo>
                  <a:lnTo>
                    <a:pt x="2037" y="1616"/>
                  </a:lnTo>
                  <a:lnTo>
                    <a:pt x="2016" y="1612"/>
                  </a:lnTo>
                  <a:lnTo>
                    <a:pt x="1996" y="1608"/>
                  </a:lnTo>
                  <a:lnTo>
                    <a:pt x="1976" y="1601"/>
                  </a:lnTo>
                  <a:lnTo>
                    <a:pt x="1957" y="1595"/>
                  </a:lnTo>
                  <a:lnTo>
                    <a:pt x="1937" y="1588"/>
                  </a:lnTo>
                  <a:lnTo>
                    <a:pt x="1919" y="1579"/>
                  </a:lnTo>
                  <a:lnTo>
                    <a:pt x="1901" y="1570"/>
                  </a:lnTo>
                  <a:lnTo>
                    <a:pt x="1884" y="1560"/>
                  </a:lnTo>
                  <a:lnTo>
                    <a:pt x="1866" y="1549"/>
                  </a:lnTo>
                  <a:lnTo>
                    <a:pt x="1850" y="1538"/>
                  </a:lnTo>
                  <a:lnTo>
                    <a:pt x="1834" y="1525"/>
                  </a:lnTo>
                  <a:lnTo>
                    <a:pt x="1819" y="1512"/>
                  </a:lnTo>
                  <a:lnTo>
                    <a:pt x="1804" y="1498"/>
                  </a:lnTo>
                  <a:lnTo>
                    <a:pt x="1790" y="1483"/>
                  </a:lnTo>
                  <a:lnTo>
                    <a:pt x="1777" y="1468"/>
                  </a:lnTo>
                  <a:lnTo>
                    <a:pt x="1764" y="1452"/>
                  </a:lnTo>
                  <a:lnTo>
                    <a:pt x="1753" y="1436"/>
                  </a:lnTo>
                  <a:lnTo>
                    <a:pt x="1742" y="1418"/>
                  </a:lnTo>
                  <a:lnTo>
                    <a:pt x="1732" y="1401"/>
                  </a:lnTo>
                  <a:lnTo>
                    <a:pt x="1723" y="1383"/>
                  </a:lnTo>
                  <a:lnTo>
                    <a:pt x="1714" y="1365"/>
                  </a:lnTo>
                  <a:lnTo>
                    <a:pt x="1707" y="1345"/>
                  </a:lnTo>
                  <a:lnTo>
                    <a:pt x="1700" y="1326"/>
                  </a:lnTo>
                  <a:lnTo>
                    <a:pt x="1694" y="1306"/>
                  </a:lnTo>
                  <a:lnTo>
                    <a:pt x="1690" y="1286"/>
                  </a:lnTo>
                  <a:lnTo>
                    <a:pt x="1686" y="1265"/>
                  </a:lnTo>
                  <a:lnTo>
                    <a:pt x="1683" y="1244"/>
                  </a:lnTo>
                  <a:lnTo>
                    <a:pt x="1682" y="1223"/>
                  </a:lnTo>
                  <a:lnTo>
                    <a:pt x="1681" y="1201"/>
                  </a:lnTo>
                  <a:lnTo>
                    <a:pt x="1681" y="1201"/>
                  </a:lnTo>
                  <a:lnTo>
                    <a:pt x="1682" y="1179"/>
                  </a:lnTo>
                  <a:lnTo>
                    <a:pt x="1683" y="1158"/>
                  </a:lnTo>
                  <a:lnTo>
                    <a:pt x="1686" y="1137"/>
                  </a:lnTo>
                  <a:lnTo>
                    <a:pt x="1690" y="1117"/>
                  </a:lnTo>
                  <a:lnTo>
                    <a:pt x="1694" y="1096"/>
                  </a:lnTo>
                  <a:lnTo>
                    <a:pt x="1700" y="1077"/>
                  </a:lnTo>
                  <a:lnTo>
                    <a:pt x="1707" y="1057"/>
                  </a:lnTo>
                  <a:lnTo>
                    <a:pt x="1714" y="1037"/>
                  </a:lnTo>
                  <a:lnTo>
                    <a:pt x="1723" y="1019"/>
                  </a:lnTo>
                  <a:lnTo>
                    <a:pt x="1732" y="1001"/>
                  </a:lnTo>
                  <a:lnTo>
                    <a:pt x="1742" y="984"/>
                  </a:lnTo>
                  <a:lnTo>
                    <a:pt x="1753" y="966"/>
                  </a:lnTo>
                  <a:lnTo>
                    <a:pt x="1764" y="950"/>
                  </a:lnTo>
                  <a:lnTo>
                    <a:pt x="1777" y="935"/>
                  </a:lnTo>
                  <a:lnTo>
                    <a:pt x="1790" y="919"/>
                  </a:lnTo>
                  <a:lnTo>
                    <a:pt x="1804" y="905"/>
                  </a:lnTo>
                  <a:lnTo>
                    <a:pt x="1819" y="890"/>
                  </a:lnTo>
                  <a:lnTo>
                    <a:pt x="1834" y="877"/>
                  </a:lnTo>
                  <a:lnTo>
                    <a:pt x="1850" y="865"/>
                  </a:lnTo>
                  <a:lnTo>
                    <a:pt x="1866" y="853"/>
                  </a:lnTo>
                  <a:lnTo>
                    <a:pt x="1884" y="842"/>
                  </a:lnTo>
                  <a:lnTo>
                    <a:pt x="1901" y="833"/>
                  </a:lnTo>
                  <a:lnTo>
                    <a:pt x="1919" y="823"/>
                  </a:lnTo>
                  <a:lnTo>
                    <a:pt x="1937" y="814"/>
                  </a:lnTo>
                  <a:lnTo>
                    <a:pt x="1957" y="807"/>
                  </a:lnTo>
                  <a:lnTo>
                    <a:pt x="1976" y="801"/>
                  </a:lnTo>
                  <a:lnTo>
                    <a:pt x="1996" y="795"/>
                  </a:lnTo>
                  <a:lnTo>
                    <a:pt x="2016" y="790"/>
                  </a:lnTo>
                  <a:lnTo>
                    <a:pt x="2037" y="786"/>
                  </a:lnTo>
                  <a:lnTo>
                    <a:pt x="2058" y="783"/>
                  </a:lnTo>
                  <a:lnTo>
                    <a:pt x="2079" y="782"/>
                  </a:lnTo>
                  <a:lnTo>
                    <a:pt x="2101" y="781"/>
                  </a:lnTo>
                  <a:lnTo>
                    <a:pt x="2101" y="781"/>
                  </a:lnTo>
                  <a:lnTo>
                    <a:pt x="2122" y="782"/>
                  </a:lnTo>
                  <a:lnTo>
                    <a:pt x="2144" y="783"/>
                  </a:lnTo>
                  <a:lnTo>
                    <a:pt x="2165" y="786"/>
                  </a:lnTo>
                  <a:lnTo>
                    <a:pt x="2185" y="790"/>
                  </a:lnTo>
                  <a:lnTo>
                    <a:pt x="2206" y="795"/>
                  </a:lnTo>
                  <a:lnTo>
                    <a:pt x="2225" y="801"/>
                  </a:lnTo>
                  <a:lnTo>
                    <a:pt x="2245" y="807"/>
                  </a:lnTo>
                  <a:lnTo>
                    <a:pt x="2265" y="814"/>
                  </a:lnTo>
                  <a:lnTo>
                    <a:pt x="2283" y="823"/>
                  </a:lnTo>
                  <a:lnTo>
                    <a:pt x="2301" y="833"/>
                  </a:lnTo>
                  <a:lnTo>
                    <a:pt x="2318" y="842"/>
                  </a:lnTo>
                  <a:lnTo>
                    <a:pt x="2336" y="853"/>
                  </a:lnTo>
                  <a:lnTo>
                    <a:pt x="2352" y="865"/>
                  </a:lnTo>
                  <a:lnTo>
                    <a:pt x="2367" y="877"/>
                  </a:lnTo>
                  <a:lnTo>
                    <a:pt x="2383" y="890"/>
                  </a:lnTo>
                  <a:lnTo>
                    <a:pt x="2397" y="905"/>
                  </a:lnTo>
                  <a:lnTo>
                    <a:pt x="2412" y="919"/>
                  </a:lnTo>
                  <a:lnTo>
                    <a:pt x="2425" y="935"/>
                  </a:lnTo>
                  <a:lnTo>
                    <a:pt x="2437" y="950"/>
                  </a:lnTo>
                  <a:lnTo>
                    <a:pt x="2449" y="966"/>
                  </a:lnTo>
                  <a:lnTo>
                    <a:pt x="2460" y="984"/>
                  </a:lnTo>
                  <a:lnTo>
                    <a:pt x="2469" y="1001"/>
                  </a:lnTo>
                  <a:lnTo>
                    <a:pt x="2479" y="1019"/>
                  </a:lnTo>
                  <a:lnTo>
                    <a:pt x="2488" y="1037"/>
                  </a:lnTo>
                  <a:lnTo>
                    <a:pt x="2495" y="1057"/>
                  </a:lnTo>
                  <a:lnTo>
                    <a:pt x="2501" y="1077"/>
                  </a:lnTo>
                  <a:lnTo>
                    <a:pt x="2507" y="1096"/>
                  </a:lnTo>
                  <a:lnTo>
                    <a:pt x="2512" y="1117"/>
                  </a:lnTo>
                  <a:lnTo>
                    <a:pt x="2516" y="1137"/>
                  </a:lnTo>
                  <a:lnTo>
                    <a:pt x="2519" y="1158"/>
                  </a:lnTo>
                  <a:lnTo>
                    <a:pt x="2520" y="1179"/>
                  </a:lnTo>
                  <a:lnTo>
                    <a:pt x="2521" y="1201"/>
                  </a:lnTo>
                  <a:lnTo>
                    <a:pt x="2521" y="1201"/>
                  </a:lnTo>
                  <a:lnTo>
                    <a:pt x="2520" y="1223"/>
                  </a:lnTo>
                  <a:lnTo>
                    <a:pt x="2519" y="1244"/>
                  </a:lnTo>
                  <a:lnTo>
                    <a:pt x="2516" y="1265"/>
                  </a:lnTo>
                  <a:lnTo>
                    <a:pt x="2512" y="1286"/>
                  </a:lnTo>
                  <a:lnTo>
                    <a:pt x="2507" y="1306"/>
                  </a:lnTo>
                  <a:lnTo>
                    <a:pt x="2501" y="1326"/>
                  </a:lnTo>
                  <a:lnTo>
                    <a:pt x="2495" y="1345"/>
                  </a:lnTo>
                  <a:lnTo>
                    <a:pt x="2488" y="1365"/>
                  </a:lnTo>
                  <a:lnTo>
                    <a:pt x="2479" y="1383"/>
                  </a:lnTo>
                  <a:lnTo>
                    <a:pt x="2469" y="1401"/>
                  </a:lnTo>
                  <a:lnTo>
                    <a:pt x="2460" y="1418"/>
                  </a:lnTo>
                  <a:lnTo>
                    <a:pt x="2449" y="1436"/>
                  </a:lnTo>
                  <a:lnTo>
                    <a:pt x="2437" y="1452"/>
                  </a:lnTo>
                  <a:lnTo>
                    <a:pt x="2425" y="1468"/>
                  </a:lnTo>
                  <a:lnTo>
                    <a:pt x="2412" y="1483"/>
                  </a:lnTo>
                  <a:lnTo>
                    <a:pt x="2397" y="1498"/>
                  </a:lnTo>
                  <a:lnTo>
                    <a:pt x="2383" y="1512"/>
                  </a:lnTo>
                  <a:lnTo>
                    <a:pt x="2367" y="1525"/>
                  </a:lnTo>
                  <a:lnTo>
                    <a:pt x="2352" y="1538"/>
                  </a:lnTo>
                  <a:lnTo>
                    <a:pt x="2336" y="1549"/>
                  </a:lnTo>
                  <a:lnTo>
                    <a:pt x="2318" y="1560"/>
                  </a:lnTo>
                  <a:lnTo>
                    <a:pt x="2301" y="1570"/>
                  </a:lnTo>
                  <a:lnTo>
                    <a:pt x="2283" y="1579"/>
                  </a:lnTo>
                  <a:lnTo>
                    <a:pt x="2265" y="1588"/>
                  </a:lnTo>
                  <a:lnTo>
                    <a:pt x="2245" y="1595"/>
                  </a:lnTo>
                  <a:lnTo>
                    <a:pt x="2225" y="1601"/>
                  </a:lnTo>
                  <a:lnTo>
                    <a:pt x="2206" y="1608"/>
                  </a:lnTo>
                  <a:lnTo>
                    <a:pt x="2185" y="1612"/>
                  </a:lnTo>
                  <a:lnTo>
                    <a:pt x="2165" y="1616"/>
                  </a:lnTo>
                  <a:lnTo>
                    <a:pt x="2144" y="1619"/>
                  </a:lnTo>
                  <a:lnTo>
                    <a:pt x="2122" y="1620"/>
                  </a:lnTo>
                  <a:lnTo>
                    <a:pt x="2101" y="1621"/>
                  </a:lnTo>
                  <a:lnTo>
                    <a:pt x="2101" y="1621"/>
                  </a:lnTo>
                  <a:close/>
                  <a:moveTo>
                    <a:pt x="1460" y="2388"/>
                  </a:moveTo>
                  <a:lnTo>
                    <a:pt x="1395" y="2187"/>
                  </a:lnTo>
                  <a:lnTo>
                    <a:pt x="1204" y="2249"/>
                  </a:lnTo>
                  <a:lnTo>
                    <a:pt x="1132" y="2143"/>
                  </a:lnTo>
                  <a:lnTo>
                    <a:pt x="1250" y="1981"/>
                  </a:lnTo>
                  <a:lnTo>
                    <a:pt x="1079" y="1858"/>
                  </a:lnTo>
                  <a:lnTo>
                    <a:pt x="961" y="2019"/>
                  </a:lnTo>
                  <a:lnTo>
                    <a:pt x="840" y="1976"/>
                  </a:lnTo>
                  <a:lnTo>
                    <a:pt x="840" y="1776"/>
                  </a:lnTo>
                  <a:lnTo>
                    <a:pt x="630" y="1776"/>
                  </a:lnTo>
                  <a:lnTo>
                    <a:pt x="630" y="1976"/>
                  </a:lnTo>
                  <a:lnTo>
                    <a:pt x="506" y="2012"/>
                  </a:lnTo>
                  <a:lnTo>
                    <a:pt x="389" y="1852"/>
                  </a:lnTo>
                  <a:lnTo>
                    <a:pt x="219" y="1975"/>
                  </a:lnTo>
                  <a:lnTo>
                    <a:pt x="337" y="2137"/>
                  </a:lnTo>
                  <a:lnTo>
                    <a:pt x="258" y="2239"/>
                  </a:lnTo>
                  <a:lnTo>
                    <a:pt x="68" y="2177"/>
                  </a:lnTo>
                  <a:lnTo>
                    <a:pt x="3" y="2376"/>
                  </a:lnTo>
                  <a:lnTo>
                    <a:pt x="192" y="2438"/>
                  </a:lnTo>
                  <a:lnTo>
                    <a:pt x="189" y="2567"/>
                  </a:lnTo>
                  <a:lnTo>
                    <a:pt x="0" y="2629"/>
                  </a:lnTo>
                  <a:lnTo>
                    <a:pt x="65" y="2829"/>
                  </a:lnTo>
                  <a:lnTo>
                    <a:pt x="254" y="2768"/>
                  </a:lnTo>
                  <a:lnTo>
                    <a:pt x="327" y="2874"/>
                  </a:lnTo>
                  <a:lnTo>
                    <a:pt x="210" y="3034"/>
                  </a:lnTo>
                  <a:lnTo>
                    <a:pt x="380" y="3159"/>
                  </a:lnTo>
                  <a:lnTo>
                    <a:pt x="497" y="2997"/>
                  </a:lnTo>
                  <a:lnTo>
                    <a:pt x="619" y="3040"/>
                  </a:lnTo>
                  <a:lnTo>
                    <a:pt x="619" y="3240"/>
                  </a:lnTo>
                  <a:lnTo>
                    <a:pt x="830" y="3240"/>
                  </a:lnTo>
                  <a:lnTo>
                    <a:pt x="830" y="3040"/>
                  </a:lnTo>
                  <a:lnTo>
                    <a:pt x="953" y="3003"/>
                  </a:lnTo>
                  <a:lnTo>
                    <a:pt x="1069" y="3165"/>
                  </a:lnTo>
                  <a:lnTo>
                    <a:pt x="1240" y="3041"/>
                  </a:lnTo>
                  <a:lnTo>
                    <a:pt x="1123" y="2880"/>
                  </a:lnTo>
                  <a:lnTo>
                    <a:pt x="1201" y="2778"/>
                  </a:lnTo>
                  <a:lnTo>
                    <a:pt x="1391" y="2840"/>
                  </a:lnTo>
                  <a:lnTo>
                    <a:pt x="1456" y="2639"/>
                  </a:lnTo>
                  <a:lnTo>
                    <a:pt x="1266" y="2577"/>
                  </a:lnTo>
                  <a:lnTo>
                    <a:pt x="1270" y="2450"/>
                  </a:lnTo>
                  <a:lnTo>
                    <a:pt x="1460" y="2388"/>
                  </a:lnTo>
                  <a:close/>
                  <a:moveTo>
                    <a:pt x="718" y="2679"/>
                  </a:moveTo>
                  <a:lnTo>
                    <a:pt x="718" y="2679"/>
                  </a:lnTo>
                  <a:lnTo>
                    <a:pt x="701" y="2678"/>
                  </a:lnTo>
                  <a:lnTo>
                    <a:pt x="684" y="2676"/>
                  </a:lnTo>
                  <a:lnTo>
                    <a:pt x="668" y="2672"/>
                  </a:lnTo>
                  <a:lnTo>
                    <a:pt x="652" y="2666"/>
                  </a:lnTo>
                  <a:lnTo>
                    <a:pt x="637" y="2658"/>
                  </a:lnTo>
                  <a:lnTo>
                    <a:pt x="623" y="2650"/>
                  </a:lnTo>
                  <a:lnTo>
                    <a:pt x="609" y="2640"/>
                  </a:lnTo>
                  <a:lnTo>
                    <a:pt x="598" y="2630"/>
                  </a:lnTo>
                  <a:lnTo>
                    <a:pt x="587" y="2617"/>
                  </a:lnTo>
                  <a:lnTo>
                    <a:pt x="576" y="2604"/>
                  </a:lnTo>
                  <a:lnTo>
                    <a:pt x="568" y="2590"/>
                  </a:lnTo>
                  <a:lnTo>
                    <a:pt x="561" y="2575"/>
                  </a:lnTo>
                  <a:lnTo>
                    <a:pt x="555" y="2559"/>
                  </a:lnTo>
                  <a:lnTo>
                    <a:pt x="551" y="2543"/>
                  </a:lnTo>
                  <a:lnTo>
                    <a:pt x="549" y="2526"/>
                  </a:lnTo>
                  <a:lnTo>
                    <a:pt x="548" y="2508"/>
                  </a:lnTo>
                  <a:lnTo>
                    <a:pt x="548" y="2508"/>
                  </a:lnTo>
                  <a:lnTo>
                    <a:pt x="549" y="2491"/>
                  </a:lnTo>
                  <a:lnTo>
                    <a:pt x="551" y="2474"/>
                  </a:lnTo>
                  <a:lnTo>
                    <a:pt x="555" y="2458"/>
                  </a:lnTo>
                  <a:lnTo>
                    <a:pt x="561" y="2441"/>
                  </a:lnTo>
                  <a:lnTo>
                    <a:pt x="568" y="2427"/>
                  </a:lnTo>
                  <a:lnTo>
                    <a:pt x="576" y="2413"/>
                  </a:lnTo>
                  <a:lnTo>
                    <a:pt x="587" y="2399"/>
                  </a:lnTo>
                  <a:lnTo>
                    <a:pt x="598" y="2388"/>
                  </a:lnTo>
                  <a:lnTo>
                    <a:pt x="609" y="2376"/>
                  </a:lnTo>
                  <a:lnTo>
                    <a:pt x="623" y="2366"/>
                  </a:lnTo>
                  <a:lnTo>
                    <a:pt x="637" y="2358"/>
                  </a:lnTo>
                  <a:lnTo>
                    <a:pt x="652" y="2351"/>
                  </a:lnTo>
                  <a:lnTo>
                    <a:pt x="668" y="2345"/>
                  </a:lnTo>
                  <a:lnTo>
                    <a:pt x="684" y="2340"/>
                  </a:lnTo>
                  <a:lnTo>
                    <a:pt x="701" y="2338"/>
                  </a:lnTo>
                  <a:lnTo>
                    <a:pt x="718" y="2337"/>
                  </a:lnTo>
                  <a:lnTo>
                    <a:pt x="718" y="2337"/>
                  </a:lnTo>
                  <a:lnTo>
                    <a:pt x="736" y="2338"/>
                  </a:lnTo>
                  <a:lnTo>
                    <a:pt x="752" y="2340"/>
                  </a:lnTo>
                  <a:lnTo>
                    <a:pt x="769" y="2345"/>
                  </a:lnTo>
                  <a:lnTo>
                    <a:pt x="785" y="2351"/>
                  </a:lnTo>
                  <a:lnTo>
                    <a:pt x="800" y="2358"/>
                  </a:lnTo>
                  <a:lnTo>
                    <a:pt x="814" y="2366"/>
                  </a:lnTo>
                  <a:lnTo>
                    <a:pt x="828" y="2376"/>
                  </a:lnTo>
                  <a:lnTo>
                    <a:pt x="839" y="2388"/>
                  </a:lnTo>
                  <a:lnTo>
                    <a:pt x="850" y="2399"/>
                  </a:lnTo>
                  <a:lnTo>
                    <a:pt x="861" y="2413"/>
                  </a:lnTo>
                  <a:lnTo>
                    <a:pt x="869" y="2427"/>
                  </a:lnTo>
                  <a:lnTo>
                    <a:pt x="876" y="2441"/>
                  </a:lnTo>
                  <a:lnTo>
                    <a:pt x="882" y="2458"/>
                  </a:lnTo>
                  <a:lnTo>
                    <a:pt x="886" y="2474"/>
                  </a:lnTo>
                  <a:lnTo>
                    <a:pt x="888" y="2491"/>
                  </a:lnTo>
                  <a:lnTo>
                    <a:pt x="889" y="2508"/>
                  </a:lnTo>
                  <a:lnTo>
                    <a:pt x="889" y="2508"/>
                  </a:lnTo>
                  <a:lnTo>
                    <a:pt x="888" y="2526"/>
                  </a:lnTo>
                  <a:lnTo>
                    <a:pt x="886" y="2543"/>
                  </a:lnTo>
                  <a:lnTo>
                    <a:pt x="882" y="2559"/>
                  </a:lnTo>
                  <a:lnTo>
                    <a:pt x="876" y="2575"/>
                  </a:lnTo>
                  <a:lnTo>
                    <a:pt x="869" y="2590"/>
                  </a:lnTo>
                  <a:lnTo>
                    <a:pt x="861" y="2604"/>
                  </a:lnTo>
                  <a:lnTo>
                    <a:pt x="850" y="2617"/>
                  </a:lnTo>
                  <a:lnTo>
                    <a:pt x="839" y="2630"/>
                  </a:lnTo>
                  <a:lnTo>
                    <a:pt x="828" y="2640"/>
                  </a:lnTo>
                  <a:lnTo>
                    <a:pt x="814" y="2650"/>
                  </a:lnTo>
                  <a:lnTo>
                    <a:pt x="800" y="2658"/>
                  </a:lnTo>
                  <a:lnTo>
                    <a:pt x="785" y="2666"/>
                  </a:lnTo>
                  <a:lnTo>
                    <a:pt x="769" y="2672"/>
                  </a:lnTo>
                  <a:lnTo>
                    <a:pt x="752" y="2676"/>
                  </a:lnTo>
                  <a:lnTo>
                    <a:pt x="736" y="2678"/>
                  </a:lnTo>
                  <a:lnTo>
                    <a:pt x="718" y="2679"/>
                  </a:lnTo>
                  <a:lnTo>
                    <a:pt x="718" y="2679"/>
                  </a:lnTo>
                  <a:close/>
                </a:path>
              </a:pathLst>
            </a:custGeom>
            <a:solidFill>
              <a:srgbClr val="FFFFFF"/>
            </a:solidFill>
            <a:ln w="12700" cmpd="sng">
              <a:solidFill>
                <a:srgbClr val="4F74A3"/>
              </a:solidFill>
              <a:miter lim="800000"/>
              <a:headEnd/>
              <a:tailEnd/>
            </a:ln>
            <a:effectLst/>
          </p:spPr>
          <p:txBody>
            <a:bodyPr lIns="13720" tIns="13720" rIns="13720" bIns="13720" anchor="ctr" anchorCtr="1"/>
            <a:lstStyle/>
            <a:p>
              <a:pPr algn="ctr">
                <a:lnSpc>
                  <a:spcPct val="85000"/>
                </a:lnSpc>
                <a:spcBef>
                  <a:spcPts val="15"/>
                </a:spcBef>
              </a:pPr>
              <a:endParaRPr lang="en-US" sz="1350" dirty="0">
                <a:solidFill>
                  <a:srgbClr val="FFFFFF"/>
                </a:solidFill>
                <a:latin typeface="Arial Narrow" pitchFamily="112" charset="0"/>
              </a:endParaRPr>
            </a:p>
          </p:txBody>
        </p:sp>
      </p:grpSp>
      <p:sp>
        <p:nvSpPr>
          <p:cNvPr id="72" name="Rectangle 71">
            <a:extLst>
              <a:ext uri="{FF2B5EF4-FFF2-40B4-BE49-F238E27FC236}">
                <a16:creationId xmlns:a16="http://schemas.microsoft.com/office/drawing/2014/main" id="{26DC2627-51DC-4A7C-A4FC-A9F1BC485C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6021" y="2886831"/>
            <a:ext cx="1352037" cy="2477145"/>
          </a:xfrm>
          <a:prstGeom prst="rect">
            <a:avLst/>
          </a:prstGeom>
          <a:gradFill flip="none" rotWithShape="1">
            <a:gsLst>
              <a:gs pos="0">
                <a:schemeClr val="accent4"/>
              </a:gs>
              <a:gs pos="100000">
                <a:srgbClr val="FFFFFF">
                  <a:alpha val="0"/>
                </a:srgbClr>
              </a:gs>
            </a:gsLst>
            <a:lin ang="5400000" scaled="1"/>
            <a:tileRect/>
          </a:gradFill>
          <a:ln w="19050" cmpd="sng">
            <a:noFill/>
            <a:miter lim="800000"/>
            <a:headEnd/>
            <a:tailEnd/>
          </a:ln>
        </p:spPr>
        <p:txBody>
          <a:bodyPr lIns="68598" tIns="48019" rIns="68598" bIns="13720"/>
          <a:lstStyle/>
          <a:p>
            <a:pPr marL="133386" indent="-133386">
              <a:lnSpc>
                <a:spcPct val="85000"/>
              </a:lnSpc>
              <a:spcBef>
                <a:spcPts val="300"/>
              </a:spcBef>
              <a:buFontTx/>
              <a:buChar char="•"/>
            </a:pPr>
            <a:r>
              <a:rPr lang="en-US" sz="1350" dirty="0">
                <a:solidFill>
                  <a:srgbClr val="595959"/>
                </a:solidFill>
                <a:latin typeface="Arial Narrow" pitchFamily="112" charset="0"/>
              </a:rPr>
              <a:t>September-December 2023</a:t>
            </a:r>
          </a:p>
          <a:p>
            <a:pPr marL="133386" indent="-133386">
              <a:lnSpc>
                <a:spcPct val="85000"/>
              </a:lnSpc>
              <a:spcBef>
                <a:spcPts val="300"/>
              </a:spcBef>
              <a:buFontTx/>
              <a:buChar char="•"/>
            </a:pPr>
            <a:r>
              <a:rPr lang="en-US" sz="1350" dirty="0">
                <a:solidFill>
                  <a:srgbClr val="595959"/>
                </a:solidFill>
                <a:latin typeface="Arial Narrow" pitchFamily="112" charset="0"/>
              </a:rPr>
              <a:t>20 weeks</a:t>
            </a:r>
          </a:p>
          <a:p>
            <a:pPr marL="133386" indent="-133386">
              <a:lnSpc>
                <a:spcPct val="85000"/>
              </a:lnSpc>
              <a:spcBef>
                <a:spcPts val="300"/>
              </a:spcBef>
              <a:buFontTx/>
              <a:buChar char="•"/>
            </a:pPr>
            <a:r>
              <a:rPr lang="en-US" sz="1350" dirty="0">
                <a:solidFill>
                  <a:srgbClr val="595959"/>
                </a:solidFill>
                <a:latin typeface="Arial Narrow" pitchFamily="112" charset="0"/>
              </a:rPr>
              <a:t>New Wave of 20 students</a:t>
            </a:r>
          </a:p>
          <a:p>
            <a:pPr marL="133386" indent="-133386">
              <a:lnSpc>
                <a:spcPct val="85000"/>
              </a:lnSpc>
              <a:spcBef>
                <a:spcPts val="300"/>
              </a:spcBef>
              <a:buFontTx/>
              <a:buChar char="•"/>
            </a:pPr>
            <a:r>
              <a:rPr lang="en-US" sz="1350" dirty="0">
                <a:solidFill>
                  <a:srgbClr val="595959"/>
                </a:solidFill>
                <a:latin typeface="Arial Narrow" pitchFamily="112" charset="0"/>
              </a:rPr>
              <a:t>Wave 1 Hams as mentors/VEs</a:t>
            </a:r>
          </a:p>
          <a:p>
            <a:pPr marL="133386" indent="-133386">
              <a:lnSpc>
                <a:spcPct val="85000"/>
              </a:lnSpc>
              <a:spcBef>
                <a:spcPts val="300"/>
              </a:spcBef>
              <a:buFontTx/>
              <a:buChar char="•"/>
            </a:pPr>
            <a:r>
              <a:rPr lang="en-US" sz="1350" dirty="0">
                <a:solidFill>
                  <a:srgbClr val="595959"/>
                </a:solidFill>
                <a:latin typeface="Arial Narrow" pitchFamily="112" charset="0"/>
              </a:rPr>
              <a:t>Mental health &amp; Cohort building</a:t>
            </a:r>
          </a:p>
          <a:p>
            <a:pPr marL="133386" indent="-133386">
              <a:lnSpc>
                <a:spcPct val="85000"/>
              </a:lnSpc>
              <a:spcBef>
                <a:spcPts val="300"/>
              </a:spcBef>
              <a:buFontTx/>
              <a:buChar char="•"/>
            </a:pPr>
            <a:r>
              <a:rPr lang="en-US" sz="1350" dirty="0">
                <a:solidFill>
                  <a:srgbClr val="595959"/>
                </a:solidFill>
                <a:latin typeface="Arial Narrow" pitchFamily="112" charset="0"/>
              </a:rPr>
              <a:t>Intro to EMS</a:t>
            </a:r>
          </a:p>
          <a:p>
            <a:pPr marL="133386" indent="-133386">
              <a:lnSpc>
                <a:spcPct val="85000"/>
              </a:lnSpc>
              <a:spcBef>
                <a:spcPts val="300"/>
              </a:spcBef>
              <a:buFontTx/>
              <a:buChar char="•"/>
            </a:pPr>
            <a:r>
              <a:rPr lang="en-US" sz="1350" dirty="0">
                <a:solidFill>
                  <a:srgbClr val="595959"/>
                </a:solidFill>
                <a:latin typeface="Arial Narrow" pitchFamily="112" charset="0"/>
              </a:rPr>
              <a:t>Hands-on labs</a:t>
            </a:r>
          </a:p>
          <a:p>
            <a:pPr marL="133386" indent="-133386">
              <a:lnSpc>
                <a:spcPct val="85000"/>
              </a:lnSpc>
              <a:spcBef>
                <a:spcPts val="300"/>
              </a:spcBef>
              <a:buFontTx/>
              <a:buChar char="•"/>
            </a:pPr>
            <a:r>
              <a:rPr lang="en-US" sz="1350" dirty="0">
                <a:solidFill>
                  <a:srgbClr val="595959"/>
                </a:solidFill>
                <a:latin typeface="Arial Narrow" pitchFamily="112" charset="0"/>
              </a:rPr>
              <a:t>Professional development for college or trade school prep</a:t>
            </a:r>
          </a:p>
          <a:p>
            <a:pPr marL="133386" indent="-133386">
              <a:lnSpc>
                <a:spcPct val="85000"/>
              </a:lnSpc>
              <a:spcBef>
                <a:spcPts val="300"/>
              </a:spcBef>
              <a:buFontTx/>
              <a:buChar char="•"/>
            </a:pPr>
            <a:endParaRPr lang="en-US" sz="1350" dirty="0">
              <a:solidFill>
                <a:srgbClr val="595959"/>
              </a:solidFill>
              <a:latin typeface="Arial Narrow" pitchFamily="112" charset="0"/>
            </a:endParaRPr>
          </a:p>
          <a:p>
            <a:pPr marL="133386" indent="-133386">
              <a:lnSpc>
                <a:spcPct val="85000"/>
              </a:lnSpc>
              <a:spcBef>
                <a:spcPts val="300"/>
              </a:spcBef>
              <a:buFontTx/>
              <a:buChar char="•"/>
            </a:pPr>
            <a:endParaRPr lang="en-US" sz="1350" dirty="0">
              <a:solidFill>
                <a:srgbClr val="595959"/>
              </a:solidFill>
              <a:latin typeface="Arial Narrow" pitchFamily="112" charset="0"/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F45F54FC-D193-4461-A733-0F27A09B2DA7}"/>
              </a:ext>
            </a:extLst>
          </p:cNvPr>
          <p:cNvGrpSpPr/>
          <p:nvPr/>
        </p:nvGrpSpPr>
        <p:grpSpPr>
          <a:xfrm>
            <a:off x="5919330" y="1955363"/>
            <a:ext cx="1761235" cy="945759"/>
            <a:chOff x="3181350" y="3740150"/>
            <a:chExt cx="5934076" cy="3117850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AC1956E0-FB47-4221-B019-306D9DF684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70350" y="3740150"/>
              <a:ext cx="3543300" cy="311785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20" tIns="13720" rIns="13720" bIns="13720" anchor="ctr" anchorCtr="1"/>
            <a:lstStyle/>
            <a:p>
              <a:pPr algn="ctr">
                <a:lnSpc>
                  <a:spcPct val="85000"/>
                </a:lnSpc>
              </a:pPr>
              <a:r>
                <a:rPr lang="en-US" sz="2101" b="1" dirty="0">
                  <a:solidFill>
                    <a:srgbClr val="FFFFFF"/>
                  </a:solidFill>
                  <a:latin typeface="Arial Narrow" pitchFamily="112" charset="0"/>
                </a:rPr>
                <a:t> Wave 2</a:t>
              </a:r>
            </a:p>
            <a:p>
              <a:pPr algn="ctr">
                <a:lnSpc>
                  <a:spcPct val="85000"/>
                </a:lnSpc>
              </a:pPr>
              <a:r>
                <a:rPr lang="en-US" sz="1350" dirty="0">
                  <a:solidFill>
                    <a:srgbClr val="FFFFFF">
                      <a:alpha val="70000"/>
                    </a:srgbClr>
                  </a:solidFill>
                  <a:latin typeface="Arial Narrow" pitchFamily="112" charset="0"/>
                </a:rPr>
                <a:t>Tech</a:t>
              </a:r>
            </a:p>
          </p:txBody>
        </p:sp>
        <p:sp>
          <p:nvSpPr>
            <p:cNvPr id="75" name="Freeform 9">
              <a:extLst>
                <a:ext uri="{FF2B5EF4-FFF2-40B4-BE49-F238E27FC236}">
                  <a16:creationId xmlns:a16="http://schemas.microsoft.com/office/drawing/2014/main" id="{D53C4BF7-1C47-48B6-B2B7-8B1030CAD64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4913" y="3740150"/>
              <a:ext cx="1560513" cy="3117850"/>
            </a:xfrm>
            <a:custGeom>
              <a:avLst/>
              <a:gdLst/>
              <a:ahLst/>
              <a:cxnLst>
                <a:cxn ang="0">
                  <a:pos x="1867" y="1605"/>
                </a:cxn>
                <a:cxn ang="0">
                  <a:pos x="1043" y="361"/>
                </a:cxn>
                <a:cxn ang="0">
                  <a:pos x="1043" y="361"/>
                </a:cxn>
                <a:cxn ang="0">
                  <a:pos x="1029" y="341"/>
                </a:cxn>
                <a:cxn ang="0">
                  <a:pos x="1016" y="323"/>
                </a:cxn>
                <a:cxn ang="0">
                  <a:pos x="984" y="288"/>
                </a:cxn>
                <a:cxn ang="0">
                  <a:pos x="946" y="254"/>
                </a:cxn>
                <a:cxn ang="0">
                  <a:pos x="906" y="219"/>
                </a:cxn>
                <a:cxn ang="0">
                  <a:pos x="860" y="189"/>
                </a:cxn>
                <a:cxn ang="0">
                  <a:pos x="813" y="160"/>
                </a:cxn>
                <a:cxn ang="0">
                  <a:pos x="763" y="131"/>
                </a:cxn>
                <a:cxn ang="0">
                  <a:pos x="708" y="105"/>
                </a:cxn>
                <a:cxn ang="0">
                  <a:pos x="652" y="82"/>
                </a:cxn>
                <a:cxn ang="0">
                  <a:pos x="596" y="62"/>
                </a:cxn>
                <a:cxn ang="0">
                  <a:pos x="538" y="44"/>
                </a:cxn>
                <a:cxn ang="0">
                  <a:pos x="478" y="29"/>
                </a:cxn>
                <a:cxn ang="0">
                  <a:pos x="419" y="17"/>
                </a:cxn>
                <a:cxn ang="0">
                  <a:pos x="359" y="7"/>
                </a:cxn>
                <a:cxn ang="0">
                  <a:pos x="299" y="2"/>
                </a:cxn>
                <a:cxn ang="0">
                  <a:pos x="241" y="0"/>
                </a:cxn>
                <a:cxn ang="0">
                  <a:pos x="136" y="0"/>
                </a:cxn>
                <a:cxn ang="0">
                  <a:pos x="0" y="0"/>
                </a:cxn>
                <a:cxn ang="0">
                  <a:pos x="0" y="3929"/>
                </a:cxn>
                <a:cxn ang="0">
                  <a:pos x="136" y="3929"/>
                </a:cxn>
                <a:cxn ang="0">
                  <a:pos x="241" y="3929"/>
                </a:cxn>
                <a:cxn ang="0">
                  <a:pos x="241" y="3929"/>
                </a:cxn>
                <a:cxn ang="0">
                  <a:pos x="299" y="3927"/>
                </a:cxn>
                <a:cxn ang="0">
                  <a:pos x="359" y="3922"/>
                </a:cxn>
                <a:cxn ang="0">
                  <a:pos x="419" y="3913"/>
                </a:cxn>
                <a:cxn ang="0">
                  <a:pos x="478" y="3902"/>
                </a:cxn>
                <a:cxn ang="0">
                  <a:pos x="538" y="3886"/>
                </a:cxn>
                <a:cxn ang="0">
                  <a:pos x="596" y="3867"/>
                </a:cxn>
                <a:cxn ang="0">
                  <a:pos x="652" y="3847"/>
                </a:cxn>
                <a:cxn ang="0">
                  <a:pos x="708" y="3824"/>
                </a:cxn>
                <a:cxn ang="0">
                  <a:pos x="763" y="3799"/>
                </a:cxn>
                <a:cxn ang="0">
                  <a:pos x="813" y="3770"/>
                </a:cxn>
                <a:cxn ang="0">
                  <a:pos x="860" y="3741"/>
                </a:cxn>
                <a:cxn ang="0">
                  <a:pos x="906" y="3710"/>
                </a:cxn>
                <a:cxn ang="0">
                  <a:pos x="946" y="3675"/>
                </a:cxn>
                <a:cxn ang="0">
                  <a:pos x="984" y="3641"/>
                </a:cxn>
                <a:cxn ang="0">
                  <a:pos x="1016" y="3607"/>
                </a:cxn>
                <a:cxn ang="0">
                  <a:pos x="1029" y="3588"/>
                </a:cxn>
                <a:cxn ang="0">
                  <a:pos x="1043" y="3569"/>
                </a:cxn>
                <a:cxn ang="0">
                  <a:pos x="1867" y="2324"/>
                </a:cxn>
                <a:cxn ang="0">
                  <a:pos x="1867" y="2324"/>
                </a:cxn>
                <a:cxn ang="0">
                  <a:pos x="1891" y="2286"/>
                </a:cxn>
                <a:cxn ang="0">
                  <a:pos x="1911" y="2244"/>
                </a:cxn>
                <a:cxn ang="0">
                  <a:pos x="1927" y="2201"/>
                </a:cxn>
                <a:cxn ang="0">
                  <a:pos x="1942" y="2156"/>
                </a:cxn>
                <a:cxn ang="0">
                  <a:pos x="1953" y="2110"/>
                </a:cxn>
                <a:cxn ang="0">
                  <a:pos x="1960" y="2062"/>
                </a:cxn>
                <a:cxn ang="0">
                  <a:pos x="1965" y="2014"/>
                </a:cxn>
                <a:cxn ang="0">
                  <a:pos x="1967" y="1966"/>
                </a:cxn>
                <a:cxn ang="0">
                  <a:pos x="1965" y="1917"/>
                </a:cxn>
                <a:cxn ang="0">
                  <a:pos x="1960" y="1868"/>
                </a:cxn>
                <a:cxn ang="0">
                  <a:pos x="1953" y="1819"/>
                </a:cxn>
                <a:cxn ang="0">
                  <a:pos x="1942" y="1774"/>
                </a:cxn>
                <a:cxn ang="0">
                  <a:pos x="1927" y="1728"/>
                </a:cxn>
                <a:cxn ang="0">
                  <a:pos x="1911" y="1685"/>
                </a:cxn>
                <a:cxn ang="0">
                  <a:pos x="1891" y="1643"/>
                </a:cxn>
                <a:cxn ang="0">
                  <a:pos x="1867" y="1605"/>
                </a:cxn>
                <a:cxn ang="0">
                  <a:pos x="1867" y="1605"/>
                </a:cxn>
              </a:cxnLst>
              <a:rect l="0" t="0" r="r" b="b"/>
              <a:pathLst>
                <a:path w="1967" h="3929">
                  <a:moveTo>
                    <a:pt x="1867" y="1605"/>
                  </a:moveTo>
                  <a:lnTo>
                    <a:pt x="1043" y="361"/>
                  </a:lnTo>
                  <a:lnTo>
                    <a:pt x="1043" y="361"/>
                  </a:lnTo>
                  <a:lnTo>
                    <a:pt x="1029" y="341"/>
                  </a:lnTo>
                  <a:lnTo>
                    <a:pt x="1016" y="323"/>
                  </a:lnTo>
                  <a:lnTo>
                    <a:pt x="984" y="288"/>
                  </a:lnTo>
                  <a:lnTo>
                    <a:pt x="946" y="254"/>
                  </a:lnTo>
                  <a:lnTo>
                    <a:pt x="906" y="219"/>
                  </a:lnTo>
                  <a:lnTo>
                    <a:pt x="860" y="189"/>
                  </a:lnTo>
                  <a:lnTo>
                    <a:pt x="813" y="160"/>
                  </a:lnTo>
                  <a:lnTo>
                    <a:pt x="763" y="131"/>
                  </a:lnTo>
                  <a:lnTo>
                    <a:pt x="708" y="105"/>
                  </a:lnTo>
                  <a:lnTo>
                    <a:pt x="652" y="82"/>
                  </a:lnTo>
                  <a:lnTo>
                    <a:pt x="596" y="62"/>
                  </a:lnTo>
                  <a:lnTo>
                    <a:pt x="538" y="44"/>
                  </a:lnTo>
                  <a:lnTo>
                    <a:pt x="478" y="29"/>
                  </a:lnTo>
                  <a:lnTo>
                    <a:pt x="419" y="17"/>
                  </a:lnTo>
                  <a:lnTo>
                    <a:pt x="359" y="7"/>
                  </a:lnTo>
                  <a:lnTo>
                    <a:pt x="299" y="2"/>
                  </a:lnTo>
                  <a:lnTo>
                    <a:pt x="241" y="0"/>
                  </a:lnTo>
                  <a:lnTo>
                    <a:pt x="136" y="0"/>
                  </a:lnTo>
                  <a:lnTo>
                    <a:pt x="0" y="0"/>
                  </a:lnTo>
                  <a:lnTo>
                    <a:pt x="0" y="3929"/>
                  </a:lnTo>
                  <a:lnTo>
                    <a:pt x="136" y="3929"/>
                  </a:lnTo>
                  <a:lnTo>
                    <a:pt x="241" y="3929"/>
                  </a:lnTo>
                  <a:lnTo>
                    <a:pt x="241" y="3929"/>
                  </a:lnTo>
                  <a:lnTo>
                    <a:pt x="299" y="3927"/>
                  </a:lnTo>
                  <a:lnTo>
                    <a:pt x="359" y="3922"/>
                  </a:lnTo>
                  <a:lnTo>
                    <a:pt x="419" y="3913"/>
                  </a:lnTo>
                  <a:lnTo>
                    <a:pt x="478" y="3902"/>
                  </a:lnTo>
                  <a:lnTo>
                    <a:pt x="538" y="3886"/>
                  </a:lnTo>
                  <a:lnTo>
                    <a:pt x="596" y="3867"/>
                  </a:lnTo>
                  <a:lnTo>
                    <a:pt x="652" y="3847"/>
                  </a:lnTo>
                  <a:lnTo>
                    <a:pt x="708" y="3824"/>
                  </a:lnTo>
                  <a:lnTo>
                    <a:pt x="763" y="3799"/>
                  </a:lnTo>
                  <a:lnTo>
                    <a:pt x="813" y="3770"/>
                  </a:lnTo>
                  <a:lnTo>
                    <a:pt x="860" y="3741"/>
                  </a:lnTo>
                  <a:lnTo>
                    <a:pt x="906" y="3710"/>
                  </a:lnTo>
                  <a:lnTo>
                    <a:pt x="946" y="3675"/>
                  </a:lnTo>
                  <a:lnTo>
                    <a:pt x="984" y="3641"/>
                  </a:lnTo>
                  <a:lnTo>
                    <a:pt x="1016" y="3607"/>
                  </a:lnTo>
                  <a:lnTo>
                    <a:pt x="1029" y="3588"/>
                  </a:lnTo>
                  <a:lnTo>
                    <a:pt x="1043" y="3569"/>
                  </a:lnTo>
                  <a:lnTo>
                    <a:pt x="1867" y="2324"/>
                  </a:lnTo>
                  <a:lnTo>
                    <a:pt x="1867" y="2324"/>
                  </a:lnTo>
                  <a:lnTo>
                    <a:pt x="1891" y="2286"/>
                  </a:lnTo>
                  <a:lnTo>
                    <a:pt x="1911" y="2244"/>
                  </a:lnTo>
                  <a:lnTo>
                    <a:pt x="1927" y="2201"/>
                  </a:lnTo>
                  <a:lnTo>
                    <a:pt x="1942" y="2156"/>
                  </a:lnTo>
                  <a:lnTo>
                    <a:pt x="1953" y="2110"/>
                  </a:lnTo>
                  <a:lnTo>
                    <a:pt x="1960" y="2062"/>
                  </a:lnTo>
                  <a:lnTo>
                    <a:pt x="1965" y="2014"/>
                  </a:lnTo>
                  <a:lnTo>
                    <a:pt x="1967" y="1966"/>
                  </a:lnTo>
                  <a:lnTo>
                    <a:pt x="1965" y="1917"/>
                  </a:lnTo>
                  <a:lnTo>
                    <a:pt x="1960" y="1868"/>
                  </a:lnTo>
                  <a:lnTo>
                    <a:pt x="1953" y="1819"/>
                  </a:lnTo>
                  <a:lnTo>
                    <a:pt x="1942" y="1774"/>
                  </a:lnTo>
                  <a:lnTo>
                    <a:pt x="1927" y="1728"/>
                  </a:lnTo>
                  <a:lnTo>
                    <a:pt x="1911" y="1685"/>
                  </a:lnTo>
                  <a:lnTo>
                    <a:pt x="1891" y="1643"/>
                  </a:lnTo>
                  <a:lnTo>
                    <a:pt x="1867" y="1605"/>
                  </a:lnTo>
                  <a:lnTo>
                    <a:pt x="1867" y="160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20" tIns="13720" rIns="13720" bIns="13720" anchor="ctr" anchorCtr="1"/>
            <a:lstStyle/>
            <a:p>
              <a:pPr algn="ctr">
                <a:lnSpc>
                  <a:spcPct val="85000"/>
                </a:lnSpc>
              </a:pPr>
              <a:endParaRPr lang="en-US" sz="2101" b="1" dirty="0">
                <a:solidFill>
                  <a:srgbClr val="FFFFFF"/>
                </a:solidFill>
                <a:latin typeface="Arial Narrow" pitchFamily="112" charset="0"/>
              </a:endParaRPr>
            </a:p>
          </p:txBody>
        </p:sp>
        <p:sp>
          <p:nvSpPr>
            <p:cNvPr id="76" name="Freeform 10">
              <a:extLst>
                <a:ext uri="{FF2B5EF4-FFF2-40B4-BE49-F238E27FC236}">
                  <a16:creationId xmlns:a16="http://schemas.microsoft.com/office/drawing/2014/main" id="{1F68430A-D1D7-4FD4-80F3-A670E876EA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1350" y="3740150"/>
              <a:ext cx="995363" cy="3117850"/>
            </a:xfrm>
            <a:custGeom>
              <a:avLst/>
              <a:gdLst/>
              <a:ahLst/>
              <a:cxnLst>
                <a:cxn ang="0">
                  <a:pos x="373" y="0"/>
                </a:cxn>
                <a:cxn ang="0">
                  <a:pos x="264" y="7"/>
                </a:cxn>
                <a:cxn ang="0">
                  <a:pos x="172" y="29"/>
                </a:cxn>
                <a:cxn ang="0">
                  <a:pos x="132" y="44"/>
                </a:cxn>
                <a:cxn ang="0">
                  <a:pos x="98" y="62"/>
                </a:cxn>
                <a:cxn ang="0">
                  <a:pos x="69" y="82"/>
                </a:cxn>
                <a:cxn ang="0">
                  <a:pos x="43" y="105"/>
                </a:cxn>
                <a:cxn ang="0">
                  <a:pos x="25" y="131"/>
                </a:cxn>
                <a:cxn ang="0">
                  <a:pos x="11" y="160"/>
                </a:cxn>
                <a:cxn ang="0">
                  <a:pos x="2" y="189"/>
                </a:cxn>
                <a:cxn ang="0">
                  <a:pos x="0" y="219"/>
                </a:cxn>
                <a:cxn ang="0">
                  <a:pos x="2" y="254"/>
                </a:cxn>
                <a:cxn ang="0">
                  <a:pos x="11" y="288"/>
                </a:cxn>
                <a:cxn ang="0">
                  <a:pos x="25" y="323"/>
                </a:cxn>
                <a:cxn ang="0">
                  <a:pos x="47" y="361"/>
                </a:cxn>
                <a:cxn ang="0">
                  <a:pos x="873" y="1605"/>
                </a:cxn>
                <a:cxn ang="0">
                  <a:pos x="916" y="1685"/>
                </a:cxn>
                <a:cxn ang="0">
                  <a:pos x="947" y="1774"/>
                </a:cxn>
                <a:cxn ang="0">
                  <a:pos x="965" y="1868"/>
                </a:cxn>
                <a:cxn ang="0">
                  <a:pos x="971" y="1966"/>
                </a:cxn>
                <a:cxn ang="0">
                  <a:pos x="965" y="2062"/>
                </a:cxn>
                <a:cxn ang="0">
                  <a:pos x="947" y="2156"/>
                </a:cxn>
                <a:cxn ang="0">
                  <a:pos x="916" y="2244"/>
                </a:cxn>
                <a:cxn ang="0">
                  <a:pos x="873" y="2324"/>
                </a:cxn>
                <a:cxn ang="0">
                  <a:pos x="47" y="3569"/>
                </a:cxn>
                <a:cxn ang="0">
                  <a:pos x="25" y="3607"/>
                </a:cxn>
                <a:cxn ang="0">
                  <a:pos x="11" y="3641"/>
                </a:cxn>
                <a:cxn ang="0">
                  <a:pos x="2" y="3675"/>
                </a:cxn>
                <a:cxn ang="0">
                  <a:pos x="0" y="3710"/>
                </a:cxn>
                <a:cxn ang="0">
                  <a:pos x="2" y="3741"/>
                </a:cxn>
                <a:cxn ang="0">
                  <a:pos x="11" y="3770"/>
                </a:cxn>
                <a:cxn ang="0">
                  <a:pos x="25" y="3799"/>
                </a:cxn>
                <a:cxn ang="0">
                  <a:pos x="43" y="3824"/>
                </a:cxn>
                <a:cxn ang="0">
                  <a:pos x="69" y="3847"/>
                </a:cxn>
                <a:cxn ang="0">
                  <a:pos x="98" y="3867"/>
                </a:cxn>
                <a:cxn ang="0">
                  <a:pos x="132" y="3886"/>
                </a:cxn>
                <a:cxn ang="0">
                  <a:pos x="172" y="3902"/>
                </a:cxn>
                <a:cxn ang="0">
                  <a:pos x="264" y="3922"/>
                </a:cxn>
                <a:cxn ang="0">
                  <a:pos x="373" y="3929"/>
                </a:cxn>
                <a:cxn ang="0">
                  <a:pos x="1255" y="0"/>
                </a:cxn>
              </a:cxnLst>
              <a:rect l="0" t="0" r="r" b="b"/>
              <a:pathLst>
                <a:path w="1255" h="3929">
                  <a:moveTo>
                    <a:pt x="373" y="0"/>
                  </a:moveTo>
                  <a:lnTo>
                    <a:pt x="373" y="0"/>
                  </a:lnTo>
                  <a:lnTo>
                    <a:pt x="317" y="2"/>
                  </a:lnTo>
                  <a:lnTo>
                    <a:pt x="264" y="7"/>
                  </a:lnTo>
                  <a:lnTo>
                    <a:pt x="215" y="17"/>
                  </a:lnTo>
                  <a:lnTo>
                    <a:pt x="172" y="29"/>
                  </a:lnTo>
                  <a:lnTo>
                    <a:pt x="152" y="36"/>
                  </a:lnTo>
                  <a:lnTo>
                    <a:pt x="132" y="44"/>
                  </a:lnTo>
                  <a:lnTo>
                    <a:pt x="116" y="53"/>
                  </a:lnTo>
                  <a:lnTo>
                    <a:pt x="98" y="62"/>
                  </a:lnTo>
                  <a:lnTo>
                    <a:pt x="83" y="71"/>
                  </a:lnTo>
                  <a:lnTo>
                    <a:pt x="69" y="82"/>
                  </a:lnTo>
                  <a:lnTo>
                    <a:pt x="56" y="94"/>
                  </a:lnTo>
                  <a:lnTo>
                    <a:pt x="43" y="105"/>
                  </a:lnTo>
                  <a:lnTo>
                    <a:pt x="34" y="118"/>
                  </a:lnTo>
                  <a:lnTo>
                    <a:pt x="25" y="131"/>
                  </a:lnTo>
                  <a:lnTo>
                    <a:pt x="16" y="145"/>
                  </a:lnTo>
                  <a:lnTo>
                    <a:pt x="11" y="160"/>
                  </a:lnTo>
                  <a:lnTo>
                    <a:pt x="5" y="174"/>
                  </a:lnTo>
                  <a:lnTo>
                    <a:pt x="2" y="189"/>
                  </a:lnTo>
                  <a:lnTo>
                    <a:pt x="0" y="205"/>
                  </a:lnTo>
                  <a:lnTo>
                    <a:pt x="0" y="219"/>
                  </a:lnTo>
                  <a:lnTo>
                    <a:pt x="0" y="236"/>
                  </a:lnTo>
                  <a:lnTo>
                    <a:pt x="2" y="254"/>
                  </a:lnTo>
                  <a:lnTo>
                    <a:pt x="5" y="270"/>
                  </a:lnTo>
                  <a:lnTo>
                    <a:pt x="11" y="288"/>
                  </a:lnTo>
                  <a:lnTo>
                    <a:pt x="18" y="305"/>
                  </a:lnTo>
                  <a:lnTo>
                    <a:pt x="25" y="323"/>
                  </a:lnTo>
                  <a:lnTo>
                    <a:pt x="36" y="341"/>
                  </a:lnTo>
                  <a:lnTo>
                    <a:pt x="47" y="361"/>
                  </a:lnTo>
                  <a:lnTo>
                    <a:pt x="873" y="1605"/>
                  </a:lnTo>
                  <a:lnTo>
                    <a:pt x="873" y="1605"/>
                  </a:lnTo>
                  <a:lnTo>
                    <a:pt x="896" y="1643"/>
                  </a:lnTo>
                  <a:lnTo>
                    <a:pt x="916" y="1685"/>
                  </a:lnTo>
                  <a:lnTo>
                    <a:pt x="933" y="1728"/>
                  </a:lnTo>
                  <a:lnTo>
                    <a:pt x="947" y="1774"/>
                  </a:lnTo>
                  <a:lnTo>
                    <a:pt x="956" y="1819"/>
                  </a:lnTo>
                  <a:lnTo>
                    <a:pt x="965" y="1868"/>
                  </a:lnTo>
                  <a:lnTo>
                    <a:pt x="969" y="1917"/>
                  </a:lnTo>
                  <a:lnTo>
                    <a:pt x="971" y="1966"/>
                  </a:lnTo>
                  <a:lnTo>
                    <a:pt x="969" y="2014"/>
                  </a:lnTo>
                  <a:lnTo>
                    <a:pt x="965" y="2062"/>
                  </a:lnTo>
                  <a:lnTo>
                    <a:pt x="956" y="2110"/>
                  </a:lnTo>
                  <a:lnTo>
                    <a:pt x="947" y="2156"/>
                  </a:lnTo>
                  <a:lnTo>
                    <a:pt x="933" y="2201"/>
                  </a:lnTo>
                  <a:lnTo>
                    <a:pt x="916" y="2244"/>
                  </a:lnTo>
                  <a:lnTo>
                    <a:pt x="896" y="2286"/>
                  </a:lnTo>
                  <a:lnTo>
                    <a:pt x="873" y="2324"/>
                  </a:lnTo>
                  <a:lnTo>
                    <a:pt x="47" y="3569"/>
                  </a:lnTo>
                  <a:lnTo>
                    <a:pt x="47" y="3569"/>
                  </a:lnTo>
                  <a:lnTo>
                    <a:pt x="36" y="3588"/>
                  </a:lnTo>
                  <a:lnTo>
                    <a:pt x="25" y="3607"/>
                  </a:lnTo>
                  <a:lnTo>
                    <a:pt x="18" y="3625"/>
                  </a:lnTo>
                  <a:lnTo>
                    <a:pt x="11" y="3641"/>
                  </a:lnTo>
                  <a:lnTo>
                    <a:pt x="5" y="3659"/>
                  </a:lnTo>
                  <a:lnTo>
                    <a:pt x="2" y="3675"/>
                  </a:lnTo>
                  <a:lnTo>
                    <a:pt x="0" y="3694"/>
                  </a:lnTo>
                  <a:lnTo>
                    <a:pt x="0" y="3710"/>
                  </a:lnTo>
                  <a:lnTo>
                    <a:pt x="0" y="3724"/>
                  </a:lnTo>
                  <a:lnTo>
                    <a:pt x="2" y="3741"/>
                  </a:lnTo>
                  <a:lnTo>
                    <a:pt x="5" y="3755"/>
                  </a:lnTo>
                  <a:lnTo>
                    <a:pt x="11" y="3770"/>
                  </a:lnTo>
                  <a:lnTo>
                    <a:pt x="16" y="3784"/>
                  </a:lnTo>
                  <a:lnTo>
                    <a:pt x="25" y="3799"/>
                  </a:lnTo>
                  <a:lnTo>
                    <a:pt x="34" y="3811"/>
                  </a:lnTo>
                  <a:lnTo>
                    <a:pt x="43" y="3824"/>
                  </a:lnTo>
                  <a:lnTo>
                    <a:pt x="56" y="3835"/>
                  </a:lnTo>
                  <a:lnTo>
                    <a:pt x="69" y="3847"/>
                  </a:lnTo>
                  <a:lnTo>
                    <a:pt x="83" y="3858"/>
                  </a:lnTo>
                  <a:lnTo>
                    <a:pt x="98" y="3867"/>
                  </a:lnTo>
                  <a:lnTo>
                    <a:pt x="116" y="3876"/>
                  </a:lnTo>
                  <a:lnTo>
                    <a:pt x="132" y="3886"/>
                  </a:lnTo>
                  <a:lnTo>
                    <a:pt x="152" y="3895"/>
                  </a:lnTo>
                  <a:lnTo>
                    <a:pt x="172" y="3902"/>
                  </a:lnTo>
                  <a:lnTo>
                    <a:pt x="215" y="3913"/>
                  </a:lnTo>
                  <a:lnTo>
                    <a:pt x="264" y="3922"/>
                  </a:lnTo>
                  <a:lnTo>
                    <a:pt x="317" y="3927"/>
                  </a:lnTo>
                  <a:lnTo>
                    <a:pt x="373" y="3929"/>
                  </a:lnTo>
                  <a:lnTo>
                    <a:pt x="1255" y="3929"/>
                  </a:lnTo>
                  <a:lnTo>
                    <a:pt x="1255" y="0"/>
                  </a:lnTo>
                  <a:lnTo>
                    <a:pt x="3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20" tIns="13720" rIns="13720" bIns="13720" anchor="ctr" anchorCtr="1"/>
            <a:lstStyle/>
            <a:p>
              <a:pPr algn="ctr">
                <a:lnSpc>
                  <a:spcPct val="85000"/>
                </a:lnSpc>
              </a:pPr>
              <a:endParaRPr lang="en-US" sz="2101" b="1" dirty="0">
                <a:solidFill>
                  <a:srgbClr val="FFFFFF"/>
                </a:solidFill>
                <a:latin typeface="Arial Narrow" pitchFamily="112" charset="0"/>
              </a:endParaRP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8E452776-01AF-4514-A254-452EC4378FE2}"/>
              </a:ext>
            </a:extLst>
          </p:cNvPr>
          <p:cNvGrpSpPr/>
          <p:nvPr/>
        </p:nvGrpSpPr>
        <p:grpSpPr>
          <a:xfrm>
            <a:off x="6370019" y="1531068"/>
            <a:ext cx="561905" cy="561905"/>
            <a:chOff x="3012836" y="1576053"/>
            <a:chExt cx="823282" cy="823282"/>
          </a:xfrm>
        </p:grpSpPr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FCF3D47F-DE32-478D-ACF4-D2BAF10C2B20}"/>
                </a:ext>
              </a:extLst>
            </p:cNvPr>
            <p:cNvSpPr/>
            <p:nvPr/>
          </p:nvSpPr>
          <p:spPr>
            <a:xfrm>
              <a:off x="3012836" y="1576053"/>
              <a:ext cx="823282" cy="823282"/>
            </a:xfrm>
            <a:prstGeom prst="ellipse">
              <a:avLst/>
            </a:prstGeom>
            <a:solidFill>
              <a:srgbClr val="FFFFFF"/>
            </a:solidFill>
            <a:ln w="12700" cmpd="sng">
              <a:solidFill>
                <a:srgbClr val="4F74A3"/>
              </a:solidFill>
              <a:miter lim="800000"/>
              <a:headEnd/>
              <a:tailEnd/>
            </a:ln>
            <a:effectLst/>
          </p:spPr>
          <p:txBody>
            <a:bodyPr lIns="13720" tIns="13720" rIns="13720" bIns="13720" anchor="ctr" anchorCtr="1"/>
            <a:lstStyle/>
            <a:p>
              <a:pPr algn="ctr">
                <a:lnSpc>
                  <a:spcPct val="85000"/>
                </a:lnSpc>
                <a:spcBef>
                  <a:spcPts val="15"/>
                </a:spcBef>
              </a:pPr>
              <a:endParaRPr lang="en-US" sz="1350" dirty="0">
                <a:solidFill>
                  <a:srgbClr val="FFFFFF"/>
                </a:solidFill>
                <a:latin typeface="Arial Narrow" pitchFamily="112" charset="0"/>
              </a:endParaRPr>
            </a:p>
          </p:txBody>
        </p:sp>
        <p:sp>
          <p:nvSpPr>
            <p:cNvPr id="79" name="Freeform 71">
              <a:extLst>
                <a:ext uri="{FF2B5EF4-FFF2-40B4-BE49-F238E27FC236}">
                  <a16:creationId xmlns:a16="http://schemas.microsoft.com/office/drawing/2014/main" id="{2B8F38E1-D1B7-42F8-9FFA-127EF47B17C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91320" y="1737139"/>
              <a:ext cx="497853" cy="488800"/>
            </a:xfrm>
            <a:custGeom>
              <a:avLst/>
              <a:gdLst/>
              <a:ahLst/>
              <a:cxnLst>
                <a:cxn ang="0">
                  <a:pos x="2762" y="601"/>
                </a:cxn>
                <a:cxn ang="0">
                  <a:pos x="2283" y="0"/>
                </a:cxn>
                <a:cxn ang="0">
                  <a:pos x="1262" y="325"/>
                </a:cxn>
                <a:cxn ang="0">
                  <a:pos x="1219" y="1087"/>
                </a:cxn>
                <a:cxn ang="0">
                  <a:pos x="1440" y="1801"/>
                </a:cxn>
                <a:cxn ang="0">
                  <a:pos x="1919" y="2402"/>
                </a:cxn>
                <a:cxn ang="0">
                  <a:pos x="2940" y="2077"/>
                </a:cxn>
                <a:cxn ang="0">
                  <a:pos x="2983" y="1315"/>
                </a:cxn>
                <a:cxn ang="0">
                  <a:pos x="2058" y="1619"/>
                </a:cxn>
                <a:cxn ang="0">
                  <a:pos x="1957" y="1595"/>
                </a:cxn>
                <a:cxn ang="0">
                  <a:pos x="1866" y="1549"/>
                </a:cxn>
                <a:cxn ang="0">
                  <a:pos x="1790" y="1483"/>
                </a:cxn>
                <a:cxn ang="0">
                  <a:pos x="1732" y="1401"/>
                </a:cxn>
                <a:cxn ang="0">
                  <a:pos x="1694" y="1306"/>
                </a:cxn>
                <a:cxn ang="0">
                  <a:pos x="1681" y="1201"/>
                </a:cxn>
                <a:cxn ang="0">
                  <a:pos x="1690" y="1117"/>
                </a:cxn>
                <a:cxn ang="0">
                  <a:pos x="1723" y="1019"/>
                </a:cxn>
                <a:cxn ang="0">
                  <a:pos x="1777" y="935"/>
                </a:cxn>
                <a:cxn ang="0">
                  <a:pos x="1850" y="865"/>
                </a:cxn>
                <a:cxn ang="0">
                  <a:pos x="1937" y="814"/>
                </a:cxn>
                <a:cxn ang="0">
                  <a:pos x="2037" y="786"/>
                </a:cxn>
                <a:cxn ang="0">
                  <a:pos x="2122" y="782"/>
                </a:cxn>
                <a:cxn ang="0">
                  <a:pos x="2225" y="801"/>
                </a:cxn>
                <a:cxn ang="0">
                  <a:pos x="2318" y="842"/>
                </a:cxn>
                <a:cxn ang="0">
                  <a:pos x="2397" y="905"/>
                </a:cxn>
                <a:cxn ang="0">
                  <a:pos x="2460" y="984"/>
                </a:cxn>
                <a:cxn ang="0">
                  <a:pos x="2501" y="1077"/>
                </a:cxn>
                <a:cxn ang="0">
                  <a:pos x="2520" y="1179"/>
                </a:cxn>
                <a:cxn ang="0">
                  <a:pos x="2516" y="1265"/>
                </a:cxn>
                <a:cxn ang="0">
                  <a:pos x="2488" y="1365"/>
                </a:cxn>
                <a:cxn ang="0">
                  <a:pos x="2437" y="1452"/>
                </a:cxn>
                <a:cxn ang="0">
                  <a:pos x="2367" y="1525"/>
                </a:cxn>
                <a:cxn ang="0">
                  <a:pos x="2283" y="1579"/>
                </a:cxn>
                <a:cxn ang="0">
                  <a:pos x="2185" y="1612"/>
                </a:cxn>
                <a:cxn ang="0">
                  <a:pos x="2101" y="1621"/>
                </a:cxn>
                <a:cxn ang="0">
                  <a:pos x="1250" y="1981"/>
                </a:cxn>
                <a:cxn ang="0">
                  <a:pos x="630" y="1776"/>
                </a:cxn>
                <a:cxn ang="0">
                  <a:pos x="337" y="2137"/>
                </a:cxn>
                <a:cxn ang="0">
                  <a:pos x="189" y="2567"/>
                </a:cxn>
                <a:cxn ang="0">
                  <a:pos x="210" y="3034"/>
                </a:cxn>
                <a:cxn ang="0">
                  <a:pos x="830" y="3240"/>
                </a:cxn>
                <a:cxn ang="0">
                  <a:pos x="1123" y="2880"/>
                </a:cxn>
                <a:cxn ang="0">
                  <a:pos x="1270" y="2450"/>
                </a:cxn>
                <a:cxn ang="0">
                  <a:pos x="684" y="2676"/>
                </a:cxn>
                <a:cxn ang="0">
                  <a:pos x="609" y="2640"/>
                </a:cxn>
                <a:cxn ang="0">
                  <a:pos x="561" y="2575"/>
                </a:cxn>
                <a:cxn ang="0">
                  <a:pos x="548" y="2508"/>
                </a:cxn>
                <a:cxn ang="0">
                  <a:pos x="568" y="2427"/>
                </a:cxn>
                <a:cxn ang="0">
                  <a:pos x="623" y="2366"/>
                </a:cxn>
                <a:cxn ang="0">
                  <a:pos x="701" y="2338"/>
                </a:cxn>
                <a:cxn ang="0">
                  <a:pos x="769" y="2345"/>
                </a:cxn>
                <a:cxn ang="0">
                  <a:pos x="839" y="2388"/>
                </a:cxn>
                <a:cxn ang="0">
                  <a:pos x="882" y="2458"/>
                </a:cxn>
                <a:cxn ang="0">
                  <a:pos x="888" y="2526"/>
                </a:cxn>
                <a:cxn ang="0">
                  <a:pos x="861" y="2604"/>
                </a:cxn>
                <a:cxn ang="0">
                  <a:pos x="800" y="2658"/>
                </a:cxn>
                <a:cxn ang="0">
                  <a:pos x="718" y="2679"/>
                </a:cxn>
              </a:cxnLst>
              <a:rect l="0" t="0" r="r" b="b"/>
              <a:pathLst>
                <a:path w="3300" h="3240">
                  <a:moveTo>
                    <a:pt x="2988" y="1104"/>
                  </a:moveTo>
                  <a:lnTo>
                    <a:pt x="3300" y="1002"/>
                  </a:lnTo>
                  <a:lnTo>
                    <a:pt x="3193" y="674"/>
                  </a:lnTo>
                  <a:lnTo>
                    <a:pt x="2881" y="775"/>
                  </a:lnTo>
                  <a:lnTo>
                    <a:pt x="2762" y="601"/>
                  </a:lnTo>
                  <a:lnTo>
                    <a:pt x="2954" y="336"/>
                  </a:lnTo>
                  <a:lnTo>
                    <a:pt x="2674" y="133"/>
                  </a:lnTo>
                  <a:lnTo>
                    <a:pt x="2482" y="398"/>
                  </a:lnTo>
                  <a:lnTo>
                    <a:pt x="2283" y="327"/>
                  </a:lnTo>
                  <a:lnTo>
                    <a:pt x="2283" y="0"/>
                  </a:lnTo>
                  <a:lnTo>
                    <a:pt x="1937" y="0"/>
                  </a:lnTo>
                  <a:lnTo>
                    <a:pt x="1937" y="327"/>
                  </a:lnTo>
                  <a:lnTo>
                    <a:pt x="1734" y="387"/>
                  </a:lnTo>
                  <a:lnTo>
                    <a:pt x="1542" y="121"/>
                  </a:lnTo>
                  <a:lnTo>
                    <a:pt x="1262" y="325"/>
                  </a:lnTo>
                  <a:lnTo>
                    <a:pt x="1454" y="591"/>
                  </a:lnTo>
                  <a:lnTo>
                    <a:pt x="1326" y="758"/>
                  </a:lnTo>
                  <a:lnTo>
                    <a:pt x="1014" y="657"/>
                  </a:lnTo>
                  <a:lnTo>
                    <a:pt x="907" y="985"/>
                  </a:lnTo>
                  <a:lnTo>
                    <a:pt x="1219" y="1087"/>
                  </a:lnTo>
                  <a:lnTo>
                    <a:pt x="1214" y="1298"/>
                  </a:lnTo>
                  <a:lnTo>
                    <a:pt x="902" y="1399"/>
                  </a:lnTo>
                  <a:lnTo>
                    <a:pt x="1009" y="1728"/>
                  </a:lnTo>
                  <a:lnTo>
                    <a:pt x="1321" y="1627"/>
                  </a:lnTo>
                  <a:lnTo>
                    <a:pt x="1440" y="1801"/>
                  </a:lnTo>
                  <a:lnTo>
                    <a:pt x="1248" y="2066"/>
                  </a:lnTo>
                  <a:lnTo>
                    <a:pt x="1526" y="2269"/>
                  </a:lnTo>
                  <a:lnTo>
                    <a:pt x="1720" y="2004"/>
                  </a:lnTo>
                  <a:lnTo>
                    <a:pt x="1919" y="2075"/>
                  </a:lnTo>
                  <a:lnTo>
                    <a:pt x="1919" y="2402"/>
                  </a:lnTo>
                  <a:lnTo>
                    <a:pt x="2265" y="2403"/>
                  </a:lnTo>
                  <a:lnTo>
                    <a:pt x="2265" y="2075"/>
                  </a:lnTo>
                  <a:lnTo>
                    <a:pt x="2467" y="2015"/>
                  </a:lnTo>
                  <a:lnTo>
                    <a:pt x="2660" y="2281"/>
                  </a:lnTo>
                  <a:lnTo>
                    <a:pt x="2940" y="2077"/>
                  </a:lnTo>
                  <a:lnTo>
                    <a:pt x="2747" y="1811"/>
                  </a:lnTo>
                  <a:lnTo>
                    <a:pt x="2876" y="1645"/>
                  </a:lnTo>
                  <a:lnTo>
                    <a:pt x="3188" y="1746"/>
                  </a:lnTo>
                  <a:lnTo>
                    <a:pt x="3295" y="1416"/>
                  </a:lnTo>
                  <a:lnTo>
                    <a:pt x="2983" y="1315"/>
                  </a:lnTo>
                  <a:lnTo>
                    <a:pt x="2988" y="1104"/>
                  </a:lnTo>
                  <a:close/>
                  <a:moveTo>
                    <a:pt x="2101" y="1621"/>
                  </a:moveTo>
                  <a:lnTo>
                    <a:pt x="2101" y="1621"/>
                  </a:lnTo>
                  <a:lnTo>
                    <a:pt x="2079" y="1620"/>
                  </a:lnTo>
                  <a:lnTo>
                    <a:pt x="2058" y="1619"/>
                  </a:lnTo>
                  <a:lnTo>
                    <a:pt x="2037" y="1616"/>
                  </a:lnTo>
                  <a:lnTo>
                    <a:pt x="2016" y="1612"/>
                  </a:lnTo>
                  <a:lnTo>
                    <a:pt x="1996" y="1608"/>
                  </a:lnTo>
                  <a:lnTo>
                    <a:pt x="1976" y="1601"/>
                  </a:lnTo>
                  <a:lnTo>
                    <a:pt x="1957" y="1595"/>
                  </a:lnTo>
                  <a:lnTo>
                    <a:pt x="1937" y="1588"/>
                  </a:lnTo>
                  <a:lnTo>
                    <a:pt x="1919" y="1579"/>
                  </a:lnTo>
                  <a:lnTo>
                    <a:pt x="1901" y="1570"/>
                  </a:lnTo>
                  <a:lnTo>
                    <a:pt x="1884" y="1560"/>
                  </a:lnTo>
                  <a:lnTo>
                    <a:pt x="1866" y="1549"/>
                  </a:lnTo>
                  <a:lnTo>
                    <a:pt x="1850" y="1538"/>
                  </a:lnTo>
                  <a:lnTo>
                    <a:pt x="1834" y="1525"/>
                  </a:lnTo>
                  <a:lnTo>
                    <a:pt x="1819" y="1512"/>
                  </a:lnTo>
                  <a:lnTo>
                    <a:pt x="1804" y="1498"/>
                  </a:lnTo>
                  <a:lnTo>
                    <a:pt x="1790" y="1483"/>
                  </a:lnTo>
                  <a:lnTo>
                    <a:pt x="1777" y="1468"/>
                  </a:lnTo>
                  <a:lnTo>
                    <a:pt x="1764" y="1452"/>
                  </a:lnTo>
                  <a:lnTo>
                    <a:pt x="1753" y="1436"/>
                  </a:lnTo>
                  <a:lnTo>
                    <a:pt x="1742" y="1418"/>
                  </a:lnTo>
                  <a:lnTo>
                    <a:pt x="1732" y="1401"/>
                  </a:lnTo>
                  <a:lnTo>
                    <a:pt x="1723" y="1383"/>
                  </a:lnTo>
                  <a:lnTo>
                    <a:pt x="1714" y="1365"/>
                  </a:lnTo>
                  <a:lnTo>
                    <a:pt x="1707" y="1345"/>
                  </a:lnTo>
                  <a:lnTo>
                    <a:pt x="1700" y="1326"/>
                  </a:lnTo>
                  <a:lnTo>
                    <a:pt x="1694" y="1306"/>
                  </a:lnTo>
                  <a:lnTo>
                    <a:pt x="1690" y="1286"/>
                  </a:lnTo>
                  <a:lnTo>
                    <a:pt x="1686" y="1265"/>
                  </a:lnTo>
                  <a:lnTo>
                    <a:pt x="1683" y="1244"/>
                  </a:lnTo>
                  <a:lnTo>
                    <a:pt x="1682" y="1223"/>
                  </a:lnTo>
                  <a:lnTo>
                    <a:pt x="1681" y="1201"/>
                  </a:lnTo>
                  <a:lnTo>
                    <a:pt x="1681" y="1201"/>
                  </a:lnTo>
                  <a:lnTo>
                    <a:pt x="1682" y="1179"/>
                  </a:lnTo>
                  <a:lnTo>
                    <a:pt x="1683" y="1158"/>
                  </a:lnTo>
                  <a:lnTo>
                    <a:pt x="1686" y="1137"/>
                  </a:lnTo>
                  <a:lnTo>
                    <a:pt x="1690" y="1117"/>
                  </a:lnTo>
                  <a:lnTo>
                    <a:pt x="1694" y="1096"/>
                  </a:lnTo>
                  <a:lnTo>
                    <a:pt x="1700" y="1077"/>
                  </a:lnTo>
                  <a:lnTo>
                    <a:pt x="1707" y="1057"/>
                  </a:lnTo>
                  <a:lnTo>
                    <a:pt x="1714" y="1037"/>
                  </a:lnTo>
                  <a:lnTo>
                    <a:pt x="1723" y="1019"/>
                  </a:lnTo>
                  <a:lnTo>
                    <a:pt x="1732" y="1001"/>
                  </a:lnTo>
                  <a:lnTo>
                    <a:pt x="1742" y="984"/>
                  </a:lnTo>
                  <a:lnTo>
                    <a:pt x="1753" y="966"/>
                  </a:lnTo>
                  <a:lnTo>
                    <a:pt x="1764" y="950"/>
                  </a:lnTo>
                  <a:lnTo>
                    <a:pt x="1777" y="935"/>
                  </a:lnTo>
                  <a:lnTo>
                    <a:pt x="1790" y="919"/>
                  </a:lnTo>
                  <a:lnTo>
                    <a:pt x="1804" y="905"/>
                  </a:lnTo>
                  <a:lnTo>
                    <a:pt x="1819" y="890"/>
                  </a:lnTo>
                  <a:lnTo>
                    <a:pt x="1834" y="877"/>
                  </a:lnTo>
                  <a:lnTo>
                    <a:pt x="1850" y="865"/>
                  </a:lnTo>
                  <a:lnTo>
                    <a:pt x="1866" y="853"/>
                  </a:lnTo>
                  <a:lnTo>
                    <a:pt x="1884" y="842"/>
                  </a:lnTo>
                  <a:lnTo>
                    <a:pt x="1901" y="833"/>
                  </a:lnTo>
                  <a:lnTo>
                    <a:pt x="1919" y="823"/>
                  </a:lnTo>
                  <a:lnTo>
                    <a:pt x="1937" y="814"/>
                  </a:lnTo>
                  <a:lnTo>
                    <a:pt x="1957" y="807"/>
                  </a:lnTo>
                  <a:lnTo>
                    <a:pt x="1976" y="801"/>
                  </a:lnTo>
                  <a:lnTo>
                    <a:pt x="1996" y="795"/>
                  </a:lnTo>
                  <a:lnTo>
                    <a:pt x="2016" y="790"/>
                  </a:lnTo>
                  <a:lnTo>
                    <a:pt x="2037" y="786"/>
                  </a:lnTo>
                  <a:lnTo>
                    <a:pt x="2058" y="783"/>
                  </a:lnTo>
                  <a:lnTo>
                    <a:pt x="2079" y="782"/>
                  </a:lnTo>
                  <a:lnTo>
                    <a:pt x="2101" y="781"/>
                  </a:lnTo>
                  <a:lnTo>
                    <a:pt x="2101" y="781"/>
                  </a:lnTo>
                  <a:lnTo>
                    <a:pt x="2122" y="782"/>
                  </a:lnTo>
                  <a:lnTo>
                    <a:pt x="2144" y="783"/>
                  </a:lnTo>
                  <a:lnTo>
                    <a:pt x="2165" y="786"/>
                  </a:lnTo>
                  <a:lnTo>
                    <a:pt x="2185" y="790"/>
                  </a:lnTo>
                  <a:lnTo>
                    <a:pt x="2206" y="795"/>
                  </a:lnTo>
                  <a:lnTo>
                    <a:pt x="2225" y="801"/>
                  </a:lnTo>
                  <a:lnTo>
                    <a:pt x="2245" y="807"/>
                  </a:lnTo>
                  <a:lnTo>
                    <a:pt x="2265" y="814"/>
                  </a:lnTo>
                  <a:lnTo>
                    <a:pt x="2283" y="823"/>
                  </a:lnTo>
                  <a:lnTo>
                    <a:pt x="2301" y="833"/>
                  </a:lnTo>
                  <a:lnTo>
                    <a:pt x="2318" y="842"/>
                  </a:lnTo>
                  <a:lnTo>
                    <a:pt x="2336" y="853"/>
                  </a:lnTo>
                  <a:lnTo>
                    <a:pt x="2352" y="865"/>
                  </a:lnTo>
                  <a:lnTo>
                    <a:pt x="2367" y="877"/>
                  </a:lnTo>
                  <a:lnTo>
                    <a:pt x="2383" y="890"/>
                  </a:lnTo>
                  <a:lnTo>
                    <a:pt x="2397" y="905"/>
                  </a:lnTo>
                  <a:lnTo>
                    <a:pt x="2412" y="919"/>
                  </a:lnTo>
                  <a:lnTo>
                    <a:pt x="2425" y="935"/>
                  </a:lnTo>
                  <a:lnTo>
                    <a:pt x="2437" y="950"/>
                  </a:lnTo>
                  <a:lnTo>
                    <a:pt x="2449" y="966"/>
                  </a:lnTo>
                  <a:lnTo>
                    <a:pt x="2460" y="984"/>
                  </a:lnTo>
                  <a:lnTo>
                    <a:pt x="2469" y="1001"/>
                  </a:lnTo>
                  <a:lnTo>
                    <a:pt x="2479" y="1019"/>
                  </a:lnTo>
                  <a:lnTo>
                    <a:pt x="2488" y="1037"/>
                  </a:lnTo>
                  <a:lnTo>
                    <a:pt x="2495" y="1057"/>
                  </a:lnTo>
                  <a:lnTo>
                    <a:pt x="2501" y="1077"/>
                  </a:lnTo>
                  <a:lnTo>
                    <a:pt x="2507" y="1096"/>
                  </a:lnTo>
                  <a:lnTo>
                    <a:pt x="2512" y="1117"/>
                  </a:lnTo>
                  <a:lnTo>
                    <a:pt x="2516" y="1137"/>
                  </a:lnTo>
                  <a:lnTo>
                    <a:pt x="2519" y="1158"/>
                  </a:lnTo>
                  <a:lnTo>
                    <a:pt x="2520" y="1179"/>
                  </a:lnTo>
                  <a:lnTo>
                    <a:pt x="2521" y="1201"/>
                  </a:lnTo>
                  <a:lnTo>
                    <a:pt x="2521" y="1201"/>
                  </a:lnTo>
                  <a:lnTo>
                    <a:pt x="2520" y="1223"/>
                  </a:lnTo>
                  <a:lnTo>
                    <a:pt x="2519" y="1244"/>
                  </a:lnTo>
                  <a:lnTo>
                    <a:pt x="2516" y="1265"/>
                  </a:lnTo>
                  <a:lnTo>
                    <a:pt x="2512" y="1286"/>
                  </a:lnTo>
                  <a:lnTo>
                    <a:pt x="2507" y="1306"/>
                  </a:lnTo>
                  <a:lnTo>
                    <a:pt x="2501" y="1326"/>
                  </a:lnTo>
                  <a:lnTo>
                    <a:pt x="2495" y="1345"/>
                  </a:lnTo>
                  <a:lnTo>
                    <a:pt x="2488" y="1365"/>
                  </a:lnTo>
                  <a:lnTo>
                    <a:pt x="2479" y="1383"/>
                  </a:lnTo>
                  <a:lnTo>
                    <a:pt x="2469" y="1401"/>
                  </a:lnTo>
                  <a:lnTo>
                    <a:pt x="2460" y="1418"/>
                  </a:lnTo>
                  <a:lnTo>
                    <a:pt x="2449" y="1436"/>
                  </a:lnTo>
                  <a:lnTo>
                    <a:pt x="2437" y="1452"/>
                  </a:lnTo>
                  <a:lnTo>
                    <a:pt x="2425" y="1468"/>
                  </a:lnTo>
                  <a:lnTo>
                    <a:pt x="2412" y="1483"/>
                  </a:lnTo>
                  <a:lnTo>
                    <a:pt x="2397" y="1498"/>
                  </a:lnTo>
                  <a:lnTo>
                    <a:pt x="2383" y="1512"/>
                  </a:lnTo>
                  <a:lnTo>
                    <a:pt x="2367" y="1525"/>
                  </a:lnTo>
                  <a:lnTo>
                    <a:pt x="2352" y="1538"/>
                  </a:lnTo>
                  <a:lnTo>
                    <a:pt x="2336" y="1549"/>
                  </a:lnTo>
                  <a:lnTo>
                    <a:pt x="2318" y="1560"/>
                  </a:lnTo>
                  <a:lnTo>
                    <a:pt x="2301" y="1570"/>
                  </a:lnTo>
                  <a:lnTo>
                    <a:pt x="2283" y="1579"/>
                  </a:lnTo>
                  <a:lnTo>
                    <a:pt x="2265" y="1588"/>
                  </a:lnTo>
                  <a:lnTo>
                    <a:pt x="2245" y="1595"/>
                  </a:lnTo>
                  <a:lnTo>
                    <a:pt x="2225" y="1601"/>
                  </a:lnTo>
                  <a:lnTo>
                    <a:pt x="2206" y="1608"/>
                  </a:lnTo>
                  <a:lnTo>
                    <a:pt x="2185" y="1612"/>
                  </a:lnTo>
                  <a:lnTo>
                    <a:pt x="2165" y="1616"/>
                  </a:lnTo>
                  <a:lnTo>
                    <a:pt x="2144" y="1619"/>
                  </a:lnTo>
                  <a:lnTo>
                    <a:pt x="2122" y="1620"/>
                  </a:lnTo>
                  <a:lnTo>
                    <a:pt x="2101" y="1621"/>
                  </a:lnTo>
                  <a:lnTo>
                    <a:pt x="2101" y="1621"/>
                  </a:lnTo>
                  <a:close/>
                  <a:moveTo>
                    <a:pt x="1460" y="2388"/>
                  </a:moveTo>
                  <a:lnTo>
                    <a:pt x="1395" y="2187"/>
                  </a:lnTo>
                  <a:lnTo>
                    <a:pt x="1204" y="2249"/>
                  </a:lnTo>
                  <a:lnTo>
                    <a:pt x="1132" y="2143"/>
                  </a:lnTo>
                  <a:lnTo>
                    <a:pt x="1250" y="1981"/>
                  </a:lnTo>
                  <a:lnTo>
                    <a:pt x="1079" y="1858"/>
                  </a:lnTo>
                  <a:lnTo>
                    <a:pt x="961" y="2019"/>
                  </a:lnTo>
                  <a:lnTo>
                    <a:pt x="840" y="1976"/>
                  </a:lnTo>
                  <a:lnTo>
                    <a:pt x="840" y="1776"/>
                  </a:lnTo>
                  <a:lnTo>
                    <a:pt x="630" y="1776"/>
                  </a:lnTo>
                  <a:lnTo>
                    <a:pt x="630" y="1976"/>
                  </a:lnTo>
                  <a:lnTo>
                    <a:pt x="506" y="2012"/>
                  </a:lnTo>
                  <a:lnTo>
                    <a:pt x="389" y="1852"/>
                  </a:lnTo>
                  <a:lnTo>
                    <a:pt x="219" y="1975"/>
                  </a:lnTo>
                  <a:lnTo>
                    <a:pt x="337" y="2137"/>
                  </a:lnTo>
                  <a:lnTo>
                    <a:pt x="258" y="2239"/>
                  </a:lnTo>
                  <a:lnTo>
                    <a:pt x="68" y="2177"/>
                  </a:lnTo>
                  <a:lnTo>
                    <a:pt x="3" y="2376"/>
                  </a:lnTo>
                  <a:lnTo>
                    <a:pt x="192" y="2438"/>
                  </a:lnTo>
                  <a:lnTo>
                    <a:pt x="189" y="2567"/>
                  </a:lnTo>
                  <a:lnTo>
                    <a:pt x="0" y="2629"/>
                  </a:lnTo>
                  <a:lnTo>
                    <a:pt x="65" y="2829"/>
                  </a:lnTo>
                  <a:lnTo>
                    <a:pt x="254" y="2768"/>
                  </a:lnTo>
                  <a:lnTo>
                    <a:pt x="327" y="2874"/>
                  </a:lnTo>
                  <a:lnTo>
                    <a:pt x="210" y="3034"/>
                  </a:lnTo>
                  <a:lnTo>
                    <a:pt x="380" y="3159"/>
                  </a:lnTo>
                  <a:lnTo>
                    <a:pt x="497" y="2997"/>
                  </a:lnTo>
                  <a:lnTo>
                    <a:pt x="619" y="3040"/>
                  </a:lnTo>
                  <a:lnTo>
                    <a:pt x="619" y="3240"/>
                  </a:lnTo>
                  <a:lnTo>
                    <a:pt x="830" y="3240"/>
                  </a:lnTo>
                  <a:lnTo>
                    <a:pt x="830" y="3040"/>
                  </a:lnTo>
                  <a:lnTo>
                    <a:pt x="953" y="3003"/>
                  </a:lnTo>
                  <a:lnTo>
                    <a:pt x="1069" y="3165"/>
                  </a:lnTo>
                  <a:lnTo>
                    <a:pt x="1240" y="3041"/>
                  </a:lnTo>
                  <a:lnTo>
                    <a:pt x="1123" y="2880"/>
                  </a:lnTo>
                  <a:lnTo>
                    <a:pt x="1201" y="2778"/>
                  </a:lnTo>
                  <a:lnTo>
                    <a:pt x="1391" y="2840"/>
                  </a:lnTo>
                  <a:lnTo>
                    <a:pt x="1456" y="2639"/>
                  </a:lnTo>
                  <a:lnTo>
                    <a:pt x="1266" y="2577"/>
                  </a:lnTo>
                  <a:lnTo>
                    <a:pt x="1270" y="2450"/>
                  </a:lnTo>
                  <a:lnTo>
                    <a:pt x="1460" y="2388"/>
                  </a:lnTo>
                  <a:close/>
                  <a:moveTo>
                    <a:pt x="718" y="2679"/>
                  </a:moveTo>
                  <a:lnTo>
                    <a:pt x="718" y="2679"/>
                  </a:lnTo>
                  <a:lnTo>
                    <a:pt x="701" y="2678"/>
                  </a:lnTo>
                  <a:lnTo>
                    <a:pt x="684" y="2676"/>
                  </a:lnTo>
                  <a:lnTo>
                    <a:pt x="668" y="2672"/>
                  </a:lnTo>
                  <a:lnTo>
                    <a:pt x="652" y="2666"/>
                  </a:lnTo>
                  <a:lnTo>
                    <a:pt x="637" y="2658"/>
                  </a:lnTo>
                  <a:lnTo>
                    <a:pt x="623" y="2650"/>
                  </a:lnTo>
                  <a:lnTo>
                    <a:pt x="609" y="2640"/>
                  </a:lnTo>
                  <a:lnTo>
                    <a:pt x="598" y="2630"/>
                  </a:lnTo>
                  <a:lnTo>
                    <a:pt x="587" y="2617"/>
                  </a:lnTo>
                  <a:lnTo>
                    <a:pt x="576" y="2604"/>
                  </a:lnTo>
                  <a:lnTo>
                    <a:pt x="568" y="2590"/>
                  </a:lnTo>
                  <a:lnTo>
                    <a:pt x="561" y="2575"/>
                  </a:lnTo>
                  <a:lnTo>
                    <a:pt x="555" y="2559"/>
                  </a:lnTo>
                  <a:lnTo>
                    <a:pt x="551" y="2543"/>
                  </a:lnTo>
                  <a:lnTo>
                    <a:pt x="549" y="2526"/>
                  </a:lnTo>
                  <a:lnTo>
                    <a:pt x="548" y="2508"/>
                  </a:lnTo>
                  <a:lnTo>
                    <a:pt x="548" y="2508"/>
                  </a:lnTo>
                  <a:lnTo>
                    <a:pt x="549" y="2491"/>
                  </a:lnTo>
                  <a:lnTo>
                    <a:pt x="551" y="2474"/>
                  </a:lnTo>
                  <a:lnTo>
                    <a:pt x="555" y="2458"/>
                  </a:lnTo>
                  <a:lnTo>
                    <a:pt x="561" y="2441"/>
                  </a:lnTo>
                  <a:lnTo>
                    <a:pt x="568" y="2427"/>
                  </a:lnTo>
                  <a:lnTo>
                    <a:pt x="576" y="2413"/>
                  </a:lnTo>
                  <a:lnTo>
                    <a:pt x="587" y="2399"/>
                  </a:lnTo>
                  <a:lnTo>
                    <a:pt x="598" y="2388"/>
                  </a:lnTo>
                  <a:lnTo>
                    <a:pt x="609" y="2376"/>
                  </a:lnTo>
                  <a:lnTo>
                    <a:pt x="623" y="2366"/>
                  </a:lnTo>
                  <a:lnTo>
                    <a:pt x="637" y="2358"/>
                  </a:lnTo>
                  <a:lnTo>
                    <a:pt x="652" y="2351"/>
                  </a:lnTo>
                  <a:lnTo>
                    <a:pt x="668" y="2345"/>
                  </a:lnTo>
                  <a:lnTo>
                    <a:pt x="684" y="2340"/>
                  </a:lnTo>
                  <a:lnTo>
                    <a:pt x="701" y="2338"/>
                  </a:lnTo>
                  <a:lnTo>
                    <a:pt x="718" y="2337"/>
                  </a:lnTo>
                  <a:lnTo>
                    <a:pt x="718" y="2337"/>
                  </a:lnTo>
                  <a:lnTo>
                    <a:pt x="736" y="2338"/>
                  </a:lnTo>
                  <a:lnTo>
                    <a:pt x="752" y="2340"/>
                  </a:lnTo>
                  <a:lnTo>
                    <a:pt x="769" y="2345"/>
                  </a:lnTo>
                  <a:lnTo>
                    <a:pt x="785" y="2351"/>
                  </a:lnTo>
                  <a:lnTo>
                    <a:pt x="800" y="2358"/>
                  </a:lnTo>
                  <a:lnTo>
                    <a:pt x="814" y="2366"/>
                  </a:lnTo>
                  <a:lnTo>
                    <a:pt x="828" y="2376"/>
                  </a:lnTo>
                  <a:lnTo>
                    <a:pt x="839" y="2388"/>
                  </a:lnTo>
                  <a:lnTo>
                    <a:pt x="850" y="2399"/>
                  </a:lnTo>
                  <a:lnTo>
                    <a:pt x="861" y="2413"/>
                  </a:lnTo>
                  <a:lnTo>
                    <a:pt x="869" y="2427"/>
                  </a:lnTo>
                  <a:lnTo>
                    <a:pt x="876" y="2441"/>
                  </a:lnTo>
                  <a:lnTo>
                    <a:pt x="882" y="2458"/>
                  </a:lnTo>
                  <a:lnTo>
                    <a:pt x="886" y="2474"/>
                  </a:lnTo>
                  <a:lnTo>
                    <a:pt x="888" y="2491"/>
                  </a:lnTo>
                  <a:lnTo>
                    <a:pt x="889" y="2508"/>
                  </a:lnTo>
                  <a:lnTo>
                    <a:pt x="889" y="2508"/>
                  </a:lnTo>
                  <a:lnTo>
                    <a:pt x="888" y="2526"/>
                  </a:lnTo>
                  <a:lnTo>
                    <a:pt x="886" y="2543"/>
                  </a:lnTo>
                  <a:lnTo>
                    <a:pt x="882" y="2559"/>
                  </a:lnTo>
                  <a:lnTo>
                    <a:pt x="876" y="2575"/>
                  </a:lnTo>
                  <a:lnTo>
                    <a:pt x="869" y="2590"/>
                  </a:lnTo>
                  <a:lnTo>
                    <a:pt x="861" y="2604"/>
                  </a:lnTo>
                  <a:lnTo>
                    <a:pt x="850" y="2617"/>
                  </a:lnTo>
                  <a:lnTo>
                    <a:pt x="839" y="2630"/>
                  </a:lnTo>
                  <a:lnTo>
                    <a:pt x="828" y="2640"/>
                  </a:lnTo>
                  <a:lnTo>
                    <a:pt x="814" y="2650"/>
                  </a:lnTo>
                  <a:lnTo>
                    <a:pt x="800" y="2658"/>
                  </a:lnTo>
                  <a:lnTo>
                    <a:pt x="785" y="2666"/>
                  </a:lnTo>
                  <a:lnTo>
                    <a:pt x="769" y="2672"/>
                  </a:lnTo>
                  <a:lnTo>
                    <a:pt x="752" y="2676"/>
                  </a:lnTo>
                  <a:lnTo>
                    <a:pt x="736" y="2678"/>
                  </a:lnTo>
                  <a:lnTo>
                    <a:pt x="718" y="2679"/>
                  </a:lnTo>
                  <a:lnTo>
                    <a:pt x="718" y="2679"/>
                  </a:lnTo>
                  <a:close/>
                </a:path>
              </a:pathLst>
            </a:custGeom>
            <a:solidFill>
              <a:srgbClr val="FFFFFF"/>
            </a:solidFill>
            <a:ln w="12700" cmpd="sng">
              <a:solidFill>
                <a:srgbClr val="4F74A3"/>
              </a:solidFill>
              <a:miter lim="800000"/>
              <a:headEnd/>
              <a:tailEnd/>
            </a:ln>
            <a:effectLst/>
          </p:spPr>
          <p:txBody>
            <a:bodyPr lIns="13720" tIns="13720" rIns="13720" bIns="13720" anchor="ctr" anchorCtr="1"/>
            <a:lstStyle/>
            <a:p>
              <a:pPr algn="ctr">
                <a:lnSpc>
                  <a:spcPct val="85000"/>
                </a:lnSpc>
                <a:spcBef>
                  <a:spcPts val="15"/>
                </a:spcBef>
              </a:pPr>
              <a:endParaRPr lang="en-US" sz="1350" dirty="0">
                <a:solidFill>
                  <a:srgbClr val="FFFFFF"/>
                </a:solidFill>
                <a:latin typeface="Arial Narrow" pitchFamily="112" charset="0"/>
              </a:endParaRPr>
            </a:p>
          </p:txBody>
        </p:sp>
      </p:grpSp>
      <p:pic>
        <p:nvPicPr>
          <p:cNvPr id="21" name="Graphic 20" descr="Marker">
            <a:extLst>
              <a:ext uri="{FF2B5EF4-FFF2-40B4-BE49-F238E27FC236}">
                <a16:creationId xmlns:a16="http://schemas.microsoft.com/office/drawing/2014/main" id="{5191E928-5578-4DCB-9C70-C9457B94F9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01474" y="1641152"/>
            <a:ext cx="638208" cy="63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5745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3697AAE-1D1F-ECCE-AD9A-689AD4903F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200" dirty="0">
                <a:latin typeface="Gill Sans MT" panose="020B0502020104020203" pitchFamily="34" charset="0"/>
                <a:ea typeface="+mn-ea"/>
                <a:cs typeface="+mn-cs"/>
              </a:rPr>
              <a:t>What’s in it for…</a:t>
            </a:r>
            <a:endParaRPr lang="en-US" dirty="0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1AADA236-D23C-8EAC-1212-7B5909EA75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6199041"/>
              </p:ext>
            </p:extLst>
          </p:nvPr>
        </p:nvGraphicFramePr>
        <p:xfrm>
          <a:off x="373039" y="890117"/>
          <a:ext cx="8513169" cy="43169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7723">
                  <a:extLst>
                    <a:ext uri="{9D8B030D-6E8A-4147-A177-3AD203B41FA5}">
                      <a16:colId xmlns:a16="http://schemas.microsoft.com/office/drawing/2014/main" val="4005720554"/>
                    </a:ext>
                  </a:extLst>
                </a:gridCol>
                <a:gridCol w="2803175">
                  <a:extLst>
                    <a:ext uri="{9D8B030D-6E8A-4147-A177-3AD203B41FA5}">
                      <a16:colId xmlns:a16="http://schemas.microsoft.com/office/drawing/2014/main" val="2907554354"/>
                    </a:ext>
                  </a:extLst>
                </a:gridCol>
                <a:gridCol w="2872271">
                  <a:extLst>
                    <a:ext uri="{9D8B030D-6E8A-4147-A177-3AD203B41FA5}">
                      <a16:colId xmlns:a16="http://schemas.microsoft.com/office/drawing/2014/main" val="2296054128"/>
                    </a:ext>
                  </a:extLst>
                </a:gridCol>
              </a:tblGrid>
              <a:tr h="385063">
                <a:tc>
                  <a:txBody>
                    <a:bodyPr/>
                    <a:lstStyle/>
                    <a:p>
                      <a:r>
                        <a:rPr lang="en-US" dirty="0"/>
                        <a:t>BIPOC &amp; LGBTQIA+ Cohort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Ham radio community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NRAO community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16711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dirty="0">
                          <a:effectLst/>
                        </a:rPr>
                        <a:t>Developing a STEM Identity: skin in the game</a:t>
                      </a:r>
                      <a:endParaRPr lang="en-US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effectLst/>
                        </a:rPr>
                        <a:t>Ham License is a ticket: experiment, “hack”, DIY, coteach, Make</a:t>
                      </a:r>
                      <a:endParaRPr lang="en-US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effectLst/>
                        </a:rPr>
                        <a:t>Future emergency communicators vs. climate emergency </a:t>
                      </a:r>
                      <a:endParaRPr lang="en-US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effectLst/>
                        </a:rPr>
                        <a:t>Career guidance: college &amp; trade school Coaching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effectLst/>
                        </a:rPr>
                        <a:t>Visualizing themselves as cocreators of the future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lvl="1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New people in the hobby: Survival</a:t>
                      </a:r>
                    </a:p>
                    <a:p>
                      <a:pPr marL="285750" lvl="1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Movements/issues:</a:t>
                      </a:r>
                    </a:p>
                    <a:p>
                      <a:pPr marL="742950" marR="0" lvl="2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Multigenerational Makers/DIY</a:t>
                      </a:r>
                    </a:p>
                    <a:p>
                      <a:pPr marL="742950" marR="0" lvl="2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Spectrum defense: Non-commercial spectrum use</a:t>
                      </a:r>
                    </a:p>
                    <a:p>
                      <a:pPr marL="742950" marR="0" lvl="2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Opensource, Right to repair</a:t>
                      </a:r>
                    </a:p>
                    <a:p>
                      <a:pPr marL="2857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Access to SuperKnova LMS: opensource license Tech &amp; General content for clubs and schools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lvl="1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Diverse pool of future researchers, techs &amp; craft to continue R&amp;D mission </a:t>
                      </a:r>
                    </a:p>
                    <a:p>
                      <a:pPr marL="742950" lvl="2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understands spectrum as a shared natural resource</a:t>
                      </a:r>
                    </a:p>
                    <a:p>
                      <a:pPr marL="742950" lvl="2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“muscle memory” knowledge of wireless technology</a:t>
                      </a:r>
                    </a:p>
                    <a:p>
                      <a:pPr marL="285750" lvl="1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Increased scientific literacy in society</a:t>
                      </a:r>
                    </a:p>
                    <a:p>
                      <a:pPr marL="285750" lvl="1" indent="-2857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Open source innovation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6121573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715DECB9-230A-00F4-2E6B-25FB0BB6DE87}"/>
              </a:ext>
            </a:extLst>
          </p:cNvPr>
          <p:cNvSpPr txBox="1"/>
          <p:nvPr/>
        </p:nvSpPr>
        <p:spPr>
          <a:xfrm>
            <a:off x="1023385" y="5493937"/>
            <a:ext cx="7089645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Gill Sans MT" panose="020B0502020104020203" pitchFamily="34" charset="0"/>
              </a:rPr>
              <a:t>See the </a:t>
            </a:r>
            <a:r>
              <a:rPr lang="en-US" i="1" dirty="0">
                <a:latin typeface="Gill Sans MT" panose="020B0502020104020203" pitchFamily="34" charset="0"/>
              </a:rPr>
              <a:t>Uncertain Future of Ham Radio</a:t>
            </a:r>
            <a:r>
              <a:rPr lang="en-US" dirty="0">
                <a:latin typeface="Gill Sans MT" panose="020B0502020104020203" pitchFamily="34" charset="0"/>
              </a:rPr>
              <a:t>: </a:t>
            </a:r>
            <a:r>
              <a:rPr lang="en-US" dirty="0">
                <a:latin typeface="Gill Sans MT" panose="020B0502020104020203" pitchFamily="34" charset="0"/>
                <a:hlinkClick r:id="rId3"/>
              </a:rPr>
              <a:t>https://spectrum.ieee.org/ham-radio</a:t>
            </a:r>
            <a:r>
              <a:rPr lang="en-US" dirty="0">
                <a:latin typeface="Gill Sans MT" panose="020B0502020104020203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1769496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C7FDC09-BF51-4BFE-B1B0-66FF17F7F1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SuperKnova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F2141D-3F60-4AA7-B0F7-E1C2929BC19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Demo</a:t>
            </a:r>
          </a:p>
        </p:txBody>
      </p:sp>
      <p:pic>
        <p:nvPicPr>
          <p:cNvPr id="4" name="GMT20230315-212054_Recording_1920x1080">
            <a:hlinkClick r:id="" action="ppaction://media"/>
            <a:extLst>
              <a:ext uri="{FF2B5EF4-FFF2-40B4-BE49-F238E27FC236}">
                <a16:creationId xmlns:a16="http://schemas.microsoft.com/office/drawing/2014/main" id="{0A8968EA-737A-4338-8FCE-3F610DC8B4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7079" y="1289368"/>
            <a:ext cx="8262257" cy="464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169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5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nline Media 5" title="Eric Bibb - Follow The Drinking Gourd">
            <a:hlinkClick r:id="" action="ppaction://media"/>
            <a:extLst>
              <a:ext uri="{FF2B5EF4-FFF2-40B4-BE49-F238E27FC236}">
                <a16:creationId xmlns:a16="http://schemas.microsoft.com/office/drawing/2014/main" id="{6C81EE67-601D-7CB5-29DF-C0F02BAB894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19352" y="1195754"/>
            <a:ext cx="8092036" cy="457200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3CFFAE7-9253-4936-851F-2D26D69DFD7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STEM identity</a:t>
            </a:r>
          </a:p>
        </p:txBody>
      </p:sp>
    </p:spTree>
    <p:extLst>
      <p:ext uri="{BB962C8B-B14F-4D97-AF65-F5344CB8AC3E}">
        <p14:creationId xmlns:p14="http://schemas.microsoft.com/office/powerpoint/2010/main" val="141033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F9044EC-5879-8762-3DFF-66D16D9D77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BIPOC folk have been astronomers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9EDDAE-E5BD-F512-6B85-2DCAE08F80E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400" dirty="0"/>
              <a:t>“Follow the drinking gourd” musical “wireless” communication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3CB25D-8680-31C3-B65B-32084224FF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270" y="1280879"/>
            <a:ext cx="7497865" cy="4451328"/>
          </a:xfrm>
          <a:prstGeom prst="rect">
            <a:avLst/>
          </a:prstGeom>
        </p:spPr>
      </p:pic>
      <p:sp>
        <p:nvSpPr>
          <p:cNvPr id="7" name="Callout: Line with No Border 6">
            <a:extLst>
              <a:ext uri="{FF2B5EF4-FFF2-40B4-BE49-F238E27FC236}">
                <a16:creationId xmlns:a16="http://schemas.microsoft.com/office/drawing/2014/main" id="{838E9820-9D2A-0486-C391-95869040C590}"/>
              </a:ext>
            </a:extLst>
          </p:cNvPr>
          <p:cNvSpPr/>
          <p:nvPr/>
        </p:nvSpPr>
        <p:spPr>
          <a:xfrm>
            <a:off x="481195" y="3860036"/>
            <a:ext cx="1701566" cy="550607"/>
          </a:xfrm>
          <a:prstGeom prst="callout1">
            <a:avLst>
              <a:gd name="adj1" fmla="val 24107"/>
              <a:gd name="adj2" fmla="val 103862"/>
              <a:gd name="adj3" fmla="val -53571"/>
              <a:gd name="adj4" fmla="val 127428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Drinkin Gourd</a:t>
            </a:r>
          </a:p>
          <a:p>
            <a:pPr algn="ctr"/>
            <a:r>
              <a:rPr lang="en-US" dirty="0"/>
              <a:t>“Big Dipper”</a:t>
            </a:r>
          </a:p>
        </p:txBody>
      </p:sp>
      <p:sp>
        <p:nvSpPr>
          <p:cNvPr id="8" name="Callout: Line with No Border 7">
            <a:extLst>
              <a:ext uri="{FF2B5EF4-FFF2-40B4-BE49-F238E27FC236}">
                <a16:creationId xmlns:a16="http://schemas.microsoft.com/office/drawing/2014/main" id="{EC533669-E72A-F06A-71AD-B6010A4BE33A}"/>
              </a:ext>
            </a:extLst>
          </p:cNvPr>
          <p:cNvSpPr/>
          <p:nvPr/>
        </p:nvSpPr>
        <p:spPr>
          <a:xfrm>
            <a:off x="4992449" y="1461321"/>
            <a:ext cx="1701566" cy="550607"/>
          </a:xfrm>
          <a:prstGeom prst="callout1">
            <a:avLst>
              <a:gd name="adj1" fmla="val 15178"/>
              <a:gd name="adj2" fmla="val -6504"/>
              <a:gd name="adj3" fmla="val 60714"/>
              <a:gd name="adj4" fmla="val -9792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“Little Dipper”</a:t>
            </a:r>
          </a:p>
        </p:txBody>
      </p:sp>
      <p:sp>
        <p:nvSpPr>
          <p:cNvPr id="9" name="Callout: Line with No Border 8">
            <a:extLst>
              <a:ext uri="{FF2B5EF4-FFF2-40B4-BE49-F238E27FC236}">
                <a16:creationId xmlns:a16="http://schemas.microsoft.com/office/drawing/2014/main" id="{17AF961A-5E60-91FB-72A9-CC942C97C46D}"/>
              </a:ext>
            </a:extLst>
          </p:cNvPr>
          <p:cNvSpPr/>
          <p:nvPr/>
        </p:nvSpPr>
        <p:spPr>
          <a:xfrm>
            <a:off x="5631546" y="2592549"/>
            <a:ext cx="1701566" cy="550607"/>
          </a:xfrm>
          <a:prstGeom prst="callout1">
            <a:avLst>
              <a:gd name="adj1" fmla="val 41964"/>
              <a:gd name="adj2" fmla="val -6504"/>
              <a:gd name="adj3" fmla="val -76786"/>
              <a:gd name="adj4" fmla="val -9272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North Star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46D5FA1-9263-C09A-0414-F05F4F2695C6}"/>
              </a:ext>
            </a:extLst>
          </p:cNvPr>
          <p:cNvGrpSpPr/>
          <p:nvPr/>
        </p:nvGrpSpPr>
        <p:grpSpPr>
          <a:xfrm>
            <a:off x="3035483" y="3348717"/>
            <a:ext cx="3260033" cy="1269278"/>
            <a:chOff x="3035483" y="3348717"/>
            <a:chExt cx="3260033" cy="1269278"/>
          </a:xfrm>
        </p:grpSpPr>
        <p:sp>
          <p:nvSpPr>
            <p:cNvPr id="10" name="Callout: Line with No Border 9">
              <a:extLst>
                <a:ext uri="{FF2B5EF4-FFF2-40B4-BE49-F238E27FC236}">
                  <a16:creationId xmlns:a16="http://schemas.microsoft.com/office/drawing/2014/main" id="{D5AE0A59-1852-C73A-4B37-171ED47AFE7B}"/>
                </a:ext>
              </a:extLst>
            </p:cNvPr>
            <p:cNvSpPr/>
            <p:nvPr/>
          </p:nvSpPr>
          <p:spPr>
            <a:xfrm>
              <a:off x="4593950" y="4067388"/>
              <a:ext cx="1701566" cy="550607"/>
            </a:xfrm>
            <a:prstGeom prst="callout1">
              <a:avLst>
                <a:gd name="adj1" fmla="val 41964"/>
                <a:gd name="adj2" fmla="val -6504"/>
                <a:gd name="adj3" fmla="val -71429"/>
                <a:gd name="adj4" fmla="val -77125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“Pointer stars”</a:t>
              </a:r>
            </a:p>
          </p:txBody>
        </p:sp>
        <p:sp>
          <p:nvSpPr>
            <p:cNvPr id="4" name="Right Brace 3">
              <a:extLst>
                <a:ext uri="{FF2B5EF4-FFF2-40B4-BE49-F238E27FC236}">
                  <a16:creationId xmlns:a16="http://schemas.microsoft.com/office/drawing/2014/main" id="{A5DBB41E-28EB-99E2-BC2B-74165532D0ED}"/>
                </a:ext>
              </a:extLst>
            </p:cNvPr>
            <p:cNvSpPr/>
            <p:nvPr/>
          </p:nvSpPr>
          <p:spPr>
            <a:xfrm rot="1974590">
              <a:off x="3035483" y="3348717"/>
              <a:ext cx="234831" cy="503879"/>
            </a:xfrm>
            <a:prstGeom prst="rightBrac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583139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2024DFD-E3E0-3E82-2B90-F4775AFA9C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BIPOC folk in wireless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60CFAC-9D23-08E5-EBFA-1A50B1CE986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We were here and here to stay...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5F51C3-1512-0F91-D694-BD7136CCA0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737" y="1254044"/>
            <a:ext cx="3231547" cy="22372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9BDCAB-DFD3-CBED-8738-1865D14C13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8786" y="738212"/>
            <a:ext cx="2089044" cy="17573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F10FA07-4ED4-4C82-8577-2FF66D8E79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2498" y="4362441"/>
            <a:ext cx="2226067" cy="1479661"/>
          </a:xfrm>
          <a:prstGeom prst="rect">
            <a:avLst/>
          </a:prstGeom>
        </p:spPr>
      </p:pic>
      <p:pic>
        <p:nvPicPr>
          <p:cNvPr id="4" name="Picture 3">
            <a:hlinkClick r:id="rId6"/>
            <a:extLst>
              <a:ext uri="{FF2B5EF4-FFF2-40B4-BE49-F238E27FC236}">
                <a16:creationId xmlns:a16="http://schemas.microsoft.com/office/drawing/2014/main" id="{C3FFDCD7-D611-7835-07E9-0AFD0A9C65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8096" y="3978471"/>
            <a:ext cx="2534564" cy="17425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926CBBD-1DC3-DF48-1D55-B8CF5BCD7A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3323132" y="2926283"/>
            <a:ext cx="2619506" cy="12748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76BA042-B668-37F2-0C72-1C47E27C835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3932903" y="4273017"/>
            <a:ext cx="1300132" cy="1914740"/>
          </a:xfrm>
          <a:prstGeom prst="rect">
            <a:avLst/>
          </a:prstGeom>
        </p:spPr>
      </p:pic>
      <p:pic>
        <p:nvPicPr>
          <p:cNvPr id="6" name="Picture 5">
            <a:hlinkClick r:id="rId12"/>
            <a:extLst>
              <a:ext uri="{FF2B5EF4-FFF2-40B4-BE49-F238E27FC236}">
                <a16:creationId xmlns:a16="http://schemas.microsoft.com/office/drawing/2014/main" id="{49EEA02B-897F-2F71-5ABC-457D90BDB49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65489" y="1254044"/>
            <a:ext cx="1667939" cy="1667939"/>
          </a:xfrm>
          <a:prstGeom prst="rect">
            <a:avLst/>
          </a:prstGeom>
        </p:spPr>
      </p:pic>
      <p:pic>
        <p:nvPicPr>
          <p:cNvPr id="1026" name="Picture 2" descr="https://www.thehistorymakers.org/sites/default/files/Russell_Jesse_wm.png">
            <a:hlinkClick r:id="rId14"/>
            <a:extLst>
              <a:ext uri="{FF2B5EF4-FFF2-40B4-BE49-F238E27FC236}">
                <a16:creationId xmlns:a16="http://schemas.microsoft.com/office/drawing/2014/main" id="{19FDD307-7F37-45DD-839C-2A8E54DF0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848" y="2533170"/>
            <a:ext cx="1667939" cy="166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4020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046"/>
    </mc:Choice>
    <mc:Fallback xmlns="">
      <p:transition spd="slow" advTm="750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NRAO_Presentation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>
            <a:latin typeface="Gill Sans MT" panose="020B050202010402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6BABFE1F-60F0-8D45-9941-2756F9EA0A2F}" vid="{7268FAF6-685E-524F-BE6D-D3B24133360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NRAO_Presentation_Template</Template>
  <TotalTime>4651</TotalTime>
  <Words>2685</Words>
  <Application>Microsoft Office PowerPoint</Application>
  <PresentationFormat>On-screen Show (4:3)</PresentationFormat>
  <Paragraphs>375</Paragraphs>
  <Slides>34</Slides>
  <Notes>24</Notes>
  <HiddenSlides>2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3" baseType="lpstr">
      <vt:lpstr>Arial</vt:lpstr>
      <vt:lpstr>Arial Narrow</vt:lpstr>
      <vt:lpstr>Calibri</vt:lpstr>
      <vt:lpstr>Gill Sans</vt:lpstr>
      <vt:lpstr>Gill Sans Light</vt:lpstr>
      <vt:lpstr>Gill Sans MT</vt:lpstr>
      <vt:lpstr>Lora</vt:lpstr>
      <vt:lpstr>Wingdings</vt:lpstr>
      <vt:lpstr>NRAO_Presentation_Template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Curriculum Design Approach</vt:lpstr>
      <vt:lpstr>PowerPoint Presentation</vt:lpstr>
      <vt:lpstr>Minimally viable product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Jesse Alexander</dc:creator>
  <cp:lastModifiedBy>Jesse Alexander</cp:lastModifiedBy>
  <cp:revision>189</cp:revision>
  <cp:lastPrinted>2015-05-26T19:39:14Z</cp:lastPrinted>
  <dcterms:created xsi:type="dcterms:W3CDTF">2022-09-02T20:28:31Z</dcterms:created>
  <dcterms:modified xsi:type="dcterms:W3CDTF">2023-03-27T18:42:39Z</dcterms:modified>
</cp:coreProperties>
</file>