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67" r:id="rId5"/>
    <p:sldId id="260" r:id="rId6"/>
    <p:sldId id="259" r:id="rId7"/>
    <p:sldId id="258" r:id="rId8"/>
    <p:sldId id="268" r:id="rId9"/>
    <p:sldId id="262" r:id="rId10"/>
    <p:sldId id="265" r:id="rId11"/>
    <p:sldId id="263" r:id="rId12"/>
    <p:sldId id="270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CF8"/>
    <a:srgbClr val="6DF363"/>
    <a:srgbClr val="61A830"/>
    <a:srgbClr val="EC662C"/>
    <a:srgbClr val="F7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02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2F57A-B988-49A3-93B5-5EFD44732096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AD12DA8F-9313-4594-8D47-D57EB96AEC13}">
      <dgm:prSet phldrT="[Text]"/>
      <dgm:spPr/>
      <dgm:t>
        <a:bodyPr/>
        <a:lstStyle/>
        <a:p>
          <a:r>
            <a:rPr lang="en-GB" dirty="0"/>
            <a:t>SI</a:t>
          </a:r>
        </a:p>
      </dgm:t>
    </dgm:pt>
    <dgm:pt modelId="{377B516C-2964-420F-9F7B-50FE1DC797E3}" type="parTrans" cxnId="{095929EB-8D06-41DC-B6FC-CC203A6CB08D}">
      <dgm:prSet/>
      <dgm:spPr/>
      <dgm:t>
        <a:bodyPr/>
        <a:lstStyle/>
        <a:p>
          <a:endParaRPr lang="en-GB"/>
        </a:p>
      </dgm:t>
    </dgm:pt>
    <dgm:pt modelId="{6A66B88D-CE0F-4C87-AA59-2672ECF9DA39}" type="sibTrans" cxnId="{095929EB-8D06-41DC-B6FC-CC203A6CB08D}">
      <dgm:prSet/>
      <dgm:spPr/>
      <dgm:t>
        <a:bodyPr/>
        <a:lstStyle/>
        <a:p>
          <a:endParaRPr lang="en-GB"/>
        </a:p>
      </dgm:t>
    </dgm:pt>
    <dgm:pt modelId="{D56003F3-C066-4DCC-B5FA-DB53EE0DCDBD}">
      <dgm:prSet phldrT="[Text]"/>
      <dgm:spPr/>
      <dgm:t>
        <a:bodyPr/>
        <a:lstStyle/>
        <a:p>
          <a:r>
            <a:rPr lang="en-GB" dirty="0"/>
            <a:t>Primary standard</a:t>
          </a:r>
        </a:p>
      </dgm:t>
    </dgm:pt>
    <dgm:pt modelId="{3D7A9FCE-71D7-4E77-8526-A42774DEA612}" type="parTrans" cxnId="{5EF096B0-9246-45D9-9C7B-213C7B48C6B6}">
      <dgm:prSet/>
      <dgm:spPr/>
      <dgm:t>
        <a:bodyPr/>
        <a:lstStyle/>
        <a:p>
          <a:endParaRPr lang="en-GB"/>
        </a:p>
      </dgm:t>
    </dgm:pt>
    <dgm:pt modelId="{4D77BB9B-52E5-4551-8175-F0B8325E5E1D}" type="sibTrans" cxnId="{5EF096B0-9246-45D9-9C7B-213C7B48C6B6}">
      <dgm:prSet/>
      <dgm:spPr/>
      <dgm:t>
        <a:bodyPr/>
        <a:lstStyle/>
        <a:p>
          <a:endParaRPr lang="en-GB"/>
        </a:p>
      </dgm:t>
    </dgm:pt>
    <dgm:pt modelId="{E161883F-071B-4558-86C0-C4B32D87FB06}">
      <dgm:prSet phldrT="[Text]"/>
      <dgm:spPr/>
      <dgm:t>
        <a:bodyPr/>
        <a:lstStyle/>
        <a:p>
          <a:r>
            <a:rPr lang="en-GB" dirty="0"/>
            <a:t>Secondary standard</a:t>
          </a:r>
        </a:p>
      </dgm:t>
    </dgm:pt>
    <dgm:pt modelId="{41DDE28D-3FFF-43DD-A127-AA3BB3B71A2E}" type="parTrans" cxnId="{9EC66694-C27E-4783-9EEE-9AF1FB8DEA9A}">
      <dgm:prSet/>
      <dgm:spPr/>
      <dgm:t>
        <a:bodyPr/>
        <a:lstStyle/>
        <a:p>
          <a:endParaRPr lang="en-GB"/>
        </a:p>
      </dgm:t>
    </dgm:pt>
    <dgm:pt modelId="{9D47A054-CC21-4115-ACEE-8B8F075AE6A3}" type="sibTrans" cxnId="{9EC66694-C27E-4783-9EEE-9AF1FB8DEA9A}">
      <dgm:prSet/>
      <dgm:spPr/>
      <dgm:t>
        <a:bodyPr/>
        <a:lstStyle/>
        <a:p>
          <a:endParaRPr lang="en-GB"/>
        </a:p>
      </dgm:t>
    </dgm:pt>
    <dgm:pt modelId="{43E1AA1D-88FB-4D71-8155-4703103B10F0}">
      <dgm:prSet phldrT="[Text]"/>
      <dgm:spPr/>
      <dgm:t>
        <a:bodyPr/>
        <a:lstStyle/>
        <a:p>
          <a:r>
            <a:rPr lang="en-GB" b="1" dirty="0"/>
            <a:t>⋮</a:t>
          </a:r>
          <a:endParaRPr lang="en-GB" dirty="0"/>
        </a:p>
      </dgm:t>
    </dgm:pt>
    <dgm:pt modelId="{CB7C335E-1B35-4C0D-B46E-2CBD643E42FF}" type="parTrans" cxnId="{64170A4A-36E3-47CD-8BF3-A0B562A1B7DE}">
      <dgm:prSet/>
      <dgm:spPr/>
      <dgm:t>
        <a:bodyPr/>
        <a:lstStyle/>
        <a:p>
          <a:endParaRPr lang="en-GB"/>
        </a:p>
      </dgm:t>
    </dgm:pt>
    <dgm:pt modelId="{8A74F49E-3C2D-49F9-B8C7-FFB61ED829D4}" type="sibTrans" cxnId="{64170A4A-36E3-47CD-8BF3-A0B562A1B7DE}">
      <dgm:prSet/>
      <dgm:spPr/>
      <dgm:t>
        <a:bodyPr/>
        <a:lstStyle/>
        <a:p>
          <a:endParaRPr lang="en-GB"/>
        </a:p>
      </dgm:t>
    </dgm:pt>
    <dgm:pt modelId="{8382AFF7-B30E-47D5-A52F-77AD42AE1004}">
      <dgm:prSet phldrT="[Text]"/>
      <dgm:spPr/>
      <dgm:t>
        <a:bodyPr/>
        <a:lstStyle/>
        <a:p>
          <a:r>
            <a:rPr lang="en-GB" dirty="0"/>
            <a:t>Measurement</a:t>
          </a:r>
        </a:p>
      </dgm:t>
    </dgm:pt>
    <dgm:pt modelId="{F7581C2D-FD75-4360-B958-82B9570681FA}" type="parTrans" cxnId="{07253033-0713-48B6-A304-4A65EA1D1493}">
      <dgm:prSet/>
      <dgm:spPr/>
      <dgm:t>
        <a:bodyPr/>
        <a:lstStyle/>
        <a:p>
          <a:endParaRPr lang="en-GB"/>
        </a:p>
      </dgm:t>
    </dgm:pt>
    <dgm:pt modelId="{2821F18A-0671-4A6A-98F1-088164F225F4}" type="sibTrans" cxnId="{07253033-0713-48B6-A304-4A65EA1D1493}">
      <dgm:prSet/>
      <dgm:spPr/>
      <dgm:t>
        <a:bodyPr/>
        <a:lstStyle/>
        <a:p>
          <a:endParaRPr lang="en-GB"/>
        </a:p>
      </dgm:t>
    </dgm:pt>
    <dgm:pt modelId="{C66EC9DF-D3D0-4801-84E6-D2FC88813F82}" type="pres">
      <dgm:prSet presAssocID="{2C62F57A-B988-49A3-93B5-5EFD44732096}" presName="Name0" presStyleCnt="0">
        <dgm:presLayoutVars>
          <dgm:dir/>
          <dgm:animLvl val="lvl"/>
          <dgm:resizeHandles val="exact"/>
        </dgm:presLayoutVars>
      </dgm:prSet>
      <dgm:spPr/>
    </dgm:pt>
    <dgm:pt modelId="{8E8CA659-38A9-4F42-B774-3C91110C66CD}" type="pres">
      <dgm:prSet presAssocID="{AD12DA8F-9313-4594-8D47-D57EB96AEC13}" presName="Name8" presStyleCnt="0"/>
      <dgm:spPr/>
    </dgm:pt>
    <dgm:pt modelId="{E6967337-C04D-4672-BB70-C6DE49B1CA08}" type="pres">
      <dgm:prSet presAssocID="{AD12DA8F-9313-4594-8D47-D57EB96AEC13}" presName="level" presStyleLbl="node1" presStyleIdx="0" presStyleCnt="5">
        <dgm:presLayoutVars>
          <dgm:chMax val="1"/>
          <dgm:bulletEnabled val="1"/>
        </dgm:presLayoutVars>
      </dgm:prSet>
      <dgm:spPr/>
    </dgm:pt>
    <dgm:pt modelId="{1B95434C-5C1B-4079-8107-D5F080D1D57C}" type="pres">
      <dgm:prSet presAssocID="{AD12DA8F-9313-4594-8D47-D57EB96AEC1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54FC0B-9D7C-44B7-B4CF-4C533274A7AE}" type="pres">
      <dgm:prSet presAssocID="{D56003F3-C066-4DCC-B5FA-DB53EE0DCDBD}" presName="Name8" presStyleCnt="0"/>
      <dgm:spPr/>
    </dgm:pt>
    <dgm:pt modelId="{B081A363-8AE0-4C66-8584-073C2717959F}" type="pres">
      <dgm:prSet presAssocID="{D56003F3-C066-4DCC-B5FA-DB53EE0DCDBD}" presName="level" presStyleLbl="node1" presStyleIdx="1" presStyleCnt="5">
        <dgm:presLayoutVars>
          <dgm:chMax val="1"/>
          <dgm:bulletEnabled val="1"/>
        </dgm:presLayoutVars>
      </dgm:prSet>
      <dgm:spPr/>
    </dgm:pt>
    <dgm:pt modelId="{C4500FEE-7E54-4CA7-B329-91999D0D9C9B}" type="pres">
      <dgm:prSet presAssocID="{D56003F3-C066-4DCC-B5FA-DB53EE0DCD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A458FF-3595-45CA-8D55-5C839E34C7EB}" type="pres">
      <dgm:prSet presAssocID="{E161883F-071B-4558-86C0-C4B32D87FB06}" presName="Name8" presStyleCnt="0"/>
      <dgm:spPr/>
    </dgm:pt>
    <dgm:pt modelId="{6AA69776-D59B-4E89-A4F7-53E1DE1BA554}" type="pres">
      <dgm:prSet presAssocID="{E161883F-071B-4558-86C0-C4B32D87FB06}" presName="level" presStyleLbl="node1" presStyleIdx="2" presStyleCnt="5">
        <dgm:presLayoutVars>
          <dgm:chMax val="1"/>
          <dgm:bulletEnabled val="1"/>
        </dgm:presLayoutVars>
      </dgm:prSet>
      <dgm:spPr/>
    </dgm:pt>
    <dgm:pt modelId="{7127C36C-1102-4B77-B17D-9A7268DCBC6D}" type="pres">
      <dgm:prSet presAssocID="{E161883F-071B-4558-86C0-C4B32D87FB0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977AD71-6789-4D12-BF60-AA9137D14C14}" type="pres">
      <dgm:prSet presAssocID="{43E1AA1D-88FB-4D71-8155-4703103B10F0}" presName="Name8" presStyleCnt="0"/>
      <dgm:spPr/>
    </dgm:pt>
    <dgm:pt modelId="{A7A663E7-4F02-47ED-AF95-EBCF96A4FE62}" type="pres">
      <dgm:prSet presAssocID="{43E1AA1D-88FB-4D71-8155-4703103B10F0}" presName="level" presStyleLbl="node1" presStyleIdx="3" presStyleCnt="5">
        <dgm:presLayoutVars>
          <dgm:chMax val="1"/>
          <dgm:bulletEnabled val="1"/>
        </dgm:presLayoutVars>
      </dgm:prSet>
      <dgm:spPr/>
    </dgm:pt>
    <dgm:pt modelId="{C9751228-689D-4A4A-A707-FF96A6EC41B5}" type="pres">
      <dgm:prSet presAssocID="{43E1AA1D-88FB-4D71-8155-4703103B10F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40F9DE-DA38-458B-814D-4126C1F1BE54}" type="pres">
      <dgm:prSet presAssocID="{8382AFF7-B30E-47D5-A52F-77AD42AE1004}" presName="Name8" presStyleCnt="0"/>
      <dgm:spPr/>
    </dgm:pt>
    <dgm:pt modelId="{9901A6AE-2149-4885-AEED-426A4396870D}" type="pres">
      <dgm:prSet presAssocID="{8382AFF7-B30E-47D5-A52F-77AD42AE1004}" presName="level" presStyleLbl="node1" presStyleIdx="4" presStyleCnt="5">
        <dgm:presLayoutVars>
          <dgm:chMax val="1"/>
          <dgm:bulletEnabled val="1"/>
        </dgm:presLayoutVars>
      </dgm:prSet>
      <dgm:spPr/>
    </dgm:pt>
    <dgm:pt modelId="{C595CAA6-2628-4063-B675-78DFF9C6BD5E}" type="pres">
      <dgm:prSet presAssocID="{8382AFF7-B30E-47D5-A52F-77AD42AE100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BEFE615-9253-4E36-AA00-02BCB01161FC}" type="presOf" srcId="{2C62F57A-B988-49A3-93B5-5EFD44732096}" destId="{C66EC9DF-D3D0-4801-84E6-D2FC88813F82}" srcOrd="0" destOrd="0" presId="urn:microsoft.com/office/officeart/2005/8/layout/pyramid1"/>
    <dgm:cxn modelId="{07253033-0713-48B6-A304-4A65EA1D1493}" srcId="{2C62F57A-B988-49A3-93B5-5EFD44732096}" destId="{8382AFF7-B30E-47D5-A52F-77AD42AE1004}" srcOrd="4" destOrd="0" parTransId="{F7581C2D-FD75-4360-B958-82B9570681FA}" sibTransId="{2821F18A-0671-4A6A-98F1-088164F225F4}"/>
    <dgm:cxn modelId="{2FC5A449-564D-4D2B-98FD-0CE4854BEDDB}" type="presOf" srcId="{8382AFF7-B30E-47D5-A52F-77AD42AE1004}" destId="{C595CAA6-2628-4063-B675-78DFF9C6BD5E}" srcOrd="1" destOrd="0" presId="urn:microsoft.com/office/officeart/2005/8/layout/pyramid1"/>
    <dgm:cxn modelId="{64170A4A-36E3-47CD-8BF3-A0B562A1B7DE}" srcId="{2C62F57A-B988-49A3-93B5-5EFD44732096}" destId="{43E1AA1D-88FB-4D71-8155-4703103B10F0}" srcOrd="3" destOrd="0" parTransId="{CB7C335E-1B35-4C0D-B46E-2CBD643E42FF}" sibTransId="{8A74F49E-3C2D-49F9-B8C7-FFB61ED829D4}"/>
    <dgm:cxn modelId="{98DAD44C-C8BA-44FC-B05F-F543429B2523}" type="presOf" srcId="{D56003F3-C066-4DCC-B5FA-DB53EE0DCDBD}" destId="{C4500FEE-7E54-4CA7-B329-91999D0D9C9B}" srcOrd="1" destOrd="0" presId="urn:microsoft.com/office/officeart/2005/8/layout/pyramid1"/>
    <dgm:cxn modelId="{F0F55C80-246B-44D6-99F5-BC3EF9E3D71B}" type="presOf" srcId="{E161883F-071B-4558-86C0-C4B32D87FB06}" destId="{6AA69776-D59B-4E89-A4F7-53E1DE1BA554}" srcOrd="0" destOrd="0" presId="urn:microsoft.com/office/officeart/2005/8/layout/pyramid1"/>
    <dgm:cxn modelId="{22447692-3116-4D40-8262-8A8A0EF6F95A}" type="presOf" srcId="{8382AFF7-B30E-47D5-A52F-77AD42AE1004}" destId="{9901A6AE-2149-4885-AEED-426A4396870D}" srcOrd="0" destOrd="0" presId="urn:microsoft.com/office/officeart/2005/8/layout/pyramid1"/>
    <dgm:cxn modelId="{9EC66694-C27E-4783-9EEE-9AF1FB8DEA9A}" srcId="{2C62F57A-B988-49A3-93B5-5EFD44732096}" destId="{E161883F-071B-4558-86C0-C4B32D87FB06}" srcOrd="2" destOrd="0" parTransId="{41DDE28D-3FFF-43DD-A127-AA3BB3B71A2E}" sibTransId="{9D47A054-CC21-4115-ACEE-8B8F075AE6A3}"/>
    <dgm:cxn modelId="{35484D9B-2E7E-411F-BC7B-AD2F49B9BEAD}" type="presOf" srcId="{43E1AA1D-88FB-4D71-8155-4703103B10F0}" destId="{A7A663E7-4F02-47ED-AF95-EBCF96A4FE62}" srcOrd="0" destOrd="0" presId="urn:microsoft.com/office/officeart/2005/8/layout/pyramid1"/>
    <dgm:cxn modelId="{AAC1B8A2-8C57-45E6-B47F-72D6421D1F3D}" type="presOf" srcId="{D56003F3-C066-4DCC-B5FA-DB53EE0DCDBD}" destId="{B081A363-8AE0-4C66-8584-073C2717959F}" srcOrd="0" destOrd="0" presId="urn:microsoft.com/office/officeart/2005/8/layout/pyramid1"/>
    <dgm:cxn modelId="{5EF096B0-9246-45D9-9C7B-213C7B48C6B6}" srcId="{2C62F57A-B988-49A3-93B5-5EFD44732096}" destId="{D56003F3-C066-4DCC-B5FA-DB53EE0DCDBD}" srcOrd="1" destOrd="0" parTransId="{3D7A9FCE-71D7-4E77-8526-A42774DEA612}" sibTransId="{4D77BB9B-52E5-4551-8175-F0B8325E5E1D}"/>
    <dgm:cxn modelId="{DBA4BFBF-5820-492B-9BBC-845ECE3B22EC}" type="presOf" srcId="{AD12DA8F-9313-4594-8D47-D57EB96AEC13}" destId="{E6967337-C04D-4672-BB70-C6DE49B1CA08}" srcOrd="0" destOrd="0" presId="urn:microsoft.com/office/officeart/2005/8/layout/pyramid1"/>
    <dgm:cxn modelId="{C2A3C7DA-7B86-45AE-825D-9D5D75689FA3}" type="presOf" srcId="{E161883F-071B-4558-86C0-C4B32D87FB06}" destId="{7127C36C-1102-4B77-B17D-9A7268DCBC6D}" srcOrd="1" destOrd="0" presId="urn:microsoft.com/office/officeart/2005/8/layout/pyramid1"/>
    <dgm:cxn modelId="{32026CE4-D1EC-47E3-99B1-04753B3B5702}" type="presOf" srcId="{AD12DA8F-9313-4594-8D47-D57EB96AEC13}" destId="{1B95434C-5C1B-4079-8107-D5F080D1D57C}" srcOrd="1" destOrd="0" presId="urn:microsoft.com/office/officeart/2005/8/layout/pyramid1"/>
    <dgm:cxn modelId="{5A06B4E8-E05E-4F25-A216-BA01B7854EC9}" type="presOf" srcId="{43E1AA1D-88FB-4D71-8155-4703103B10F0}" destId="{C9751228-689D-4A4A-A707-FF96A6EC41B5}" srcOrd="1" destOrd="0" presId="urn:microsoft.com/office/officeart/2005/8/layout/pyramid1"/>
    <dgm:cxn modelId="{095929EB-8D06-41DC-B6FC-CC203A6CB08D}" srcId="{2C62F57A-B988-49A3-93B5-5EFD44732096}" destId="{AD12DA8F-9313-4594-8D47-D57EB96AEC13}" srcOrd="0" destOrd="0" parTransId="{377B516C-2964-420F-9F7B-50FE1DC797E3}" sibTransId="{6A66B88D-CE0F-4C87-AA59-2672ECF9DA39}"/>
    <dgm:cxn modelId="{557A9438-D5BA-4F80-B616-0E099626BA1E}" type="presParOf" srcId="{C66EC9DF-D3D0-4801-84E6-D2FC88813F82}" destId="{8E8CA659-38A9-4F42-B774-3C91110C66CD}" srcOrd="0" destOrd="0" presId="urn:microsoft.com/office/officeart/2005/8/layout/pyramid1"/>
    <dgm:cxn modelId="{72DF50FE-98F3-4845-83DF-D97C3B7E7E59}" type="presParOf" srcId="{8E8CA659-38A9-4F42-B774-3C91110C66CD}" destId="{E6967337-C04D-4672-BB70-C6DE49B1CA08}" srcOrd="0" destOrd="0" presId="urn:microsoft.com/office/officeart/2005/8/layout/pyramid1"/>
    <dgm:cxn modelId="{B0834129-F6F0-467B-8ECE-9CFA95D49183}" type="presParOf" srcId="{8E8CA659-38A9-4F42-B774-3C91110C66CD}" destId="{1B95434C-5C1B-4079-8107-D5F080D1D57C}" srcOrd="1" destOrd="0" presId="urn:microsoft.com/office/officeart/2005/8/layout/pyramid1"/>
    <dgm:cxn modelId="{31D27A5E-05AF-4B65-9BD2-DB7C674DFDAF}" type="presParOf" srcId="{C66EC9DF-D3D0-4801-84E6-D2FC88813F82}" destId="{C654FC0B-9D7C-44B7-B4CF-4C533274A7AE}" srcOrd="1" destOrd="0" presId="urn:microsoft.com/office/officeart/2005/8/layout/pyramid1"/>
    <dgm:cxn modelId="{02845B76-FCF1-4BB2-A352-ADCBB8894645}" type="presParOf" srcId="{C654FC0B-9D7C-44B7-B4CF-4C533274A7AE}" destId="{B081A363-8AE0-4C66-8584-073C2717959F}" srcOrd="0" destOrd="0" presId="urn:microsoft.com/office/officeart/2005/8/layout/pyramid1"/>
    <dgm:cxn modelId="{9AC7B6BC-CF44-4971-A93C-1B59A759C712}" type="presParOf" srcId="{C654FC0B-9D7C-44B7-B4CF-4C533274A7AE}" destId="{C4500FEE-7E54-4CA7-B329-91999D0D9C9B}" srcOrd="1" destOrd="0" presId="urn:microsoft.com/office/officeart/2005/8/layout/pyramid1"/>
    <dgm:cxn modelId="{C561842F-FAFE-4DE2-8E33-2329E6504DC3}" type="presParOf" srcId="{C66EC9DF-D3D0-4801-84E6-D2FC88813F82}" destId="{43A458FF-3595-45CA-8D55-5C839E34C7EB}" srcOrd="2" destOrd="0" presId="urn:microsoft.com/office/officeart/2005/8/layout/pyramid1"/>
    <dgm:cxn modelId="{8356D737-A002-4151-B425-F5F97D0170E2}" type="presParOf" srcId="{43A458FF-3595-45CA-8D55-5C839E34C7EB}" destId="{6AA69776-D59B-4E89-A4F7-53E1DE1BA554}" srcOrd="0" destOrd="0" presId="urn:microsoft.com/office/officeart/2005/8/layout/pyramid1"/>
    <dgm:cxn modelId="{4C8A6E30-072C-4D23-9876-9B857CB94055}" type="presParOf" srcId="{43A458FF-3595-45CA-8D55-5C839E34C7EB}" destId="{7127C36C-1102-4B77-B17D-9A7268DCBC6D}" srcOrd="1" destOrd="0" presId="urn:microsoft.com/office/officeart/2005/8/layout/pyramid1"/>
    <dgm:cxn modelId="{E6D8F681-2CBA-499C-ABBD-CA3684B58417}" type="presParOf" srcId="{C66EC9DF-D3D0-4801-84E6-D2FC88813F82}" destId="{0977AD71-6789-4D12-BF60-AA9137D14C14}" srcOrd="3" destOrd="0" presId="urn:microsoft.com/office/officeart/2005/8/layout/pyramid1"/>
    <dgm:cxn modelId="{43D8733E-99F0-4182-BD19-44F47C97C7B0}" type="presParOf" srcId="{0977AD71-6789-4D12-BF60-AA9137D14C14}" destId="{A7A663E7-4F02-47ED-AF95-EBCF96A4FE62}" srcOrd="0" destOrd="0" presId="urn:microsoft.com/office/officeart/2005/8/layout/pyramid1"/>
    <dgm:cxn modelId="{16BE49F5-F7FB-43F3-9545-9B95C2FF2640}" type="presParOf" srcId="{0977AD71-6789-4D12-BF60-AA9137D14C14}" destId="{C9751228-689D-4A4A-A707-FF96A6EC41B5}" srcOrd="1" destOrd="0" presId="urn:microsoft.com/office/officeart/2005/8/layout/pyramid1"/>
    <dgm:cxn modelId="{15709234-39D5-4B4C-9A61-5C58F2501515}" type="presParOf" srcId="{C66EC9DF-D3D0-4801-84E6-D2FC88813F82}" destId="{E040F9DE-DA38-458B-814D-4126C1F1BE54}" srcOrd="4" destOrd="0" presId="urn:microsoft.com/office/officeart/2005/8/layout/pyramid1"/>
    <dgm:cxn modelId="{2BC3C394-2588-4811-9B63-6CE04925AAC4}" type="presParOf" srcId="{E040F9DE-DA38-458B-814D-4126C1F1BE54}" destId="{9901A6AE-2149-4885-AEED-426A4396870D}" srcOrd="0" destOrd="0" presId="urn:microsoft.com/office/officeart/2005/8/layout/pyramid1"/>
    <dgm:cxn modelId="{43AC4326-D6BF-477F-A808-9D542C4E0883}" type="presParOf" srcId="{E040F9DE-DA38-458B-814D-4126C1F1BE54}" destId="{C595CAA6-2628-4063-B675-78DFF9C6BD5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67337-C04D-4672-BB70-C6DE49B1CA08}">
      <dsp:nvSpPr>
        <dsp:cNvPr id="0" name=""/>
        <dsp:cNvSpPr/>
      </dsp:nvSpPr>
      <dsp:spPr>
        <a:xfrm>
          <a:off x="1991123" y="0"/>
          <a:ext cx="995561" cy="870267"/>
        </a:xfrm>
        <a:prstGeom prst="trapezoid">
          <a:avLst>
            <a:gd name="adj" fmla="val 5719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SI</a:t>
          </a:r>
        </a:p>
      </dsp:txBody>
      <dsp:txXfrm>
        <a:off x="1991123" y="0"/>
        <a:ext cx="995561" cy="870267"/>
      </dsp:txXfrm>
    </dsp:sp>
    <dsp:sp modelId="{B081A363-8AE0-4C66-8584-073C2717959F}">
      <dsp:nvSpPr>
        <dsp:cNvPr id="0" name=""/>
        <dsp:cNvSpPr/>
      </dsp:nvSpPr>
      <dsp:spPr>
        <a:xfrm>
          <a:off x="1493342" y="870267"/>
          <a:ext cx="1991123" cy="870267"/>
        </a:xfrm>
        <a:prstGeom prst="trapezoid">
          <a:avLst>
            <a:gd name="adj" fmla="val 5719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Primary standard</a:t>
          </a:r>
        </a:p>
      </dsp:txBody>
      <dsp:txXfrm>
        <a:off x="1841789" y="870267"/>
        <a:ext cx="1294230" cy="870267"/>
      </dsp:txXfrm>
    </dsp:sp>
    <dsp:sp modelId="{6AA69776-D59B-4E89-A4F7-53E1DE1BA554}">
      <dsp:nvSpPr>
        <dsp:cNvPr id="0" name=""/>
        <dsp:cNvSpPr/>
      </dsp:nvSpPr>
      <dsp:spPr>
        <a:xfrm>
          <a:off x="995561" y="1740535"/>
          <a:ext cx="2986685" cy="870267"/>
        </a:xfrm>
        <a:prstGeom prst="trapezoid">
          <a:avLst>
            <a:gd name="adj" fmla="val 5719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Secondary standard</a:t>
          </a:r>
        </a:p>
      </dsp:txBody>
      <dsp:txXfrm>
        <a:off x="1518231" y="1740535"/>
        <a:ext cx="1941345" cy="870267"/>
      </dsp:txXfrm>
    </dsp:sp>
    <dsp:sp modelId="{A7A663E7-4F02-47ED-AF95-EBCF96A4FE62}">
      <dsp:nvSpPr>
        <dsp:cNvPr id="0" name=""/>
        <dsp:cNvSpPr/>
      </dsp:nvSpPr>
      <dsp:spPr>
        <a:xfrm>
          <a:off x="497780" y="2610802"/>
          <a:ext cx="3982247" cy="870267"/>
        </a:xfrm>
        <a:prstGeom prst="trapezoid">
          <a:avLst>
            <a:gd name="adj" fmla="val 5719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⋮</a:t>
          </a:r>
          <a:endParaRPr lang="en-GB" sz="2500" kern="1200" dirty="0"/>
        </a:p>
      </dsp:txBody>
      <dsp:txXfrm>
        <a:off x="1194674" y="2610802"/>
        <a:ext cx="2588460" cy="870267"/>
      </dsp:txXfrm>
    </dsp:sp>
    <dsp:sp modelId="{9901A6AE-2149-4885-AEED-426A4396870D}">
      <dsp:nvSpPr>
        <dsp:cNvPr id="0" name=""/>
        <dsp:cNvSpPr/>
      </dsp:nvSpPr>
      <dsp:spPr>
        <a:xfrm>
          <a:off x="0" y="3481070"/>
          <a:ext cx="4977809" cy="870267"/>
        </a:xfrm>
        <a:prstGeom prst="trapezoid">
          <a:avLst>
            <a:gd name="adj" fmla="val 5719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Measurement</a:t>
          </a:r>
        </a:p>
      </dsp:txBody>
      <dsp:txXfrm>
        <a:off x="871116" y="3481070"/>
        <a:ext cx="3235575" cy="870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7545-0A6D-4B10-9048-9F59555D8487}" type="datetimeFigureOut">
              <a:rPr lang="en-GB" smtClean="0"/>
              <a:t>13.10.24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3F376-2042-4141-9E9C-B4B422424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ISO-IEC-17025-testing-and-calibration-laboratorie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17025 </a:t>
            </a:r>
            <a:r>
              <a:rPr lang="en-GB" b="1" dirty="0">
                <a:hlinkClick r:id="rId3"/>
              </a:rPr>
              <a:t>Testing and calibration laboratories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F376-2042-4141-9E9C-B4B4224241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8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1D5A1-9DA0-4522-70C4-A5F5CD2D5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5031C-554F-DE61-963B-B8FAC62C3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E694F-0C3F-4991-391F-53EBB127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F589-3391-40DC-BD9C-2A1A4EF75994}" type="datetimeFigureOut">
              <a:rPr lang="en-GB" smtClean="0"/>
              <a:t>13.10.24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671A-6A62-098F-04D0-40B74EC3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BCCA6-4D20-5C91-7774-8E1EDD34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BE9-F955-4DDC-B737-931C0F1E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12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14E5-9955-FE31-5C30-145562E0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46C85-31AD-50CE-320E-5EFC3B013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9D889-73B3-78F2-7A89-054236BF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F589-3391-40DC-BD9C-2A1A4EF75994}" type="datetimeFigureOut">
              <a:rPr lang="en-GB" smtClean="0"/>
              <a:t>13.10.24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F68B-9E30-17C3-8F8D-3C357473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78F8B-A2FA-46AB-C3CC-BC446237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BE9-F955-4DDC-B737-931C0F1E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8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DBC67-9D9B-72BC-DCB4-A272E59AA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61717-C6B0-788F-05BF-07A09B076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E35CD-2353-84F8-A55D-1CC7578D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F589-3391-40DC-BD9C-2A1A4EF75994}" type="datetimeFigureOut">
              <a:rPr lang="en-GB" smtClean="0"/>
              <a:t>13.10.24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9947-1E81-C0E3-F5BC-A26D1C75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C627F-C2D4-8C6B-98B3-BB0EC09E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BE9-F955-4DDC-B737-931C0F1E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1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1075-3177-2909-F474-1EE87866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3B0D3-36FE-61D2-0CCD-8C1C9FAF8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46815-5453-ED0B-B09B-BC9A6D6D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F589-3391-40DC-BD9C-2A1A4EF75994}" type="datetimeFigureOut">
              <a:rPr lang="en-GB" smtClean="0"/>
              <a:t>13.10.24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0B67C-2702-2EBA-922D-CF185448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59FEC-B7A7-C747-F269-EC14DCF8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BE9-F955-4DDC-B737-931C0F1E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9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3D55-B66F-41D2-ADCC-D5A0EE90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51236-0700-C896-D7F0-DD614D605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E5A24-7706-180A-0F49-6154DA4A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F589-3391-40DC-BD9C-2A1A4EF75994}" type="datetimeFigureOut">
              <a:rPr lang="en-GB" smtClean="0"/>
              <a:t>13.10.24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88271-4E9E-2734-ACF8-51F5D5D1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E8D52-9777-A59F-21F0-2E61E6C4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BE9-F955-4DDC-B737-931C0F1E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87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8C5A-4F9B-ACE6-9555-8836DE0B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A7E0D-98A2-0741-ABB3-5234162A3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90ECA-FBCF-45AD-B7DB-BA0173465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DD475-8E3B-F060-FA57-A7792961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F589-3391-40DC-BD9C-2A1A4EF75994}" type="datetimeFigureOut">
              <a:rPr lang="en-GB" smtClean="0"/>
              <a:t>13.10.24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7E0A6-BB4A-7B7A-DC77-31552BC4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E2F01-251F-3188-AC7A-0BA1B65D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BE9-F955-4DDC-B737-931C0F1E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8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FB9C-07C8-F0EC-89AE-C334FF3D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A4868-AC72-FEF9-5743-0786BBC94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3105D-6D2A-27B7-C32A-0F3EBF0E3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8E4B2-F22F-ABDE-01E5-C5DA85AD1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0BFCC-55D8-06EE-E1AE-5B4C01ED6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621CD-3CF3-0F0B-85F4-09FC7F9A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F589-3391-40DC-BD9C-2A1A4EF75994}" type="datetimeFigureOut">
              <a:rPr lang="en-GB" smtClean="0"/>
              <a:t>13.10.24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37BF9-CE52-CF34-BB51-0058D3DA8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B32C8-C584-EB78-6082-0B310353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BE9-F955-4DDC-B737-931C0F1E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1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D732-10ED-B645-79A3-789710A2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D369E-EFCF-A639-E21B-AB0528B5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F589-3391-40DC-BD9C-2A1A4EF75994}" type="datetimeFigureOut">
              <a:rPr lang="en-GB" smtClean="0"/>
              <a:t>13.10.24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D5BB2-FF47-C315-E33F-B49B641D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7CD29-6617-34F7-C09D-58B0AA0D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BE9-F955-4DDC-B737-931C0F1E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8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D6A43-45A3-C998-BBFF-85E19CE7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F589-3391-40DC-BD9C-2A1A4EF75994}" type="datetimeFigureOut">
              <a:rPr lang="en-GB" smtClean="0"/>
              <a:t>13.10.24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9BBF8-6E2E-B582-DED0-0749D570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AB585-014B-2570-B5AB-FB5D46B2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BE9-F955-4DDC-B737-931C0F1E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1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EEA8-C3CA-C5F8-9A21-C6D385A8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A6EB5-9C2E-313B-D5DA-162D65D4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C650C-05DD-8A83-0A32-A4DB77496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ED221-5569-3914-082C-25682095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F589-3391-40DC-BD9C-2A1A4EF75994}" type="datetimeFigureOut">
              <a:rPr lang="en-GB" smtClean="0"/>
              <a:t>13.10.24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B0660-55FA-BBF1-E1B0-9ABF3C53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E8509-6E98-76FF-05A6-6F09C84B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BE9-F955-4DDC-B737-931C0F1E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1506-3570-9210-F8F6-D1574804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B586A-3245-38AD-E0F1-F4A70450F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D09CA-2617-A648-0924-F68298C40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30804-48B9-C43A-FFF7-B6616F06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F589-3391-40DC-BD9C-2A1A4EF75994}" type="datetimeFigureOut">
              <a:rPr lang="en-GB" smtClean="0"/>
              <a:t>13.10.24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2992B-B91B-65E7-572E-671D17F3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0E28F-C93B-61BE-7FE7-21FDED87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BE9-F955-4DDC-B737-931C0F1E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0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5EC21-0843-70EA-0627-873A9674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A86B9-6A90-1D1E-7325-768E14BBF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D1174-2E05-2B53-1613-BD92988B7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EDF589-3391-40DC-BD9C-2A1A4EF75994}" type="datetimeFigureOut">
              <a:rPr lang="en-GB" smtClean="0"/>
              <a:t>13.10.24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F1638-18BF-EB77-A122-700085D14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53506-56BD-4A5C-982F-8164F612C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24DBE9-F955-4DDC-B737-931C0F1E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7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teme-2022-01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1CBA-B74A-C509-1588-766097B3F9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11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Metrological Traceability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DF777-7C35-83F4-03D0-F0FE8FE40B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DE79-4F1E-152F-A642-FD2BAD92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Digital calibration certificate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319A2-FD5B-6FFE-524C-980398C0AA1D}"/>
              </a:ext>
            </a:extLst>
          </p:cNvPr>
          <p:cNvSpPr txBox="1"/>
          <p:nvPr/>
        </p:nvSpPr>
        <p:spPr>
          <a:xfrm>
            <a:off x="5410986" y="5749475"/>
            <a:ext cx="67794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chemeClr val="bg1">
                    <a:lumMod val="85000"/>
                  </a:schemeClr>
                </a:solidFill>
              </a:rPr>
              <a:t>Hackel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, Siegfried, </a:t>
            </a:r>
            <a:r>
              <a:rPr lang="en-GB" sz="1400" dirty="0" err="1">
                <a:solidFill>
                  <a:schemeClr val="bg1">
                    <a:lumMod val="85000"/>
                  </a:schemeClr>
                </a:solidFill>
              </a:rPr>
              <a:t>Schönhals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, Shanna, </a:t>
            </a:r>
            <a:r>
              <a:rPr lang="en-GB" sz="1400" dirty="0" err="1">
                <a:solidFill>
                  <a:schemeClr val="bg1">
                    <a:lumMod val="85000"/>
                  </a:schemeClr>
                </a:solidFill>
              </a:rPr>
              <a:t>Krah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, Thomas and Doering, Lutz. "</a:t>
            </a:r>
            <a:r>
              <a:rPr lang="en-GB" sz="1400" dirty="0" err="1">
                <a:solidFill>
                  <a:schemeClr val="bg1">
                    <a:lumMod val="85000"/>
                  </a:schemeClr>
                </a:solidFill>
              </a:rPr>
              <a:t>Maschinenlesbares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und </a:t>
            </a:r>
            <a:r>
              <a:rPr lang="en-GB" sz="1400" dirty="0" err="1">
                <a:solidFill>
                  <a:schemeClr val="bg1">
                    <a:lumMod val="85000"/>
                  </a:schemeClr>
                </a:solidFill>
              </a:rPr>
              <a:t>maschineninterpretierbares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85000"/>
                  </a:schemeClr>
                </a:solidFill>
              </a:rPr>
              <a:t>digitales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85000"/>
                  </a:schemeClr>
                </a:solidFill>
              </a:rPr>
              <a:t>Kalibrierzertifikat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(DCC) und sein </a:t>
            </a:r>
            <a:r>
              <a:rPr lang="en-GB" sz="1400" dirty="0" err="1">
                <a:solidFill>
                  <a:schemeClr val="bg1">
                    <a:lumMod val="85000"/>
                  </a:schemeClr>
                </a:solidFill>
              </a:rPr>
              <a:t>Einsatz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in der Praxis" </a:t>
            </a:r>
            <a:r>
              <a:rPr lang="en-GB" sz="1400" i="1" dirty="0">
                <a:solidFill>
                  <a:schemeClr val="bg1">
                    <a:lumMod val="85000"/>
                  </a:schemeClr>
                </a:solidFill>
              </a:rPr>
              <a:t>tm - </a:t>
            </a:r>
            <a:r>
              <a:rPr lang="en-GB" sz="1400" i="1" dirty="0" err="1">
                <a:solidFill>
                  <a:schemeClr val="bg1">
                    <a:lumMod val="85000"/>
                  </a:schemeClr>
                </a:solidFill>
              </a:rPr>
              <a:t>Technisches</a:t>
            </a:r>
            <a:r>
              <a:rPr lang="en-GB" sz="1400" i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400" i="1" dirty="0" err="1">
                <a:solidFill>
                  <a:schemeClr val="bg1">
                    <a:lumMod val="85000"/>
                  </a:schemeClr>
                </a:solidFill>
              </a:rPr>
              <a:t>Messen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, vol. 91, no. 1, 2024, pp. 51-62. 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https://doi.org/10.1515/teme-2022-0117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CC-BY 4.0</a:t>
            </a:r>
            <a:endParaRPr lang="en-GB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DAA0-122D-7A7E-F5B0-53419B0D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762080" cy="4351338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Machine (and human) readable format</a:t>
            </a: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Digital signature</a:t>
            </a: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SI quantities</a:t>
            </a:r>
          </a:p>
          <a:p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Format can also be used to transfer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9B04B7-2988-9431-AA2B-43220EC0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4142"/>
            <a:ext cx="5728700" cy="44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7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DCDB-5081-980D-BF24-9480821F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Uncertainty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2ED6D-53B3-130E-5766-466DD929E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85881" cy="4351338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Measurements are affected by uncertainties</a:t>
            </a: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Primary standards have lowest uncertainty</a:t>
            </a: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Comparison against primary standards add further uncertainties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A38EF-5DD2-B06C-3730-89597835373E}"/>
              </a:ext>
            </a:extLst>
          </p:cNvPr>
          <p:cNvSpPr/>
          <p:nvPr/>
        </p:nvSpPr>
        <p:spPr>
          <a:xfrm>
            <a:off x="10022892" y="915464"/>
            <a:ext cx="1201112" cy="501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accurate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B9E6F9-BDA7-8C18-664C-DB8DFD5BDDA1}"/>
              </a:ext>
            </a:extLst>
          </p:cNvPr>
          <p:cNvSpPr/>
          <p:nvPr/>
        </p:nvSpPr>
        <p:spPr>
          <a:xfrm>
            <a:off x="9967237" y="5675682"/>
            <a:ext cx="1201112" cy="501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less accurate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873D0B2-312B-C51B-DBBF-D559AB09DD93}"/>
              </a:ext>
            </a:extLst>
          </p:cNvPr>
          <p:cNvSpPr/>
          <p:nvPr/>
        </p:nvSpPr>
        <p:spPr>
          <a:xfrm>
            <a:off x="10196004" y="1552608"/>
            <a:ext cx="743578" cy="4079631"/>
          </a:xfrm>
          <a:prstGeom prst="downArrow">
            <a:avLst/>
          </a:prstGeom>
          <a:gradFill flip="none" rotWithShape="1">
            <a:gsLst>
              <a:gs pos="50000">
                <a:srgbClr val="FFFF00"/>
              </a:gs>
              <a:gs pos="100000">
                <a:srgbClr val="00B050"/>
              </a:gs>
              <a:gs pos="0">
                <a:srgbClr val="FF0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C29D07-7658-F1FE-A334-9C0C2D01000A}"/>
                  </a:ext>
                </a:extLst>
              </p:cNvPr>
              <p:cNvSpPr txBox="1"/>
              <p:nvPr/>
            </p:nvSpPr>
            <p:spPr>
              <a:xfrm>
                <a:off x="427068" y="5198005"/>
                <a:ext cx="8908144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8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8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28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800" b="0" i="1" smtClean="0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de-DE" sz="2800" b="0" i="1" smtClean="0">
                                              <a:solidFill>
                                                <a:schemeClr val="accent4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800">
                                              <a:solidFill>
                                                <a:schemeClr val="accent4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8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28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8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8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de-DE" sz="28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28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800" i="1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800" i="1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2800" i="1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2800" i="1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de-DE" sz="2800" i="1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de-DE" sz="2800" i="1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de-DE" sz="2800" b="0" i="1" smtClean="0">
                                              <a:solidFill>
                                                <a:schemeClr val="accent4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800">
                                              <a:solidFill>
                                                <a:schemeClr val="accent4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de-DE" sz="28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800" i="1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2800" i="1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800" i="1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8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de-DE" sz="2800" i="1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GB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C29D07-7658-F1FE-A334-9C0C2D010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68" y="5198005"/>
                <a:ext cx="8908144" cy="12730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E7E37C-7636-7E97-1D4E-33641EBC1F1F}"/>
                  </a:ext>
                </a:extLst>
              </p:cNvPr>
              <p:cNvSpPr txBox="1"/>
              <p:nvPr/>
            </p:nvSpPr>
            <p:spPr>
              <a:xfrm>
                <a:off x="1599922" y="4499422"/>
                <a:ext cx="18671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E7E37C-7636-7E97-1D4E-33641EBC1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22" y="4499422"/>
                <a:ext cx="186717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4DE2A3-E81E-8C9F-3A8F-DF62D21F6ADD}"/>
                  </a:ext>
                </a:extLst>
              </p:cNvPr>
              <p:cNvSpPr txBox="1"/>
              <p:nvPr/>
            </p:nvSpPr>
            <p:spPr>
              <a:xfrm>
                <a:off x="6096000" y="4499422"/>
                <a:ext cx="17520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4DE2A3-E81E-8C9F-3A8F-DF62D21F6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499422"/>
                <a:ext cx="175208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4E74968-EC2B-6D16-B134-BCDB0016F738}"/>
              </a:ext>
            </a:extLst>
          </p:cNvPr>
          <p:cNvSpPr txBox="1"/>
          <p:nvPr/>
        </p:nvSpPr>
        <p:spPr>
          <a:xfrm>
            <a:off x="1034064" y="3994210"/>
            <a:ext cx="3330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Functional relation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5EB3B-B6B9-34C9-63E3-643384EE3F93}"/>
              </a:ext>
            </a:extLst>
          </p:cNvPr>
          <p:cNvSpPr txBox="1"/>
          <p:nvPr/>
        </p:nvSpPr>
        <p:spPr>
          <a:xfrm>
            <a:off x="6379770" y="4000880"/>
            <a:ext cx="1226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Value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747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5FD4-6891-2033-CBBF-C0581940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Advanced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169987-6C97-B6D8-65AE-CFC289CC9C72}"/>
                  </a:ext>
                </a:extLst>
              </p:cNvPr>
              <p:cNvSpPr txBox="1"/>
              <p:nvPr/>
            </p:nvSpPr>
            <p:spPr>
              <a:xfrm>
                <a:off x="5308266" y="1676162"/>
                <a:ext cx="6275949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400" b="0" i="1" smtClean="0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24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24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de-DE" sz="24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de-DE" sz="24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24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400" i="1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400" i="1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2400" i="1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2400" i="1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de-DE" sz="2400" i="1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de-DE" sz="2400" i="1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de-DE" sz="2400" b="0" i="1" smtClean="0">
                                          <a:solidFill>
                                            <a:schemeClr val="accent4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2400" i="1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2400" i="1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de-DE" sz="2400" i="1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24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f>
                            <m:fPr>
                              <m:ctrlP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num>
                            <m:den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GB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169987-6C97-B6D8-65AE-CFC289CC9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266" y="1676162"/>
                <a:ext cx="6275949" cy="10911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F20326E-BA99-934B-74F2-66F46DEE42CF}"/>
              </a:ext>
            </a:extLst>
          </p:cNvPr>
          <p:cNvSpPr txBox="1"/>
          <p:nvPr/>
        </p:nvSpPr>
        <p:spPr>
          <a:xfrm>
            <a:off x="838200" y="2099388"/>
            <a:ext cx="3330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Include correlation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568CE-F8B0-D176-9008-0A1D5FC682BA}"/>
              </a:ext>
            </a:extLst>
          </p:cNvPr>
          <p:cNvSpPr txBox="1"/>
          <p:nvPr/>
        </p:nvSpPr>
        <p:spPr>
          <a:xfrm>
            <a:off x="838200" y="3090774"/>
            <a:ext cx="31681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Extended number of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E8BF06-7D67-D3D6-F896-37CC769F5613}"/>
                  </a:ext>
                </a:extLst>
              </p:cNvPr>
              <p:cNvSpPr txBox="1"/>
              <p:nvPr/>
            </p:nvSpPr>
            <p:spPr>
              <a:xfrm>
                <a:off x="5308266" y="2994850"/>
                <a:ext cx="6096221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24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240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num>
                                    <m:den>
                                      <m:r>
                                        <a:rPr lang="de-DE" sz="24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de-DE" sz="2400" b="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b="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2400" b="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sub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ctrlP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E8BF06-7D67-D3D6-F896-37CC769F5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266" y="2994850"/>
                <a:ext cx="6096221" cy="105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7F2219-609D-977A-A742-74BD43EC9501}"/>
                  </a:ext>
                </a:extLst>
              </p:cNvPr>
              <p:cNvSpPr txBox="1"/>
              <p:nvPr/>
            </p:nvSpPr>
            <p:spPr>
              <a:xfrm>
                <a:off x="6388707" y="698120"/>
                <a:ext cx="5675721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4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i</a:t>
                </a:r>
                <a:r>
                  <a:rPr lang="en-GB" sz="2400" b="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s abbreviation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den>
                        </m:f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GB" sz="2400" b="0" i="1" smtClean="0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4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7F2219-609D-977A-A742-74BD43EC9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707" y="698120"/>
                <a:ext cx="5675721" cy="645048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6343AA-4DE2-CA4C-1C67-47E85DCAB8DA}"/>
                  </a:ext>
                </a:extLst>
              </p:cNvPr>
              <p:cNvSpPr txBox="1"/>
              <p:nvPr/>
            </p:nvSpPr>
            <p:spPr>
              <a:xfrm>
                <a:off x="5317693" y="3102673"/>
                <a:ext cx="4093813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f>
                            <m:fPr>
                              <m:ctrlP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de-DE" sz="24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de-DE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de-DE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6343AA-4DE2-CA4C-1C67-47E85DCAB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693" y="3102673"/>
                <a:ext cx="4093813" cy="9380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1FFD7D8-BBAD-8F5B-A825-0AE64369205E}"/>
              </a:ext>
            </a:extLst>
          </p:cNvPr>
          <p:cNvSpPr txBox="1"/>
          <p:nvPr/>
        </p:nvSpPr>
        <p:spPr>
          <a:xfrm>
            <a:off x="838200" y="4996560"/>
            <a:ext cx="3168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6DF363"/>
                </a:solidFill>
              </a:rPr>
              <a:t>Matrix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FC5C68-4C08-7AD0-E7D4-ACB05278AD21}"/>
                  </a:ext>
                </a:extLst>
              </p:cNvPr>
              <p:cNvSpPr txBox="1"/>
              <p:nvPr/>
            </p:nvSpPr>
            <p:spPr>
              <a:xfrm>
                <a:off x="4904296" y="4253393"/>
                <a:ext cx="6094428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6DF36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solidFill>
                                    <a:srgbClr val="6DF36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DE" b="0" i="1" smtClean="0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de-DE" b="0" i="1" smtClean="0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6DF363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FC5C68-4C08-7AD0-E7D4-ACB05278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96" y="4253393"/>
                <a:ext cx="6094428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DF95AF-4A4E-29F5-C003-2FE322CCD803}"/>
                  </a:ext>
                </a:extLst>
              </p:cNvPr>
              <p:cNvSpPr txBox="1"/>
              <p:nvPr/>
            </p:nvSpPr>
            <p:spPr>
              <a:xfrm>
                <a:off x="6301413" y="5176588"/>
                <a:ext cx="5766450" cy="1534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6DF36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solidFill>
                                    <a:srgbClr val="6DF36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b="0" i="1" smtClean="0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  <m:e/>
                              <m:e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/>
                              <m:e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𝑉𝑎𝑟</m:t>
                                </m:r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/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de-DE" i="1">
                                    <a:solidFill>
                                      <a:srgbClr val="6DF363"/>
                                    </a:solidFill>
                                    <a:latin typeface="Cambria Math" panose="02040503050406030204" pitchFamily="18" charset="0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i="1">
                                        <a:solidFill>
                                          <a:srgbClr val="6DF36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i="1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6DF36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6DF363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DF95AF-4A4E-29F5-C003-2FE322CCD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413" y="5176588"/>
                <a:ext cx="5766450" cy="1534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D6FBEA-CCA4-FC19-0EC4-1F73860140AB}"/>
                  </a:ext>
                </a:extLst>
              </p:cNvPr>
              <p:cNvSpPr txBox="1"/>
              <p:nvPr/>
            </p:nvSpPr>
            <p:spPr>
              <a:xfrm>
                <a:off x="1438781" y="5661878"/>
                <a:ext cx="445180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800" b="1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800" b="1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de-DE" sz="4800" b="1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de-DE" sz="4800" b="0" i="1" smtClean="0">
                          <a:solidFill>
                            <a:srgbClr val="6DF36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4800" b="0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800" b="0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4800" b="0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de-DE" sz="4800" b="1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800" b="1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de-DE" sz="4800" b="1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sSubSup>
                        <m:sSubSupPr>
                          <m:ctrlPr>
                            <a:rPr lang="de-DE" sz="4800" b="0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4800" b="0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4800" b="0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de-DE" sz="4800" b="0" i="1" smtClean="0">
                              <a:solidFill>
                                <a:srgbClr val="6DF36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GB" sz="4800" dirty="0">
                  <a:solidFill>
                    <a:srgbClr val="6DF363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D6FBEA-CCA4-FC19-0EC4-1F7386014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781" y="5661878"/>
                <a:ext cx="445180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5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74D7-8DC0-D87C-AB94-24A6066BE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2205137" cy="7715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DE86DA-3047-EFEC-E62D-F819A6CD9483}"/>
              </a:ext>
            </a:extLst>
          </p:cNvPr>
          <p:cNvSpPr txBox="1">
            <a:spLocks/>
          </p:cNvSpPr>
          <p:nvPr/>
        </p:nvSpPr>
        <p:spPr>
          <a:xfrm>
            <a:off x="838200" y="3254188"/>
            <a:ext cx="10515600" cy="3238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96DCF8"/>
                </a:solidFill>
              </a:rPr>
              <a:t>Dr. Martin Weber</a:t>
            </a:r>
          </a:p>
          <a:p>
            <a:pPr algn="ctr"/>
            <a:r>
              <a:rPr lang="en-US" dirty="0">
                <a:solidFill>
                  <a:srgbClr val="96DCF8"/>
                </a:solidFill>
              </a:rPr>
              <a:t>Presentation at THWS</a:t>
            </a:r>
          </a:p>
          <a:p>
            <a:pPr algn="ctr"/>
            <a:r>
              <a:rPr lang="en-US" dirty="0">
                <a:solidFill>
                  <a:srgbClr val="96DCF8"/>
                </a:solidFill>
              </a:rPr>
              <a:t>14.10.2024</a:t>
            </a:r>
          </a:p>
          <a:p>
            <a:pPr algn="ctr"/>
            <a:r>
              <a:rPr lang="en-US" dirty="0">
                <a:solidFill>
                  <a:srgbClr val="96DCF8"/>
                </a:solidFill>
              </a:rPr>
              <a:t>CC BY SA 4.0</a:t>
            </a:r>
          </a:p>
          <a:p>
            <a:pPr algn="ctr"/>
            <a:r>
              <a:rPr lang="en-GB" sz="3200" dirty="0">
                <a:solidFill>
                  <a:srgbClr val="96DCF8"/>
                </a:solidFill>
                <a:latin typeface="Aptos" panose="020B0004020202020204" pitchFamily="34" charset="0"/>
              </a:rPr>
              <a:t>https://doi.org/10.5281/zenodo</a:t>
            </a:r>
            <a:r>
              <a:rPr lang="en-GB" sz="3200">
                <a:solidFill>
                  <a:srgbClr val="96DCF8"/>
                </a:solidFill>
                <a:latin typeface="Aptos" panose="020B0004020202020204" pitchFamily="34" charset="0"/>
              </a:rPr>
              <a:t>.13923070</a:t>
            </a:r>
            <a:endParaRPr lang="en-GB" sz="3200" dirty="0">
              <a:solidFill>
                <a:srgbClr val="96DCF8"/>
              </a:solidFill>
              <a:latin typeface="Aptos" panose="020B0004020202020204" pitchFamily="34" charset="0"/>
            </a:endParaRPr>
          </a:p>
          <a:p>
            <a:pPr algn="ctr"/>
            <a:endParaRPr lang="en-US" dirty="0">
              <a:solidFill>
                <a:srgbClr val="96DC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5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570C-8525-DB38-F036-3F4C73F2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is metrology?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8A44-4232-CCBE-DC51-88D952504BD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8642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Science of exact measurements.</a:t>
            </a:r>
          </a:p>
          <a:p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6401D4-E0AA-16C9-A9A6-51773D894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25" y="466135"/>
            <a:ext cx="2277065" cy="22770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517852-401C-9B46-887A-EC0576AC3B7C}"/>
              </a:ext>
            </a:extLst>
          </p:cNvPr>
          <p:cNvSpPr txBox="1"/>
          <p:nvPr/>
        </p:nvSpPr>
        <p:spPr>
          <a:xfrm>
            <a:off x="6661116" y="6075223"/>
            <a:ext cx="5530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CC-BY-SA 3.0 Axel Hindemith</a:t>
            </a:r>
          </a:p>
          <a:p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https://commons.wikimedia.org/wiki/File:Physikalisch-Technische_Bundesanstalt_Hauptsitz_Braunschweig_Eingang.jpg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9FB5497-49DA-FDAA-0875-2B4C899D0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58" y="3123336"/>
            <a:ext cx="4807601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91C9-3268-A195-D286-5C2906A0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is traceability?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8B199-DA86-FBC0-89E6-5F70280A4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08" y="1509934"/>
            <a:ext cx="4894058" cy="489405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25F073-0364-F342-B763-1E239F2DB147}"/>
              </a:ext>
            </a:extLst>
          </p:cNvPr>
          <p:cNvGrpSpPr/>
          <p:nvPr/>
        </p:nvGrpSpPr>
        <p:grpSpPr>
          <a:xfrm>
            <a:off x="5073092" y="1509934"/>
            <a:ext cx="402674" cy="400110"/>
            <a:chOff x="10336837" y="963512"/>
            <a:chExt cx="402674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A673B4-42A4-A3AA-84CA-22B0F1113241}"/>
                </a:ext>
              </a:extLst>
            </p:cNvPr>
            <p:cNvSpPr/>
            <p:nvPr/>
          </p:nvSpPr>
          <p:spPr>
            <a:xfrm>
              <a:off x="10358174" y="983567"/>
              <a:ext cx="360000" cy="36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D04886-1D5C-6030-3743-B20A8DD930C0}"/>
                </a:ext>
              </a:extLst>
            </p:cNvPr>
            <p:cNvSpPr txBox="1"/>
            <p:nvPr/>
          </p:nvSpPr>
          <p:spPr>
            <a:xfrm>
              <a:off x="10336837" y="963512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AI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440CE66-71EB-AB44-6206-653B14B1F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17" y="720752"/>
            <a:ext cx="4645572" cy="57721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8E4AC9-76FF-BECE-EDB4-4D539DCFA4EE}"/>
              </a:ext>
            </a:extLst>
          </p:cNvPr>
          <p:cNvSpPr txBox="1"/>
          <p:nvPr/>
        </p:nvSpPr>
        <p:spPr>
          <a:xfrm>
            <a:off x="6259494" y="6334780"/>
            <a:ext cx="8644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2">
                    <a:lumMod val="90000"/>
                  </a:schemeClr>
                </a:solidFill>
              </a:rPr>
              <a:t>By BIPM - https://www.nist.gov/si-redefinition/kilogram, CC BY-SA 3.0 </a:t>
            </a:r>
            <a:r>
              <a:rPr lang="en-GB" sz="1400" dirty="0" err="1">
                <a:solidFill>
                  <a:schemeClr val="bg2">
                    <a:lumMod val="90000"/>
                  </a:schemeClr>
                </a:solidFill>
              </a:rPr>
              <a:t>igo</a:t>
            </a:r>
            <a:r>
              <a:rPr lang="en-GB" sz="1400" dirty="0">
                <a:solidFill>
                  <a:schemeClr val="bg2">
                    <a:lumMod val="90000"/>
                  </a:schemeClr>
                </a:solidFill>
              </a:rPr>
              <a:t>, https://commons.wikimedia.org/w/index.php?curid=117707466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50E2A5-9088-5761-C4FD-5A990FC017D7}"/>
              </a:ext>
            </a:extLst>
          </p:cNvPr>
          <p:cNvSpPr txBox="1"/>
          <p:nvPr/>
        </p:nvSpPr>
        <p:spPr>
          <a:xfrm>
            <a:off x="6688963" y="366809"/>
            <a:ext cx="4498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2"/>
                </a:solidFill>
              </a:rPr>
              <a:t>Before 20 May 2019</a:t>
            </a:r>
          </a:p>
        </p:txBody>
      </p:sp>
    </p:spTree>
    <p:extLst>
      <p:ext uri="{BB962C8B-B14F-4D97-AF65-F5344CB8AC3E}">
        <p14:creationId xmlns:p14="http://schemas.microsoft.com/office/powerpoint/2010/main" val="8832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91C9-3268-A195-D286-5C2906A0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is traceability?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8B199-DA86-FBC0-89E6-5F70280A4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08" y="1509934"/>
            <a:ext cx="4894058" cy="489405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25F073-0364-F342-B763-1E239F2DB147}"/>
              </a:ext>
            </a:extLst>
          </p:cNvPr>
          <p:cNvGrpSpPr/>
          <p:nvPr/>
        </p:nvGrpSpPr>
        <p:grpSpPr>
          <a:xfrm>
            <a:off x="5073092" y="1509934"/>
            <a:ext cx="402674" cy="400110"/>
            <a:chOff x="10336837" y="963512"/>
            <a:chExt cx="402674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A673B4-42A4-A3AA-84CA-22B0F1113241}"/>
                </a:ext>
              </a:extLst>
            </p:cNvPr>
            <p:cNvSpPr/>
            <p:nvPr/>
          </p:nvSpPr>
          <p:spPr>
            <a:xfrm>
              <a:off x="10358174" y="983567"/>
              <a:ext cx="360000" cy="36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D04886-1D5C-6030-3743-B20A8DD930C0}"/>
                </a:ext>
              </a:extLst>
            </p:cNvPr>
            <p:cNvSpPr txBox="1"/>
            <p:nvPr/>
          </p:nvSpPr>
          <p:spPr>
            <a:xfrm>
              <a:off x="10336837" y="963512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AI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850E2A5-9088-5761-C4FD-5A990FC017D7}"/>
              </a:ext>
            </a:extLst>
          </p:cNvPr>
          <p:cNvSpPr txBox="1"/>
          <p:nvPr/>
        </p:nvSpPr>
        <p:spPr>
          <a:xfrm>
            <a:off x="6688963" y="366809"/>
            <a:ext cx="4286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2"/>
                </a:solidFill>
              </a:rPr>
              <a:t>Since 20 May 2019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8EC18A-A151-504F-EFA7-DEF4EF436576}"/>
                  </a:ext>
                </a:extLst>
              </p:cNvPr>
              <p:cNvSpPr txBox="1"/>
              <p:nvPr/>
            </p:nvSpPr>
            <p:spPr>
              <a:xfrm>
                <a:off x="6458369" y="2218574"/>
                <a:ext cx="5151923" cy="864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=6.62607015×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−34</m:t>
                          </m:r>
                        </m:sup>
                      </m:sSup>
                      <m:f>
                        <m:fPr>
                          <m:ctrlP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GB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GB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8EC18A-A151-504F-EFA7-DEF4EF436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369" y="2218574"/>
                <a:ext cx="5151923" cy="864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CE5E6B0-D673-F285-C35F-020DFC87CD9E}"/>
              </a:ext>
            </a:extLst>
          </p:cNvPr>
          <p:cNvSpPr txBox="1"/>
          <p:nvPr/>
        </p:nvSpPr>
        <p:spPr>
          <a:xfrm>
            <a:off x="6688963" y="1509934"/>
            <a:ext cx="3755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2"/>
                </a:solidFill>
              </a:rPr>
              <a:t>Planck constant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1F0AD8-CBF0-F987-0DB1-82FB17FBEDDC}"/>
              </a:ext>
            </a:extLst>
          </p:cNvPr>
          <p:cNvGrpSpPr/>
          <p:nvPr/>
        </p:nvGrpSpPr>
        <p:grpSpPr>
          <a:xfrm rot="1216502">
            <a:off x="7631199" y="4210003"/>
            <a:ext cx="2806262" cy="1643724"/>
            <a:chOff x="8405922" y="4707264"/>
            <a:chExt cx="2806262" cy="1643724"/>
          </a:xfrm>
        </p:grpSpPr>
        <p:pic>
          <p:nvPicPr>
            <p:cNvPr id="16" name="Graphic 15" descr="Alien Face with solid fill">
              <a:extLst>
                <a:ext uri="{FF2B5EF4-FFF2-40B4-BE49-F238E27FC236}">
                  <a16:creationId xmlns:a16="http://schemas.microsoft.com/office/drawing/2014/main" id="{70C61252-94B5-7FF4-868D-C9E041D85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1852" y="4865959"/>
              <a:ext cx="914400" cy="91440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F7AA67-2F94-5770-8574-4F12CCD89115}"/>
                </a:ext>
              </a:extLst>
            </p:cNvPr>
            <p:cNvSpPr/>
            <p:nvPr/>
          </p:nvSpPr>
          <p:spPr>
            <a:xfrm>
              <a:off x="9262515" y="4707264"/>
              <a:ext cx="1093075" cy="1095815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3F4AC7D-467F-4C9A-AAFB-83981FA06894}"/>
                </a:ext>
              </a:extLst>
            </p:cNvPr>
            <p:cNvSpPr/>
            <p:nvPr/>
          </p:nvSpPr>
          <p:spPr>
            <a:xfrm>
              <a:off x="8405922" y="5297756"/>
              <a:ext cx="2806262" cy="1053232"/>
            </a:xfrm>
            <a:custGeom>
              <a:avLst/>
              <a:gdLst>
                <a:gd name="connsiteX0" fmla="*/ 1945386 w 2806262"/>
                <a:gd name="connsiteY0" fmla="*/ 0 h 1053232"/>
                <a:gd name="connsiteX1" fmla="*/ 1949293 w 2806262"/>
                <a:gd name="connsiteY1" fmla="*/ 474 h 1053232"/>
                <a:gd name="connsiteX2" fmla="*/ 2806262 w 2806262"/>
                <a:gd name="connsiteY2" fmla="*/ 505324 h 1053232"/>
                <a:gd name="connsiteX3" fmla="*/ 1403131 w 2806262"/>
                <a:gd name="connsiteY3" fmla="*/ 1053232 h 1053232"/>
                <a:gd name="connsiteX4" fmla="*/ 0 w 2806262"/>
                <a:gd name="connsiteY4" fmla="*/ 505324 h 1053232"/>
                <a:gd name="connsiteX5" fmla="*/ 856969 w 2806262"/>
                <a:gd name="connsiteY5" fmla="*/ 474 h 1053232"/>
                <a:gd name="connsiteX6" fmla="*/ 860874 w 2806262"/>
                <a:gd name="connsiteY6" fmla="*/ 0 h 1053232"/>
                <a:gd name="connsiteX7" fmla="*/ 867696 w 2806262"/>
                <a:gd name="connsiteY7" fmla="*/ 67838 h 1053232"/>
                <a:gd name="connsiteX8" fmla="*/ 1403130 w 2806262"/>
                <a:gd name="connsiteY8" fmla="*/ 505323 h 1053232"/>
                <a:gd name="connsiteX9" fmla="*/ 1938564 w 2806262"/>
                <a:gd name="connsiteY9" fmla="*/ 67838 h 105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6262" h="1053232">
                  <a:moveTo>
                    <a:pt x="1945386" y="0"/>
                  </a:moveTo>
                  <a:lnTo>
                    <a:pt x="1949293" y="474"/>
                  </a:lnTo>
                  <a:cubicBezTo>
                    <a:pt x="2452898" y="83651"/>
                    <a:pt x="2806262" y="278374"/>
                    <a:pt x="2806262" y="505324"/>
                  </a:cubicBezTo>
                  <a:cubicBezTo>
                    <a:pt x="2806262" y="807925"/>
                    <a:pt x="2178059" y="1053232"/>
                    <a:pt x="1403131" y="1053232"/>
                  </a:cubicBezTo>
                  <a:cubicBezTo>
                    <a:pt x="628203" y="1053232"/>
                    <a:pt x="0" y="807925"/>
                    <a:pt x="0" y="505324"/>
                  </a:cubicBezTo>
                  <a:cubicBezTo>
                    <a:pt x="0" y="278374"/>
                    <a:pt x="353364" y="83651"/>
                    <a:pt x="856969" y="474"/>
                  </a:cubicBezTo>
                  <a:lnTo>
                    <a:pt x="860874" y="0"/>
                  </a:lnTo>
                  <a:lnTo>
                    <a:pt x="867696" y="67838"/>
                  </a:lnTo>
                  <a:cubicBezTo>
                    <a:pt x="918658" y="317510"/>
                    <a:pt x="1139016" y="505323"/>
                    <a:pt x="1403130" y="505323"/>
                  </a:cubicBezTo>
                  <a:cubicBezTo>
                    <a:pt x="1667244" y="505323"/>
                    <a:pt x="1887602" y="317510"/>
                    <a:pt x="1938564" y="6783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0">
                  <a:schemeClr val="bg2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94A80B-14FE-7E07-5E07-20668C4D8888}"/>
                  </a:ext>
                </a:extLst>
              </p:cNvPr>
              <p:cNvSpPr txBox="1"/>
              <p:nvPr/>
            </p:nvSpPr>
            <p:spPr>
              <a:xfrm>
                <a:off x="6972719" y="3083297"/>
                <a:ext cx="14429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GB" sz="2800" b="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94A80B-14FE-7E07-5E07-20668C4D8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719" y="3083297"/>
                <a:ext cx="144295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39DB33-B1CF-A827-F89E-6478A1FF8DF6}"/>
                  </a:ext>
                </a:extLst>
              </p:cNvPr>
              <p:cNvSpPr txBox="1"/>
              <p:nvPr/>
            </p:nvSpPr>
            <p:spPr>
              <a:xfrm>
                <a:off x="9081859" y="3083298"/>
                <a:ext cx="17021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b="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39DB33-B1CF-A827-F89E-6478A1FF8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859" y="3083298"/>
                <a:ext cx="170213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4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3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B50C-A4B7-C6C9-9494-5B96908C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SI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511920-8608-59B4-B9C2-3D106C24D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68" y="505268"/>
            <a:ext cx="5847464" cy="584746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E7DD2-915C-F1B4-186A-0BD7870AB3B4}"/>
              </a:ext>
            </a:extLst>
          </p:cNvPr>
          <p:cNvSpPr txBox="1"/>
          <p:nvPr/>
        </p:nvSpPr>
        <p:spPr>
          <a:xfrm>
            <a:off x="3267075" y="6488668"/>
            <a:ext cx="7810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https://www.bipm.org/en/measurement-units/si-promotion CC BY ND 4.0</a:t>
            </a:r>
          </a:p>
        </p:txBody>
      </p:sp>
    </p:spTree>
    <p:extLst>
      <p:ext uri="{BB962C8B-B14F-4D97-AF65-F5344CB8AC3E}">
        <p14:creationId xmlns:p14="http://schemas.microsoft.com/office/powerpoint/2010/main" val="50783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1617-7F6A-D698-1338-80CDC5A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Metrological Traceability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82DA48-A0C3-CD3F-65F1-4F86BBE4B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846354"/>
              </p:ext>
            </p:extLst>
          </p:nvPr>
        </p:nvGraphicFramePr>
        <p:xfrm>
          <a:off x="3626679" y="1930672"/>
          <a:ext cx="497780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86BF5B8C-FB0C-B3CC-7FEA-011BF32C0073}"/>
              </a:ext>
            </a:extLst>
          </p:cNvPr>
          <p:cNvSpPr/>
          <p:nvPr/>
        </p:nvSpPr>
        <p:spPr>
          <a:xfrm>
            <a:off x="10792490" y="1914833"/>
            <a:ext cx="743578" cy="4079631"/>
          </a:xfrm>
          <a:prstGeom prst="downArrow">
            <a:avLst/>
          </a:prstGeom>
          <a:gradFill flip="none" rotWithShape="1">
            <a:gsLst>
              <a:gs pos="50000">
                <a:srgbClr val="FFFF00"/>
              </a:gs>
              <a:gs pos="100000">
                <a:srgbClr val="00B050"/>
              </a:gs>
              <a:gs pos="0">
                <a:srgbClr val="FF0000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E615D5C-84EF-0F79-EED2-851078CB0A11}"/>
              </a:ext>
            </a:extLst>
          </p:cNvPr>
          <p:cNvSpPr/>
          <p:nvPr/>
        </p:nvSpPr>
        <p:spPr>
          <a:xfrm>
            <a:off x="2308053" y="1914833"/>
            <a:ext cx="743578" cy="4079631"/>
          </a:xfrm>
          <a:prstGeom prst="downArrow">
            <a:avLst/>
          </a:prstGeom>
          <a:gradFill flip="none" rotWithShape="1">
            <a:gsLst>
              <a:gs pos="50000">
                <a:srgbClr val="FFFF00"/>
              </a:gs>
              <a:gs pos="100000">
                <a:srgbClr val="00B050"/>
              </a:gs>
              <a:gs pos="0">
                <a:srgbClr val="FF000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8EEB42-A0ED-9A74-91ED-4A7837965D5F}"/>
              </a:ext>
            </a:extLst>
          </p:cNvPr>
          <p:cNvSpPr/>
          <p:nvPr/>
        </p:nvSpPr>
        <p:spPr>
          <a:xfrm>
            <a:off x="10543403" y="1316380"/>
            <a:ext cx="1201112" cy="501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expensive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5AA4CE-B09C-193F-A447-727305E059A8}"/>
              </a:ext>
            </a:extLst>
          </p:cNvPr>
          <p:cNvSpPr/>
          <p:nvPr/>
        </p:nvSpPr>
        <p:spPr>
          <a:xfrm>
            <a:off x="10548483" y="6106435"/>
            <a:ext cx="1201112" cy="501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cheap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FD225F-1CB0-C6B7-73E6-E4475B0E6A77}"/>
              </a:ext>
            </a:extLst>
          </p:cNvPr>
          <p:cNvSpPr/>
          <p:nvPr/>
        </p:nvSpPr>
        <p:spPr>
          <a:xfrm>
            <a:off x="9273628" y="1316380"/>
            <a:ext cx="1201112" cy="501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ADC23D-1CA5-F157-CDFA-42FED9712B42}"/>
              </a:ext>
            </a:extLst>
          </p:cNvPr>
          <p:cNvSpPr/>
          <p:nvPr/>
        </p:nvSpPr>
        <p:spPr>
          <a:xfrm>
            <a:off x="9137584" y="6106435"/>
            <a:ext cx="1201112" cy="501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8FCC68-6E52-1804-9A3B-9EE066BEC47B}"/>
              </a:ext>
            </a:extLst>
          </p:cNvPr>
          <p:cNvSpPr/>
          <p:nvPr/>
        </p:nvSpPr>
        <p:spPr>
          <a:xfrm>
            <a:off x="2079286" y="1316380"/>
            <a:ext cx="1201112" cy="501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C1D20F-54D8-E452-6EF6-8F02F6278634}"/>
              </a:ext>
            </a:extLst>
          </p:cNvPr>
          <p:cNvSpPr/>
          <p:nvPr/>
        </p:nvSpPr>
        <p:spPr>
          <a:xfrm>
            <a:off x="2009732" y="6106435"/>
            <a:ext cx="1201112" cy="501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B9C29E-C8DB-282D-574D-3B0DA7558E95}"/>
              </a:ext>
            </a:extLst>
          </p:cNvPr>
          <p:cNvSpPr/>
          <p:nvPr/>
        </p:nvSpPr>
        <p:spPr>
          <a:xfrm>
            <a:off x="678097" y="1316380"/>
            <a:ext cx="1201112" cy="501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accurate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E3054-761F-9E86-FFDC-6253CFD1C9E3}"/>
              </a:ext>
            </a:extLst>
          </p:cNvPr>
          <p:cNvSpPr/>
          <p:nvPr/>
        </p:nvSpPr>
        <p:spPr>
          <a:xfrm>
            <a:off x="622442" y="6106435"/>
            <a:ext cx="1201112" cy="501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less accurate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29DB28F-E015-D904-37FA-29BA66026DA9}"/>
              </a:ext>
            </a:extLst>
          </p:cNvPr>
          <p:cNvSpPr/>
          <p:nvPr/>
        </p:nvSpPr>
        <p:spPr>
          <a:xfrm>
            <a:off x="851209" y="1914833"/>
            <a:ext cx="743578" cy="4079631"/>
          </a:xfrm>
          <a:prstGeom prst="downArrow">
            <a:avLst/>
          </a:prstGeom>
          <a:gradFill flip="none" rotWithShape="1">
            <a:gsLst>
              <a:gs pos="50000">
                <a:srgbClr val="FFFF00"/>
              </a:gs>
              <a:gs pos="100000">
                <a:srgbClr val="00B050"/>
              </a:gs>
              <a:gs pos="0">
                <a:srgbClr val="FF000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6687ACE-C06A-8498-8B54-36343D925095}"/>
              </a:ext>
            </a:extLst>
          </p:cNvPr>
          <p:cNvSpPr/>
          <p:nvPr/>
        </p:nvSpPr>
        <p:spPr>
          <a:xfrm>
            <a:off x="9472973" y="1914833"/>
            <a:ext cx="743578" cy="4079631"/>
          </a:xfrm>
          <a:prstGeom prst="downArrow">
            <a:avLst/>
          </a:prstGeom>
          <a:gradFill flip="none" rotWithShape="1">
            <a:gsLst>
              <a:gs pos="50000">
                <a:srgbClr val="FFFF00"/>
              </a:gs>
              <a:gs pos="100000">
                <a:srgbClr val="00B050"/>
              </a:gs>
              <a:gs pos="0">
                <a:srgbClr val="FF0000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67337-C04D-4672-BB70-C6DE49B1C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6967337-C04D-4672-BB70-C6DE49B1C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1A363-8AE0-4C66-8584-073C27179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081A363-8AE0-4C66-8584-073C27179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A69776-D59B-4E89-A4F7-53E1DE1BA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AA69776-D59B-4E89-A4F7-53E1DE1BA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663E7-4F02-47ED-AF95-EBCF96A4F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7A663E7-4F02-47ED-AF95-EBCF96A4F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01A6AE-2149-4885-AEED-426A43968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901A6AE-2149-4885-AEED-426A43968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A273-0D68-E98F-7F79-20762623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Primary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30D72-AC45-3FE5-9F9A-954526D26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each quantity, there should be a primary standard</a:t>
            </a:r>
          </a:p>
          <a:p>
            <a:pPr lvl="1"/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Caesium atomic clocks for frequency / time</a:t>
            </a:r>
          </a:p>
          <a:p>
            <a:pPr lvl="1"/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Single electron pumps for current</a:t>
            </a:r>
          </a:p>
          <a:p>
            <a:pPr lvl="1"/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Acoustic pressure</a:t>
            </a:r>
          </a:p>
          <a:p>
            <a:pPr lvl="1"/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Electric power</a:t>
            </a:r>
          </a:p>
          <a:p>
            <a:pPr lvl="1"/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Volume</a:t>
            </a:r>
          </a:p>
          <a:p>
            <a:pPr lvl="1"/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Force</a:t>
            </a:r>
          </a:p>
          <a:p>
            <a:pPr lvl="1"/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Torque</a:t>
            </a:r>
          </a:p>
          <a:p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9A19-CA83-38BD-31C3-E7106B47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Primary setup for </a:t>
            </a:r>
            <a:b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ultrasonic pressure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B8695-C752-2525-B51D-4B99D4384255}"/>
              </a:ext>
            </a:extLst>
          </p:cNvPr>
          <p:cNvSpPr txBox="1"/>
          <p:nvPr/>
        </p:nvSpPr>
        <p:spPr>
          <a:xfrm>
            <a:off x="6096000" y="5919281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85000"/>
                  </a:schemeClr>
                </a:solidFill>
              </a:rPr>
              <a:t>Weber, M., 2019. Primäre Kalibrierung von Ultraschall-</a:t>
            </a:r>
            <a:r>
              <a:rPr lang="de-DE" sz="1100" dirty="0" err="1">
                <a:solidFill>
                  <a:schemeClr val="bg1">
                    <a:lumMod val="85000"/>
                  </a:schemeClr>
                </a:solidFill>
              </a:rPr>
              <a:t>Hydrophonen</a:t>
            </a:r>
            <a:r>
              <a:rPr lang="de-DE" sz="1100" dirty="0">
                <a:solidFill>
                  <a:schemeClr val="bg1">
                    <a:lumMod val="85000"/>
                  </a:schemeClr>
                </a:solidFill>
              </a:rPr>
              <a:t> bis 100 MHz. Berichte aus dem Institut für Elektrische Messtechnik und Grundlagen der Elektrotechnik. </a:t>
            </a:r>
            <a:r>
              <a:rPr lang="de-DE" sz="1100" dirty="0" err="1">
                <a:solidFill>
                  <a:schemeClr val="bg1">
                    <a:lumMod val="85000"/>
                  </a:schemeClr>
                </a:solidFill>
              </a:rPr>
              <a:t>mensch</a:t>
            </a:r>
            <a:r>
              <a:rPr lang="de-DE" sz="1100" dirty="0">
                <a:solidFill>
                  <a:schemeClr val="bg1">
                    <a:lumMod val="85000"/>
                  </a:schemeClr>
                </a:solidFill>
              </a:rPr>
              <a:t> und buch, Berlin. https://doi.org/10.24355/dbbs.084-201906171147-0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989AB-E2F4-3887-CD32-6F533ADAA6B9}"/>
              </a:ext>
            </a:extLst>
          </p:cNvPr>
          <p:cNvSpPr txBox="1"/>
          <p:nvPr/>
        </p:nvSpPr>
        <p:spPr>
          <a:xfrm>
            <a:off x="755896" y="2297216"/>
            <a:ext cx="499672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 brief: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Using an interferometer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Measurement of the displacement of the water surface caused by the reflected ultrasonic wave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Calculate the equivalent pressure of the wave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CB2DE-D207-C5DF-E87F-7A294D9C4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70" y="150828"/>
            <a:ext cx="4761205" cy="56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7FD7D8-8C59-5648-103B-6F11C02A52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495256" y="1161256"/>
            <a:ext cx="5696744" cy="5696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D090B-5CF7-1ADA-23A3-C23DEE71D37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Automation – Minimizing the human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8770-8E44-2B2E-0B26-D16E75D83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  <a:noFill/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API</a:t>
            </a: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IEEE GPIB, Ethernet, NI-VISA</a:t>
            </a: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USB / (virtual) Serial Port</a:t>
            </a:r>
          </a:p>
          <a:p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I²C, SPI, and other hardware interfaces</a:t>
            </a: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Logic IO</a:t>
            </a:r>
          </a:p>
          <a:p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Manual operator interaction</a:t>
            </a:r>
          </a:p>
          <a:p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57421C-415D-F241-6793-913C85570950}"/>
              </a:ext>
            </a:extLst>
          </p:cNvPr>
          <p:cNvGrpSpPr/>
          <p:nvPr/>
        </p:nvGrpSpPr>
        <p:grpSpPr>
          <a:xfrm>
            <a:off x="11721542" y="1161256"/>
            <a:ext cx="402674" cy="400110"/>
            <a:chOff x="10336837" y="963512"/>
            <a:chExt cx="402674" cy="4001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FEC961-1364-2ED8-CF24-6F687A156AE3}"/>
                </a:ext>
              </a:extLst>
            </p:cNvPr>
            <p:cNvSpPr/>
            <p:nvPr/>
          </p:nvSpPr>
          <p:spPr>
            <a:xfrm>
              <a:off x="10358174" y="983567"/>
              <a:ext cx="360000" cy="36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D6FC7B-E4C9-0F92-8F8B-3AE8068DF838}"/>
                </a:ext>
              </a:extLst>
            </p:cNvPr>
            <p:cNvSpPr txBox="1"/>
            <p:nvPr/>
          </p:nvSpPr>
          <p:spPr>
            <a:xfrm>
              <a:off x="10336837" y="963512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362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6820</TotalTime>
  <Words>492</Words>
  <Application>Microsoft Office PowerPoint</Application>
  <PresentationFormat>Widescreen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Office Theme</vt:lpstr>
      <vt:lpstr>Metrological Traceability</vt:lpstr>
      <vt:lpstr>What is metrology?</vt:lpstr>
      <vt:lpstr>What is traceability?</vt:lpstr>
      <vt:lpstr>What is traceability?</vt:lpstr>
      <vt:lpstr>SI System</vt:lpstr>
      <vt:lpstr>Metrological Traceability</vt:lpstr>
      <vt:lpstr>Primary Standard</vt:lpstr>
      <vt:lpstr>Primary setup for  ultrasonic pressure</vt:lpstr>
      <vt:lpstr>Automation – Minimizing the human factor</vt:lpstr>
      <vt:lpstr>Digital calibration certificate</vt:lpstr>
      <vt:lpstr>Uncertainty propagation</vt:lpstr>
      <vt:lpstr>Advanced methods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Weber, Martin</cp:lastModifiedBy>
  <cp:revision>1</cp:revision>
  <dcterms:created xsi:type="dcterms:W3CDTF">2024-08-20T15:23:43Z</dcterms:created>
  <dcterms:modified xsi:type="dcterms:W3CDTF">2024-10-13T06:46:32Z</dcterms:modified>
</cp:coreProperties>
</file>