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7E6"/>
          </a:solidFill>
        </a:fill>
      </a:tcStyle>
    </a:wholeTbl>
    <a:band2H>
      <a:tcTxStyle b="def" i="def"/>
      <a:tcStyle>
        <a:tcBdr/>
        <a:fill>
          <a:solidFill>
            <a:srgbClr val="E7EC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2CD"/>
          </a:solidFill>
        </a:fill>
      </a:tcStyle>
    </a:wholeTbl>
    <a:band2H>
      <a:tcTxStyle b="def" i="def"/>
      <a:tcStyle>
        <a:tcBdr/>
        <a:fill>
          <a:solidFill>
            <a:srgbClr val="EDF1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CCCC"/>
          </a:solidFill>
        </a:fill>
      </a:tcStyle>
    </a:wholeTbl>
    <a:band2H>
      <a:tcTxStyle b="def" i="def"/>
      <a:tcStyle>
        <a:tcBdr/>
        <a:fill>
          <a:solidFill>
            <a:srgbClr val="EE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0" name="Shape 70"/>
          <p:cNvSpPr/>
          <p:nvPr>
            <p:ph type="sldImg"/>
          </p:nvPr>
        </p:nvSpPr>
        <p:spPr>
          <a:xfrm>
            <a:off x="1143000" y="685800"/>
            <a:ext cx="4572000" cy="3429000"/>
          </a:xfrm>
          <a:prstGeom prst="rect">
            <a:avLst/>
          </a:prstGeom>
        </p:spPr>
        <p:txBody>
          <a:bodyPr/>
          <a:lstStyle/>
          <a:p>
            <a:pPr/>
          </a:p>
        </p:txBody>
      </p:sp>
      <p:sp>
        <p:nvSpPr>
          <p:cNvPr id="71" name="Shape 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1583342"/>
            <a:ext cx="7772400" cy="1159857"/>
          </a:xfrm>
          <a:prstGeom prst="rect">
            <a:avLst/>
          </a:prstGeom>
        </p:spPr>
        <p:txBody>
          <a:bodyPr/>
          <a:lstStyle>
            <a:lvl1pPr algn="ctr">
              <a:defRPr sz="4800"/>
            </a:lvl1pPr>
          </a:lstStyle>
          <a:p>
            <a:pPr/>
            <a:r>
              <a:t>Title Text</a:t>
            </a:r>
          </a:p>
        </p:txBody>
      </p:sp>
      <p:sp>
        <p:nvSpPr>
          <p:cNvPr id="12" name="Body Level One…"/>
          <p:cNvSpPr txBox="1"/>
          <p:nvPr>
            <p:ph type="body" sz="quarter" idx="1"/>
          </p:nvPr>
        </p:nvSpPr>
        <p:spPr>
          <a:xfrm>
            <a:off x="685800" y="2840053"/>
            <a:ext cx="7772400" cy="784737"/>
          </a:xfrm>
          <a:prstGeom prst="rect">
            <a:avLst/>
          </a:prstGeom>
        </p:spPr>
        <p:txBody>
          <a:bodyPr/>
          <a:lstStyle>
            <a:lvl1pPr algn="ctr">
              <a:defRPr>
                <a:solidFill>
                  <a:srgbClr val="666666"/>
                </a:solidFill>
              </a:defRPr>
            </a:lvl1pPr>
            <a:lvl2pPr algn="ctr">
              <a:defRPr>
                <a:solidFill>
                  <a:srgbClr val="666666"/>
                </a:solidFill>
              </a:defRPr>
            </a:lvl2pPr>
            <a:lvl3pPr algn="ctr">
              <a:defRPr>
                <a:solidFill>
                  <a:srgbClr val="666666"/>
                </a:solidFill>
              </a:defRPr>
            </a:lvl3pPr>
            <a:lvl4pPr algn="ctr">
              <a:defRPr>
                <a:solidFill>
                  <a:srgbClr val="666666"/>
                </a:solidFill>
              </a:defRPr>
            </a:lvl4pPr>
            <a:lvl5pPr algn="ctr">
              <a:defRPr>
                <a:solidFill>
                  <a:srgbClr val="666666"/>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wo columns">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sz="half" idx="1"/>
          </p:nvPr>
        </p:nvSpPr>
        <p:spPr>
          <a:xfrm>
            <a:off x="457200" y="1200150"/>
            <a:ext cx="3994526" cy="372568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hape 17"/>
          <p:cNvSpPr txBox="1"/>
          <p:nvPr>
            <p:ph type="body" sz="half" idx="21"/>
          </p:nvPr>
        </p:nvSpPr>
        <p:spPr>
          <a:xfrm>
            <a:off x="4692272" y="1200150"/>
            <a:ext cx="3994527" cy="3725680"/>
          </a:xfrm>
          <a:prstGeom prst="rect">
            <a:avLst/>
          </a:prstGeom>
        </p:spPr>
        <p:txBody>
          <a:bodyPr/>
          <a:lstStyle/>
          <a:p>
            <a:pP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
    <p:spTree>
      <p:nvGrpSpPr>
        <p:cNvPr id="1" name=""/>
        <p:cNvGrpSpPr/>
        <p:nvPr/>
      </p:nvGrpSpPr>
      <p:grpSpPr>
        <a:xfrm>
          <a:off x="0" y="0"/>
          <a:ext cx="0" cy="0"/>
          <a:chOff x="0" y="0"/>
          <a:chExt cx="0" cy="0"/>
        </a:xfrm>
      </p:grpSpPr>
      <p:sp>
        <p:nvSpPr>
          <p:cNvPr id="47" name="Body Level One…"/>
          <p:cNvSpPr txBox="1"/>
          <p:nvPr>
            <p:ph type="body" sz="quarter" idx="1"/>
          </p:nvPr>
        </p:nvSpPr>
        <p:spPr>
          <a:xfrm>
            <a:off x="457200" y="4406308"/>
            <a:ext cx="8229600" cy="519521"/>
          </a:xfrm>
          <a:prstGeom prst="rect">
            <a:avLst/>
          </a:prstGeom>
        </p:spPr>
        <p:txBody>
          <a:bodyPr/>
          <a:lstStyle>
            <a:lvl1pPr algn="ctr">
              <a:spcBef>
                <a:spcPts val="300"/>
              </a:spcBef>
              <a:defRPr sz="1800"/>
            </a:lvl1pPr>
            <a:lvl2pPr algn="ctr">
              <a:spcBef>
                <a:spcPts val="300"/>
              </a:spcBef>
              <a:defRPr sz="1800"/>
            </a:lvl2pPr>
            <a:lvl3pPr algn="ctr">
              <a:spcBef>
                <a:spcPts val="300"/>
              </a:spcBef>
              <a:defRPr sz="1800"/>
            </a:lvl3pPr>
            <a:lvl4pPr algn="ctr">
              <a:spcBef>
                <a:spcPts val="300"/>
              </a:spcBef>
              <a:defRPr sz="1800"/>
            </a:lvl4pPr>
            <a:lvl5pPr algn="ctr">
              <a:spcBef>
                <a:spcPts val="300"/>
              </a:spcBef>
              <a:defRPr sz="1800"/>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 column text">
    <p:spTree>
      <p:nvGrpSpPr>
        <p:cNvPr id="1" name=""/>
        <p:cNvGrpSpPr/>
        <p:nvPr/>
      </p:nvGrpSpPr>
      <p:grpSpPr>
        <a:xfrm>
          <a:off x="0" y="0"/>
          <a:ext cx="0" cy="0"/>
          <a:chOff x="0" y="0"/>
          <a:chExt cx="0" cy="0"/>
        </a:xfrm>
      </p:grpSpPr>
      <p:sp>
        <p:nvSpPr>
          <p:cNvPr id="62" name="Title Text"/>
          <p:cNvSpPr txBox="1"/>
          <p:nvPr>
            <p:ph type="title"/>
          </p:nvPr>
        </p:nvSpPr>
        <p:spPr>
          <a:xfrm>
            <a:off x="311699" y="555600"/>
            <a:ext cx="2808001" cy="755700"/>
          </a:xfrm>
          <a:prstGeom prst="rect">
            <a:avLst/>
          </a:prstGeom>
        </p:spPr>
        <p:txBody>
          <a:bodyPr/>
          <a:lstStyle>
            <a:lvl1pPr>
              <a:defRPr sz="2400"/>
            </a:lvl1pPr>
          </a:lstStyle>
          <a:p>
            <a:pPr/>
            <a:r>
              <a:t>Title Text</a:t>
            </a:r>
          </a:p>
        </p:txBody>
      </p:sp>
      <p:sp>
        <p:nvSpPr>
          <p:cNvPr id="63" name="Body Level One…"/>
          <p:cNvSpPr txBox="1"/>
          <p:nvPr>
            <p:ph type="body" sz="quarter" idx="1"/>
          </p:nvPr>
        </p:nvSpPr>
        <p:spPr>
          <a:xfrm>
            <a:off x="311699" y="1389599"/>
            <a:ext cx="2808001" cy="3179401"/>
          </a:xfrm>
          <a:prstGeom prst="rect">
            <a:avLst/>
          </a:prstGeom>
        </p:spPr>
        <p:txBody>
          <a:bodyPr/>
          <a:lstStyle>
            <a:lvl1pPr>
              <a:defRPr sz="1200"/>
            </a:lvl1pPr>
            <a:lvl2pPr>
              <a:defRPr sz="1200"/>
            </a:lvl2pPr>
            <a:lvl3pPr>
              <a:defRPr sz="1200"/>
            </a:lvl3pPr>
            <a:lvl4pPr>
              <a:defRPr sz="1200"/>
            </a:lvl4pPr>
            <a:lvl5pPr>
              <a:defRPr sz="1200"/>
            </a:lvl5p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xfrm>
            <a:off x="8472457" y="4669899"/>
            <a:ext cx="393319" cy="380234"/>
          </a:xfrm>
          <a:prstGeom prst="rect">
            <a:avLst/>
          </a:prstGeom>
        </p:spPr>
        <p:txBody>
          <a:bodyPr lIns="91424" tIns="91424" rIns="91424" bIns="91424"/>
          <a:lstStyle>
            <a:lvl1pPr algn="l">
              <a:defRPr sz="1400"/>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fontScale="100000" lnSpcReduction="0"/>
          </a:bodyPr>
          <a:lstStyle/>
          <a:p>
            <a:pPr/>
            <a:r>
              <a:t>Title Text</a:t>
            </a:r>
          </a:p>
        </p:txBody>
      </p:sp>
      <p:sp>
        <p:nvSpPr>
          <p:cNvPr id="3" name="Body Level One…"/>
          <p:cNvSpPr txBox="1"/>
          <p:nvPr>
            <p:ph type="body" idx="1"/>
          </p:nvPr>
        </p:nvSpPr>
        <p:spPr>
          <a:xfrm>
            <a:off x="457200" y="1200150"/>
            <a:ext cx="8229600" cy="37256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9pPr>
    </p:titleStyle>
    <p:bodyStyle>
      <a:lvl1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1pPr>
      <a:lvl2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2pPr>
      <a:lvl3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3pPr>
      <a:lvl4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4pPr>
      <a:lvl5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5pPr>
      <a:lvl6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6pPr>
      <a:lvl7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7pPr>
      <a:lvl8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8pPr>
      <a:lvl9pPr marL="0" marR="0" indent="0" algn="l" defTabSz="914400" latinLnBrk="0">
        <a:lnSpc>
          <a:spcPct val="100000"/>
        </a:lnSpc>
        <a:spcBef>
          <a:spcPts val="0"/>
        </a:spcBef>
        <a:spcAft>
          <a:spcPts val="0"/>
        </a:spcAft>
        <a:buClrTx/>
        <a:buSzTx/>
        <a:buFontTx/>
        <a:buNone/>
        <a:tabLst/>
        <a:defRPr b="0" baseline="0" cap="none" i="0" spc="0" strike="noStrike" sz="30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tif"/><Relationship Id="rId5" Type="http://schemas.openxmlformats.org/officeDocument/2006/relationships/hyperlink" Target="https://doi.org/10.1038/s41598-022-07613-6"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tif"/><Relationship Id="rId5" Type="http://schemas.openxmlformats.org/officeDocument/2006/relationships/image" Target="../media/image3.tif"/><Relationship Id="rId6" Type="http://schemas.openxmlformats.org/officeDocument/2006/relationships/hyperlink" Target="https://ergodicityeconomics.com/publications/"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tif"/><Relationship Id="rId5" Type="http://schemas.openxmlformats.org/officeDocument/2006/relationships/hyperlink" Target="https://medium.com/wardleymaps"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tif"/><Relationship Id="rId5" Type="http://schemas.openxmlformats.org/officeDocument/2006/relationships/hyperlink" Target="https://medium.com/wardleymaps"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6.tif"/><Relationship Id="rId5" Type="http://schemas.openxmlformats.org/officeDocument/2006/relationships/hyperlink" Target="https://medium.com/wardleymaps"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hyperlink" Target="https://www.centreforpublicimpact.org/insights/public-sector-porkies-10-years-of-lying-up-the-hierarchy"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31"/>
          <p:cNvSpPr txBox="1"/>
          <p:nvPr>
            <p:ph type="body" sz="quarter" idx="1"/>
          </p:nvPr>
        </p:nvSpPr>
        <p:spPr>
          <a:xfrm>
            <a:off x="457200" y="4657204"/>
            <a:ext cx="8229600" cy="268800"/>
          </a:xfrm>
          <a:prstGeom prst="rect">
            <a:avLst/>
          </a:prstGeom>
        </p:spPr>
        <p:txBody>
          <a:bodyPr/>
          <a:lstStyle>
            <a:lvl1pPr algn="r" defTabSz="630936">
              <a:spcBef>
                <a:spcPts val="400"/>
              </a:spcBef>
              <a:defRPr sz="552">
                <a:solidFill>
                  <a:srgbClr val="434343"/>
                </a:solidFill>
                <a:latin typeface="Calibri"/>
                <a:ea typeface="Calibri"/>
                <a:cs typeface="Calibri"/>
                <a:sym typeface="Calibri"/>
              </a:defRPr>
            </a:lvl1pPr>
          </a:lstStyle>
          <a:p>
            <a:pPr/>
            <a:r>
              <a:t>The SCimPulse foundation © 2023</a:t>
            </a:r>
          </a:p>
        </p:txBody>
      </p:sp>
      <p:grpSp>
        <p:nvGrpSpPr>
          <p:cNvPr id="76" name="Shape 32"/>
          <p:cNvGrpSpPr/>
          <p:nvPr/>
        </p:nvGrpSpPr>
        <p:grpSpPr>
          <a:xfrm>
            <a:off x="-1" y="2107025"/>
            <a:ext cx="9153475" cy="911126"/>
            <a:chOff x="0" y="0"/>
            <a:chExt cx="9153473" cy="911125"/>
          </a:xfrm>
        </p:grpSpPr>
        <p:sp>
          <p:nvSpPr>
            <p:cNvPr id="74" name="Shape 33"/>
            <p:cNvSpPr/>
            <p:nvPr/>
          </p:nvSpPr>
          <p:spPr>
            <a:xfrm>
              <a:off x="2278674" y="464725"/>
              <a:ext cx="6874800" cy="1"/>
            </a:xfrm>
            <a:prstGeom prst="line">
              <a:avLst/>
            </a:prstGeom>
            <a:noFill/>
            <a:ln w="19050" cap="flat">
              <a:solidFill>
                <a:srgbClr val="000000"/>
              </a:solidFill>
              <a:prstDash val="solid"/>
              <a:round/>
            </a:ln>
            <a:effectLst/>
          </p:spPr>
          <p:txBody>
            <a:bodyPr wrap="square" lIns="0" tIns="0" rIns="0" bIns="0" numCol="1" anchor="t">
              <a:noAutofit/>
            </a:bodyPr>
            <a:lstStyle/>
            <a:p>
              <a:pPr/>
            </a:p>
          </p:txBody>
        </p:sp>
        <p:pic>
          <p:nvPicPr>
            <p:cNvPr id="75" name="Shape 34" descr="Shape 34"/>
            <p:cNvPicPr>
              <a:picLocks noChangeAspect="1"/>
            </p:cNvPicPr>
            <p:nvPr/>
          </p:nvPicPr>
          <p:blipFill>
            <a:blip r:embed="rId2">
              <a:extLst/>
            </a:blip>
            <a:stretch>
              <a:fillRect/>
            </a:stretch>
          </p:blipFill>
          <p:spPr>
            <a:xfrm>
              <a:off x="-1" y="0"/>
              <a:ext cx="2435425" cy="911126"/>
            </a:xfrm>
            <a:prstGeom prst="rect">
              <a:avLst/>
            </a:prstGeom>
            <a:ln w="12700" cap="flat">
              <a:noFill/>
              <a:miter lim="400000"/>
            </a:ln>
            <a:effectLst/>
          </p:spPr>
        </p:pic>
      </p:grpSp>
      <p:sp>
        <p:nvSpPr>
          <p:cNvPr id="77" name="The digital step-up of healthcare: from reactive care to predictive &amp; personalized medicine"/>
          <p:cNvSpPr txBox="1"/>
          <p:nvPr/>
        </p:nvSpPr>
        <p:spPr>
          <a:xfrm>
            <a:off x="1608358" y="1580645"/>
            <a:ext cx="6947414" cy="6762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2300"/>
            </a:lvl1pPr>
          </a:lstStyle>
          <a:p>
            <a:pPr/>
            <a:r>
              <a:t>The digital step-up of healthcare: from reactive care to predictive &amp; personalized medicine</a:t>
            </a:r>
          </a:p>
        </p:txBody>
      </p:sp>
      <p:sp>
        <p:nvSpPr>
          <p:cNvPr id="78" name="Marco Manca, MD…"/>
          <p:cNvSpPr txBox="1"/>
          <p:nvPr/>
        </p:nvSpPr>
        <p:spPr>
          <a:xfrm>
            <a:off x="2213663" y="2938665"/>
            <a:ext cx="4716674" cy="4005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r>
              <a:t>Marco Manca, MD</a:t>
            </a:r>
          </a:p>
          <a:p>
            <a:pPr algn="ctr"/>
            <a:r>
              <a:t>President of SCImPULSE Foundation</a:t>
            </a:r>
          </a:p>
        </p:txBody>
      </p:sp>
      <p:pic>
        <p:nvPicPr>
          <p:cNvPr id="79" name="Screenshot 2023-04-04 at 07.20.45.png" descr="Screenshot 2023-04-04 at 07.20.45.png"/>
          <p:cNvPicPr>
            <a:picLocks noChangeAspect="1"/>
          </p:cNvPicPr>
          <p:nvPr/>
        </p:nvPicPr>
        <p:blipFill>
          <a:blip r:embed="rId3">
            <a:extLst/>
          </a:blip>
          <a:stretch>
            <a:fillRect/>
          </a:stretch>
        </p:blipFill>
        <p:spPr>
          <a:xfrm>
            <a:off x="600119" y="-35762"/>
            <a:ext cx="8293101" cy="1447801"/>
          </a:xfrm>
          <a:prstGeom prst="rect">
            <a:avLst/>
          </a:prstGeom>
          <a:ln w="12700">
            <a:miter lim="400000"/>
          </a:ln>
        </p:spPr>
      </p:pic>
      <p:sp>
        <p:nvSpPr>
          <p:cNvPr id="80" name="DOI: 10.5281/zenodo.7798076"/>
          <p:cNvSpPr txBox="1"/>
          <p:nvPr/>
        </p:nvSpPr>
        <p:spPr>
          <a:xfrm>
            <a:off x="7348299" y="4908318"/>
            <a:ext cx="1402358"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67"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68"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69"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70"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171" name="Image" descr="Image"/>
          <p:cNvPicPr>
            <a:picLocks noChangeAspect="1"/>
          </p:cNvPicPr>
          <p:nvPr/>
        </p:nvPicPr>
        <p:blipFill>
          <a:blip r:embed="rId4">
            <a:extLst/>
          </a:blip>
          <a:stretch>
            <a:fillRect/>
          </a:stretch>
        </p:blipFill>
        <p:spPr>
          <a:xfrm>
            <a:off x="1424075" y="806040"/>
            <a:ext cx="7116242" cy="2098513"/>
          </a:xfrm>
          <a:prstGeom prst="rect">
            <a:avLst/>
          </a:prstGeom>
          <a:ln w="12700">
            <a:miter lim="400000"/>
          </a:ln>
        </p:spPr>
      </p:pic>
      <p:sp>
        <p:nvSpPr>
          <p:cNvPr id="172" name="The left panel illustrates the capital of 200 individuals partaking in an additive scenario for 500 repetitions. The right panel illustrates the capital of 200 individuals participating in the multiplicative scenario for 500 repetitions. In both figures,"/>
          <p:cNvSpPr txBox="1"/>
          <p:nvPr/>
        </p:nvSpPr>
        <p:spPr>
          <a:xfrm>
            <a:off x="1505393" y="3158458"/>
            <a:ext cx="7116242" cy="8840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defRPr sz="1200"/>
            </a:lvl1pPr>
          </a:lstStyle>
          <a:p>
            <a:pPr/>
            <a:r>
              <a:t>The left panel illustrates the capital of 200 individuals partaking in an additive scenario for 500 repetitions. The right panel illustrates the capital of 200 individuals participating in the multiplicative scenario for 500 repetitions. In both figures, the black line depicts the expected outcome of the bet. While the expected value provides a reasonable proxy for the evolution of the individuals’ capital in the ergodic (additive) setting, it is clear that this is not the case in the non-ergodic (multiplicative) setting.</a:t>
            </a:r>
          </a:p>
        </p:txBody>
      </p:sp>
      <p:sp>
        <p:nvSpPr>
          <p:cNvPr id="173" name="Vanhoyweghen A., et al. The influence of ergodicity on risk affinity of timed and non-timed respondents.  Sci Rep 12, 3744 (2022). https://doi.org/10.1038/s41598-022-07613-6"/>
          <p:cNvSpPr txBox="1"/>
          <p:nvPr/>
        </p:nvSpPr>
        <p:spPr>
          <a:xfrm>
            <a:off x="1532508" y="4296378"/>
            <a:ext cx="6899377"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defRPr sz="700"/>
            </a:pPr>
            <a:r>
              <a:t>Vanhoyweghen A., et al. The influence of ergodicity on risk affinity of timed and non-timed respondents.  Sci Rep 12, 3744 (2022). </a:t>
            </a:r>
            <a:r>
              <a:rPr u="sng">
                <a:solidFill>
                  <a:srgbClr val="1155CC"/>
                </a:solidFill>
                <a:uFill>
                  <a:solidFill>
                    <a:srgbClr val="1155CC"/>
                  </a:solidFill>
                </a:uFill>
                <a:hlinkClick r:id="rId5" invalidUrl="" action="" tgtFrame="" tooltip="" history="1" highlightClick="0" endSnd="0"/>
              </a:rPr>
              <a:t>https://doi.org/10.1038/s41598-022-07613-6</a:t>
            </a:r>
          </a:p>
        </p:txBody>
      </p:sp>
      <p:sp>
        <p:nvSpPr>
          <p:cNvPr id="174" name="Ergodicity and position"/>
          <p:cNvSpPr txBox="1"/>
          <p:nvPr>
            <p:ph type="title" idx="4294967295"/>
          </p:nvPr>
        </p:nvSpPr>
        <p:spPr>
          <a:xfrm>
            <a:off x="2152003" y="125221"/>
            <a:ext cx="6230294" cy="572089"/>
          </a:xfrm>
          <a:prstGeom prst="rect">
            <a:avLst/>
          </a:prstGeom>
        </p:spPr>
        <p:txBody>
          <a:bodyPr lIns="45719" tIns="45719" rIns="45719" bIns="45719" anchor="ctr"/>
          <a:lstStyle>
            <a:lvl1pPr algn="ctr">
              <a:lnSpc>
                <a:spcPct val="90000"/>
              </a:lnSpc>
              <a:defRPr b="0" sz="3200">
                <a:latin typeface="Calibri Light"/>
                <a:ea typeface="Calibri Light"/>
                <a:cs typeface="Calibri Light"/>
                <a:sym typeface="Calibri Light"/>
              </a:defRPr>
            </a:lvl1pPr>
          </a:lstStyle>
          <a:p>
            <a:pPr/>
            <a:r>
              <a:t>Ergodicity and position</a:t>
            </a:r>
          </a:p>
        </p:txBody>
      </p:sp>
      <p:sp>
        <p:nvSpPr>
          <p:cNvPr id="175"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78"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79"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80"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81"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182" name="Image" descr="Image"/>
          <p:cNvPicPr>
            <a:picLocks noChangeAspect="1"/>
          </p:cNvPicPr>
          <p:nvPr/>
        </p:nvPicPr>
        <p:blipFill>
          <a:blip r:embed="rId4">
            <a:extLst/>
          </a:blip>
          <a:stretch>
            <a:fillRect/>
          </a:stretch>
        </p:blipFill>
        <p:spPr>
          <a:xfrm>
            <a:off x="5735707" y="1066522"/>
            <a:ext cx="2435425" cy="3010456"/>
          </a:xfrm>
          <a:prstGeom prst="rect">
            <a:avLst/>
          </a:prstGeom>
          <a:ln w="12700">
            <a:miter lim="400000"/>
          </a:ln>
        </p:spPr>
      </p:pic>
      <p:pic>
        <p:nvPicPr>
          <p:cNvPr id="183" name="Image" descr="Image"/>
          <p:cNvPicPr>
            <a:picLocks noChangeAspect="1"/>
          </p:cNvPicPr>
          <p:nvPr/>
        </p:nvPicPr>
        <p:blipFill>
          <a:blip r:embed="rId5">
            <a:extLst/>
          </a:blip>
          <a:stretch>
            <a:fillRect/>
          </a:stretch>
        </p:blipFill>
        <p:spPr>
          <a:xfrm>
            <a:off x="1888165" y="1324263"/>
            <a:ext cx="3130948" cy="2494974"/>
          </a:xfrm>
          <a:prstGeom prst="rect">
            <a:avLst/>
          </a:prstGeom>
          <a:ln w="12700">
            <a:miter lim="400000"/>
          </a:ln>
        </p:spPr>
      </p:pic>
      <p:sp>
        <p:nvSpPr>
          <p:cNvPr id="184" name="Ergodicity and position"/>
          <p:cNvSpPr txBox="1"/>
          <p:nvPr>
            <p:ph type="title" idx="4294967295"/>
          </p:nvPr>
        </p:nvSpPr>
        <p:spPr>
          <a:xfrm>
            <a:off x="2152003" y="125221"/>
            <a:ext cx="6230294" cy="572089"/>
          </a:xfrm>
          <a:prstGeom prst="rect">
            <a:avLst/>
          </a:prstGeom>
        </p:spPr>
        <p:txBody>
          <a:bodyPr lIns="45719" tIns="45719" rIns="45719" bIns="45719" anchor="ctr"/>
          <a:lstStyle>
            <a:lvl1pPr algn="ctr">
              <a:lnSpc>
                <a:spcPct val="90000"/>
              </a:lnSpc>
              <a:defRPr b="0" sz="3200">
                <a:latin typeface="Calibri Light"/>
                <a:ea typeface="Calibri Light"/>
                <a:cs typeface="Calibri Light"/>
                <a:sym typeface="Calibri Light"/>
              </a:defRPr>
            </a:lvl1pPr>
          </a:lstStyle>
          <a:p>
            <a:pPr/>
            <a:r>
              <a:t>Ergodicity and position</a:t>
            </a:r>
          </a:p>
        </p:txBody>
      </p:sp>
      <p:sp>
        <p:nvSpPr>
          <p:cNvPr id="185" name="You can read more about ergodicity economics by Ole Peters here https://ergodicityeconomics.com/publications/"/>
          <p:cNvSpPr txBox="1"/>
          <p:nvPr/>
        </p:nvSpPr>
        <p:spPr>
          <a:xfrm>
            <a:off x="3982566" y="4328888"/>
            <a:ext cx="5097216"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just">
              <a:defRPr sz="800"/>
            </a:pPr>
            <a:r>
              <a:t>You can read more about ergodicity economics by Ole Peters here </a:t>
            </a:r>
            <a:r>
              <a:rPr u="sng">
                <a:solidFill>
                  <a:srgbClr val="1155CC"/>
                </a:solidFill>
                <a:uFill>
                  <a:solidFill>
                    <a:srgbClr val="1155CC"/>
                  </a:solidFill>
                </a:uFill>
                <a:hlinkClick r:id="rId6" invalidUrl="" action="" tgtFrame="" tooltip="" history="1" highlightClick="0" endSnd="0"/>
              </a:rPr>
              <a:t>https://ergodicityeconomics.com/publications/</a:t>
            </a:r>
            <a:r>
              <a:t> </a:t>
            </a:r>
          </a:p>
        </p:txBody>
      </p:sp>
      <p:sp>
        <p:nvSpPr>
          <p:cNvPr id="186"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89"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90"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91"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92"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193" name="Image" descr="Image"/>
          <p:cNvPicPr>
            <a:picLocks noChangeAspect="1"/>
          </p:cNvPicPr>
          <p:nvPr/>
        </p:nvPicPr>
        <p:blipFill>
          <a:blip r:embed="rId4">
            <a:extLst/>
          </a:blip>
          <a:stretch>
            <a:fillRect/>
          </a:stretch>
        </p:blipFill>
        <p:spPr>
          <a:xfrm>
            <a:off x="1944731" y="925365"/>
            <a:ext cx="6644838" cy="2844821"/>
          </a:xfrm>
          <a:prstGeom prst="rect">
            <a:avLst/>
          </a:prstGeom>
          <a:ln w="12700">
            <a:miter lim="400000"/>
          </a:ln>
        </p:spPr>
      </p:pic>
      <p:sp>
        <p:nvSpPr>
          <p:cNvPr id="194" name="Credits: Simon Wardley - you can read more here https://medium.com/wardleymaps"/>
          <p:cNvSpPr txBox="1"/>
          <p:nvPr/>
        </p:nvSpPr>
        <p:spPr>
          <a:xfrm>
            <a:off x="5296545" y="4175492"/>
            <a:ext cx="3814714"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just">
              <a:defRPr sz="800"/>
            </a:pPr>
            <a:r>
              <a:t>Credits: Simon Wardley - you can read more here </a:t>
            </a:r>
            <a:r>
              <a:rPr u="sng">
                <a:solidFill>
                  <a:srgbClr val="1155CC"/>
                </a:solidFill>
                <a:uFill>
                  <a:solidFill>
                    <a:srgbClr val="1155CC"/>
                  </a:solidFill>
                </a:uFill>
                <a:hlinkClick r:id="rId5" invalidUrl="" action="" tgtFrame="" tooltip="" history="1" highlightClick="0" endSnd="0"/>
              </a:rPr>
              <a:t>https://medium.com/wardleymaps</a:t>
            </a:r>
            <a:r>
              <a:t> </a:t>
            </a:r>
          </a:p>
        </p:txBody>
      </p:sp>
      <p:sp>
        <p:nvSpPr>
          <p:cNvPr id="195"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98"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99"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00"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01"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202" name="Image" descr="Image"/>
          <p:cNvPicPr>
            <a:picLocks noChangeAspect="1"/>
          </p:cNvPicPr>
          <p:nvPr/>
        </p:nvPicPr>
        <p:blipFill>
          <a:blip r:embed="rId4">
            <a:extLst/>
          </a:blip>
          <a:stretch>
            <a:fillRect/>
          </a:stretch>
        </p:blipFill>
        <p:spPr>
          <a:xfrm>
            <a:off x="1161282" y="429247"/>
            <a:ext cx="6821436" cy="3837057"/>
          </a:xfrm>
          <a:prstGeom prst="rect">
            <a:avLst/>
          </a:prstGeom>
          <a:ln w="12700">
            <a:miter lim="400000"/>
          </a:ln>
        </p:spPr>
      </p:pic>
      <p:sp>
        <p:nvSpPr>
          <p:cNvPr id="203" name="Credits: Simon Wardley - you can read more here https://medium.com/wardleymaps"/>
          <p:cNvSpPr txBox="1"/>
          <p:nvPr/>
        </p:nvSpPr>
        <p:spPr>
          <a:xfrm>
            <a:off x="5296545" y="4175492"/>
            <a:ext cx="3814714"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just">
              <a:defRPr sz="800"/>
            </a:pPr>
            <a:r>
              <a:t>Credits: Simon Wardley - you can read more here </a:t>
            </a:r>
            <a:r>
              <a:rPr u="sng">
                <a:solidFill>
                  <a:srgbClr val="1155CC"/>
                </a:solidFill>
                <a:uFill>
                  <a:solidFill>
                    <a:srgbClr val="1155CC"/>
                  </a:solidFill>
                </a:uFill>
                <a:hlinkClick r:id="rId5" invalidUrl="" action="" tgtFrame="" tooltip="" history="1" highlightClick="0" endSnd="0"/>
              </a:rPr>
              <a:t>https://medium.com/wardleymaps</a:t>
            </a:r>
            <a:r>
              <a:t> </a:t>
            </a:r>
          </a:p>
        </p:txBody>
      </p:sp>
      <p:sp>
        <p:nvSpPr>
          <p:cNvPr id="204"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07"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08"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09"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10"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211" name="Image" descr="Image"/>
          <p:cNvPicPr>
            <a:picLocks noChangeAspect="1"/>
          </p:cNvPicPr>
          <p:nvPr/>
        </p:nvPicPr>
        <p:blipFill>
          <a:blip r:embed="rId4">
            <a:extLst/>
          </a:blip>
          <a:stretch>
            <a:fillRect/>
          </a:stretch>
        </p:blipFill>
        <p:spPr>
          <a:xfrm>
            <a:off x="1886755" y="606590"/>
            <a:ext cx="6190882" cy="3482371"/>
          </a:xfrm>
          <a:prstGeom prst="rect">
            <a:avLst/>
          </a:prstGeom>
          <a:ln w="12700">
            <a:miter lim="400000"/>
          </a:ln>
        </p:spPr>
      </p:pic>
      <p:sp>
        <p:nvSpPr>
          <p:cNvPr id="212" name="Credits: Simon Wardley - you can read more here https://medium.com/wardleymaps"/>
          <p:cNvSpPr txBox="1"/>
          <p:nvPr/>
        </p:nvSpPr>
        <p:spPr>
          <a:xfrm>
            <a:off x="5296545" y="4175492"/>
            <a:ext cx="3814714"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just">
              <a:defRPr sz="800"/>
            </a:pPr>
            <a:r>
              <a:t>Credits: Simon Wardley - you can read more here </a:t>
            </a:r>
            <a:r>
              <a:rPr u="sng">
                <a:solidFill>
                  <a:srgbClr val="1155CC"/>
                </a:solidFill>
                <a:uFill>
                  <a:solidFill>
                    <a:srgbClr val="1155CC"/>
                  </a:solidFill>
                </a:uFill>
                <a:hlinkClick r:id="rId5" invalidUrl="" action="" tgtFrame="" tooltip="" history="1" highlightClick="0" endSnd="0"/>
              </a:rPr>
              <a:t>https://medium.com/wardleymaps</a:t>
            </a:r>
            <a:r>
              <a:t> </a:t>
            </a:r>
          </a:p>
        </p:txBody>
      </p:sp>
      <p:sp>
        <p:nvSpPr>
          <p:cNvPr id="213"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16"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17"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18"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19"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220" name="The purpose of collecting and reporting data was to comply, not to learn. Compliance was systemic and learning was optional and ad hoc"/>
          <p:cNvSpPr txBox="1"/>
          <p:nvPr/>
        </p:nvSpPr>
        <p:spPr>
          <a:xfrm>
            <a:off x="1404017" y="3765496"/>
            <a:ext cx="7156358" cy="4005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lstStyle>
          <a:p>
            <a:pPr/>
            <a:r>
              <a:t>The purpose of collecting and reporting data was to comply, not to learn. Compliance was systemic and learning was optional and ad hoc</a:t>
            </a:r>
          </a:p>
        </p:txBody>
      </p:sp>
      <p:pic>
        <p:nvPicPr>
          <p:cNvPr id="221" name="Screenshot 2023-04-04 at 10.01.25.png" descr="Screenshot 2023-04-04 at 10.01.25.png"/>
          <p:cNvPicPr>
            <a:picLocks noChangeAspect="1"/>
          </p:cNvPicPr>
          <p:nvPr/>
        </p:nvPicPr>
        <p:blipFill>
          <a:blip r:embed="rId4">
            <a:extLst/>
          </a:blip>
          <a:stretch>
            <a:fillRect/>
          </a:stretch>
        </p:blipFill>
        <p:spPr>
          <a:xfrm>
            <a:off x="2204132" y="130976"/>
            <a:ext cx="4735736" cy="3413747"/>
          </a:xfrm>
          <a:prstGeom prst="rect">
            <a:avLst/>
          </a:prstGeom>
          <a:ln w="12700">
            <a:miter lim="400000"/>
          </a:ln>
        </p:spPr>
      </p:pic>
      <p:sp>
        <p:nvSpPr>
          <p:cNvPr id="222" name="Source: https://www.centreforpublicimpact.org/insights/public-sector-porkies-10-years-of-lying-up-the-hierarchy"/>
          <p:cNvSpPr txBox="1"/>
          <p:nvPr/>
        </p:nvSpPr>
        <p:spPr>
          <a:xfrm>
            <a:off x="5230207" y="4386853"/>
            <a:ext cx="3760714"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defRPr sz="600"/>
            </a:pPr>
            <a:r>
              <a:t>Source: </a:t>
            </a:r>
            <a:r>
              <a:rPr u="sng">
                <a:solidFill>
                  <a:srgbClr val="1155CC"/>
                </a:solidFill>
                <a:uFill>
                  <a:solidFill>
                    <a:srgbClr val="1155CC"/>
                  </a:solidFill>
                </a:uFill>
                <a:hlinkClick r:id="rId5" invalidUrl="" action="" tgtFrame="" tooltip="" history="1" highlightClick="0" endSnd="0"/>
              </a:rPr>
              <a:t>https://www.centreforpublicimpact.org/insights/public-sector-porkies-10-years-of-lying-up-the-hierarchy</a:t>
            </a:r>
            <a:r>
              <a:t> </a:t>
            </a:r>
          </a:p>
        </p:txBody>
      </p:sp>
      <p:sp>
        <p:nvSpPr>
          <p:cNvPr id="223"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26"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27"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28"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29"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230" name="Screenshot 2022-11-05 at 08.32.00.png" descr="Screenshot 2022-11-05 at 08.32.00.png"/>
          <p:cNvPicPr>
            <a:picLocks noChangeAspect="1"/>
          </p:cNvPicPr>
          <p:nvPr/>
        </p:nvPicPr>
        <p:blipFill>
          <a:blip r:embed="rId4">
            <a:extLst/>
          </a:blip>
          <a:stretch>
            <a:fillRect/>
          </a:stretch>
        </p:blipFill>
        <p:spPr>
          <a:xfrm>
            <a:off x="1624633" y="975632"/>
            <a:ext cx="3834729" cy="1928733"/>
          </a:xfrm>
          <a:prstGeom prst="rect">
            <a:avLst/>
          </a:prstGeom>
          <a:ln w="12700">
            <a:miter lim="400000"/>
          </a:ln>
        </p:spPr>
      </p:pic>
      <p:sp>
        <p:nvSpPr>
          <p:cNvPr id="231" name="Machine learning extends the tech industry’s broader priorities, which center on scale and extraction.…"/>
          <p:cNvSpPr txBox="1"/>
          <p:nvPr/>
        </p:nvSpPr>
        <p:spPr>
          <a:xfrm>
            <a:off x="5737713" y="1034125"/>
            <a:ext cx="3276964" cy="161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1300">
                <a:solidFill>
                  <a:srgbClr val="0433FF"/>
                </a:solidFill>
                <a:latin typeface="Calibri"/>
                <a:ea typeface="Calibri"/>
                <a:cs typeface="Calibri"/>
                <a:sym typeface="Calibri"/>
              </a:defRPr>
            </a:pPr>
            <a:r>
              <a:t>Machine learning extends the tech industry’s broader priorities, which center on scale and extraction.</a:t>
            </a:r>
          </a:p>
          <a:p>
            <a:pPr algn="just">
              <a:defRPr sz="1300">
                <a:solidFill>
                  <a:srgbClr val="0433FF"/>
                </a:solidFill>
                <a:latin typeface="Calibri"/>
                <a:ea typeface="Calibri"/>
                <a:cs typeface="Calibri"/>
                <a:sym typeface="Calibri"/>
              </a:defRPr>
            </a:pPr>
          </a:p>
          <a:p>
            <a:pPr algn="just">
              <a:defRPr sz="1300">
                <a:solidFill>
                  <a:srgbClr val="0433FF"/>
                </a:solidFill>
                <a:latin typeface="Calibri"/>
                <a:ea typeface="Calibri"/>
                <a:cs typeface="Calibri"/>
                <a:sym typeface="Calibri"/>
              </a:defRPr>
            </a:pPr>
            <a:r>
              <a:t>The AI community is finally waking up to the fact that machine learning can cause disproportionate harm to already oppressed and disadvantaged groups.</a:t>
            </a:r>
          </a:p>
        </p:txBody>
      </p:sp>
      <p:pic>
        <p:nvPicPr>
          <p:cNvPr id="232" name="Screenshot 2022-11-05 at 08.33.33.png" descr="Screenshot 2022-11-05 at 08.33.33.png"/>
          <p:cNvPicPr>
            <a:picLocks noChangeAspect="1"/>
          </p:cNvPicPr>
          <p:nvPr/>
        </p:nvPicPr>
        <p:blipFill>
          <a:blip r:embed="rId5">
            <a:extLst/>
          </a:blip>
          <a:stretch>
            <a:fillRect/>
          </a:stretch>
        </p:blipFill>
        <p:spPr>
          <a:xfrm>
            <a:off x="3219078" y="3316617"/>
            <a:ext cx="3526236" cy="935809"/>
          </a:xfrm>
          <a:prstGeom prst="rect">
            <a:avLst/>
          </a:prstGeom>
          <a:ln w="12700">
            <a:miter lim="400000"/>
          </a:ln>
        </p:spPr>
      </p:pic>
      <p:sp>
        <p:nvSpPr>
          <p:cNvPr id="233"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36"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37"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38"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39"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240" name="Primary vs secondary uses &amp; human costs"/>
          <p:cNvSpPr txBox="1"/>
          <p:nvPr>
            <p:ph type="title" idx="4294967295"/>
          </p:nvPr>
        </p:nvSpPr>
        <p:spPr>
          <a:xfrm>
            <a:off x="1869798" y="17517"/>
            <a:ext cx="6794704" cy="652792"/>
          </a:xfrm>
          <a:prstGeom prst="rect">
            <a:avLst/>
          </a:prstGeom>
        </p:spPr>
        <p:txBody>
          <a:bodyPr lIns="45719" tIns="45719" rIns="45719" bIns="45719" anchor="ctr"/>
          <a:lstStyle>
            <a:lvl1pPr algn="ctr">
              <a:lnSpc>
                <a:spcPct val="90000"/>
              </a:lnSpc>
              <a:defRPr b="0" sz="3000">
                <a:latin typeface="Calibri Light"/>
                <a:ea typeface="Calibri Light"/>
                <a:cs typeface="Calibri Light"/>
                <a:sym typeface="Calibri Light"/>
              </a:defRPr>
            </a:lvl1pPr>
          </a:lstStyle>
          <a:p>
            <a:pPr/>
            <a:r>
              <a:t>Primary vs secondary uses &amp; human costs</a:t>
            </a:r>
          </a:p>
        </p:txBody>
      </p:sp>
      <p:pic>
        <p:nvPicPr>
          <p:cNvPr id="241" name="Screenshot 2022-11-05 at 07.21.23.png" descr="Screenshot 2022-11-05 at 07.21.23.png"/>
          <p:cNvPicPr>
            <a:picLocks noChangeAspect="1"/>
          </p:cNvPicPr>
          <p:nvPr/>
        </p:nvPicPr>
        <p:blipFill>
          <a:blip r:embed="rId4">
            <a:extLst/>
          </a:blip>
          <a:stretch>
            <a:fillRect/>
          </a:stretch>
        </p:blipFill>
        <p:spPr>
          <a:xfrm>
            <a:off x="1524145" y="744152"/>
            <a:ext cx="5068780" cy="1946050"/>
          </a:xfrm>
          <a:prstGeom prst="rect">
            <a:avLst/>
          </a:prstGeom>
          <a:ln w="12700">
            <a:miter lim="400000"/>
          </a:ln>
        </p:spPr>
      </p:pic>
      <p:sp>
        <p:nvSpPr>
          <p:cNvPr id="242" name="EMR increased physician documentation time by 230% and increased labor costs per visit by 25%"/>
          <p:cNvSpPr txBox="1"/>
          <p:nvPr/>
        </p:nvSpPr>
        <p:spPr>
          <a:xfrm>
            <a:off x="1774702" y="2764045"/>
            <a:ext cx="5594596" cy="256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100">
                <a:solidFill>
                  <a:srgbClr val="0433FF"/>
                </a:solidFill>
                <a:latin typeface="Calibri"/>
                <a:ea typeface="Calibri"/>
                <a:cs typeface="Calibri"/>
                <a:sym typeface="Calibri"/>
              </a:defRPr>
            </a:lvl1pPr>
          </a:lstStyle>
          <a:p>
            <a:pPr/>
            <a:r>
              <a:t>EMR increased physician documentation time by 230% and increased labor costs per visit by 25%</a:t>
            </a:r>
          </a:p>
        </p:txBody>
      </p:sp>
      <p:pic>
        <p:nvPicPr>
          <p:cNvPr id="243" name="Screenshot 2022-11-05 at 07.21.44.png" descr="Screenshot 2022-11-05 at 07.21.44.png"/>
          <p:cNvPicPr>
            <a:picLocks noChangeAspect="1"/>
          </p:cNvPicPr>
          <p:nvPr/>
        </p:nvPicPr>
        <p:blipFill>
          <a:blip r:embed="rId5">
            <a:extLst/>
          </a:blip>
          <a:stretch>
            <a:fillRect/>
          </a:stretch>
        </p:blipFill>
        <p:spPr>
          <a:xfrm>
            <a:off x="2207304" y="3091635"/>
            <a:ext cx="6873855" cy="1171610"/>
          </a:xfrm>
          <a:prstGeom prst="rect">
            <a:avLst/>
          </a:prstGeom>
          <a:ln w="12700">
            <a:miter lim="400000"/>
          </a:ln>
        </p:spPr>
      </p:pic>
      <p:sp>
        <p:nvSpPr>
          <p:cNvPr id="244" name="Up to 6hours/day on EMR"/>
          <p:cNvSpPr txBox="1"/>
          <p:nvPr/>
        </p:nvSpPr>
        <p:spPr>
          <a:xfrm>
            <a:off x="7642786" y="3939139"/>
            <a:ext cx="1303733"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900">
                <a:solidFill>
                  <a:srgbClr val="0433FF"/>
                </a:solidFill>
                <a:latin typeface="Calibri"/>
                <a:ea typeface="Calibri"/>
                <a:cs typeface="Calibri"/>
                <a:sym typeface="Calibri"/>
              </a:defRPr>
            </a:lvl1pPr>
          </a:lstStyle>
          <a:p>
            <a:pPr/>
            <a:r>
              <a:t>Up to 6hours/day on EMR</a:t>
            </a:r>
          </a:p>
        </p:txBody>
      </p:sp>
      <p:sp>
        <p:nvSpPr>
          <p:cNvPr id="245" name="Also nurses spend more time on charting in the EMR than on any other task!!!"/>
          <p:cNvSpPr txBox="1"/>
          <p:nvPr/>
        </p:nvSpPr>
        <p:spPr>
          <a:xfrm>
            <a:off x="2181916" y="4325501"/>
            <a:ext cx="6131773" cy="3200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500">
                <a:solidFill>
                  <a:srgbClr val="0433FF"/>
                </a:solidFill>
                <a:latin typeface="Calibri"/>
                <a:ea typeface="Calibri"/>
                <a:cs typeface="Calibri"/>
                <a:sym typeface="Calibri"/>
              </a:defRPr>
            </a:lvl1pPr>
          </a:lstStyle>
          <a:p>
            <a:pPr/>
            <a:r>
              <a:t>Also nurses spend more time on charting in the EMR than on any other task!!!</a:t>
            </a:r>
          </a:p>
        </p:txBody>
      </p:sp>
      <p:pic>
        <p:nvPicPr>
          <p:cNvPr id="246" name="Screenshot 2022-11-05 at 07.22.19.png" descr="Screenshot 2022-11-05 at 07.22.19.png"/>
          <p:cNvPicPr>
            <a:picLocks noChangeAspect="1"/>
          </p:cNvPicPr>
          <p:nvPr/>
        </p:nvPicPr>
        <p:blipFill>
          <a:blip r:embed="rId6">
            <a:extLst/>
          </a:blip>
          <a:stretch>
            <a:fillRect/>
          </a:stretch>
        </p:blipFill>
        <p:spPr>
          <a:xfrm>
            <a:off x="1966781" y="1788287"/>
            <a:ext cx="6873855" cy="2054345"/>
          </a:xfrm>
          <a:prstGeom prst="rect">
            <a:avLst/>
          </a:prstGeom>
          <a:ln w="12700">
            <a:miter lim="400000"/>
          </a:ln>
        </p:spPr>
      </p:pic>
      <p:sp>
        <p:nvSpPr>
          <p:cNvPr id="247"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46"/>
                                        </p:tgtEl>
                                        <p:attrNameLst>
                                          <p:attrName>style.visibility</p:attrName>
                                        </p:attrNameLst>
                                      </p:cBhvr>
                                      <p:to>
                                        <p:strVal val="visible"/>
                                      </p:to>
                                    </p:set>
                                    <p:anim calcmode="lin" valueType="num">
                                      <p:cBhvr>
                                        <p:cTn id="7" dur="1500" fill="hold"/>
                                        <p:tgtEl>
                                          <p:spTgt spid="246"/>
                                        </p:tgtEl>
                                        <p:attrNameLst>
                                          <p:attrName>ppt_x</p:attrName>
                                        </p:attrNameLst>
                                      </p:cBhvr>
                                      <p:tavLst>
                                        <p:tav tm="0">
                                          <p:val>
                                            <p:strVal val="#ppt_x"/>
                                          </p:val>
                                        </p:tav>
                                        <p:tav tm="100000">
                                          <p:val>
                                            <p:strVal val="#ppt_x"/>
                                          </p:val>
                                        </p:tav>
                                      </p:tavLst>
                                    </p:anim>
                                    <p:anim calcmode="lin" valueType="num">
                                      <p:cBhvr>
                                        <p:cTn id="8" dur="1500" fill="hold"/>
                                        <p:tgtEl>
                                          <p:spTgt spid="2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45"/>
                                        </p:tgtEl>
                                        <p:attrNameLst>
                                          <p:attrName>style.visibility</p:attrName>
                                        </p:attrNameLst>
                                      </p:cBhvr>
                                      <p:to>
                                        <p:strVal val="visible"/>
                                      </p:to>
                                    </p:set>
                                    <p:anim calcmode="lin" valueType="num">
                                      <p:cBhvr>
                                        <p:cTn id="13" dur="1500" fill="hold"/>
                                        <p:tgtEl>
                                          <p:spTgt spid="245"/>
                                        </p:tgtEl>
                                        <p:attrNameLst>
                                          <p:attrName>ppt_x</p:attrName>
                                        </p:attrNameLst>
                                      </p:cBhvr>
                                      <p:tavLst>
                                        <p:tav tm="0">
                                          <p:val>
                                            <p:strVal val="#ppt_x"/>
                                          </p:val>
                                        </p:tav>
                                        <p:tav tm="100000">
                                          <p:val>
                                            <p:strVal val="#ppt_x"/>
                                          </p:val>
                                        </p:tav>
                                      </p:tavLst>
                                    </p:anim>
                                    <p:anim calcmode="lin" valueType="num">
                                      <p:cBhvr>
                                        <p:cTn id="14" dur="1500" fill="hold"/>
                                        <p:tgtEl>
                                          <p:spTgt spid="2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2"/>
      <p:bldP build="whole" bldLvl="1" animBg="1" rev="0" advAuto="0" spid="246"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50"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51"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52"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53"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254" name="Primum non nocere"/>
          <p:cNvSpPr txBox="1"/>
          <p:nvPr>
            <p:ph type="title" idx="4294967295"/>
          </p:nvPr>
        </p:nvSpPr>
        <p:spPr>
          <a:xfrm>
            <a:off x="1374760" y="-25603"/>
            <a:ext cx="7214872" cy="572089"/>
          </a:xfrm>
          <a:prstGeom prst="rect">
            <a:avLst/>
          </a:prstGeom>
        </p:spPr>
        <p:txBody>
          <a:bodyPr lIns="45719" tIns="45719" rIns="45719" bIns="45719" anchor="ctr"/>
          <a:lstStyle>
            <a:lvl1pPr algn="ctr">
              <a:lnSpc>
                <a:spcPct val="90000"/>
              </a:lnSpc>
              <a:defRPr b="0" sz="3100">
                <a:latin typeface="Calibri Light"/>
                <a:ea typeface="Calibri Light"/>
                <a:cs typeface="Calibri Light"/>
                <a:sym typeface="Calibri Light"/>
              </a:defRPr>
            </a:lvl1pPr>
          </a:lstStyle>
          <a:p>
            <a:pPr/>
            <a:r>
              <a:t>Primum non nocere</a:t>
            </a:r>
          </a:p>
        </p:txBody>
      </p:sp>
      <p:pic>
        <p:nvPicPr>
          <p:cNvPr id="255" name="Screenshot 2022-11-05 at 07.48.58.png" descr="Screenshot 2022-11-05 at 07.48.58.png"/>
          <p:cNvPicPr>
            <a:picLocks noChangeAspect="1"/>
          </p:cNvPicPr>
          <p:nvPr/>
        </p:nvPicPr>
        <p:blipFill>
          <a:blip r:embed="rId4">
            <a:extLst/>
          </a:blip>
          <a:stretch>
            <a:fillRect/>
          </a:stretch>
        </p:blipFill>
        <p:spPr>
          <a:xfrm>
            <a:off x="1393556" y="746313"/>
            <a:ext cx="5186750" cy="1880830"/>
          </a:xfrm>
          <a:prstGeom prst="rect">
            <a:avLst/>
          </a:prstGeom>
          <a:ln w="12700">
            <a:miter lim="400000"/>
          </a:ln>
        </p:spPr>
      </p:pic>
      <p:sp>
        <p:nvSpPr>
          <p:cNvPr id="256" name="70% reported EMR-related stress, with &quot;high&quot; usage doubling the odds of burnout"/>
          <p:cNvSpPr txBox="1"/>
          <p:nvPr/>
        </p:nvSpPr>
        <p:spPr>
          <a:xfrm>
            <a:off x="1779939" y="2924932"/>
            <a:ext cx="5584122"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300">
                <a:solidFill>
                  <a:srgbClr val="0433FF"/>
                </a:solidFill>
                <a:latin typeface="Calibri"/>
                <a:ea typeface="Calibri"/>
                <a:cs typeface="Calibri"/>
                <a:sym typeface="Calibri"/>
              </a:defRPr>
            </a:lvl1pPr>
          </a:lstStyle>
          <a:p>
            <a:pPr/>
            <a:r>
              <a:t>70% reported EMR-related stress, with "high" usage doubling the odds of burnout</a:t>
            </a:r>
          </a:p>
        </p:txBody>
      </p:sp>
      <p:pic>
        <p:nvPicPr>
          <p:cNvPr id="257" name="Screenshot 2022-11-05 at 07.50.28.png" descr="Screenshot 2022-11-05 at 07.50.28.png"/>
          <p:cNvPicPr>
            <a:picLocks noChangeAspect="1"/>
          </p:cNvPicPr>
          <p:nvPr/>
        </p:nvPicPr>
        <p:blipFill>
          <a:blip r:embed="rId5">
            <a:extLst/>
          </a:blip>
          <a:stretch>
            <a:fillRect/>
          </a:stretch>
        </p:blipFill>
        <p:spPr>
          <a:xfrm>
            <a:off x="2922449" y="2826969"/>
            <a:ext cx="5959338" cy="1542983"/>
          </a:xfrm>
          <a:prstGeom prst="rect">
            <a:avLst/>
          </a:prstGeom>
          <a:ln w="12700">
            <a:miter lim="400000"/>
          </a:ln>
        </p:spPr>
      </p:pic>
      <p:pic>
        <p:nvPicPr>
          <p:cNvPr id="258" name="Screenshot 2022-11-05 at 07.52.16.png" descr="Screenshot 2022-11-05 at 07.52.16.png"/>
          <p:cNvPicPr>
            <a:picLocks noChangeAspect="1"/>
          </p:cNvPicPr>
          <p:nvPr/>
        </p:nvPicPr>
        <p:blipFill>
          <a:blip r:embed="rId6">
            <a:extLst/>
          </a:blip>
          <a:stretch>
            <a:fillRect/>
          </a:stretch>
        </p:blipFill>
        <p:spPr>
          <a:xfrm>
            <a:off x="3629600" y="1058429"/>
            <a:ext cx="4932800" cy="1926339"/>
          </a:xfrm>
          <a:prstGeom prst="rect">
            <a:avLst/>
          </a:prstGeom>
          <a:ln w="12700">
            <a:miter lim="400000"/>
          </a:ln>
        </p:spPr>
      </p:pic>
      <p:sp>
        <p:nvSpPr>
          <p:cNvPr id="259" name="Why does burnout matter? Because burnout begets more burnout, as well as rising costs, and worsening care. Under conservative estimates, the reduced clinical hours and physician turnover due to burnout costs us $4.6 billion a year. Quality of care worsen"/>
          <p:cNvSpPr txBox="1"/>
          <p:nvPr/>
        </p:nvSpPr>
        <p:spPr>
          <a:xfrm>
            <a:off x="1473302" y="3469704"/>
            <a:ext cx="7587696" cy="9550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a:solidFill>
                  <a:srgbClr val="0433FF"/>
                </a:solidFill>
                <a:latin typeface="Calibri"/>
                <a:ea typeface="Calibri"/>
                <a:cs typeface="Calibri"/>
                <a:sym typeface="Calibri"/>
              </a:defRPr>
            </a:lvl1pPr>
          </a:lstStyle>
          <a:p>
            <a:pPr/>
            <a:r>
              <a:t>Why does burnout matter? Because burnout begets more burnout, as well as rising costs, and worsening care. Under conservative estimates, the reduced clinical hours and physician turnover due to burnout costs us $4.6 billion a year. Quality of care worsens when nurses report symptoms of burnout, independent of the practice environment</a:t>
            </a:r>
          </a:p>
        </p:txBody>
      </p:sp>
      <p:sp>
        <p:nvSpPr>
          <p:cNvPr id="260"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 grpId="3" fill="hold">
                                  <p:stCondLst>
                                    <p:cond delay="0"/>
                                  </p:stCondLst>
                                  <p:iterate type="el" backwards="0">
                                    <p:tmAbs val="0"/>
                                  </p:iterate>
                                  <p:childTnLst>
                                    <p:set>
                                      <p:cBhvr>
                                        <p:cTn id="14" fill="hold"/>
                                        <p:tgtEl>
                                          <p:spTgt spid="258"/>
                                        </p:tgtEl>
                                        <p:attrNameLst>
                                          <p:attrName>style.visibility</p:attrName>
                                        </p:attrNameLst>
                                      </p:cBhvr>
                                      <p:to>
                                        <p:strVal val="visible"/>
                                      </p:to>
                                    </p:set>
                                    <p:anim calcmode="lin" valueType="num">
                                      <p:cBhvr>
                                        <p:cTn id="15" dur="1500" fill="hold"/>
                                        <p:tgtEl>
                                          <p:spTgt spid="258"/>
                                        </p:tgtEl>
                                        <p:attrNameLst>
                                          <p:attrName>ppt_x</p:attrName>
                                        </p:attrNameLst>
                                      </p:cBhvr>
                                      <p:tavLst>
                                        <p:tav tm="0">
                                          <p:val>
                                            <p:strVal val="#ppt_x"/>
                                          </p:val>
                                        </p:tav>
                                        <p:tav tm="100000">
                                          <p:val>
                                            <p:strVal val="#ppt_x"/>
                                          </p:val>
                                        </p:tav>
                                      </p:tavLst>
                                    </p:anim>
                                    <p:anim calcmode="lin" valueType="num">
                                      <p:cBhvr>
                                        <p:cTn id="16" dur="1500" fill="hold"/>
                                        <p:tgtEl>
                                          <p:spTgt spid="25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1" presetID="2" grpId="4" fill="hold">
                                  <p:stCondLst>
                                    <p:cond delay="0"/>
                                  </p:stCondLst>
                                  <p:iterate type="el" backwards="0">
                                    <p:tmAbs val="0"/>
                                  </p:iterate>
                                  <p:childTnLst>
                                    <p:set>
                                      <p:cBhvr>
                                        <p:cTn id="20" fill="hold"/>
                                        <p:tgtEl>
                                          <p:spTgt spid="259"/>
                                        </p:tgtEl>
                                        <p:attrNameLst>
                                          <p:attrName>style.visibility</p:attrName>
                                        </p:attrNameLst>
                                      </p:cBhvr>
                                      <p:to>
                                        <p:strVal val="visible"/>
                                      </p:to>
                                    </p:set>
                                    <p:anim calcmode="lin" valueType="num">
                                      <p:cBhvr>
                                        <p:cTn id="21" dur="1500" fill="hold"/>
                                        <p:tgtEl>
                                          <p:spTgt spid="259"/>
                                        </p:tgtEl>
                                        <p:attrNameLst>
                                          <p:attrName>ppt_x</p:attrName>
                                        </p:attrNameLst>
                                      </p:cBhvr>
                                      <p:tavLst>
                                        <p:tav tm="0">
                                          <p:val>
                                            <p:strVal val="#ppt_x"/>
                                          </p:val>
                                        </p:tav>
                                        <p:tav tm="100000">
                                          <p:val>
                                            <p:strVal val="#ppt_x"/>
                                          </p:val>
                                        </p:tav>
                                      </p:tavLst>
                                    </p:anim>
                                    <p:anim calcmode="lin" valueType="num">
                                      <p:cBhvr>
                                        <p:cTn id="22" dur="1500" fill="hold"/>
                                        <p:tgtEl>
                                          <p:spTgt spid="2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4"/>
      <p:bldP build="whole" bldLvl="1" animBg="1" rev="0" advAuto="0" spid="256" grpId="1"/>
      <p:bldP build="whole" bldLvl="1" animBg="1" rev="0" advAuto="0" spid="258" grpId="3"/>
      <p:bldP build="whole" bldLvl="1" animBg="1" rev="0" advAuto="0" spid="257"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63"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64"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65"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66"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267" name="Screenshot 2022-11-05 at 08.39.30.png" descr="Screenshot 2022-11-05 at 08.39.30.png"/>
          <p:cNvPicPr>
            <a:picLocks noChangeAspect="1"/>
          </p:cNvPicPr>
          <p:nvPr/>
        </p:nvPicPr>
        <p:blipFill>
          <a:blip r:embed="rId4">
            <a:extLst/>
          </a:blip>
          <a:stretch>
            <a:fillRect/>
          </a:stretch>
        </p:blipFill>
        <p:spPr>
          <a:xfrm>
            <a:off x="1369888" y="1408383"/>
            <a:ext cx="3724988" cy="1878785"/>
          </a:xfrm>
          <a:prstGeom prst="rect">
            <a:avLst/>
          </a:prstGeom>
          <a:ln w="12700">
            <a:miter lim="400000"/>
          </a:ln>
        </p:spPr>
      </p:pic>
      <p:sp>
        <p:nvSpPr>
          <p:cNvPr id="268" name="&quot;Danger is not only that today’s technology fails to be directed to our most urgent civilizational needs. It’s that technologists’ apparent loss of interest in humane innovation is depleting our collectve faith in our own powers of invention&quot;"/>
          <p:cNvSpPr txBox="1"/>
          <p:nvPr/>
        </p:nvSpPr>
        <p:spPr>
          <a:xfrm>
            <a:off x="5293193" y="1920715"/>
            <a:ext cx="3724988" cy="1170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a:solidFill>
                  <a:srgbClr val="0433FF"/>
                </a:solidFill>
                <a:latin typeface="Calibri"/>
                <a:ea typeface="Calibri"/>
                <a:cs typeface="Calibri"/>
                <a:sym typeface="Calibri"/>
              </a:defRPr>
            </a:lvl1pPr>
          </a:lstStyle>
          <a:p>
            <a:pPr/>
            <a:r>
              <a:t>"Danger is not only that today’s technology fails to be directed to our most urgent civilizational needs. It’s that technologists’ apparent loss of interest in humane innovation is depleting our collectve faith in our own powers of invention"</a:t>
            </a:r>
          </a:p>
        </p:txBody>
      </p:sp>
      <p:sp>
        <p:nvSpPr>
          <p:cNvPr id="269"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83"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84"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85"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86"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grpSp>
        <p:nvGrpSpPr>
          <p:cNvPr id="89" name="Group 11"/>
          <p:cNvGrpSpPr/>
          <p:nvPr/>
        </p:nvGrpSpPr>
        <p:grpSpPr>
          <a:xfrm>
            <a:off x="5294306" y="109639"/>
            <a:ext cx="3352245" cy="4476273"/>
            <a:chOff x="0" y="0"/>
            <a:chExt cx="3352244" cy="4476272"/>
          </a:xfrm>
        </p:grpSpPr>
        <p:pic>
          <p:nvPicPr>
            <p:cNvPr id="87" name="Picture 3" descr="Picture 3"/>
            <p:cNvPicPr>
              <a:picLocks noChangeAspect="1"/>
            </p:cNvPicPr>
            <p:nvPr/>
          </p:nvPicPr>
          <p:blipFill>
            <a:blip r:embed="rId4">
              <a:extLst/>
            </a:blip>
            <a:stretch>
              <a:fillRect/>
            </a:stretch>
          </p:blipFill>
          <p:spPr>
            <a:xfrm>
              <a:off x="0" y="0"/>
              <a:ext cx="3321106" cy="4476273"/>
            </a:xfrm>
            <a:prstGeom prst="rect">
              <a:avLst/>
            </a:prstGeom>
            <a:ln w="12700" cap="flat">
              <a:noFill/>
              <a:miter lim="400000"/>
            </a:ln>
            <a:effectLst/>
          </p:spPr>
        </p:pic>
        <p:sp>
          <p:nvSpPr>
            <p:cNvPr id="88" name="TextBox 4"/>
            <p:cNvSpPr txBox="1"/>
            <p:nvPr/>
          </p:nvSpPr>
          <p:spPr>
            <a:xfrm>
              <a:off x="45719" y="4136207"/>
              <a:ext cx="3306526" cy="2024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sz="800">
                  <a:solidFill>
                    <a:srgbClr val="FFFFFF"/>
                  </a:solidFill>
                </a:defRPr>
              </a:lvl1pPr>
            </a:lstStyle>
            <a:p>
              <a:pPr/>
              <a:r>
                <a:t>A young Luciano Pavarotti interpreting Rodolfo (La Boheme) in the ‘60s</a:t>
              </a:r>
            </a:p>
          </p:txBody>
        </p:sp>
      </p:grpSp>
      <p:sp>
        <p:nvSpPr>
          <p:cNvPr id="90" name="TextBox 9"/>
          <p:cNvSpPr txBox="1"/>
          <p:nvPr/>
        </p:nvSpPr>
        <p:spPr>
          <a:xfrm>
            <a:off x="2363846" y="1421330"/>
            <a:ext cx="1220860" cy="11016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Who am I?</a:t>
            </a:r>
          </a:p>
          <a:p>
            <a:pPr/>
          </a:p>
          <a:p>
            <a:pPr/>
            <a:r>
              <a:t>What do I do?</a:t>
            </a:r>
          </a:p>
          <a:p>
            <a:pPr/>
          </a:p>
          <a:p>
            <a:pPr/>
            <a:r>
              <a:t>How do I live?</a:t>
            </a:r>
          </a:p>
        </p:txBody>
      </p:sp>
      <p:sp>
        <p:nvSpPr>
          <p:cNvPr id="91"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72"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73"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74"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75"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276" name="Screenshot 2023-04-04 at 08.45.10.png" descr="Screenshot 2023-04-04 at 08.45.10.png"/>
          <p:cNvPicPr>
            <a:picLocks noChangeAspect="1"/>
          </p:cNvPicPr>
          <p:nvPr/>
        </p:nvPicPr>
        <p:blipFill>
          <a:blip r:embed="rId4">
            <a:extLst/>
          </a:blip>
          <a:stretch>
            <a:fillRect/>
          </a:stretch>
        </p:blipFill>
        <p:spPr>
          <a:xfrm>
            <a:off x="1349535" y="350250"/>
            <a:ext cx="1448690" cy="911126"/>
          </a:xfrm>
          <a:prstGeom prst="rect">
            <a:avLst/>
          </a:prstGeom>
          <a:ln w="12700">
            <a:miter lim="400000"/>
          </a:ln>
        </p:spPr>
      </p:pic>
      <p:pic>
        <p:nvPicPr>
          <p:cNvPr id="277" name="Screenshot 2023-04-04 at 08.45.23.png" descr="Screenshot 2023-04-04 at 08.45.23.png"/>
          <p:cNvPicPr>
            <a:picLocks noChangeAspect="1"/>
          </p:cNvPicPr>
          <p:nvPr/>
        </p:nvPicPr>
        <p:blipFill>
          <a:blip r:embed="rId5">
            <a:extLst/>
          </a:blip>
          <a:stretch>
            <a:fillRect/>
          </a:stretch>
        </p:blipFill>
        <p:spPr>
          <a:xfrm>
            <a:off x="1770191" y="1351889"/>
            <a:ext cx="3191650" cy="911126"/>
          </a:xfrm>
          <a:prstGeom prst="rect">
            <a:avLst/>
          </a:prstGeom>
          <a:ln w="12700">
            <a:miter lim="400000"/>
          </a:ln>
        </p:spPr>
      </p:pic>
      <p:pic>
        <p:nvPicPr>
          <p:cNvPr id="278" name="Screenshot 2023-04-04 at 08.45.32.png" descr="Screenshot 2023-04-04 at 08.45.32.png"/>
          <p:cNvPicPr>
            <a:picLocks noChangeAspect="1"/>
          </p:cNvPicPr>
          <p:nvPr/>
        </p:nvPicPr>
        <p:blipFill>
          <a:blip r:embed="rId6">
            <a:extLst/>
          </a:blip>
          <a:stretch>
            <a:fillRect/>
          </a:stretch>
        </p:blipFill>
        <p:spPr>
          <a:xfrm>
            <a:off x="5560462" y="1351889"/>
            <a:ext cx="3168898" cy="911126"/>
          </a:xfrm>
          <a:prstGeom prst="rect">
            <a:avLst/>
          </a:prstGeom>
          <a:ln w="12700">
            <a:miter lim="400000"/>
          </a:ln>
        </p:spPr>
      </p:pic>
      <p:pic>
        <p:nvPicPr>
          <p:cNvPr id="279" name="Screenshot 2023-04-04 at 08.45.39.png" descr="Screenshot 2023-04-04 at 08.45.39.png"/>
          <p:cNvPicPr>
            <a:picLocks noChangeAspect="1"/>
          </p:cNvPicPr>
          <p:nvPr/>
        </p:nvPicPr>
        <p:blipFill>
          <a:blip r:embed="rId7">
            <a:extLst/>
          </a:blip>
          <a:stretch>
            <a:fillRect/>
          </a:stretch>
        </p:blipFill>
        <p:spPr>
          <a:xfrm>
            <a:off x="1770191" y="2429058"/>
            <a:ext cx="3109313" cy="911126"/>
          </a:xfrm>
          <a:prstGeom prst="rect">
            <a:avLst/>
          </a:prstGeom>
          <a:ln w="12700">
            <a:miter lim="400000"/>
          </a:ln>
        </p:spPr>
      </p:pic>
      <p:pic>
        <p:nvPicPr>
          <p:cNvPr id="280" name="Screenshot 2023-04-04 at 08.45.46.png" descr="Screenshot 2023-04-04 at 08.45.46.png"/>
          <p:cNvPicPr>
            <a:picLocks noChangeAspect="1"/>
          </p:cNvPicPr>
          <p:nvPr/>
        </p:nvPicPr>
        <p:blipFill>
          <a:blip r:embed="rId8">
            <a:extLst/>
          </a:blip>
          <a:stretch>
            <a:fillRect/>
          </a:stretch>
        </p:blipFill>
        <p:spPr>
          <a:xfrm>
            <a:off x="5478124" y="2429058"/>
            <a:ext cx="3323253" cy="911126"/>
          </a:xfrm>
          <a:prstGeom prst="rect">
            <a:avLst/>
          </a:prstGeom>
          <a:ln w="12700">
            <a:miter lim="400000"/>
          </a:ln>
        </p:spPr>
      </p:pic>
      <p:pic>
        <p:nvPicPr>
          <p:cNvPr id="281" name="Screenshot 2023-04-04 at 08.45.54.png" descr="Screenshot 2023-04-04 at 08.45.54.png"/>
          <p:cNvPicPr>
            <a:picLocks noChangeAspect="1"/>
          </p:cNvPicPr>
          <p:nvPr/>
        </p:nvPicPr>
        <p:blipFill>
          <a:blip r:embed="rId9">
            <a:extLst/>
          </a:blip>
          <a:stretch>
            <a:fillRect/>
          </a:stretch>
        </p:blipFill>
        <p:spPr>
          <a:xfrm>
            <a:off x="4337391" y="3506227"/>
            <a:ext cx="1665652" cy="911126"/>
          </a:xfrm>
          <a:prstGeom prst="rect">
            <a:avLst/>
          </a:prstGeom>
          <a:ln w="12700">
            <a:miter lim="400000"/>
          </a:ln>
        </p:spPr>
      </p:pic>
      <p:sp>
        <p:nvSpPr>
          <p:cNvPr id="282" name="Acknowledgements"/>
          <p:cNvSpPr txBox="1"/>
          <p:nvPr/>
        </p:nvSpPr>
        <p:spPr>
          <a:xfrm>
            <a:off x="3677157" y="232832"/>
            <a:ext cx="2986120" cy="38248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2700"/>
            </a:lvl1pPr>
          </a:lstStyle>
          <a:p>
            <a:pPr/>
            <a:r>
              <a:t>Acknowledgements</a:t>
            </a:r>
          </a:p>
        </p:txBody>
      </p:sp>
      <p:sp>
        <p:nvSpPr>
          <p:cNvPr id="283"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286"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287"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288"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289"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290" name="Image" descr="Image"/>
          <p:cNvPicPr>
            <a:picLocks noChangeAspect="1"/>
          </p:cNvPicPr>
          <p:nvPr/>
        </p:nvPicPr>
        <p:blipFill>
          <a:blip r:embed="rId4">
            <a:extLst/>
          </a:blip>
          <a:stretch>
            <a:fillRect/>
          </a:stretch>
        </p:blipFill>
        <p:spPr>
          <a:xfrm>
            <a:off x="1934196" y="61775"/>
            <a:ext cx="6096001" cy="4572001"/>
          </a:xfrm>
          <a:prstGeom prst="rect">
            <a:avLst/>
          </a:prstGeom>
          <a:ln w="12700">
            <a:miter lim="400000"/>
          </a:ln>
        </p:spPr>
      </p:pic>
      <p:sp>
        <p:nvSpPr>
          <p:cNvPr id="291"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94"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95"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96"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97"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pic>
        <p:nvPicPr>
          <p:cNvPr id="98" name="Picture 1" descr="Picture 1"/>
          <p:cNvPicPr>
            <a:picLocks noChangeAspect="1"/>
          </p:cNvPicPr>
          <p:nvPr/>
        </p:nvPicPr>
        <p:blipFill>
          <a:blip r:embed="rId4">
            <a:extLst/>
          </a:blip>
          <a:stretch>
            <a:fillRect/>
          </a:stretch>
        </p:blipFill>
        <p:spPr>
          <a:xfrm>
            <a:off x="2430677" y="435176"/>
            <a:ext cx="5538184" cy="3575164"/>
          </a:xfrm>
          <a:prstGeom prst="rect">
            <a:avLst/>
          </a:prstGeom>
          <a:ln w="12700">
            <a:miter lim="400000"/>
          </a:ln>
        </p:spPr>
      </p:pic>
      <p:sp>
        <p:nvSpPr>
          <p:cNvPr id="99"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02"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03"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04"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05"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106" name="Text Box 2"/>
          <p:cNvSpPr txBox="1"/>
          <p:nvPr/>
        </p:nvSpPr>
        <p:spPr>
          <a:xfrm>
            <a:off x="2076073" y="190476"/>
            <a:ext cx="6211066" cy="10179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200">
                <a:solidFill>
                  <a:srgbClr val="404040"/>
                </a:solidFill>
              </a:defRPr>
            </a:pPr>
            <a:r>
              <a:t>“Prediction is very difficult.</a:t>
            </a:r>
          </a:p>
          <a:p>
            <a:pPr algn="ctr">
              <a:defRPr sz="3200">
                <a:solidFill>
                  <a:srgbClr val="404040"/>
                </a:solidFill>
              </a:defRPr>
            </a:pPr>
            <a:r>
              <a:t>Especially about the future.”</a:t>
            </a:r>
          </a:p>
        </p:txBody>
      </p:sp>
      <p:sp>
        <p:nvSpPr>
          <p:cNvPr id="107" name="Text Box 3"/>
          <p:cNvSpPr txBox="1"/>
          <p:nvPr/>
        </p:nvSpPr>
        <p:spPr>
          <a:xfrm>
            <a:off x="5294862" y="1264129"/>
            <a:ext cx="2554904"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404040"/>
                </a:solidFill>
              </a:defRPr>
            </a:pPr>
            <a:r>
              <a:t>Niels Bohr (1885-1962)</a:t>
            </a:r>
          </a:p>
          <a:p>
            <a:pPr>
              <a:defRPr>
                <a:solidFill>
                  <a:srgbClr val="404040"/>
                </a:solidFill>
              </a:defRPr>
            </a:pPr>
            <a:r>
              <a:t>Danish phycisist</a:t>
            </a:r>
          </a:p>
        </p:txBody>
      </p:sp>
      <p:sp>
        <p:nvSpPr>
          <p:cNvPr id="108" name="TextBox 1"/>
          <p:cNvSpPr txBox="1"/>
          <p:nvPr/>
        </p:nvSpPr>
        <p:spPr>
          <a:xfrm>
            <a:off x="2680994" y="4132113"/>
            <a:ext cx="2111237" cy="5063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solidFill>
                  <a:srgbClr val="808080"/>
                </a:solidFill>
              </a:defRPr>
            </a:pPr>
            <a:r>
              <a:t>Grayscale low-def rendering of "Capturing the Hagia Sophia”</a:t>
            </a:r>
            <a:br/>
            <a:r>
              <a:t>CC-BY 2.0, by Rajeev Rajagopalan</a:t>
            </a:r>
          </a:p>
        </p:txBody>
      </p:sp>
      <p:pic>
        <p:nvPicPr>
          <p:cNvPr id="109" name="Picture 2" descr="Picture 2"/>
          <p:cNvPicPr>
            <a:picLocks noChangeAspect="1"/>
          </p:cNvPicPr>
          <p:nvPr/>
        </p:nvPicPr>
        <p:blipFill>
          <a:blip r:embed="rId4">
            <a:extLst/>
          </a:blip>
          <a:stretch>
            <a:fillRect/>
          </a:stretch>
        </p:blipFill>
        <p:spPr>
          <a:xfrm>
            <a:off x="1354921" y="1576666"/>
            <a:ext cx="3372356" cy="2529267"/>
          </a:xfrm>
          <a:prstGeom prst="rect">
            <a:avLst/>
          </a:prstGeom>
          <a:ln w="12700">
            <a:miter lim="400000"/>
          </a:ln>
        </p:spPr>
      </p:pic>
      <p:sp>
        <p:nvSpPr>
          <p:cNvPr id="110"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13"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14"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15"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16"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117" name="TextBox 6"/>
          <p:cNvSpPr txBox="1"/>
          <p:nvPr/>
        </p:nvSpPr>
        <p:spPr>
          <a:xfrm>
            <a:off x="1530643" y="2420"/>
            <a:ext cx="6932636"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Seemingly "objective" data is really just the result of a long "chain of human decisions"</a:t>
            </a:r>
          </a:p>
        </p:txBody>
      </p:sp>
      <p:pic>
        <p:nvPicPr>
          <p:cNvPr id="118" name="Picture 1" descr="Picture 1"/>
          <p:cNvPicPr>
            <a:picLocks noChangeAspect="1"/>
          </p:cNvPicPr>
          <p:nvPr/>
        </p:nvPicPr>
        <p:blipFill>
          <a:blip r:embed="rId4">
            <a:extLst/>
          </a:blip>
          <a:stretch>
            <a:fillRect/>
          </a:stretch>
        </p:blipFill>
        <p:spPr>
          <a:xfrm>
            <a:off x="2030047" y="352672"/>
            <a:ext cx="5894833" cy="4194048"/>
          </a:xfrm>
          <a:prstGeom prst="rect">
            <a:avLst/>
          </a:prstGeom>
          <a:ln w="12700">
            <a:miter lim="400000"/>
          </a:ln>
        </p:spPr>
      </p:pic>
      <p:pic>
        <p:nvPicPr>
          <p:cNvPr id="119" name="Picture 6" descr="Picture 6"/>
          <p:cNvPicPr>
            <a:picLocks noChangeAspect="1"/>
          </p:cNvPicPr>
          <p:nvPr/>
        </p:nvPicPr>
        <p:blipFill>
          <a:blip r:embed="rId5">
            <a:extLst/>
          </a:blip>
          <a:stretch>
            <a:fillRect/>
          </a:stretch>
        </p:blipFill>
        <p:spPr>
          <a:xfrm>
            <a:off x="3214325" y="1309237"/>
            <a:ext cx="4105650" cy="2280917"/>
          </a:xfrm>
          <a:prstGeom prst="rect">
            <a:avLst/>
          </a:prstGeom>
          <a:ln w="12700">
            <a:miter lim="400000"/>
          </a:ln>
        </p:spPr>
      </p:pic>
      <p:sp>
        <p:nvSpPr>
          <p:cNvPr id="120"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23"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24"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25"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26"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127" name="TextBox 1"/>
          <p:cNvSpPr txBox="1"/>
          <p:nvPr/>
        </p:nvSpPr>
        <p:spPr>
          <a:xfrm>
            <a:off x="2733539" y="4356901"/>
            <a:ext cx="4709317" cy="28882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https://www.autodeskresearch.com/publications/samestats</a:t>
            </a:r>
          </a:p>
        </p:txBody>
      </p:sp>
      <p:pic>
        <p:nvPicPr>
          <p:cNvPr id="128" name="Picture 3" descr="Picture 3"/>
          <p:cNvPicPr>
            <a:picLocks noChangeAspect="1"/>
          </p:cNvPicPr>
          <p:nvPr/>
        </p:nvPicPr>
        <p:blipFill>
          <a:blip r:embed="rId4">
            <a:extLst/>
          </a:blip>
          <a:stretch>
            <a:fillRect/>
          </a:stretch>
        </p:blipFill>
        <p:spPr>
          <a:xfrm>
            <a:off x="1283870" y="125555"/>
            <a:ext cx="7609710" cy="4231348"/>
          </a:xfrm>
          <a:prstGeom prst="rect">
            <a:avLst/>
          </a:prstGeom>
          <a:ln w="12700">
            <a:miter lim="400000"/>
          </a:ln>
        </p:spPr>
      </p:pic>
      <p:pic>
        <p:nvPicPr>
          <p:cNvPr id="129" name="Picture 8" descr="Picture 8"/>
          <p:cNvPicPr>
            <a:picLocks noChangeAspect="1"/>
          </p:cNvPicPr>
          <p:nvPr/>
        </p:nvPicPr>
        <p:blipFill>
          <a:blip r:embed="rId5">
            <a:extLst/>
          </a:blip>
          <a:stretch>
            <a:fillRect/>
          </a:stretch>
        </p:blipFill>
        <p:spPr>
          <a:xfrm>
            <a:off x="1633226" y="1148814"/>
            <a:ext cx="6896101" cy="2425701"/>
          </a:xfrm>
          <a:prstGeom prst="rect">
            <a:avLst/>
          </a:prstGeom>
          <a:ln w="12700">
            <a:miter lim="400000"/>
          </a:ln>
        </p:spPr>
      </p:pic>
      <p:sp>
        <p:nvSpPr>
          <p:cNvPr id="130"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9"/>
                                        </p:tgtEl>
                                        <p:attrNameLst>
                                          <p:attrName>style.visibility</p:attrName>
                                        </p:attrNameLst>
                                      </p:cBhvr>
                                      <p:to>
                                        <p:strVal val="visible"/>
                                      </p:to>
                                    </p:set>
                                    <p:animEffect filter="fade" transition="in">
                                      <p:cBhvr>
                                        <p:cTn id="7"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33"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34"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35"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36"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137" name="CasellaDiTesto 3"/>
          <p:cNvSpPr txBox="1"/>
          <p:nvPr/>
        </p:nvSpPr>
        <p:spPr>
          <a:xfrm>
            <a:off x="1377359" y="1768872"/>
            <a:ext cx="5093137" cy="873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000">
                <a:solidFill>
                  <a:srgbClr val="262626"/>
                </a:solidFill>
              </a:defRPr>
            </a:pPr>
            <a:r>
              <a:t>“The </a:t>
            </a:r>
            <a:r>
              <a:rPr i="1">
                <a:solidFill>
                  <a:srgbClr val="FF0000"/>
                </a:solidFill>
              </a:rPr>
              <a:t>who</a:t>
            </a:r>
            <a:r>
              <a:t> and </a:t>
            </a:r>
            <a:r>
              <a:rPr i="1">
                <a:solidFill>
                  <a:srgbClr val="FF0000"/>
                </a:solidFill>
              </a:rPr>
              <a:t>why</a:t>
            </a:r>
            <a:r>
              <a:t> will let us discover the </a:t>
            </a:r>
            <a:r>
              <a:rPr i="1"/>
              <a:t>how</a:t>
            </a:r>
            <a:r>
              <a:t> and </a:t>
            </a:r>
            <a:r>
              <a:rPr i="1"/>
              <a:t>what</a:t>
            </a:r>
            <a:r>
              <a:t>”</a:t>
            </a:r>
          </a:p>
          <a:p>
            <a:pPr algn="ctr">
              <a:defRPr>
                <a:solidFill>
                  <a:srgbClr val="262626"/>
                </a:solidFill>
              </a:defRPr>
            </a:pPr>
            <a:r>
              <a:t>Agent  Maxwell Smart</a:t>
            </a:r>
          </a:p>
        </p:txBody>
      </p:sp>
      <p:pic>
        <p:nvPicPr>
          <p:cNvPr id="138" name="Picture 2" descr="Picture 2"/>
          <p:cNvPicPr>
            <a:picLocks noChangeAspect="1"/>
          </p:cNvPicPr>
          <p:nvPr/>
        </p:nvPicPr>
        <p:blipFill>
          <a:blip r:embed="rId4">
            <a:extLst/>
          </a:blip>
          <a:stretch>
            <a:fillRect/>
          </a:stretch>
        </p:blipFill>
        <p:spPr>
          <a:xfrm>
            <a:off x="6588224" y="1120799"/>
            <a:ext cx="2160241" cy="2727156"/>
          </a:xfrm>
          <a:prstGeom prst="rect">
            <a:avLst/>
          </a:prstGeom>
          <a:ln w="12700">
            <a:miter lim="400000"/>
          </a:ln>
        </p:spPr>
      </p:pic>
      <p:sp>
        <p:nvSpPr>
          <p:cNvPr id="139"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42"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43"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44"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45"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146" name="Knowledge from data"/>
          <p:cNvSpPr txBox="1"/>
          <p:nvPr>
            <p:ph type="title" idx="4294967295"/>
          </p:nvPr>
        </p:nvSpPr>
        <p:spPr>
          <a:xfrm>
            <a:off x="2152003" y="125221"/>
            <a:ext cx="6230294" cy="572089"/>
          </a:xfrm>
          <a:prstGeom prst="rect">
            <a:avLst/>
          </a:prstGeom>
        </p:spPr>
        <p:txBody>
          <a:bodyPr lIns="45719" tIns="45719" rIns="45719" bIns="45719" anchor="ctr"/>
          <a:lstStyle>
            <a:lvl1pPr algn="ctr">
              <a:lnSpc>
                <a:spcPct val="90000"/>
              </a:lnSpc>
              <a:defRPr b="0" sz="3200">
                <a:latin typeface="Calibri Light"/>
                <a:ea typeface="Calibri Light"/>
                <a:cs typeface="Calibri Light"/>
                <a:sym typeface="Calibri Light"/>
              </a:defRPr>
            </a:lvl1pPr>
          </a:lstStyle>
          <a:p>
            <a:pPr/>
            <a:r>
              <a:t>Knowledge from data</a:t>
            </a:r>
          </a:p>
        </p:txBody>
      </p:sp>
      <p:pic>
        <p:nvPicPr>
          <p:cNvPr id="147" name="Screenshot 2022-11-05 at 08.18.02.png" descr="Screenshot 2022-11-05 at 08.18.02.png"/>
          <p:cNvPicPr>
            <a:picLocks noChangeAspect="1"/>
          </p:cNvPicPr>
          <p:nvPr/>
        </p:nvPicPr>
        <p:blipFill>
          <a:blip r:embed="rId4">
            <a:extLst/>
          </a:blip>
          <a:stretch>
            <a:fillRect/>
          </a:stretch>
        </p:blipFill>
        <p:spPr>
          <a:xfrm>
            <a:off x="2625006" y="740966"/>
            <a:ext cx="5284288" cy="1746717"/>
          </a:xfrm>
          <a:prstGeom prst="rect">
            <a:avLst/>
          </a:prstGeom>
          <a:ln w="12700">
            <a:miter lim="400000"/>
          </a:ln>
        </p:spPr>
      </p:pic>
      <p:sp>
        <p:nvSpPr>
          <p:cNvPr id="148" name="161 researchers in 73 research teams…"/>
          <p:cNvSpPr txBox="1"/>
          <p:nvPr/>
        </p:nvSpPr>
        <p:spPr>
          <a:xfrm>
            <a:off x="1816429" y="2558910"/>
            <a:ext cx="6901442" cy="203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a:solidFill>
                  <a:srgbClr val="0433FF"/>
                </a:solidFill>
                <a:latin typeface="Calibri"/>
                <a:ea typeface="Calibri"/>
                <a:cs typeface="Calibri"/>
                <a:sym typeface="Calibri"/>
              </a:defRPr>
            </a:pPr>
            <a:r>
              <a:t>161 researchers in 73 research teams</a:t>
            </a:r>
          </a:p>
          <a:p>
            <a:pPr algn="ctr">
              <a:defRPr>
                <a:solidFill>
                  <a:srgbClr val="0433FF"/>
                </a:solidFill>
                <a:latin typeface="Calibri"/>
                <a:ea typeface="Calibri"/>
                <a:cs typeface="Calibri"/>
                <a:sym typeface="Calibri"/>
              </a:defRPr>
            </a:pPr>
          </a:p>
          <a:p>
            <a:pPr algn="ctr">
              <a:defRPr>
                <a:solidFill>
                  <a:srgbClr val="0433FF"/>
                </a:solidFill>
                <a:latin typeface="Calibri"/>
                <a:ea typeface="Calibri"/>
                <a:cs typeface="Calibri"/>
                <a:sym typeface="Calibri"/>
              </a:defRPr>
            </a:pPr>
            <a:r>
              <a:t>Widely diverging numerical findings and substantive conclusions despite identical start conditions</a:t>
            </a:r>
          </a:p>
          <a:p>
            <a:pPr algn="ctr">
              <a:defRPr>
                <a:solidFill>
                  <a:srgbClr val="0433FF"/>
                </a:solidFill>
                <a:latin typeface="Calibri"/>
                <a:ea typeface="Calibri"/>
                <a:cs typeface="Calibri"/>
                <a:sym typeface="Calibri"/>
              </a:defRPr>
            </a:pPr>
          </a:p>
          <a:p>
            <a:pPr algn="ctr">
              <a:defRPr>
                <a:solidFill>
                  <a:srgbClr val="0433FF"/>
                </a:solidFill>
                <a:latin typeface="Calibri"/>
                <a:ea typeface="Calibri"/>
                <a:cs typeface="Calibri"/>
                <a:sym typeface="Calibri"/>
              </a:defRPr>
            </a:pPr>
            <a:r>
              <a:t>More than 95% of the total variance in numerical results remains unexplained even after qualitative coding of all identifiable decisions in each team’s workflow</a:t>
            </a:r>
          </a:p>
          <a:p>
            <a:pPr algn="ctr">
              <a:defRPr>
                <a:solidFill>
                  <a:srgbClr val="0433FF"/>
                </a:solidFill>
                <a:latin typeface="Calibri"/>
                <a:ea typeface="Calibri"/>
                <a:cs typeface="Calibri"/>
                <a:sym typeface="Calibri"/>
              </a:defRPr>
            </a:pPr>
          </a:p>
          <a:p>
            <a:pPr algn="ctr">
              <a:defRPr b="1">
                <a:solidFill>
                  <a:srgbClr val="0433FF"/>
                </a:solidFill>
                <a:latin typeface="Calibri"/>
                <a:ea typeface="Calibri"/>
                <a:cs typeface="Calibri"/>
                <a:sym typeface="Calibri"/>
              </a:defRPr>
            </a:pPr>
            <a:r>
              <a:t>These results call for greater epistemic humility and clarity in reporting scientific findings.</a:t>
            </a:r>
          </a:p>
        </p:txBody>
      </p:sp>
      <p:sp>
        <p:nvSpPr>
          <p:cNvPr id="149"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39"/>
          <p:cNvSpPr txBox="1"/>
          <p:nvPr>
            <p:ph type="body" sz="quarter" idx="1"/>
          </p:nvPr>
        </p:nvSpPr>
        <p:spPr>
          <a:xfrm>
            <a:off x="457200" y="4664678"/>
            <a:ext cx="8229600" cy="261300"/>
          </a:xfrm>
          <a:prstGeom prst="rect">
            <a:avLst/>
          </a:prstGeom>
        </p:spPr>
        <p:txBody>
          <a:bodyPr/>
          <a:lstStyle>
            <a:lvl1pPr algn="r" defTabSz="621791">
              <a:spcBef>
                <a:spcPts val="400"/>
              </a:spcBef>
              <a:defRPr sz="544">
                <a:solidFill>
                  <a:srgbClr val="434343"/>
                </a:solidFill>
                <a:latin typeface="Verdana"/>
                <a:ea typeface="Verdana"/>
                <a:cs typeface="Verdana"/>
                <a:sym typeface="Verdana"/>
              </a:defRPr>
            </a:lvl1pPr>
          </a:lstStyle>
          <a:p>
            <a:pPr/>
            <a:r>
              <a:t>The SCimPulse foundation © 2023</a:t>
            </a:r>
          </a:p>
        </p:txBody>
      </p:sp>
      <p:sp>
        <p:nvSpPr>
          <p:cNvPr id="152" name="Shape 40"/>
          <p:cNvSpPr/>
          <p:nvPr/>
        </p:nvSpPr>
        <p:spPr>
          <a:xfrm>
            <a:off x="1385450" y="4697100"/>
            <a:ext cx="7763400" cy="1"/>
          </a:xfrm>
          <a:prstGeom prst="line">
            <a:avLst/>
          </a:prstGeom>
          <a:ln w="19050">
            <a:solidFill>
              <a:srgbClr val="000000"/>
            </a:solidFill>
          </a:ln>
        </p:spPr>
        <p:txBody>
          <a:bodyPr lIns="0" tIns="0" rIns="0" bIns="0"/>
          <a:lstStyle/>
          <a:p>
            <a:pPr/>
          </a:p>
        </p:txBody>
      </p:sp>
      <p:pic>
        <p:nvPicPr>
          <p:cNvPr id="153" name="Shape 41" descr="Shape 41"/>
          <p:cNvPicPr>
            <a:picLocks noChangeAspect="1"/>
          </p:cNvPicPr>
          <p:nvPr/>
        </p:nvPicPr>
        <p:blipFill>
          <a:blip r:embed="rId2">
            <a:extLst/>
          </a:blip>
          <a:stretch>
            <a:fillRect/>
          </a:stretch>
        </p:blipFill>
        <p:spPr>
          <a:xfrm>
            <a:off x="-4751" y="4232374"/>
            <a:ext cx="2435426" cy="911126"/>
          </a:xfrm>
          <a:prstGeom prst="rect">
            <a:avLst/>
          </a:prstGeom>
          <a:ln w="12700">
            <a:miter lim="400000"/>
          </a:ln>
        </p:spPr>
      </p:pic>
      <p:sp>
        <p:nvSpPr>
          <p:cNvPr id="154" name="Shape 42"/>
          <p:cNvSpPr/>
          <p:nvPr/>
        </p:nvSpPr>
        <p:spPr>
          <a:xfrm flipV="1">
            <a:off x="1162044" y="-25"/>
            <a:ext cx="1" cy="4695601"/>
          </a:xfrm>
          <a:prstGeom prst="line">
            <a:avLst/>
          </a:prstGeom>
          <a:ln w="19050">
            <a:solidFill>
              <a:srgbClr val="666666"/>
            </a:solidFill>
          </a:ln>
        </p:spPr>
        <p:txBody>
          <a:bodyPr lIns="0" tIns="0" rIns="0" bIns="0"/>
          <a:lstStyle/>
          <a:p>
            <a:pPr/>
          </a:p>
        </p:txBody>
      </p:sp>
      <p:pic>
        <p:nvPicPr>
          <p:cNvPr id="155" name="Screenshot 2023-04-04 at 07.20.45.png" descr="Screenshot 2023-04-04 at 07.20.45.png"/>
          <p:cNvPicPr>
            <a:picLocks noChangeAspect="1"/>
          </p:cNvPicPr>
          <p:nvPr/>
        </p:nvPicPr>
        <p:blipFill>
          <a:blip r:embed="rId3">
            <a:extLst/>
          </a:blip>
          <a:stretch>
            <a:fillRect/>
          </a:stretch>
        </p:blipFill>
        <p:spPr>
          <a:xfrm>
            <a:off x="3343714" y="4707799"/>
            <a:ext cx="3276964" cy="572089"/>
          </a:xfrm>
          <a:prstGeom prst="rect">
            <a:avLst/>
          </a:prstGeom>
          <a:ln w="12700">
            <a:miter lim="400000"/>
          </a:ln>
        </p:spPr>
      </p:pic>
      <p:sp>
        <p:nvSpPr>
          <p:cNvPr id="156" name="Title 1"/>
          <p:cNvSpPr txBox="1"/>
          <p:nvPr/>
        </p:nvSpPr>
        <p:spPr>
          <a:xfrm>
            <a:off x="829944" y="34561"/>
            <a:ext cx="851598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1800"/>
            </a:lvl1pPr>
          </a:lstStyle>
          <a:p>
            <a:pPr/>
            <a:r>
              <a:t>Thumb rules? …dumb rules</a:t>
            </a:r>
          </a:p>
        </p:txBody>
      </p:sp>
      <p:pic>
        <p:nvPicPr>
          <p:cNvPr id="157" name="Picture 2" descr="Picture 2"/>
          <p:cNvPicPr>
            <a:picLocks noChangeAspect="1"/>
          </p:cNvPicPr>
          <p:nvPr/>
        </p:nvPicPr>
        <p:blipFill>
          <a:blip r:embed="rId4">
            <a:extLst/>
          </a:blip>
          <a:stretch>
            <a:fillRect/>
          </a:stretch>
        </p:blipFill>
        <p:spPr>
          <a:xfrm>
            <a:off x="1160774" y="435221"/>
            <a:ext cx="3997570" cy="2267614"/>
          </a:xfrm>
          <a:prstGeom prst="rect">
            <a:avLst/>
          </a:prstGeom>
          <a:ln w="12700">
            <a:miter lim="400000"/>
          </a:ln>
        </p:spPr>
      </p:pic>
      <p:pic>
        <p:nvPicPr>
          <p:cNvPr id="158" name="Picture 3" descr="Picture 3"/>
          <p:cNvPicPr>
            <a:picLocks noChangeAspect="1"/>
          </p:cNvPicPr>
          <p:nvPr/>
        </p:nvPicPr>
        <p:blipFill>
          <a:blip r:embed="rId5">
            <a:extLst/>
          </a:blip>
          <a:stretch>
            <a:fillRect/>
          </a:stretch>
        </p:blipFill>
        <p:spPr>
          <a:xfrm>
            <a:off x="4702419" y="2382065"/>
            <a:ext cx="4343889" cy="1477795"/>
          </a:xfrm>
          <a:prstGeom prst="rect">
            <a:avLst/>
          </a:prstGeom>
          <a:ln w="12700">
            <a:miter lim="400000"/>
          </a:ln>
        </p:spPr>
      </p:pic>
      <p:sp>
        <p:nvSpPr>
          <p:cNvPr id="159" name="TextBox 4"/>
          <p:cNvSpPr txBox="1"/>
          <p:nvPr/>
        </p:nvSpPr>
        <p:spPr>
          <a:xfrm>
            <a:off x="5333682" y="551258"/>
            <a:ext cx="3769449" cy="11016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lstStyle>
          <a:p>
            <a:pPr/>
            <a:r>
              <a:t>EBM is a good catchphrase but how do we combine (1) clinical experience and expertise; (2) scientific evidence; and (3) patient values and preferences, to provide high-quality services?</a:t>
            </a:r>
          </a:p>
        </p:txBody>
      </p:sp>
      <p:sp>
        <p:nvSpPr>
          <p:cNvPr id="160" name="TextBox 5"/>
          <p:cNvSpPr txBox="1"/>
          <p:nvPr/>
        </p:nvSpPr>
        <p:spPr>
          <a:xfrm>
            <a:off x="5204062" y="1720808"/>
            <a:ext cx="1692658" cy="2642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FF6600"/>
                </a:solidFill>
              </a:defRPr>
            </a:lvl1pPr>
          </a:lstStyle>
          <a:p>
            <a:pPr/>
            <a:r>
              <a:t>Data = known unknown</a:t>
            </a:r>
          </a:p>
        </p:txBody>
      </p:sp>
      <p:sp>
        <p:nvSpPr>
          <p:cNvPr id="161" name="TextBox 6"/>
          <p:cNvSpPr txBox="1"/>
          <p:nvPr/>
        </p:nvSpPr>
        <p:spPr>
          <a:xfrm>
            <a:off x="5204062" y="2030371"/>
            <a:ext cx="2047986" cy="2642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FF6600"/>
                </a:solidFill>
              </a:defRPr>
            </a:lvl1pPr>
          </a:lstStyle>
          <a:p>
            <a:pPr/>
            <a:r>
              <a:t>Culture = heuristic structures</a:t>
            </a:r>
          </a:p>
        </p:txBody>
      </p:sp>
      <p:sp>
        <p:nvSpPr>
          <p:cNvPr id="162" name="TextBox 7"/>
          <p:cNvSpPr txBox="1"/>
          <p:nvPr/>
        </p:nvSpPr>
        <p:spPr>
          <a:xfrm>
            <a:off x="1277619" y="3051052"/>
            <a:ext cx="3276785" cy="4420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200">
                <a:solidFill>
                  <a:srgbClr val="FF6600"/>
                </a:solidFill>
              </a:defRPr>
            </a:pPr>
            <a:r>
              <a:t>Diagnosis/prognosis = judgement of competing</a:t>
            </a:r>
          </a:p>
          <a:p>
            <a:pPr>
              <a:defRPr sz="1200">
                <a:solidFill>
                  <a:srgbClr val="FF6600"/>
                </a:solidFill>
              </a:defRPr>
            </a:pPr>
            <a:r>
              <a:t>interpretation</a:t>
            </a:r>
          </a:p>
        </p:txBody>
      </p:sp>
      <p:sp>
        <p:nvSpPr>
          <p:cNvPr id="163" name="TextBox 8"/>
          <p:cNvSpPr txBox="1"/>
          <p:nvPr/>
        </p:nvSpPr>
        <p:spPr>
          <a:xfrm>
            <a:off x="1277619" y="4099512"/>
            <a:ext cx="7722970" cy="4420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solidFill>
                  <a:srgbClr val="FF0000"/>
                </a:solidFill>
              </a:defRPr>
            </a:pPr>
            <a:r>
              <a:t>Choice of course of action = transition from the domain of facts to the domain of values, </a:t>
            </a:r>
            <a:r>
              <a:rPr b="1"/>
              <a:t>from what we </a:t>
            </a:r>
            <a:r>
              <a:rPr b="1" i="1"/>
              <a:t>know</a:t>
            </a:r>
            <a:r>
              <a:rPr b="1"/>
              <a:t> to what we </a:t>
            </a:r>
            <a:r>
              <a:rPr b="1" i="1"/>
              <a:t>should do</a:t>
            </a:r>
          </a:p>
        </p:txBody>
      </p:sp>
      <p:sp>
        <p:nvSpPr>
          <p:cNvPr id="164" name="DOI: 10.5281/zenodo.7798076"/>
          <p:cNvSpPr txBox="1"/>
          <p:nvPr/>
        </p:nvSpPr>
        <p:spPr>
          <a:xfrm>
            <a:off x="7348299" y="4908318"/>
            <a:ext cx="1402359" cy="1270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800">
                <a:solidFill>
                  <a:srgbClr val="535353"/>
                </a:solidFill>
              </a:defRPr>
            </a:lvl1pPr>
          </a:lstStyle>
          <a:p>
            <a:pPr/>
            <a:r>
              <a:t>DOI: 10.5281/zenodo.7798076</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light">
  <a:themeElements>
    <a:clrScheme name="simple-ligh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simple-light">
      <a:majorFont>
        <a:latin typeface="Helvetica Neue"/>
        <a:ea typeface="Helvetica Neue"/>
        <a:cs typeface="Helvetica Neue"/>
      </a:majorFont>
      <a:minorFont>
        <a:latin typeface="Helvetica"/>
        <a:ea typeface="Helvetica"/>
        <a:cs typeface="Helvetica"/>
      </a:minorFont>
    </a:fontScheme>
    <a:fmtScheme name="simple-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light">
  <a:themeElements>
    <a:clrScheme name="simple-light">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simple-light">
      <a:majorFont>
        <a:latin typeface="Helvetica Neue"/>
        <a:ea typeface="Helvetica Neue"/>
        <a:cs typeface="Helvetica Neue"/>
      </a:majorFont>
      <a:minorFont>
        <a:latin typeface="Helvetica"/>
        <a:ea typeface="Helvetica"/>
        <a:cs typeface="Helvetica"/>
      </a:minorFont>
    </a:fontScheme>
    <a:fmtScheme name="simple-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