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316" r:id="rId2"/>
    <p:sldId id="304" r:id="rId3"/>
    <p:sldId id="303" r:id="rId4"/>
    <p:sldId id="376" r:id="rId5"/>
    <p:sldId id="359" r:id="rId6"/>
    <p:sldId id="328" r:id="rId7"/>
    <p:sldId id="321" r:id="rId8"/>
    <p:sldId id="329" r:id="rId9"/>
    <p:sldId id="360" r:id="rId10"/>
    <p:sldId id="377" r:id="rId11"/>
    <p:sldId id="331" r:id="rId12"/>
    <p:sldId id="380" r:id="rId13"/>
    <p:sldId id="379" r:id="rId14"/>
    <p:sldId id="332" r:id="rId15"/>
    <p:sldId id="382" r:id="rId16"/>
    <p:sldId id="353" r:id="rId17"/>
    <p:sldId id="381" r:id="rId18"/>
    <p:sldId id="392" r:id="rId19"/>
    <p:sldId id="368" r:id="rId20"/>
    <p:sldId id="333" r:id="rId21"/>
    <p:sldId id="334" r:id="rId22"/>
    <p:sldId id="323" r:id="rId23"/>
    <p:sldId id="362" r:id="rId24"/>
    <p:sldId id="341" r:id="rId25"/>
    <p:sldId id="355" r:id="rId26"/>
    <p:sldId id="344" r:id="rId27"/>
    <p:sldId id="345" r:id="rId28"/>
    <p:sldId id="389" r:id="rId29"/>
    <p:sldId id="369" r:id="rId30"/>
    <p:sldId id="346" r:id="rId31"/>
    <p:sldId id="347" r:id="rId32"/>
    <p:sldId id="383" r:id="rId33"/>
    <p:sldId id="348" r:id="rId34"/>
    <p:sldId id="390" r:id="rId35"/>
    <p:sldId id="349" r:id="rId36"/>
    <p:sldId id="384" r:id="rId37"/>
    <p:sldId id="385" r:id="rId38"/>
    <p:sldId id="386" r:id="rId39"/>
    <p:sldId id="324" r:id="rId40"/>
    <p:sldId id="370" r:id="rId41"/>
    <p:sldId id="371" r:id="rId42"/>
    <p:sldId id="374" r:id="rId43"/>
    <p:sldId id="372" r:id="rId44"/>
    <p:sldId id="387" r:id="rId45"/>
    <p:sldId id="393" r:id="rId46"/>
    <p:sldId id="391" r:id="rId47"/>
    <p:sldId id="351" r:id="rId48"/>
    <p:sldId id="306" r:id="rId49"/>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1BF"/>
    <a:srgbClr val="C71BEC"/>
    <a:srgbClr val="42414D"/>
    <a:srgbClr val="FE7F54"/>
    <a:srgbClr val="5D0F7F"/>
    <a:srgbClr val="EEE7F2"/>
    <a:srgbClr val="D0ECEB"/>
    <a:srgbClr val="1C1B22"/>
    <a:srgbClr val="FE5A00"/>
    <a:srgbClr val="FF65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81395" autoAdjust="0"/>
  </p:normalViewPr>
  <p:slideViewPr>
    <p:cSldViewPr snapToGrid="0" snapToObjects="1">
      <p:cViewPr varScale="1">
        <p:scale>
          <a:sx n="94" d="100"/>
          <a:sy n="94" d="100"/>
        </p:scale>
        <p:origin x="1092" y="-996"/>
      </p:cViewPr>
      <p:guideLst>
        <p:guide orient="horz" pos="2160"/>
        <p:guide pos="3840"/>
      </p:guideLst>
    </p:cSldViewPr>
  </p:slideViewPr>
  <p:notesTextViewPr>
    <p:cViewPr>
      <p:scale>
        <a:sx n="1" d="1"/>
        <a:sy n="1" d="1"/>
      </p:scale>
      <p:origin x="0" y="0"/>
    </p:cViewPr>
  </p:notesTextViewPr>
  <p:notesViewPr>
    <p:cSldViewPr snapToGrid="0" snapToObjects="1">
      <p:cViewPr>
        <p:scale>
          <a:sx n="125" d="100"/>
          <a:sy n="125" d="100"/>
        </p:scale>
        <p:origin x="2100" y="-78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45F79B4-28C2-4C52-BC28-E9D537E63776}" type="datetimeFigureOut">
              <a:rPr lang="fr-FR" smtClean="0"/>
              <a:t>06/04/2024</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27ECDD3B-7BC3-4C96-9315-143EB04F30AC}" type="slidenum">
              <a:rPr lang="fr-FR" smtClean="0"/>
              <a:t>‹N°›</a:t>
            </a:fld>
            <a:endParaRPr lang="fr-FR"/>
          </a:p>
        </p:txBody>
      </p:sp>
    </p:spTree>
    <p:extLst>
      <p:ext uri="{BB962C8B-B14F-4D97-AF65-F5344CB8AC3E}">
        <p14:creationId xmlns:p14="http://schemas.microsoft.com/office/powerpoint/2010/main" val="235364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fld id="{27ECDD3B-7BC3-4C96-9315-143EB04F30AC}" type="slidenum">
              <a:rPr lang="fr-FR" smtClean="0"/>
              <a:t>1</a:t>
            </a:fld>
            <a:endParaRPr lang="fr-FR"/>
          </a:p>
        </p:txBody>
      </p:sp>
    </p:spTree>
    <p:extLst>
      <p:ext uri="{BB962C8B-B14F-4D97-AF65-F5344CB8AC3E}">
        <p14:creationId xmlns:p14="http://schemas.microsoft.com/office/powerpoint/2010/main" val="2850864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D’autres options liées à la recherche peuvent être activées.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89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Toujours dans les paramètres, on va définir la page qui s’ouvre à l’ouverture du navigateur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Soit paramétrage personnalisé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&gt; Pratique de définir des pages personnalisées : on peut coller plusieurs URL séparées par | (Ctrl + Alt + tiret du 6</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kern="1200" dirty="0">
                <a:solidFill>
                  <a:schemeClr val="tx1"/>
                </a:solidFill>
                <a:effectLst/>
                <a:latin typeface="+mn-lt"/>
                <a:ea typeface="+mn-ea"/>
                <a:cs typeface="+mn-cs"/>
              </a:rPr>
              <a:t>Soit ouverture des onglets ouverts à la dernière fermeture de Firefox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La rubrique Accueil ne fait pas obligatoirement référence à l’ouverture du navigateur, mais au bouton Accueil. On peut choisir d’afficher les onglets précédents à l’ouverture du navigateur, et paramétrer le bouton Accueil pour afficher une ou des pages personnalisées, ou la page d’accueil de Firefox. </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37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Qu’est-ce que la page d’accueil justement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C’est une structure de qu’on va pouvoir personnaliser.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663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raccourcis sont personnalisables.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16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On peut aussi paramétrer le comportement des onglets.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On va ensuite parler de l’apparence générale du navigateur.</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850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u="none" kern="1200" dirty="0">
                <a:solidFill>
                  <a:schemeClr val="tx1"/>
                </a:solidFill>
                <a:effectLst>
                  <a:outerShdw blurRad="38100" dist="38100" dir="2700000" algn="tl">
                    <a:srgbClr val="000000">
                      <a:alpha val="43137"/>
                    </a:srgbClr>
                  </a:outerShdw>
                </a:effectLst>
                <a:latin typeface="+mn-lt"/>
                <a:ea typeface="+mn-ea"/>
                <a:cs typeface="+mn-cs"/>
              </a:rPr>
              <a:t>Thème sombre ou</a:t>
            </a:r>
            <a:r>
              <a:rPr lang="fr-FR" sz="1200" b="1" u="none" kern="1200" dirty="0">
                <a:solidFill>
                  <a:schemeClr val="tx1"/>
                </a:solidFill>
                <a:effectLst/>
                <a:latin typeface="+mn-lt"/>
                <a:ea typeface="+mn-ea"/>
                <a:cs typeface="+mn-cs"/>
              </a:rPr>
              <a:t> activer le mode sombre de votre système d’exploitation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Je vous présenterai tout à l’heure des extensions qui permet de</a:t>
            </a:r>
            <a:r>
              <a:rPr lang="fr-FR" sz="1200" kern="1200" baseline="0" dirty="0">
                <a:solidFill>
                  <a:schemeClr val="tx1"/>
                </a:solidFill>
                <a:effectLst/>
                <a:latin typeface="+mn-lt"/>
                <a:ea typeface="+mn-ea"/>
                <a:cs typeface="+mn-cs"/>
              </a:rPr>
              <a:t> paramétrer l’affichage des sites pour plus de lisibilité.</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018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292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u="none" kern="1200" dirty="0">
                <a:solidFill>
                  <a:schemeClr val="tx1"/>
                </a:solidFill>
                <a:effectLst/>
                <a:latin typeface="+mn-lt"/>
                <a:ea typeface="+mn-ea"/>
                <a:cs typeface="+mn-cs"/>
              </a:rPr>
              <a:t>Ce qu’on appelle la barre d’outils c’est la barre où est intégrée la barre d’adresse. On peut choisir les boutons qui s’affichent et leur 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u="none" kern="1200" dirty="0">
                <a:solidFill>
                  <a:schemeClr val="tx1"/>
                </a:solidFill>
                <a:effectLst/>
                <a:latin typeface="+mn-lt"/>
                <a:ea typeface="+mn-ea"/>
                <a:cs typeface="+mn-cs"/>
              </a:rPr>
              <a:t>Cela permet d’accéder rapidement aux fonctionnalités les plus utilisées.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kern="1200" dirty="0">
                <a:solidFill>
                  <a:schemeClr val="tx1"/>
                </a:solidFill>
                <a:effectLst/>
                <a:latin typeface="+mn-lt"/>
                <a:ea typeface="+mn-ea"/>
                <a:cs typeface="+mn-cs"/>
              </a:rPr>
              <a:t>Des questions ? Des astuces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759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On a atteint la fin de la 1</a:t>
            </a:r>
            <a:r>
              <a:rPr lang="fr-FR" sz="1200" kern="1200" baseline="30000" dirty="0">
                <a:solidFill>
                  <a:schemeClr val="tx1"/>
                </a:solidFill>
                <a:effectLst/>
                <a:latin typeface="+mn-lt"/>
                <a:ea typeface="+mn-ea"/>
                <a:cs typeface="+mn-cs"/>
              </a:rPr>
              <a:t>ère</a:t>
            </a:r>
            <a:r>
              <a:rPr lang="fr-FR" sz="1200" kern="1200" dirty="0">
                <a:solidFill>
                  <a:schemeClr val="tx1"/>
                </a:solidFill>
                <a:effectLst/>
                <a:latin typeface="+mn-lt"/>
                <a:ea typeface="+mn-ea"/>
                <a:cs typeface="+mn-cs"/>
              </a:rPr>
              <a:t> étape de cet atelier. Je vous propose de tester vous-même ces paramétrages.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Je vous laisse quelques minutes en autonomie puis vous pourrez partagez vos difficultés.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49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On passe maintenant à la 2</a:t>
            </a:r>
            <a:r>
              <a:rPr lang="fr-FR" sz="1200" kern="1200" baseline="30000" dirty="0">
                <a:solidFill>
                  <a:schemeClr val="tx1"/>
                </a:solidFill>
                <a:effectLst/>
                <a:latin typeface="+mn-lt"/>
                <a:ea typeface="+mn-ea"/>
                <a:cs typeface="+mn-cs"/>
              </a:rPr>
              <a:t>e</a:t>
            </a:r>
            <a:r>
              <a:rPr lang="fr-FR" sz="1200" kern="1200" baseline="0" dirty="0">
                <a:solidFill>
                  <a:schemeClr val="tx1"/>
                </a:solidFill>
                <a:effectLst/>
                <a:latin typeface="+mn-lt"/>
                <a:ea typeface="+mn-ea"/>
                <a:cs typeface="+mn-cs"/>
              </a:rPr>
              <a:t> étape qui va aborder des fonctionnalités essentielles.</a:t>
            </a: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19</a:t>
            </a:fld>
            <a:endParaRPr lang="fr-FR"/>
          </a:p>
        </p:txBody>
      </p:sp>
    </p:spTree>
    <p:extLst>
      <p:ext uri="{BB962C8B-B14F-4D97-AF65-F5344CB8AC3E}">
        <p14:creationId xmlns:p14="http://schemas.microsoft.com/office/powerpoint/2010/main" val="67062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baseline="0" dirty="0">
                <a:solidFill>
                  <a:schemeClr val="tx1"/>
                </a:solidFill>
                <a:effectLst/>
                <a:latin typeface="+mn-lt"/>
                <a:ea typeface="+mn-ea"/>
                <a:cs typeface="+mn-cs"/>
              </a:rPr>
              <a:t>Bonjour et bienvenue à toutes et tous.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Présentation</a:t>
            </a:r>
            <a:endParaRPr lang="fr-FR" sz="120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2</a:t>
            </a:fld>
            <a:endParaRPr lang="fr-FR"/>
          </a:p>
        </p:txBody>
      </p:sp>
    </p:spTree>
    <p:extLst>
      <p:ext uri="{BB962C8B-B14F-4D97-AF65-F5344CB8AC3E}">
        <p14:creationId xmlns:p14="http://schemas.microsoft.com/office/powerpoint/2010/main" val="435287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Avez-vous déjà un compte lié à votre navigateur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Pourquoi se créer un compte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Quand on utilise plusieurs postes de travail, cela permet de récupérer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Ses paramètres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Ses favoris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Ses identifiants et mots de passe…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 chaque fois que vous vous connectez à un nouvel appareil ou si vous vous déconnectez, vous devrez valider la reconnexion avec un code envoyé par mail.</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274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Vous choisissez ce que vous voulez synchroniser ou pas entre les appareils.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La </a:t>
            </a:r>
            <a:r>
              <a:rPr lang="fr-FR" dirty="0"/>
              <a:t>liste ne s’affiche que si la synchronisation des onglets est activée et que des onglets ont été ouverts sur un appareil synchronisé.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Des questions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582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Une astuce qui peut vous faire gagner du temps si vous naviguer entre beaucoup d’onglets : les raccourcis clavier.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Ouvrir un nouvel onglet (Ctrl + T) t=tab=onglet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Ouvrir une nouvelle fenêtre (Ctrl + N) n=new</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Passer d'un onglet à l'autre (Ctrl + Tab / Ctrl + Maj + Tab)</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Ouvrir le dernier onglet fermé (Ctrl + Maj + 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22</a:t>
            </a:fld>
            <a:endParaRPr lang="fr-FR"/>
          </a:p>
        </p:txBody>
      </p:sp>
    </p:spTree>
    <p:extLst>
      <p:ext uri="{BB962C8B-B14F-4D97-AF65-F5344CB8AC3E}">
        <p14:creationId xmlns:p14="http://schemas.microsoft.com/office/powerpoint/2010/main" val="4285182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sécurité des données passe par un choix éclairé de la conservation ou nom de son historique de navigation, de ses mots de passe…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171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On verra qu’il existe aussi des extensions qui permettent de gérer ses mots de passe.</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0171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Depuis les paramètres, vous allez pouvoir choisir le type d’éléments qui sont conservés et pour combien de temps.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cache conserve temporairement les images, les scripts et les autres éléments des sites web que vous visitez afin d’accélérer le chargement des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Il est particulièrement conseillé de vider le cache en cas de difficulté d’accès à un site, notamment aux ressources de la bibliothèque électronique.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Raccourci clavier </a:t>
            </a:r>
            <a:r>
              <a:rPr lang="fr-FR" sz="1200" kern="1200" dirty="0" err="1">
                <a:solidFill>
                  <a:schemeClr val="tx1"/>
                </a:solidFill>
                <a:effectLst/>
                <a:latin typeface="+mn-lt"/>
                <a:ea typeface="+mn-ea"/>
                <a:cs typeface="+mn-cs"/>
              </a:rPr>
              <a:t>Ctrl+Maj+Suppr</a:t>
            </a:r>
            <a:r>
              <a:rPr lang="fr-FR" sz="1200" kern="1200" dirty="0">
                <a:solidFill>
                  <a:schemeClr val="tx1"/>
                </a:solidFill>
                <a:effectLst/>
                <a:latin typeface="+mn-lt"/>
                <a:ea typeface="+mn-ea"/>
                <a:cs typeface="+mn-cs"/>
              </a:rPr>
              <a:t> pour accéder rapidement au menu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638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Depuis la rubrique Historique d u menu, vous accédez à la liste des pages consultées.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Il existe des outils qui permettent d’effacer l’historique de plusieurs applications en une fois.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none" kern="1200" dirty="0">
                <a:solidFill>
                  <a:schemeClr val="tx1"/>
                </a:solidFill>
                <a:effectLst/>
                <a:latin typeface="+mn-lt"/>
                <a:ea typeface="+mn-ea"/>
                <a:cs typeface="+mn-cs"/>
              </a:rPr>
              <a:t>Est-ce que vous en connaissez ?</a:t>
            </a:r>
            <a:endParaRPr lang="fr-FR"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648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none" kern="1200" dirty="0">
                <a:solidFill>
                  <a:schemeClr val="tx1"/>
                </a:solidFill>
                <a:effectLst/>
                <a:latin typeface="+mn-lt"/>
                <a:ea typeface="+mn-ea"/>
                <a:cs typeface="+mn-cs"/>
              </a:rPr>
              <a:t>D’autres astuces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780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On est à la fin de la 2</a:t>
            </a:r>
            <a:r>
              <a:rPr lang="fr-FR" sz="1200" kern="1200" baseline="30000" dirty="0">
                <a:solidFill>
                  <a:schemeClr val="tx1"/>
                </a:solidFill>
                <a:effectLst/>
                <a:latin typeface="+mn-lt"/>
                <a:ea typeface="+mn-ea"/>
                <a:cs typeface="+mn-cs"/>
              </a:rPr>
              <a:t>e</a:t>
            </a:r>
            <a:r>
              <a:rPr lang="fr-FR" sz="1200" kern="1200" dirty="0">
                <a:solidFill>
                  <a:schemeClr val="tx1"/>
                </a:solidFill>
                <a:effectLst/>
                <a:latin typeface="+mn-lt"/>
                <a:ea typeface="+mn-ea"/>
                <a:cs typeface="+mn-cs"/>
              </a:rPr>
              <a:t> étape. Je vous propose de vous exercer pour repérer le chemin d’accès à aux données stockées par votre navigateur.</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081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Dans cette 3</a:t>
            </a:r>
            <a:r>
              <a:rPr lang="fr-FR" sz="1200" kern="1200" baseline="30000" dirty="0">
                <a:solidFill>
                  <a:schemeClr val="tx1"/>
                </a:solidFill>
                <a:effectLst/>
                <a:latin typeface="+mn-lt"/>
                <a:ea typeface="+mn-ea"/>
                <a:cs typeface="+mn-cs"/>
              </a:rPr>
              <a:t>e</a:t>
            </a:r>
            <a:r>
              <a:rPr lang="fr-FR" sz="1200" kern="1200" baseline="0" dirty="0">
                <a:solidFill>
                  <a:schemeClr val="tx1"/>
                </a:solidFill>
                <a:effectLst/>
                <a:latin typeface="+mn-lt"/>
                <a:ea typeface="+mn-ea"/>
                <a:cs typeface="+mn-cs"/>
              </a:rPr>
              <a:t> partie, nous allons aborder 2 points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baseline="0" dirty="0">
                <a:solidFill>
                  <a:schemeClr val="tx1"/>
                </a:solidFill>
                <a:effectLst/>
                <a:latin typeface="+mn-lt"/>
                <a:ea typeface="+mn-ea"/>
                <a:cs typeface="+mn-cs"/>
              </a:rPr>
              <a:t>Les favoris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baseline="0" dirty="0">
                <a:solidFill>
                  <a:schemeClr val="tx1"/>
                </a:solidFill>
                <a:effectLst/>
                <a:latin typeface="+mn-lt"/>
                <a:ea typeface="+mn-ea"/>
                <a:cs typeface="+mn-cs"/>
              </a:rPr>
              <a:t>Les extensions</a:t>
            </a: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29</a:t>
            </a:fld>
            <a:endParaRPr lang="fr-FR"/>
          </a:p>
        </p:txBody>
      </p:sp>
    </p:spTree>
    <p:extLst>
      <p:ext uri="{BB962C8B-B14F-4D97-AF65-F5344CB8AC3E}">
        <p14:creationId xmlns:p14="http://schemas.microsoft.com/office/powerpoint/2010/main" val="250244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Nos objectifs aujourd’hui, c’est qu’à la fin de la séance, vous soyez capables de :</a:t>
            </a:r>
          </a:p>
          <a:p>
            <a:pPr marL="171450" indent="-171450">
              <a:buFont typeface="Arial" panose="020B0604020202020204" pitchFamily="34" charset="0"/>
              <a:buChar char="•"/>
            </a:pPr>
            <a:r>
              <a:rPr lang="fr-FR" dirty="0"/>
              <a:t>Paramétrer et personnaliser votre navigateur </a:t>
            </a:r>
          </a:p>
          <a:p>
            <a:pPr marL="171450" indent="-171450">
              <a:buFont typeface="Arial" panose="020B0604020202020204" pitchFamily="34" charset="0"/>
              <a:buChar char="•"/>
            </a:pPr>
            <a:r>
              <a:rPr lang="fr-FR" dirty="0"/>
              <a:t>Gérer efficacement les fonctionnalités de base de votre navigateur</a:t>
            </a:r>
          </a:p>
          <a:p>
            <a:pPr marL="171450" indent="-171450">
              <a:buFont typeface="Arial" panose="020B0604020202020204" pitchFamily="34" charset="0"/>
              <a:buChar char="•"/>
            </a:pPr>
            <a:r>
              <a:rPr lang="fr-FR" dirty="0"/>
              <a:t>Gérer vos favoris et ajouter des extensions</a:t>
            </a:r>
          </a:p>
          <a:p>
            <a:endParaRPr lang="fr-FR" dirty="0"/>
          </a:p>
          <a:p>
            <a:pPr lvl="0">
              <a:defRPr/>
            </a:pPr>
            <a:r>
              <a:rPr lang="fr-FR" dirty="0"/>
              <a:t>Le support de présentation vous sera transmis par mail à la fin de la séance. </a:t>
            </a:r>
          </a:p>
          <a:p>
            <a:pPr lvl="0">
              <a:defRPr/>
            </a:pPr>
            <a:endParaRPr lang="fr-FR" dirty="0"/>
          </a:p>
          <a:p>
            <a:pPr lvl="0">
              <a:defRPr/>
            </a:pPr>
            <a:r>
              <a:rPr lang="fr-FR" dirty="0"/>
              <a:t>N’hésitez pas à intervenir oralement ou par le tchat, que ce soit pour poser des questions ou donner des compléments d’informations.</a:t>
            </a: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3</a:t>
            </a:fld>
            <a:endParaRPr lang="fr-FR"/>
          </a:p>
        </p:txBody>
      </p:sp>
    </p:spTree>
    <p:extLst>
      <p:ext uri="{BB962C8B-B14F-4D97-AF65-F5344CB8AC3E}">
        <p14:creationId xmlns:p14="http://schemas.microsoft.com/office/powerpoint/2010/main" val="435287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Sous Firefox, les favoris sont nommés « marque-pages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Vous pouvez afficher une barre d’accès direct aux marque-pages, appelée « barre personnelle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Raccourci Ctrl D pour ajouter un favori</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110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La barre personnelle permet d’organiser directement les favoris.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&gt; Créer des dossiers, déplacer des favoris, des dossiers, ajouter des séparateurs</a:t>
            </a: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Mais on peut aussi afficher la </a:t>
            </a:r>
            <a:r>
              <a:rPr lang="fr-FR" sz="1200" i="1" kern="1200" baseline="0" dirty="0">
                <a:solidFill>
                  <a:schemeClr val="tx1"/>
                </a:solidFill>
                <a:effectLst/>
                <a:latin typeface="+mn-lt"/>
                <a:ea typeface="+mn-ea"/>
                <a:cs typeface="+mn-cs"/>
              </a:rPr>
              <a:t>Bibliothèque</a:t>
            </a:r>
            <a:r>
              <a:rPr lang="fr-FR" sz="1200" kern="1200" baseline="0" dirty="0">
                <a:solidFill>
                  <a:schemeClr val="tx1"/>
                </a:solidFill>
                <a:effectLst/>
                <a:latin typeface="+mn-lt"/>
                <a:ea typeface="+mn-ea"/>
                <a:cs typeface="+mn-cs"/>
              </a:rPr>
              <a:t> qui permet d’organiser l’ensemble des favoris, y compris ceux qui ne sont pas classés dans la barre personnelle.</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717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661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L’export et l’import des favoris est utile quand on veut transférer ses favoris d’une installation à une autre sans synchronisation de compte ou vers un autre navigateur.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L’option « Sauvegarder » de Firefox crée un fichier .JSON non compatible pour l’import dans un autre navigateur.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Pour charger une sauvegarde, il faut utiliser l’option « Restaurer ». Cette option permet également de charger une sauvegarde automatique.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317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Une fais une pause dans la 3</a:t>
            </a:r>
            <a:r>
              <a:rPr lang="fr-FR" sz="1200" kern="1200" baseline="30000" dirty="0">
                <a:solidFill>
                  <a:schemeClr val="tx1"/>
                </a:solidFill>
                <a:effectLst/>
                <a:latin typeface="+mn-lt"/>
                <a:ea typeface="+mn-ea"/>
                <a:cs typeface="+mn-cs"/>
              </a:rPr>
              <a:t>e</a:t>
            </a:r>
            <a:r>
              <a:rPr lang="fr-FR" sz="1200" kern="1200" dirty="0">
                <a:solidFill>
                  <a:schemeClr val="tx1"/>
                </a:solidFill>
                <a:effectLst/>
                <a:latin typeface="+mn-lt"/>
                <a:ea typeface="+mn-ea"/>
                <a:cs typeface="+mn-cs"/>
              </a:rPr>
              <a:t> étape pour s’exercer sur les favoris.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864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a:solidFill>
                  <a:schemeClr val="tx1"/>
                </a:solidFill>
                <a:effectLst/>
                <a:latin typeface="+mn-lt"/>
                <a:ea typeface="+mn-ea"/>
                <a:cs typeface="+mn-cs"/>
              </a:rPr>
              <a:t>On va d’abord voir comment installer des extensions, les désactiver et les réactiver et je vous en présenterai quelques unes ensuite.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a:solidFill>
                  <a:schemeClr val="tx1"/>
                </a:solidFill>
                <a:effectLst/>
                <a:latin typeface="+mn-lt"/>
                <a:ea typeface="+mn-ea"/>
                <a:cs typeface="+mn-cs"/>
              </a:rPr>
              <a:t>La barre permet de rechercher des extensions, une nouvelle fenêtre s’ouvre. Un bouton en bas de fenêtre permet d’accéder directement à la plateforme des extensions de Firefox.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a:solidFill>
                  <a:schemeClr val="tx1"/>
                </a:solidFill>
                <a:effectLst/>
                <a:latin typeface="+mn-lt"/>
                <a:ea typeface="+mn-ea"/>
                <a:cs typeface="+mn-cs"/>
              </a:rPr>
              <a:t>La roue crantée permet de paramétrer la gestion des extensions.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a:solidFill>
                  <a:schemeClr val="tx1"/>
                </a:solidFill>
                <a:effectLst/>
                <a:latin typeface="+mn-lt"/>
                <a:ea typeface="+mn-ea"/>
                <a:cs typeface="+mn-cs"/>
              </a:rPr>
              <a:t>Au niveau de chaque extension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a:solidFill>
                  <a:schemeClr val="tx1"/>
                </a:solidFill>
                <a:effectLst/>
                <a:latin typeface="+mn-lt"/>
                <a:ea typeface="+mn-ea"/>
                <a:cs typeface="+mn-cs"/>
              </a:rPr>
              <a:t>Le bouton permet d’activer et désactiver, sans désinstaller, une extension.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a:solidFill>
                  <a:schemeClr val="tx1"/>
                </a:solidFill>
                <a:effectLst/>
                <a:latin typeface="+mn-lt"/>
                <a:ea typeface="+mn-ea"/>
                <a:cs typeface="+mn-cs"/>
              </a:rPr>
              <a:t>Les 3 points permettent de désinstaller l’extension et de gérer ses paramètres.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779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a:solidFill>
                  <a:schemeClr val="tx1"/>
                </a:solidFill>
                <a:effectLst/>
                <a:latin typeface="+mn-lt"/>
                <a:ea typeface="+mn-ea"/>
                <a:cs typeface="+mn-cs"/>
              </a:rPr>
              <a:t>Vous pouvez parcourir le catalogue des extensions compatibles avec Firefox.</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737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Certaines extensions s’ajoutent directement dans la barre d’outils. D’autres ne sont visibles par défaut que dans le menu « Extensions » de la barre (icône puzzle).</a:t>
            </a:r>
          </a:p>
          <a:p>
            <a:r>
              <a:rPr lang="fr-FR" dirty="0"/>
              <a:t>Pour un accès rapide on peut épingler une extension à la barre d’outils.</a:t>
            </a:r>
          </a:p>
        </p:txBody>
      </p:sp>
      <p:sp>
        <p:nvSpPr>
          <p:cNvPr id="4" name="Espace réservé du numéro de diapositive 3"/>
          <p:cNvSpPr>
            <a:spLocks noGrp="1"/>
          </p:cNvSpPr>
          <p:nvPr>
            <p:ph type="sldNum" sz="quarter" idx="5"/>
          </p:nvPr>
        </p:nvSpPr>
        <p:spPr/>
        <p:txBody>
          <a:bodyPr/>
          <a:lstStyle/>
          <a:p>
            <a:fld id="{27ECDD3B-7BC3-4C96-9315-143EB04F30AC}" type="slidenum">
              <a:rPr lang="fr-FR" smtClean="0"/>
              <a:t>38</a:t>
            </a:fld>
            <a:endParaRPr lang="fr-FR"/>
          </a:p>
        </p:txBody>
      </p:sp>
    </p:spTree>
    <p:extLst>
      <p:ext uri="{BB962C8B-B14F-4D97-AF65-F5344CB8AC3E}">
        <p14:creationId xmlns:p14="http://schemas.microsoft.com/office/powerpoint/2010/main" val="3153436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On a vu comment ajouter des extensions, je vais maintenant vous en présenter quelques unes.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Parmi les extensions les plus connues, parfois installées par défaut, on retrouve les bloqueurs de publicités.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Attention, les bloqueurs de pub ne sont pas infaillibles et parfois soumis à controverse. Par exemple </a:t>
            </a:r>
            <a:r>
              <a:rPr lang="fr-FR" sz="1200" kern="1200" dirty="0" err="1">
                <a:solidFill>
                  <a:schemeClr val="tx1"/>
                </a:solidFill>
                <a:effectLst/>
                <a:latin typeface="+mn-lt"/>
                <a:ea typeface="+mn-ea"/>
                <a:cs typeface="+mn-cs"/>
              </a:rPr>
              <a:t>Adblock</a:t>
            </a:r>
            <a:r>
              <a:rPr lang="fr-FR" sz="1200" kern="1200" dirty="0">
                <a:solidFill>
                  <a:schemeClr val="tx1"/>
                </a:solidFill>
                <a:effectLst/>
                <a:latin typeface="+mn-lt"/>
                <a:ea typeface="+mn-ea"/>
                <a:cs typeface="+mn-cs"/>
              </a:rPr>
              <a:t> Plus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Longtemps et encore parfois présenté comme le meilleur bloqueur de publicité gratuit, cette extension diffuse de la publicité contre rémunération.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Des contrefaçons de cette extension on également déjà été diffusées.</a:t>
            </a: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39</a:t>
            </a:fld>
            <a:endParaRPr lang="fr-FR"/>
          </a:p>
        </p:txBody>
      </p:sp>
    </p:spTree>
    <p:extLst>
      <p:ext uri="{BB962C8B-B14F-4D97-AF65-F5344CB8AC3E}">
        <p14:creationId xmlns:p14="http://schemas.microsoft.com/office/powerpoint/2010/main" val="3782887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je vous le disais tout à l’heure, vous pouvez aussi gérer vos mots de passe avec des extensions.</a:t>
            </a:r>
          </a:p>
          <a:p>
            <a:r>
              <a:rPr lang="fr-FR" dirty="0"/>
              <a:t>Ses extensions fonctionnent comme des coffres-forts : vous stockez vos mots de passe de manière sécurisée.</a:t>
            </a:r>
          </a:p>
          <a:p>
            <a:r>
              <a:rPr lang="fr-FR" dirty="0"/>
              <a:t>Elles vous aident aussi à trouver des mots de passe complexes et vous incitent à les modifier régulièrement.</a:t>
            </a:r>
          </a:p>
          <a:p>
            <a:endParaRPr lang="fr-FR" dirty="0"/>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40</a:t>
            </a:fld>
            <a:endParaRPr lang="fr-FR"/>
          </a:p>
        </p:txBody>
      </p:sp>
    </p:spTree>
    <p:extLst>
      <p:ext uri="{BB962C8B-B14F-4D97-AF65-F5344CB8AC3E}">
        <p14:creationId xmlns:p14="http://schemas.microsoft.com/office/powerpoint/2010/main" val="3086344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u="none" dirty="0" smtClean="0"/>
              <a:t>Lien non actif vers un sondage </a:t>
            </a:r>
            <a:r>
              <a:rPr lang="fr-FR" b="0" u="none" dirty="0" err="1" smtClean="0"/>
              <a:t>Wooclap</a:t>
            </a:r>
            <a:r>
              <a:rPr lang="fr-FR" b="0" u="none" dirty="0" smtClean="0"/>
              <a:t> pour sonder les participants</a:t>
            </a:r>
            <a:r>
              <a:rPr lang="fr-FR" b="0" u="none" baseline="0" dirty="0" smtClean="0"/>
              <a:t> et participants sur les raisons de leur choix de Firefox et sur leurs attentes</a:t>
            </a:r>
            <a:endParaRPr lang="fr-FR" b="0" u="none" dirty="0"/>
          </a:p>
        </p:txBody>
      </p:sp>
      <p:sp>
        <p:nvSpPr>
          <p:cNvPr id="4" name="Espace réservé du numéro de diapositive 3"/>
          <p:cNvSpPr>
            <a:spLocks noGrp="1"/>
          </p:cNvSpPr>
          <p:nvPr>
            <p:ph type="sldNum" sz="quarter" idx="5"/>
          </p:nvPr>
        </p:nvSpPr>
        <p:spPr/>
        <p:txBody>
          <a:bodyPr/>
          <a:lstStyle/>
          <a:p>
            <a:fld id="{27ECDD3B-7BC3-4C96-9315-143EB04F30AC}" type="slidenum">
              <a:rPr lang="fr-FR" smtClean="0"/>
              <a:t>4</a:t>
            </a:fld>
            <a:endParaRPr lang="fr-FR"/>
          </a:p>
        </p:txBody>
      </p:sp>
    </p:spTree>
    <p:extLst>
      <p:ext uri="{BB962C8B-B14F-4D97-AF65-F5344CB8AC3E}">
        <p14:creationId xmlns:p14="http://schemas.microsoft.com/office/powerpoint/2010/main" val="8142066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kern="1200" dirty="0">
                <a:solidFill>
                  <a:schemeClr val="tx1"/>
                </a:solidFill>
                <a:effectLst/>
                <a:latin typeface="+mn-lt"/>
                <a:ea typeface="+mn-ea"/>
                <a:cs typeface="+mn-cs"/>
              </a:rPr>
              <a:t>Une autre catégorie d’extensions qui se développent et utiles à toutes et tous : les extensions d’accessibilité.</a:t>
            </a:r>
          </a:p>
          <a:p>
            <a:r>
              <a:rPr lang="fr-FR" sz="1200" b="0" kern="1200" dirty="0">
                <a:solidFill>
                  <a:schemeClr val="tx1"/>
                </a:solidFill>
                <a:effectLst/>
                <a:latin typeface="+mn-lt"/>
                <a:ea typeface="+mn-ea"/>
                <a:cs typeface="+mn-cs"/>
              </a:rPr>
              <a:t>Sans forcément être en situation de handicap visuel ou autre, vous pouvez améliorer votre confort de lecture.</a:t>
            </a: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41</a:t>
            </a:fld>
            <a:endParaRPr lang="fr-FR"/>
          </a:p>
        </p:txBody>
      </p:sp>
    </p:spTree>
    <p:extLst>
      <p:ext uri="{BB962C8B-B14F-4D97-AF65-F5344CB8AC3E}">
        <p14:creationId xmlns:p14="http://schemas.microsoft.com/office/powerpoint/2010/main" val="3758836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42</a:t>
            </a:fld>
            <a:endParaRPr lang="fr-FR"/>
          </a:p>
        </p:txBody>
      </p:sp>
    </p:spTree>
    <p:extLst>
      <p:ext uri="{BB962C8B-B14F-4D97-AF65-F5344CB8AC3E}">
        <p14:creationId xmlns:p14="http://schemas.microsoft.com/office/powerpoint/2010/main" val="5370144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kern="1200" dirty="0">
                <a:solidFill>
                  <a:schemeClr val="tx1"/>
                </a:solidFill>
                <a:effectLst/>
                <a:latin typeface="+mn-lt"/>
                <a:ea typeface="+mn-ea"/>
                <a:cs typeface="+mn-cs"/>
              </a:rPr>
              <a:t>Enfin, en tant que bibliothécaire, je ne pouvais pas ne pas vous présenter d’extensions documentaires…</a:t>
            </a:r>
          </a:p>
          <a:p>
            <a:r>
              <a:rPr lang="fr-FR" sz="1200" b="0" kern="1200" dirty="0">
                <a:solidFill>
                  <a:schemeClr val="tx1"/>
                </a:solidFill>
                <a:effectLst/>
                <a:latin typeface="+mn-lt"/>
                <a:ea typeface="+mn-ea"/>
                <a:cs typeface="+mn-cs"/>
              </a:rPr>
              <a:t>Je vais vous parler de </a:t>
            </a:r>
            <a:r>
              <a:rPr lang="fr-FR" sz="1200" b="0" kern="1200" dirty="0" err="1">
                <a:solidFill>
                  <a:schemeClr val="tx1"/>
                </a:solidFill>
                <a:effectLst/>
                <a:latin typeface="+mn-lt"/>
                <a:ea typeface="+mn-ea"/>
                <a:cs typeface="+mn-cs"/>
              </a:rPr>
              <a:t>Click&amp;Read</a:t>
            </a:r>
            <a:r>
              <a:rPr lang="fr-FR" sz="1200" b="0" kern="1200" dirty="0">
                <a:solidFill>
                  <a:schemeClr val="tx1"/>
                </a:solidFill>
                <a:effectLst/>
                <a:latin typeface="+mn-lt"/>
                <a:ea typeface="+mn-ea"/>
                <a:cs typeface="+mn-cs"/>
              </a:rPr>
              <a:t> et d’Open Access Helper mais il en existe d’autres. Vous trouverez notamment une liste plus complète sur le site des BU de Rennes 2.</a:t>
            </a:r>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43</a:t>
            </a:fld>
            <a:endParaRPr lang="fr-FR"/>
          </a:p>
        </p:txBody>
      </p:sp>
    </p:spTree>
    <p:extLst>
      <p:ext uri="{BB962C8B-B14F-4D97-AF65-F5344CB8AC3E}">
        <p14:creationId xmlns:p14="http://schemas.microsoft.com/office/powerpoint/2010/main" val="241295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Click &amp; </a:t>
            </a:r>
            <a:r>
              <a:rPr lang="fr-FR" sz="1200" b="1" kern="1200" dirty="0" err="1">
                <a:solidFill>
                  <a:schemeClr val="tx1"/>
                </a:solidFill>
                <a:effectLst/>
                <a:latin typeface="+mn-lt"/>
                <a:ea typeface="+mn-ea"/>
                <a:cs typeface="+mn-cs"/>
              </a:rPr>
              <a:t>read</a:t>
            </a:r>
            <a:r>
              <a:rPr lang="fr-FR" sz="1200" kern="1200" dirty="0">
                <a:solidFill>
                  <a:schemeClr val="tx1"/>
                </a:solidFill>
                <a:effectLst/>
                <a:latin typeface="+mn-lt"/>
                <a:ea typeface="+mn-ea"/>
                <a:cs typeface="+mn-cs"/>
              </a:rPr>
              <a:t> : recherche à partir d’identifiants documentaires (DOI, PII, PMID)</a:t>
            </a:r>
          </a:p>
          <a:p>
            <a:r>
              <a:rPr lang="fr-FR" sz="1200" kern="1200" dirty="0">
                <a:solidFill>
                  <a:schemeClr val="tx1"/>
                </a:solidFill>
                <a:effectLst/>
                <a:latin typeface="+mn-lt"/>
                <a:ea typeface="+mn-ea"/>
                <a:cs typeface="+mn-cs"/>
              </a:rPr>
              <a:t>La dernière version remplace et regroupe 3 extensions (désinstaller les anciennes pour éviter les dysfonctionnements)</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Accès restreint</a:t>
            </a:r>
            <a:r>
              <a:rPr lang="fr-FR" sz="1200" b="1" kern="1200" baseline="0" dirty="0">
                <a:solidFill>
                  <a:schemeClr val="tx1"/>
                </a:solidFill>
                <a:effectLst/>
                <a:latin typeface="+mn-lt"/>
                <a:ea typeface="+mn-ea"/>
                <a:cs typeface="+mn-cs"/>
              </a:rPr>
              <a:t> pour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ISTEX (tous les établissements de l’ESR)</a:t>
            </a:r>
          </a:p>
          <a:p>
            <a:r>
              <a:rPr lang="fr-FR" sz="1200" kern="1200" baseline="0" dirty="0">
                <a:solidFill>
                  <a:schemeClr val="tx1"/>
                </a:solidFill>
                <a:effectLst/>
                <a:latin typeface="+mn-lt"/>
                <a:ea typeface="+mn-ea"/>
                <a:cs typeface="+mn-cs"/>
              </a:rPr>
              <a:t>PANIST (établissements de l’ESR des groupements de commandes)</a:t>
            </a:r>
          </a:p>
          <a:p>
            <a:r>
              <a:rPr lang="fr-FR" sz="1200" kern="1200" baseline="0" dirty="0" err="1">
                <a:solidFill>
                  <a:schemeClr val="tx1"/>
                </a:solidFill>
                <a:effectLst/>
                <a:latin typeface="+mn-lt"/>
                <a:ea typeface="+mn-ea"/>
                <a:cs typeface="+mn-cs"/>
              </a:rPr>
              <a:t>BibCNRS</a:t>
            </a:r>
            <a:r>
              <a:rPr lang="fr-FR" sz="1200" kern="1200" baseline="0" dirty="0">
                <a:solidFill>
                  <a:schemeClr val="tx1"/>
                </a:solidFill>
                <a:effectLst/>
                <a:latin typeface="+mn-lt"/>
                <a:ea typeface="+mn-ea"/>
                <a:cs typeface="+mn-cs"/>
              </a:rPr>
              <a:t> (uniquement CNRS)</a:t>
            </a:r>
          </a:p>
          <a:p>
            <a:r>
              <a:rPr lang="fr-FR" sz="1200" kern="1200" baseline="0" dirty="0">
                <a:solidFill>
                  <a:schemeClr val="tx1"/>
                </a:solidFill>
                <a:effectLst/>
                <a:latin typeface="+mn-lt"/>
                <a:ea typeface="+mn-ea"/>
                <a:cs typeface="+mn-cs"/>
              </a:rPr>
              <a:t>54 établissements de l’ESR</a:t>
            </a:r>
          </a:p>
          <a:p>
            <a:endParaRPr lang="fr-FR" sz="1200" kern="1200" baseline="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Accès ouvert pour </a:t>
            </a:r>
            <a:r>
              <a:rPr lang="fr-FR" sz="1200" b="1" kern="1200" dirty="0" err="1">
                <a:solidFill>
                  <a:schemeClr val="tx1"/>
                </a:solidFill>
                <a:effectLst/>
                <a:latin typeface="+mn-lt"/>
                <a:ea typeface="+mn-ea"/>
                <a:cs typeface="+mn-cs"/>
              </a:rPr>
              <a:t>Unpaywall</a:t>
            </a:r>
            <a:r>
              <a:rPr lang="fr-FR" sz="1200" b="1" kern="1200" dirty="0">
                <a:solidFill>
                  <a:schemeClr val="tx1"/>
                </a:solidFill>
                <a:effectLst/>
                <a:latin typeface="+mn-lt"/>
                <a:ea typeface="+mn-ea"/>
                <a:cs typeface="+mn-cs"/>
              </a:rPr>
              <a:t> </a:t>
            </a:r>
            <a:r>
              <a:rPr lang="fr-FR" sz="1200" b="0" kern="1200" dirty="0">
                <a:solidFill>
                  <a:schemeClr val="tx1"/>
                </a:solidFill>
                <a:effectLst/>
                <a:latin typeface="+mn-lt"/>
                <a:ea typeface="+mn-ea"/>
                <a:cs typeface="+mn-cs"/>
              </a:rPr>
              <a:t>: archives ouvertes</a:t>
            </a:r>
            <a:r>
              <a:rPr lang="fr-FR" sz="1200" b="0" kern="1200" baseline="0" dirty="0">
                <a:solidFill>
                  <a:schemeClr val="tx1"/>
                </a:solidFill>
                <a:effectLst/>
                <a:latin typeface="+mn-lt"/>
                <a:ea typeface="+mn-ea"/>
                <a:cs typeface="+mn-cs"/>
              </a:rPr>
              <a:t> et éditeurs</a:t>
            </a:r>
            <a:endParaRPr lang="fr-FR" sz="1200" b="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44</a:t>
            </a:fld>
            <a:endParaRPr lang="fr-FR"/>
          </a:p>
        </p:txBody>
      </p:sp>
    </p:spTree>
    <p:extLst>
      <p:ext uri="{BB962C8B-B14F-4D97-AF65-F5344CB8AC3E}">
        <p14:creationId xmlns:p14="http://schemas.microsoft.com/office/powerpoint/2010/main" val="28210946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50000"/>
              </a:lnSpc>
            </a:pPr>
            <a:r>
              <a:rPr lang="fr-FR" dirty="0">
                <a:solidFill>
                  <a:schemeClr val="tx1"/>
                </a:solidFill>
              </a:rPr>
              <a:t>CORE pour </a:t>
            </a:r>
            <a:r>
              <a:rPr lang="fr-FR" dirty="0" err="1">
                <a:solidFill>
                  <a:schemeClr val="tx1"/>
                </a:solidFill>
              </a:rPr>
              <a:t>COnnecting</a:t>
            </a:r>
            <a:r>
              <a:rPr lang="fr-FR" dirty="0">
                <a:solidFill>
                  <a:schemeClr val="tx1"/>
                </a:solidFill>
              </a:rPr>
              <a:t> </a:t>
            </a:r>
            <a:r>
              <a:rPr lang="fr-FR" dirty="0" err="1">
                <a:solidFill>
                  <a:schemeClr val="tx1"/>
                </a:solidFill>
              </a:rPr>
              <a:t>Repositories</a:t>
            </a:r>
            <a:r>
              <a:rPr lang="fr-FR" baseline="0" dirty="0">
                <a:solidFill>
                  <a:schemeClr val="tx1"/>
                </a:solidFill>
              </a:rPr>
              <a:t> : moteur de recherche qui interroge des archives ouvertes et revues en libre accès</a:t>
            </a:r>
          </a:p>
          <a:p>
            <a:pPr>
              <a:lnSpc>
                <a:spcPct val="150000"/>
              </a:lnSpc>
            </a:pPr>
            <a:r>
              <a:rPr lang="fr-FR" baseline="0" dirty="0">
                <a:solidFill>
                  <a:schemeClr val="tx1"/>
                </a:solidFill>
              </a:rPr>
              <a:t>Base enrichie par des métadonnées</a:t>
            </a:r>
          </a:p>
          <a:p>
            <a:pPr>
              <a:lnSpc>
                <a:spcPct val="150000"/>
              </a:lnSpc>
            </a:pPr>
            <a:r>
              <a:rPr lang="fr-FR" baseline="0" dirty="0">
                <a:solidFill>
                  <a:schemeClr val="tx1"/>
                </a:solidFill>
              </a:rPr>
              <a:t>Propose de nombreux services pour exploiter au mieux les ressources</a:t>
            </a:r>
          </a:p>
          <a:p>
            <a:pPr>
              <a:lnSpc>
                <a:spcPct val="150000"/>
              </a:lnSpc>
            </a:pPr>
            <a:endParaRPr lang="fr-FR" baseline="0" dirty="0">
              <a:solidFill>
                <a:schemeClr val="tx1"/>
              </a:solidFill>
            </a:endParaRPr>
          </a:p>
          <a:p>
            <a:pPr>
              <a:lnSpc>
                <a:spcPct val="150000"/>
              </a:lnSpc>
            </a:pPr>
            <a:r>
              <a:rPr lang="fr-FR" baseline="0" dirty="0">
                <a:solidFill>
                  <a:schemeClr val="tx1"/>
                </a:solidFill>
              </a:rPr>
              <a:t>Est-ce que vous connaissez d’autres extensions documentaires ?</a:t>
            </a:r>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45</a:t>
            </a:fld>
            <a:endParaRPr lang="fr-FR"/>
          </a:p>
        </p:txBody>
      </p:sp>
    </p:spTree>
    <p:extLst>
      <p:ext uri="{BB962C8B-B14F-4D97-AF65-F5344CB8AC3E}">
        <p14:creationId xmlns:p14="http://schemas.microsoft.com/office/powerpoint/2010/main" val="19771501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On arrive au terme de la</a:t>
            </a:r>
            <a:r>
              <a:rPr lang="fr-FR" sz="1200" kern="1200" baseline="0" dirty="0">
                <a:solidFill>
                  <a:schemeClr val="tx1"/>
                </a:solidFill>
                <a:effectLst/>
                <a:latin typeface="+mn-lt"/>
                <a:ea typeface="+mn-ea"/>
                <a:cs typeface="+mn-cs"/>
              </a:rPr>
              <a:t> séance. Je vous propose d’installer une extension de votre choix pour vous exercer.</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0841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Avez-vous des questions ?</a:t>
            </a:r>
            <a:r>
              <a:rPr lang="fr-FR" baseline="0" dirty="0"/>
              <a:t> Des astuces à partager ?</a:t>
            </a:r>
            <a:endParaRPr lang="fr-FR" dirty="0"/>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47</a:t>
            </a:fld>
            <a:endParaRPr lang="fr-FR"/>
          </a:p>
        </p:txBody>
      </p:sp>
    </p:spTree>
    <p:extLst>
      <p:ext uri="{BB962C8B-B14F-4D97-AF65-F5344CB8AC3E}">
        <p14:creationId xmlns:p14="http://schemas.microsoft.com/office/powerpoint/2010/main" val="10779222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48</a:t>
            </a:fld>
            <a:endParaRPr lang="fr-FR"/>
          </a:p>
        </p:txBody>
      </p:sp>
    </p:spTree>
    <p:extLst>
      <p:ext uri="{BB962C8B-B14F-4D97-AF65-F5344CB8AC3E}">
        <p14:creationId xmlns:p14="http://schemas.microsoft.com/office/powerpoint/2010/main" val="43528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361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C’est parti, on attaque le paramétrage.</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5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a:solidFill>
                  <a:schemeClr val="tx1"/>
                </a:solidFill>
                <a:effectLst/>
                <a:latin typeface="+mn-lt"/>
                <a:ea typeface="+mn-ea"/>
                <a:cs typeface="+mn-cs"/>
              </a:rPr>
              <a:t>Dans cette partie, nous allons aborder 3 points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baseline="0" dirty="0">
                <a:solidFill>
                  <a:schemeClr val="tx1"/>
                </a:solidFill>
                <a:effectLst/>
                <a:latin typeface="+mn-lt"/>
                <a:ea typeface="+mn-ea"/>
                <a:cs typeface="+mn-cs"/>
              </a:rPr>
              <a:t>Quelques éléments de paramétrage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baseline="0" dirty="0">
                <a:solidFill>
                  <a:schemeClr val="tx1"/>
                </a:solidFill>
                <a:effectLst/>
                <a:latin typeface="+mn-lt"/>
                <a:ea typeface="+mn-ea"/>
                <a:cs typeface="+mn-cs"/>
              </a:rPr>
              <a:t>Comment personnaliser sa page d’accueil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Comment personnaliser l’apparence globale de son navigateur</a:t>
            </a:r>
            <a:endParaRPr lang="fr-FR"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7ECDD3B-7BC3-4C96-9315-143EB04F30AC}" type="slidenum">
              <a:rPr lang="fr-FR" smtClean="0"/>
              <a:t>7</a:t>
            </a:fld>
            <a:endParaRPr lang="fr-FR"/>
          </a:p>
        </p:txBody>
      </p:sp>
    </p:spTree>
    <p:extLst>
      <p:ext uri="{BB962C8B-B14F-4D97-AF65-F5344CB8AC3E}">
        <p14:creationId xmlns:p14="http://schemas.microsoft.com/office/powerpoint/2010/main" val="4253488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Commençons déjà pour ouvrir le menu des paramètres.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077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1</a:t>
            </a:r>
            <a:r>
              <a:rPr lang="fr-FR" sz="1200" kern="1200" baseline="30000" dirty="0">
                <a:solidFill>
                  <a:schemeClr val="tx1"/>
                </a:solidFill>
                <a:effectLst/>
                <a:latin typeface="+mn-lt"/>
                <a:ea typeface="+mn-ea"/>
                <a:cs typeface="+mn-cs"/>
              </a:rPr>
              <a:t>ère</a:t>
            </a:r>
            <a:r>
              <a:rPr lang="fr-FR" sz="1200" kern="1200" dirty="0">
                <a:solidFill>
                  <a:schemeClr val="tx1"/>
                </a:solidFill>
                <a:effectLst/>
                <a:latin typeface="+mn-lt"/>
                <a:ea typeface="+mn-ea"/>
                <a:cs typeface="+mn-cs"/>
              </a:rPr>
              <a:t> étape, on va choisir quel moteur de recherche sera utilisé par défaut.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Est-ce que la distinction entre navigateur et moteur de recherche est bien claire pour tout le monde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C’est ce qui va faire que la recherche que vous lancez depuis la barre d’adresse/de recherche va s’ouvrir avec tel ou tel moteur de recherche.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Au choix : Amazon, Bing, </a:t>
            </a:r>
            <a:r>
              <a:rPr lang="fr-FR" sz="1200" kern="1200" dirty="0" err="1">
                <a:solidFill>
                  <a:schemeClr val="tx1"/>
                </a:solidFill>
                <a:effectLst/>
                <a:latin typeface="+mn-lt"/>
                <a:ea typeface="+mn-ea"/>
                <a:cs typeface="+mn-cs"/>
              </a:rPr>
              <a:t>DuckDuckGo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ebay</a:t>
            </a:r>
            <a:r>
              <a:rPr lang="fr-FR" sz="1200" kern="1200" dirty="0">
                <a:solidFill>
                  <a:schemeClr val="tx1"/>
                </a:solidFill>
                <a:effectLst/>
                <a:latin typeface="+mn-lt"/>
                <a:ea typeface="+mn-ea"/>
                <a:cs typeface="+mn-cs"/>
              </a:rPr>
              <a:t>, Google, </a:t>
            </a:r>
            <a:r>
              <a:rPr lang="fr-FR" sz="1200" kern="1200" dirty="0" err="1">
                <a:solidFill>
                  <a:schemeClr val="tx1"/>
                </a:solidFill>
                <a:effectLst/>
                <a:latin typeface="+mn-lt"/>
                <a:ea typeface="+mn-ea"/>
                <a:cs typeface="+mn-cs"/>
              </a:rPr>
              <a:t>Qwant</a:t>
            </a:r>
            <a:r>
              <a:rPr lang="fr-FR" sz="1200" kern="1200" dirty="0">
                <a:solidFill>
                  <a:schemeClr val="tx1"/>
                </a:solidFill>
                <a:effectLst/>
                <a:latin typeface="+mn-lt"/>
                <a:ea typeface="+mn-ea"/>
                <a:cs typeface="+mn-cs"/>
              </a:rPr>
              <a:t>, Wikipédia</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CDD3B-7BC3-4C96-9315-143EB04F30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888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3292448" y="2281783"/>
            <a:ext cx="7343853" cy="1814729"/>
          </a:xfrm>
          <a:prstGeom prst="rect">
            <a:avLst/>
          </a:prstGeom>
        </p:spPr>
        <p:txBody>
          <a:bodyPr/>
          <a:lstStyle/>
          <a:p>
            <a:r>
              <a:rPr lang="fr-FR" dirty="0"/>
              <a:t>Gros 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194"/>
          </a:xfrm>
          <a:prstGeom prst="rect">
            <a:avLst/>
          </a:prstGeom>
        </p:spPr>
      </p:pic>
    </p:spTree>
    <p:extLst>
      <p:ext uri="{BB962C8B-B14F-4D97-AF65-F5344CB8AC3E}">
        <p14:creationId xmlns:p14="http://schemas.microsoft.com/office/powerpoint/2010/main" val="134783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B452B654-5BCE-5547-91CD-7A68F08F54CD}" type="slidenum">
              <a:rPr lang="fr-FR" smtClean="0"/>
              <a:t>‹N°›</a:t>
            </a:fld>
            <a:endParaRPr lang="fr-F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Tree>
    <p:extLst>
      <p:ext uri="{BB962C8B-B14F-4D97-AF65-F5344CB8AC3E}">
        <p14:creationId xmlns:p14="http://schemas.microsoft.com/office/powerpoint/2010/main" val="137560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B452B654-5BCE-5547-91CD-7A68F08F54CD}" type="slidenum">
              <a:rPr lang="fr-FR" smtClean="0"/>
              <a:t>‹N°›</a:t>
            </a:fld>
            <a:endParaRPr lang="fr-FR"/>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Tree>
    <p:extLst>
      <p:ext uri="{BB962C8B-B14F-4D97-AF65-F5344CB8AC3E}">
        <p14:creationId xmlns:p14="http://schemas.microsoft.com/office/powerpoint/2010/main" val="212943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020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45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hyperlink" Target="https://accounts.firefox.com/signup" TargetMode="External"/><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1.sv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8.sv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hyperlink" Target="https://www.ccleaner.com/fr-fr" TargetMode="External"/><Relationship Id="rId7"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66.svg"/><Relationship Id="rId5" Type="http://schemas.openxmlformats.org/officeDocument/2006/relationships/image" Target="../media/image60.png"/><Relationship Id="rId10" Type="http://schemas.openxmlformats.org/officeDocument/2006/relationships/image" Target="../media/image70.svg"/><Relationship Id="rId4" Type="http://schemas.openxmlformats.org/officeDocument/2006/relationships/image" Target="../media/image59.png"/><Relationship Id="rId9" Type="http://schemas.openxmlformats.org/officeDocument/2006/relationships/image" Target="../media/image6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6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72.png"/><Relationship Id="rId7"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6.png"/></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85.png"/><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14.png"/><Relationship Id="rId3" Type="http://schemas.openxmlformats.org/officeDocument/2006/relationships/image" Target="../media/image86.png"/><Relationship Id="rId7" Type="http://schemas.openxmlformats.org/officeDocument/2006/relationships/image" Target="../media/image90.jpg"/><Relationship Id="rId12" Type="http://schemas.openxmlformats.org/officeDocument/2006/relationships/hyperlink" Target="https://www.leptidigital.fr/securite-informatique/bloqueurs-de-publicites-29797/" TargetMode="External"/><Relationship Id="rId2" Type="http://schemas.openxmlformats.org/officeDocument/2006/relationships/notesSlide" Target="../notesSlides/notesSlide38.xml"/><Relationship Id="rId16" Type="http://schemas.openxmlformats.org/officeDocument/2006/relationships/image" Target="../media/image51.svg"/><Relationship Id="rId1" Type="http://schemas.openxmlformats.org/officeDocument/2006/relationships/slideLayout" Target="../slideLayouts/slideLayout4.xml"/><Relationship Id="rId6" Type="http://schemas.openxmlformats.org/officeDocument/2006/relationships/image" Target="../media/image89.png"/><Relationship Id="rId11" Type="http://schemas.openxmlformats.org/officeDocument/2006/relationships/image" Target="../media/image102.svg"/><Relationship Id="rId5" Type="http://schemas.openxmlformats.org/officeDocument/2006/relationships/image" Target="../media/image88.png"/><Relationship Id="rId15" Type="http://schemas.openxmlformats.org/officeDocument/2006/relationships/image" Target="../media/image46.png"/><Relationship Id="rId10" Type="http://schemas.openxmlformats.org/officeDocument/2006/relationships/image" Target="../media/image92.png"/><Relationship Id="rId4" Type="http://schemas.openxmlformats.org/officeDocument/2006/relationships/image" Target="../media/image87.png"/><Relationship Id="rId9" Type="http://schemas.openxmlformats.org/officeDocument/2006/relationships/image" Target="../media/image100.sv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svg"/></Relationships>
</file>

<file path=ppt/slides/_rels/slide40.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3.png"/><Relationship Id="rId7" Type="http://schemas.openxmlformats.org/officeDocument/2006/relationships/image" Target="../media/image95.jpe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106.svg"/><Relationship Id="rId5" Type="http://schemas.openxmlformats.org/officeDocument/2006/relationships/image" Target="../media/image94.png"/><Relationship Id="rId4" Type="http://schemas.openxmlformats.org/officeDocument/2006/relationships/image" Target="../media/image104.svg"/><Relationship Id="rId9" Type="http://schemas.openxmlformats.org/officeDocument/2006/relationships/image" Target="../media/image97.png"/></Relationships>
</file>

<file path=ppt/slides/_rels/slide41.xml.rels><?xml version="1.0" encoding="UTF-8" standalone="yes"?>
<Relationships xmlns="http://schemas.openxmlformats.org/package/2006/relationships"><Relationship Id="rId8" Type="http://schemas.openxmlformats.org/officeDocument/2006/relationships/image" Target="../media/image115.svg"/><Relationship Id="rId13" Type="http://schemas.openxmlformats.org/officeDocument/2006/relationships/image" Target="../media/image104.png"/><Relationship Id="rId3" Type="http://schemas.openxmlformats.org/officeDocument/2006/relationships/image" Target="../media/image98.png"/><Relationship Id="rId7" Type="http://schemas.openxmlformats.org/officeDocument/2006/relationships/image" Target="../media/image100.png"/><Relationship Id="rId12" Type="http://schemas.openxmlformats.org/officeDocument/2006/relationships/image" Target="../media/image103.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113.svg"/><Relationship Id="rId11" Type="http://schemas.openxmlformats.org/officeDocument/2006/relationships/image" Target="../media/image102.png"/><Relationship Id="rId5" Type="http://schemas.openxmlformats.org/officeDocument/2006/relationships/image" Target="../media/image99.png"/><Relationship Id="rId15" Type="http://schemas.openxmlformats.org/officeDocument/2006/relationships/image" Target="../media/image106.png"/><Relationship Id="rId10" Type="http://schemas.openxmlformats.org/officeDocument/2006/relationships/image" Target="../media/image117.svg"/><Relationship Id="rId4" Type="http://schemas.openxmlformats.org/officeDocument/2006/relationships/image" Target="../media/image111.svg"/><Relationship Id="rId9" Type="http://schemas.openxmlformats.org/officeDocument/2006/relationships/image" Target="../media/image101.png"/><Relationship Id="rId14" Type="http://schemas.openxmlformats.org/officeDocument/2006/relationships/image" Target="../media/image105.png"/></Relationships>
</file>

<file path=ppt/slides/_rels/slide42.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3.xml.rels><?xml version="1.0" encoding="UTF-8" standalone="yes"?>
<Relationships xmlns="http://schemas.openxmlformats.org/package/2006/relationships"><Relationship Id="rId8" Type="http://schemas.openxmlformats.org/officeDocument/2006/relationships/image" Target="../media/image128.svg"/><Relationship Id="rId13" Type="http://schemas.openxmlformats.org/officeDocument/2006/relationships/hyperlink" Target="https://tutos.bu.univ-rennes2.fr/c.php?g=679873&amp;p=5172166#s-lg-box-wrapper-19240453" TargetMode="External"/><Relationship Id="rId3" Type="http://schemas.openxmlformats.org/officeDocument/2006/relationships/image" Target="../media/image107.png"/><Relationship Id="rId7" Type="http://schemas.openxmlformats.org/officeDocument/2006/relationships/image" Target="../media/image109.png"/><Relationship Id="rId12" Type="http://schemas.openxmlformats.org/officeDocument/2006/relationships/image" Target="../media/image132.sv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126.svg"/><Relationship Id="rId11" Type="http://schemas.openxmlformats.org/officeDocument/2006/relationships/image" Target="../media/image111.png"/><Relationship Id="rId5" Type="http://schemas.openxmlformats.org/officeDocument/2006/relationships/image" Target="../media/image108.png"/><Relationship Id="rId15" Type="http://schemas.openxmlformats.org/officeDocument/2006/relationships/image" Target="../media/image9.svg"/><Relationship Id="rId10" Type="http://schemas.openxmlformats.org/officeDocument/2006/relationships/image" Target="../media/image130.svg"/><Relationship Id="rId4" Type="http://schemas.openxmlformats.org/officeDocument/2006/relationships/image" Target="../media/image124.svg"/><Relationship Id="rId9" Type="http://schemas.openxmlformats.org/officeDocument/2006/relationships/image" Target="../media/image110.png"/><Relationship Id="rId14" Type="http://schemas.openxmlformats.org/officeDocument/2006/relationships/image" Target="../media/image8.png"/></Relationships>
</file>

<file path=ppt/slides/_rels/slide44.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10.png"/><Relationship Id="rId7" Type="http://schemas.openxmlformats.org/officeDocument/2006/relationships/hyperlink" Target="https://www.science.org/doi/10.1126/science.196.4287.293"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112.png"/><Relationship Id="rId5" Type="http://schemas.openxmlformats.org/officeDocument/2006/relationships/hyperlink" Target="https://clickandread.inist.fr/" TargetMode="External"/><Relationship Id="rId10" Type="http://schemas.openxmlformats.org/officeDocument/2006/relationships/hyperlink" Target="https://www.nature.com/articles/nature21360" TargetMode="External"/><Relationship Id="rId4" Type="http://schemas.openxmlformats.org/officeDocument/2006/relationships/image" Target="../media/image130.svg"/><Relationship Id="rId9" Type="http://schemas.openxmlformats.org/officeDocument/2006/relationships/image" Target="../media/image114.png"/></Relationships>
</file>

<file path=ppt/slides/_rels/slide45.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15.png"/><Relationship Id="rId7" Type="http://schemas.openxmlformats.org/officeDocument/2006/relationships/hyperlink" Target="https://www.nature.com/articles/s41586-021-03753-3"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hyperlink" Target="https://www.nature.com/articles/s41586-021-03724-8" TargetMode="External"/><Relationship Id="rId5" Type="http://schemas.openxmlformats.org/officeDocument/2006/relationships/hyperlink" Target="https://core.ac.uk/" TargetMode="External"/><Relationship Id="rId10" Type="http://schemas.openxmlformats.org/officeDocument/2006/relationships/image" Target="../media/image116.png"/><Relationship Id="rId4" Type="http://schemas.openxmlformats.org/officeDocument/2006/relationships/hyperlink" Target="https://unpaywall.org/" TargetMode="External"/><Relationship Id="rId9" Type="http://schemas.openxmlformats.org/officeDocument/2006/relationships/image" Target="../media/image132.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hyperlink" Target="https://support.mozilla.org/fr/kb/idees-recues-sur-navigation-privee" TargetMode="External"/><Relationship Id="rId3" Type="http://schemas.openxmlformats.org/officeDocument/2006/relationships/image" Target="../media/image117.png"/><Relationship Id="rId7" Type="http://schemas.openxmlformats.org/officeDocument/2006/relationships/hyperlink" Target="https://support.mozilla.org/fr/kb/navigation-privee-naviguer-avec-firefox-sans-enregistrer-historique" TargetMode="External"/><Relationship Id="rId12" Type="http://schemas.openxmlformats.org/officeDocument/2006/relationships/image" Target="../media/image9.sv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hyperlink" Target="https://support.mozilla.org/fr/products/firefox/manage-preferences-and-add-ons-firefox" TargetMode="External"/><Relationship Id="rId11" Type="http://schemas.openxmlformats.org/officeDocument/2006/relationships/image" Target="../media/image8.png"/><Relationship Id="rId5" Type="http://schemas.openxmlformats.org/officeDocument/2006/relationships/hyperlink" Target="https://support.mozilla.org/fr/products/firefox/sync-and-save" TargetMode="External"/><Relationship Id="rId10" Type="http://schemas.openxmlformats.org/officeDocument/2006/relationships/hyperlink" Target="https://support.mozilla.org/fr/kb/enregistrer-pages-web-plus-tard-pocket-firefox" TargetMode="External"/><Relationship Id="rId4" Type="http://schemas.openxmlformats.org/officeDocument/2006/relationships/hyperlink" Target="https://support.mozilla.org/fr/products/firefox" TargetMode="External"/><Relationship Id="rId9" Type="http://schemas.openxmlformats.org/officeDocument/2006/relationships/hyperlink" Target="https://support.mozilla.org/fr/kb/pocke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gs.statcounter.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1.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sv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gs.statcounter.com/search-engine-market-share/desktop/france/#monthly-202302-202401-bar" TargetMode="External"/><Relationship Id="rId4" Type="http://schemas.openxmlformats.org/officeDocument/2006/relationships/hyperlink" Target="https://www.clubic.com/guide-achat/article-843987-1-google-qwant-duckduckgo-comparatif-6-moteurs-recherch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73E341E8-3C9A-4DDB-A1C5-FA480A307BAD}"/>
              </a:ext>
            </a:extLst>
          </p:cNvPr>
          <p:cNvGrpSpPr/>
          <p:nvPr/>
        </p:nvGrpSpPr>
        <p:grpSpPr>
          <a:xfrm>
            <a:off x="-50710" y="-297295"/>
            <a:ext cx="12242710" cy="7155295"/>
            <a:chOff x="-50710" y="-297295"/>
            <a:chExt cx="12242710" cy="7155295"/>
          </a:xfrm>
        </p:grpSpPr>
        <p:sp>
          <p:nvSpPr>
            <p:cNvPr id="5" name="Rectangle 4">
              <a:extLst>
                <a:ext uri="{FF2B5EF4-FFF2-40B4-BE49-F238E27FC236}">
                  <a16:creationId xmlns:a16="http://schemas.microsoft.com/office/drawing/2014/main" id="{2BBDD6F9-4F80-4B3B-926D-3982E9D41B4A}"/>
                </a:ext>
              </a:extLst>
            </p:cNvPr>
            <p:cNvSpPr/>
            <p:nvPr/>
          </p:nvSpPr>
          <p:spPr>
            <a:xfrm>
              <a:off x="-50710" y="-297295"/>
              <a:ext cx="12242710" cy="7155295"/>
            </a:xfrm>
            <a:prstGeom prst="rect">
              <a:avLst/>
            </a:prstGeom>
            <a:solidFill>
              <a:srgbClr val="66C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C4E8F528-3917-4538-A0AF-AE319DD6D7F8}"/>
                </a:ext>
              </a:extLst>
            </p:cNvPr>
            <p:cNvSpPr/>
            <p:nvPr/>
          </p:nvSpPr>
          <p:spPr>
            <a:xfrm>
              <a:off x="1504140" y="6522720"/>
              <a:ext cx="1371473" cy="335276"/>
            </a:xfrm>
            <a:prstGeom prst="rect">
              <a:avLst/>
            </a:prstGeom>
            <a:solidFill>
              <a:srgbClr val="66C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7" name="Image 6">
            <a:extLst>
              <a:ext uri="{FF2B5EF4-FFF2-40B4-BE49-F238E27FC236}">
                <a16:creationId xmlns:a16="http://schemas.microsoft.com/office/drawing/2014/main" id="{F0E6DBFF-6C6C-4B39-A30B-78E288785FC6}"/>
              </a:ext>
            </a:extLst>
          </p:cNvPr>
          <p:cNvPicPr>
            <a:picLocks noChangeAspect="1"/>
          </p:cNvPicPr>
          <p:nvPr/>
        </p:nvPicPr>
        <p:blipFill rotWithShape="1">
          <a:blip r:embed="rId3"/>
          <a:srcRect t="84019" r="68779"/>
          <a:stretch/>
        </p:blipFill>
        <p:spPr>
          <a:xfrm>
            <a:off x="-7373" y="5767852"/>
            <a:ext cx="2839650" cy="1090148"/>
          </a:xfrm>
          <a:prstGeom prst="rect">
            <a:avLst/>
          </a:prstGeom>
        </p:spPr>
      </p:pic>
      <p:pic>
        <p:nvPicPr>
          <p:cNvPr id="6" name="Image 5">
            <a:extLst>
              <a:ext uri="{FF2B5EF4-FFF2-40B4-BE49-F238E27FC236}">
                <a16:creationId xmlns:a16="http://schemas.microsoft.com/office/drawing/2014/main" id="{D7680D05-F8FC-4042-A5B2-4F02DFDB4E7D}"/>
              </a:ext>
            </a:extLst>
          </p:cNvPr>
          <p:cNvPicPr>
            <a:picLocks noChangeAspect="1"/>
          </p:cNvPicPr>
          <p:nvPr/>
        </p:nvPicPr>
        <p:blipFill>
          <a:blip r:embed="rId4"/>
          <a:stretch>
            <a:fillRect/>
          </a:stretch>
        </p:blipFill>
        <p:spPr>
          <a:xfrm>
            <a:off x="122729" y="446114"/>
            <a:ext cx="3768665" cy="3770832"/>
          </a:xfrm>
          <a:prstGeom prst="rect">
            <a:avLst/>
          </a:prstGeom>
        </p:spPr>
      </p:pic>
      <p:sp>
        <p:nvSpPr>
          <p:cNvPr id="10" name="ZoneTexte 9">
            <a:extLst>
              <a:ext uri="{FF2B5EF4-FFF2-40B4-BE49-F238E27FC236}">
                <a16:creationId xmlns:a16="http://schemas.microsoft.com/office/drawing/2014/main" id="{A0C2AEF4-FCBA-4EB9-A3AC-D901D11A1A7D}"/>
              </a:ext>
            </a:extLst>
          </p:cNvPr>
          <p:cNvSpPr txBox="1"/>
          <p:nvPr/>
        </p:nvSpPr>
        <p:spPr>
          <a:xfrm>
            <a:off x="4226767" y="2526299"/>
            <a:ext cx="7077504" cy="1815882"/>
          </a:xfrm>
          <a:prstGeom prst="rect">
            <a:avLst/>
          </a:prstGeom>
          <a:noFill/>
        </p:spPr>
        <p:txBody>
          <a:bodyPr wrap="square" rtlCol="0">
            <a:spAutoFit/>
          </a:bodyPr>
          <a:lstStyle/>
          <a:p>
            <a:r>
              <a:rPr lang="fr-FR" sz="7200" b="1" dirty="0">
                <a:solidFill>
                  <a:schemeClr val="bg1"/>
                </a:solidFill>
                <a:cs typeface="Carlito" panose="020F0502020204030204" pitchFamily="34" charset="0"/>
              </a:rPr>
              <a:t>Mozilla Firefox</a:t>
            </a:r>
          </a:p>
          <a:p>
            <a:r>
              <a:rPr lang="fr-FR" sz="4000" b="1" i="1" dirty="0">
                <a:solidFill>
                  <a:schemeClr val="bg1"/>
                </a:solidFill>
                <a:cs typeface="Carlito" panose="020F0502020204030204" pitchFamily="34" charset="0"/>
              </a:rPr>
              <a:t>Optimisez votre navigateur web</a:t>
            </a:r>
          </a:p>
        </p:txBody>
      </p:sp>
      <p:cxnSp>
        <p:nvCxnSpPr>
          <p:cNvPr id="11" name="Connecteur droit 10">
            <a:extLst>
              <a:ext uri="{FF2B5EF4-FFF2-40B4-BE49-F238E27FC236}">
                <a16:creationId xmlns:a16="http://schemas.microsoft.com/office/drawing/2014/main" id="{51DC6C5D-9E07-487F-B4FE-837D7F4B61A7}"/>
              </a:ext>
            </a:extLst>
          </p:cNvPr>
          <p:cNvCxnSpPr>
            <a:cxnSpLocks/>
          </p:cNvCxnSpPr>
          <p:nvPr/>
        </p:nvCxnSpPr>
        <p:spPr>
          <a:xfrm>
            <a:off x="7932420" y="2134477"/>
            <a:ext cx="4259580" cy="0"/>
          </a:xfrm>
          <a:prstGeom prst="line">
            <a:avLst/>
          </a:prstGeom>
          <a:ln w="571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380E028D-88BB-457F-B6B7-770A0AEBF43F}"/>
              </a:ext>
            </a:extLst>
          </p:cNvPr>
          <p:cNvCxnSpPr>
            <a:cxnSpLocks/>
          </p:cNvCxnSpPr>
          <p:nvPr/>
        </p:nvCxnSpPr>
        <p:spPr>
          <a:xfrm>
            <a:off x="-50710" y="4712970"/>
            <a:ext cx="7983130" cy="0"/>
          </a:xfrm>
          <a:prstGeom prst="line">
            <a:avLst/>
          </a:prstGeom>
          <a:ln w="571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FE0336B6-20E8-4713-9DF2-D51D95342026}"/>
              </a:ext>
            </a:extLst>
          </p:cNvPr>
          <p:cNvSpPr txBox="1"/>
          <p:nvPr/>
        </p:nvSpPr>
        <p:spPr>
          <a:xfrm>
            <a:off x="9164548" y="6005149"/>
            <a:ext cx="3001568" cy="307777"/>
          </a:xfrm>
          <a:prstGeom prst="rect">
            <a:avLst/>
          </a:prstGeom>
          <a:noFill/>
        </p:spPr>
        <p:txBody>
          <a:bodyPr wrap="square" rtlCol="0">
            <a:spAutoFit/>
          </a:bodyPr>
          <a:lstStyle/>
          <a:p>
            <a:pPr algn="ctr"/>
            <a:r>
              <a:rPr lang="fr-FR" sz="1400" dirty="0">
                <a:solidFill>
                  <a:schemeClr val="bg1"/>
                </a:solidFill>
              </a:rPr>
              <a:t>Mariana MAIRE </a:t>
            </a:r>
          </a:p>
        </p:txBody>
      </p:sp>
      <p:cxnSp>
        <p:nvCxnSpPr>
          <p:cNvPr id="14" name="Connecteur droit 13">
            <a:extLst>
              <a:ext uri="{FF2B5EF4-FFF2-40B4-BE49-F238E27FC236}">
                <a16:creationId xmlns:a16="http://schemas.microsoft.com/office/drawing/2014/main" id="{9C58BD3F-4B8A-4EEC-9E34-9B2EC2B81166}"/>
              </a:ext>
            </a:extLst>
          </p:cNvPr>
          <p:cNvCxnSpPr>
            <a:cxnSpLocks/>
          </p:cNvCxnSpPr>
          <p:nvPr/>
        </p:nvCxnSpPr>
        <p:spPr>
          <a:xfrm>
            <a:off x="9370031" y="5897366"/>
            <a:ext cx="282196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72A9F86-7DE4-4B5A-94A2-85D0BF3BA8C7}"/>
              </a:ext>
            </a:extLst>
          </p:cNvPr>
          <p:cNvSpPr/>
          <p:nvPr/>
        </p:nvSpPr>
        <p:spPr>
          <a:xfrm>
            <a:off x="1504140" y="6522720"/>
            <a:ext cx="1371473" cy="335273"/>
          </a:xfrm>
          <a:prstGeom prst="rect">
            <a:avLst/>
          </a:prstGeom>
          <a:solidFill>
            <a:srgbClr val="66C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73234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cxnSp>
        <p:nvCxnSpPr>
          <p:cNvPr id="27" name="Connecteur droit avec flèche 26">
            <a:extLst>
              <a:ext uri="{FF2B5EF4-FFF2-40B4-BE49-F238E27FC236}">
                <a16:creationId xmlns:a16="http://schemas.microsoft.com/office/drawing/2014/main" id="{96270598-1E04-4A21-B816-A6BBD96191A7}"/>
              </a:ext>
            </a:extLst>
          </p:cNvPr>
          <p:cNvCxnSpPr>
            <a:cxnSpLocks/>
          </p:cNvCxnSpPr>
          <p:nvPr/>
        </p:nvCxnSpPr>
        <p:spPr>
          <a:xfrm flipV="1">
            <a:off x="8376786" y="5482492"/>
            <a:ext cx="571745" cy="616597"/>
          </a:xfrm>
          <a:prstGeom prst="straightConnector1">
            <a:avLst/>
          </a:prstGeom>
          <a:ln w="38100">
            <a:solidFill>
              <a:srgbClr val="FE7F5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7318F8F-F9C0-4BD0-9BDF-E95AE99E2438}"/>
              </a:ext>
            </a:extLst>
          </p:cNvPr>
          <p:cNvSpPr/>
          <p:nvPr/>
        </p:nvSpPr>
        <p:spPr>
          <a:xfrm>
            <a:off x="335309" y="217756"/>
            <a:ext cx="5738750"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PARAMETRER LES OPTIONS DE RECHERCHE</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pic>
        <p:nvPicPr>
          <p:cNvPr id="2" name="Image 1">
            <a:extLst>
              <a:ext uri="{FF2B5EF4-FFF2-40B4-BE49-F238E27FC236}">
                <a16:creationId xmlns:a16="http://schemas.microsoft.com/office/drawing/2014/main" id="{79E3FC90-A642-4F46-ACF7-66B0C6B2CFEA}"/>
              </a:ext>
            </a:extLst>
          </p:cNvPr>
          <p:cNvPicPr>
            <a:picLocks noChangeAspect="1"/>
          </p:cNvPicPr>
          <p:nvPr/>
        </p:nvPicPr>
        <p:blipFill>
          <a:blip r:embed="rId3"/>
          <a:stretch>
            <a:fillRect/>
          </a:stretch>
        </p:blipFill>
        <p:spPr>
          <a:xfrm>
            <a:off x="475469" y="1308141"/>
            <a:ext cx="4561572" cy="1286257"/>
          </a:xfrm>
          <a:prstGeom prst="rect">
            <a:avLst/>
          </a:prstGeom>
          <a:ln>
            <a:noFill/>
          </a:ln>
          <a:effectLst>
            <a:outerShdw blurRad="190500" algn="tl" rotWithShape="0">
              <a:srgbClr val="000000">
                <a:alpha val="70000"/>
              </a:srgbClr>
            </a:outerShdw>
          </a:effectLst>
        </p:spPr>
      </p:pic>
      <p:sp>
        <p:nvSpPr>
          <p:cNvPr id="3" name="Rectangle 2">
            <a:extLst>
              <a:ext uri="{FF2B5EF4-FFF2-40B4-BE49-F238E27FC236}">
                <a16:creationId xmlns:a16="http://schemas.microsoft.com/office/drawing/2014/main" id="{593D5C6B-7E1B-47FE-A943-3DCB7F961411}"/>
              </a:ext>
            </a:extLst>
          </p:cNvPr>
          <p:cNvSpPr/>
          <p:nvPr/>
        </p:nvSpPr>
        <p:spPr>
          <a:xfrm>
            <a:off x="5037041" y="1312825"/>
            <a:ext cx="6679490" cy="699550"/>
          </a:xfrm>
          <a:prstGeom prst="rect">
            <a:avLst/>
          </a:prstGeom>
        </p:spPr>
        <p:txBody>
          <a:bodyPr wrap="square">
            <a:spAutoFit/>
          </a:bodyPr>
          <a:lstStyle/>
          <a:p>
            <a:pPr marL="285750" indent="-285750">
              <a:lnSpc>
                <a:spcPct val="114000"/>
              </a:lnSpc>
              <a:spcAft>
                <a:spcPts val="600"/>
              </a:spcAft>
              <a:buFont typeface="Segoe UI Emoji" panose="020B0502040204020203" pitchFamily="34" charset="0"/>
              <a:buChar char="▸"/>
              <a:defRPr/>
            </a:pPr>
            <a:r>
              <a:rPr lang="fr-FR" dirty="0">
                <a:solidFill>
                  <a:prstClr val="black"/>
                </a:solidFill>
                <a:ea typeface="Trebuchet MS" charset="0"/>
                <a:cs typeface="Trebuchet MS" charset="0"/>
              </a:rPr>
              <a:t>Barre de recherche : définir l’affichage de la barre de recherche (intégrée à la barre d’adresse ou non)</a:t>
            </a:r>
          </a:p>
        </p:txBody>
      </p:sp>
      <p:pic>
        <p:nvPicPr>
          <p:cNvPr id="6" name="Image 5">
            <a:extLst>
              <a:ext uri="{FF2B5EF4-FFF2-40B4-BE49-F238E27FC236}">
                <a16:creationId xmlns:a16="http://schemas.microsoft.com/office/drawing/2014/main" id="{B3993F15-4585-46F8-9185-9A1B6E50974D}"/>
              </a:ext>
            </a:extLst>
          </p:cNvPr>
          <p:cNvPicPr>
            <a:picLocks noChangeAspect="1"/>
          </p:cNvPicPr>
          <p:nvPr/>
        </p:nvPicPr>
        <p:blipFill>
          <a:blip r:embed="rId4"/>
          <a:stretch>
            <a:fillRect/>
          </a:stretch>
        </p:blipFill>
        <p:spPr>
          <a:xfrm>
            <a:off x="473362" y="2703415"/>
            <a:ext cx="4350687" cy="1762941"/>
          </a:xfrm>
          <a:prstGeom prst="rect">
            <a:avLst/>
          </a:prstGeom>
          <a:ln>
            <a:noFill/>
          </a:ln>
          <a:effectLst>
            <a:outerShdw blurRad="190500" algn="tl" rotWithShape="0">
              <a:srgbClr val="000000">
                <a:alpha val="70000"/>
              </a:srgbClr>
            </a:outerShdw>
          </a:effectLst>
        </p:spPr>
      </p:pic>
      <p:sp>
        <p:nvSpPr>
          <p:cNvPr id="7" name="Rectangle 6">
            <a:extLst>
              <a:ext uri="{FF2B5EF4-FFF2-40B4-BE49-F238E27FC236}">
                <a16:creationId xmlns:a16="http://schemas.microsoft.com/office/drawing/2014/main" id="{9EAA6C5E-1A2E-489D-B1AA-E103997D0C81}"/>
              </a:ext>
            </a:extLst>
          </p:cNvPr>
          <p:cNvSpPr/>
          <p:nvPr/>
        </p:nvSpPr>
        <p:spPr>
          <a:xfrm>
            <a:off x="4824049" y="2717726"/>
            <a:ext cx="4160747" cy="1331134"/>
          </a:xfrm>
          <a:prstGeom prst="rect">
            <a:avLst/>
          </a:prstGeom>
        </p:spPr>
        <p:txBody>
          <a:bodyPr wrap="square">
            <a:spAutoFit/>
          </a:bodyPr>
          <a:lstStyle/>
          <a:p>
            <a:pPr marL="285750" indent="-285750">
              <a:lnSpc>
                <a:spcPct val="114000"/>
              </a:lnSpc>
              <a:spcAft>
                <a:spcPts val="600"/>
              </a:spcAft>
              <a:buFont typeface="Segoe UI Emoji" panose="020B0502040204020203" pitchFamily="34" charset="0"/>
              <a:buChar char="▸"/>
              <a:defRPr/>
            </a:pPr>
            <a:r>
              <a:rPr lang="fr-FR" dirty="0">
                <a:solidFill>
                  <a:prstClr val="black"/>
                </a:solidFill>
                <a:ea typeface="Trebuchet MS" charset="0"/>
                <a:cs typeface="Trebuchet MS" charset="0"/>
              </a:rPr>
              <a:t>Suggestions de recherche : </a:t>
            </a:r>
            <a:br>
              <a:rPr lang="fr-FR" dirty="0">
                <a:solidFill>
                  <a:prstClr val="black"/>
                </a:solidFill>
                <a:ea typeface="Trebuchet MS" charset="0"/>
                <a:cs typeface="Trebuchet MS" charset="0"/>
              </a:rPr>
            </a:br>
            <a:r>
              <a:rPr lang="fr-FR" dirty="0">
                <a:solidFill>
                  <a:prstClr val="black"/>
                </a:solidFill>
                <a:ea typeface="Trebuchet MS" charset="0"/>
                <a:cs typeface="Trebuchet MS" charset="0"/>
              </a:rPr>
              <a:t>(dés)activer les suggestions </a:t>
            </a:r>
            <a:br>
              <a:rPr lang="fr-FR" dirty="0">
                <a:solidFill>
                  <a:prstClr val="black"/>
                </a:solidFill>
                <a:ea typeface="Trebuchet MS" charset="0"/>
                <a:cs typeface="Trebuchet MS" charset="0"/>
              </a:rPr>
            </a:br>
            <a:r>
              <a:rPr lang="fr-FR" dirty="0">
                <a:solidFill>
                  <a:prstClr val="black"/>
                </a:solidFill>
                <a:ea typeface="Trebuchet MS" charset="0"/>
                <a:cs typeface="Trebuchet MS" charset="0"/>
              </a:rPr>
              <a:t>dans la barre de recherche + positionnement</a:t>
            </a:r>
          </a:p>
        </p:txBody>
      </p:sp>
      <p:pic>
        <p:nvPicPr>
          <p:cNvPr id="9" name="Image 8">
            <a:extLst>
              <a:ext uri="{FF2B5EF4-FFF2-40B4-BE49-F238E27FC236}">
                <a16:creationId xmlns:a16="http://schemas.microsoft.com/office/drawing/2014/main" id="{B25C9FFA-917A-4572-927D-BBCE69CB3B87}"/>
              </a:ext>
            </a:extLst>
          </p:cNvPr>
          <p:cNvPicPr>
            <a:picLocks noChangeAspect="1"/>
          </p:cNvPicPr>
          <p:nvPr/>
        </p:nvPicPr>
        <p:blipFill rotWithShape="1">
          <a:blip r:embed="rId5"/>
          <a:srcRect b="41261"/>
          <a:stretch/>
        </p:blipFill>
        <p:spPr>
          <a:xfrm>
            <a:off x="475469" y="4575372"/>
            <a:ext cx="4236531" cy="1958857"/>
          </a:xfrm>
          <a:prstGeom prst="rect">
            <a:avLst/>
          </a:prstGeom>
          <a:ln>
            <a:noFill/>
          </a:ln>
          <a:effectLst>
            <a:outerShdw blurRad="190500" algn="tl" rotWithShape="0">
              <a:srgbClr val="000000">
                <a:alpha val="70000"/>
              </a:srgbClr>
            </a:outerShdw>
          </a:effectLst>
        </p:spPr>
      </p:pic>
      <p:sp>
        <p:nvSpPr>
          <p:cNvPr id="12" name="Rectangle 11">
            <a:extLst>
              <a:ext uri="{FF2B5EF4-FFF2-40B4-BE49-F238E27FC236}">
                <a16:creationId xmlns:a16="http://schemas.microsoft.com/office/drawing/2014/main" id="{AFA14AAC-1ECA-4B87-B2DE-B900FD3CE962}"/>
              </a:ext>
            </a:extLst>
          </p:cNvPr>
          <p:cNvSpPr/>
          <p:nvPr/>
        </p:nvSpPr>
        <p:spPr>
          <a:xfrm>
            <a:off x="4712000" y="5506548"/>
            <a:ext cx="3951940" cy="1015343"/>
          </a:xfrm>
          <a:prstGeom prst="rect">
            <a:avLst/>
          </a:prstGeom>
        </p:spPr>
        <p:txBody>
          <a:bodyPr wrap="square">
            <a:spAutoFit/>
          </a:bodyPr>
          <a:lstStyle/>
          <a:p>
            <a:pPr marL="285750" indent="-285750">
              <a:lnSpc>
                <a:spcPct val="114000"/>
              </a:lnSpc>
              <a:spcAft>
                <a:spcPts val="600"/>
              </a:spcAft>
              <a:buFont typeface="Segoe UI Emoji" panose="020B0502040204020203" pitchFamily="34" charset="0"/>
              <a:buChar char="▸"/>
              <a:defRPr/>
            </a:pPr>
            <a:r>
              <a:rPr lang="fr-FR" dirty="0">
                <a:solidFill>
                  <a:prstClr val="black"/>
                </a:solidFill>
                <a:ea typeface="Trebuchet MS" charset="0"/>
                <a:cs typeface="Trebuchet MS" charset="0"/>
              </a:rPr>
              <a:t>Raccourcis de recherche : </a:t>
            </a:r>
            <a:br>
              <a:rPr lang="fr-FR" dirty="0">
                <a:solidFill>
                  <a:prstClr val="black"/>
                </a:solidFill>
                <a:ea typeface="Trebuchet MS" charset="0"/>
                <a:cs typeface="Trebuchet MS" charset="0"/>
              </a:rPr>
            </a:br>
            <a:r>
              <a:rPr lang="fr-FR" dirty="0">
                <a:solidFill>
                  <a:prstClr val="black"/>
                </a:solidFill>
                <a:ea typeface="Trebuchet MS" charset="0"/>
                <a:cs typeface="Trebuchet MS" charset="0"/>
              </a:rPr>
              <a:t>choisir les moteurs de recherche affichés sous la barre de recherche</a:t>
            </a:r>
          </a:p>
        </p:txBody>
      </p:sp>
      <p:cxnSp>
        <p:nvCxnSpPr>
          <p:cNvPr id="20" name="Connecteur droit avec flèche 19">
            <a:extLst>
              <a:ext uri="{FF2B5EF4-FFF2-40B4-BE49-F238E27FC236}">
                <a16:creationId xmlns:a16="http://schemas.microsoft.com/office/drawing/2014/main" id="{6B73EC45-94A1-4E2C-9BE9-C96B9CA8F0D1}"/>
              </a:ext>
            </a:extLst>
          </p:cNvPr>
          <p:cNvCxnSpPr>
            <a:cxnSpLocks/>
          </p:cNvCxnSpPr>
          <p:nvPr/>
        </p:nvCxnSpPr>
        <p:spPr>
          <a:xfrm>
            <a:off x="6904422" y="3838658"/>
            <a:ext cx="1427596" cy="724592"/>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7" name="Groupe 36">
            <a:extLst>
              <a:ext uri="{FF2B5EF4-FFF2-40B4-BE49-F238E27FC236}">
                <a16:creationId xmlns:a16="http://schemas.microsoft.com/office/drawing/2014/main" id="{8083D4DC-9EDB-4B35-9FD3-21E6792F2F00}"/>
              </a:ext>
            </a:extLst>
          </p:cNvPr>
          <p:cNvGrpSpPr/>
          <p:nvPr/>
        </p:nvGrpSpPr>
        <p:grpSpPr>
          <a:xfrm>
            <a:off x="8332018" y="2089647"/>
            <a:ext cx="3704945" cy="3392845"/>
            <a:chOff x="8494675" y="2446235"/>
            <a:chExt cx="3704945" cy="3392845"/>
          </a:xfrm>
        </p:grpSpPr>
        <p:grpSp>
          <p:nvGrpSpPr>
            <p:cNvPr id="21" name="Groupe 20">
              <a:extLst>
                <a:ext uri="{FF2B5EF4-FFF2-40B4-BE49-F238E27FC236}">
                  <a16:creationId xmlns:a16="http://schemas.microsoft.com/office/drawing/2014/main" id="{64932E9A-08A0-47A5-8298-AF2ED716D394}"/>
                </a:ext>
              </a:extLst>
            </p:cNvPr>
            <p:cNvGrpSpPr/>
            <p:nvPr/>
          </p:nvGrpSpPr>
          <p:grpSpPr>
            <a:xfrm>
              <a:off x="8494675" y="2446235"/>
              <a:ext cx="3704945" cy="3392845"/>
              <a:chOff x="2937606" y="-1593205"/>
              <a:chExt cx="5837851" cy="5346076"/>
            </a:xfrm>
          </p:grpSpPr>
          <p:pic>
            <p:nvPicPr>
              <p:cNvPr id="25" name="Image 24">
                <a:extLst>
                  <a:ext uri="{FF2B5EF4-FFF2-40B4-BE49-F238E27FC236}">
                    <a16:creationId xmlns:a16="http://schemas.microsoft.com/office/drawing/2014/main" id="{CC76DDF5-793E-465B-B2FF-24011992F31A}"/>
                  </a:ext>
                </a:extLst>
              </p:cNvPr>
              <p:cNvPicPr>
                <a:picLocks noChangeAspect="1"/>
              </p:cNvPicPr>
              <p:nvPr/>
            </p:nvPicPr>
            <p:blipFill rotWithShape="1">
              <a:blip r:embed="rId6"/>
              <a:srcRect r="52117"/>
              <a:stretch/>
            </p:blipFill>
            <p:spPr>
              <a:xfrm>
                <a:off x="2937606" y="-1593205"/>
                <a:ext cx="5837851" cy="5346076"/>
              </a:xfrm>
              <a:prstGeom prst="rect">
                <a:avLst/>
              </a:prstGeom>
              <a:ln>
                <a:noFill/>
              </a:ln>
              <a:effectLst>
                <a:outerShdw blurRad="292100" dist="139700" dir="2700000" algn="tl" rotWithShape="0">
                  <a:srgbClr val="333333">
                    <a:alpha val="65000"/>
                  </a:srgbClr>
                </a:outerShdw>
              </a:effectLst>
            </p:spPr>
          </p:pic>
          <p:pic>
            <p:nvPicPr>
              <p:cNvPr id="11" name="Image 10">
                <a:extLst>
                  <a:ext uri="{FF2B5EF4-FFF2-40B4-BE49-F238E27FC236}">
                    <a16:creationId xmlns:a16="http://schemas.microsoft.com/office/drawing/2014/main" id="{C403AC73-AC1F-4B96-889C-D47B6FACD2DA}"/>
                  </a:ext>
                </a:extLst>
              </p:cNvPr>
              <p:cNvPicPr>
                <a:picLocks noChangeAspect="1"/>
              </p:cNvPicPr>
              <p:nvPr/>
            </p:nvPicPr>
            <p:blipFill>
              <a:blip r:embed="rId7"/>
              <a:stretch>
                <a:fillRect/>
              </a:stretch>
            </p:blipFill>
            <p:spPr>
              <a:xfrm>
                <a:off x="8344441" y="3361524"/>
                <a:ext cx="360109" cy="296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a:extLst>
                  <a:ext uri="{FF2B5EF4-FFF2-40B4-BE49-F238E27FC236}">
                    <a16:creationId xmlns:a16="http://schemas.microsoft.com/office/drawing/2014/main" id="{5F6A7B49-8878-40EB-B4B9-2A4D2D912A91}"/>
                  </a:ext>
                </a:extLst>
              </p:cNvPr>
              <p:cNvSpPr/>
              <p:nvPr/>
            </p:nvSpPr>
            <p:spPr>
              <a:xfrm>
                <a:off x="7034863" y="356578"/>
                <a:ext cx="1484297" cy="299494"/>
              </a:xfrm>
              <a:prstGeom prst="rect">
                <a:avLst/>
              </a:prstGeom>
              <a:solidFill>
                <a:srgbClr val="424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D3E10CC-D567-41FC-AE4B-4ED4C8155081}"/>
                  </a:ext>
                </a:extLst>
              </p:cNvPr>
              <p:cNvSpPr/>
              <p:nvPr/>
            </p:nvSpPr>
            <p:spPr>
              <a:xfrm>
                <a:off x="5913121" y="708848"/>
                <a:ext cx="1537922" cy="299494"/>
              </a:xfrm>
              <a:prstGeom prst="rect">
                <a:avLst/>
              </a:prstGeom>
              <a:solidFill>
                <a:srgbClr val="424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6" name="Groupe 35">
              <a:extLst>
                <a:ext uri="{FF2B5EF4-FFF2-40B4-BE49-F238E27FC236}">
                  <a16:creationId xmlns:a16="http://schemas.microsoft.com/office/drawing/2014/main" id="{8288C917-5507-4704-BB62-597E6C723F39}"/>
                </a:ext>
              </a:extLst>
            </p:cNvPr>
            <p:cNvGrpSpPr/>
            <p:nvPr/>
          </p:nvGrpSpPr>
          <p:grpSpPr>
            <a:xfrm>
              <a:off x="8494675" y="4552038"/>
              <a:ext cx="3639200" cy="1276102"/>
              <a:chOff x="8494675" y="4552038"/>
              <a:chExt cx="3639200" cy="1276102"/>
            </a:xfrm>
          </p:grpSpPr>
          <p:sp>
            <p:nvSpPr>
              <p:cNvPr id="28" name="Rectangle : coins arrondis 27">
                <a:extLst>
                  <a:ext uri="{FF2B5EF4-FFF2-40B4-BE49-F238E27FC236}">
                    <a16:creationId xmlns:a16="http://schemas.microsoft.com/office/drawing/2014/main" id="{E9D4BD6D-A6A0-4F7E-9519-2811C4FCEE3C}"/>
                  </a:ext>
                </a:extLst>
              </p:cNvPr>
              <p:cNvSpPr/>
              <p:nvPr/>
            </p:nvSpPr>
            <p:spPr>
              <a:xfrm>
                <a:off x="8494675" y="4552038"/>
                <a:ext cx="1382750" cy="972462"/>
              </a:xfrm>
              <a:prstGeom prst="round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 coins arrondis 29">
                <a:extLst>
                  <a:ext uri="{FF2B5EF4-FFF2-40B4-BE49-F238E27FC236}">
                    <a16:creationId xmlns:a16="http://schemas.microsoft.com/office/drawing/2014/main" id="{F9AAE36D-6249-43CB-B39D-E8C722ED8308}"/>
                  </a:ext>
                </a:extLst>
              </p:cNvPr>
              <p:cNvSpPr/>
              <p:nvPr/>
            </p:nvSpPr>
            <p:spPr>
              <a:xfrm>
                <a:off x="8494675" y="5561597"/>
                <a:ext cx="3459200" cy="266543"/>
              </a:xfrm>
              <a:prstGeom prst="roundRect">
                <a:avLst/>
              </a:prstGeom>
              <a:noFill/>
              <a:ln w="38100">
                <a:solidFill>
                  <a:srgbClr val="FE7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E3DBD293-0EB0-45DD-8032-2AD28BF81F62}"/>
                  </a:ext>
                </a:extLst>
              </p:cNvPr>
              <p:cNvSpPr/>
              <p:nvPr/>
            </p:nvSpPr>
            <p:spPr>
              <a:xfrm>
                <a:off x="11953875" y="5589936"/>
                <a:ext cx="180000" cy="180000"/>
              </a:xfrm>
              <a:prstGeom prst="ellipse">
                <a:avLst/>
              </a:prstGeom>
              <a:noFill/>
              <a:ln w="38100">
                <a:solidFill>
                  <a:srgbClr val="FE7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Tree>
    <p:extLst>
      <p:ext uri="{BB962C8B-B14F-4D97-AF65-F5344CB8AC3E}">
        <p14:creationId xmlns:p14="http://schemas.microsoft.com/office/powerpoint/2010/main" val="2918083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Texte 26">
            <a:extLst>
              <a:ext uri="{FF2B5EF4-FFF2-40B4-BE49-F238E27FC236}">
                <a16:creationId xmlns:a16="http://schemas.microsoft.com/office/drawing/2014/main" id="{F38EA640-588B-46E9-A9E6-0EB05E4016DA}"/>
              </a:ext>
            </a:extLst>
          </p:cNvPr>
          <p:cNvSpPr txBox="1"/>
          <p:nvPr/>
        </p:nvSpPr>
        <p:spPr>
          <a:xfrm>
            <a:off x="6334128" y="4132637"/>
            <a:ext cx="4619622" cy="1169231"/>
          </a:xfrm>
          <a:prstGeom prst="rect">
            <a:avLst/>
          </a:prstGeom>
          <a:noFill/>
        </p:spPr>
        <p:txBody>
          <a:bodyPr wrap="square" rtlCol="0">
            <a:spAutoFit/>
          </a:bodyPr>
          <a:lstStyle/>
          <a:p>
            <a:pPr marR="0" lvl="0" algn="l" defTabSz="914400" rtl="0" eaLnBrk="1" fontAlgn="auto" latinLnBrk="0" hangingPunct="1">
              <a:lnSpc>
                <a:spcPct val="114000"/>
              </a:lnSpc>
              <a:spcBef>
                <a:spcPts val="0"/>
              </a:spcBef>
              <a:spcAft>
                <a:spcPts val="600"/>
              </a:spcAft>
              <a:buClrTx/>
              <a:buSzTx/>
              <a:tabLst/>
              <a:defRPr/>
            </a:pPr>
            <a:r>
              <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Au choix, pour les nouveaux onglets :</a:t>
            </a:r>
          </a:p>
          <a:p>
            <a:pPr marL="285750" marR="0" lvl="0" indent="-285750" algn="l" defTabSz="914400" rtl="0" eaLnBrk="1" fontAlgn="auto" latinLnBrk="0" hangingPunct="1">
              <a:lnSpc>
                <a:spcPct val="114000"/>
              </a:lnSpc>
              <a:spcBef>
                <a:spcPts val="0"/>
              </a:spcBef>
              <a:spcAft>
                <a:spcPts val="600"/>
              </a:spcAft>
              <a:buClrTx/>
              <a:buSzTx/>
              <a:buFont typeface="Rockwell" panose="02060603020205020403" pitchFamily="18" charset="0"/>
              <a:buChar char="–"/>
              <a:tabLst/>
              <a:defRPr/>
            </a:pPr>
            <a:r>
              <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Page d’accueil de Firefox (personnalisable)</a:t>
            </a:r>
          </a:p>
          <a:p>
            <a:pPr marL="285750" marR="0" lvl="0" indent="-285750" algn="l" defTabSz="914400" rtl="0" eaLnBrk="1" fontAlgn="auto" latinLnBrk="0" hangingPunct="1">
              <a:lnSpc>
                <a:spcPct val="114000"/>
              </a:lnSpc>
              <a:spcBef>
                <a:spcPts val="0"/>
              </a:spcBef>
              <a:spcAft>
                <a:spcPts val="600"/>
              </a:spcAft>
              <a:buClrTx/>
              <a:buSzTx/>
              <a:buFont typeface="Rockwell" panose="02060603020205020403" pitchFamily="18" charset="0"/>
              <a:buChar char="–"/>
              <a:tabLst/>
              <a:defRPr/>
            </a:pPr>
            <a:r>
              <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Page vide</a:t>
            </a:r>
          </a:p>
        </p:txBody>
      </p:sp>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1" name="ZoneTexte 10"/>
          <p:cNvSpPr txBox="1"/>
          <p:nvPr/>
        </p:nvSpPr>
        <p:spPr>
          <a:xfrm>
            <a:off x="7600949" y="1443200"/>
            <a:ext cx="4524375" cy="2193549"/>
          </a:xfrm>
          <a:prstGeom prst="rect">
            <a:avLst/>
          </a:prstGeom>
          <a:noFill/>
        </p:spPr>
        <p:txBody>
          <a:bodyPr wrap="square" rtlCol="0">
            <a:spAutoFit/>
          </a:bodyPr>
          <a:lstStyle/>
          <a:p>
            <a:pPr marR="0" lvl="0" algn="l" defTabSz="914400" rtl="0" eaLnBrk="1" fontAlgn="auto" latinLnBrk="0" hangingPunct="1">
              <a:lnSpc>
                <a:spcPct val="114000"/>
              </a:lnSpc>
              <a:spcBef>
                <a:spcPts val="0"/>
              </a:spcBef>
              <a:spcAft>
                <a:spcPts val="600"/>
              </a:spcAft>
              <a:buClrTx/>
              <a:buSzTx/>
              <a:tabLst/>
              <a:defRPr/>
            </a:pPr>
            <a:r>
              <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Au choix pour le bouton</a:t>
            </a:r>
          </a:p>
          <a:p>
            <a:pPr marL="285750" marR="0" lvl="0" indent="-285750" algn="l" defTabSz="914400" rtl="0" eaLnBrk="1" fontAlgn="auto" latinLnBrk="0" hangingPunct="1">
              <a:lnSpc>
                <a:spcPct val="114000"/>
              </a:lnSpc>
              <a:spcBef>
                <a:spcPts val="0"/>
              </a:spcBef>
              <a:spcAft>
                <a:spcPts val="600"/>
              </a:spcAft>
              <a:buClrTx/>
              <a:buSzTx/>
              <a:buFont typeface="Rockwell" panose="02060603020205020403" pitchFamily="18" charset="0"/>
              <a:buChar char="–"/>
              <a:tabLst/>
              <a:defRPr/>
            </a:pPr>
            <a:r>
              <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Page d’accueil de Firefox (personnalisable)</a:t>
            </a:r>
          </a:p>
          <a:p>
            <a:pPr marL="285750" indent="-285750">
              <a:lnSpc>
                <a:spcPct val="114000"/>
              </a:lnSpc>
              <a:spcAft>
                <a:spcPts val="600"/>
              </a:spcAft>
              <a:buFont typeface="Rockwell" panose="02060603020205020403" pitchFamily="18" charset="0"/>
              <a:buChar char="–"/>
              <a:defRPr/>
            </a:pPr>
            <a:r>
              <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Adresses web personnalisées </a:t>
            </a:r>
            <a:br>
              <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br>
            <a:r>
              <a:rPr kumimoji="0" lang="fr-FR" sz="1600"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(p</a:t>
            </a:r>
            <a:r>
              <a:rPr lang="fr-FR" sz="1600" dirty="0" err="1"/>
              <a:t>lusieurs</a:t>
            </a:r>
            <a:r>
              <a:rPr lang="fr-FR" sz="1600" dirty="0"/>
              <a:t> URL séparées par | (Ctrl + Alt + tiret du 6)</a:t>
            </a:r>
            <a:endPar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endParaRPr>
          </a:p>
          <a:p>
            <a:pPr marL="285750" marR="0" lvl="0" indent="-285750" algn="l" defTabSz="914400" rtl="0" eaLnBrk="1" fontAlgn="auto" latinLnBrk="0" hangingPunct="1">
              <a:lnSpc>
                <a:spcPct val="114000"/>
              </a:lnSpc>
              <a:spcBef>
                <a:spcPts val="0"/>
              </a:spcBef>
              <a:spcAft>
                <a:spcPts val="600"/>
              </a:spcAft>
              <a:buClrTx/>
              <a:buSzTx/>
              <a:buFont typeface="Rockwell" panose="02060603020205020403" pitchFamily="18" charset="0"/>
              <a:buChar char="–"/>
              <a:tabLst/>
              <a:defRPr/>
            </a:pPr>
            <a:r>
              <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Page vide</a:t>
            </a:r>
          </a:p>
        </p:txBody>
      </p:sp>
      <p:pic>
        <p:nvPicPr>
          <p:cNvPr id="19" name="Image 18">
            <a:extLst>
              <a:ext uri="{FF2B5EF4-FFF2-40B4-BE49-F238E27FC236}">
                <a16:creationId xmlns:a16="http://schemas.microsoft.com/office/drawing/2014/main" id="{63AF758F-C369-445F-985F-3F85E2718073}"/>
              </a:ext>
            </a:extLst>
          </p:cNvPr>
          <p:cNvPicPr>
            <a:picLocks noChangeAspect="1"/>
          </p:cNvPicPr>
          <p:nvPr/>
        </p:nvPicPr>
        <p:blipFill>
          <a:blip r:embed="rId3"/>
          <a:stretch>
            <a:fillRect/>
          </a:stretch>
        </p:blipFill>
        <p:spPr>
          <a:xfrm>
            <a:off x="450000" y="4662831"/>
            <a:ext cx="4276844" cy="1073016"/>
          </a:xfrm>
          <a:prstGeom prst="rect">
            <a:avLst/>
          </a:prstGeom>
          <a:ln>
            <a:noFill/>
          </a:ln>
          <a:effectLst>
            <a:outerShdw blurRad="292100" dist="139700" dir="2700000" algn="tl" rotWithShape="0">
              <a:srgbClr val="333333">
                <a:alpha val="65000"/>
              </a:srgbClr>
            </a:outerShdw>
          </a:effectLst>
        </p:spPr>
      </p:pic>
      <p:sp>
        <p:nvSpPr>
          <p:cNvPr id="20" name="Rectangle 19">
            <a:extLst>
              <a:ext uri="{FF2B5EF4-FFF2-40B4-BE49-F238E27FC236}">
                <a16:creationId xmlns:a16="http://schemas.microsoft.com/office/drawing/2014/main" id="{E59852A2-731D-4998-9027-F39F1BF4F597}"/>
              </a:ext>
            </a:extLst>
          </p:cNvPr>
          <p:cNvSpPr/>
          <p:nvPr/>
        </p:nvSpPr>
        <p:spPr>
          <a:xfrm>
            <a:off x="335309" y="217756"/>
            <a:ext cx="4765407"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DEFINIR LES PAGES DE DEMARRAGE</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pic>
        <p:nvPicPr>
          <p:cNvPr id="21" name="Image 20">
            <a:extLst>
              <a:ext uri="{FF2B5EF4-FFF2-40B4-BE49-F238E27FC236}">
                <a16:creationId xmlns:a16="http://schemas.microsoft.com/office/drawing/2014/main" id="{4633ABFB-38F2-45E0-8EDF-17E7DFCCF48E}"/>
              </a:ext>
            </a:extLst>
          </p:cNvPr>
          <p:cNvPicPr>
            <a:picLocks noChangeAspect="1"/>
          </p:cNvPicPr>
          <p:nvPr/>
        </p:nvPicPr>
        <p:blipFill>
          <a:blip r:embed="rId4"/>
          <a:stretch>
            <a:fillRect/>
          </a:stretch>
        </p:blipFill>
        <p:spPr>
          <a:xfrm>
            <a:off x="450000" y="1825880"/>
            <a:ext cx="6516366" cy="2074011"/>
          </a:xfrm>
          <a:prstGeom prst="rect">
            <a:avLst/>
          </a:prstGeom>
          <a:ln>
            <a:noFill/>
          </a:ln>
          <a:effectLst>
            <a:outerShdw blurRad="292100" dist="139700" dir="2700000" algn="tl" rotWithShape="0">
              <a:srgbClr val="333333">
                <a:alpha val="65000"/>
              </a:srgbClr>
            </a:outerShdw>
          </a:effectLst>
        </p:spPr>
      </p:pic>
      <p:sp>
        <p:nvSpPr>
          <p:cNvPr id="22" name="ZoneTexte 21">
            <a:extLst>
              <a:ext uri="{FF2B5EF4-FFF2-40B4-BE49-F238E27FC236}">
                <a16:creationId xmlns:a16="http://schemas.microsoft.com/office/drawing/2014/main" id="{FBF3ECCB-107C-4C58-9A6B-627D2F471E32}"/>
              </a:ext>
            </a:extLst>
          </p:cNvPr>
          <p:cNvSpPr txBox="1"/>
          <p:nvPr/>
        </p:nvSpPr>
        <p:spPr>
          <a:xfrm>
            <a:off x="334800" y="1238806"/>
            <a:ext cx="4908024" cy="499817"/>
          </a:xfrm>
          <a:prstGeom prst="rect">
            <a:avLst/>
          </a:prstGeom>
          <a:noFill/>
        </p:spPr>
        <p:txBody>
          <a:bodyPr wrap="square" rtlCol="0">
            <a:spAutoFit/>
          </a:bodyPr>
          <a:lstStyle/>
          <a:p>
            <a:pPr marL="107950" marR="0" lvl="0" indent="-10795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0" i="0" u="none" strike="noStrike" kern="1200" cap="none" spc="0" normalizeH="0" baseline="0" noProof="0" dirty="0">
                <a:ln>
                  <a:noFill/>
                </a:ln>
                <a:solidFill>
                  <a:prstClr val="black"/>
                </a:solidFill>
                <a:effectLst/>
                <a:uLnTx/>
                <a:uFillTx/>
                <a:ea typeface="Trebuchet MS" charset="0"/>
                <a:cs typeface="Trebuchet MS" charset="0"/>
              </a:rPr>
              <a:t>Dans la rubrique </a:t>
            </a:r>
            <a:r>
              <a:rPr kumimoji="0" lang="fr-FR" sz="2000" b="0" i="1" u="none" strike="noStrike" kern="1200" cap="none" spc="0" normalizeH="0" baseline="0" noProof="0" dirty="0">
                <a:ln>
                  <a:noFill/>
                </a:ln>
                <a:solidFill>
                  <a:prstClr val="black"/>
                </a:solidFill>
                <a:effectLst/>
                <a:uLnTx/>
                <a:uFillTx/>
                <a:ea typeface="Trebuchet MS" charset="0"/>
                <a:cs typeface="Trebuchet MS" charset="0"/>
              </a:rPr>
              <a:t>Accueil</a:t>
            </a:r>
            <a:r>
              <a:rPr kumimoji="0" lang="fr-FR" sz="2000" b="0" i="0" u="none" strike="noStrike" kern="1200" cap="none" spc="0" normalizeH="0" baseline="0" noProof="0" dirty="0">
                <a:ln>
                  <a:noFill/>
                </a:ln>
                <a:solidFill>
                  <a:prstClr val="black"/>
                </a:solidFill>
                <a:effectLst/>
                <a:uLnTx/>
                <a:uFillTx/>
                <a:ea typeface="Trebuchet MS" charset="0"/>
                <a:cs typeface="Trebuchet MS" charset="0"/>
              </a:rPr>
              <a:t> des paramètres :</a:t>
            </a:r>
            <a:endParaRPr kumimoji="0" lang="fr-FR" sz="2000" b="1" i="0" u="none" strike="noStrike" kern="1200" cap="none" spc="0" normalizeH="0" baseline="0" noProof="0" dirty="0">
              <a:ln>
                <a:noFill/>
              </a:ln>
              <a:solidFill>
                <a:prstClr val="black"/>
              </a:solidFill>
              <a:effectLst/>
              <a:uLnTx/>
              <a:uFillTx/>
              <a:ea typeface="Trebuchet MS" charset="0"/>
              <a:cs typeface="Trebuchet MS" charset="0"/>
            </a:endParaRPr>
          </a:p>
        </p:txBody>
      </p:sp>
      <p:cxnSp>
        <p:nvCxnSpPr>
          <p:cNvPr id="23" name="Connecteur droit avec flèche 22">
            <a:extLst>
              <a:ext uri="{FF2B5EF4-FFF2-40B4-BE49-F238E27FC236}">
                <a16:creationId xmlns:a16="http://schemas.microsoft.com/office/drawing/2014/main" id="{C0B64A6E-391C-42E3-8522-A09F1C34EC43}"/>
              </a:ext>
            </a:extLst>
          </p:cNvPr>
          <p:cNvCxnSpPr>
            <a:cxnSpLocks/>
          </p:cNvCxnSpPr>
          <p:nvPr/>
        </p:nvCxnSpPr>
        <p:spPr>
          <a:xfrm flipV="1">
            <a:off x="6940060" y="2659224"/>
            <a:ext cx="660890" cy="538504"/>
          </a:xfrm>
          <a:prstGeom prst="straightConnector1">
            <a:avLst/>
          </a:prstGeom>
          <a:ln w="38100">
            <a:solidFill>
              <a:srgbClr val="C61BEB"/>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E6BDCB9E-A412-4DA2-85C7-10645D471FB3}"/>
              </a:ext>
            </a:extLst>
          </p:cNvPr>
          <p:cNvCxnSpPr>
            <a:cxnSpLocks/>
          </p:cNvCxnSpPr>
          <p:nvPr/>
        </p:nvCxnSpPr>
        <p:spPr>
          <a:xfrm>
            <a:off x="6960953" y="3636487"/>
            <a:ext cx="425367" cy="496150"/>
          </a:xfrm>
          <a:prstGeom prst="straightConnector1">
            <a:avLst/>
          </a:prstGeom>
          <a:ln w="38100">
            <a:solidFill>
              <a:srgbClr val="C61BEB"/>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5460E47-D925-4F66-925D-B7A5F4E46021}"/>
              </a:ext>
            </a:extLst>
          </p:cNvPr>
          <p:cNvSpPr txBox="1"/>
          <p:nvPr/>
        </p:nvSpPr>
        <p:spPr>
          <a:xfrm>
            <a:off x="334800" y="4034298"/>
            <a:ext cx="4908024" cy="499817"/>
          </a:xfrm>
          <a:prstGeom prst="rect">
            <a:avLst/>
          </a:prstGeom>
          <a:noFill/>
        </p:spPr>
        <p:txBody>
          <a:bodyPr wrap="square" rtlCol="0">
            <a:spAutoFit/>
          </a:bodyPr>
          <a:lstStyle/>
          <a:p>
            <a:pPr marL="107950" marR="0" lvl="0" indent="-10795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0" i="0" u="none" strike="noStrike" kern="1200" cap="none" spc="0" normalizeH="0" baseline="0" noProof="0" dirty="0">
                <a:ln>
                  <a:noFill/>
                </a:ln>
                <a:solidFill>
                  <a:prstClr val="black"/>
                </a:solidFill>
                <a:effectLst/>
                <a:uLnTx/>
                <a:uFillTx/>
                <a:ea typeface="Trebuchet MS" charset="0"/>
                <a:cs typeface="Trebuchet MS" charset="0"/>
              </a:rPr>
              <a:t>Dans la rubrique </a:t>
            </a:r>
            <a:r>
              <a:rPr kumimoji="0" lang="fr-FR" sz="2000" b="0" i="1" u="none" strike="noStrike" kern="1200" cap="none" spc="0" normalizeH="0" baseline="0" noProof="0" dirty="0">
                <a:ln>
                  <a:noFill/>
                </a:ln>
                <a:solidFill>
                  <a:prstClr val="black"/>
                </a:solidFill>
                <a:effectLst/>
                <a:uLnTx/>
                <a:uFillTx/>
                <a:ea typeface="Trebuchet MS" charset="0"/>
                <a:cs typeface="Trebuchet MS" charset="0"/>
              </a:rPr>
              <a:t>Général</a:t>
            </a:r>
            <a:r>
              <a:rPr kumimoji="0" lang="fr-FR" sz="2000" b="0" i="0" u="none" strike="noStrike" kern="1200" cap="none" spc="0" normalizeH="0" baseline="0" noProof="0" dirty="0">
                <a:ln>
                  <a:noFill/>
                </a:ln>
                <a:solidFill>
                  <a:prstClr val="black"/>
                </a:solidFill>
                <a:effectLst/>
                <a:uLnTx/>
                <a:uFillTx/>
                <a:ea typeface="Trebuchet MS" charset="0"/>
                <a:cs typeface="Trebuchet MS" charset="0"/>
              </a:rPr>
              <a:t> des paramètres :</a:t>
            </a:r>
            <a:endParaRPr kumimoji="0" lang="fr-FR" sz="2000" b="1" i="0" u="none" strike="noStrike" kern="1200" cap="none" spc="0" normalizeH="0" baseline="0" noProof="0" dirty="0">
              <a:ln>
                <a:noFill/>
              </a:ln>
              <a:solidFill>
                <a:prstClr val="black"/>
              </a:solidFill>
              <a:effectLst/>
              <a:uLnTx/>
              <a:uFillTx/>
              <a:ea typeface="Trebuchet MS" charset="0"/>
              <a:cs typeface="Trebuchet MS" charset="0"/>
            </a:endParaRPr>
          </a:p>
        </p:txBody>
      </p:sp>
      <p:pic>
        <p:nvPicPr>
          <p:cNvPr id="30" name="Image 29">
            <a:extLst>
              <a:ext uri="{FF2B5EF4-FFF2-40B4-BE49-F238E27FC236}">
                <a16:creationId xmlns:a16="http://schemas.microsoft.com/office/drawing/2014/main" id="{C6FC4EFC-DC0B-4A31-AB33-E365979107B3}"/>
              </a:ext>
            </a:extLst>
          </p:cNvPr>
          <p:cNvPicPr>
            <a:picLocks noChangeAspect="1"/>
          </p:cNvPicPr>
          <p:nvPr/>
        </p:nvPicPr>
        <p:blipFill>
          <a:blip r:embed="rId5"/>
          <a:stretch>
            <a:fillRect/>
          </a:stretch>
        </p:blipFill>
        <p:spPr>
          <a:xfrm>
            <a:off x="10064513" y="1481300"/>
            <a:ext cx="343758" cy="355411"/>
          </a:xfrm>
          <a:prstGeom prst="rect">
            <a:avLst/>
          </a:prstGeom>
        </p:spPr>
      </p:pic>
      <p:cxnSp>
        <p:nvCxnSpPr>
          <p:cNvPr id="31" name="Connecteur droit avec flèche 30">
            <a:extLst>
              <a:ext uri="{FF2B5EF4-FFF2-40B4-BE49-F238E27FC236}">
                <a16:creationId xmlns:a16="http://schemas.microsoft.com/office/drawing/2014/main" id="{FA714806-A88A-4314-923F-6CC6F9761107}"/>
              </a:ext>
            </a:extLst>
          </p:cNvPr>
          <p:cNvCxnSpPr>
            <a:cxnSpLocks/>
          </p:cNvCxnSpPr>
          <p:nvPr/>
        </p:nvCxnSpPr>
        <p:spPr>
          <a:xfrm>
            <a:off x="2286000" y="5619194"/>
            <a:ext cx="1219200" cy="446326"/>
          </a:xfrm>
          <a:prstGeom prst="straightConnector1">
            <a:avLst/>
          </a:prstGeom>
          <a:ln w="38100">
            <a:solidFill>
              <a:srgbClr val="C61BEB"/>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248B0835-549B-4BF2-A29D-3F28A7E0F345}"/>
              </a:ext>
            </a:extLst>
          </p:cNvPr>
          <p:cNvSpPr txBox="1"/>
          <p:nvPr/>
        </p:nvSpPr>
        <p:spPr>
          <a:xfrm>
            <a:off x="3528106" y="5864563"/>
            <a:ext cx="8237174" cy="699550"/>
          </a:xfrm>
          <a:prstGeom prst="rect">
            <a:avLst/>
          </a:prstGeom>
          <a:noFill/>
        </p:spPr>
        <p:txBody>
          <a:bodyPr wrap="square" rtlCol="0">
            <a:spAutoFit/>
          </a:bodyPr>
          <a:lstStyle/>
          <a:p>
            <a:pPr marR="0" lvl="0" algn="l" defTabSz="914400" rtl="0" eaLnBrk="1" fontAlgn="auto" latinLnBrk="0" hangingPunct="1">
              <a:lnSpc>
                <a:spcPct val="114000"/>
              </a:lnSpc>
              <a:spcBef>
                <a:spcPts val="0"/>
              </a:spcBef>
              <a:spcAft>
                <a:spcPts val="600"/>
              </a:spcAft>
              <a:buClrTx/>
              <a:buSzTx/>
              <a:tabLst/>
              <a:defRPr/>
            </a:pPr>
            <a:r>
              <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A l’ouverture de Firefox, si cette option n’est pas cochée, c’est le paramétrage </a:t>
            </a:r>
            <a:br>
              <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br>
            <a:r>
              <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de la rubrique </a:t>
            </a:r>
            <a:r>
              <a:rPr kumimoji="0" lang="fr-FR" b="0" i="1"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Accueil</a:t>
            </a:r>
            <a:r>
              <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 qui s’applique.</a:t>
            </a:r>
          </a:p>
        </p:txBody>
      </p:sp>
    </p:spTree>
    <p:extLst>
      <p:ext uri="{BB962C8B-B14F-4D97-AF65-F5344CB8AC3E}">
        <p14:creationId xmlns:p14="http://schemas.microsoft.com/office/powerpoint/2010/main" val="16118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1" name="ZoneTexte 10"/>
          <p:cNvSpPr txBox="1"/>
          <p:nvPr/>
        </p:nvSpPr>
        <p:spPr>
          <a:xfrm>
            <a:off x="5499872" y="2303186"/>
            <a:ext cx="3758427" cy="383759"/>
          </a:xfrm>
          <a:prstGeom prst="rect">
            <a:avLst/>
          </a:prstGeom>
          <a:noFill/>
        </p:spPr>
        <p:txBody>
          <a:bodyPr wrap="square" rtlCol="0">
            <a:spAutoFit/>
          </a:bodyPr>
          <a:lstStyle/>
          <a:p>
            <a:pPr marR="0" lvl="0" algn="l" defTabSz="914400" rtl="0" eaLnBrk="1" fontAlgn="auto" latinLnBrk="0" hangingPunct="1">
              <a:lnSpc>
                <a:spcPct val="114000"/>
              </a:lnSpc>
              <a:spcBef>
                <a:spcPts val="0"/>
              </a:spcBef>
              <a:spcAft>
                <a:spcPts val="600"/>
              </a:spcAft>
              <a:buClrTx/>
              <a:buSzTx/>
              <a:tabLst/>
              <a:defRPr/>
            </a:pPr>
            <a:r>
              <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Barre de recherche</a:t>
            </a:r>
          </a:p>
        </p:txBody>
      </p:sp>
      <p:pic>
        <p:nvPicPr>
          <p:cNvPr id="2" name="Image 1">
            <a:extLst>
              <a:ext uri="{FF2B5EF4-FFF2-40B4-BE49-F238E27FC236}">
                <a16:creationId xmlns:a16="http://schemas.microsoft.com/office/drawing/2014/main" id="{73F1D0DC-16A2-439D-A136-B0F8B283614A}"/>
              </a:ext>
            </a:extLst>
          </p:cNvPr>
          <p:cNvPicPr>
            <a:picLocks noChangeAspect="1"/>
          </p:cNvPicPr>
          <p:nvPr/>
        </p:nvPicPr>
        <p:blipFill>
          <a:blip r:embed="rId3"/>
          <a:stretch>
            <a:fillRect/>
          </a:stretch>
        </p:blipFill>
        <p:spPr>
          <a:xfrm>
            <a:off x="450000" y="1849672"/>
            <a:ext cx="4535985" cy="4529344"/>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C1DFA6CA-D611-4D80-A0F2-C9436A1E11A3}"/>
              </a:ext>
            </a:extLst>
          </p:cNvPr>
          <p:cNvSpPr/>
          <p:nvPr/>
        </p:nvSpPr>
        <p:spPr>
          <a:xfrm>
            <a:off x="335309" y="217756"/>
            <a:ext cx="4867358"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PERSONNALISER LA PAGE D’ACCUEIL</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cxnSp>
        <p:nvCxnSpPr>
          <p:cNvPr id="25" name="Connecteur droit avec flèche 24">
            <a:extLst>
              <a:ext uri="{FF2B5EF4-FFF2-40B4-BE49-F238E27FC236}">
                <a16:creationId xmlns:a16="http://schemas.microsoft.com/office/drawing/2014/main" id="{E6BDCB9E-A412-4DA2-85C7-10645D471FB3}"/>
              </a:ext>
            </a:extLst>
          </p:cNvPr>
          <p:cNvCxnSpPr>
            <a:cxnSpLocks/>
          </p:cNvCxnSpPr>
          <p:nvPr/>
        </p:nvCxnSpPr>
        <p:spPr>
          <a:xfrm>
            <a:off x="4985984" y="3088883"/>
            <a:ext cx="540000" cy="0"/>
          </a:xfrm>
          <a:prstGeom prst="straightConnector1">
            <a:avLst/>
          </a:prstGeom>
          <a:ln w="38100">
            <a:solidFill>
              <a:srgbClr val="C61BEB"/>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824258C3-FCC5-4038-A1BE-EA77716FA57B}"/>
              </a:ext>
            </a:extLst>
          </p:cNvPr>
          <p:cNvSpPr txBox="1"/>
          <p:nvPr/>
        </p:nvSpPr>
        <p:spPr>
          <a:xfrm>
            <a:off x="5490666" y="2894144"/>
            <a:ext cx="6987083" cy="383759"/>
          </a:xfrm>
          <a:prstGeom prst="rect">
            <a:avLst/>
          </a:prstGeom>
          <a:noFill/>
        </p:spPr>
        <p:txBody>
          <a:bodyPr wrap="square" rtlCol="0">
            <a:spAutoFit/>
          </a:bodyPr>
          <a:lstStyle/>
          <a:p>
            <a:pPr marR="0" lvl="0" algn="l" defTabSz="914400" rtl="0" eaLnBrk="1" fontAlgn="auto" latinLnBrk="0" hangingPunct="1">
              <a:lnSpc>
                <a:spcPct val="114000"/>
              </a:lnSpc>
              <a:spcBef>
                <a:spcPts val="0"/>
              </a:spcBef>
              <a:spcAft>
                <a:spcPts val="600"/>
              </a:spcAft>
              <a:buClrTx/>
              <a:buSzTx/>
              <a:tabLst/>
              <a:defRPr/>
            </a:pPr>
            <a:r>
              <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De 1 à 4 lignes de raccourcis personnalisés ou issus de l’historique</a:t>
            </a:r>
          </a:p>
        </p:txBody>
      </p:sp>
      <p:cxnSp>
        <p:nvCxnSpPr>
          <p:cNvPr id="28" name="Connecteur droit avec flèche 27">
            <a:extLst>
              <a:ext uri="{FF2B5EF4-FFF2-40B4-BE49-F238E27FC236}">
                <a16:creationId xmlns:a16="http://schemas.microsoft.com/office/drawing/2014/main" id="{D5157B98-A4ED-46CD-9B21-847C279857F9}"/>
              </a:ext>
            </a:extLst>
          </p:cNvPr>
          <p:cNvCxnSpPr>
            <a:cxnSpLocks/>
          </p:cNvCxnSpPr>
          <p:nvPr/>
        </p:nvCxnSpPr>
        <p:spPr>
          <a:xfrm>
            <a:off x="1747690" y="2497925"/>
            <a:ext cx="3780000" cy="0"/>
          </a:xfrm>
          <a:prstGeom prst="straightConnector1">
            <a:avLst/>
          </a:prstGeom>
          <a:ln w="38100">
            <a:solidFill>
              <a:srgbClr val="C61BEB"/>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EDF57F90-3BBA-4022-8EEC-0F78B4141B36}"/>
              </a:ext>
            </a:extLst>
          </p:cNvPr>
          <p:cNvCxnSpPr>
            <a:cxnSpLocks/>
          </p:cNvCxnSpPr>
          <p:nvPr/>
        </p:nvCxnSpPr>
        <p:spPr>
          <a:xfrm>
            <a:off x="3170958" y="3669908"/>
            <a:ext cx="2376000" cy="0"/>
          </a:xfrm>
          <a:prstGeom prst="straightConnector1">
            <a:avLst/>
          </a:prstGeom>
          <a:ln w="38100">
            <a:solidFill>
              <a:srgbClr val="C61BEB"/>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3FF0CEFB-043E-4FEA-A7D8-A88A57605D04}"/>
              </a:ext>
            </a:extLst>
          </p:cNvPr>
          <p:cNvSpPr txBox="1"/>
          <p:nvPr/>
        </p:nvSpPr>
        <p:spPr>
          <a:xfrm>
            <a:off x="5499872" y="3481925"/>
            <a:ext cx="6520677" cy="912814"/>
          </a:xfrm>
          <a:prstGeom prst="rect">
            <a:avLst/>
          </a:prstGeom>
          <a:noFill/>
        </p:spPr>
        <p:txBody>
          <a:bodyPr wrap="square" rtlCol="0">
            <a:spAutoFit/>
          </a:bodyPr>
          <a:lstStyle/>
          <a:p>
            <a:pPr marR="0" lvl="0" algn="l" defTabSz="914400" rtl="0" eaLnBrk="1" fontAlgn="auto" latinLnBrk="0" hangingPunct="1">
              <a:lnSpc>
                <a:spcPct val="114000"/>
              </a:lnSpc>
              <a:spcBef>
                <a:spcPts val="0"/>
              </a:spcBef>
              <a:spcAft>
                <a:spcPts val="600"/>
              </a:spcAft>
              <a:buClrTx/>
              <a:buSzTx/>
              <a:tabLst/>
              <a:defRPr/>
            </a:pPr>
            <a:r>
              <a:rPr kumimoji="0" lang="fr-FR" sz="1600"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Pocket est un service Firefox qui permet de sauvegarder des articles et de le lire dans un environnement dédié. Pocket propose également des recommandations d’articles. </a:t>
            </a:r>
          </a:p>
        </p:txBody>
      </p:sp>
      <p:cxnSp>
        <p:nvCxnSpPr>
          <p:cNvPr id="35" name="Connecteur droit avec flèche 34">
            <a:extLst>
              <a:ext uri="{FF2B5EF4-FFF2-40B4-BE49-F238E27FC236}">
                <a16:creationId xmlns:a16="http://schemas.microsoft.com/office/drawing/2014/main" id="{9EA65E86-6125-4EFA-B00F-254A9951CAFA}"/>
              </a:ext>
            </a:extLst>
          </p:cNvPr>
          <p:cNvCxnSpPr>
            <a:cxnSpLocks/>
            <a:endCxn id="36" idx="1"/>
          </p:cNvCxnSpPr>
          <p:nvPr/>
        </p:nvCxnSpPr>
        <p:spPr>
          <a:xfrm>
            <a:off x="4985985" y="4672343"/>
            <a:ext cx="540000" cy="0"/>
          </a:xfrm>
          <a:prstGeom prst="straightConnector1">
            <a:avLst/>
          </a:prstGeom>
          <a:ln w="38100">
            <a:solidFill>
              <a:srgbClr val="C61BEB"/>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1FC431AE-8A14-4BDD-97CB-B6473DDC6593}"/>
              </a:ext>
            </a:extLst>
          </p:cNvPr>
          <p:cNvSpPr txBox="1"/>
          <p:nvPr/>
        </p:nvSpPr>
        <p:spPr>
          <a:xfrm>
            <a:off x="5527690" y="4480463"/>
            <a:ext cx="5910758" cy="383759"/>
          </a:xfrm>
          <a:prstGeom prst="rect">
            <a:avLst/>
          </a:prstGeom>
          <a:noFill/>
        </p:spPr>
        <p:txBody>
          <a:bodyPr wrap="square" rtlCol="0">
            <a:spAutoFit/>
          </a:bodyPr>
          <a:lstStyle/>
          <a:p>
            <a:pPr marR="0" lvl="0" algn="l" defTabSz="914400" rtl="0" eaLnBrk="1" fontAlgn="auto" latinLnBrk="0" hangingPunct="1">
              <a:lnSpc>
                <a:spcPct val="114000"/>
              </a:lnSpc>
              <a:spcBef>
                <a:spcPts val="0"/>
              </a:spcBef>
              <a:spcAft>
                <a:spcPts val="600"/>
              </a:spcAft>
              <a:buClrTx/>
              <a:buSzTx/>
              <a:tabLst/>
              <a:defRPr/>
            </a:pPr>
            <a:r>
              <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De 1 à 4 lignes d’accès directs issus de votre activité</a:t>
            </a:r>
          </a:p>
        </p:txBody>
      </p:sp>
      <p:sp>
        <p:nvSpPr>
          <p:cNvPr id="37" name="ZoneTexte 36">
            <a:extLst>
              <a:ext uri="{FF2B5EF4-FFF2-40B4-BE49-F238E27FC236}">
                <a16:creationId xmlns:a16="http://schemas.microsoft.com/office/drawing/2014/main" id="{706CCDC4-978C-445B-8EF6-FAFD1BB8CEE5}"/>
              </a:ext>
            </a:extLst>
          </p:cNvPr>
          <p:cNvSpPr txBox="1"/>
          <p:nvPr/>
        </p:nvSpPr>
        <p:spPr>
          <a:xfrm>
            <a:off x="5499873" y="5787006"/>
            <a:ext cx="5910758" cy="383759"/>
          </a:xfrm>
          <a:prstGeom prst="rect">
            <a:avLst/>
          </a:prstGeom>
          <a:noFill/>
        </p:spPr>
        <p:txBody>
          <a:bodyPr wrap="square" rtlCol="0">
            <a:spAutoFit/>
          </a:bodyPr>
          <a:lstStyle/>
          <a:p>
            <a:pPr marR="0" lvl="0" algn="l" defTabSz="914400" rtl="0" eaLnBrk="1" fontAlgn="auto" latinLnBrk="0" hangingPunct="1">
              <a:lnSpc>
                <a:spcPct val="114000"/>
              </a:lnSpc>
              <a:spcBef>
                <a:spcPts val="0"/>
              </a:spcBef>
              <a:spcAft>
                <a:spcPts val="600"/>
              </a:spcAft>
              <a:buClrTx/>
              <a:buSzTx/>
              <a:tabLst/>
              <a:defRPr/>
            </a:pPr>
            <a:r>
              <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Informations dédiées à Mozilla et Firefox</a:t>
            </a:r>
          </a:p>
        </p:txBody>
      </p:sp>
      <p:cxnSp>
        <p:nvCxnSpPr>
          <p:cNvPr id="38" name="Connecteur droit avec flèche 37">
            <a:extLst>
              <a:ext uri="{FF2B5EF4-FFF2-40B4-BE49-F238E27FC236}">
                <a16:creationId xmlns:a16="http://schemas.microsoft.com/office/drawing/2014/main" id="{033C5DC8-A28C-41B0-82B6-9971BA897AA6}"/>
              </a:ext>
            </a:extLst>
          </p:cNvPr>
          <p:cNvCxnSpPr>
            <a:cxnSpLocks/>
          </p:cNvCxnSpPr>
          <p:nvPr/>
        </p:nvCxnSpPr>
        <p:spPr>
          <a:xfrm>
            <a:off x="1371600" y="5984120"/>
            <a:ext cx="4175140" cy="0"/>
          </a:xfrm>
          <a:prstGeom prst="straightConnector1">
            <a:avLst/>
          </a:prstGeom>
          <a:ln w="38100">
            <a:solidFill>
              <a:srgbClr val="C61BEB"/>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A684386C-958A-46F3-8724-27750A71B9F8}"/>
              </a:ext>
            </a:extLst>
          </p:cNvPr>
          <p:cNvSpPr txBox="1"/>
          <p:nvPr/>
        </p:nvSpPr>
        <p:spPr>
          <a:xfrm>
            <a:off x="334800" y="1238806"/>
            <a:ext cx="4908024" cy="499817"/>
          </a:xfrm>
          <a:prstGeom prst="rect">
            <a:avLst/>
          </a:prstGeom>
          <a:noFill/>
        </p:spPr>
        <p:txBody>
          <a:bodyPr wrap="square" rtlCol="0">
            <a:spAutoFit/>
          </a:bodyPr>
          <a:lstStyle/>
          <a:p>
            <a:pPr marL="107950" marR="0" lvl="0" indent="-10795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0" i="0" u="none" strike="noStrike" kern="1200" cap="none" spc="0" normalizeH="0" baseline="0" noProof="0" dirty="0">
                <a:ln>
                  <a:noFill/>
                </a:ln>
                <a:solidFill>
                  <a:prstClr val="black"/>
                </a:solidFill>
                <a:effectLst/>
                <a:uLnTx/>
                <a:uFillTx/>
                <a:ea typeface="Trebuchet MS" charset="0"/>
                <a:cs typeface="Trebuchet MS" charset="0"/>
              </a:rPr>
              <a:t>Dans la rubrique </a:t>
            </a:r>
            <a:r>
              <a:rPr kumimoji="0" lang="fr-FR" sz="2000" b="0" i="1" u="none" strike="noStrike" kern="1200" cap="none" spc="0" normalizeH="0" baseline="0" noProof="0" dirty="0">
                <a:ln>
                  <a:noFill/>
                </a:ln>
                <a:solidFill>
                  <a:prstClr val="black"/>
                </a:solidFill>
                <a:effectLst/>
                <a:uLnTx/>
                <a:uFillTx/>
                <a:ea typeface="Trebuchet MS" charset="0"/>
                <a:cs typeface="Trebuchet MS" charset="0"/>
              </a:rPr>
              <a:t>Accueil</a:t>
            </a:r>
            <a:r>
              <a:rPr kumimoji="0" lang="fr-FR" sz="2000" b="0" i="0" u="none" strike="noStrike" kern="1200" cap="none" spc="0" normalizeH="0" baseline="0" noProof="0" dirty="0">
                <a:ln>
                  <a:noFill/>
                </a:ln>
                <a:solidFill>
                  <a:prstClr val="black"/>
                </a:solidFill>
                <a:effectLst/>
                <a:uLnTx/>
                <a:uFillTx/>
                <a:ea typeface="Trebuchet MS" charset="0"/>
                <a:cs typeface="Trebuchet MS" charset="0"/>
              </a:rPr>
              <a:t> des paramètres :</a:t>
            </a:r>
            <a:endParaRPr kumimoji="0" lang="fr-FR" sz="2000" b="1" i="0" u="none" strike="noStrike" kern="1200" cap="none" spc="0" normalizeH="0" baseline="0" noProof="0" dirty="0">
              <a:ln>
                <a:noFill/>
              </a:ln>
              <a:solidFill>
                <a:prstClr val="black"/>
              </a:solidFill>
              <a:effectLst/>
              <a:uLnTx/>
              <a:uFillTx/>
              <a:ea typeface="Trebuchet MS" charset="0"/>
              <a:cs typeface="Trebuchet MS" charset="0"/>
            </a:endParaRPr>
          </a:p>
        </p:txBody>
      </p:sp>
    </p:spTree>
    <p:extLst>
      <p:ext uri="{BB962C8B-B14F-4D97-AF65-F5344CB8AC3E}">
        <p14:creationId xmlns:p14="http://schemas.microsoft.com/office/powerpoint/2010/main" val="3100561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59452DA-61DB-4BA9-949B-D09A071D6AD7}"/>
              </a:ext>
            </a:extLst>
          </p:cNvPr>
          <p:cNvPicPr>
            <a:picLocks noChangeAspect="1"/>
          </p:cNvPicPr>
          <p:nvPr/>
        </p:nvPicPr>
        <p:blipFill rotWithShape="1">
          <a:blip r:embed="rId3"/>
          <a:srcRect l="11080" t="12743" r="12111"/>
          <a:stretch/>
        </p:blipFill>
        <p:spPr>
          <a:xfrm>
            <a:off x="450000" y="1795207"/>
            <a:ext cx="5095275" cy="4286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1" name="ZoneTexte 10"/>
          <p:cNvSpPr txBox="1"/>
          <p:nvPr/>
        </p:nvSpPr>
        <p:spPr>
          <a:xfrm>
            <a:off x="8821131" y="1650373"/>
            <a:ext cx="2900245" cy="699550"/>
          </a:xfrm>
          <a:prstGeom prst="rect">
            <a:avLst/>
          </a:prstGeom>
          <a:noFill/>
        </p:spPr>
        <p:txBody>
          <a:bodyPr wrap="square" rtlCol="0">
            <a:spAutoFit/>
          </a:bodyPr>
          <a:lstStyle/>
          <a:p>
            <a:pPr marR="0" lvl="0" algn="l" defTabSz="914400" rtl="0" eaLnBrk="1" fontAlgn="auto" latinLnBrk="0" hangingPunct="1">
              <a:lnSpc>
                <a:spcPct val="114000"/>
              </a:lnSpc>
              <a:spcBef>
                <a:spcPts val="0"/>
              </a:spcBef>
              <a:spcAft>
                <a:spcPts val="600"/>
              </a:spcAft>
              <a:buClrTx/>
              <a:buSzTx/>
              <a:tabLst/>
              <a:defRPr/>
            </a:pPr>
            <a:r>
              <a:rPr kumimoji="0" lang="fr-FR"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Accès direct aux paramètres de la page d’accueil</a:t>
            </a:r>
          </a:p>
        </p:txBody>
      </p:sp>
      <p:sp>
        <p:nvSpPr>
          <p:cNvPr id="18" name="Rectangle 17">
            <a:extLst>
              <a:ext uri="{FF2B5EF4-FFF2-40B4-BE49-F238E27FC236}">
                <a16:creationId xmlns:a16="http://schemas.microsoft.com/office/drawing/2014/main" id="{C1DFA6CA-D611-4D80-A0F2-C9436A1E11A3}"/>
              </a:ext>
            </a:extLst>
          </p:cNvPr>
          <p:cNvSpPr/>
          <p:nvPr/>
        </p:nvSpPr>
        <p:spPr>
          <a:xfrm>
            <a:off x="335309" y="217756"/>
            <a:ext cx="4867358"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PERSONNALISER LA PAGE D’ACCUEIL</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cxnSp>
        <p:nvCxnSpPr>
          <p:cNvPr id="28" name="Connecteur droit avec flèche 27">
            <a:extLst>
              <a:ext uri="{FF2B5EF4-FFF2-40B4-BE49-F238E27FC236}">
                <a16:creationId xmlns:a16="http://schemas.microsoft.com/office/drawing/2014/main" id="{D5157B98-A4ED-46CD-9B21-847C279857F9}"/>
              </a:ext>
            </a:extLst>
          </p:cNvPr>
          <p:cNvCxnSpPr>
            <a:cxnSpLocks/>
            <a:stCxn id="19" idx="6"/>
          </p:cNvCxnSpPr>
          <p:nvPr/>
        </p:nvCxnSpPr>
        <p:spPr>
          <a:xfrm>
            <a:off x="5369838" y="2000148"/>
            <a:ext cx="821412" cy="0"/>
          </a:xfrm>
          <a:prstGeom prst="straightConnector1">
            <a:avLst/>
          </a:prstGeom>
          <a:ln w="38100">
            <a:solidFill>
              <a:srgbClr val="C61BEB"/>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EDF57F90-3BBA-4022-8EEC-0F78B4141B36}"/>
              </a:ext>
            </a:extLst>
          </p:cNvPr>
          <p:cNvCxnSpPr>
            <a:cxnSpLocks/>
          </p:cNvCxnSpPr>
          <p:nvPr/>
        </p:nvCxnSpPr>
        <p:spPr>
          <a:xfrm>
            <a:off x="5230608" y="3671632"/>
            <a:ext cx="954179" cy="617762"/>
          </a:xfrm>
          <a:prstGeom prst="straightConnector1">
            <a:avLst/>
          </a:prstGeom>
          <a:ln w="38100">
            <a:solidFill>
              <a:srgbClr val="C61BEB"/>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A684386C-958A-46F3-8724-27750A71B9F8}"/>
              </a:ext>
            </a:extLst>
          </p:cNvPr>
          <p:cNvSpPr txBox="1"/>
          <p:nvPr/>
        </p:nvSpPr>
        <p:spPr>
          <a:xfrm>
            <a:off x="334800" y="1238806"/>
            <a:ext cx="4908024" cy="499817"/>
          </a:xfrm>
          <a:prstGeom prst="rect">
            <a:avLst/>
          </a:prstGeom>
          <a:noFill/>
        </p:spPr>
        <p:txBody>
          <a:bodyPr wrap="square" rtlCol="0">
            <a:spAutoFit/>
          </a:bodyPr>
          <a:lstStyle/>
          <a:p>
            <a:pPr marL="107950" marR="0" lvl="0" indent="-10795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0" i="0" u="none" strike="noStrike" kern="1200" cap="none" spc="0" normalizeH="0" baseline="0" noProof="0" dirty="0">
                <a:ln>
                  <a:noFill/>
                </a:ln>
                <a:solidFill>
                  <a:prstClr val="black"/>
                </a:solidFill>
                <a:effectLst/>
                <a:uLnTx/>
                <a:uFillTx/>
                <a:ea typeface="Trebuchet MS" charset="0"/>
                <a:cs typeface="Trebuchet MS" charset="0"/>
              </a:rPr>
              <a:t>Depuis la page d’accueil :</a:t>
            </a:r>
            <a:endParaRPr kumimoji="0" lang="fr-FR" sz="2000" b="1" i="0" u="none" strike="noStrike" kern="1200" cap="none" spc="0" normalizeH="0" baseline="0" noProof="0" dirty="0">
              <a:ln>
                <a:noFill/>
              </a:ln>
              <a:solidFill>
                <a:prstClr val="black"/>
              </a:solidFill>
              <a:effectLst/>
              <a:uLnTx/>
              <a:uFillTx/>
              <a:ea typeface="Trebuchet MS" charset="0"/>
              <a:cs typeface="Trebuchet MS" charset="0"/>
            </a:endParaRPr>
          </a:p>
        </p:txBody>
      </p:sp>
      <p:pic>
        <p:nvPicPr>
          <p:cNvPr id="6" name="Image 5">
            <a:extLst>
              <a:ext uri="{FF2B5EF4-FFF2-40B4-BE49-F238E27FC236}">
                <a16:creationId xmlns:a16="http://schemas.microsoft.com/office/drawing/2014/main" id="{E207D9F6-69A2-4C99-B2DC-8A0DF0386E4A}"/>
              </a:ext>
            </a:extLst>
          </p:cNvPr>
          <p:cNvPicPr>
            <a:picLocks noChangeAspect="1"/>
          </p:cNvPicPr>
          <p:nvPr/>
        </p:nvPicPr>
        <p:blipFill>
          <a:blip r:embed="rId4"/>
          <a:stretch>
            <a:fillRect/>
          </a:stretch>
        </p:blipFill>
        <p:spPr>
          <a:xfrm>
            <a:off x="6184787" y="717701"/>
            <a:ext cx="2533670" cy="3150459"/>
          </a:xfrm>
          <a:prstGeom prst="roundRect">
            <a:avLst>
              <a:gd name="adj" fmla="val 8594"/>
            </a:avLst>
          </a:prstGeom>
          <a:solidFill>
            <a:srgbClr val="FFFFFF">
              <a:shade val="85000"/>
            </a:srgbClr>
          </a:solidFill>
          <a:ln>
            <a:noFill/>
          </a:ln>
          <a:effectLst/>
        </p:spPr>
      </p:pic>
      <p:pic>
        <p:nvPicPr>
          <p:cNvPr id="7" name="Image 6">
            <a:extLst>
              <a:ext uri="{FF2B5EF4-FFF2-40B4-BE49-F238E27FC236}">
                <a16:creationId xmlns:a16="http://schemas.microsoft.com/office/drawing/2014/main" id="{4EB0FCA4-FBE8-4D85-860F-FD8F8C4CF6F0}"/>
              </a:ext>
            </a:extLst>
          </p:cNvPr>
          <p:cNvPicPr>
            <a:picLocks noChangeAspect="1"/>
          </p:cNvPicPr>
          <p:nvPr/>
        </p:nvPicPr>
        <p:blipFill>
          <a:blip r:embed="rId5"/>
          <a:stretch>
            <a:fillRect/>
          </a:stretch>
        </p:blipFill>
        <p:spPr>
          <a:xfrm>
            <a:off x="5068029" y="1857825"/>
            <a:ext cx="304843" cy="266737"/>
          </a:xfrm>
          <a:prstGeom prst="rect">
            <a:avLst/>
          </a:prstGeom>
        </p:spPr>
      </p:pic>
      <p:sp>
        <p:nvSpPr>
          <p:cNvPr id="19" name="Ellipse 18">
            <a:extLst>
              <a:ext uri="{FF2B5EF4-FFF2-40B4-BE49-F238E27FC236}">
                <a16:creationId xmlns:a16="http://schemas.microsoft.com/office/drawing/2014/main" id="{E5FD66CE-C350-4077-8F54-46186F202CE8}"/>
              </a:ext>
            </a:extLst>
          </p:cNvPr>
          <p:cNvSpPr/>
          <p:nvPr/>
        </p:nvSpPr>
        <p:spPr>
          <a:xfrm>
            <a:off x="5091542" y="1861000"/>
            <a:ext cx="278296" cy="278296"/>
          </a:xfrm>
          <a:prstGeom prst="ellipse">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3" name="Groupe 22">
            <a:extLst>
              <a:ext uri="{FF2B5EF4-FFF2-40B4-BE49-F238E27FC236}">
                <a16:creationId xmlns:a16="http://schemas.microsoft.com/office/drawing/2014/main" id="{B9F5BBA7-CEF1-4204-A4DD-EF4B3A6B253B}"/>
              </a:ext>
            </a:extLst>
          </p:cNvPr>
          <p:cNvGrpSpPr/>
          <p:nvPr/>
        </p:nvGrpSpPr>
        <p:grpSpPr>
          <a:xfrm>
            <a:off x="6184788" y="4094128"/>
            <a:ext cx="2606788" cy="934774"/>
            <a:chOff x="6191081" y="4181394"/>
            <a:chExt cx="3051080" cy="1094094"/>
          </a:xfrm>
        </p:grpSpPr>
        <p:pic>
          <p:nvPicPr>
            <p:cNvPr id="12" name="Image 11">
              <a:extLst>
                <a:ext uri="{FF2B5EF4-FFF2-40B4-BE49-F238E27FC236}">
                  <a16:creationId xmlns:a16="http://schemas.microsoft.com/office/drawing/2014/main" id="{3BE88013-9815-4B49-954E-334AFEE1E0FF}"/>
                </a:ext>
              </a:extLst>
            </p:cNvPr>
            <p:cNvPicPr>
              <a:picLocks noChangeAspect="1"/>
            </p:cNvPicPr>
            <p:nvPr/>
          </p:nvPicPr>
          <p:blipFill rotWithShape="1">
            <a:blip r:embed="rId6"/>
            <a:srcRect t="3108" b="-1"/>
            <a:stretch/>
          </p:blipFill>
          <p:spPr>
            <a:xfrm>
              <a:off x="6191081" y="4181394"/>
              <a:ext cx="940987" cy="1094094"/>
            </a:xfrm>
            <a:prstGeom prst="rect">
              <a:avLst/>
            </a:prstGeom>
            <a:ln>
              <a:noFill/>
            </a:ln>
            <a:effectLst>
              <a:softEdge rad="38100"/>
            </a:effectLst>
          </p:spPr>
        </p:pic>
        <p:pic>
          <p:nvPicPr>
            <p:cNvPr id="13" name="Image 12">
              <a:extLst>
                <a:ext uri="{FF2B5EF4-FFF2-40B4-BE49-F238E27FC236}">
                  <a16:creationId xmlns:a16="http://schemas.microsoft.com/office/drawing/2014/main" id="{192DC469-B59E-4510-AC1A-1E2244659973}"/>
                </a:ext>
              </a:extLst>
            </p:cNvPr>
            <p:cNvPicPr>
              <a:picLocks noChangeAspect="1"/>
            </p:cNvPicPr>
            <p:nvPr/>
          </p:nvPicPr>
          <p:blipFill rotWithShape="1">
            <a:blip r:embed="rId7"/>
            <a:srcRect l="1443" t="3108" r="1519" b="3424"/>
            <a:stretch/>
          </p:blipFill>
          <p:spPr>
            <a:xfrm>
              <a:off x="7503009" y="4181394"/>
              <a:ext cx="1739152" cy="1055423"/>
            </a:xfrm>
            <a:prstGeom prst="roundRect">
              <a:avLst/>
            </a:prstGeom>
            <a:solidFill>
              <a:srgbClr val="FFFFFF">
                <a:shade val="85000"/>
              </a:srgbClr>
            </a:solidFill>
            <a:ln>
              <a:noFill/>
            </a:ln>
            <a:effectLst/>
          </p:spPr>
        </p:pic>
        <p:cxnSp>
          <p:nvCxnSpPr>
            <p:cNvPr id="29" name="Connecteur droit avec flèche 28">
              <a:extLst>
                <a:ext uri="{FF2B5EF4-FFF2-40B4-BE49-F238E27FC236}">
                  <a16:creationId xmlns:a16="http://schemas.microsoft.com/office/drawing/2014/main" id="{93368ED4-840B-441B-9CFA-4EAB313FE126}"/>
                </a:ext>
              </a:extLst>
            </p:cNvPr>
            <p:cNvCxnSpPr>
              <a:cxnSpLocks/>
            </p:cNvCxnSpPr>
            <p:nvPr/>
          </p:nvCxnSpPr>
          <p:spPr>
            <a:xfrm>
              <a:off x="7068964" y="4289394"/>
              <a:ext cx="408171" cy="0"/>
            </a:xfrm>
            <a:prstGeom prst="straightConnector1">
              <a:avLst/>
            </a:prstGeom>
            <a:ln w="38100">
              <a:solidFill>
                <a:srgbClr val="C61BEB"/>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id="{A16D01F2-E8D2-42F6-A5A4-FF00ECD0945F}"/>
                </a:ext>
              </a:extLst>
            </p:cNvPr>
            <p:cNvSpPr/>
            <p:nvPr/>
          </p:nvSpPr>
          <p:spPr>
            <a:xfrm>
              <a:off x="6852964" y="4181394"/>
              <a:ext cx="216000" cy="216000"/>
            </a:xfrm>
            <a:prstGeom prst="ellipse">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9" name="ZoneTexte 38">
            <a:extLst>
              <a:ext uri="{FF2B5EF4-FFF2-40B4-BE49-F238E27FC236}">
                <a16:creationId xmlns:a16="http://schemas.microsoft.com/office/drawing/2014/main" id="{D1598CC1-C79E-4B66-A792-978B5CDACE5E}"/>
              </a:ext>
            </a:extLst>
          </p:cNvPr>
          <p:cNvSpPr txBox="1"/>
          <p:nvPr/>
        </p:nvSpPr>
        <p:spPr>
          <a:xfrm>
            <a:off x="5707697" y="5154629"/>
            <a:ext cx="6113678" cy="1438855"/>
          </a:xfrm>
          <a:prstGeom prst="rect">
            <a:avLst/>
          </a:prstGeom>
          <a:noFill/>
        </p:spPr>
        <p:txBody>
          <a:bodyPr wrap="square" rtlCol="0">
            <a:spAutoFit/>
          </a:bodyPr>
          <a:lstStyle/>
          <a:p>
            <a:pPr marL="285750" marR="0" lvl="0" indent="-285750" algn="l" defTabSz="914400" rtl="0" eaLnBrk="1" fontAlgn="auto" latinLnBrk="0" hangingPunct="1">
              <a:spcBef>
                <a:spcPts val="0"/>
              </a:spcBef>
              <a:spcAft>
                <a:spcPts val="300"/>
              </a:spcAft>
              <a:buClrTx/>
              <a:buSzTx/>
              <a:buFont typeface="Segoe UI Emoji" panose="020B0502040204020203" pitchFamily="34" charset="0"/>
              <a:buChar char="▸"/>
              <a:tabLst/>
              <a:defRPr/>
            </a:pPr>
            <a:r>
              <a:rPr kumimoji="0" lang="fr-FR" sz="1600" b="0" i="1"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Epingler</a:t>
            </a:r>
            <a:r>
              <a:rPr kumimoji="0" lang="fr-FR" sz="1600"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 : enregistrer le raccourci</a:t>
            </a:r>
          </a:p>
          <a:p>
            <a:pPr marL="285750" marR="0" lvl="0" indent="-285750" algn="l" defTabSz="914400" rtl="0" eaLnBrk="1" fontAlgn="auto" latinLnBrk="0" hangingPunct="1">
              <a:spcBef>
                <a:spcPts val="0"/>
              </a:spcBef>
              <a:spcAft>
                <a:spcPts val="300"/>
              </a:spcAft>
              <a:buClrTx/>
              <a:buSzTx/>
              <a:buFont typeface="Segoe UI Emoji" panose="020B0502040204020203" pitchFamily="34" charset="0"/>
              <a:buChar char="▸"/>
              <a:tabLst/>
              <a:defRPr/>
            </a:pPr>
            <a:r>
              <a:rPr lang="fr-FR" sz="1600" i="1" dirty="0">
                <a:solidFill>
                  <a:prstClr val="black"/>
                </a:solidFill>
                <a:latin typeface="Neutra Text" panose="02000000000000000000" pitchFamily="50" charset="0"/>
                <a:ea typeface="Trebuchet MS" charset="0"/>
                <a:cs typeface="Trebuchet MS" charset="0"/>
              </a:rPr>
              <a:t>Modifier</a:t>
            </a:r>
            <a:r>
              <a:rPr lang="fr-FR" sz="1600" dirty="0">
                <a:solidFill>
                  <a:prstClr val="black"/>
                </a:solidFill>
                <a:latin typeface="Neutra Text" panose="02000000000000000000" pitchFamily="50" charset="0"/>
                <a:ea typeface="Trebuchet MS" charset="0"/>
                <a:cs typeface="Trebuchet MS" charset="0"/>
              </a:rPr>
              <a:t> : remplacer par un raccourci personnalisé</a:t>
            </a:r>
          </a:p>
          <a:p>
            <a:pPr marL="285750" marR="0" lvl="0" indent="-285750" algn="l" defTabSz="914400" rtl="0" eaLnBrk="1" fontAlgn="auto" latinLnBrk="0" hangingPunct="1">
              <a:spcBef>
                <a:spcPts val="0"/>
              </a:spcBef>
              <a:spcAft>
                <a:spcPts val="300"/>
              </a:spcAft>
              <a:buClrTx/>
              <a:buSzTx/>
              <a:buFont typeface="Segoe UI Emoji" panose="020B0502040204020203" pitchFamily="34" charset="0"/>
              <a:buChar char="▸"/>
              <a:tabLst/>
              <a:defRPr/>
            </a:pPr>
            <a:r>
              <a:rPr kumimoji="0" lang="fr-FR" sz="1600" b="0" i="1"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Retirer</a:t>
            </a:r>
            <a:r>
              <a:rPr kumimoji="0" lang="fr-FR" sz="1600"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 : effacer de cet emplacement &gt; peut être reproposé</a:t>
            </a:r>
          </a:p>
          <a:p>
            <a:pPr marL="285750" marR="0" lvl="0" indent="-285750" algn="l" defTabSz="914400" rtl="0" eaLnBrk="1" fontAlgn="auto" latinLnBrk="0" hangingPunct="1">
              <a:spcBef>
                <a:spcPts val="0"/>
              </a:spcBef>
              <a:spcAft>
                <a:spcPts val="300"/>
              </a:spcAft>
              <a:buClrTx/>
              <a:buSzTx/>
              <a:buFont typeface="Segoe UI Emoji" panose="020B0502040204020203" pitchFamily="34" charset="0"/>
              <a:buChar char="▸"/>
              <a:tabLst/>
              <a:defRPr/>
            </a:pPr>
            <a:r>
              <a:rPr lang="fr-FR" sz="1600" i="1" dirty="0">
                <a:solidFill>
                  <a:prstClr val="black"/>
                </a:solidFill>
                <a:latin typeface="Neutra Text" panose="02000000000000000000" pitchFamily="50" charset="0"/>
                <a:ea typeface="Trebuchet MS" charset="0"/>
                <a:cs typeface="Trebuchet MS" charset="0"/>
              </a:rPr>
              <a:t>S</a:t>
            </a:r>
            <a:r>
              <a:rPr kumimoji="0" lang="fr-FR" sz="1600" b="0" i="1" u="none" strike="noStrike" kern="1200" cap="none" spc="0" normalizeH="0" baseline="0" noProof="0" dirty="0" err="1">
                <a:ln>
                  <a:noFill/>
                </a:ln>
                <a:solidFill>
                  <a:prstClr val="black"/>
                </a:solidFill>
                <a:effectLst/>
                <a:uLnTx/>
                <a:uFillTx/>
                <a:latin typeface="Neutra Text" panose="02000000000000000000" pitchFamily="50" charset="0"/>
                <a:ea typeface="Trebuchet MS" charset="0"/>
                <a:cs typeface="Trebuchet MS" charset="0"/>
              </a:rPr>
              <a:t>upprimer</a:t>
            </a:r>
            <a:r>
              <a:rPr kumimoji="0" lang="fr-FR" sz="1600" b="0" i="1"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 de l’historique </a:t>
            </a:r>
            <a:r>
              <a:rPr kumimoji="0" lang="fr-FR" sz="1600"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 effacer des données de navigation </a:t>
            </a:r>
            <a:br>
              <a:rPr kumimoji="0" lang="fr-FR" sz="1600"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br>
            <a:r>
              <a:rPr kumimoji="0" lang="fr-FR" sz="1600" b="0" i="0" u="none" strike="noStrike" kern="1200" cap="none" spc="0" normalizeH="0" baseline="0" noProof="0" dirty="0">
                <a:ln>
                  <a:noFill/>
                </a:ln>
                <a:solidFill>
                  <a:prstClr val="black"/>
                </a:solidFill>
                <a:effectLst/>
                <a:uLnTx/>
                <a:uFillTx/>
                <a:latin typeface="Neutra Text" panose="02000000000000000000" pitchFamily="50" charset="0"/>
                <a:ea typeface="Trebuchet MS" charset="0"/>
                <a:cs typeface="Trebuchet MS" charset="0"/>
              </a:rPr>
              <a:t>&gt; ne sera plus proposé</a:t>
            </a:r>
          </a:p>
        </p:txBody>
      </p:sp>
    </p:spTree>
    <p:extLst>
      <p:ext uri="{BB962C8B-B14F-4D97-AF65-F5344CB8AC3E}">
        <p14:creationId xmlns:p14="http://schemas.microsoft.com/office/powerpoint/2010/main" val="2404602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27CCB5D-7947-43FF-BFC1-667F928FBE63}"/>
              </a:ext>
            </a:extLst>
          </p:cNvPr>
          <p:cNvPicPr>
            <a:picLocks noChangeAspect="1"/>
          </p:cNvPicPr>
          <p:nvPr/>
        </p:nvPicPr>
        <p:blipFill>
          <a:blip r:embed="rId3"/>
          <a:stretch>
            <a:fillRect/>
          </a:stretch>
        </p:blipFill>
        <p:spPr>
          <a:xfrm>
            <a:off x="450000" y="1896722"/>
            <a:ext cx="6579068" cy="2266123"/>
          </a:xfrm>
          <a:prstGeom prst="rect">
            <a:avLst/>
          </a:prstGeom>
          <a:ln>
            <a:noFill/>
          </a:ln>
          <a:effectLst>
            <a:outerShdw blurRad="292100" dist="139700" dir="2700000" algn="tl" rotWithShape="0">
              <a:srgbClr val="333333">
                <a:alpha val="65000"/>
              </a:srgbClr>
            </a:outerShdw>
          </a:effectLst>
        </p:spPr>
      </p:pic>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3" name="Image 2">
            <a:extLst>
              <a:ext uri="{FF2B5EF4-FFF2-40B4-BE49-F238E27FC236}">
                <a16:creationId xmlns:a16="http://schemas.microsoft.com/office/drawing/2014/main" id="{F73A1F97-AE87-44C6-9E9D-EB8039EBF8E9}"/>
              </a:ext>
            </a:extLst>
          </p:cNvPr>
          <p:cNvPicPr>
            <a:picLocks noChangeAspect="1"/>
          </p:cNvPicPr>
          <p:nvPr/>
        </p:nvPicPr>
        <p:blipFill>
          <a:blip r:embed="rId4"/>
          <a:stretch>
            <a:fillRect/>
          </a:stretch>
        </p:blipFill>
        <p:spPr>
          <a:xfrm>
            <a:off x="7252019" y="4735035"/>
            <a:ext cx="4334309" cy="1179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9" name="Connecteur droit avec flèche 8">
            <a:extLst>
              <a:ext uri="{FF2B5EF4-FFF2-40B4-BE49-F238E27FC236}">
                <a16:creationId xmlns:a16="http://schemas.microsoft.com/office/drawing/2014/main" id="{9D43A640-0459-4D64-982D-37DEBFA36CCF}"/>
              </a:ext>
            </a:extLst>
          </p:cNvPr>
          <p:cNvCxnSpPr>
            <a:cxnSpLocks/>
          </p:cNvCxnSpPr>
          <p:nvPr/>
        </p:nvCxnSpPr>
        <p:spPr>
          <a:xfrm>
            <a:off x="5667375" y="3694383"/>
            <a:ext cx="1515850" cy="1040652"/>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B0BE79CF-DDD2-490E-BD7B-6BD4AEF837D7}"/>
              </a:ext>
            </a:extLst>
          </p:cNvPr>
          <p:cNvCxnSpPr>
            <a:cxnSpLocks/>
          </p:cNvCxnSpPr>
          <p:nvPr/>
        </p:nvCxnSpPr>
        <p:spPr>
          <a:xfrm>
            <a:off x="6172200" y="2394235"/>
            <a:ext cx="1204598" cy="0"/>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19DBD57-7BE6-4A0C-A778-C769D15AC792}"/>
              </a:ext>
            </a:extLst>
          </p:cNvPr>
          <p:cNvSpPr/>
          <p:nvPr/>
        </p:nvSpPr>
        <p:spPr>
          <a:xfrm>
            <a:off x="335309" y="217756"/>
            <a:ext cx="3046027"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GERER LES ONGLETS</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15" name="ZoneTexte 14">
            <a:extLst>
              <a:ext uri="{FF2B5EF4-FFF2-40B4-BE49-F238E27FC236}">
                <a16:creationId xmlns:a16="http://schemas.microsoft.com/office/drawing/2014/main" id="{0D60650B-4007-4CC5-9B4F-B3EA54F8FACD}"/>
              </a:ext>
            </a:extLst>
          </p:cNvPr>
          <p:cNvSpPr txBox="1"/>
          <p:nvPr/>
        </p:nvSpPr>
        <p:spPr>
          <a:xfrm>
            <a:off x="334800" y="1238806"/>
            <a:ext cx="4908024" cy="499817"/>
          </a:xfrm>
          <a:prstGeom prst="rect">
            <a:avLst/>
          </a:prstGeom>
          <a:noFill/>
        </p:spPr>
        <p:txBody>
          <a:bodyPr wrap="square" rtlCol="0">
            <a:spAutoFit/>
          </a:bodyPr>
          <a:lstStyle/>
          <a:p>
            <a:pPr marL="107950" marR="0" lvl="0" indent="-10795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0" i="0" u="none" strike="noStrike" kern="1200" cap="none" spc="0" normalizeH="0" baseline="0" noProof="0" dirty="0">
                <a:ln>
                  <a:noFill/>
                </a:ln>
                <a:solidFill>
                  <a:prstClr val="black"/>
                </a:solidFill>
                <a:effectLst/>
                <a:uLnTx/>
                <a:uFillTx/>
                <a:ea typeface="Trebuchet MS" charset="0"/>
                <a:cs typeface="Trebuchet MS" charset="0"/>
              </a:rPr>
              <a:t>Depuis la rubrique </a:t>
            </a:r>
            <a:r>
              <a:rPr kumimoji="0" lang="fr-FR" sz="2000" b="0" i="1" u="none" strike="noStrike" kern="1200" cap="none" spc="0" normalizeH="0" baseline="0" noProof="0" dirty="0">
                <a:ln>
                  <a:noFill/>
                </a:ln>
                <a:solidFill>
                  <a:prstClr val="black"/>
                </a:solidFill>
                <a:effectLst/>
                <a:uLnTx/>
                <a:uFillTx/>
                <a:ea typeface="Trebuchet MS" charset="0"/>
                <a:cs typeface="Trebuchet MS" charset="0"/>
              </a:rPr>
              <a:t>Général</a:t>
            </a:r>
            <a:r>
              <a:rPr kumimoji="0" lang="fr-FR" sz="2000" b="0" i="0" u="none" strike="noStrike" kern="1200" cap="none" spc="0" normalizeH="0" baseline="0" noProof="0" dirty="0">
                <a:ln>
                  <a:noFill/>
                </a:ln>
                <a:solidFill>
                  <a:prstClr val="black"/>
                </a:solidFill>
                <a:effectLst/>
                <a:uLnTx/>
                <a:uFillTx/>
                <a:ea typeface="Trebuchet MS" charset="0"/>
                <a:cs typeface="Trebuchet MS" charset="0"/>
              </a:rPr>
              <a:t> :</a:t>
            </a:r>
            <a:endParaRPr kumimoji="0" lang="fr-FR" sz="2000" b="1" i="0"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8" name="Rectangle 7">
            <a:extLst>
              <a:ext uri="{FF2B5EF4-FFF2-40B4-BE49-F238E27FC236}">
                <a16:creationId xmlns:a16="http://schemas.microsoft.com/office/drawing/2014/main" id="{325872E7-80F2-43B6-9C39-C01670E5481F}"/>
              </a:ext>
            </a:extLst>
          </p:cNvPr>
          <p:cNvSpPr/>
          <p:nvPr/>
        </p:nvSpPr>
        <p:spPr>
          <a:xfrm>
            <a:off x="7376798" y="2203044"/>
            <a:ext cx="4084752" cy="923330"/>
          </a:xfrm>
          <a:prstGeom prst="rect">
            <a:avLst/>
          </a:prstGeom>
        </p:spPr>
        <p:txBody>
          <a:bodyPr wrap="square">
            <a:spAutoFit/>
          </a:bodyPr>
          <a:lstStyle/>
          <a:p>
            <a:pPr algn="just"/>
            <a:r>
              <a:rPr lang="fr-FR" dirty="0"/>
              <a:t>Si pas coché, Ctrl + Tab fait défiler les onglets dans l’ordre dans lequel ils sont positionnés.</a:t>
            </a:r>
          </a:p>
        </p:txBody>
      </p:sp>
    </p:spTree>
    <p:extLst>
      <p:ext uri="{BB962C8B-B14F-4D97-AF65-F5344CB8AC3E}">
        <p14:creationId xmlns:p14="http://schemas.microsoft.com/office/powerpoint/2010/main" val="374777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 name="Rectangle 1"/>
          <p:cNvSpPr/>
          <p:nvPr/>
        </p:nvSpPr>
        <p:spPr>
          <a:xfrm>
            <a:off x="335309" y="1238400"/>
            <a:ext cx="4796670" cy="49981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1" i="0" u="none" strike="noStrike" kern="1200" cap="none" spc="0" normalizeH="0" baseline="0" noProof="0" dirty="0">
                <a:ln>
                  <a:noFill/>
                </a:ln>
                <a:solidFill>
                  <a:prstClr val="black"/>
                </a:solidFill>
                <a:effectLst/>
                <a:uLnTx/>
                <a:uFillTx/>
                <a:ea typeface="Trebuchet MS" charset="0"/>
                <a:cs typeface="Trebuchet MS" charset="0"/>
              </a:rPr>
              <a:t>Définir le thème de son navigateur</a:t>
            </a:r>
            <a:endParaRPr kumimoji="0" lang="fr-FR" sz="1800" b="0" i="0"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27" name="Rectangle 26">
            <a:extLst>
              <a:ext uri="{FF2B5EF4-FFF2-40B4-BE49-F238E27FC236}">
                <a16:creationId xmlns:a16="http://schemas.microsoft.com/office/drawing/2014/main" id="{0F128ABD-C486-4A7C-83E5-CDBFB4F0BDE4}"/>
              </a:ext>
            </a:extLst>
          </p:cNvPr>
          <p:cNvSpPr/>
          <p:nvPr/>
        </p:nvSpPr>
        <p:spPr>
          <a:xfrm>
            <a:off x="335309" y="217756"/>
            <a:ext cx="6177332"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PERSONNALISER L’APPARENCE DU NAVIGATEUR</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pic>
        <p:nvPicPr>
          <p:cNvPr id="3" name="Image 2">
            <a:extLst>
              <a:ext uri="{FF2B5EF4-FFF2-40B4-BE49-F238E27FC236}">
                <a16:creationId xmlns:a16="http://schemas.microsoft.com/office/drawing/2014/main" id="{64871E16-0F26-470D-823F-D92D82B3B997}"/>
              </a:ext>
            </a:extLst>
          </p:cNvPr>
          <p:cNvPicPr>
            <a:picLocks noChangeAspect="1"/>
          </p:cNvPicPr>
          <p:nvPr/>
        </p:nvPicPr>
        <p:blipFill>
          <a:blip r:embed="rId3"/>
          <a:stretch>
            <a:fillRect/>
          </a:stretch>
        </p:blipFill>
        <p:spPr>
          <a:xfrm>
            <a:off x="533693" y="2828147"/>
            <a:ext cx="1626081" cy="3755609"/>
          </a:xfrm>
          <a:prstGeom prst="rect">
            <a:avLst/>
          </a:prstGeom>
          <a:ln>
            <a:noFill/>
          </a:ln>
          <a:effectLst>
            <a:softEdge rad="38100"/>
          </a:effectLst>
        </p:spPr>
      </p:pic>
      <p:pic>
        <p:nvPicPr>
          <p:cNvPr id="7" name="Image 6">
            <a:extLst>
              <a:ext uri="{FF2B5EF4-FFF2-40B4-BE49-F238E27FC236}">
                <a16:creationId xmlns:a16="http://schemas.microsoft.com/office/drawing/2014/main" id="{FDCD092E-489B-46FC-808C-F32F6378E457}"/>
              </a:ext>
            </a:extLst>
          </p:cNvPr>
          <p:cNvPicPr>
            <a:picLocks noChangeAspect="1"/>
          </p:cNvPicPr>
          <p:nvPr/>
        </p:nvPicPr>
        <p:blipFill>
          <a:blip r:embed="rId4"/>
          <a:stretch>
            <a:fillRect/>
          </a:stretch>
        </p:blipFill>
        <p:spPr>
          <a:xfrm>
            <a:off x="2379575" y="2828147"/>
            <a:ext cx="1332919" cy="25376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ZoneTexte 10"/>
          <p:cNvSpPr txBox="1"/>
          <p:nvPr/>
        </p:nvSpPr>
        <p:spPr>
          <a:xfrm>
            <a:off x="335309" y="1690561"/>
            <a:ext cx="5862870" cy="103855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fr-FR" sz="2000" b="0" i="0" u="none" strike="noStrike" kern="1200" cap="none" spc="0" normalizeH="0" baseline="0" noProof="0" dirty="0">
                <a:ln>
                  <a:noFill/>
                </a:ln>
                <a:solidFill>
                  <a:prstClr val="black"/>
                </a:solidFill>
                <a:effectLst/>
                <a:uLnTx/>
                <a:uFillTx/>
                <a:ea typeface="+mn-ea"/>
                <a:cs typeface="+mn-cs"/>
              </a:rPr>
              <a:t>Directement depuis le menu &gt; </a:t>
            </a:r>
            <a:r>
              <a:rPr kumimoji="0" lang="fr-FR" sz="2000" b="0" i="1" u="none" strike="noStrike" kern="1200" cap="none" spc="0" normalizeH="0" baseline="0" noProof="0" dirty="0">
                <a:ln>
                  <a:noFill/>
                </a:ln>
                <a:solidFill>
                  <a:prstClr val="black"/>
                </a:solidFill>
                <a:effectLst/>
                <a:uLnTx/>
                <a:uFillTx/>
                <a:ea typeface="+mn-ea"/>
                <a:cs typeface="+mn-cs"/>
              </a:rPr>
              <a:t>Extensions et thèmes</a:t>
            </a:r>
          </a:p>
          <a:p>
            <a:pPr marL="0" marR="0" lvl="0" indent="0" algn="l" defTabSz="914400" rtl="0" eaLnBrk="1" fontAlgn="auto" latinLnBrk="0" hangingPunct="1">
              <a:lnSpc>
                <a:spcPct val="150000"/>
              </a:lnSpc>
              <a:spcBef>
                <a:spcPts val="0"/>
              </a:spcBef>
              <a:spcAft>
                <a:spcPts val="600"/>
              </a:spcAft>
              <a:buClrTx/>
              <a:buSzTx/>
              <a:buFontTx/>
              <a:buNone/>
              <a:tabLst/>
              <a:defRPr/>
            </a:pPr>
            <a:r>
              <a:rPr lang="fr-FR" sz="2000" dirty="0">
                <a:solidFill>
                  <a:prstClr val="black"/>
                </a:solidFill>
              </a:rPr>
              <a:t>Ou dans les paramètres</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grpSp>
        <p:nvGrpSpPr>
          <p:cNvPr id="8" name="Groupe 7">
            <a:extLst>
              <a:ext uri="{FF2B5EF4-FFF2-40B4-BE49-F238E27FC236}">
                <a16:creationId xmlns:a16="http://schemas.microsoft.com/office/drawing/2014/main" id="{8201B104-96C9-4EA1-A023-B71050F934C2}"/>
              </a:ext>
            </a:extLst>
          </p:cNvPr>
          <p:cNvGrpSpPr/>
          <p:nvPr/>
        </p:nvGrpSpPr>
        <p:grpSpPr>
          <a:xfrm>
            <a:off x="6234488" y="1710569"/>
            <a:ext cx="4828227" cy="4728188"/>
            <a:chOff x="2594449" y="-317715"/>
            <a:chExt cx="7003102" cy="6858000"/>
          </a:xfrm>
        </p:grpSpPr>
        <p:pic>
          <p:nvPicPr>
            <p:cNvPr id="4" name="Image 3">
              <a:extLst>
                <a:ext uri="{FF2B5EF4-FFF2-40B4-BE49-F238E27FC236}">
                  <a16:creationId xmlns:a16="http://schemas.microsoft.com/office/drawing/2014/main" id="{253D5C3B-2423-457B-92D4-1CB834609038}"/>
                </a:ext>
              </a:extLst>
            </p:cNvPr>
            <p:cNvPicPr>
              <a:picLocks noChangeAspect="1"/>
            </p:cNvPicPr>
            <p:nvPr/>
          </p:nvPicPr>
          <p:blipFill>
            <a:blip r:embed="rId5"/>
            <a:stretch>
              <a:fillRect/>
            </a:stretch>
          </p:blipFill>
          <p:spPr>
            <a:xfrm>
              <a:off x="2594449" y="-317715"/>
              <a:ext cx="7003102"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a:extLst>
                <a:ext uri="{FF2B5EF4-FFF2-40B4-BE49-F238E27FC236}">
                  <a16:creationId xmlns:a16="http://schemas.microsoft.com/office/drawing/2014/main" id="{A1405D5F-ABE6-4585-A047-AE65FBE407B5}"/>
                </a:ext>
              </a:extLst>
            </p:cNvPr>
            <p:cNvPicPr>
              <a:picLocks noChangeAspect="1"/>
            </p:cNvPicPr>
            <p:nvPr/>
          </p:nvPicPr>
          <p:blipFill>
            <a:blip r:embed="rId6"/>
            <a:stretch>
              <a:fillRect/>
            </a:stretch>
          </p:blipFill>
          <p:spPr>
            <a:xfrm>
              <a:off x="4357773" y="5434651"/>
              <a:ext cx="5010849" cy="1076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8" name="Rectangle : coins arrondis 17">
            <a:extLst>
              <a:ext uri="{FF2B5EF4-FFF2-40B4-BE49-F238E27FC236}">
                <a16:creationId xmlns:a16="http://schemas.microsoft.com/office/drawing/2014/main" id="{230F50B6-04A6-4EC9-B4F1-C5E1548E8578}"/>
              </a:ext>
            </a:extLst>
          </p:cNvPr>
          <p:cNvSpPr/>
          <p:nvPr/>
        </p:nvSpPr>
        <p:spPr>
          <a:xfrm>
            <a:off x="2379575" y="4853370"/>
            <a:ext cx="1332918" cy="231765"/>
          </a:xfrm>
          <a:prstGeom prst="round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43A3E0DC-E8A1-47EC-9A0B-8DDDBD7CE334}"/>
              </a:ext>
            </a:extLst>
          </p:cNvPr>
          <p:cNvSpPr/>
          <p:nvPr/>
        </p:nvSpPr>
        <p:spPr>
          <a:xfrm>
            <a:off x="590549" y="4698246"/>
            <a:ext cx="1504951" cy="200779"/>
          </a:xfrm>
          <a:prstGeom prst="round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 coins arrondis 19">
            <a:extLst>
              <a:ext uri="{FF2B5EF4-FFF2-40B4-BE49-F238E27FC236}">
                <a16:creationId xmlns:a16="http://schemas.microsoft.com/office/drawing/2014/main" id="{DEC1A504-D882-4C2A-A719-C14AAB3995FD}"/>
              </a:ext>
            </a:extLst>
          </p:cNvPr>
          <p:cNvSpPr/>
          <p:nvPr/>
        </p:nvSpPr>
        <p:spPr>
          <a:xfrm>
            <a:off x="6258114" y="2536094"/>
            <a:ext cx="676086" cy="231765"/>
          </a:xfrm>
          <a:prstGeom prst="round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a:extLst>
              <a:ext uri="{FF2B5EF4-FFF2-40B4-BE49-F238E27FC236}">
                <a16:creationId xmlns:a16="http://schemas.microsoft.com/office/drawing/2014/main" id="{0EC52F5E-A4DC-40A4-9774-C267C3A2F4EE}"/>
              </a:ext>
            </a:extLst>
          </p:cNvPr>
          <p:cNvCxnSpPr>
            <a:cxnSpLocks/>
            <a:endCxn id="20" idx="1"/>
          </p:cNvCxnSpPr>
          <p:nvPr/>
        </p:nvCxnSpPr>
        <p:spPr>
          <a:xfrm flipV="1">
            <a:off x="3712493" y="2651977"/>
            <a:ext cx="2545621" cy="2352108"/>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 coins arrondis 27">
            <a:extLst>
              <a:ext uri="{FF2B5EF4-FFF2-40B4-BE49-F238E27FC236}">
                <a16:creationId xmlns:a16="http://schemas.microsoft.com/office/drawing/2014/main" id="{B8B46CA8-7D4E-4285-BDF9-E498D37193D2}"/>
              </a:ext>
            </a:extLst>
          </p:cNvPr>
          <p:cNvSpPr/>
          <p:nvPr/>
        </p:nvSpPr>
        <p:spPr>
          <a:xfrm>
            <a:off x="9058463" y="6101162"/>
            <a:ext cx="1295211" cy="231765"/>
          </a:xfrm>
          <a:prstGeom prst="round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63503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4" name="Rectangle 23">
            <a:extLst>
              <a:ext uri="{FF2B5EF4-FFF2-40B4-BE49-F238E27FC236}">
                <a16:creationId xmlns:a16="http://schemas.microsoft.com/office/drawing/2014/main" id="{93BF104A-6531-4E6A-A1FF-DEBBF440EF38}"/>
              </a:ext>
            </a:extLst>
          </p:cNvPr>
          <p:cNvSpPr/>
          <p:nvPr/>
        </p:nvSpPr>
        <p:spPr>
          <a:xfrm>
            <a:off x="335309" y="1238400"/>
            <a:ext cx="10323166" cy="103778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1" i="0" u="none" strike="noStrike" kern="1200" cap="none" spc="0" normalizeH="0" baseline="0" noProof="0" dirty="0">
                <a:ln>
                  <a:noFill/>
                </a:ln>
                <a:solidFill>
                  <a:prstClr val="black"/>
                </a:solidFill>
                <a:effectLst/>
                <a:uLnTx/>
                <a:uFillTx/>
                <a:ea typeface="Trebuchet MS" charset="0"/>
                <a:cs typeface="Trebuchet MS" charset="0"/>
              </a:rPr>
              <a:t>Définir l’apparence des sites</a:t>
            </a:r>
          </a:p>
          <a:p>
            <a:pPr marR="0" lvl="0" algn="l" defTabSz="914400" rtl="0" eaLnBrk="1" fontAlgn="auto" latinLnBrk="0" hangingPunct="1">
              <a:lnSpc>
                <a:spcPct val="150000"/>
              </a:lnSpc>
              <a:spcBef>
                <a:spcPts val="0"/>
              </a:spcBef>
              <a:spcAft>
                <a:spcPts val="600"/>
              </a:spcAft>
              <a:buClrTx/>
              <a:buSzTx/>
              <a:tabLst/>
              <a:defRPr/>
            </a:pPr>
            <a:r>
              <a:rPr lang="fr-FR" sz="2000" dirty="0">
                <a:solidFill>
                  <a:prstClr val="black"/>
                </a:solidFill>
                <a:ea typeface="Trebuchet MS" charset="0"/>
                <a:cs typeface="Trebuchet MS" charset="0"/>
              </a:rPr>
              <a:t>Depuis la rubrique </a:t>
            </a:r>
            <a:r>
              <a:rPr lang="fr-FR" sz="2000" i="1" dirty="0">
                <a:solidFill>
                  <a:prstClr val="black"/>
                </a:solidFill>
                <a:ea typeface="Trebuchet MS" charset="0"/>
                <a:cs typeface="Trebuchet MS" charset="0"/>
              </a:rPr>
              <a:t>Général</a:t>
            </a:r>
            <a:r>
              <a:rPr lang="fr-FR" sz="2000" dirty="0">
                <a:solidFill>
                  <a:prstClr val="black"/>
                </a:solidFill>
                <a:ea typeface="Trebuchet MS" charset="0"/>
                <a:cs typeface="Trebuchet MS" charset="0"/>
              </a:rPr>
              <a:t>, choix du mode sombre / clair, des couleurs, des polices et du zoom</a:t>
            </a:r>
            <a:endParaRPr kumimoji="0" lang="fr-FR" sz="1800"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27" name="Rectangle 26">
            <a:extLst>
              <a:ext uri="{FF2B5EF4-FFF2-40B4-BE49-F238E27FC236}">
                <a16:creationId xmlns:a16="http://schemas.microsoft.com/office/drawing/2014/main" id="{0F128ABD-C486-4A7C-83E5-CDBFB4F0BDE4}"/>
              </a:ext>
            </a:extLst>
          </p:cNvPr>
          <p:cNvSpPr/>
          <p:nvPr/>
        </p:nvSpPr>
        <p:spPr>
          <a:xfrm>
            <a:off x="335309" y="217756"/>
            <a:ext cx="6177332"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PERSONNALISER L’APPARENCE DU NAVIGATEUR</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pic>
        <p:nvPicPr>
          <p:cNvPr id="9" name="Image 8">
            <a:extLst>
              <a:ext uri="{FF2B5EF4-FFF2-40B4-BE49-F238E27FC236}">
                <a16:creationId xmlns:a16="http://schemas.microsoft.com/office/drawing/2014/main" id="{8110F00D-7FD5-4AA9-9D98-7AAF48D65747}"/>
              </a:ext>
            </a:extLst>
          </p:cNvPr>
          <p:cNvPicPr>
            <a:picLocks noChangeAspect="1"/>
          </p:cNvPicPr>
          <p:nvPr/>
        </p:nvPicPr>
        <p:blipFill>
          <a:blip r:embed="rId3"/>
          <a:stretch>
            <a:fillRect/>
          </a:stretch>
        </p:blipFill>
        <p:spPr>
          <a:xfrm>
            <a:off x="790166" y="2367813"/>
            <a:ext cx="5409598" cy="4177181"/>
          </a:xfrm>
          <a:prstGeom prst="rect">
            <a:avLst/>
          </a:prstGeom>
          <a:ln>
            <a:noFill/>
          </a:ln>
          <a:effectLst>
            <a:outerShdw blurRad="292100" dist="139700" dir="2700000" algn="tl" rotWithShape="0">
              <a:srgbClr val="333333">
                <a:alpha val="65000"/>
              </a:srgbClr>
            </a:outerShdw>
          </a:effectLst>
        </p:spPr>
      </p:pic>
      <p:sp>
        <p:nvSpPr>
          <p:cNvPr id="30" name="Rectangle : coins arrondis 29">
            <a:extLst>
              <a:ext uri="{FF2B5EF4-FFF2-40B4-BE49-F238E27FC236}">
                <a16:creationId xmlns:a16="http://schemas.microsoft.com/office/drawing/2014/main" id="{56DC70E4-6941-486E-99BA-99A9595ACE25}"/>
              </a:ext>
            </a:extLst>
          </p:cNvPr>
          <p:cNvSpPr/>
          <p:nvPr/>
        </p:nvSpPr>
        <p:spPr>
          <a:xfrm>
            <a:off x="2091057" y="2433274"/>
            <a:ext cx="1332918" cy="233726"/>
          </a:xfrm>
          <a:prstGeom prst="round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E1E18F72-0AA7-4F07-903F-85497D9FDD41}"/>
              </a:ext>
            </a:extLst>
          </p:cNvPr>
          <p:cNvGrpSpPr/>
          <p:nvPr/>
        </p:nvGrpSpPr>
        <p:grpSpPr>
          <a:xfrm>
            <a:off x="6277687" y="3267413"/>
            <a:ext cx="5584183" cy="1720224"/>
            <a:chOff x="6618001" y="269806"/>
            <a:chExt cx="3992344" cy="1720224"/>
          </a:xfrm>
        </p:grpSpPr>
        <p:sp>
          <p:nvSpPr>
            <p:cNvPr id="10" name="Rectangle 9">
              <a:extLst>
                <a:ext uri="{FF2B5EF4-FFF2-40B4-BE49-F238E27FC236}">
                  <a16:creationId xmlns:a16="http://schemas.microsoft.com/office/drawing/2014/main" id="{3B419361-41F8-4561-831D-B54759E8A5AF}"/>
                </a:ext>
              </a:extLst>
            </p:cNvPr>
            <p:cNvSpPr/>
            <p:nvPr/>
          </p:nvSpPr>
          <p:spPr>
            <a:xfrm>
              <a:off x="6742818" y="269806"/>
              <a:ext cx="3867527" cy="1720224"/>
            </a:xfrm>
            <a:prstGeom prst="rect">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41" descr="Signet">
              <a:extLst>
                <a:ext uri="{FF2B5EF4-FFF2-40B4-BE49-F238E27FC236}">
                  <a16:creationId xmlns:a16="http://schemas.microsoft.com/office/drawing/2014/main" id="{A336ECDB-2F4F-4228-9AA1-1037063BC28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618001" y="364275"/>
              <a:ext cx="914400" cy="914400"/>
            </a:xfrm>
            <a:prstGeom prst="rect">
              <a:avLst/>
            </a:prstGeom>
          </p:spPr>
        </p:pic>
        <p:sp>
          <p:nvSpPr>
            <p:cNvPr id="12" name="ZoneTexte 11">
              <a:extLst>
                <a:ext uri="{FF2B5EF4-FFF2-40B4-BE49-F238E27FC236}">
                  <a16:creationId xmlns:a16="http://schemas.microsoft.com/office/drawing/2014/main" id="{931D6638-D8F8-4385-810C-B3A82CAEDFC3}"/>
                </a:ext>
              </a:extLst>
            </p:cNvPr>
            <p:cNvSpPr txBox="1"/>
            <p:nvPr/>
          </p:nvSpPr>
          <p:spPr>
            <a:xfrm>
              <a:off x="7392520" y="402581"/>
              <a:ext cx="3117997" cy="1485022"/>
            </a:xfrm>
            <a:prstGeom prst="rect">
              <a:avLst/>
            </a:prstGeom>
            <a:noFill/>
          </p:spPr>
          <p:txBody>
            <a:bodyPr wrap="square" rtlCol="0">
              <a:spAutoFit/>
            </a:bodyPr>
            <a:lstStyle/>
            <a:p>
              <a:pPr lvl="0">
                <a:lnSpc>
                  <a:spcPct val="114000"/>
                </a:lnSpc>
                <a:spcAft>
                  <a:spcPts val="1200"/>
                </a:spcAft>
                <a:defRPr/>
              </a:pPr>
              <a:r>
                <a:rPr lang="fr-FR" dirty="0">
                  <a:solidFill>
                    <a:prstClr val="black"/>
                  </a:solidFill>
                  <a:ea typeface="Trebuchet MS" charset="0"/>
                  <a:cs typeface="Trebuchet MS" charset="0"/>
                </a:rPr>
                <a:t>Le </a:t>
              </a:r>
              <a:r>
                <a:rPr lang="fr-FR" b="1" dirty="0">
                  <a:solidFill>
                    <a:prstClr val="black"/>
                  </a:solidFill>
                  <a:ea typeface="Trebuchet MS" charset="0"/>
                  <a:cs typeface="Trebuchet MS" charset="0"/>
                </a:rPr>
                <a:t>thème</a:t>
              </a:r>
              <a:r>
                <a:rPr lang="fr-FR" dirty="0">
                  <a:solidFill>
                    <a:prstClr val="black"/>
                  </a:solidFill>
                  <a:ea typeface="Trebuchet MS" charset="0"/>
                  <a:cs typeface="Trebuchet MS" charset="0"/>
                </a:rPr>
                <a:t> s’applique au menu du navigateur </a:t>
              </a:r>
              <a:br>
                <a:rPr lang="fr-FR" dirty="0">
                  <a:solidFill>
                    <a:prstClr val="black"/>
                  </a:solidFill>
                  <a:ea typeface="Trebuchet MS" charset="0"/>
                  <a:cs typeface="Trebuchet MS" charset="0"/>
                </a:rPr>
              </a:br>
              <a:r>
                <a:rPr lang="fr-FR" dirty="0">
                  <a:solidFill>
                    <a:prstClr val="black"/>
                  </a:solidFill>
                  <a:ea typeface="Trebuchet MS" charset="0"/>
                  <a:cs typeface="Trebuchet MS" charset="0"/>
                </a:rPr>
                <a:t>(autour de la fenêtre).</a:t>
              </a:r>
            </a:p>
            <a:p>
              <a:pPr lvl="0">
                <a:lnSpc>
                  <a:spcPct val="114000"/>
                </a:lnSpc>
                <a:spcAft>
                  <a:spcPts val="600"/>
                </a:spcAft>
                <a:defRPr/>
              </a:pPr>
              <a:r>
                <a:rPr lang="fr-FR" dirty="0">
                  <a:solidFill>
                    <a:prstClr val="black"/>
                  </a:solidFill>
                  <a:ea typeface="Trebuchet MS" charset="0"/>
                  <a:cs typeface="Trebuchet MS" charset="0"/>
                </a:rPr>
                <a:t>L’</a:t>
              </a:r>
              <a:r>
                <a:rPr lang="fr-FR" b="1" dirty="0">
                  <a:solidFill>
                    <a:prstClr val="black"/>
                  </a:solidFill>
                  <a:ea typeface="Trebuchet MS" charset="0"/>
                  <a:cs typeface="Trebuchet MS" charset="0"/>
                </a:rPr>
                <a:t>apparence</a:t>
              </a:r>
              <a:r>
                <a:rPr lang="fr-FR" dirty="0">
                  <a:solidFill>
                    <a:prstClr val="black"/>
                  </a:solidFill>
                  <a:ea typeface="Trebuchet MS" charset="0"/>
                  <a:cs typeface="Trebuchet MS" charset="0"/>
                </a:rPr>
                <a:t> des sites s’applique au contenu des pages (au centre de la fenêtre).</a:t>
              </a:r>
            </a:p>
          </p:txBody>
        </p:sp>
      </p:grpSp>
    </p:spTree>
    <p:extLst>
      <p:ext uri="{BB962C8B-B14F-4D97-AF65-F5344CB8AC3E}">
        <p14:creationId xmlns:p14="http://schemas.microsoft.com/office/powerpoint/2010/main" val="2342208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83753"/>
            <a:ext cx="113148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8" name="Rectangle 7">
            <a:extLst>
              <a:ext uri="{FF2B5EF4-FFF2-40B4-BE49-F238E27FC236}">
                <a16:creationId xmlns:a16="http://schemas.microsoft.com/office/drawing/2014/main" id="{39C958BF-7AD3-4014-B812-B16CD051F79E}"/>
              </a:ext>
            </a:extLst>
          </p:cNvPr>
          <p:cNvSpPr/>
          <p:nvPr/>
        </p:nvSpPr>
        <p:spPr>
          <a:xfrm>
            <a:off x="334800" y="1238400"/>
            <a:ext cx="5990851" cy="457882"/>
          </a:xfrm>
          <a:prstGeom prst="rect">
            <a:avLst/>
          </a:prstGeom>
        </p:spPr>
        <p:txBody>
          <a:bodyPr wrap="square">
            <a:spAutoFit/>
          </a:bodyPr>
          <a:lstStyle/>
          <a:p>
            <a:pPr marL="285750" indent="-285750">
              <a:lnSpc>
                <a:spcPct val="150000"/>
              </a:lnSpc>
              <a:buFont typeface="Segoe UI Emoji" panose="020B0502040204020203" pitchFamily="34" charset="0"/>
              <a:buChar char="▸"/>
              <a:defRPr/>
            </a:pPr>
            <a:r>
              <a:rPr kumimoji="0" lang="fr-FR" b="0" i="0" u="none" strike="noStrike" kern="1200" cap="none" spc="0" normalizeH="0" baseline="0" noProof="0" dirty="0">
                <a:ln>
                  <a:noFill/>
                </a:ln>
                <a:solidFill>
                  <a:prstClr val="black"/>
                </a:solidFill>
                <a:effectLst/>
                <a:uLnTx/>
                <a:uFillTx/>
                <a:ea typeface="+mn-ea"/>
                <a:cs typeface="+mn-cs"/>
              </a:rPr>
              <a:t>Clic droit sur la barre d’outils</a:t>
            </a:r>
          </a:p>
        </p:txBody>
      </p:sp>
      <p:pic>
        <p:nvPicPr>
          <p:cNvPr id="7" name="Image 6"/>
          <p:cNvPicPr>
            <a:picLocks noChangeAspect="1"/>
          </p:cNvPicPr>
          <p:nvPr/>
        </p:nvPicPr>
        <p:blipFill>
          <a:blip r:embed="rId3"/>
          <a:stretch>
            <a:fillRect/>
          </a:stretch>
        </p:blipFill>
        <p:spPr>
          <a:xfrm>
            <a:off x="6253513" y="2728651"/>
            <a:ext cx="5675593" cy="3795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334800" y="2995121"/>
            <a:ext cx="6096000" cy="3367012"/>
          </a:xfrm>
          <a:prstGeom prst="rect">
            <a:avLst/>
          </a:prstGeom>
        </p:spPr>
        <p:txBody>
          <a:bodyPr>
            <a:spAutoFit/>
          </a:bodyPr>
          <a:lstStyle/>
          <a:p>
            <a:pPr marL="285750" indent="-285750">
              <a:lnSpc>
                <a:spcPct val="150000"/>
              </a:lnSpc>
              <a:buFont typeface="Segoe UI Emoji" panose="020B0502040204020203" pitchFamily="34" charset="0"/>
              <a:buChar char="▸"/>
              <a:defRPr/>
            </a:pPr>
            <a:r>
              <a:rPr lang="fr-FR" dirty="0">
                <a:solidFill>
                  <a:prstClr val="black"/>
                </a:solidFill>
              </a:rPr>
              <a:t>Choix d</a:t>
            </a:r>
            <a:r>
              <a:rPr kumimoji="0" lang="fr-FR" sz="1800" b="0" i="0" u="none" strike="noStrike" kern="1200" cap="none" spc="0" normalizeH="0" baseline="0" noProof="0" dirty="0">
                <a:ln>
                  <a:noFill/>
                </a:ln>
                <a:solidFill>
                  <a:prstClr val="black"/>
                </a:solidFill>
                <a:effectLst/>
                <a:uLnTx/>
                <a:uFillTx/>
                <a:ea typeface="+mn-ea"/>
                <a:cs typeface="+mn-cs"/>
              </a:rPr>
              <a:t>es icônes de la barre d’outils</a:t>
            </a:r>
            <a:br>
              <a:rPr kumimoji="0" lang="fr-FR" sz="1800" b="0" i="0" u="none" strike="noStrike" kern="1200" cap="none" spc="0" normalizeH="0" baseline="0" noProof="0" dirty="0">
                <a:ln>
                  <a:noFill/>
                </a:ln>
                <a:solidFill>
                  <a:prstClr val="black"/>
                </a:solidFill>
                <a:effectLst/>
                <a:uLnTx/>
                <a:uFillTx/>
                <a:ea typeface="+mn-ea"/>
                <a:cs typeface="+mn-cs"/>
              </a:rPr>
            </a:br>
            <a:r>
              <a:rPr lang="fr-FR" sz="1600" dirty="0">
                <a:solidFill>
                  <a:prstClr val="black"/>
                </a:solidFill>
              </a:rPr>
              <a:t>Un clic-droit sur les icônes directement </a:t>
            </a:r>
            <a:br>
              <a:rPr lang="fr-FR" sz="1600" dirty="0">
                <a:solidFill>
                  <a:prstClr val="black"/>
                </a:solidFill>
              </a:rPr>
            </a:br>
            <a:r>
              <a:rPr lang="fr-FR" sz="1600" dirty="0">
                <a:solidFill>
                  <a:prstClr val="black"/>
                </a:solidFill>
              </a:rPr>
              <a:t>dans la barre d’outils permet d’accéder à plusieurs options.</a:t>
            </a:r>
            <a:endParaRPr kumimoji="0" lang="fr-FR" sz="16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Segoe UI Emoji" panose="020B0502040204020203" pitchFamily="34" charset="0"/>
              <a:buChar char="▸"/>
              <a:tabLst/>
              <a:defRPr/>
            </a:pPr>
            <a:r>
              <a:rPr kumimoji="0" lang="fr-FR" sz="1800" b="0" i="0" u="none" strike="noStrike" kern="1200" cap="none" spc="0" normalizeH="0" baseline="0" noProof="0" dirty="0">
                <a:ln>
                  <a:noFill/>
                </a:ln>
                <a:solidFill>
                  <a:prstClr val="black"/>
                </a:solidFill>
                <a:effectLst/>
                <a:uLnTx/>
                <a:uFillTx/>
                <a:ea typeface="+mn-ea"/>
                <a:cs typeface="+mn-cs"/>
              </a:rPr>
              <a:t>Affichage ou non la barre de titre, la barre de menu, </a:t>
            </a:r>
            <a:br>
              <a:rPr kumimoji="0" lang="fr-FR" sz="1800" b="0" i="0" u="none" strike="noStrike" kern="1200" cap="none" spc="0" normalizeH="0" baseline="0" noProof="0" dirty="0">
                <a:ln>
                  <a:noFill/>
                </a:ln>
                <a:solidFill>
                  <a:prstClr val="black"/>
                </a:solidFill>
                <a:effectLst/>
                <a:uLnTx/>
                <a:uFillTx/>
                <a:ea typeface="+mn-ea"/>
                <a:cs typeface="+mn-cs"/>
              </a:rPr>
            </a:br>
            <a:r>
              <a:rPr kumimoji="0" lang="fr-FR" sz="1800" b="0" i="0" u="none" strike="noStrike" kern="1200" cap="none" spc="0" normalizeH="0" baseline="0" noProof="0" dirty="0">
                <a:ln>
                  <a:noFill/>
                </a:ln>
                <a:solidFill>
                  <a:prstClr val="black"/>
                </a:solidFill>
                <a:effectLst/>
                <a:uLnTx/>
                <a:uFillTx/>
                <a:ea typeface="+mn-ea"/>
                <a:cs typeface="+mn-cs"/>
              </a:rPr>
              <a:t>la barre personnelle </a:t>
            </a:r>
          </a:p>
          <a:p>
            <a:pPr marL="285750" marR="0" lvl="0" indent="-285750" algn="l" defTabSz="914400" rtl="0" eaLnBrk="1" fontAlgn="auto" latinLnBrk="0" hangingPunct="1">
              <a:lnSpc>
                <a:spcPct val="150000"/>
              </a:lnSpc>
              <a:spcBef>
                <a:spcPts val="0"/>
              </a:spcBef>
              <a:spcAft>
                <a:spcPts val="0"/>
              </a:spcAft>
              <a:buClrTx/>
              <a:buSzTx/>
              <a:buFont typeface="Segoe UI Emoji" panose="020B0502040204020203" pitchFamily="34" charset="0"/>
              <a:buChar char="▸"/>
              <a:tabLst/>
              <a:defRPr/>
            </a:pPr>
            <a:r>
              <a:rPr kumimoji="0" lang="fr-FR" sz="1800" b="0" i="0" u="none" strike="noStrike" kern="1200" cap="none" spc="0" normalizeH="0" baseline="0" noProof="0" dirty="0">
                <a:ln>
                  <a:noFill/>
                </a:ln>
                <a:solidFill>
                  <a:prstClr val="black"/>
                </a:solidFill>
                <a:effectLst/>
                <a:uLnTx/>
                <a:uFillTx/>
                <a:ea typeface="+mn-ea"/>
                <a:cs typeface="+mn-cs"/>
              </a:rPr>
              <a:t>Choix du thème</a:t>
            </a:r>
          </a:p>
          <a:p>
            <a:pPr marL="285750" marR="0" lvl="0" indent="-285750" algn="l" defTabSz="914400" rtl="0" eaLnBrk="1" fontAlgn="auto" latinLnBrk="0" hangingPunct="1">
              <a:lnSpc>
                <a:spcPct val="150000"/>
              </a:lnSpc>
              <a:spcBef>
                <a:spcPts val="0"/>
              </a:spcBef>
              <a:spcAft>
                <a:spcPts val="0"/>
              </a:spcAft>
              <a:buClrTx/>
              <a:buSzTx/>
              <a:buFont typeface="Segoe UI Emoji" panose="020B0502040204020203" pitchFamily="34" charset="0"/>
              <a:buChar char="▸"/>
              <a:tabLst/>
              <a:defRPr/>
            </a:pPr>
            <a:r>
              <a:rPr lang="fr-FR" dirty="0">
                <a:solidFill>
                  <a:prstClr val="black"/>
                </a:solidFill>
              </a:rPr>
              <a:t>Choix de</a:t>
            </a:r>
            <a:r>
              <a:rPr kumimoji="0" lang="fr-FR" sz="1800" b="0" i="0" u="none" strike="noStrike" kern="1200" cap="none" spc="0" normalizeH="0" baseline="0" noProof="0" dirty="0">
                <a:ln>
                  <a:noFill/>
                </a:ln>
                <a:solidFill>
                  <a:prstClr val="black"/>
                </a:solidFill>
                <a:effectLst/>
                <a:uLnTx/>
                <a:uFillTx/>
                <a:ea typeface="+mn-ea"/>
                <a:cs typeface="+mn-cs"/>
              </a:rPr>
              <a:t> la densité (compacte, normale, tactile)</a:t>
            </a:r>
          </a:p>
          <a:p>
            <a:pPr marL="285750" marR="0" lvl="0" indent="-285750" algn="l" defTabSz="914400" rtl="0" eaLnBrk="1" fontAlgn="auto" latinLnBrk="0" hangingPunct="1">
              <a:lnSpc>
                <a:spcPct val="150000"/>
              </a:lnSpc>
              <a:spcBef>
                <a:spcPts val="0"/>
              </a:spcBef>
              <a:spcAft>
                <a:spcPts val="0"/>
              </a:spcAft>
              <a:buClrTx/>
              <a:buSzTx/>
              <a:buFont typeface="Segoe UI Emoji" panose="020B0502040204020203" pitchFamily="34" charset="0"/>
              <a:buChar char="▸"/>
              <a:tabLst/>
              <a:defRPr/>
            </a:pPr>
            <a:r>
              <a:rPr kumimoji="0" lang="fr-FR" sz="1800" b="0" i="0" u="none" strike="noStrike" kern="1200" cap="none" spc="0" normalizeH="0" baseline="0" noProof="0" dirty="0">
                <a:ln>
                  <a:noFill/>
                </a:ln>
                <a:solidFill>
                  <a:prstClr val="black"/>
                </a:solidFill>
                <a:effectLst/>
                <a:uLnTx/>
                <a:uFillTx/>
                <a:ea typeface="+mn-ea"/>
                <a:cs typeface="+mn-cs"/>
              </a:rPr>
              <a:t>Rétablissement de la configuration par défaut</a:t>
            </a:r>
          </a:p>
        </p:txBody>
      </p:sp>
      <p:pic>
        <p:nvPicPr>
          <p:cNvPr id="10" name="Image 9">
            <a:extLst>
              <a:ext uri="{FF2B5EF4-FFF2-40B4-BE49-F238E27FC236}">
                <a16:creationId xmlns:a16="http://schemas.microsoft.com/office/drawing/2014/main" id="{AF8C92BE-F698-4F7D-98AD-C39E6DB43316}"/>
              </a:ext>
            </a:extLst>
          </p:cNvPr>
          <p:cNvPicPr>
            <a:picLocks noChangeAspect="1"/>
          </p:cNvPicPr>
          <p:nvPr/>
        </p:nvPicPr>
        <p:blipFill>
          <a:blip r:embed="rId4"/>
          <a:stretch>
            <a:fillRect/>
          </a:stretch>
        </p:blipFill>
        <p:spPr>
          <a:xfrm>
            <a:off x="997898" y="1759764"/>
            <a:ext cx="2143424" cy="1209844"/>
          </a:xfrm>
          <a:prstGeom prst="rect">
            <a:avLst/>
          </a:prstGeom>
        </p:spPr>
      </p:pic>
      <p:cxnSp>
        <p:nvCxnSpPr>
          <p:cNvPr id="14" name="Connecteur droit avec flèche 13">
            <a:extLst>
              <a:ext uri="{FF2B5EF4-FFF2-40B4-BE49-F238E27FC236}">
                <a16:creationId xmlns:a16="http://schemas.microsoft.com/office/drawing/2014/main" id="{91F8A897-8D8E-4971-88F6-EA4ED4051AE6}"/>
              </a:ext>
            </a:extLst>
          </p:cNvPr>
          <p:cNvCxnSpPr>
            <a:cxnSpLocks/>
          </p:cNvCxnSpPr>
          <p:nvPr/>
        </p:nvCxnSpPr>
        <p:spPr>
          <a:xfrm rot="6360000">
            <a:off x="3125564" y="2396584"/>
            <a:ext cx="475755" cy="506894"/>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2B8EA990-A8A3-40EF-AB7B-AA51991E5183}"/>
              </a:ext>
            </a:extLst>
          </p:cNvPr>
          <p:cNvPicPr>
            <a:picLocks noChangeAspect="1"/>
          </p:cNvPicPr>
          <p:nvPr/>
        </p:nvPicPr>
        <p:blipFill rotWithShape="1">
          <a:blip r:embed="rId5"/>
          <a:srcRect l="2007" r="1834" b="5518"/>
          <a:stretch/>
        </p:blipFill>
        <p:spPr>
          <a:xfrm>
            <a:off x="9276203" y="1071279"/>
            <a:ext cx="2704037" cy="1298767"/>
          </a:xfrm>
          <a:prstGeom prst="rect">
            <a:avLst/>
          </a:prstGeom>
        </p:spPr>
      </p:pic>
      <p:sp>
        <p:nvSpPr>
          <p:cNvPr id="13" name="ZoneTexte 12">
            <a:extLst>
              <a:ext uri="{FF2B5EF4-FFF2-40B4-BE49-F238E27FC236}">
                <a16:creationId xmlns:a16="http://schemas.microsoft.com/office/drawing/2014/main" id="{6DB66CF1-BC80-421E-BC23-99757954957F}"/>
              </a:ext>
            </a:extLst>
          </p:cNvPr>
          <p:cNvSpPr txBox="1"/>
          <p:nvPr/>
        </p:nvSpPr>
        <p:spPr>
          <a:xfrm>
            <a:off x="9765802" y="3511069"/>
            <a:ext cx="2049962" cy="1794355"/>
          </a:xfrm>
          <a:prstGeom prst="round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dirty="0">
              <a:solidFill>
                <a:schemeClr val="tx1"/>
              </a:solidFill>
            </a:endParaRPr>
          </a:p>
        </p:txBody>
      </p:sp>
      <p:sp>
        <p:nvSpPr>
          <p:cNvPr id="15" name="Ellipse 14">
            <a:extLst>
              <a:ext uri="{FF2B5EF4-FFF2-40B4-BE49-F238E27FC236}">
                <a16:creationId xmlns:a16="http://schemas.microsoft.com/office/drawing/2014/main" id="{84130939-35E9-40BC-988E-A127B0B21AC2}"/>
              </a:ext>
            </a:extLst>
          </p:cNvPr>
          <p:cNvSpPr/>
          <p:nvPr/>
        </p:nvSpPr>
        <p:spPr>
          <a:xfrm>
            <a:off x="11451476" y="1047464"/>
            <a:ext cx="278296" cy="278296"/>
          </a:xfrm>
          <a:prstGeom prst="ellipse">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CFEE29A-75E7-428E-8ACF-5BA8CD14D0F9}"/>
              </a:ext>
            </a:extLst>
          </p:cNvPr>
          <p:cNvSpPr/>
          <p:nvPr/>
        </p:nvSpPr>
        <p:spPr>
          <a:xfrm>
            <a:off x="335309" y="217756"/>
            <a:ext cx="4924425"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PERSONNALISER LA BARRE D’OUTILS</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cxnSp>
        <p:nvCxnSpPr>
          <p:cNvPr id="17" name="Connecteur droit avec flèche 16">
            <a:extLst>
              <a:ext uri="{FF2B5EF4-FFF2-40B4-BE49-F238E27FC236}">
                <a16:creationId xmlns:a16="http://schemas.microsoft.com/office/drawing/2014/main" id="{A0A7FA9B-4E45-4248-BF3E-76FC4B8C97EF}"/>
              </a:ext>
            </a:extLst>
          </p:cNvPr>
          <p:cNvCxnSpPr>
            <a:cxnSpLocks/>
          </p:cNvCxnSpPr>
          <p:nvPr/>
        </p:nvCxnSpPr>
        <p:spPr>
          <a:xfrm flipV="1">
            <a:off x="10696575" y="1510018"/>
            <a:ext cx="804865" cy="2001051"/>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4A9DA0-A852-4E11-9A93-8C90F3175E6B}"/>
              </a:ext>
            </a:extLst>
          </p:cNvPr>
          <p:cNvSpPr/>
          <p:nvPr/>
        </p:nvSpPr>
        <p:spPr>
          <a:xfrm>
            <a:off x="6430800" y="1120497"/>
            <a:ext cx="2845403" cy="923330"/>
          </a:xfrm>
          <a:prstGeom prst="rect">
            <a:avLst/>
          </a:prstGeom>
        </p:spPr>
        <p:txBody>
          <a:bodyPr wrap="square">
            <a:spAutoFit/>
          </a:bodyPr>
          <a:lstStyle/>
          <a:p>
            <a:r>
              <a:rPr lang="fr-FR" dirty="0"/>
              <a:t>Permet d’activer un menu supplémentaire qui s’affiche sous forme de chevrons </a:t>
            </a:r>
          </a:p>
        </p:txBody>
      </p:sp>
      <p:cxnSp>
        <p:nvCxnSpPr>
          <p:cNvPr id="21" name="Connecteur droit avec flèche 20">
            <a:extLst>
              <a:ext uri="{FF2B5EF4-FFF2-40B4-BE49-F238E27FC236}">
                <a16:creationId xmlns:a16="http://schemas.microsoft.com/office/drawing/2014/main" id="{8551455E-F9DE-472E-A1E7-77F78CF0D7ED}"/>
              </a:ext>
            </a:extLst>
          </p:cNvPr>
          <p:cNvCxnSpPr>
            <a:cxnSpLocks/>
          </p:cNvCxnSpPr>
          <p:nvPr/>
        </p:nvCxnSpPr>
        <p:spPr>
          <a:xfrm>
            <a:off x="4295775" y="3333750"/>
            <a:ext cx="2187852" cy="676275"/>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012CC23E-60DB-4D75-A172-4E487B9E86AB}"/>
              </a:ext>
            </a:extLst>
          </p:cNvPr>
          <p:cNvCxnSpPr>
            <a:cxnSpLocks/>
          </p:cNvCxnSpPr>
          <p:nvPr/>
        </p:nvCxnSpPr>
        <p:spPr>
          <a:xfrm>
            <a:off x="5718711" y="6132454"/>
            <a:ext cx="534802" cy="0"/>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544ED3C7-5100-4DA1-A9BB-3DDAF64608E5}"/>
              </a:ext>
            </a:extLst>
          </p:cNvPr>
          <p:cNvCxnSpPr>
            <a:cxnSpLocks/>
          </p:cNvCxnSpPr>
          <p:nvPr/>
        </p:nvCxnSpPr>
        <p:spPr>
          <a:xfrm>
            <a:off x="5718711" y="4267200"/>
            <a:ext cx="0" cy="2285433"/>
          </a:xfrm>
          <a:prstGeom prst="line">
            <a:avLst/>
          </a:prstGeom>
          <a:ln w="38100">
            <a:solidFill>
              <a:srgbClr val="C71BE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82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860951"/>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8" name="Rectangle 17">
            <a:extLst>
              <a:ext uri="{FF2B5EF4-FFF2-40B4-BE49-F238E27FC236}">
                <a16:creationId xmlns:a16="http://schemas.microsoft.com/office/drawing/2014/main" id="{5997F8B6-44D2-4031-9C29-3CD09D277B1F}"/>
              </a:ext>
            </a:extLst>
          </p:cNvPr>
          <p:cNvSpPr/>
          <p:nvPr/>
        </p:nvSpPr>
        <p:spPr>
          <a:xfrm>
            <a:off x="335309" y="217756"/>
            <a:ext cx="4202369" cy="744499"/>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3200" b="1" dirty="0">
                <a:solidFill>
                  <a:prstClr val="black"/>
                </a:solidFill>
                <a:ea typeface="Trebuchet MS" charset="0"/>
                <a:cs typeface="Trebuchet MS" charset="0"/>
              </a:rPr>
              <a:t>A VOUS DE JOUER !</a:t>
            </a:r>
            <a:endParaRPr kumimoji="0" lang="fr-FR" sz="3200" b="1"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13" name="ZoneTexte 12">
            <a:extLst>
              <a:ext uri="{FF2B5EF4-FFF2-40B4-BE49-F238E27FC236}">
                <a16:creationId xmlns:a16="http://schemas.microsoft.com/office/drawing/2014/main" id="{2656737B-DD09-46B7-8787-BC32D35C94A6}"/>
              </a:ext>
            </a:extLst>
          </p:cNvPr>
          <p:cNvSpPr txBox="1"/>
          <p:nvPr/>
        </p:nvSpPr>
        <p:spPr>
          <a:xfrm>
            <a:off x="1766741" y="2268446"/>
            <a:ext cx="9622748" cy="2631490"/>
          </a:xfrm>
          <a:prstGeom prst="rect">
            <a:avLst/>
          </a:prstGeom>
          <a:noFill/>
        </p:spPr>
        <p:txBody>
          <a:bodyPr wrap="square" rtlCol="0">
            <a:spAutoFit/>
          </a:bodyPr>
          <a:lstStyle/>
          <a:p>
            <a:pPr>
              <a:spcAft>
                <a:spcPts val="1200"/>
              </a:spcAft>
              <a:defRPr/>
            </a:pPr>
            <a:r>
              <a:rPr lang="fr-FR" sz="2800" b="1" dirty="0">
                <a:solidFill>
                  <a:prstClr val="black"/>
                </a:solidFill>
                <a:ea typeface="Trebuchet MS" charset="0"/>
                <a:cs typeface="Trebuchet MS" charset="0"/>
              </a:rPr>
              <a:t>Mise en pratique &gt; personnalisez :</a:t>
            </a:r>
          </a:p>
          <a:p>
            <a:pPr marL="342900" indent="-342900">
              <a:spcAft>
                <a:spcPts val="600"/>
              </a:spcAft>
              <a:buFont typeface="Segoe UI Emoji" panose="020B0502040204020203" pitchFamily="34" charset="0"/>
              <a:buChar char="▸"/>
              <a:defRPr/>
            </a:pPr>
            <a:r>
              <a:rPr lang="fr-FR" sz="2800" dirty="0">
                <a:solidFill>
                  <a:prstClr val="black"/>
                </a:solidFill>
                <a:ea typeface="Trebuchet MS" charset="0"/>
                <a:cs typeface="Trebuchet MS" charset="0"/>
              </a:rPr>
              <a:t>Vos pages de démarrage (à l’ouverture du navigateur)</a:t>
            </a:r>
          </a:p>
          <a:p>
            <a:pPr marL="342900" indent="-342900">
              <a:spcAft>
                <a:spcPts val="600"/>
              </a:spcAft>
              <a:buFont typeface="Segoe UI Emoji" panose="020B0502040204020203" pitchFamily="34" charset="0"/>
              <a:buChar char="▸"/>
              <a:defRPr/>
            </a:pPr>
            <a:r>
              <a:rPr lang="fr-FR" sz="2800" dirty="0">
                <a:solidFill>
                  <a:prstClr val="black"/>
                </a:solidFill>
                <a:ea typeface="Trebuchet MS" charset="0"/>
                <a:cs typeface="Trebuchet MS" charset="0"/>
              </a:rPr>
              <a:t>Votre page d’accueil</a:t>
            </a:r>
          </a:p>
          <a:p>
            <a:pPr marL="342900" indent="-342900">
              <a:spcAft>
                <a:spcPts val="600"/>
              </a:spcAft>
              <a:buFont typeface="Segoe UI Emoji" panose="020B0502040204020203" pitchFamily="34" charset="0"/>
              <a:buChar char="▸"/>
              <a:defRPr/>
            </a:pPr>
            <a:r>
              <a:rPr lang="fr-FR" sz="2800" dirty="0">
                <a:solidFill>
                  <a:prstClr val="black"/>
                </a:solidFill>
                <a:ea typeface="Trebuchet MS" charset="0"/>
                <a:cs typeface="Trebuchet MS" charset="0"/>
              </a:rPr>
              <a:t>Les couleurs de votre navigateur</a:t>
            </a:r>
          </a:p>
          <a:p>
            <a:pPr marL="342900" indent="-342900">
              <a:spcAft>
                <a:spcPts val="600"/>
              </a:spcAft>
              <a:buFont typeface="Segoe UI Emoji" panose="020B0502040204020203" pitchFamily="34" charset="0"/>
              <a:buChar char="▸"/>
              <a:defRPr/>
            </a:pPr>
            <a:r>
              <a:rPr lang="fr-FR" sz="2800" dirty="0">
                <a:solidFill>
                  <a:prstClr val="black"/>
                </a:solidFill>
                <a:ea typeface="Trebuchet MS" charset="0"/>
                <a:cs typeface="Trebuchet MS" charset="0"/>
              </a:rPr>
              <a:t>Votre barre d’outils</a:t>
            </a:r>
          </a:p>
        </p:txBody>
      </p:sp>
      <p:pic>
        <p:nvPicPr>
          <p:cNvPr id="6" name="Image 5">
            <a:extLst>
              <a:ext uri="{FF2B5EF4-FFF2-40B4-BE49-F238E27FC236}">
                <a16:creationId xmlns:a16="http://schemas.microsoft.com/office/drawing/2014/main" id="{564B1105-FE6B-4ECC-ABE0-8B67BED277D6}"/>
              </a:ext>
            </a:extLst>
          </p:cNvPr>
          <p:cNvPicPr>
            <a:picLocks noChangeAspect="1"/>
          </p:cNvPicPr>
          <p:nvPr/>
        </p:nvPicPr>
        <p:blipFill>
          <a:blip r:embed="rId3"/>
          <a:stretch>
            <a:fillRect/>
          </a:stretch>
        </p:blipFill>
        <p:spPr>
          <a:xfrm>
            <a:off x="5319793" y="3459480"/>
            <a:ext cx="343758" cy="355411"/>
          </a:xfrm>
          <a:prstGeom prst="rect">
            <a:avLst/>
          </a:prstGeom>
        </p:spPr>
      </p:pic>
    </p:spTree>
    <p:extLst>
      <p:ext uri="{BB962C8B-B14F-4D97-AF65-F5344CB8AC3E}">
        <p14:creationId xmlns:p14="http://schemas.microsoft.com/office/powerpoint/2010/main" val="85807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16B4CC5E-677D-4878-B105-417225D851FB}"/>
              </a:ext>
            </a:extLst>
          </p:cNvPr>
          <p:cNvGrpSpPr/>
          <p:nvPr/>
        </p:nvGrpSpPr>
        <p:grpSpPr>
          <a:xfrm>
            <a:off x="125730" y="571500"/>
            <a:ext cx="7620000" cy="5715000"/>
            <a:chOff x="125730" y="571500"/>
            <a:chExt cx="7620000" cy="5715000"/>
          </a:xfrm>
        </p:grpSpPr>
        <p:pic>
          <p:nvPicPr>
            <p:cNvPr id="11" name="Image 10">
              <a:extLst>
                <a:ext uri="{FF2B5EF4-FFF2-40B4-BE49-F238E27FC236}">
                  <a16:creationId xmlns:a16="http://schemas.microsoft.com/office/drawing/2014/main" id="{A0CDC6C2-EB24-4838-BD49-62BB2CD709B5}"/>
                </a:ext>
              </a:extLst>
            </p:cNvPr>
            <p:cNvPicPr>
              <a:picLocks noChangeAspect="1"/>
            </p:cNvPicPr>
            <p:nvPr/>
          </p:nvPicPr>
          <p:blipFill>
            <a:blip r:embed="rId3"/>
            <a:stretch>
              <a:fillRect/>
            </a:stretch>
          </p:blipFill>
          <p:spPr>
            <a:xfrm>
              <a:off x="125730" y="571500"/>
              <a:ext cx="7620000" cy="5715000"/>
            </a:xfrm>
            <a:prstGeom prst="rect">
              <a:avLst/>
            </a:prstGeom>
          </p:spPr>
        </p:pic>
        <p:sp>
          <p:nvSpPr>
            <p:cNvPr id="6" name="ZoneTexte 5">
              <a:extLst>
                <a:ext uri="{FF2B5EF4-FFF2-40B4-BE49-F238E27FC236}">
                  <a16:creationId xmlns:a16="http://schemas.microsoft.com/office/drawing/2014/main" id="{EAB6C300-D823-4DDA-AA5C-A32325C2D344}"/>
                </a:ext>
              </a:extLst>
            </p:cNvPr>
            <p:cNvSpPr txBox="1"/>
            <p:nvPr/>
          </p:nvSpPr>
          <p:spPr>
            <a:xfrm>
              <a:off x="1275325" y="2445249"/>
              <a:ext cx="5690552" cy="1664414"/>
            </a:xfrm>
            <a:prstGeom prst="rect">
              <a:avLst/>
            </a:prstGeom>
            <a:solidFill>
              <a:srgbClr val="D0ECEB"/>
            </a:solidFill>
          </p:spPr>
          <p:txBody>
            <a:bodyPr wrap="square" rtlCol="0" anchor="ctr" anchorCtr="0">
              <a:noAutofit/>
            </a:bodyPr>
            <a:lstStyle/>
            <a:p>
              <a:pPr>
                <a:lnSpc>
                  <a:spcPct val="120000"/>
                </a:lnSpc>
              </a:pPr>
              <a:r>
                <a:rPr lang="fr-FR" sz="3200" b="1" dirty="0">
                  <a:ea typeface="Yu Gothic Light" panose="020B0300000000000000" pitchFamily="34" charset="-128"/>
                </a:rPr>
                <a:t>Maîtriser les fonctionnalités de base</a:t>
              </a:r>
            </a:p>
          </p:txBody>
        </p:sp>
      </p:grpSp>
      <p:sp>
        <p:nvSpPr>
          <p:cNvPr id="5" name="Rectangle 4">
            <a:extLst>
              <a:ext uri="{FF2B5EF4-FFF2-40B4-BE49-F238E27FC236}">
                <a16:creationId xmlns:a16="http://schemas.microsoft.com/office/drawing/2014/main" id="{EC555F2D-5C25-47CD-9300-AEB29C36E705}"/>
              </a:ext>
            </a:extLst>
          </p:cNvPr>
          <p:cNvSpPr/>
          <p:nvPr/>
        </p:nvSpPr>
        <p:spPr>
          <a:xfrm>
            <a:off x="7193293" y="2902655"/>
            <a:ext cx="4477991" cy="37766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1400" b="1" u="none" strike="noStrike" kern="1200" cap="none" spc="0" normalizeH="0" baseline="0" noProof="0" dirty="0">
                <a:ln>
                  <a:noFill/>
                </a:ln>
                <a:solidFill>
                  <a:prstClr val="black"/>
                </a:solidFill>
                <a:effectLst/>
                <a:uLnTx/>
                <a:uFillTx/>
                <a:ea typeface="Trebuchet MS" charset="0"/>
                <a:cs typeface="Trebuchet MS" charset="0"/>
              </a:rPr>
              <a:t>CRÉER ET SYNCHRONISER SON COMPTE</a:t>
            </a:r>
          </a:p>
        </p:txBody>
      </p:sp>
      <p:sp>
        <p:nvSpPr>
          <p:cNvPr id="7" name="Rectangle 6">
            <a:extLst>
              <a:ext uri="{FF2B5EF4-FFF2-40B4-BE49-F238E27FC236}">
                <a16:creationId xmlns:a16="http://schemas.microsoft.com/office/drawing/2014/main" id="{71068013-BEA0-4234-8B8E-E90EA6570994}"/>
              </a:ext>
            </a:extLst>
          </p:cNvPr>
          <p:cNvSpPr/>
          <p:nvPr/>
        </p:nvSpPr>
        <p:spPr>
          <a:xfrm>
            <a:off x="7193294" y="3277455"/>
            <a:ext cx="4998692" cy="37766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1400" b="1" dirty="0">
                <a:solidFill>
                  <a:prstClr val="black"/>
                </a:solidFill>
                <a:ea typeface="Trebuchet MS" charset="0"/>
                <a:cs typeface="Trebuchet MS" charset="0"/>
              </a:rPr>
              <a:t>NAVIGUER A L’AIDE DES RACCOURCIS CLAVIER</a:t>
            </a:r>
            <a:endParaRPr kumimoji="0" lang="fr-FR" sz="1400" b="1"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9" name="Rectangle 8">
            <a:extLst>
              <a:ext uri="{FF2B5EF4-FFF2-40B4-BE49-F238E27FC236}">
                <a16:creationId xmlns:a16="http://schemas.microsoft.com/office/drawing/2014/main" id="{8AC1F4D5-67E1-4781-9FDD-043F6B91C8E0}"/>
              </a:ext>
            </a:extLst>
          </p:cNvPr>
          <p:cNvSpPr/>
          <p:nvPr/>
        </p:nvSpPr>
        <p:spPr>
          <a:xfrm>
            <a:off x="7193299" y="3647118"/>
            <a:ext cx="4477991" cy="37766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1400" b="1" u="none" strike="noStrike" kern="1200" cap="none" spc="0" normalizeH="0" baseline="0" noProof="0" dirty="0">
                <a:ln>
                  <a:noFill/>
                </a:ln>
                <a:solidFill>
                  <a:prstClr val="black"/>
                </a:solidFill>
                <a:effectLst/>
                <a:uLnTx/>
                <a:uFillTx/>
                <a:ea typeface="Trebuchet MS" charset="0"/>
                <a:cs typeface="Trebuchet MS" charset="0"/>
              </a:rPr>
              <a:t>MAÎTRISER LES PARAMETRES DE SECURITE</a:t>
            </a:r>
          </a:p>
        </p:txBody>
      </p:sp>
    </p:spTree>
    <p:extLst>
      <p:ext uri="{BB962C8B-B14F-4D97-AF65-F5344CB8AC3E}">
        <p14:creationId xmlns:p14="http://schemas.microsoft.com/office/powerpoint/2010/main" val="178104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t="4315" b="7895"/>
          <a:stretch/>
        </p:blipFill>
        <p:spPr>
          <a:xfrm>
            <a:off x="1258475" y="243871"/>
            <a:ext cx="9675051" cy="6370258"/>
          </a:xfrm>
          <a:prstGeom prst="rect">
            <a:avLst/>
          </a:prstGeom>
        </p:spPr>
      </p:pic>
    </p:spTree>
    <p:extLst>
      <p:ext uri="{BB962C8B-B14F-4D97-AF65-F5344CB8AC3E}">
        <p14:creationId xmlns:p14="http://schemas.microsoft.com/office/powerpoint/2010/main" val="520133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8" name="Rectangle 7"/>
          <p:cNvSpPr/>
          <p:nvPr/>
        </p:nvSpPr>
        <p:spPr>
          <a:xfrm>
            <a:off x="334800" y="1238400"/>
            <a:ext cx="10532842" cy="101566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Segoe UI Emoji" panose="020B0502040204020203" pitchFamily="34" charset="0"/>
              <a:buChar char="▸"/>
              <a:tabLst/>
              <a:defRPr/>
            </a:pPr>
            <a:r>
              <a:rPr kumimoji="0" lang="fr-FR" sz="2000" b="0" i="0" u="none" strike="noStrike" kern="1200" cap="none" spc="0" normalizeH="0" baseline="0" noProof="0" dirty="0">
                <a:ln>
                  <a:noFill/>
                </a:ln>
                <a:solidFill>
                  <a:prstClr val="black"/>
                </a:solidFill>
                <a:effectLst/>
                <a:uLnTx/>
                <a:uFillTx/>
                <a:ea typeface="+mn-ea"/>
                <a:cs typeface="+mn-cs"/>
              </a:rPr>
              <a:t>Créer un compte Firefox : </a:t>
            </a:r>
            <a:r>
              <a:rPr kumimoji="0" lang="fr-FR" sz="2000" b="0" i="0" u="none" strike="noStrike" kern="1200" cap="none" spc="0" normalizeH="0" baseline="0" noProof="0" dirty="0">
                <a:ln>
                  <a:noFill/>
                </a:ln>
                <a:solidFill>
                  <a:prstClr val="black"/>
                </a:solidFill>
                <a:effectLst/>
                <a:uLnTx/>
                <a:uFillTx/>
                <a:ea typeface="+mn-ea"/>
                <a:cs typeface="+mn-cs"/>
                <a:hlinkClick r:id="rId3"/>
              </a:rPr>
              <a:t>https://accounts.firefox.com/signup</a:t>
            </a:r>
            <a:r>
              <a:rPr kumimoji="0" lang="fr-FR" sz="2000" b="0" i="0" u="none" strike="noStrike" kern="1200" cap="none" spc="0" normalizeH="0" baseline="0" noProof="0" dirty="0">
                <a:ln>
                  <a:noFill/>
                </a:ln>
                <a:solidFill>
                  <a:prstClr val="black"/>
                </a:solidFill>
                <a:effectLst/>
                <a:uLnTx/>
                <a:uFillTx/>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Segoe UI Emoji" panose="020B0502040204020203" pitchFamily="34" charset="0"/>
              <a:buChar char="▸"/>
              <a:tabLst/>
              <a:defRPr/>
            </a:pPr>
            <a:endParaRPr kumimoji="0" lang="fr-FR" sz="20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Segoe UI Emoji" panose="020B0502040204020203" pitchFamily="34" charset="0"/>
              <a:buChar char="▸"/>
              <a:tabLst/>
              <a:defRPr/>
            </a:pPr>
            <a:r>
              <a:rPr kumimoji="0" lang="fr-FR" sz="2000" b="0" i="0" u="none" strike="noStrike" kern="1200" cap="none" spc="0" normalizeH="0" baseline="0" noProof="0" dirty="0">
                <a:ln>
                  <a:noFill/>
                </a:ln>
                <a:solidFill>
                  <a:prstClr val="black"/>
                </a:solidFill>
                <a:effectLst/>
                <a:uLnTx/>
                <a:uFillTx/>
                <a:ea typeface="+mn-ea"/>
                <a:cs typeface="+mn-cs"/>
              </a:rPr>
              <a:t>Se connecter au compte depuis le menu</a:t>
            </a:r>
          </a:p>
        </p:txBody>
      </p:sp>
      <p:sp>
        <p:nvSpPr>
          <p:cNvPr id="12" name="Rectangle 11"/>
          <p:cNvSpPr/>
          <p:nvPr/>
        </p:nvSpPr>
        <p:spPr>
          <a:xfrm>
            <a:off x="3789639" y="2478350"/>
            <a:ext cx="3025429" cy="584775"/>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fr-FR" sz="1600" b="0" i="0" u="none" strike="noStrike" kern="1200" cap="none" spc="0" normalizeH="0" baseline="0" noProof="0" dirty="0">
                <a:ln>
                  <a:noFill/>
                </a:ln>
                <a:solidFill>
                  <a:prstClr val="black"/>
                </a:solidFill>
                <a:effectLst/>
                <a:uLnTx/>
                <a:uFillTx/>
                <a:ea typeface="+mn-ea"/>
                <a:cs typeface="+mn-cs"/>
              </a:rPr>
              <a:t>Un code de confirmation est envoyé à chaque (re)connexion.</a:t>
            </a:r>
          </a:p>
        </p:txBody>
      </p:sp>
      <p:sp>
        <p:nvSpPr>
          <p:cNvPr id="14" name="Rectangle 13"/>
          <p:cNvSpPr/>
          <p:nvPr/>
        </p:nvSpPr>
        <p:spPr>
          <a:xfrm>
            <a:off x="9182100" y="5918326"/>
            <a:ext cx="2085975" cy="386509"/>
          </a:xfrm>
          <a:prstGeom prst="rect">
            <a:avLst/>
          </a:prstGeom>
        </p:spPr>
        <p:txBody>
          <a:bodyPr wrap="square" anchor="ctr" anchorCtr="0">
            <a:noAutofit/>
          </a:bodyPr>
          <a:lstStyle/>
          <a:p>
            <a:pPr marR="0" lvl="0" algn="l" defTabSz="914400" rtl="0" eaLnBrk="1" fontAlgn="auto" latinLnBrk="0" hangingPunct="1">
              <a:lnSpc>
                <a:spcPct val="100000"/>
              </a:lnSpc>
              <a:spcBef>
                <a:spcPts val="0"/>
              </a:spcBef>
              <a:spcAft>
                <a:spcPts val="0"/>
              </a:spcAft>
              <a:buClrTx/>
              <a:buSzTx/>
              <a:tabLst/>
              <a:defRPr/>
            </a:pPr>
            <a:r>
              <a:rPr kumimoji="0" lang="fr-FR" sz="1600" b="0" i="0" u="none" strike="noStrike" kern="1200" cap="none" spc="0" normalizeH="0" baseline="0" noProof="0" dirty="0">
                <a:ln>
                  <a:noFill/>
                </a:ln>
                <a:solidFill>
                  <a:prstClr val="black"/>
                </a:solidFill>
                <a:effectLst/>
                <a:uLnTx/>
                <a:uFillTx/>
                <a:ea typeface="+mn-ea"/>
                <a:cs typeface="+mn-cs"/>
              </a:rPr>
              <a:t>Accès direct au menu </a:t>
            </a:r>
            <a:r>
              <a:rPr kumimoji="0" lang="fr-FR" sz="1600" b="0" i="1" u="none" strike="noStrike" kern="1200" cap="none" spc="0" normalizeH="0" baseline="0" noProof="0" dirty="0">
                <a:ln>
                  <a:noFill/>
                </a:ln>
                <a:solidFill>
                  <a:prstClr val="black"/>
                </a:solidFill>
                <a:effectLst/>
                <a:uLnTx/>
                <a:uFillTx/>
                <a:ea typeface="+mn-ea"/>
                <a:cs typeface="+mn-cs"/>
              </a:rPr>
              <a:t>Paramètres</a:t>
            </a:r>
          </a:p>
        </p:txBody>
      </p:sp>
      <p:sp>
        <p:nvSpPr>
          <p:cNvPr id="18" name="Rectangle 17">
            <a:extLst>
              <a:ext uri="{FF2B5EF4-FFF2-40B4-BE49-F238E27FC236}">
                <a16:creationId xmlns:a16="http://schemas.microsoft.com/office/drawing/2014/main" id="{670E4B1D-56D3-4154-A91B-6DA9781DAA2B}"/>
              </a:ext>
            </a:extLst>
          </p:cNvPr>
          <p:cNvSpPr/>
          <p:nvPr/>
        </p:nvSpPr>
        <p:spPr>
          <a:xfrm>
            <a:off x="335309" y="217756"/>
            <a:ext cx="5181868"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CRÉER ET SYNCHRONISER UN COMPTE</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pic>
        <p:nvPicPr>
          <p:cNvPr id="11" name="Image 10">
            <a:extLst>
              <a:ext uri="{FF2B5EF4-FFF2-40B4-BE49-F238E27FC236}">
                <a16:creationId xmlns:a16="http://schemas.microsoft.com/office/drawing/2014/main" id="{AF4ADDCF-DB41-400F-9119-115C1C3AF7B9}"/>
              </a:ext>
            </a:extLst>
          </p:cNvPr>
          <p:cNvPicPr>
            <a:picLocks noChangeAspect="1"/>
          </p:cNvPicPr>
          <p:nvPr/>
        </p:nvPicPr>
        <p:blipFill>
          <a:blip r:embed="rId4"/>
          <a:stretch>
            <a:fillRect/>
          </a:stretch>
        </p:blipFill>
        <p:spPr>
          <a:xfrm>
            <a:off x="723935" y="2505870"/>
            <a:ext cx="2638793" cy="781159"/>
          </a:xfrm>
          <a:prstGeom prst="rect">
            <a:avLst/>
          </a:prstGeom>
        </p:spPr>
      </p:pic>
      <p:cxnSp>
        <p:nvCxnSpPr>
          <p:cNvPr id="33" name="Connecteur droit avec flèche 32">
            <a:extLst>
              <a:ext uri="{FF2B5EF4-FFF2-40B4-BE49-F238E27FC236}">
                <a16:creationId xmlns:a16="http://schemas.microsoft.com/office/drawing/2014/main" id="{BF5558A6-7D84-4CBE-9F47-1A13D781BE3B}"/>
              </a:ext>
            </a:extLst>
          </p:cNvPr>
          <p:cNvCxnSpPr>
            <a:cxnSpLocks/>
          </p:cNvCxnSpPr>
          <p:nvPr/>
        </p:nvCxnSpPr>
        <p:spPr>
          <a:xfrm rot="6300000">
            <a:off x="3245384" y="2682280"/>
            <a:ext cx="475755" cy="506894"/>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A83081BA-6695-4C01-B551-973186C11367}"/>
              </a:ext>
            </a:extLst>
          </p:cNvPr>
          <p:cNvPicPr>
            <a:picLocks noChangeAspect="1"/>
          </p:cNvPicPr>
          <p:nvPr/>
        </p:nvPicPr>
        <p:blipFill>
          <a:blip r:embed="rId5"/>
          <a:stretch>
            <a:fillRect/>
          </a:stretch>
        </p:blipFill>
        <p:spPr>
          <a:xfrm>
            <a:off x="723935" y="3894249"/>
            <a:ext cx="2657846" cy="743054"/>
          </a:xfrm>
          <a:prstGeom prst="rect">
            <a:avLst/>
          </a:prstGeom>
        </p:spPr>
      </p:pic>
      <p:sp>
        <p:nvSpPr>
          <p:cNvPr id="22" name="Rectangle 21">
            <a:extLst>
              <a:ext uri="{FF2B5EF4-FFF2-40B4-BE49-F238E27FC236}">
                <a16:creationId xmlns:a16="http://schemas.microsoft.com/office/drawing/2014/main" id="{D1A7FE66-B2BA-4906-BE1C-CC7CA7911180}"/>
              </a:ext>
            </a:extLst>
          </p:cNvPr>
          <p:cNvSpPr/>
          <p:nvPr/>
        </p:nvSpPr>
        <p:spPr>
          <a:xfrm>
            <a:off x="334799" y="3454223"/>
            <a:ext cx="6056475" cy="40011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fr-FR" sz="2000" b="0" i="0" u="none" strike="noStrike" kern="1200" cap="none" spc="0" normalizeH="0" baseline="0" noProof="0" dirty="0">
                <a:ln>
                  <a:noFill/>
                </a:ln>
                <a:solidFill>
                  <a:prstClr val="black"/>
                </a:solidFill>
                <a:effectLst/>
                <a:uLnTx/>
                <a:uFillTx/>
                <a:ea typeface="+mn-ea"/>
                <a:cs typeface="+mn-cs"/>
              </a:rPr>
              <a:t>Une fois connecté, le compte s’affiche dans le menu.</a:t>
            </a:r>
          </a:p>
        </p:txBody>
      </p:sp>
      <p:sp>
        <p:nvSpPr>
          <p:cNvPr id="21" name="Rectangle 20">
            <a:extLst>
              <a:ext uri="{FF2B5EF4-FFF2-40B4-BE49-F238E27FC236}">
                <a16:creationId xmlns:a16="http://schemas.microsoft.com/office/drawing/2014/main" id="{D9686766-26DD-44AC-8338-D677323501A0}"/>
              </a:ext>
            </a:extLst>
          </p:cNvPr>
          <p:cNvSpPr/>
          <p:nvPr/>
        </p:nvSpPr>
        <p:spPr>
          <a:xfrm>
            <a:off x="887893" y="4344364"/>
            <a:ext cx="1093307" cy="197241"/>
          </a:xfrm>
          <a:prstGeom prst="rect">
            <a:avLst/>
          </a:prstGeom>
          <a:pattFill prst="ltUpDiag">
            <a:fgClr>
              <a:schemeClr val="bg1"/>
            </a:fgClr>
            <a:bgClr>
              <a:srgbClr val="42414D"/>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A31F59B0-88B0-4052-90AE-214617F9713E}"/>
              </a:ext>
            </a:extLst>
          </p:cNvPr>
          <p:cNvSpPr/>
          <p:nvPr/>
        </p:nvSpPr>
        <p:spPr>
          <a:xfrm>
            <a:off x="335308" y="4887363"/>
            <a:ext cx="5636867" cy="70788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Segoe UI Emoji" panose="020B0502040204020203" pitchFamily="34" charset="0"/>
              <a:buChar char="▸"/>
              <a:tabLst/>
              <a:defRPr/>
            </a:pPr>
            <a:r>
              <a:rPr kumimoji="0" lang="fr-FR" sz="2000" b="0" i="0" u="none" strike="noStrike" kern="1200" cap="none" spc="0" normalizeH="0" baseline="0" noProof="0" dirty="0">
                <a:ln>
                  <a:noFill/>
                </a:ln>
                <a:solidFill>
                  <a:prstClr val="black"/>
                </a:solidFill>
                <a:effectLst/>
                <a:uLnTx/>
                <a:uFillTx/>
                <a:ea typeface="+mn-ea"/>
                <a:cs typeface="+mn-cs"/>
              </a:rPr>
              <a:t>L’icône du compte dans la barre d’outils s’active et permet de gérer les paramètres.</a:t>
            </a:r>
          </a:p>
        </p:txBody>
      </p:sp>
      <p:grpSp>
        <p:nvGrpSpPr>
          <p:cNvPr id="23" name="Groupe 22">
            <a:extLst>
              <a:ext uri="{FF2B5EF4-FFF2-40B4-BE49-F238E27FC236}">
                <a16:creationId xmlns:a16="http://schemas.microsoft.com/office/drawing/2014/main" id="{1F5C130E-853A-408B-9B79-37F9242FA5E5}"/>
              </a:ext>
            </a:extLst>
          </p:cNvPr>
          <p:cNvGrpSpPr/>
          <p:nvPr/>
        </p:nvGrpSpPr>
        <p:grpSpPr>
          <a:xfrm>
            <a:off x="5972175" y="4611919"/>
            <a:ext cx="3136227" cy="1966660"/>
            <a:chOff x="7924170" y="3185509"/>
            <a:chExt cx="4010585" cy="2514951"/>
          </a:xfrm>
        </p:grpSpPr>
        <p:pic>
          <p:nvPicPr>
            <p:cNvPr id="19" name="Image 18">
              <a:extLst>
                <a:ext uri="{FF2B5EF4-FFF2-40B4-BE49-F238E27FC236}">
                  <a16:creationId xmlns:a16="http://schemas.microsoft.com/office/drawing/2014/main" id="{5CD74136-D794-4518-A8D4-3F9B0ABF7B63}"/>
                </a:ext>
              </a:extLst>
            </p:cNvPr>
            <p:cNvPicPr>
              <a:picLocks noChangeAspect="1"/>
            </p:cNvPicPr>
            <p:nvPr/>
          </p:nvPicPr>
          <p:blipFill>
            <a:blip r:embed="rId6"/>
            <a:stretch>
              <a:fillRect/>
            </a:stretch>
          </p:blipFill>
          <p:spPr>
            <a:xfrm>
              <a:off x="7924170" y="3185509"/>
              <a:ext cx="4010585" cy="2514951"/>
            </a:xfrm>
            <a:prstGeom prst="rect">
              <a:avLst/>
            </a:prstGeom>
          </p:spPr>
        </p:pic>
        <p:sp>
          <p:nvSpPr>
            <p:cNvPr id="26" name="Rectangle 25">
              <a:extLst>
                <a:ext uri="{FF2B5EF4-FFF2-40B4-BE49-F238E27FC236}">
                  <a16:creationId xmlns:a16="http://schemas.microsoft.com/office/drawing/2014/main" id="{2963118F-BA87-4D83-BFF1-A3476FCC6C62}"/>
                </a:ext>
              </a:extLst>
            </p:cNvPr>
            <p:cNvSpPr/>
            <p:nvPr/>
          </p:nvSpPr>
          <p:spPr>
            <a:xfrm>
              <a:off x="8115815" y="3847094"/>
              <a:ext cx="1093307" cy="124831"/>
            </a:xfrm>
            <a:prstGeom prst="rect">
              <a:avLst/>
            </a:prstGeom>
            <a:pattFill prst="ltUpDiag">
              <a:fgClr>
                <a:schemeClr val="bg1"/>
              </a:fgClr>
              <a:bgClr>
                <a:srgbClr val="42414D"/>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28" name="Connecteur droit avec flèche 27">
            <a:extLst>
              <a:ext uri="{FF2B5EF4-FFF2-40B4-BE49-F238E27FC236}">
                <a16:creationId xmlns:a16="http://schemas.microsoft.com/office/drawing/2014/main" id="{D63480A5-1521-4822-8056-A9B2CBFB9AF4}"/>
              </a:ext>
            </a:extLst>
          </p:cNvPr>
          <p:cNvCxnSpPr>
            <a:cxnSpLocks/>
          </p:cNvCxnSpPr>
          <p:nvPr/>
        </p:nvCxnSpPr>
        <p:spPr>
          <a:xfrm rot="6300000">
            <a:off x="8112964" y="4189538"/>
            <a:ext cx="475755" cy="506894"/>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AF952238-CE31-4C71-B310-240E7E0C90DD}"/>
              </a:ext>
            </a:extLst>
          </p:cNvPr>
          <p:cNvCxnSpPr>
            <a:cxnSpLocks/>
          </p:cNvCxnSpPr>
          <p:nvPr/>
        </p:nvCxnSpPr>
        <p:spPr>
          <a:xfrm>
            <a:off x="7437968" y="6121653"/>
            <a:ext cx="1744132" cy="0"/>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2" name="Groupe 31">
            <a:extLst>
              <a:ext uri="{FF2B5EF4-FFF2-40B4-BE49-F238E27FC236}">
                <a16:creationId xmlns:a16="http://schemas.microsoft.com/office/drawing/2014/main" id="{72180E4B-AABF-454D-B590-6C76ADDB7E44}"/>
              </a:ext>
            </a:extLst>
          </p:cNvPr>
          <p:cNvGrpSpPr/>
          <p:nvPr/>
        </p:nvGrpSpPr>
        <p:grpSpPr>
          <a:xfrm>
            <a:off x="6967467" y="1894842"/>
            <a:ext cx="4763754" cy="1434074"/>
            <a:chOff x="278912" y="1748617"/>
            <a:chExt cx="6029456" cy="1434074"/>
          </a:xfrm>
        </p:grpSpPr>
        <p:sp>
          <p:nvSpPr>
            <p:cNvPr id="34" name="Rectangle : coins arrondis 33">
              <a:extLst>
                <a:ext uri="{FF2B5EF4-FFF2-40B4-BE49-F238E27FC236}">
                  <a16:creationId xmlns:a16="http://schemas.microsoft.com/office/drawing/2014/main" id="{55835508-8DF8-42D0-96FD-70EFD5A68B40}"/>
                </a:ext>
              </a:extLst>
            </p:cNvPr>
            <p:cNvSpPr/>
            <p:nvPr/>
          </p:nvSpPr>
          <p:spPr>
            <a:xfrm>
              <a:off x="278912" y="1748617"/>
              <a:ext cx="6029456" cy="1434074"/>
            </a:xfrm>
            <a:prstGeom prst="roundRect">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66EF8B91-C7A3-4B05-8981-E65FDCCF0BC5}"/>
                </a:ext>
              </a:extLst>
            </p:cNvPr>
            <p:cNvSpPr txBox="1"/>
            <p:nvPr/>
          </p:nvSpPr>
          <p:spPr>
            <a:xfrm>
              <a:off x="1274486" y="1828372"/>
              <a:ext cx="4840992" cy="1323439"/>
            </a:xfrm>
            <a:prstGeom prst="rect">
              <a:avLst/>
            </a:prstGeom>
            <a:noFill/>
          </p:spPr>
          <p:txBody>
            <a:bodyPr wrap="square" rtlCol="0">
              <a:spAutoFit/>
            </a:bodyPr>
            <a:lstStyle/>
            <a:p>
              <a:r>
                <a:rPr lang="fr-FR" sz="2000" dirty="0"/>
                <a:t>Le </a:t>
              </a:r>
              <a:r>
                <a:rPr lang="fr-FR" sz="2000" b="1" dirty="0"/>
                <a:t>compte</a:t>
              </a:r>
              <a:r>
                <a:rPr lang="fr-FR" sz="2000" dirty="0"/>
                <a:t> permet d’enregistrer et de synchroniser des paramètres (et favoris, mots de passe…) </a:t>
              </a:r>
              <a:br>
                <a:rPr lang="fr-FR" sz="2000" dirty="0"/>
              </a:br>
              <a:r>
                <a:rPr lang="fr-FR" sz="2000" dirty="0"/>
                <a:t>sur plusieurs appareils.</a:t>
              </a:r>
            </a:p>
          </p:txBody>
        </p:sp>
        <p:pic>
          <p:nvPicPr>
            <p:cNvPr id="37" name="Graphique 36" descr="Ampoule">
              <a:extLst>
                <a:ext uri="{FF2B5EF4-FFF2-40B4-BE49-F238E27FC236}">
                  <a16:creationId xmlns:a16="http://schemas.microsoft.com/office/drawing/2014/main" id="{E152A32F-0395-421B-BF1C-753BE41C95EB}"/>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392092" y="1927299"/>
              <a:ext cx="1014331" cy="828000"/>
            </a:xfrm>
            <a:prstGeom prst="rect">
              <a:avLst/>
            </a:prstGeom>
          </p:spPr>
        </p:pic>
      </p:grpSp>
    </p:spTree>
    <p:extLst>
      <p:ext uri="{BB962C8B-B14F-4D97-AF65-F5344CB8AC3E}">
        <p14:creationId xmlns:p14="http://schemas.microsoft.com/office/powerpoint/2010/main" val="552498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83753"/>
            <a:ext cx="113148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 name="Rectangle 1"/>
          <p:cNvSpPr/>
          <p:nvPr/>
        </p:nvSpPr>
        <p:spPr>
          <a:xfrm>
            <a:off x="334800" y="1238400"/>
            <a:ext cx="11322000" cy="498470"/>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dirty="0">
                <a:solidFill>
                  <a:prstClr val="black"/>
                </a:solidFill>
                <a:ea typeface="Trebuchet MS" charset="0"/>
                <a:cs typeface="Trebuchet MS" charset="0"/>
              </a:rPr>
              <a:t>Depuis la rubrique </a:t>
            </a:r>
            <a:r>
              <a:rPr lang="fr-FR" sz="2000" i="1" dirty="0">
                <a:solidFill>
                  <a:prstClr val="black"/>
                </a:solidFill>
                <a:ea typeface="Trebuchet MS" charset="0"/>
                <a:cs typeface="Trebuchet MS" charset="0"/>
              </a:rPr>
              <a:t>Synchronisation</a:t>
            </a:r>
            <a:r>
              <a:rPr lang="fr-FR" sz="2000" dirty="0">
                <a:solidFill>
                  <a:prstClr val="black"/>
                </a:solidFill>
                <a:ea typeface="Trebuchet MS" charset="0"/>
                <a:cs typeface="Trebuchet MS" charset="0"/>
              </a:rPr>
              <a:t> des paramètres, choisir les éléments à synchroniser</a:t>
            </a:r>
            <a:endParaRPr kumimoji="0" lang="fr-FR" sz="2000" i="0"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18" name="Rectangle 17"/>
          <p:cNvSpPr/>
          <p:nvPr/>
        </p:nvSpPr>
        <p:spPr>
          <a:xfrm>
            <a:off x="8760713" y="4813309"/>
            <a:ext cx="3193162" cy="1077218"/>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fr-FR" sz="1600" b="0" i="0" u="none" strike="noStrike" kern="1200" cap="none" spc="0" normalizeH="0" baseline="0" noProof="0" dirty="0">
                <a:ln>
                  <a:noFill/>
                </a:ln>
                <a:solidFill>
                  <a:prstClr val="black"/>
                </a:solidFill>
                <a:effectLst/>
                <a:uLnTx/>
                <a:uFillTx/>
                <a:ea typeface="+mn-ea"/>
                <a:cs typeface="+mn-cs"/>
              </a:rPr>
              <a:t>Onglets synchronisés (récupérer les onglets ouverts depuis un autre appareil connecté ou envoyer un onglet)</a:t>
            </a:r>
          </a:p>
        </p:txBody>
      </p:sp>
      <p:sp>
        <p:nvSpPr>
          <p:cNvPr id="29" name="Rectangle 28">
            <a:extLst>
              <a:ext uri="{FF2B5EF4-FFF2-40B4-BE49-F238E27FC236}">
                <a16:creationId xmlns:a16="http://schemas.microsoft.com/office/drawing/2014/main" id="{0E5BC64C-7DD9-4268-B5F9-0BF30669BC5E}"/>
              </a:ext>
            </a:extLst>
          </p:cNvPr>
          <p:cNvSpPr/>
          <p:nvPr/>
        </p:nvSpPr>
        <p:spPr>
          <a:xfrm>
            <a:off x="8753475" y="2890391"/>
            <a:ext cx="2903325" cy="830997"/>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fr-FR" sz="1600" b="0" i="0" u="none" strike="noStrike" kern="1200" cap="none" spc="0" normalizeH="0" baseline="0" noProof="0" dirty="0">
                <a:ln>
                  <a:noFill/>
                </a:ln>
                <a:solidFill>
                  <a:prstClr val="black"/>
                </a:solidFill>
                <a:effectLst/>
                <a:uLnTx/>
                <a:uFillTx/>
                <a:ea typeface="+mn-ea"/>
                <a:cs typeface="+mn-cs"/>
              </a:rPr>
              <a:t>Modifier le mot de passe, et l’adresse mail secondaire, </a:t>
            </a:r>
            <a:br>
              <a:rPr kumimoji="0" lang="fr-FR" sz="1600" b="0" i="0" u="none" strike="noStrike" kern="1200" cap="none" spc="0" normalizeH="0" baseline="0" noProof="0" dirty="0">
                <a:ln>
                  <a:noFill/>
                </a:ln>
                <a:solidFill>
                  <a:prstClr val="black"/>
                </a:solidFill>
                <a:effectLst/>
                <a:uLnTx/>
                <a:uFillTx/>
                <a:ea typeface="+mn-ea"/>
                <a:cs typeface="+mn-cs"/>
              </a:rPr>
            </a:br>
            <a:r>
              <a:rPr kumimoji="0" lang="fr-FR" sz="1600" b="0" i="0" u="none" strike="noStrike" kern="1200" cap="none" spc="0" normalizeH="0" baseline="0" noProof="0" dirty="0">
                <a:ln>
                  <a:noFill/>
                </a:ln>
                <a:solidFill>
                  <a:prstClr val="black"/>
                </a:solidFill>
                <a:effectLst/>
                <a:uLnTx/>
                <a:uFillTx/>
                <a:ea typeface="+mn-ea"/>
                <a:cs typeface="+mn-cs"/>
              </a:rPr>
              <a:t>gérer les appareils synchronisés</a:t>
            </a:r>
          </a:p>
        </p:txBody>
      </p:sp>
      <p:sp>
        <p:nvSpPr>
          <p:cNvPr id="28" name="Rectangle 27">
            <a:extLst>
              <a:ext uri="{FF2B5EF4-FFF2-40B4-BE49-F238E27FC236}">
                <a16:creationId xmlns:a16="http://schemas.microsoft.com/office/drawing/2014/main" id="{D047ED1D-6932-43D1-B698-A6B226DE76DB}"/>
              </a:ext>
            </a:extLst>
          </p:cNvPr>
          <p:cNvSpPr/>
          <p:nvPr/>
        </p:nvSpPr>
        <p:spPr>
          <a:xfrm>
            <a:off x="335309" y="217756"/>
            <a:ext cx="5181868"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CRÉER ET SYNCHRONISER UN COMPTE</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34" name="Rectangle 33">
            <a:extLst>
              <a:ext uri="{FF2B5EF4-FFF2-40B4-BE49-F238E27FC236}">
                <a16:creationId xmlns:a16="http://schemas.microsoft.com/office/drawing/2014/main" id="{AF849905-9CD1-4460-A561-D49E3B9E9414}"/>
              </a:ext>
            </a:extLst>
          </p:cNvPr>
          <p:cNvSpPr/>
          <p:nvPr/>
        </p:nvSpPr>
        <p:spPr>
          <a:xfrm>
            <a:off x="5697197" y="2058084"/>
            <a:ext cx="3378150" cy="498470"/>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dirty="0">
                <a:solidFill>
                  <a:prstClr val="black"/>
                </a:solidFill>
                <a:ea typeface="Trebuchet MS" charset="0"/>
                <a:cs typeface="Trebuchet MS" charset="0"/>
              </a:rPr>
              <a:t>Depuis le menu du compte</a:t>
            </a:r>
            <a:endParaRPr kumimoji="0" lang="fr-FR" sz="2000" i="0" u="none" strike="noStrike" kern="1200" cap="none" spc="0" normalizeH="0" baseline="0" noProof="0" dirty="0">
              <a:ln>
                <a:noFill/>
              </a:ln>
              <a:solidFill>
                <a:prstClr val="black"/>
              </a:solidFill>
              <a:effectLst/>
              <a:uLnTx/>
              <a:uFillTx/>
              <a:ea typeface="Trebuchet MS" charset="0"/>
              <a:cs typeface="Trebuchet MS" charset="0"/>
            </a:endParaRPr>
          </a:p>
        </p:txBody>
      </p:sp>
      <p:grpSp>
        <p:nvGrpSpPr>
          <p:cNvPr id="10" name="Groupe 9">
            <a:extLst>
              <a:ext uri="{FF2B5EF4-FFF2-40B4-BE49-F238E27FC236}">
                <a16:creationId xmlns:a16="http://schemas.microsoft.com/office/drawing/2014/main" id="{30C7DC0B-26F5-4AF9-8CB6-F3589A381B20}"/>
              </a:ext>
            </a:extLst>
          </p:cNvPr>
          <p:cNvGrpSpPr/>
          <p:nvPr/>
        </p:nvGrpSpPr>
        <p:grpSpPr>
          <a:xfrm>
            <a:off x="5865126" y="2656508"/>
            <a:ext cx="2610214" cy="3667637"/>
            <a:chOff x="5852472" y="2917482"/>
            <a:chExt cx="2610214" cy="3667637"/>
          </a:xfrm>
        </p:grpSpPr>
        <p:grpSp>
          <p:nvGrpSpPr>
            <p:cNvPr id="9" name="Groupe 8">
              <a:extLst>
                <a:ext uri="{FF2B5EF4-FFF2-40B4-BE49-F238E27FC236}">
                  <a16:creationId xmlns:a16="http://schemas.microsoft.com/office/drawing/2014/main" id="{912E0F20-496F-4D92-A29D-3CC6314DB729}"/>
                </a:ext>
              </a:extLst>
            </p:cNvPr>
            <p:cNvGrpSpPr/>
            <p:nvPr/>
          </p:nvGrpSpPr>
          <p:grpSpPr>
            <a:xfrm>
              <a:off x="5852472" y="2917482"/>
              <a:ext cx="2610214" cy="3667637"/>
              <a:chOff x="5852472" y="2917482"/>
              <a:chExt cx="2610214" cy="3667637"/>
            </a:xfrm>
          </p:grpSpPr>
          <p:pic>
            <p:nvPicPr>
              <p:cNvPr id="8" name="Image 7">
                <a:extLst>
                  <a:ext uri="{FF2B5EF4-FFF2-40B4-BE49-F238E27FC236}">
                    <a16:creationId xmlns:a16="http://schemas.microsoft.com/office/drawing/2014/main" id="{0879E8CB-C939-406D-820A-4BD7661196ED}"/>
                  </a:ext>
                </a:extLst>
              </p:cNvPr>
              <p:cNvPicPr>
                <a:picLocks noChangeAspect="1"/>
              </p:cNvPicPr>
              <p:nvPr/>
            </p:nvPicPr>
            <p:blipFill>
              <a:blip r:embed="rId3"/>
              <a:stretch>
                <a:fillRect/>
              </a:stretch>
            </p:blipFill>
            <p:spPr>
              <a:xfrm>
                <a:off x="5852472" y="2917482"/>
                <a:ext cx="2610214" cy="3667637"/>
              </a:xfrm>
              <a:prstGeom prst="rect">
                <a:avLst/>
              </a:prstGeom>
              <a:ln>
                <a:noFill/>
              </a:ln>
              <a:effectLst>
                <a:outerShdw blurRad="292100" dist="139700" dir="2700000" algn="tl" rotWithShape="0">
                  <a:srgbClr val="333333">
                    <a:alpha val="65000"/>
                  </a:srgbClr>
                </a:outerShdw>
              </a:effectLst>
            </p:spPr>
          </p:pic>
          <p:sp>
            <p:nvSpPr>
              <p:cNvPr id="35" name="Rectangle 34">
                <a:extLst>
                  <a:ext uri="{FF2B5EF4-FFF2-40B4-BE49-F238E27FC236}">
                    <a16:creationId xmlns:a16="http://schemas.microsoft.com/office/drawing/2014/main" id="{3645369D-A8D7-4A35-8DCD-0D65C5CDC09A}"/>
                  </a:ext>
                </a:extLst>
              </p:cNvPr>
              <p:cNvSpPr/>
              <p:nvPr/>
            </p:nvSpPr>
            <p:spPr>
              <a:xfrm>
                <a:off x="6015520" y="3576187"/>
                <a:ext cx="1080000" cy="72000"/>
              </a:xfrm>
              <a:prstGeom prst="rect">
                <a:avLst/>
              </a:prstGeom>
              <a:pattFill prst="ltUpDiag">
                <a:fgClr>
                  <a:schemeClr val="bg1"/>
                </a:fgClr>
                <a:bgClr>
                  <a:srgbClr val="42414D"/>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6" name="Rectangle 35">
              <a:extLst>
                <a:ext uri="{FF2B5EF4-FFF2-40B4-BE49-F238E27FC236}">
                  <a16:creationId xmlns:a16="http://schemas.microsoft.com/office/drawing/2014/main" id="{D5A02C1B-78EB-493F-AFC5-A9A1ACF3F59D}"/>
                </a:ext>
              </a:extLst>
            </p:cNvPr>
            <p:cNvSpPr/>
            <p:nvPr/>
          </p:nvSpPr>
          <p:spPr>
            <a:xfrm>
              <a:off x="6434620" y="5191125"/>
              <a:ext cx="1368000" cy="72000"/>
            </a:xfrm>
            <a:prstGeom prst="rect">
              <a:avLst/>
            </a:prstGeom>
            <a:pattFill prst="ltUpDiag">
              <a:fgClr>
                <a:schemeClr val="bg1"/>
              </a:fgClr>
              <a:bgClr>
                <a:srgbClr val="42414D"/>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9" name="Connecteur droit avec flèche 18">
            <a:extLst>
              <a:ext uri="{FF2B5EF4-FFF2-40B4-BE49-F238E27FC236}">
                <a16:creationId xmlns:a16="http://schemas.microsoft.com/office/drawing/2014/main" id="{4E0CD067-DEA9-4E9B-8FD7-0DB87085C0AB}"/>
              </a:ext>
            </a:extLst>
          </p:cNvPr>
          <p:cNvCxnSpPr>
            <a:cxnSpLocks/>
          </p:cNvCxnSpPr>
          <p:nvPr/>
        </p:nvCxnSpPr>
        <p:spPr>
          <a:xfrm>
            <a:off x="7386272" y="3197713"/>
            <a:ext cx="1367203" cy="0"/>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20230A1D-E227-436E-B3F6-E1B3C6BDA205}"/>
              </a:ext>
            </a:extLst>
          </p:cNvPr>
          <p:cNvCxnSpPr>
            <a:cxnSpLocks/>
          </p:cNvCxnSpPr>
          <p:nvPr/>
        </p:nvCxnSpPr>
        <p:spPr>
          <a:xfrm>
            <a:off x="8100647" y="4966151"/>
            <a:ext cx="652828" cy="0"/>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6" name="Groupe 15">
            <a:extLst>
              <a:ext uri="{FF2B5EF4-FFF2-40B4-BE49-F238E27FC236}">
                <a16:creationId xmlns:a16="http://schemas.microsoft.com/office/drawing/2014/main" id="{969DC8F9-7150-4276-A706-6608D3A5B87A}"/>
              </a:ext>
            </a:extLst>
          </p:cNvPr>
          <p:cNvGrpSpPr/>
          <p:nvPr/>
        </p:nvGrpSpPr>
        <p:grpSpPr>
          <a:xfrm>
            <a:off x="762773" y="1862691"/>
            <a:ext cx="4686095" cy="3229675"/>
            <a:chOff x="762773" y="1767441"/>
            <a:chExt cx="4686095" cy="3229675"/>
          </a:xfrm>
        </p:grpSpPr>
        <p:pic>
          <p:nvPicPr>
            <p:cNvPr id="6" name="Image 5">
              <a:extLst>
                <a:ext uri="{FF2B5EF4-FFF2-40B4-BE49-F238E27FC236}">
                  <a16:creationId xmlns:a16="http://schemas.microsoft.com/office/drawing/2014/main" id="{770CBF02-D8CD-4352-B594-EF546DDB839E}"/>
                </a:ext>
              </a:extLst>
            </p:cNvPr>
            <p:cNvPicPr>
              <a:picLocks noChangeAspect="1"/>
            </p:cNvPicPr>
            <p:nvPr/>
          </p:nvPicPr>
          <p:blipFill>
            <a:blip r:embed="rId4"/>
            <a:stretch>
              <a:fillRect/>
            </a:stretch>
          </p:blipFill>
          <p:spPr>
            <a:xfrm>
              <a:off x="762773" y="1767441"/>
              <a:ext cx="4686095" cy="3229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Rectangle : coins arrondis 26">
              <a:extLst>
                <a:ext uri="{FF2B5EF4-FFF2-40B4-BE49-F238E27FC236}">
                  <a16:creationId xmlns:a16="http://schemas.microsoft.com/office/drawing/2014/main" id="{E4865A24-0FEA-40A5-B333-409650B31D14}"/>
                </a:ext>
              </a:extLst>
            </p:cNvPr>
            <p:cNvSpPr/>
            <p:nvPr/>
          </p:nvSpPr>
          <p:spPr>
            <a:xfrm>
              <a:off x="1932423" y="3727858"/>
              <a:ext cx="2934851" cy="999390"/>
            </a:xfrm>
            <a:prstGeom prst="round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38937A62-19EB-47B7-9D80-535663D4E174}"/>
                </a:ext>
              </a:extLst>
            </p:cNvPr>
            <p:cNvSpPr/>
            <p:nvPr/>
          </p:nvSpPr>
          <p:spPr>
            <a:xfrm>
              <a:off x="2479717" y="2042662"/>
              <a:ext cx="720000" cy="97616"/>
            </a:xfrm>
            <a:prstGeom prst="rect">
              <a:avLst/>
            </a:prstGeom>
            <a:pattFill prst="ltUpDiag">
              <a:fgClr>
                <a:schemeClr val="bg1"/>
              </a:fgClr>
              <a:bgClr>
                <a:srgbClr val="42414D"/>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avec flèche 37">
              <a:extLst>
                <a:ext uri="{FF2B5EF4-FFF2-40B4-BE49-F238E27FC236}">
                  <a16:creationId xmlns:a16="http://schemas.microsoft.com/office/drawing/2014/main" id="{216BD742-8534-47A5-BD4D-D2114F29569D}"/>
                </a:ext>
              </a:extLst>
            </p:cNvPr>
            <p:cNvCxnSpPr>
              <a:cxnSpLocks/>
            </p:cNvCxnSpPr>
            <p:nvPr/>
          </p:nvCxnSpPr>
          <p:spPr>
            <a:xfrm flipH="1">
              <a:off x="2534917" y="4490326"/>
              <a:ext cx="570903" cy="114777"/>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1772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6010" y="3984479"/>
            <a:ext cx="4225511" cy="2345129"/>
          </a:xfrm>
          <a:prstGeom prst="rect">
            <a:avLst/>
          </a:prstGeom>
          <a:noFill/>
        </p:spPr>
        <p:txBody>
          <a:bodyPr wrap="square" rtlCol="0">
            <a:spAutoFit/>
          </a:bodyPr>
          <a:lstStyle>
            <a:defPPr>
              <a:defRPr lang="fr-FR"/>
            </a:defPPr>
            <a:lvl1pPr>
              <a:lnSpc>
                <a:spcPct val="150000"/>
              </a:lnSpc>
              <a:defRPr sz="2000"/>
            </a:lvl1pPr>
          </a:lstStyle>
          <a:p>
            <a:pPr marL="342900" indent="-342900">
              <a:buFont typeface="Segoe UI Emoji" panose="020B0502040204020203" pitchFamily="34" charset="0"/>
              <a:buChar char="▸"/>
            </a:pPr>
            <a:r>
              <a:rPr lang="fr-FR" dirty="0"/>
              <a:t>Ouvrir un nouvel onglet</a:t>
            </a:r>
          </a:p>
          <a:p>
            <a:pPr marL="342900" indent="-342900">
              <a:buFont typeface="Segoe UI Emoji" panose="020B0502040204020203" pitchFamily="34" charset="0"/>
              <a:buChar char="▸"/>
            </a:pPr>
            <a:r>
              <a:rPr lang="fr-FR" dirty="0"/>
              <a:t>Ouvrir une nouvelle fenêtre</a:t>
            </a:r>
          </a:p>
          <a:p>
            <a:pPr marL="342900" indent="-342900">
              <a:buFont typeface="Segoe UI Emoji" panose="020B0502040204020203" pitchFamily="34" charset="0"/>
              <a:buChar char="▸"/>
            </a:pPr>
            <a:r>
              <a:rPr lang="fr-FR" dirty="0"/>
              <a:t>Passer d'un onglet à l'autre</a:t>
            </a:r>
          </a:p>
          <a:p>
            <a:pPr marL="342900" indent="-342900">
              <a:buFont typeface="Segoe UI Emoji" panose="020B0502040204020203" pitchFamily="34" charset="0"/>
              <a:buChar char="▸"/>
            </a:pPr>
            <a:r>
              <a:rPr lang="fr-FR" dirty="0"/>
              <a:t>Ouvrir le dernier onglet fermé</a:t>
            </a:r>
          </a:p>
          <a:p>
            <a:pPr marL="342900" indent="-342900">
              <a:buFont typeface="Segoe UI Emoji" panose="020B0502040204020203" pitchFamily="34" charset="0"/>
              <a:buChar char="▸"/>
            </a:pPr>
            <a:r>
              <a:rPr lang="fr-FR" dirty="0"/>
              <a:t>Recharger la page</a:t>
            </a:r>
          </a:p>
        </p:txBody>
      </p:sp>
      <p:sp>
        <p:nvSpPr>
          <p:cNvPr id="5" name="Signe Moins 4">
            <a:extLst>
              <a:ext uri="{FF2B5EF4-FFF2-40B4-BE49-F238E27FC236}">
                <a16:creationId xmlns:a16="http://schemas.microsoft.com/office/drawing/2014/main" id="{1CE18127-B102-4874-ABF4-1BA62DDD0547}"/>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766010" y="1555360"/>
            <a:ext cx="4479758" cy="1883464"/>
          </a:xfrm>
          <a:prstGeom prst="rect">
            <a:avLst/>
          </a:prstGeom>
          <a:noFill/>
        </p:spPr>
        <p:txBody>
          <a:bodyPr wrap="square" rtlCol="0">
            <a:spAutoFit/>
          </a:bodyPr>
          <a:lstStyle>
            <a:defPPr>
              <a:defRPr lang="fr-FR"/>
            </a:defPPr>
            <a:lvl1pPr>
              <a:lnSpc>
                <a:spcPct val="150000"/>
              </a:lnSpc>
              <a:defRPr sz="2000"/>
            </a:lvl1pPr>
          </a:lstStyle>
          <a:p>
            <a:r>
              <a:rPr lang="fr-FR" dirty="0"/>
              <a:t>Une navigation efficace passe par l’emploi des raccourcis clavier, qui sont les meilleurs outils gain de temps.</a:t>
            </a:r>
          </a:p>
        </p:txBody>
      </p:sp>
      <p:sp>
        <p:nvSpPr>
          <p:cNvPr id="8" name="ZoneTexte 7"/>
          <p:cNvSpPr txBox="1"/>
          <p:nvPr/>
        </p:nvSpPr>
        <p:spPr>
          <a:xfrm>
            <a:off x="4991521" y="3984479"/>
            <a:ext cx="4212637" cy="2345129"/>
          </a:xfrm>
          <a:prstGeom prst="rect">
            <a:avLst/>
          </a:prstGeom>
          <a:noFill/>
        </p:spPr>
        <p:txBody>
          <a:bodyPr wrap="square" rtlCol="0">
            <a:spAutoFit/>
          </a:bodyPr>
          <a:lstStyle>
            <a:defPPr>
              <a:defRPr lang="fr-FR"/>
            </a:defPPr>
            <a:lvl1pPr>
              <a:lnSpc>
                <a:spcPct val="150000"/>
              </a:lnSpc>
              <a:defRPr sz="2000"/>
            </a:lvl1pPr>
          </a:lstStyle>
          <a:p>
            <a:r>
              <a:rPr lang="fr-FR" dirty="0"/>
              <a:t>Ctrl + T</a:t>
            </a:r>
          </a:p>
          <a:p>
            <a:r>
              <a:rPr lang="fr-FR" dirty="0"/>
              <a:t>Ctrl + N</a:t>
            </a:r>
          </a:p>
          <a:p>
            <a:r>
              <a:rPr lang="fr-FR" dirty="0"/>
              <a:t>Ctrl + Tab OU  Ctrl + Maj + Tab</a:t>
            </a:r>
          </a:p>
          <a:p>
            <a:r>
              <a:rPr lang="fr-FR" dirty="0"/>
              <a:t>Ctrl + Maj + T</a:t>
            </a:r>
          </a:p>
          <a:p>
            <a:r>
              <a:rPr lang="fr-FR" dirty="0"/>
              <a:t>Ctrl + R</a:t>
            </a:r>
          </a:p>
        </p:txBody>
      </p:sp>
      <p:sp>
        <p:nvSpPr>
          <p:cNvPr id="23" name="Signe Moins 4">
            <a:extLst>
              <a:ext uri="{FF2B5EF4-FFF2-40B4-BE49-F238E27FC236}">
                <a16:creationId xmlns:a16="http://schemas.microsoft.com/office/drawing/2014/main" id="{1CE18127-B102-4874-ABF4-1BA62DDD0547}"/>
              </a:ext>
            </a:extLst>
          </p:cNvPr>
          <p:cNvSpPr/>
          <p:nvPr/>
        </p:nvSpPr>
        <p:spPr>
          <a:xfrm rot="16200000">
            <a:off x="3018952" y="4984234"/>
            <a:ext cx="3415180" cy="332351"/>
          </a:xfrm>
          <a:prstGeom prst="mathMinus">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 name="Groupe 2">
            <a:extLst>
              <a:ext uri="{FF2B5EF4-FFF2-40B4-BE49-F238E27FC236}">
                <a16:creationId xmlns:a16="http://schemas.microsoft.com/office/drawing/2014/main" id="{A9D5FD8C-5B35-44E1-AD58-0B3853038F83}"/>
              </a:ext>
            </a:extLst>
          </p:cNvPr>
          <p:cNvGrpSpPr/>
          <p:nvPr/>
        </p:nvGrpSpPr>
        <p:grpSpPr>
          <a:xfrm>
            <a:off x="5560295" y="1076143"/>
            <a:ext cx="6253557" cy="2913025"/>
            <a:chOff x="5560295" y="478983"/>
            <a:chExt cx="6253557" cy="2913025"/>
          </a:xfrm>
        </p:grpSpPr>
        <p:pic>
          <p:nvPicPr>
            <p:cNvPr id="10" name="Image 9">
              <a:extLst>
                <a:ext uri="{FF2B5EF4-FFF2-40B4-BE49-F238E27FC236}">
                  <a16:creationId xmlns:a16="http://schemas.microsoft.com/office/drawing/2014/main" id="{B1690475-C15B-4495-8413-4F9AF54A8149}"/>
                </a:ext>
              </a:extLst>
            </p:cNvPr>
            <p:cNvPicPr>
              <a:picLocks noChangeAspect="1"/>
            </p:cNvPicPr>
            <p:nvPr/>
          </p:nvPicPr>
          <p:blipFill>
            <a:blip r:embed="rId3"/>
            <a:stretch>
              <a:fillRect/>
            </a:stretch>
          </p:blipFill>
          <p:spPr>
            <a:xfrm rot="167121">
              <a:off x="5560295" y="478983"/>
              <a:ext cx="6253557" cy="2913025"/>
            </a:xfrm>
            <a:prstGeom prst="roundRect">
              <a:avLst>
                <a:gd name="adj" fmla="val 8594"/>
              </a:avLst>
            </a:prstGeom>
            <a:solidFill>
              <a:srgbClr val="FFFFFF">
                <a:shade val="85000"/>
              </a:srgbClr>
            </a:solidFill>
            <a:ln>
              <a:solidFill>
                <a:srgbClr val="66C1BF"/>
              </a:solidFill>
            </a:ln>
            <a:effectLst>
              <a:reflection blurRad="12700" stA="38000" endPos="28000" dist="5000" dir="5400000" sy="-100000" algn="bl" rotWithShape="0"/>
            </a:effectLst>
          </p:spPr>
        </p:pic>
        <p:sp>
          <p:nvSpPr>
            <p:cNvPr id="11" name="Ellipse 10">
              <a:extLst>
                <a:ext uri="{FF2B5EF4-FFF2-40B4-BE49-F238E27FC236}">
                  <a16:creationId xmlns:a16="http://schemas.microsoft.com/office/drawing/2014/main" id="{37E73B6A-D273-4802-B6AD-3EACE7E3E5D9}"/>
                </a:ext>
              </a:extLst>
            </p:cNvPr>
            <p:cNvSpPr/>
            <p:nvPr/>
          </p:nvSpPr>
          <p:spPr>
            <a:xfrm>
              <a:off x="5635921" y="2352304"/>
              <a:ext cx="579443" cy="489118"/>
            </a:xfrm>
            <a:prstGeom prst="ellipse">
              <a:avLst/>
            </a:prstGeom>
            <a:noFill/>
            <a:ln w="38100">
              <a:solidFill>
                <a:srgbClr val="66C1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8FA7792D-BE52-46E1-B508-B71ACF4D02D1}"/>
                </a:ext>
              </a:extLst>
            </p:cNvPr>
            <p:cNvSpPr/>
            <p:nvPr/>
          </p:nvSpPr>
          <p:spPr>
            <a:xfrm>
              <a:off x="5645252" y="1922928"/>
              <a:ext cx="579443" cy="489118"/>
            </a:xfrm>
            <a:prstGeom prst="ellipse">
              <a:avLst/>
            </a:prstGeom>
            <a:noFill/>
            <a:ln w="38100">
              <a:solidFill>
                <a:srgbClr val="66C1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37E73B6A-D273-4802-B6AD-3EACE7E3E5D9}"/>
                </a:ext>
              </a:extLst>
            </p:cNvPr>
            <p:cNvSpPr/>
            <p:nvPr/>
          </p:nvSpPr>
          <p:spPr>
            <a:xfrm>
              <a:off x="8022022" y="1184921"/>
              <a:ext cx="478800" cy="489118"/>
            </a:xfrm>
            <a:prstGeom prst="ellipse">
              <a:avLst/>
            </a:prstGeom>
            <a:noFill/>
            <a:ln w="38100">
              <a:solidFill>
                <a:srgbClr val="66C1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Ellipse 19">
              <a:extLst>
                <a:ext uri="{FF2B5EF4-FFF2-40B4-BE49-F238E27FC236}">
                  <a16:creationId xmlns:a16="http://schemas.microsoft.com/office/drawing/2014/main" id="{37E73B6A-D273-4802-B6AD-3EACE7E3E5D9}"/>
                </a:ext>
              </a:extLst>
            </p:cNvPr>
            <p:cNvSpPr/>
            <p:nvPr/>
          </p:nvSpPr>
          <p:spPr>
            <a:xfrm>
              <a:off x="8680701" y="2051682"/>
              <a:ext cx="478800" cy="489118"/>
            </a:xfrm>
            <a:prstGeom prst="ellipse">
              <a:avLst/>
            </a:prstGeom>
            <a:noFill/>
            <a:ln w="38100">
              <a:solidFill>
                <a:srgbClr val="66C1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37E73B6A-D273-4802-B6AD-3EACE7E3E5D9}"/>
                </a:ext>
              </a:extLst>
            </p:cNvPr>
            <p:cNvSpPr/>
            <p:nvPr/>
          </p:nvSpPr>
          <p:spPr>
            <a:xfrm>
              <a:off x="5724742" y="1064582"/>
              <a:ext cx="702580" cy="489118"/>
            </a:xfrm>
            <a:prstGeom prst="ellipse">
              <a:avLst/>
            </a:prstGeom>
            <a:noFill/>
            <a:ln w="38100">
              <a:solidFill>
                <a:srgbClr val="66C1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C9DF925D-AA3F-4953-BAFD-CD5FCAA61244}"/>
                </a:ext>
              </a:extLst>
            </p:cNvPr>
            <p:cNvSpPr/>
            <p:nvPr/>
          </p:nvSpPr>
          <p:spPr>
            <a:xfrm>
              <a:off x="7610997" y="1179231"/>
              <a:ext cx="478645" cy="489118"/>
            </a:xfrm>
            <a:prstGeom prst="ellipse">
              <a:avLst/>
            </a:prstGeom>
            <a:noFill/>
            <a:ln w="38100">
              <a:solidFill>
                <a:srgbClr val="66C1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7" name="Rectangle 16">
            <a:extLst>
              <a:ext uri="{FF2B5EF4-FFF2-40B4-BE49-F238E27FC236}">
                <a16:creationId xmlns:a16="http://schemas.microsoft.com/office/drawing/2014/main" id="{77E76DBA-157B-4FA3-BFFF-21D51332A565}"/>
              </a:ext>
            </a:extLst>
          </p:cNvPr>
          <p:cNvSpPr/>
          <p:nvPr/>
        </p:nvSpPr>
        <p:spPr>
          <a:xfrm>
            <a:off x="335309" y="217756"/>
            <a:ext cx="6019277"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NAVIGUER A L’AIDE DES RACCOURCIS CLAVIER</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spTree>
    <p:extLst>
      <p:ext uri="{BB962C8B-B14F-4D97-AF65-F5344CB8AC3E}">
        <p14:creationId xmlns:p14="http://schemas.microsoft.com/office/powerpoint/2010/main" val="1900768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grpSp>
        <p:nvGrpSpPr>
          <p:cNvPr id="23" name="Groupe 22">
            <a:extLst>
              <a:ext uri="{FF2B5EF4-FFF2-40B4-BE49-F238E27FC236}">
                <a16:creationId xmlns:a16="http://schemas.microsoft.com/office/drawing/2014/main" id="{EB3C6C23-04BB-4D1A-81A4-7AAEE8194357}"/>
              </a:ext>
            </a:extLst>
          </p:cNvPr>
          <p:cNvGrpSpPr/>
          <p:nvPr/>
        </p:nvGrpSpPr>
        <p:grpSpPr>
          <a:xfrm>
            <a:off x="278912" y="1653686"/>
            <a:ext cx="6882223" cy="4487267"/>
            <a:chOff x="278912" y="1299773"/>
            <a:chExt cx="6882223" cy="4487267"/>
          </a:xfrm>
        </p:grpSpPr>
        <p:sp>
          <p:nvSpPr>
            <p:cNvPr id="12" name="Rectangle : coins arrondis 11">
              <a:extLst>
                <a:ext uri="{FF2B5EF4-FFF2-40B4-BE49-F238E27FC236}">
                  <a16:creationId xmlns:a16="http://schemas.microsoft.com/office/drawing/2014/main" id="{4B841F5A-9BFB-4BE9-9776-26A2D3704694}"/>
                </a:ext>
              </a:extLst>
            </p:cNvPr>
            <p:cNvSpPr/>
            <p:nvPr/>
          </p:nvSpPr>
          <p:spPr>
            <a:xfrm>
              <a:off x="278912" y="1299773"/>
              <a:ext cx="6882223" cy="4487267"/>
            </a:xfrm>
            <a:prstGeom prst="roundRect">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E314D219-D568-4A64-A208-242DDCAB8F06}"/>
                </a:ext>
              </a:extLst>
            </p:cNvPr>
            <p:cNvSpPr txBox="1"/>
            <p:nvPr/>
          </p:nvSpPr>
          <p:spPr>
            <a:xfrm>
              <a:off x="1249709" y="2661189"/>
              <a:ext cx="5537953" cy="1323439"/>
            </a:xfrm>
            <a:prstGeom prst="rect">
              <a:avLst/>
            </a:prstGeom>
            <a:noFill/>
          </p:spPr>
          <p:txBody>
            <a:bodyPr wrap="square" rtlCol="0">
              <a:spAutoFit/>
            </a:bodyPr>
            <a:lstStyle/>
            <a:p>
              <a:pPr lvl="0">
                <a:defRPr/>
              </a:pPr>
              <a:r>
                <a:rPr lang="fr-FR" sz="2000" b="1" dirty="0"/>
                <a:t>Cache</a:t>
              </a:r>
              <a:r>
                <a:rPr lang="fr-FR" sz="2000" dirty="0"/>
                <a:t> : </a:t>
              </a:r>
              <a:r>
                <a:rPr lang="fr-FR" sz="2000" i="1" dirty="0"/>
                <a:t>sauvegarde temporaire des images, scripts et métadonnées graphiques des sites web qui permet d’accélérer le chargement des pages lors des prochaines visites.</a:t>
              </a:r>
            </a:p>
          </p:txBody>
        </p:sp>
        <p:sp>
          <p:nvSpPr>
            <p:cNvPr id="14" name="ZoneTexte 13">
              <a:extLst>
                <a:ext uri="{FF2B5EF4-FFF2-40B4-BE49-F238E27FC236}">
                  <a16:creationId xmlns:a16="http://schemas.microsoft.com/office/drawing/2014/main" id="{6B961069-6A88-4843-9D7A-DDBDA774DF4B}"/>
                </a:ext>
              </a:extLst>
            </p:cNvPr>
            <p:cNvSpPr txBox="1"/>
            <p:nvPr/>
          </p:nvSpPr>
          <p:spPr>
            <a:xfrm>
              <a:off x="1274485" y="1828372"/>
              <a:ext cx="5665578" cy="707886"/>
            </a:xfrm>
            <a:prstGeom prst="rect">
              <a:avLst/>
            </a:prstGeom>
            <a:noFill/>
          </p:spPr>
          <p:txBody>
            <a:bodyPr wrap="square" rtlCol="0">
              <a:spAutoFit/>
            </a:bodyPr>
            <a:lstStyle/>
            <a:p>
              <a:pPr lvl="0">
                <a:defRPr/>
              </a:pPr>
              <a:r>
                <a:rPr lang="fr-FR" sz="2000" b="1" dirty="0"/>
                <a:t>Historique </a:t>
              </a:r>
              <a:r>
                <a:rPr lang="fr-FR" sz="2000" dirty="0"/>
                <a:t>: </a:t>
              </a:r>
              <a:r>
                <a:rPr lang="fr-FR" sz="2000" i="1" dirty="0"/>
                <a:t>liste des pages et des métadonnées associées (titre, heure, durée…) visitées.</a:t>
              </a:r>
            </a:p>
          </p:txBody>
        </p:sp>
        <p:pic>
          <p:nvPicPr>
            <p:cNvPr id="15" name="Graphique 14" descr="Ampoule">
              <a:extLst>
                <a:ext uri="{FF2B5EF4-FFF2-40B4-BE49-F238E27FC236}">
                  <a16:creationId xmlns:a16="http://schemas.microsoft.com/office/drawing/2014/main" id="{649AE62E-2A4C-40AB-A3D5-B5359BF5CDC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60085" y="1782085"/>
              <a:ext cx="914400" cy="914400"/>
            </a:xfrm>
            <a:prstGeom prst="rect">
              <a:avLst/>
            </a:prstGeom>
          </p:spPr>
        </p:pic>
        <p:sp>
          <p:nvSpPr>
            <p:cNvPr id="22" name="ZoneTexte 21">
              <a:extLst>
                <a:ext uri="{FF2B5EF4-FFF2-40B4-BE49-F238E27FC236}">
                  <a16:creationId xmlns:a16="http://schemas.microsoft.com/office/drawing/2014/main" id="{008541C2-8699-48D0-9360-E0602E0A74C1}"/>
                </a:ext>
              </a:extLst>
            </p:cNvPr>
            <p:cNvSpPr txBox="1"/>
            <p:nvPr/>
          </p:nvSpPr>
          <p:spPr>
            <a:xfrm>
              <a:off x="1249709" y="4109559"/>
              <a:ext cx="5537953" cy="1323439"/>
            </a:xfrm>
            <a:prstGeom prst="rect">
              <a:avLst/>
            </a:prstGeom>
            <a:noFill/>
          </p:spPr>
          <p:txBody>
            <a:bodyPr wrap="square" rtlCol="0">
              <a:spAutoFit/>
            </a:bodyPr>
            <a:lstStyle/>
            <a:p>
              <a:pPr lvl="0">
                <a:defRPr/>
              </a:pPr>
              <a:r>
                <a:rPr lang="fr-FR" sz="2000" b="1" dirty="0"/>
                <a:t>Cookie</a:t>
              </a:r>
              <a:r>
                <a:rPr lang="fr-FR" sz="2000" dirty="0"/>
                <a:t> : </a:t>
              </a:r>
              <a:r>
                <a:rPr lang="fr-FR" sz="2000" i="1" dirty="0"/>
                <a:t>fichier contenant un certain nombre de données nécessaires ou non à l’utilisation d’une page web, qui permet de faciliter la navigation lors des prochaines visites.</a:t>
              </a:r>
            </a:p>
          </p:txBody>
        </p:sp>
      </p:grpSp>
      <p:sp>
        <p:nvSpPr>
          <p:cNvPr id="24" name="ZoneTexte 23">
            <a:extLst>
              <a:ext uri="{FF2B5EF4-FFF2-40B4-BE49-F238E27FC236}">
                <a16:creationId xmlns:a16="http://schemas.microsoft.com/office/drawing/2014/main" id="{1D6E34F5-68BF-483B-9ACB-613B533C8E94}"/>
              </a:ext>
            </a:extLst>
          </p:cNvPr>
          <p:cNvSpPr txBox="1"/>
          <p:nvPr/>
        </p:nvSpPr>
        <p:spPr>
          <a:xfrm>
            <a:off x="7758459" y="3176684"/>
            <a:ext cx="3778316" cy="2323713"/>
          </a:xfrm>
          <a:prstGeom prst="rect">
            <a:avLst/>
          </a:prstGeom>
          <a:noFill/>
        </p:spPr>
        <p:txBody>
          <a:bodyPr wrap="square" rtlCol="0">
            <a:spAutoFit/>
          </a:bodyPr>
          <a:lstStyle/>
          <a:p>
            <a:pPr marL="342900" indent="-342900" algn="just">
              <a:spcAft>
                <a:spcPts val="600"/>
              </a:spcAft>
              <a:buFont typeface="OpenSymbol" panose="05010000000000000000" pitchFamily="2" charset="2"/>
              <a:buChar char=""/>
            </a:pPr>
            <a:r>
              <a:rPr lang="fr-FR" sz="2000" dirty="0"/>
              <a:t>Historique de recherche</a:t>
            </a:r>
          </a:p>
          <a:p>
            <a:pPr marL="342900" indent="-342900" algn="just">
              <a:spcAft>
                <a:spcPts val="600"/>
              </a:spcAft>
              <a:buFont typeface="OpenSymbol" panose="05010000000000000000" pitchFamily="2" charset="2"/>
              <a:buChar char=""/>
            </a:pPr>
            <a:r>
              <a:rPr lang="fr-FR" sz="2000" dirty="0"/>
              <a:t>Historique de téléchargement</a:t>
            </a:r>
          </a:p>
          <a:p>
            <a:pPr marL="342900" indent="-342900" algn="just">
              <a:spcAft>
                <a:spcPts val="600"/>
              </a:spcAft>
              <a:buFont typeface="OpenSymbol" panose="05010000000000000000" pitchFamily="2" charset="2"/>
              <a:buChar char=""/>
            </a:pPr>
            <a:r>
              <a:rPr lang="fr-FR" sz="2000" dirty="0"/>
              <a:t>Cookies et données de site</a:t>
            </a:r>
          </a:p>
          <a:p>
            <a:pPr marL="342900" indent="-342900" algn="just">
              <a:spcAft>
                <a:spcPts val="600"/>
              </a:spcAft>
              <a:buFont typeface="OpenSymbol" panose="05010000000000000000" pitchFamily="2" charset="2"/>
              <a:buChar char=""/>
            </a:pPr>
            <a:r>
              <a:rPr lang="fr-FR" sz="2000" dirty="0"/>
              <a:t>Mots de passe</a:t>
            </a:r>
          </a:p>
          <a:p>
            <a:pPr marL="342900" indent="-342900" algn="just">
              <a:spcAft>
                <a:spcPts val="600"/>
              </a:spcAft>
              <a:buFont typeface="OpenSymbol" panose="05010000000000000000" pitchFamily="2" charset="2"/>
              <a:buChar char=""/>
            </a:pPr>
            <a:r>
              <a:rPr lang="fr-FR" sz="2000" dirty="0"/>
              <a:t>Images et fichiers en cache</a:t>
            </a:r>
          </a:p>
          <a:p>
            <a:pPr marL="342900" indent="-342900" algn="just">
              <a:spcAft>
                <a:spcPts val="600"/>
              </a:spcAft>
              <a:buFont typeface="OpenSymbol" panose="05010000000000000000" pitchFamily="2" charset="2"/>
              <a:buChar char=""/>
            </a:pPr>
            <a:r>
              <a:rPr lang="fr-FR" sz="2000" dirty="0"/>
              <a:t>Paramètres de site</a:t>
            </a:r>
          </a:p>
        </p:txBody>
      </p:sp>
      <p:sp>
        <p:nvSpPr>
          <p:cNvPr id="25" name="ZoneTexte 24">
            <a:extLst>
              <a:ext uri="{FF2B5EF4-FFF2-40B4-BE49-F238E27FC236}">
                <a16:creationId xmlns:a16="http://schemas.microsoft.com/office/drawing/2014/main" id="{CE3AEBEE-4C09-478F-8322-1B179E607E20}"/>
              </a:ext>
            </a:extLst>
          </p:cNvPr>
          <p:cNvSpPr txBox="1"/>
          <p:nvPr/>
        </p:nvSpPr>
        <p:spPr>
          <a:xfrm>
            <a:off x="7525540" y="1874508"/>
            <a:ext cx="4387548" cy="1015663"/>
          </a:xfrm>
          <a:prstGeom prst="rect">
            <a:avLst/>
          </a:prstGeom>
          <a:noFill/>
        </p:spPr>
        <p:txBody>
          <a:bodyPr wrap="square" rtlCol="0">
            <a:spAutoFit/>
          </a:bodyPr>
          <a:lstStyle/>
          <a:p>
            <a:pPr>
              <a:spcAft>
                <a:spcPts val="600"/>
              </a:spcAft>
            </a:pPr>
            <a:r>
              <a:rPr lang="fr-FR" sz="2000" dirty="0"/>
              <a:t>On parle souvent de l’historique, mais il y a beaucoup plus d’informations et de données stockées par le navigateur :</a:t>
            </a:r>
          </a:p>
        </p:txBody>
      </p:sp>
      <p:sp>
        <p:nvSpPr>
          <p:cNvPr id="17" name="Rectangle 16">
            <a:extLst>
              <a:ext uri="{FF2B5EF4-FFF2-40B4-BE49-F238E27FC236}">
                <a16:creationId xmlns:a16="http://schemas.microsoft.com/office/drawing/2014/main" id="{4C9640B8-09E4-4ED6-AFFA-3A8C3923CEB8}"/>
              </a:ext>
            </a:extLst>
          </p:cNvPr>
          <p:cNvSpPr/>
          <p:nvPr/>
        </p:nvSpPr>
        <p:spPr>
          <a:xfrm>
            <a:off x="335309" y="217756"/>
            <a:ext cx="5585503"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MAÎTRISER LES PARAMETRES DE SECURITE</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spTree>
    <p:extLst>
      <p:ext uri="{BB962C8B-B14F-4D97-AF65-F5344CB8AC3E}">
        <p14:creationId xmlns:p14="http://schemas.microsoft.com/office/powerpoint/2010/main" val="3847766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FE44430-05B2-4F34-9E72-246CED91DC25}"/>
              </a:ext>
            </a:extLst>
          </p:cNvPr>
          <p:cNvPicPr>
            <a:picLocks noChangeAspect="1"/>
          </p:cNvPicPr>
          <p:nvPr/>
        </p:nvPicPr>
        <p:blipFill>
          <a:blip r:embed="rId3"/>
          <a:stretch>
            <a:fillRect/>
          </a:stretch>
        </p:blipFill>
        <p:spPr>
          <a:xfrm>
            <a:off x="458757" y="2778709"/>
            <a:ext cx="6573028" cy="3412503"/>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39C958BF-7AD3-4014-B812-B16CD051F79E}"/>
              </a:ext>
            </a:extLst>
          </p:cNvPr>
          <p:cNvSpPr/>
          <p:nvPr/>
        </p:nvSpPr>
        <p:spPr>
          <a:xfrm>
            <a:off x="334799" y="1238400"/>
            <a:ext cx="9625630" cy="499176"/>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Segoe UI Emoji" panose="020B0502040204020203" pitchFamily="34" charset="0"/>
              <a:buChar char="▸"/>
              <a:tabLst/>
              <a:defRPr/>
            </a:pPr>
            <a:r>
              <a:rPr kumimoji="0" lang="fr-FR" sz="2000" b="0" i="0" u="none" strike="noStrike" kern="1200" cap="none" spc="0" normalizeH="0" baseline="0" noProof="0" dirty="0">
                <a:ln>
                  <a:noFill/>
                </a:ln>
                <a:solidFill>
                  <a:prstClr val="black"/>
                </a:solidFill>
                <a:effectLst/>
                <a:uLnTx/>
                <a:uFillTx/>
                <a:ea typeface="+mn-ea"/>
                <a:cs typeface="+mn-cs"/>
              </a:rPr>
              <a:t>Depuis la rubrique </a:t>
            </a:r>
            <a:r>
              <a:rPr kumimoji="0" lang="fr-FR" sz="2000" b="0" i="1" u="none" strike="noStrike" kern="1200" cap="none" spc="0" normalizeH="0" baseline="0" noProof="0" dirty="0">
                <a:ln>
                  <a:noFill/>
                </a:ln>
                <a:solidFill>
                  <a:prstClr val="black"/>
                </a:solidFill>
                <a:effectLst/>
                <a:uLnTx/>
                <a:uFillTx/>
                <a:ea typeface="+mn-ea"/>
                <a:cs typeface="+mn-cs"/>
              </a:rPr>
              <a:t>Vie privée et sécurité </a:t>
            </a:r>
            <a:r>
              <a:rPr kumimoji="0" lang="fr-FR" sz="2000" b="0" u="none" strike="noStrike" kern="1200" cap="none" spc="0" normalizeH="0" baseline="0" noProof="0" dirty="0">
                <a:ln>
                  <a:noFill/>
                </a:ln>
                <a:solidFill>
                  <a:prstClr val="black"/>
                </a:solidFill>
                <a:effectLst/>
                <a:uLnTx/>
                <a:uFillTx/>
                <a:ea typeface="+mn-ea"/>
                <a:cs typeface="+mn-cs"/>
              </a:rPr>
              <a:t>des paramètres </a:t>
            </a:r>
            <a:r>
              <a:rPr kumimoji="0" lang="fr-FR" sz="2000" b="0" i="0" u="none" strike="noStrike" kern="1200" cap="none" spc="0" normalizeH="0" baseline="0" noProof="0" dirty="0">
                <a:ln>
                  <a:noFill/>
                </a:ln>
                <a:solidFill>
                  <a:prstClr val="black"/>
                </a:solidFill>
                <a:effectLst/>
                <a:uLnTx/>
                <a:uFillTx/>
                <a:ea typeface="+mn-ea"/>
                <a:cs typeface="+mn-cs"/>
              </a:rPr>
              <a:t>&gt; </a:t>
            </a:r>
            <a:r>
              <a:rPr kumimoji="0" lang="fr-FR" sz="2000" b="0" i="1" u="none" strike="noStrike" kern="1200" cap="none" spc="0" normalizeH="0" baseline="0" noProof="0" dirty="0">
                <a:ln>
                  <a:noFill/>
                </a:ln>
                <a:solidFill>
                  <a:prstClr val="black"/>
                </a:solidFill>
                <a:effectLst/>
                <a:uLnTx/>
                <a:uFillTx/>
                <a:ea typeface="+mn-ea"/>
                <a:cs typeface="+mn-cs"/>
              </a:rPr>
              <a:t>Identifiants et mots de passe</a:t>
            </a:r>
          </a:p>
        </p:txBody>
      </p:sp>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3" name="Rectangle 2">
            <a:extLst>
              <a:ext uri="{FF2B5EF4-FFF2-40B4-BE49-F238E27FC236}">
                <a16:creationId xmlns:a16="http://schemas.microsoft.com/office/drawing/2014/main" id="{02755F88-D3AA-443F-B08D-DFEC8030B348}"/>
              </a:ext>
            </a:extLst>
          </p:cNvPr>
          <p:cNvSpPr/>
          <p:nvPr/>
        </p:nvSpPr>
        <p:spPr>
          <a:xfrm>
            <a:off x="7456944" y="3712290"/>
            <a:ext cx="4276299" cy="646331"/>
          </a:xfrm>
          <a:prstGeom prst="rect">
            <a:avLst/>
          </a:prstGeom>
        </p:spPr>
        <p:txBody>
          <a:bodyPr wrap="none">
            <a:spAutoFit/>
          </a:bodyPr>
          <a:lstStyle/>
          <a:p>
            <a:pPr>
              <a:defRPr/>
            </a:pPr>
            <a:r>
              <a:rPr lang="fr-FR" dirty="0">
                <a:solidFill>
                  <a:prstClr val="black"/>
                </a:solidFill>
              </a:rPr>
              <a:t>Génération automatique et enregistrement</a:t>
            </a:r>
            <a:br>
              <a:rPr lang="fr-FR" dirty="0">
                <a:solidFill>
                  <a:prstClr val="black"/>
                </a:solidFill>
              </a:rPr>
            </a:br>
            <a:r>
              <a:rPr lang="fr-FR" dirty="0">
                <a:solidFill>
                  <a:prstClr val="black"/>
                </a:solidFill>
              </a:rPr>
              <a:t>de mots de passe</a:t>
            </a:r>
          </a:p>
        </p:txBody>
      </p:sp>
      <p:sp>
        <p:nvSpPr>
          <p:cNvPr id="28" name="ZoneTexte 27">
            <a:extLst>
              <a:ext uri="{FF2B5EF4-FFF2-40B4-BE49-F238E27FC236}">
                <a16:creationId xmlns:a16="http://schemas.microsoft.com/office/drawing/2014/main" id="{67CFC01A-8C8B-43F7-9D48-A098965F69EF}"/>
              </a:ext>
            </a:extLst>
          </p:cNvPr>
          <p:cNvSpPr txBox="1"/>
          <p:nvPr/>
        </p:nvSpPr>
        <p:spPr>
          <a:xfrm>
            <a:off x="5453865" y="3382769"/>
            <a:ext cx="1408898" cy="248512"/>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dirty="0">
              <a:solidFill>
                <a:schemeClr val="tx1"/>
              </a:solidFill>
            </a:endParaRPr>
          </a:p>
        </p:txBody>
      </p:sp>
      <p:sp>
        <p:nvSpPr>
          <p:cNvPr id="23" name="Rectangle 22">
            <a:extLst>
              <a:ext uri="{FF2B5EF4-FFF2-40B4-BE49-F238E27FC236}">
                <a16:creationId xmlns:a16="http://schemas.microsoft.com/office/drawing/2014/main" id="{563B23C0-6638-483B-ADF0-7186F288076D}"/>
              </a:ext>
            </a:extLst>
          </p:cNvPr>
          <p:cNvSpPr/>
          <p:nvPr/>
        </p:nvSpPr>
        <p:spPr>
          <a:xfrm>
            <a:off x="335309" y="217756"/>
            <a:ext cx="8376332"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MAÎTRISER LES PARAMETRES DE SECURITE : gérer ses mots de passe</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11" name="Rectangle 10">
            <a:extLst>
              <a:ext uri="{FF2B5EF4-FFF2-40B4-BE49-F238E27FC236}">
                <a16:creationId xmlns:a16="http://schemas.microsoft.com/office/drawing/2014/main" id="{1F178CDF-3863-4B67-A486-4F99223F8AD0}"/>
              </a:ext>
            </a:extLst>
          </p:cNvPr>
          <p:cNvSpPr/>
          <p:nvPr/>
        </p:nvSpPr>
        <p:spPr>
          <a:xfrm>
            <a:off x="2673801" y="2044863"/>
            <a:ext cx="3462392" cy="646331"/>
          </a:xfrm>
          <a:prstGeom prst="rect">
            <a:avLst/>
          </a:prstGeom>
        </p:spPr>
        <p:txBody>
          <a:bodyPr wrap="square">
            <a:spAutoFit/>
          </a:bodyPr>
          <a:lstStyle/>
          <a:p>
            <a:pPr>
              <a:defRPr/>
            </a:pPr>
            <a:r>
              <a:rPr lang="fr-FR" dirty="0">
                <a:solidFill>
                  <a:prstClr val="black"/>
                </a:solidFill>
              </a:rPr>
              <a:t>Activer/désactiver l’enregistrement de mot de passe</a:t>
            </a:r>
          </a:p>
        </p:txBody>
      </p:sp>
      <p:sp>
        <p:nvSpPr>
          <p:cNvPr id="12" name="Rectangle 11">
            <a:extLst>
              <a:ext uri="{FF2B5EF4-FFF2-40B4-BE49-F238E27FC236}">
                <a16:creationId xmlns:a16="http://schemas.microsoft.com/office/drawing/2014/main" id="{F574D9BD-6191-4A5A-96C8-C29BD68CDE99}"/>
              </a:ext>
            </a:extLst>
          </p:cNvPr>
          <p:cNvSpPr/>
          <p:nvPr/>
        </p:nvSpPr>
        <p:spPr>
          <a:xfrm>
            <a:off x="7459038" y="2876330"/>
            <a:ext cx="4679599" cy="646331"/>
          </a:xfrm>
          <a:prstGeom prst="rect">
            <a:avLst/>
          </a:prstGeom>
        </p:spPr>
        <p:txBody>
          <a:bodyPr wrap="square">
            <a:spAutoFit/>
          </a:bodyPr>
          <a:lstStyle/>
          <a:p>
            <a:pPr lvl="0">
              <a:defRPr/>
            </a:pPr>
            <a:r>
              <a:rPr lang="fr-FR" dirty="0">
                <a:solidFill>
                  <a:prstClr val="black"/>
                </a:solidFill>
              </a:rPr>
              <a:t>Rechercher, modifier, supprimer des identifiants/mots de passe</a:t>
            </a:r>
          </a:p>
        </p:txBody>
      </p:sp>
      <p:cxnSp>
        <p:nvCxnSpPr>
          <p:cNvPr id="24" name="Connecteur droit avec flèche 23">
            <a:extLst>
              <a:ext uri="{FF2B5EF4-FFF2-40B4-BE49-F238E27FC236}">
                <a16:creationId xmlns:a16="http://schemas.microsoft.com/office/drawing/2014/main" id="{92F5317B-1C34-4C3C-996C-1EF4DFDF39AA}"/>
              </a:ext>
            </a:extLst>
          </p:cNvPr>
          <p:cNvCxnSpPr>
            <a:cxnSpLocks/>
            <a:stCxn id="28" idx="3"/>
            <a:endCxn id="12" idx="1"/>
          </p:cNvCxnSpPr>
          <p:nvPr/>
        </p:nvCxnSpPr>
        <p:spPr>
          <a:xfrm flipV="1">
            <a:off x="6862763" y="3199496"/>
            <a:ext cx="596275" cy="307529"/>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0A23A78C-7894-4F9E-BE56-F454A8EFAC63}"/>
              </a:ext>
            </a:extLst>
          </p:cNvPr>
          <p:cNvCxnSpPr>
            <a:cxnSpLocks/>
            <a:endCxn id="3" idx="1"/>
          </p:cNvCxnSpPr>
          <p:nvPr/>
        </p:nvCxnSpPr>
        <p:spPr>
          <a:xfrm flipV="1">
            <a:off x="4701384" y="4035456"/>
            <a:ext cx="2755560" cy="0"/>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5140E613-A366-4E32-AEC5-385F61A7C4B1}"/>
              </a:ext>
            </a:extLst>
          </p:cNvPr>
          <p:cNvCxnSpPr>
            <a:cxnSpLocks/>
          </p:cNvCxnSpPr>
          <p:nvPr/>
        </p:nvCxnSpPr>
        <p:spPr>
          <a:xfrm flipV="1">
            <a:off x="2209406" y="2573240"/>
            <a:ext cx="492697" cy="616709"/>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2" name="Image 31">
            <a:extLst>
              <a:ext uri="{FF2B5EF4-FFF2-40B4-BE49-F238E27FC236}">
                <a16:creationId xmlns:a16="http://schemas.microsoft.com/office/drawing/2014/main" id="{C3C87791-D380-46CD-AA62-E8C39F2D0050}"/>
              </a:ext>
            </a:extLst>
          </p:cNvPr>
          <p:cNvPicPr>
            <a:picLocks noChangeAspect="1"/>
          </p:cNvPicPr>
          <p:nvPr/>
        </p:nvPicPr>
        <p:blipFill>
          <a:blip r:embed="rId4"/>
          <a:stretch>
            <a:fillRect/>
          </a:stretch>
        </p:blipFill>
        <p:spPr>
          <a:xfrm>
            <a:off x="7510408" y="4639308"/>
            <a:ext cx="4679600" cy="976664"/>
          </a:xfrm>
          <a:prstGeom prst="rect">
            <a:avLst/>
          </a:prstGeom>
        </p:spPr>
      </p:pic>
      <p:cxnSp>
        <p:nvCxnSpPr>
          <p:cNvPr id="33" name="Connecteur droit avec flèche 32">
            <a:extLst>
              <a:ext uri="{FF2B5EF4-FFF2-40B4-BE49-F238E27FC236}">
                <a16:creationId xmlns:a16="http://schemas.microsoft.com/office/drawing/2014/main" id="{05398CB8-0422-473A-9C97-5D532A1578DC}"/>
              </a:ext>
            </a:extLst>
          </p:cNvPr>
          <p:cNvCxnSpPr>
            <a:cxnSpLocks/>
          </p:cNvCxnSpPr>
          <p:nvPr/>
        </p:nvCxnSpPr>
        <p:spPr>
          <a:xfrm>
            <a:off x="2883240" y="4515820"/>
            <a:ext cx="4573704" cy="246976"/>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40B7EBA2-B25C-484D-9149-D6C54D4F25AD}"/>
              </a:ext>
            </a:extLst>
          </p:cNvPr>
          <p:cNvCxnSpPr>
            <a:cxnSpLocks/>
          </p:cNvCxnSpPr>
          <p:nvPr/>
        </p:nvCxnSpPr>
        <p:spPr>
          <a:xfrm>
            <a:off x="3167012" y="5007334"/>
            <a:ext cx="4292026" cy="879559"/>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A3959016-357B-4D24-AFBA-9B648740A334}"/>
              </a:ext>
            </a:extLst>
          </p:cNvPr>
          <p:cNvSpPr/>
          <p:nvPr/>
        </p:nvSpPr>
        <p:spPr>
          <a:xfrm>
            <a:off x="7456943" y="5720770"/>
            <a:ext cx="4122031" cy="369332"/>
          </a:xfrm>
          <a:prstGeom prst="rect">
            <a:avLst/>
          </a:prstGeom>
        </p:spPr>
        <p:txBody>
          <a:bodyPr wrap="square">
            <a:spAutoFit/>
          </a:bodyPr>
          <a:lstStyle/>
          <a:p>
            <a:pPr>
              <a:defRPr/>
            </a:pPr>
            <a:r>
              <a:rPr lang="fr-FR" dirty="0">
                <a:solidFill>
                  <a:prstClr val="black"/>
                </a:solidFill>
              </a:rPr>
              <a:t>Alertes de mots de passe corrompus</a:t>
            </a:r>
          </a:p>
        </p:txBody>
      </p:sp>
      <p:pic>
        <p:nvPicPr>
          <p:cNvPr id="48" name="Image 47">
            <a:extLst>
              <a:ext uri="{FF2B5EF4-FFF2-40B4-BE49-F238E27FC236}">
                <a16:creationId xmlns:a16="http://schemas.microsoft.com/office/drawing/2014/main" id="{31E2386B-9663-41D5-A278-52DB0BBAFB82}"/>
              </a:ext>
            </a:extLst>
          </p:cNvPr>
          <p:cNvPicPr>
            <a:picLocks noChangeAspect="1"/>
          </p:cNvPicPr>
          <p:nvPr/>
        </p:nvPicPr>
        <p:blipFill>
          <a:blip r:embed="rId5"/>
          <a:stretch>
            <a:fillRect/>
          </a:stretch>
        </p:blipFill>
        <p:spPr>
          <a:xfrm>
            <a:off x="10139591" y="332890"/>
            <a:ext cx="1717100" cy="2212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9" name="Connecteur droit avec flèche 48">
            <a:extLst>
              <a:ext uri="{FF2B5EF4-FFF2-40B4-BE49-F238E27FC236}">
                <a16:creationId xmlns:a16="http://schemas.microsoft.com/office/drawing/2014/main" id="{71A02795-B2AF-4F85-9505-EB24056AA717}"/>
              </a:ext>
            </a:extLst>
          </p:cNvPr>
          <p:cNvCxnSpPr>
            <a:cxnSpLocks/>
            <a:stCxn id="50" idx="1"/>
          </p:cNvCxnSpPr>
          <p:nvPr/>
        </p:nvCxnSpPr>
        <p:spPr>
          <a:xfrm flipH="1">
            <a:off x="9518199" y="2215680"/>
            <a:ext cx="651877" cy="646331"/>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7951CA23-C6B5-43F4-A390-8E3E793276DB}"/>
              </a:ext>
            </a:extLst>
          </p:cNvPr>
          <p:cNvSpPr txBox="1"/>
          <p:nvPr/>
        </p:nvSpPr>
        <p:spPr>
          <a:xfrm>
            <a:off x="10170076" y="2125680"/>
            <a:ext cx="720000" cy="180000"/>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dirty="0">
              <a:solidFill>
                <a:schemeClr val="tx1"/>
              </a:solidFill>
            </a:endParaRPr>
          </a:p>
        </p:txBody>
      </p:sp>
    </p:spTree>
    <p:extLst>
      <p:ext uri="{BB962C8B-B14F-4D97-AF65-F5344CB8AC3E}">
        <p14:creationId xmlns:p14="http://schemas.microsoft.com/office/powerpoint/2010/main" val="3542168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8" name="Rectangle 7">
            <a:extLst>
              <a:ext uri="{FF2B5EF4-FFF2-40B4-BE49-F238E27FC236}">
                <a16:creationId xmlns:a16="http://schemas.microsoft.com/office/drawing/2014/main" id="{39C958BF-7AD3-4014-B812-B16CD051F79E}"/>
              </a:ext>
            </a:extLst>
          </p:cNvPr>
          <p:cNvSpPr/>
          <p:nvPr/>
        </p:nvSpPr>
        <p:spPr>
          <a:xfrm>
            <a:off x="335309" y="1463193"/>
            <a:ext cx="6364736" cy="40011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Segoe UI Emoji" panose="020B0502040204020203" pitchFamily="34" charset="0"/>
              <a:buChar char="▸"/>
              <a:tabLst/>
              <a:defRPr/>
            </a:pPr>
            <a:r>
              <a:rPr kumimoji="0" lang="fr-FR" sz="2000" b="0" i="0" u="none" strike="noStrike" kern="1200" cap="none" spc="0" normalizeH="0" baseline="0" noProof="0" dirty="0">
                <a:ln>
                  <a:noFill/>
                </a:ln>
                <a:solidFill>
                  <a:prstClr val="black"/>
                </a:solidFill>
                <a:effectLst/>
                <a:uLnTx/>
                <a:uFillTx/>
                <a:ea typeface="+mn-ea"/>
                <a:cs typeface="+mn-cs"/>
              </a:rPr>
              <a:t>Depuis les paramètres, rubrique </a:t>
            </a:r>
            <a:r>
              <a:rPr kumimoji="0" lang="fr-FR" sz="2000" b="0" i="1" u="none" strike="noStrike" kern="1200" cap="none" spc="0" normalizeH="0" baseline="0" noProof="0" dirty="0">
                <a:ln>
                  <a:noFill/>
                </a:ln>
                <a:solidFill>
                  <a:prstClr val="black"/>
                </a:solidFill>
                <a:effectLst/>
                <a:uLnTx/>
                <a:uFillTx/>
                <a:ea typeface="+mn-ea"/>
                <a:cs typeface="+mn-cs"/>
              </a:rPr>
              <a:t>Vie privée et sécurité</a:t>
            </a:r>
          </a:p>
        </p:txBody>
      </p:sp>
      <p:sp>
        <p:nvSpPr>
          <p:cNvPr id="30" name="Arc 29">
            <a:extLst>
              <a:ext uri="{FF2B5EF4-FFF2-40B4-BE49-F238E27FC236}">
                <a16:creationId xmlns:a16="http://schemas.microsoft.com/office/drawing/2014/main" id="{BF1FC805-840F-41D0-8388-9177BE5C8184}"/>
              </a:ext>
            </a:extLst>
          </p:cNvPr>
          <p:cNvSpPr/>
          <p:nvPr/>
        </p:nvSpPr>
        <p:spPr>
          <a:xfrm rot="10800000" flipH="1" flipV="1">
            <a:off x="8302154" y="1378878"/>
            <a:ext cx="1138051" cy="1107390"/>
          </a:xfrm>
          <a:prstGeom prst="arc">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nvGrpSpPr>
          <p:cNvPr id="43" name="Groupe 42">
            <a:extLst>
              <a:ext uri="{FF2B5EF4-FFF2-40B4-BE49-F238E27FC236}">
                <a16:creationId xmlns:a16="http://schemas.microsoft.com/office/drawing/2014/main" id="{61077057-5407-4F47-BAE1-9528BC1C8AD6}"/>
              </a:ext>
            </a:extLst>
          </p:cNvPr>
          <p:cNvGrpSpPr/>
          <p:nvPr/>
        </p:nvGrpSpPr>
        <p:grpSpPr>
          <a:xfrm>
            <a:off x="354884" y="4455577"/>
            <a:ext cx="6420107" cy="1862479"/>
            <a:chOff x="7167954" y="3896084"/>
            <a:chExt cx="4633144" cy="1862479"/>
          </a:xfrm>
        </p:grpSpPr>
        <p:sp>
          <p:nvSpPr>
            <p:cNvPr id="40" name="Rectangle 39">
              <a:extLst>
                <a:ext uri="{FF2B5EF4-FFF2-40B4-BE49-F238E27FC236}">
                  <a16:creationId xmlns:a16="http://schemas.microsoft.com/office/drawing/2014/main" id="{B9E1A0F6-0CCD-47A9-96AD-7D293CA5424B}"/>
                </a:ext>
              </a:extLst>
            </p:cNvPr>
            <p:cNvSpPr/>
            <p:nvPr/>
          </p:nvSpPr>
          <p:spPr>
            <a:xfrm>
              <a:off x="7307003" y="3896084"/>
              <a:ext cx="4494095" cy="1862479"/>
            </a:xfrm>
            <a:prstGeom prst="rect">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5E17E0FB-E13F-46DC-9CEE-27EAC19E6F30}"/>
                </a:ext>
              </a:extLst>
            </p:cNvPr>
            <p:cNvSpPr txBox="1"/>
            <p:nvPr/>
          </p:nvSpPr>
          <p:spPr>
            <a:xfrm>
              <a:off x="7884098" y="3982639"/>
              <a:ext cx="3799180" cy="1723549"/>
            </a:xfrm>
            <a:prstGeom prst="rect">
              <a:avLst/>
            </a:prstGeom>
            <a:noFill/>
          </p:spPr>
          <p:txBody>
            <a:bodyPr wrap="square" rtlCol="0">
              <a:spAutoFit/>
            </a:bodyPr>
            <a:lstStyle/>
            <a:p>
              <a:pPr algn="just">
                <a:spcAft>
                  <a:spcPts val="600"/>
                </a:spcAft>
              </a:pPr>
              <a:r>
                <a:rPr lang="fr-FR" sz="1600" b="1" dirty="0"/>
                <a:t>Effacer l’historique : </a:t>
              </a:r>
              <a:r>
                <a:rPr lang="fr-FR" sz="1600" dirty="0">
                  <a:solidFill>
                    <a:prstClr val="black"/>
                  </a:solidFill>
                </a:rPr>
                <a:t>Ctrl + Maj + Suppr</a:t>
              </a:r>
              <a:endParaRPr lang="fr-FR" sz="1600" b="1" dirty="0"/>
            </a:p>
            <a:p>
              <a:pPr algn="just">
                <a:spcAft>
                  <a:spcPts val="600"/>
                </a:spcAft>
              </a:pPr>
              <a:r>
                <a:rPr lang="fr-FR" sz="1600" b="1" dirty="0"/>
                <a:t>+ Supprimer le cache </a:t>
              </a:r>
              <a:r>
                <a:rPr lang="fr-FR" sz="1600" dirty="0"/>
                <a:t>permet souvent de résoudre </a:t>
              </a:r>
              <a:br>
                <a:rPr lang="fr-FR" sz="1600" dirty="0"/>
              </a:br>
              <a:r>
                <a:rPr lang="fr-FR" sz="1600" dirty="0"/>
                <a:t>des problèmes de chargement de pages et notamment </a:t>
              </a:r>
              <a:br>
                <a:rPr lang="fr-FR" sz="1600" dirty="0"/>
              </a:br>
              <a:r>
                <a:rPr lang="fr-FR" sz="1600" dirty="0"/>
                <a:t>des difficultés d’accès aux ressources électroniques des BU.</a:t>
              </a:r>
            </a:p>
            <a:p>
              <a:pPr algn="just">
                <a:spcAft>
                  <a:spcPts val="600"/>
                </a:spcAft>
              </a:pPr>
              <a:r>
                <a:rPr lang="fr-FR" sz="1600" b="1" dirty="0">
                  <a:solidFill>
                    <a:prstClr val="black"/>
                  </a:solidFill>
                </a:rPr>
                <a:t>+</a:t>
              </a:r>
              <a:r>
                <a:rPr lang="fr-FR" sz="1600" dirty="0">
                  <a:solidFill>
                    <a:prstClr val="black"/>
                  </a:solidFill>
                </a:rPr>
                <a:t> Penser aussi à vérifier les identifiants enregistrés et l’historique sur les </a:t>
              </a:r>
              <a:r>
                <a:rPr lang="fr-FR" sz="1600" b="1" dirty="0">
                  <a:solidFill>
                    <a:prstClr val="black"/>
                  </a:solidFill>
                </a:rPr>
                <a:t>comptes</a:t>
              </a:r>
              <a:r>
                <a:rPr lang="fr-FR" sz="1600" dirty="0">
                  <a:solidFill>
                    <a:prstClr val="black"/>
                  </a:solidFill>
                </a:rPr>
                <a:t> </a:t>
              </a:r>
              <a:r>
                <a:rPr lang="fr-FR" sz="1600" b="1" dirty="0">
                  <a:solidFill>
                    <a:prstClr val="black"/>
                  </a:solidFill>
                </a:rPr>
                <a:t>Firefox/Google </a:t>
              </a:r>
              <a:r>
                <a:rPr lang="fr-FR" sz="1600" dirty="0">
                  <a:solidFill>
                    <a:prstClr val="black"/>
                  </a:solidFill>
                </a:rPr>
                <a:t>!</a:t>
              </a:r>
              <a:endParaRPr lang="fr-FR" dirty="0"/>
            </a:p>
          </p:txBody>
        </p:sp>
        <p:pic>
          <p:nvPicPr>
            <p:cNvPr id="42" name="Graphique 41" descr="Signet">
              <a:extLst>
                <a:ext uri="{FF2B5EF4-FFF2-40B4-BE49-F238E27FC236}">
                  <a16:creationId xmlns:a16="http://schemas.microsoft.com/office/drawing/2014/main" id="{EAB94BC6-3FFE-4600-8AC5-EDFBA448959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167954" y="3943430"/>
              <a:ext cx="914400" cy="914400"/>
            </a:xfrm>
            <a:prstGeom prst="rect">
              <a:avLst/>
            </a:prstGeom>
          </p:spPr>
        </p:pic>
      </p:grpSp>
      <p:pic>
        <p:nvPicPr>
          <p:cNvPr id="3" name="Image 2">
            <a:extLst>
              <a:ext uri="{FF2B5EF4-FFF2-40B4-BE49-F238E27FC236}">
                <a16:creationId xmlns:a16="http://schemas.microsoft.com/office/drawing/2014/main" id="{9F9569B8-DB65-4022-B550-DA2C424A17C0}"/>
              </a:ext>
            </a:extLst>
          </p:cNvPr>
          <p:cNvPicPr>
            <a:picLocks noChangeAspect="1"/>
          </p:cNvPicPr>
          <p:nvPr/>
        </p:nvPicPr>
        <p:blipFill>
          <a:blip r:embed="rId5"/>
          <a:stretch>
            <a:fillRect/>
          </a:stretch>
        </p:blipFill>
        <p:spPr>
          <a:xfrm>
            <a:off x="574649" y="1964425"/>
            <a:ext cx="6364736" cy="1740901"/>
          </a:xfrm>
          <a:prstGeom prst="rect">
            <a:avLst/>
          </a:prstGeom>
          <a:ln>
            <a:noFill/>
          </a:ln>
          <a:effectLst>
            <a:outerShdw blurRad="292100" dist="139700" dir="2700000" algn="tl" rotWithShape="0">
              <a:srgbClr val="333333">
                <a:alpha val="65000"/>
              </a:srgbClr>
            </a:outerShdw>
          </a:effectLst>
        </p:spPr>
      </p:pic>
      <p:sp>
        <p:nvSpPr>
          <p:cNvPr id="21" name="Rectangle 20">
            <a:extLst>
              <a:ext uri="{FF2B5EF4-FFF2-40B4-BE49-F238E27FC236}">
                <a16:creationId xmlns:a16="http://schemas.microsoft.com/office/drawing/2014/main" id="{18E064A4-3772-46CB-AE5E-B930C222970C}"/>
              </a:ext>
            </a:extLst>
          </p:cNvPr>
          <p:cNvSpPr/>
          <p:nvPr/>
        </p:nvSpPr>
        <p:spPr>
          <a:xfrm>
            <a:off x="335309" y="217756"/>
            <a:ext cx="7973978"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MAÎTRISER LES PARAMETRES DE SECURITE : gérer son historique</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pic>
        <p:nvPicPr>
          <p:cNvPr id="4" name="Image 3">
            <a:extLst>
              <a:ext uri="{FF2B5EF4-FFF2-40B4-BE49-F238E27FC236}">
                <a16:creationId xmlns:a16="http://schemas.microsoft.com/office/drawing/2014/main" id="{67B8597C-27A8-4610-9F59-85907E62A316}"/>
              </a:ext>
            </a:extLst>
          </p:cNvPr>
          <p:cNvPicPr>
            <a:picLocks noChangeAspect="1"/>
          </p:cNvPicPr>
          <p:nvPr/>
        </p:nvPicPr>
        <p:blipFill>
          <a:blip r:embed="rId6"/>
          <a:stretch>
            <a:fillRect/>
          </a:stretch>
        </p:blipFill>
        <p:spPr>
          <a:xfrm>
            <a:off x="7230924" y="1180786"/>
            <a:ext cx="3192450" cy="927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 5">
            <a:extLst>
              <a:ext uri="{FF2B5EF4-FFF2-40B4-BE49-F238E27FC236}">
                <a16:creationId xmlns:a16="http://schemas.microsoft.com/office/drawing/2014/main" id="{F221BED7-CDFD-4273-A646-6C19436161F8}"/>
              </a:ext>
            </a:extLst>
          </p:cNvPr>
          <p:cNvPicPr>
            <a:picLocks noChangeAspect="1"/>
          </p:cNvPicPr>
          <p:nvPr/>
        </p:nvPicPr>
        <p:blipFill>
          <a:blip r:embed="rId7"/>
          <a:stretch>
            <a:fillRect/>
          </a:stretch>
        </p:blipFill>
        <p:spPr>
          <a:xfrm>
            <a:off x="7241752" y="2553630"/>
            <a:ext cx="3589593" cy="3751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 name="Arc 38">
            <a:extLst>
              <a:ext uri="{FF2B5EF4-FFF2-40B4-BE49-F238E27FC236}">
                <a16:creationId xmlns:a16="http://schemas.microsoft.com/office/drawing/2014/main" id="{BCD10446-0657-4198-8AA5-217D347F2B96}"/>
              </a:ext>
            </a:extLst>
          </p:cNvPr>
          <p:cNvSpPr/>
          <p:nvPr/>
        </p:nvSpPr>
        <p:spPr>
          <a:xfrm rot="7329345" flipH="1" flipV="1">
            <a:off x="5721235" y="1975790"/>
            <a:ext cx="1943420" cy="1376795"/>
          </a:xfrm>
          <a:prstGeom prst="arc">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15" name="Connecteur droit avec flèche 14">
            <a:extLst>
              <a:ext uri="{FF2B5EF4-FFF2-40B4-BE49-F238E27FC236}">
                <a16:creationId xmlns:a16="http://schemas.microsoft.com/office/drawing/2014/main" id="{91F8A897-8D8E-4971-88F6-EA4ED4051AE6}"/>
              </a:ext>
            </a:extLst>
          </p:cNvPr>
          <p:cNvCxnSpPr>
            <a:cxnSpLocks/>
          </p:cNvCxnSpPr>
          <p:nvPr/>
        </p:nvCxnSpPr>
        <p:spPr>
          <a:xfrm>
            <a:off x="6855707" y="2751567"/>
            <a:ext cx="386045" cy="310803"/>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2807F1CC-9E28-4E59-B208-9435722BCA8F}"/>
              </a:ext>
            </a:extLst>
          </p:cNvPr>
          <p:cNvSpPr txBox="1"/>
          <p:nvPr/>
        </p:nvSpPr>
        <p:spPr>
          <a:xfrm>
            <a:off x="5661660" y="2620754"/>
            <a:ext cx="1194047" cy="271037"/>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dirty="0">
              <a:solidFill>
                <a:schemeClr val="tx1"/>
              </a:solidFill>
            </a:endParaRPr>
          </a:p>
        </p:txBody>
      </p:sp>
    </p:spTree>
    <p:extLst>
      <p:ext uri="{BB962C8B-B14F-4D97-AF65-F5344CB8AC3E}">
        <p14:creationId xmlns:p14="http://schemas.microsoft.com/office/powerpoint/2010/main" val="2734929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4" name="Rectangle 13">
            <a:extLst>
              <a:ext uri="{FF2B5EF4-FFF2-40B4-BE49-F238E27FC236}">
                <a16:creationId xmlns:a16="http://schemas.microsoft.com/office/drawing/2014/main" id="{1C909CB9-43B1-434A-A56D-FC8ED4DF90D2}"/>
              </a:ext>
            </a:extLst>
          </p:cNvPr>
          <p:cNvSpPr/>
          <p:nvPr/>
        </p:nvSpPr>
        <p:spPr>
          <a:xfrm>
            <a:off x="335309" y="1352825"/>
            <a:ext cx="4531637" cy="40011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Segoe UI Emoji" panose="020B0502040204020203" pitchFamily="34" charset="0"/>
              <a:buChar char="▸"/>
              <a:tabLst/>
              <a:defRPr/>
            </a:pPr>
            <a:r>
              <a:rPr kumimoji="0" lang="fr-FR" sz="2000" b="0" i="0" u="none" strike="noStrike" kern="1200" cap="none" spc="0" normalizeH="0" baseline="0" noProof="0" dirty="0">
                <a:ln>
                  <a:noFill/>
                </a:ln>
                <a:solidFill>
                  <a:prstClr val="black"/>
                </a:solidFill>
                <a:effectLst/>
                <a:uLnTx/>
                <a:uFillTx/>
                <a:ea typeface="+mn-ea"/>
                <a:cs typeface="+mn-cs"/>
              </a:rPr>
              <a:t>Depuis le menu, rubrique </a:t>
            </a:r>
            <a:r>
              <a:rPr kumimoji="0" lang="fr-FR" sz="2000" b="0" i="1" u="none" strike="noStrike" kern="1200" cap="none" spc="0" normalizeH="0" baseline="0" noProof="0" dirty="0">
                <a:ln>
                  <a:noFill/>
                </a:ln>
                <a:solidFill>
                  <a:prstClr val="black"/>
                </a:solidFill>
                <a:effectLst/>
                <a:uLnTx/>
                <a:uFillTx/>
                <a:ea typeface="+mn-ea"/>
                <a:cs typeface="+mn-cs"/>
              </a:rPr>
              <a:t>Historique</a:t>
            </a:r>
          </a:p>
        </p:txBody>
      </p:sp>
      <p:grpSp>
        <p:nvGrpSpPr>
          <p:cNvPr id="9" name="Groupe 8">
            <a:extLst>
              <a:ext uri="{FF2B5EF4-FFF2-40B4-BE49-F238E27FC236}">
                <a16:creationId xmlns:a16="http://schemas.microsoft.com/office/drawing/2014/main" id="{77BA0C7F-E5DE-40A1-A5AC-0A4346D23412}"/>
              </a:ext>
            </a:extLst>
          </p:cNvPr>
          <p:cNvGrpSpPr/>
          <p:nvPr/>
        </p:nvGrpSpPr>
        <p:grpSpPr>
          <a:xfrm>
            <a:off x="3194565" y="2370433"/>
            <a:ext cx="2372056" cy="2146499"/>
            <a:chOff x="3783421" y="4297902"/>
            <a:chExt cx="2372056" cy="2146499"/>
          </a:xfrm>
        </p:grpSpPr>
        <p:grpSp>
          <p:nvGrpSpPr>
            <p:cNvPr id="7" name="Groupe 6">
              <a:extLst>
                <a:ext uri="{FF2B5EF4-FFF2-40B4-BE49-F238E27FC236}">
                  <a16:creationId xmlns:a16="http://schemas.microsoft.com/office/drawing/2014/main" id="{1E768270-80B2-4AD0-AD0A-E625F53170BD}"/>
                </a:ext>
              </a:extLst>
            </p:cNvPr>
            <p:cNvGrpSpPr/>
            <p:nvPr/>
          </p:nvGrpSpPr>
          <p:grpSpPr>
            <a:xfrm>
              <a:off x="3783421" y="4297902"/>
              <a:ext cx="2372056" cy="2146499"/>
              <a:chOff x="9122955" y="0"/>
              <a:chExt cx="2372056" cy="2146499"/>
            </a:xfrm>
          </p:grpSpPr>
          <p:pic>
            <p:nvPicPr>
              <p:cNvPr id="26" name="Image 25">
                <a:extLst>
                  <a:ext uri="{FF2B5EF4-FFF2-40B4-BE49-F238E27FC236}">
                    <a16:creationId xmlns:a16="http://schemas.microsoft.com/office/drawing/2014/main" id="{26F1BD16-E799-457A-9E8B-0841FEA35238}"/>
                  </a:ext>
                </a:extLst>
              </p:cNvPr>
              <p:cNvPicPr>
                <a:picLocks noChangeAspect="1"/>
              </p:cNvPicPr>
              <p:nvPr/>
            </p:nvPicPr>
            <p:blipFill rotWithShape="1">
              <a:blip r:embed="rId3"/>
              <a:srcRect l="2871" t="92055" r="8200" b="2410"/>
              <a:stretch/>
            </p:blipFill>
            <p:spPr>
              <a:xfrm>
                <a:off x="9122955" y="1814301"/>
                <a:ext cx="2372056" cy="332198"/>
              </a:xfrm>
              <a:prstGeom prst="rect">
                <a:avLst/>
              </a:prstGeom>
              <a:ln>
                <a:noFill/>
              </a:ln>
              <a:effectLst>
                <a:outerShdw blurRad="292100" dist="139700" dir="2700000" algn="tl" rotWithShape="0">
                  <a:srgbClr val="333333">
                    <a:alpha val="65000"/>
                  </a:srgbClr>
                </a:outerShdw>
              </a:effectLst>
            </p:spPr>
          </p:pic>
          <p:pic>
            <p:nvPicPr>
              <p:cNvPr id="27" name="Image 26">
                <a:extLst>
                  <a:ext uri="{FF2B5EF4-FFF2-40B4-BE49-F238E27FC236}">
                    <a16:creationId xmlns:a16="http://schemas.microsoft.com/office/drawing/2014/main" id="{19E127D8-AC66-4DB2-A8E1-EE3818578637}"/>
                  </a:ext>
                </a:extLst>
              </p:cNvPr>
              <p:cNvPicPr>
                <a:picLocks noChangeAspect="1"/>
              </p:cNvPicPr>
              <p:nvPr/>
            </p:nvPicPr>
            <p:blipFill rotWithShape="1">
              <a:blip r:embed="rId3"/>
              <a:srcRect l="2871" t="840" r="8200" b="68846"/>
              <a:stretch/>
            </p:blipFill>
            <p:spPr>
              <a:xfrm>
                <a:off x="9122955" y="0"/>
                <a:ext cx="2372056" cy="1819275"/>
              </a:xfrm>
              <a:prstGeom prst="rect">
                <a:avLst/>
              </a:prstGeom>
              <a:ln>
                <a:noFill/>
              </a:ln>
              <a:effectLst>
                <a:outerShdw blurRad="292100" dist="139700" dir="2700000" algn="tl" rotWithShape="0">
                  <a:srgbClr val="333333">
                    <a:alpha val="65000"/>
                  </a:srgbClr>
                </a:outerShdw>
              </a:effectLst>
            </p:spPr>
          </p:pic>
        </p:grpSp>
        <p:sp>
          <p:nvSpPr>
            <p:cNvPr id="19" name="ZoneTexte 18">
              <a:extLst>
                <a:ext uri="{FF2B5EF4-FFF2-40B4-BE49-F238E27FC236}">
                  <a16:creationId xmlns:a16="http://schemas.microsoft.com/office/drawing/2014/main" id="{A717745A-73FD-4AB4-9A49-0DC4DF8F8305}"/>
                </a:ext>
              </a:extLst>
            </p:cNvPr>
            <p:cNvSpPr txBox="1"/>
            <p:nvPr/>
          </p:nvSpPr>
          <p:spPr>
            <a:xfrm>
              <a:off x="3833673" y="5476799"/>
              <a:ext cx="1582914" cy="268799"/>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dirty="0">
                <a:solidFill>
                  <a:schemeClr val="tx1"/>
                </a:solidFill>
              </a:endParaRPr>
            </a:p>
          </p:txBody>
        </p:sp>
      </p:grpSp>
      <p:sp>
        <p:nvSpPr>
          <p:cNvPr id="28" name="ZoneTexte 27">
            <a:extLst>
              <a:ext uri="{FF2B5EF4-FFF2-40B4-BE49-F238E27FC236}">
                <a16:creationId xmlns:a16="http://schemas.microsoft.com/office/drawing/2014/main" id="{C5C58108-E19D-4A29-B60F-C6D97CF122F4}"/>
              </a:ext>
            </a:extLst>
          </p:cNvPr>
          <p:cNvSpPr txBox="1"/>
          <p:nvPr/>
        </p:nvSpPr>
        <p:spPr>
          <a:xfrm>
            <a:off x="3256247" y="4197328"/>
            <a:ext cx="1091137" cy="268799"/>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dirty="0">
              <a:solidFill>
                <a:schemeClr val="tx1"/>
              </a:solidFill>
            </a:endParaRPr>
          </a:p>
        </p:txBody>
      </p:sp>
      <p:cxnSp>
        <p:nvCxnSpPr>
          <p:cNvPr id="15" name="Connecteur droit avec flèche 14">
            <a:extLst>
              <a:ext uri="{FF2B5EF4-FFF2-40B4-BE49-F238E27FC236}">
                <a16:creationId xmlns:a16="http://schemas.microsoft.com/office/drawing/2014/main" id="{AA0E2CDF-898B-4BD7-AD02-6300DD2ED733}"/>
              </a:ext>
            </a:extLst>
          </p:cNvPr>
          <p:cNvCxnSpPr>
            <a:cxnSpLocks/>
          </p:cNvCxnSpPr>
          <p:nvPr/>
        </p:nvCxnSpPr>
        <p:spPr>
          <a:xfrm>
            <a:off x="4358814" y="4327917"/>
            <a:ext cx="1395883" cy="0"/>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1" name="Groupe 30">
            <a:extLst>
              <a:ext uri="{FF2B5EF4-FFF2-40B4-BE49-F238E27FC236}">
                <a16:creationId xmlns:a16="http://schemas.microsoft.com/office/drawing/2014/main" id="{86893E31-705C-4300-A395-B4605D4270F3}"/>
              </a:ext>
            </a:extLst>
          </p:cNvPr>
          <p:cNvGrpSpPr/>
          <p:nvPr/>
        </p:nvGrpSpPr>
        <p:grpSpPr>
          <a:xfrm>
            <a:off x="373435" y="2033793"/>
            <a:ext cx="2695951" cy="2724530"/>
            <a:chOff x="525835" y="2426858"/>
            <a:chExt cx="2695951" cy="2724530"/>
          </a:xfrm>
        </p:grpSpPr>
        <p:pic>
          <p:nvPicPr>
            <p:cNvPr id="13" name="Image 12">
              <a:extLst>
                <a:ext uri="{FF2B5EF4-FFF2-40B4-BE49-F238E27FC236}">
                  <a16:creationId xmlns:a16="http://schemas.microsoft.com/office/drawing/2014/main" id="{8000CF9B-8964-4AC9-8D21-5F1913082829}"/>
                </a:ext>
              </a:extLst>
            </p:cNvPr>
            <p:cNvPicPr>
              <a:picLocks noChangeAspect="1"/>
            </p:cNvPicPr>
            <p:nvPr/>
          </p:nvPicPr>
          <p:blipFill>
            <a:blip r:embed="rId4"/>
            <a:stretch>
              <a:fillRect/>
            </a:stretch>
          </p:blipFill>
          <p:spPr>
            <a:xfrm>
              <a:off x="525835" y="2426858"/>
              <a:ext cx="2695951" cy="27245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 name="ZoneTexte 28">
              <a:extLst>
                <a:ext uri="{FF2B5EF4-FFF2-40B4-BE49-F238E27FC236}">
                  <a16:creationId xmlns:a16="http://schemas.microsoft.com/office/drawing/2014/main" id="{A6775D92-8241-4FFE-A5B1-A1E4D728C173}"/>
                </a:ext>
              </a:extLst>
            </p:cNvPr>
            <p:cNvSpPr txBox="1"/>
            <p:nvPr/>
          </p:nvSpPr>
          <p:spPr>
            <a:xfrm>
              <a:off x="618333" y="4566142"/>
              <a:ext cx="791367" cy="268799"/>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dirty="0">
                <a:solidFill>
                  <a:schemeClr val="tx1"/>
                </a:solidFill>
              </a:endParaRPr>
            </a:p>
          </p:txBody>
        </p:sp>
      </p:grpSp>
      <p:grpSp>
        <p:nvGrpSpPr>
          <p:cNvPr id="37" name="Groupe 36">
            <a:extLst>
              <a:ext uri="{FF2B5EF4-FFF2-40B4-BE49-F238E27FC236}">
                <a16:creationId xmlns:a16="http://schemas.microsoft.com/office/drawing/2014/main" id="{2C821072-8327-45D9-AC3D-1E36E0EBCE99}"/>
              </a:ext>
            </a:extLst>
          </p:cNvPr>
          <p:cNvGrpSpPr/>
          <p:nvPr/>
        </p:nvGrpSpPr>
        <p:grpSpPr>
          <a:xfrm>
            <a:off x="5754697" y="2937316"/>
            <a:ext cx="6088138" cy="2827033"/>
            <a:chOff x="5907097" y="3282756"/>
            <a:chExt cx="6088138" cy="2827033"/>
          </a:xfrm>
        </p:grpSpPr>
        <p:pic>
          <p:nvPicPr>
            <p:cNvPr id="10" name="Image 9">
              <a:extLst>
                <a:ext uri="{FF2B5EF4-FFF2-40B4-BE49-F238E27FC236}">
                  <a16:creationId xmlns:a16="http://schemas.microsoft.com/office/drawing/2014/main" id="{96EE6BB3-ECD7-4488-94AD-CD27B691AAEF}"/>
                </a:ext>
              </a:extLst>
            </p:cNvPr>
            <p:cNvPicPr>
              <a:picLocks noChangeAspect="1"/>
            </p:cNvPicPr>
            <p:nvPr/>
          </p:nvPicPr>
          <p:blipFill>
            <a:blip r:embed="rId5"/>
            <a:stretch>
              <a:fillRect/>
            </a:stretch>
          </p:blipFill>
          <p:spPr>
            <a:xfrm>
              <a:off x="5907097" y="3282756"/>
              <a:ext cx="6088138" cy="2827033"/>
            </a:xfrm>
            <a:prstGeom prst="rect">
              <a:avLst/>
            </a:prstGeom>
            <a:ln w="38100" cap="rnd">
              <a:solidFill>
                <a:srgbClr val="C71BEC"/>
              </a:solidFill>
            </a:ln>
          </p:spPr>
        </p:pic>
        <p:sp>
          <p:nvSpPr>
            <p:cNvPr id="36" name="Rectangle 35">
              <a:extLst>
                <a:ext uri="{FF2B5EF4-FFF2-40B4-BE49-F238E27FC236}">
                  <a16:creationId xmlns:a16="http://schemas.microsoft.com/office/drawing/2014/main" id="{15ACDDC1-456E-4685-A743-A19F6E3A534F}"/>
                </a:ext>
              </a:extLst>
            </p:cNvPr>
            <p:cNvSpPr/>
            <p:nvPr/>
          </p:nvSpPr>
          <p:spPr>
            <a:xfrm>
              <a:off x="7648575" y="4081321"/>
              <a:ext cx="4224338" cy="1044000"/>
            </a:xfrm>
            <a:prstGeom prst="rect">
              <a:avLst/>
            </a:prstGeom>
            <a:solidFill>
              <a:srgbClr val="1C1B22"/>
            </a:solidFill>
            <a:ln>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Rectangle 19">
            <a:extLst>
              <a:ext uri="{FF2B5EF4-FFF2-40B4-BE49-F238E27FC236}">
                <a16:creationId xmlns:a16="http://schemas.microsoft.com/office/drawing/2014/main" id="{7DD9D6B5-4D4A-4536-A2C8-A8656C52F905}"/>
              </a:ext>
            </a:extLst>
          </p:cNvPr>
          <p:cNvSpPr/>
          <p:nvPr/>
        </p:nvSpPr>
        <p:spPr>
          <a:xfrm>
            <a:off x="335309" y="217756"/>
            <a:ext cx="7973978"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MAÎTRISER LES PARAMETRES DE SECURITE : gérer son historique</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3" name="Rectangle 2">
            <a:extLst>
              <a:ext uri="{FF2B5EF4-FFF2-40B4-BE49-F238E27FC236}">
                <a16:creationId xmlns:a16="http://schemas.microsoft.com/office/drawing/2014/main" id="{CF8A6E48-CF49-42F0-8E27-F704453442C6}"/>
              </a:ext>
            </a:extLst>
          </p:cNvPr>
          <p:cNvSpPr/>
          <p:nvPr/>
        </p:nvSpPr>
        <p:spPr>
          <a:xfrm>
            <a:off x="512064" y="2428240"/>
            <a:ext cx="2353056" cy="316992"/>
          </a:xfrm>
          <a:prstGeom prst="rect">
            <a:avLst/>
          </a:prstGeom>
          <a:solidFill>
            <a:srgbClr val="424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2">
            <a:extLst>
              <a:ext uri="{FF2B5EF4-FFF2-40B4-BE49-F238E27FC236}">
                <a16:creationId xmlns:a16="http://schemas.microsoft.com/office/drawing/2014/main" id="{0BAC5F64-A805-46C0-9DAB-5D2E981CC528}"/>
              </a:ext>
            </a:extLst>
          </p:cNvPr>
          <p:cNvCxnSpPr>
            <a:cxnSpLocks/>
          </p:cNvCxnSpPr>
          <p:nvPr/>
        </p:nvCxnSpPr>
        <p:spPr>
          <a:xfrm>
            <a:off x="1257300" y="4289574"/>
            <a:ext cx="1944000" cy="0"/>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553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10" name="Image 9">
            <a:hlinkClick r:id="rId3"/>
            <a:extLst>
              <a:ext uri="{FF2B5EF4-FFF2-40B4-BE49-F238E27FC236}">
                <a16:creationId xmlns:a16="http://schemas.microsoft.com/office/drawing/2014/main" id="{E9626C2F-94DB-4F8C-817A-90C2AD994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839" y="3608829"/>
            <a:ext cx="1219200" cy="1219200"/>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4516F49D-6E7B-4FAD-8689-24EC74F1E71A}"/>
              </a:ext>
            </a:extLst>
          </p:cNvPr>
          <p:cNvSpPr txBox="1"/>
          <p:nvPr/>
        </p:nvSpPr>
        <p:spPr>
          <a:xfrm>
            <a:off x="829524" y="1486622"/>
            <a:ext cx="4796670" cy="170816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600"/>
              </a:spcAft>
            </a:pPr>
            <a:r>
              <a:rPr lang="fr-FR" sz="2000" dirty="0"/>
              <a:t>Il est conseillé de nettoyer régulièrement son navigateur, ainsi que son ordinateur.</a:t>
            </a:r>
          </a:p>
          <a:p>
            <a:pPr algn="just">
              <a:spcAft>
                <a:spcPts val="600"/>
              </a:spcAft>
            </a:pPr>
            <a:r>
              <a:rPr lang="fr-FR" sz="2000" dirty="0"/>
              <a:t>De nombreux outils d’analyse et de traitement existent, mais le plus connu des outils freemium est </a:t>
            </a:r>
            <a:r>
              <a:rPr lang="fr-FR" sz="2000" i="1" dirty="0" err="1"/>
              <a:t>Ccleaner</a:t>
            </a:r>
            <a:r>
              <a:rPr lang="fr-FR" sz="2000" dirty="0"/>
              <a:t>.</a:t>
            </a:r>
          </a:p>
        </p:txBody>
      </p:sp>
      <p:pic>
        <p:nvPicPr>
          <p:cNvPr id="13" name="Graphique 27" descr="Bulles">
            <a:extLst>
              <a:ext uri="{FF2B5EF4-FFF2-40B4-BE49-F238E27FC236}">
                <a16:creationId xmlns:a16="http://schemas.microsoft.com/office/drawing/2014/main" id="{46CF4154-19A5-4196-9B0C-8487F26983D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426110" y="1266587"/>
            <a:ext cx="4038228" cy="4038228"/>
          </a:xfrm>
          <a:prstGeom prst="rect">
            <a:avLst/>
          </a:prstGeom>
        </p:spPr>
      </p:pic>
      <p:pic>
        <p:nvPicPr>
          <p:cNvPr id="14" name="Graphique 28" descr="Serpillière et seau">
            <a:extLst>
              <a:ext uri="{FF2B5EF4-FFF2-40B4-BE49-F238E27FC236}">
                <a16:creationId xmlns:a16="http://schemas.microsoft.com/office/drawing/2014/main" id="{DB6DAE18-7761-4D6C-9B3A-6E41D52DF515}"/>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426110" y="3005058"/>
            <a:ext cx="3260552" cy="3260552"/>
          </a:xfrm>
          <a:prstGeom prst="rect">
            <a:avLst/>
          </a:prstGeom>
        </p:spPr>
      </p:pic>
      <p:pic>
        <p:nvPicPr>
          <p:cNvPr id="15" name="Graphique 29" descr="Ordures">
            <a:extLst>
              <a:ext uri="{FF2B5EF4-FFF2-40B4-BE49-F238E27FC236}">
                <a16:creationId xmlns:a16="http://schemas.microsoft.com/office/drawing/2014/main" id="{7B92B907-264F-4E50-8FA5-BEC7D5E498D5}"/>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9415790" y="3775854"/>
            <a:ext cx="2509936" cy="2509936"/>
          </a:xfrm>
          <a:prstGeom prst="rect">
            <a:avLst/>
          </a:prstGeom>
        </p:spPr>
      </p:pic>
      <p:sp>
        <p:nvSpPr>
          <p:cNvPr id="9" name="Rectangle 8">
            <a:extLst>
              <a:ext uri="{FF2B5EF4-FFF2-40B4-BE49-F238E27FC236}">
                <a16:creationId xmlns:a16="http://schemas.microsoft.com/office/drawing/2014/main" id="{E7B65E83-CFAD-4861-A04D-52CB947568E9}"/>
              </a:ext>
            </a:extLst>
          </p:cNvPr>
          <p:cNvSpPr/>
          <p:nvPr/>
        </p:nvSpPr>
        <p:spPr>
          <a:xfrm>
            <a:off x="335309" y="217756"/>
            <a:ext cx="7973337"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MAÎTRISER LES PARAMETRES DE SECURITE : effacer ses données</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spTree>
    <p:extLst>
      <p:ext uri="{BB962C8B-B14F-4D97-AF65-F5344CB8AC3E}">
        <p14:creationId xmlns:p14="http://schemas.microsoft.com/office/powerpoint/2010/main" val="1398046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860951"/>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8" name="Rectangle 17">
            <a:extLst>
              <a:ext uri="{FF2B5EF4-FFF2-40B4-BE49-F238E27FC236}">
                <a16:creationId xmlns:a16="http://schemas.microsoft.com/office/drawing/2014/main" id="{5997F8B6-44D2-4031-9C29-3CD09D277B1F}"/>
              </a:ext>
            </a:extLst>
          </p:cNvPr>
          <p:cNvSpPr/>
          <p:nvPr/>
        </p:nvSpPr>
        <p:spPr>
          <a:xfrm>
            <a:off x="335309" y="217756"/>
            <a:ext cx="4202369" cy="744499"/>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3200" b="1" dirty="0">
                <a:solidFill>
                  <a:prstClr val="black"/>
                </a:solidFill>
                <a:ea typeface="Trebuchet MS" charset="0"/>
                <a:cs typeface="Trebuchet MS" charset="0"/>
              </a:rPr>
              <a:t>A VOUS DE JOUER !</a:t>
            </a:r>
            <a:endParaRPr kumimoji="0" lang="fr-FR" sz="3200" b="1"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13" name="ZoneTexte 12">
            <a:extLst>
              <a:ext uri="{FF2B5EF4-FFF2-40B4-BE49-F238E27FC236}">
                <a16:creationId xmlns:a16="http://schemas.microsoft.com/office/drawing/2014/main" id="{2656737B-DD09-46B7-8787-BC32D35C94A6}"/>
              </a:ext>
            </a:extLst>
          </p:cNvPr>
          <p:cNvSpPr txBox="1"/>
          <p:nvPr/>
        </p:nvSpPr>
        <p:spPr>
          <a:xfrm>
            <a:off x="1766740" y="2518746"/>
            <a:ext cx="8950960" cy="2554545"/>
          </a:xfrm>
          <a:prstGeom prst="rect">
            <a:avLst/>
          </a:prstGeom>
          <a:noFill/>
        </p:spPr>
        <p:txBody>
          <a:bodyPr wrap="square" rtlCol="0">
            <a:spAutoFit/>
          </a:bodyPr>
          <a:lstStyle/>
          <a:p>
            <a:pPr>
              <a:spcAft>
                <a:spcPts val="1200"/>
              </a:spcAft>
              <a:defRPr/>
            </a:pPr>
            <a:r>
              <a:rPr lang="fr-FR" sz="2800" b="1" dirty="0">
                <a:solidFill>
                  <a:prstClr val="black"/>
                </a:solidFill>
                <a:ea typeface="Trebuchet MS" charset="0"/>
                <a:cs typeface="Trebuchet MS" charset="0"/>
              </a:rPr>
              <a:t>Mise en pratique :</a:t>
            </a:r>
          </a:p>
          <a:p>
            <a:pPr marL="342900" indent="-342900">
              <a:spcAft>
                <a:spcPts val="600"/>
              </a:spcAft>
              <a:buFont typeface="Segoe UI Emoji" panose="020B0502040204020203" pitchFamily="34" charset="0"/>
              <a:buChar char="▸"/>
              <a:defRPr/>
            </a:pPr>
            <a:r>
              <a:rPr lang="fr-FR" sz="2800" dirty="0">
                <a:solidFill>
                  <a:prstClr val="black"/>
                </a:solidFill>
                <a:ea typeface="Trebuchet MS" charset="0"/>
                <a:cs typeface="Trebuchet MS" charset="0"/>
              </a:rPr>
              <a:t>Consultez la liste des mots de passe enregistrés et supprimez-en si besoin</a:t>
            </a:r>
          </a:p>
          <a:p>
            <a:pPr marL="342900" indent="-342900">
              <a:spcAft>
                <a:spcPts val="600"/>
              </a:spcAft>
              <a:buFont typeface="Segoe UI Emoji" panose="020B0502040204020203" pitchFamily="34" charset="0"/>
              <a:buChar char="▸"/>
              <a:defRPr/>
            </a:pPr>
            <a:r>
              <a:rPr lang="fr-FR" sz="2800" dirty="0">
                <a:solidFill>
                  <a:prstClr val="black"/>
                </a:solidFill>
                <a:ea typeface="Trebuchet MS" charset="0"/>
                <a:cs typeface="Trebuchet MS" charset="0"/>
              </a:rPr>
              <a:t>Consultez votre historique</a:t>
            </a:r>
          </a:p>
          <a:p>
            <a:pPr marL="342900" indent="-342900">
              <a:spcAft>
                <a:spcPts val="600"/>
              </a:spcAft>
              <a:buFont typeface="Segoe UI Emoji" panose="020B0502040204020203" pitchFamily="34" charset="0"/>
              <a:buChar char="▸"/>
              <a:defRPr/>
            </a:pPr>
            <a:r>
              <a:rPr lang="fr-FR" sz="2800" dirty="0">
                <a:solidFill>
                  <a:prstClr val="black"/>
                </a:solidFill>
                <a:ea typeface="Trebuchet MS" charset="0"/>
                <a:cs typeface="Trebuchet MS" charset="0"/>
              </a:rPr>
              <a:t>Repérer comment supprimer vos données de navigation</a:t>
            </a:r>
          </a:p>
        </p:txBody>
      </p:sp>
    </p:spTree>
    <p:extLst>
      <p:ext uri="{BB962C8B-B14F-4D97-AF65-F5344CB8AC3E}">
        <p14:creationId xmlns:p14="http://schemas.microsoft.com/office/powerpoint/2010/main" val="4179978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D3DA15AA-6B21-46E2-ACE6-61F224DB78C1}"/>
              </a:ext>
            </a:extLst>
          </p:cNvPr>
          <p:cNvGrpSpPr/>
          <p:nvPr/>
        </p:nvGrpSpPr>
        <p:grpSpPr>
          <a:xfrm>
            <a:off x="0" y="608788"/>
            <a:ext cx="7620000" cy="5715000"/>
            <a:chOff x="125730" y="571500"/>
            <a:chExt cx="7620000" cy="5715000"/>
          </a:xfrm>
        </p:grpSpPr>
        <p:pic>
          <p:nvPicPr>
            <p:cNvPr id="11" name="Image 10">
              <a:extLst>
                <a:ext uri="{FF2B5EF4-FFF2-40B4-BE49-F238E27FC236}">
                  <a16:creationId xmlns:a16="http://schemas.microsoft.com/office/drawing/2014/main" id="{A0CDC6C2-EB24-4838-BD49-62BB2CD709B5}"/>
                </a:ext>
              </a:extLst>
            </p:cNvPr>
            <p:cNvPicPr>
              <a:picLocks noChangeAspect="1"/>
            </p:cNvPicPr>
            <p:nvPr/>
          </p:nvPicPr>
          <p:blipFill>
            <a:blip r:embed="rId3"/>
            <a:stretch>
              <a:fillRect/>
            </a:stretch>
          </p:blipFill>
          <p:spPr>
            <a:xfrm>
              <a:off x="125730" y="571500"/>
              <a:ext cx="7620000" cy="5715000"/>
            </a:xfrm>
            <a:prstGeom prst="rect">
              <a:avLst/>
            </a:prstGeom>
          </p:spPr>
        </p:pic>
        <p:sp>
          <p:nvSpPr>
            <p:cNvPr id="6" name="ZoneTexte 5">
              <a:extLst>
                <a:ext uri="{FF2B5EF4-FFF2-40B4-BE49-F238E27FC236}">
                  <a16:creationId xmlns:a16="http://schemas.microsoft.com/office/drawing/2014/main" id="{EAB6C300-D823-4DDA-AA5C-A32325C2D344}"/>
                </a:ext>
              </a:extLst>
            </p:cNvPr>
            <p:cNvSpPr txBox="1"/>
            <p:nvPr/>
          </p:nvSpPr>
          <p:spPr>
            <a:xfrm>
              <a:off x="1275325" y="2779783"/>
              <a:ext cx="5690552" cy="1260000"/>
            </a:xfrm>
            <a:prstGeom prst="rect">
              <a:avLst/>
            </a:prstGeom>
            <a:solidFill>
              <a:srgbClr val="D0ECEB"/>
            </a:solidFill>
          </p:spPr>
          <p:txBody>
            <a:bodyPr wrap="square" rtlCol="0" anchor="ctr" anchorCtr="0">
              <a:noAutofit/>
            </a:bodyPr>
            <a:lstStyle/>
            <a:p>
              <a:pPr>
                <a:lnSpc>
                  <a:spcPct val="120000"/>
                </a:lnSpc>
              </a:pPr>
              <a:r>
                <a:rPr lang="fr-FR" sz="3200" b="1" dirty="0">
                  <a:ea typeface="Yu Gothic Light" panose="020B0300000000000000" pitchFamily="34" charset="-128"/>
                </a:rPr>
                <a:t>Ajouter des favoris et des extensions pratiques</a:t>
              </a:r>
            </a:p>
          </p:txBody>
        </p:sp>
      </p:grpSp>
      <p:sp>
        <p:nvSpPr>
          <p:cNvPr id="5" name="Rectangle 4">
            <a:extLst>
              <a:ext uri="{FF2B5EF4-FFF2-40B4-BE49-F238E27FC236}">
                <a16:creationId xmlns:a16="http://schemas.microsoft.com/office/drawing/2014/main" id="{EC555F2D-5C25-47CD-9300-AEB29C36E705}"/>
              </a:ext>
            </a:extLst>
          </p:cNvPr>
          <p:cNvSpPr/>
          <p:nvPr/>
        </p:nvSpPr>
        <p:spPr>
          <a:xfrm>
            <a:off x="7193293" y="2902655"/>
            <a:ext cx="4477991" cy="37766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1400" b="1" u="none" strike="noStrike" kern="1200" cap="none" spc="0" normalizeH="0" baseline="0" noProof="0" dirty="0">
                <a:ln>
                  <a:noFill/>
                </a:ln>
                <a:solidFill>
                  <a:prstClr val="black"/>
                </a:solidFill>
                <a:effectLst/>
                <a:uLnTx/>
                <a:uFillTx/>
                <a:ea typeface="Trebuchet MS" charset="0"/>
                <a:cs typeface="Trebuchet MS" charset="0"/>
              </a:rPr>
              <a:t>GERER SES FAVORIS</a:t>
            </a:r>
          </a:p>
        </p:txBody>
      </p:sp>
      <p:sp>
        <p:nvSpPr>
          <p:cNvPr id="7" name="Rectangle 6">
            <a:extLst>
              <a:ext uri="{FF2B5EF4-FFF2-40B4-BE49-F238E27FC236}">
                <a16:creationId xmlns:a16="http://schemas.microsoft.com/office/drawing/2014/main" id="{71068013-BEA0-4234-8B8E-E90EA6570994}"/>
              </a:ext>
            </a:extLst>
          </p:cNvPr>
          <p:cNvSpPr/>
          <p:nvPr/>
        </p:nvSpPr>
        <p:spPr>
          <a:xfrm>
            <a:off x="7193294" y="3277455"/>
            <a:ext cx="4998692" cy="37766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1400" b="1" dirty="0">
                <a:solidFill>
                  <a:prstClr val="black"/>
                </a:solidFill>
                <a:ea typeface="Trebuchet MS" charset="0"/>
                <a:cs typeface="Trebuchet MS" charset="0"/>
              </a:rPr>
              <a:t>GERER SES EXTENSIONS</a:t>
            </a:r>
            <a:endParaRPr kumimoji="0" lang="fr-FR" sz="1400" b="1"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9" name="Rectangle 8">
            <a:extLst>
              <a:ext uri="{FF2B5EF4-FFF2-40B4-BE49-F238E27FC236}">
                <a16:creationId xmlns:a16="http://schemas.microsoft.com/office/drawing/2014/main" id="{8AC1F4D5-67E1-4781-9FDD-043F6B91C8E0}"/>
              </a:ext>
            </a:extLst>
          </p:cNvPr>
          <p:cNvSpPr/>
          <p:nvPr/>
        </p:nvSpPr>
        <p:spPr>
          <a:xfrm>
            <a:off x="7193299" y="3647118"/>
            <a:ext cx="4477991" cy="37766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1400" b="1" u="none" strike="noStrike" kern="1200" cap="none" spc="0" normalizeH="0" baseline="0" noProof="0" dirty="0">
                <a:ln>
                  <a:noFill/>
                </a:ln>
                <a:solidFill>
                  <a:prstClr val="black"/>
                </a:solidFill>
                <a:effectLst/>
                <a:uLnTx/>
                <a:uFillTx/>
                <a:ea typeface="Trebuchet MS" charset="0"/>
                <a:cs typeface="Trebuchet MS" charset="0"/>
              </a:rPr>
              <a:t>DECOUVRIR DES EXTENSIONS PRATIQUES</a:t>
            </a:r>
          </a:p>
        </p:txBody>
      </p:sp>
    </p:spTree>
    <p:extLst>
      <p:ext uri="{BB962C8B-B14F-4D97-AF65-F5344CB8AC3E}">
        <p14:creationId xmlns:p14="http://schemas.microsoft.com/office/powerpoint/2010/main" val="304402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83753"/>
            <a:ext cx="113148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12AA40FE-4462-46CB-8816-487D987738E5}"/>
              </a:ext>
            </a:extLst>
          </p:cNvPr>
          <p:cNvSpPr txBox="1"/>
          <p:nvPr/>
        </p:nvSpPr>
        <p:spPr>
          <a:xfrm>
            <a:off x="1520575" y="3244923"/>
            <a:ext cx="1671264" cy="1323439"/>
          </a:xfrm>
          <a:prstGeom prst="rect">
            <a:avLst/>
          </a:prstGeom>
          <a:solidFill>
            <a:srgbClr val="D0ECEB"/>
          </a:solidFill>
        </p:spPr>
        <p:txBody>
          <a:bodyPr wrap="square" rtlCol="0">
            <a:spAutoFit/>
          </a:bodyPr>
          <a:lstStyle/>
          <a:p>
            <a:pPr algn="r"/>
            <a:r>
              <a:rPr lang="fr-FR" sz="2000" b="1" dirty="0">
                <a:latin typeface="Aleo" panose="020F0502020204030203" pitchFamily="34" charset="0"/>
                <a:ea typeface="Yu Gothic Light" panose="020B0300000000000000" pitchFamily="34" charset="-128"/>
              </a:rPr>
              <a:t>Connaître &amp; utiliser des extensions </a:t>
            </a:r>
            <a:br>
              <a:rPr lang="fr-FR" sz="2000" b="1" dirty="0">
                <a:latin typeface="Aleo" panose="020F0502020204030203" pitchFamily="34" charset="0"/>
                <a:ea typeface="Yu Gothic Light" panose="020B0300000000000000" pitchFamily="34" charset="-128"/>
              </a:rPr>
            </a:br>
            <a:r>
              <a:rPr lang="fr-FR" sz="2000" b="1" dirty="0">
                <a:latin typeface="Aleo" panose="020F0502020204030203" pitchFamily="34" charset="0"/>
                <a:ea typeface="Yu Gothic Light" panose="020B0300000000000000" pitchFamily="34" charset="-128"/>
              </a:rPr>
              <a:t>utiles</a:t>
            </a:r>
          </a:p>
        </p:txBody>
      </p:sp>
      <p:sp>
        <p:nvSpPr>
          <p:cNvPr id="8" name="Rectangle 7">
            <a:extLst>
              <a:ext uri="{FF2B5EF4-FFF2-40B4-BE49-F238E27FC236}">
                <a16:creationId xmlns:a16="http://schemas.microsoft.com/office/drawing/2014/main" id="{13B0ED80-3088-4894-9632-409B39D615F8}"/>
              </a:ext>
            </a:extLst>
          </p:cNvPr>
          <p:cNvSpPr/>
          <p:nvPr/>
        </p:nvSpPr>
        <p:spPr>
          <a:xfrm>
            <a:off x="718144" y="2752460"/>
            <a:ext cx="2662054" cy="234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e 1">
            <a:extLst>
              <a:ext uri="{FF2B5EF4-FFF2-40B4-BE49-F238E27FC236}">
                <a16:creationId xmlns:a16="http://schemas.microsoft.com/office/drawing/2014/main" id="{D033B661-C6FA-4C88-A845-C9D0A76D4B71}"/>
              </a:ext>
            </a:extLst>
          </p:cNvPr>
          <p:cNvGrpSpPr/>
          <p:nvPr/>
        </p:nvGrpSpPr>
        <p:grpSpPr>
          <a:xfrm>
            <a:off x="280880" y="603812"/>
            <a:ext cx="11630239" cy="5650376"/>
            <a:chOff x="280880" y="603812"/>
            <a:chExt cx="11630239" cy="5650376"/>
          </a:xfrm>
        </p:grpSpPr>
        <p:grpSp>
          <p:nvGrpSpPr>
            <p:cNvPr id="10" name="Groupe 9">
              <a:extLst>
                <a:ext uri="{FF2B5EF4-FFF2-40B4-BE49-F238E27FC236}">
                  <a16:creationId xmlns:a16="http://schemas.microsoft.com/office/drawing/2014/main" id="{A76EEA1D-5370-49E4-BEB8-FC28134FFF1A}"/>
                </a:ext>
              </a:extLst>
            </p:cNvPr>
            <p:cNvGrpSpPr/>
            <p:nvPr/>
          </p:nvGrpSpPr>
          <p:grpSpPr>
            <a:xfrm>
              <a:off x="280880" y="603812"/>
              <a:ext cx="11630239" cy="5650376"/>
              <a:chOff x="280880" y="603812"/>
              <a:chExt cx="11630239" cy="5650376"/>
            </a:xfrm>
          </p:grpSpPr>
          <p:pic>
            <p:nvPicPr>
              <p:cNvPr id="11" name="Image 10">
                <a:extLst>
                  <a:ext uri="{FF2B5EF4-FFF2-40B4-BE49-F238E27FC236}">
                    <a16:creationId xmlns:a16="http://schemas.microsoft.com/office/drawing/2014/main" id="{F941EEC4-4E09-459F-9DC7-35F285766314}"/>
                  </a:ext>
                </a:extLst>
              </p:cNvPr>
              <p:cNvPicPr>
                <a:picLocks noChangeAspect="1"/>
              </p:cNvPicPr>
              <p:nvPr/>
            </p:nvPicPr>
            <p:blipFill rotWithShape="1">
              <a:blip r:embed="rId3"/>
              <a:srcRect t="17200" b="18022"/>
              <a:stretch/>
            </p:blipFill>
            <p:spPr>
              <a:xfrm>
                <a:off x="280880" y="603812"/>
                <a:ext cx="11630239" cy="5650376"/>
              </a:xfrm>
              <a:prstGeom prst="rect">
                <a:avLst/>
              </a:prstGeom>
            </p:spPr>
          </p:pic>
          <p:sp>
            <p:nvSpPr>
              <p:cNvPr id="12" name="Rectangle 11">
                <a:extLst>
                  <a:ext uri="{FF2B5EF4-FFF2-40B4-BE49-F238E27FC236}">
                    <a16:creationId xmlns:a16="http://schemas.microsoft.com/office/drawing/2014/main" id="{D6090563-D76C-47ED-ABE2-CE87EEE2564E}"/>
                  </a:ext>
                </a:extLst>
              </p:cNvPr>
              <p:cNvSpPr/>
              <p:nvPr/>
            </p:nvSpPr>
            <p:spPr>
              <a:xfrm>
                <a:off x="3532909" y="1565564"/>
                <a:ext cx="2327564" cy="1015663"/>
              </a:xfrm>
              <a:prstGeom prst="rect">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6E4A3E32-2CC0-4C11-9D83-240DDFA94564}"/>
                  </a:ext>
                </a:extLst>
              </p:cNvPr>
              <p:cNvSpPr/>
              <p:nvPr/>
            </p:nvSpPr>
            <p:spPr>
              <a:xfrm>
                <a:off x="9417302" y="1469750"/>
                <a:ext cx="2327564" cy="1015663"/>
              </a:xfrm>
              <a:prstGeom prst="rect">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E3B4957-BED8-4ED2-8D99-A100B8C8C159}"/>
                  </a:ext>
                </a:extLst>
              </p:cNvPr>
              <p:cNvSpPr/>
              <p:nvPr/>
            </p:nvSpPr>
            <p:spPr>
              <a:xfrm>
                <a:off x="1131488" y="4087835"/>
                <a:ext cx="1761820" cy="1323439"/>
              </a:xfrm>
              <a:prstGeom prst="rect">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ZoneTexte 14">
              <a:extLst>
                <a:ext uri="{FF2B5EF4-FFF2-40B4-BE49-F238E27FC236}">
                  <a16:creationId xmlns:a16="http://schemas.microsoft.com/office/drawing/2014/main" id="{540E3BDF-49F0-4A3C-84C9-3288F697B123}"/>
                </a:ext>
              </a:extLst>
            </p:cNvPr>
            <p:cNvSpPr txBox="1"/>
            <p:nvPr/>
          </p:nvSpPr>
          <p:spPr>
            <a:xfrm>
              <a:off x="3612767" y="1565564"/>
              <a:ext cx="2167847" cy="1015663"/>
            </a:xfrm>
            <a:prstGeom prst="rect">
              <a:avLst/>
            </a:prstGeom>
            <a:solidFill>
              <a:srgbClr val="D0ECEB"/>
            </a:solidFill>
          </p:spPr>
          <p:txBody>
            <a:bodyPr wrap="square" rtlCol="0">
              <a:spAutoFit/>
            </a:bodyPr>
            <a:lstStyle/>
            <a:p>
              <a:pPr algn="r"/>
              <a:r>
                <a:rPr lang="fr-FR" sz="2000" b="1" dirty="0">
                  <a:ea typeface="Yu Gothic Light" panose="020B0300000000000000" pitchFamily="34" charset="-128"/>
                </a:rPr>
                <a:t>Paramétrer &amp; </a:t>
              </a:r>
              <a:br>
                <a:rPr lang="fr-FR" sz="2000" b="1" dirty="0">
                  <a:ea typeface="Yu Gothic Light" panose="020B0300000000000000" pitchFamily="34" charset="-128"/>
                </a:rPr>
              </a:br>
              <a:r>
                <a:rPr lang="fr-FR" sz="2000" b="1" dirty="0">
                  <a:ea typeface="Yu Gothic Light" panose="020B0300000000000000" pitchFamily="34" charset="-128"/>
                </a:rPr>
                <a:t>personnaliser </a:t>
              </a:r>
              <a:br>
                <a:rPr lang="fr-FR" sz="2000" b="1" dirty="0">
                  <a:ea typeface="Yu Gothic Light" panose="020B0300000000000000" pitchFamily="34" charset="-128"/>
                </a:rPr>
              </a:br>
              <a:r>
                <a:rPr lang="fr-FR" sz="2000" b="1" dirty="0">
                  <a:ea typeface="Yu Gothic Light" panose="020B0300000000000000" pitchFamily="34" charset="-128"/>
                </a:rPr>
                <a:t>Firefox</a:t>
              </a:r>
            </a:p>
          </p:txBody>
        </p:sp>
        <p:sp>
          <p:nvSpPr>
            <p:cNvPr id="16" name="ZoneTexte 15">
              <a:extLst>
                <a:ext uri="{FF2B5EF4-FFF2-40B4-BE49-F238E27FC236}">
                  <a16:creationId xmlns:a16="http://schemas.microsoft.com/office/drawing/2014/main" id="{BDF713AC-E4B1-4B35-80E3-295353E4C35D}"/>
                </a:ext>
              </a:extLst>
            </p:cNvPr>
            <p:cNvSpPr txBox="1"/>
            <p:nvPr/>
          </p:nvSpPr>
          <p:spPr>
            <a:xfrm>
              <a:off x="9451807" y="1498627"/>
              <a:ext cx="2167847" cy="1015663"/>
            </a:xfrm>
            <a:prstGeom prst="rect">
              <a:avLst/>
            </a:prstGeom>
            <a:solidFill>
              <a:srgbClr val="D0ECEB"/>
            </a:solidFill>
          </p:spPr>
          <p:txBody>
            <a:bodyPr wrap="square" rtlCol="0" anchor="b" anchorCtr="0">
              <a:noAutofit/>
            </a:bodyPr>
            <a:lstStyle/>
            <a:p>
              <a:pPr algn="r"/>
              <a:r>
                <a:rPr lang="fr-FR" sz="2000" b="1" dirty="0">
                  <a:ea typeface="Yu Gothic Light" panose="020B0300000000000000" pitchFamily="34" charset="-128"/>
                </a:rPr>
                <a:t>Maîtriser les fonctionnalités de base</a:t>
              </a:r>
            </a:p>
          </p:txBody>
        </p:sp>
        <p:sp>
          <p:nvSpPr>
            <p:cNvPr id="17" name="ZoneTexte 16">
              <a:extLst>
                <a:ext uri="{FF2B5EF4-FFF2-40B4-BE49-F238E27FC236}">
                  <a16:creationId xmlns:a16="http://schemas.microsoft.com/office/drawing/2014/main" id="{08F8BC5F-A4DD-4FE7-A90A-62831F690246}"/>
                </a:ext>
              </a:extLst>
            </p:cNvPr>
            <p:cNvSpPr txBox="1"/>
            <p:nvPr/>
          </p:nvSpPr>
          <p:spPr>
            <a:xfrm>
              <a:off x="1222044" y="4060530"/>
              <a:ext cx="1671264" cy="1323439"/>
            </a:xfrm>
            <a:prstGeom prst="rect">
              <a:avLst/>
            </a:prstGeom>
            <a:solidFill>
              <a:srgbClr val="D0ECEB"/>
            </a:solidFill>
          </p:spPr>
          <p:txBody>
            <a:bodyPr wrap="square" rtlCol="0">
              <a:spAutoFit/>
            </a:bodyPr>
            <a:lstStyle/>
            <a:p>
              <a:pPr algn="r"/>
              <a:r>
                <a:rPr lang="fr-FR" sz="2000" b="1" dirty="0">
                  <a:ea typeface="Yu Gothic Light" panose="020B0300000000000000" pitchFamily="34" charset="-128"/>
                </a:rPr>
                <a:t>Ajouter &amp; utiliser des favoris et des extensions </a:t>
              </a:r>
            </a:p>
          </p:txBody>
        </p:sp>
      </p:grpSp>
    </p:spTree>
    <p:extLst>
      <p:ext uri="{BB962C8B-B14F-4D97-AF65-F5344CB8AC3E}">
        <p14:creationId xmlns:p14="http://schemas.microsoft.com/office/powerpoint/2010/main" val="3649940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 name="Rectangle 1"/>
          <p:cNvSpPr/>
          <p:nvPr/>
        </p:nvSpPr>
        <p:spPr>
          <a:xfrm>
            <a:off x="334800" y="1152000"/>
            <a:ext cx="11322000" cy="49981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1" i="0" u="none" strike="noStrike" kern="1200" cap="none" spc="0" normalizeH="0" baseline="0" noProof="0" dirty="0">
                <a:ln>
                  <a:noFill/>
                </a:ln>
                <a:solidFill>
                  <a:prstClr val="black"/>
                </a:solidFill>
                <a:effectLst/>
                <a:uLnTx/>
                <a:uFillTx/>
                <a:ea typeface="Trebuchet MS" charset="0"/>
                <a:cs typeface="Trebuchet MS" charset="0"/>
              </a:rPr>
              <a:t>Activer la barre des favoris</a:t>
            </a:r>
            <a:endParaRPr kumimoji="0" lang="fr-FR" sz="1800" b="0" i="0"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8" name="Rectangle 7">
            <a:extLst>
              <a:ext uri="{FF2B5EF4-FFF2-40B4-BE49-F238E27FC236}">
                <a16:creationId xmlns:a16="http://schemas.microsoft.com/office/drawing/2014/main" id="{39C958BF-7AD3-4014-B812-B16CD051F79E}"/>
              </a:ext>
            </a:extLst>
          </p:cNvPr>
          <p:cNvSpPr/>
          <p:nvPr/>
        </p:nvSpPr>
        <p:spPr>
          <a:xfrm>
            <a:off x="525833" y="1710152"/>
            <a:ext cx="5990851" cy="369332"/>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fr-FR" sz="1800" b="0" i="0" u="none" strike="noStrike" kern="1200" cap="none" spc="0" normalizeH="0" baseline="0" noProof="0" dirty="0">
                <a:ln>
                  <a:noFill/>
                </a:ln>
                <a:solidFill>
                  <a:prstClr val="black"/>
                </a:solidFill>
                <a:effectLst/>
                <a:uLnTx/>
                <a:uFillTx/>
                <a:ea typeface="+mn-ea"/>
                <a:cs typeface="+mn-cs"/>
              </a:rPr>
              <a:t>Clic droit sur la barre</a:t>
            </a:r>
          </a:p>
        </p:txBody>
      </p:sp>
      <p:pic>
        <p:nvPicPr>
          <p:cNvPr id="9" name="Image 8"/>
          <p:cNvPicPr>
            <a:picLocks noChangeAspect="1"/>
          </p:cNvPicPr>
          <p:nvPr/>
        </p:nvPicPr>
        <p:blipFill>
          <a:blip r:embed="rId3"/>
          <a:stretch>
            <a:fillRect/>
          </a:stretch>
        </p:blipFill>
        <p:spPr>
          <a:xfrm>
            <a:off x="1497096" y="4810618"/>
            <a:ext cx="4048324" cy="1070631"/>
          </a:xfrm>
          <a:prstGeom prst="rect">
            <a:avLst/>
          </a:prstGeom>
          <a:ln>
            <a:noFill/>
          </a:ln>
          <a:effectLst>
            <a:outerShdw blurRad="190500" algn="tl" rotWithShape="0">
              <a:srgbClr val="000000">
                <a:alpha val="70000"/>
              </a:srgbClr>
            </a:outerShdw>
          </a:effectLst>
        </p:spPr>
      </p:pic>
      <p:sp>
        <p:nvSpPr>
          <p:cNvPr id="14" name="Rectangle 13">
            <a:extLst>
              <a:ext uri="{FF2B5EF4-FFF2-40B4-BE49-F238E27FC236}">
                <a16:creationId xmlns:a16="http://schemas.microsoft.com/office/drawing/2014/main" id="{39C958BF-7AD3-4014-B812-B16CD051F79E}"/>
              </a:ext>
            </a:extLst>
          </p:cNvPr>
          <p:cNvSpPr/>
          <p:nvPr/>
        </p:nvSpPr>
        <p:spPr>
          <a:xfrm>
            <a:off x="525835" y="4324233"/>
            <a:ext cx="5990851" cy="369332"/>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fr-FR" sz="1800" b="0" i="0" u="none" strike="noStrike" kern="1200" cap="none" spc="0" normalizeH="0" baseline="0" noProof="0" dirty="0">
                <a:ln>
                  <a:noFill/>
                </a:ln>
                <a:solidFill>
                  <a:prstClr val="black"/>
                </a:solidFill>
                <a:effectLst/>
                <a:uLnTx/>
                <a:uFillTx/>
                <a:ea typeface="+mn-ea"/>
                <a:cs typeface="+mn-cs"/>
              </a:rPr>
              <a:t>Depuis une page web, clic sur icône étoile</a:t>
            </a:r>
          </a:p>
        </p:txBody>
      </p:sp>
      <p:sp>
        <p:nvSpPr>
          <p:cNvPr id="15" name="Rectangle 14"/>
          <p:cNvSpPr/>
          <p:nvPr/>
        </p:nvSpPr>
        <p:spPr>
          <a:xfrm>
            <a:off x="334800" y="3789658"/>
            <a:ext cx="11322000" cy="498470"/>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1" i="0" u="none" strike="noStrike" kern="1200" cap="none" spc="0" normalizeH="0" baseline="0" noProof="0" dirty="0">
                <a:ln>
                  <a:noFill/>
                </a:ln>
                <a:solidFill>
                  <a:prstClr val="black"/>
                </a:solidFill>
                <a:effectLst/>
                <a:uLnTx/>
                <a:uFillTx/>
                <a:ea typeface="Trebuchet MS" charset="0"/>
                <a:cs typeface="Trebuchet MS" charset="0"/>
              </a:rPr>
              <a:t>Enregistrer un favori</a:t>
            </a:r>
            <a:endParaRPr kumimoji="0" lang="fr-FR" sz="1800" b="0" i="0" u="none" strike="noStrike" kern="1200" cap="none" spc="0" normalizeH="0" baseline="0" noProof="0" dirty="0">
              <a:ln>
                <a:noFill/>
              </a:ln>
              <a:solidFill>
                <a:prstClr val="black"/>
              </a:solidFill>
              <a:effectLst/>
              <a:uLnTx/>
              <a:uFillTx/>
              <a:ea typeface="Trebuchet MS" charset="0"/>
              <a:cs typeface="Trebuchet MS" charset="0"/>
            </a:endParaRPr>
          </a:p>
        </p:txBody>
      </p:sp>
      <p:pic>
        <p:nvPicPr>
          <p:cNvPr id="3" name="Image 2">
            <a:extLst>
              <a:ext uri="{FF2B5EF4-FFF2-40B4-BE49-F238E27FC236}">
                <a16:creationId xmlns:a16="http://schemas.microsoft.com/office/drawing/2014/main" id="{96BB7119-3EB3-4B8C-864A-929E63D395DC}"/>
              </a:ext>
            </a:extLst>
          </p:cNvPr>
          <p:cNvPicPr>
            <a:picLocks noChangeAspect="1"/>
          </p:cNvPicPr>
          <p:nvPr/>
        </p:nvPicPr>
        <p:blipFill>
          <a:blip r:embed="rId4"/>
          <a:stretch>
            <a:fillRect/>
          </a:stretch>
        </p:blipFill>
        <p:spPr>
          <a:xfrm>
            <a:off x="915807" y="2298172"/>
            <a:ext cx="5210902" cy="1276528"/>
          </a:xfrm>
          <a:prstGeom prst="rect">
            <a:avLst/>
          </a:prstGeom>
          <a:ln>
            <a:noFill/>
          </a:ln>
          <a:effectLst>
            <a:outerShdw blurRad="292100" dist="139700" dir="2700000" algn="tl" rotWithShape="0">
              <a:srgbClr val="333333">
                <a:alpha val="65000"/>
              </a:srgbClr>
            </a:outerShdw>
          </a:effectLst>
        </p:spPr>
      </p:pic>
      <p:cxnSp>
        <p:nvCxnSpPr>
          <p:cNvPr id="27" name="Connecteur droit avec flèche 26">
            <a:extLst>
              <a:ext uri="{FF2B5EF4-FFF2-40B4-BE49-F238E27FC236}">
                <a16:creationId xmlns:a16="http://schemas.microsoft.com/office/drawing/2014/main" id="{C8EA8D94-F4C1-433B-93FC-D98FEBE7FA3F}"/>
              </a:ext>
            </a:extLst>
          </p:cNvPr>
          <p:cNvCxnSpPr>
            <a:cxnSpLocks/>
          </p:cNvCxnSpPr>
          <p:nvPr/>
        </p:nvCxnSpPr>
        <p:spPr>
          <a:xfrm rot="6360000">
            <a:off x="5453544" y="2369907"/>
            <a:ext cx="475755" cy="506894"/>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CAC98EC8-E07D-4597-BAE6-5C0F811AC990}"/>
              </a:ext>
            </a:extLst>
          </p:cNvPr>
          <p:cNvCxnSpPr>
            <a:cxnSpLocks/>
          </p:cNvCxnSpPr>
          <p:nvPr/>
        </p:nvCxnSpPr>
        <p:spPr>
          <a:xfrm flipH="1">
            <a:off x="3373206" y="2780803"/>
            <a:ext cx="770795" cy="1"/>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Ellipse 17">
            <a:extLst>
              <a:ext uri="{FF2B5EF4-FFF2-40B4-BE49-F238E27FC236}">
                <a16:creationId xmlns:a16="http://schemas.microsoft.com/office/drawing/2014/main" id="{59830CD0-7F21-452F-AC4E-5C69D30942C9}"/>
              </a:ext>
            </a:extLst>
          </p:cNvPr>
          <p:cNvSpPr/>
          <p:nvPr/>
        </p:nvSpPr>
        <p:spPr>
          <a:xfrm>
            <a:off x="2328024" y="5339891"/>
            <a:ext cx="278296" cy="278296"/>
          </a:xfrm>
          <a:prstGeom prst="ellipse">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D0971B28-E0BE-45C4-A32E-ADA303A1FAB9}"/>
              </a:ext>
            </a:extLst>
          </p:cNvPr>
          <p:cNvPicPr>
            <a:picLocks noChangeAspect="1"/>
          </p:cNvPicPr>
          <p:nvPr/>
        </p:nvPicPr>
        <p:blipFill>
          <a:blip r:embed="rId5"/>
          <a:stretch>
            <a:fillRect/>
          </a:stretch>
        </p:blipFill>
        <p:spPr>
          <a:xfrm>
            <a:off x="6882292" y="1395707"/>
            <a:ext cx="4248743" cy="5201376"/>
          </a:xfrm>
          <a:prstGeom prst="rect">
            <a:avLst/>
          </a:prstGeom>
        </p:spPr>
      </p:pic>
      <p:cxnSp>
        <p:nvCxnSpPr>
          <p:cNvPr id="17" name="Connecteur droit avec flèche 16">
            <a:extLst>
              <a:ext uri="{FF2B5EF4-FFF2-40B4-BE49-F238E27FC236}">
                <a16:creationId xmlns:a16="http://schemas.microsoft.com/office/drawing/2014/main" id="{D5567AFC-0A5D-4EB3-A108-818B3D08F27F}"/>
              </a:ext>
            </a:extLst>
          </p:cNvPr>
          <p:cNvCxnSpPr>
            <a:cxnSpLocks/>
          </p:cNvCxnSpPr>
          <p:nvPr/>
        </p:nvCxnSpPr>
        <p:spPr>
          <a:xfrm flipV="1">
            <a:off x="5691422" y="4725769"/>
            <a:ext cx="1075138" cy="800896"/>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B3838DE-8E0E-4F9A-9658-2B15C37A2848}"/>
              </a:ext>
            </a:extLst>
          </p:cNvPr>
          <p:cNvSpPr/>
          <p:nvPr/>
        </p:nvSpPr>
        <p:spPr>
          <a:xfrm>
            <a:off x="525832" y="5998302"/>
            <a:ext cx="5990851" cy="369332"/>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fr-FR" sz="1800" b="0" i="0" u="none" strike="noStrike" kern="1200" cap="none" spc="0" normalizeH="0" baseline="0" noProof="0" dirty="0">
                <a:ln>
                  <a:noFill/>
                </a:ln>
                <a:solidFill>
                  <a:prstClr val="black"/>
                </a:solidFill>
                <a:effectLst/>
                <a:uLnTx/>
                <a:uFillTx/>
                <a:ea typeface="+mn-ea"/>
                <a:cs typeface="+mn-cs"/>
              </a:rPr>
              <a:t>Les étiquettes fonctionnent comme des tags.</a:t>
            </a:r>
          </a:p>
        </p:txBody>
      </p:sp>
      <p:sp>
        <p:nvSpPr>
          <p:cNvPr id="19" name="Rectangle 18">
            <a:extLst>
              <a:ext uri="{FF2B5EF4-FFF2-40B4-BE49-F238E27FC236}">
                <a16:creationId xmlns:a16="http://schemas.microsoft.com/office/drawing/2014/main" id="{24693588-98A5-40A4-A34E-D106C775DD03}"/>
              </a:ext>
            </a:extLst>
          </p:cNvPr>
          <p:cNvSpPr/>
          <p:nvPr/>
        </p:nvSpPr>
        <p:spPr>
          <a:xfrm>
            <a:off x="335309" y="217756"/>
            <a:ext cx="5389216" cy="49994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GERER SES FAVORIS</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spTree>
    <p:extLst>
      <p:ext uri="{BB962C8B-B14F-4D97-AF65-F5344CB8AC3E}">
        <p14:creationId xmlns:p14="http://schemas.microsoft.com/office/powerpoint/2010/main" val="3841944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2" name="Rectangle 21"/>
          <p:cNvSpPr/>
          <p:nvPr/>
        </p:nvSpPr>
        <p:spPr>
          <a:xfrm>
            <a:off x="628942" y="1619206"/>
            <a:ext cx="4330497" cy="49981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Segoe UI Emoji" panose="020B0502040204020203" pitchFamily="34" charset="0"/>
              <a:buChar char="▸"/>
              <a:tabLst/>
              <a:defRPr/>
            </a:pPr>
            <a:r>
              <a:rPr kumimoji="0" lang="fr-FR" sz="2000" b="0" i="0" u="none" strike="noStrike" kern="1200" cap="none" spc="0" normalizeH="0" baseline="0" noProof="0" dirty="0">
                <a:ln>
                  <a:noFill/>
                </a:ln>
                <a:solidFill>
                  <a:prstClr val="black"/>
                </a:solidFill>
                <a:effectLst/>
                <a:uLnTx/>
                <a:uFillTx/>
                <a:ea typeface="+mn-ea"/>
                <a:cs typeface="+mn-cs"/>
              </a:rPr>
              <a:t>Clic droit sur la barre des favoris</a:t>
            </a:r>
            <a:endParaRPr kumimoji="0" lang="fr-FR" sz="2000" b="1" i="0" u="none" strike="noStrike" kern="1200" cap="none" spc="0" normalizeH="0" baseline="0" noProof="0" dirty="0">
              <a:ln>
                <a:noFill/>
              </a:ln>
              <a:solidFill>
                <a:prstClr val="black"/>
              </a:solidFill>
              <a:effectLst/>
              <a:uLnTx/>
              <a:uFillTx/>
              <a:ea typeface="+mn-ea"/>
              <a:cs typeface="+mn-cs"/>
            </a:endParaRPr>
          </a:p>
        </p:txBody>
      </p:sp>
      <p:pic>
        <p:nvPicPr>
          <p:cNvPr id="2" name="Image 1">
            <a:extLst>
              <a:ext uri="{FF2B5EF4-FFF2-40B4-BE49-F238E27FC236}">
                <a16:creationId xmlns:a16="http://schemas.microsoft.com/office/drawing/2014/main" id="{6DB10B54-728E-4BB7-A6F5-1448A9866A17}"/>
              </a:ext>
            </a:extLst>
          </p:cNvPr>
          <p:cNvPicPr>
            <a:picLocks noChangeAspect="1"/>
          </p:cNvPicPr>
          <p:nvPr/>
        </p:nvPicPr>
        <p:blipFill>
          <a:blip r:embed="rId3"/>
          <a:stretch>
            <a:fillRect/>
          </a:stretch>
        </p:blipFill>
        <p:spPr>
          <a:xfrm>
            <a:off x="5256249" y="2373238"/>
            <a:ext cx="2705478" cy="2438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oupe 7">
            <a:extLst>
              <a:ext uri="{FF2B5EF4-FFF2-40B4-BE49-F238E27FC236}">
                <a16:creationId xmlns:a16="http://schemas.microsoft.com/office/drawing/2014/main" id="{20924A63-90AC-4C7F-98D9-8E5FC124F7BF}"/>
              </a:ext>
            </a:extLst>
          </p:cNvPr>
          <p:cNvGrpSpPr/>
          <p:nvPr/>
        </p:nvGrpSpPr>
        <p:grpSpPr>
          <a:xfrm>
            <a:off x="8220165" y="2410262"/>
            <a:ext cx="2724530" cy="2370662"/>
            <a:chOff x="4733735" y="442495"/>
            <a:chExt cx="2724530" cy="2370662"/>
          </a:xfrm>
        </p:grpSpPr>
        <p:pic>
          <p:nvPicPr>
            <p:cNvPr id="7" name="Image 6">
              <a:extLst>
                <a:ext uri="{FF2B5EF4-FFF2-40B4-BE49-F238E27FC236}">
                  <a16:creationId xmlns:a16="http://schemas.microsoft.com/office/drawing/2014/main" id="{EEE952E1-027E-4D54-9BE6-D8F60051FCBC}"/>
                </a:ext>
              </a:extLst>
            </p:cNvPr>
            <p:cNvPicPr>
              <a:picLocks noChangeAspect="1"/>
            </p:cNvPicPr>
            <p:nvPr/>
          </p:nvPicPr>
          <p:blipFill rotWithShape="1">
            <a:blip r:embed="rId4"/>
            <a:srcRect b="68904"/>
            <a:stretch/>
          </p:blipFill>
          <p:spPr>
            <a:xfrm>
              <a:off x="4733735" y="442495"/>
              <a:ext cx="2724530" cy="1857359"/>
            </a:xfrm>
            <a:prstGeom prst="rect">
              <a:avLst/>
            </a:prstGeom>
            <a:ln>
              <a:noFill/>
            </a:ln>
            <a:effectLst>
              <a:outerShdw blurRad="292100" dist="139700" dir="2700000" algn="tl" rotWithShape="0">
                <a:srgbClr val="333333">
                  <a:alpha val="65000"/>
                </a:srgbClr>
              </a:outerShdw>
            </a:effectLst>
          </p:spPr>
        </p:pic>
        <p:pic>
          <p:nvPicPr>
            <p:cNvPr id="19" name="Image 18">
              <a:extLst>
                <a:ext uri="{FF2B5EF4-FFF2-40B4-BE49-F238E27FC236}">
                  <a16:creationId xmlns:a16="http://schemas.microsoft.com/office/drawing/2014/main" id="{D456BF46-8EBE-453F-B777-0EED06AF227C}"/>
                </a:ext>
              </a:extLst>
            </p:cNvPr>
            <p:cNvPicPr>
              <a:picLocks noChangeAspect="1"/>
            </p:cNvPicPr>
            <p:nvPr/>
          </p:nvPicPr>
          <p:blipFill rotWithShape="1">
            <a:blip r:embed="rId4"/>
            <a:srcRect t="91406"/>
            <a:stretch/>
          </p:blipFill>
          <p:spPr>
            <a:xfrm>
              <a:off x="4733735" y="2299854"/>
              <a:ext cx="2724530" cy="513303"/>
            </a:xfrm>
            <a:prstGeom prst="rect">
              <a:avLst/>
            </a:prstGeom>
            <a:ln>
              <a:noFill/>
            </a:ln>
            <a:effectLst>
              <a:outerShdw blurRad="292100" dist="139700" dir="2700000" algn="tl" rotWithShape="0">
                <a:srgbClr val="333333">
                  <a:alpha val="65000"/>
                </a:srgbClr>
              </a:outerShdw>
            </a:effectLst>
          </p:spPr>
        </p:pic>
      </p:grpSp>
      <p:cxnSp>
        <p:nvCxnSpPr>
          <p:cNvPr id="25" name="Connecteur droit avec flèche 24">
            <a:extLst>
              <a:ext uri="{FF2B5EF4-FFF2-40B4-BE49-F238E27FC236}">
                <a16:creationId xmlns:a16="http://schemas.microsoft.com/office/drawing/2014/main" id="{91F8A897-8D8E-4971-88F6-EA4ED4051AE6}"/>
              </a:ext>
            </a:extLst>
          </p:cNvPr>
          <p:cNvCxnSpPr>
            <a:cxnSpLocks/>
          </p:cNvCxnSpPr>
          <p:nvPr/>
        </p:nvCxnSpPr>
        <p:spPr>
          <a:xfrm>
            <a:off x="7004366" y="4298270"/>
            <a:ext cx="1215799" cy="1"/>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665FEE57-ACAC-463F-AD39-303166BF039D}"/>
              </a:ext>
            </a:extLst>
          </p:cNvPr>
          <p:cNvPicPr>
            <a:picLocks noChangeAspect="1"/>
          </p:cNvPicPr>
          <p:nvPr/>
        </p:nvPicPr>
        <p:blipFill rotWithShape="1">
          <a:blip r:embed="rId5"/>
          <a:srcRect l="8779" t="4096" r="5770" b="4149"/>
          <a:stretch/>
        </p:blipFill>
        <p:spPr>
          <a:xfrm>
            <a:off x="1131488" y="2242581"/>
            <a:ext cx="2116476" cy="2438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ZoneTexte 14">
            <a:extLst>
              <a:ext uri="{FF2B5EF4-FFF2-40B4-BE49-F238E27FC236}">
                <a16:creationId xmlns:a16="http://schemas.microsoft.com/office/drawing/2014/main" id="{8F7DD15A-3368-4D50-8DB1-B6C233A10382}"/>
              </a:ext>
            </a:extLst>
          </p:cNvPr>
          <p:cNvSpPr txBox="1"/>
          <p:nvPr/>
        </p:nvSpPr>
        <p:spPr>
          <a:xfrm>
            <a:off x="5390106" y="4163871"/>
            <a:ext cx="1614260" cy="268799"/>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dirty="0">
              <a:solidFill>
                <a:schemeClr val="tx1"/>
              </a:solidFill>
            </a:endParaRPr>
          </a:p>
        </p:txBody>
      </p:sp>
      <p:sp>
        <p:nvSpPr>
          <p:cNvPr id="17" name="ZoneTexte 16">
            <a:extLst>
              <a:ext uri="{FF2B5EF4-FFF2-40B4-BE49-F238E27FC236}">
                <a16:creationId xmlns:a16="http://schemas.microsoft.com/office/drawing/2014/main" id="{2A5C3156-A7A2-499F-B385-A3776B09471D}"/>
              </a:ext>
            </a:extLst>
          </p:cNvPr>
          <p:cNvSpPr txBox="1"/>
          <p:nvPr/>
        </p:nvSpPr>
        <p:spPr>
          <a:xfrm>
            <a:off x="8386706" y="4359049"/>
            <a:ext cx="2484000" cy="288000"/>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dirty="0">
              <a:solidFill>
                <a:schemeClr val="tx1"/>
              </a:solidFill>
            </a:endParaRPr>
          </a:p>
        </p:txBody>
      </p:sp>
      <p:sp>
        <p:nvSpPr>
          <p:cNvPr id="18" name="ZoneTexte 17">
            <a:extLst>
              <a:ext uri="{FF2B5EF4-FFF2-40B4-BE49-F238E27FC236}">
                <a16:creationId xmlns:a16="http://schemas.microsoft.com/office/drawing/2014/main" id="{0532CFA1-D259-42D3-8A45-98EB7EAB5F45}"/>
              </a:ext>
            </a:extLst>
          </p:cNvPr>
          <p:cNvSpPr txBox="1"/>
          <p:nvPr/>
        </p:nvSpPr>
        <p:spPr>
          <a:xfrm>
            <a:off x="1298434" y="4392847"/>
            <a:ext cx="1568056" cy="288000"/>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dirty="0">
              <a:solidFill>
                <a:schemeClr val="tx1"/>
              </a:solidFill>
            </a:endParaRPr>
          </a:p>
        </p:txBody>
      </p:sp>
      <p:sp>
        <p:nvSpPr>
          <p:cNvPr id="16" name="ZoneTexte 15">
            <a:extLst>
              <a:ext uri="{FF2B5EF4-FFF2-40B4-BE49-F238E27FC236}">
                <a16:creationId xmlns:a16="http://schemas.microsoft.com/office/drawing/2014/main" id="{CD42D249-B67C-4B72-8F96-2D9C2B79C362}"/>
              </a:ext>
            </a:extLst>
          </p:cNvPr>
          <p:cNvSpPr txBox="1"/>
          <p:nvPr/>
        </p:nvSpPr>
        <p:spPr>
          <a:xfrm>
            <a:off x="1247305" y="2856611"/>
            <a:ext cx="1351514" cy="582014"/>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dirty="0">
              <a:solidFill>
                <a:schemeClr val="tx1"/>
              </a:solidFill>
            </a:endParaRPr>
          </a:p>
        </p:txBody>
      </p:sp>
      <p:sp>
        <p:nvSpPr>
          <p:cNvPr id="21" name="Rectangle 20">
            <a:extLst>
              <a:ext uri="{FF2B5EF4-FFF2-40B4-BE49-F238E27FC236}">
                <a16:creationId xmlns:a16="http://schemas.microsoft.com/office/drawing/2014/main" id="{4A0FECD5-879D-46F5-820D-356C8EDA8281}"/>
              </a:ext>
            </a:extLst>
          </p:cNvPr>
          <p:cNvSpPr/>
          <p:nvPr/>
        </p:nvSpPr>
        <p:spPr>
          <a:xfrm>
            <a:off x="335309" y="217756"/>
            <a:ext cx="5389216" cy="49994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GERER SES FAVORIS : organiser ses favoris</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23" name="Rectangle 22">
            <a:extLst>
              <a:ext uri="{FF2B5EF4-FFF2-40B4-BE49-F238E27FC236}">
                <a16:creationId xmlns:a16="http://schemas.microsoft.com/office/drawing/2014/main" id="{F338D2B6-0CB6-4EFD-9844-36A949C2FDFB}"/>
              </a:ext>
            </a:extLst>
          </p:cNvPr>
          <p:cNvSpPr/>
          <p:nvPr/>
        </p:nvSpPr>
        <p:spPr>
          <a:xfrm>
            <a:off x="5506423" y="1619205"/>
            <a:ext cx="2342405" cy="49981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Segoe UI Emoji" panose="020B0502040204020203" pitchFamily="34" charset="0"/>
              <a:buChar char="▸"/>
              <a:tabLst/>
              <a:defRPr/>
            </a:pPr>
            <a:r>
              <a:rPr kumimoji="0" lang="fr-FR" sz="2000" b="0" i="0" u="none" strike="noStrike" kern="1200" cap="none" spc="0" normalizeH="0" baseline="0" noProof="0" dirty="0">
                <a:ln>
                  <a:noFill/>
                </a:ln>
                <a:solidFill>
                  <a:prstClr val="black"/>
                </a:solidFill>
                <a:effectLst/>
                <a:uLnTx/>
                <a:uFillTx/>
                <a:ea typeface="+mn-ea"/>
                <a:cs typeface="+mn-cs"/>
              </a:rPr>
              <a:t>Depuis le menu</a:t>
            </a:r>
            <a:endParaRPr kumimoji="0" lang="fr-FR" sz="2000" b="1"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69037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0" name="Rectangle 19">
            <a:extLst>
              <a:ext uri="{FF2B5EF4-FFF2-40B4-BE49-F238E27FC236}">
                <a16:creationId xmlns:a16="http://schemas.microsoft.com/office/drawing/2014/main" id="{535C4767-A319-4A78-90C7-BD7DB6705F2F}"/>
              </a:ext>
            </a:extLst>
          </p:cNvPr>
          <p:cNvSpPr/>
          <p:nvPr/>
        </p:nvSpPr>
        <p:spPr>
          <a:xfrm>
            <a:off x="334800" y="5852630"/>
            <a:ext cx="9754962" cy="1052771"/>
          </a:xfrm>
          <a:prstGeom prst="rect">
            <a:avLst/>
          </a:prstGeom>
        </p:spPr>
        <p:txBody>
          <a:bodyPr wrap="square">
            <a:noAutofit/>
          </a:bodyPr>
          <a:lstStyle/>
          <a:p>
            <a:pPr marL="285750" marR="0" lvl="0" indent="-285750" algn="l" defTabSz="914400" rtl="0" eaLnBrk="1" fontAlgn="auto" latinLnBrk="0" hangingPunct="1">
              <a:spcBef>
                <a:spcPts val="0"/>
              </a:spcBef>
              <a:spcAft>
                <a:spcPts val="600"/>
              </a:spcAft>
              <a:buClrTx/>
              <a:buSzTx/>
              <a:buFont typeface="Segoe UI Emoji" panose="020B0502040204020203" pitchFamily="34" charset="0"/>
              <a:buChar char="▸"/>
              <a:tabLst/>
              <a:defRPr/>
            </a:pPr>
            <a:r>
              <a:rPr kumimoji="0" lang="fr-FR" sz="1800" b="0" i="0" u="none" strike="noStrike" kern="1200" cap="none" spc="0" normalizeH="0" baseline="0" noProof="0" dirty="0">
                <a:ln>
                  <a:noFill/>
                </a:ln>
                <a:solidFill>
                  <a:prstClr val="black"/>
                </a:solidFill>
                <a:effectLst/>
                <a:uLnTx/>
                <a:uFillTx/>
                <a:ea typeface="Trebuchet MS" charset="0"/>
                <a:cs typeface="Trebuchet MS" charset="0"/>
              </a:rPr>
              <a:t>Les marque-pages peuvent être classés dans des dossiers.</a:t>
            </a:r>
          </a:p>
          <a:p>
            <a:pPr marL="285750" marR="0" lvl="0" indent="-28575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dirty="0">
                <a:solidFill>
                  <a:prstClr val="black"/>
                </a:solidFill>
                <a:ea typeface="Trebuchet MS" charset="0"/>
                <a:cs typeface="Trebuchet MS" charset="0"/>
              </a:rPr>
              <a:t>Pour ajouter un marque-page dans un dossier, il suffit de le glisser-déposer.</a:t>
            </a:r>
            <a:endParaRPr kumimoji="0" lang="fr-FR" sz="1600" b="0" i="0"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21" name="Rectangle 20">
            <a:extLst>
              <a:ext uri="{FF2B5EF4-FFF2-40B4-BE49-F238E27FC236}">
                <a16:creationId xmlns:a16="http://schemas.microsoft.com/office/drawing/2014/main" id="{4A0FECD5-879D-46F5-820D-356C8EDA8281}"/>
              </a:ext>
            </a:extLst>
          </p:cNvPr>
          <p:cNvSpPr/>
          <p:nvPr/>
        </p:nvSpPr>
        <p:spPr>
          <a:xfrm>
            <a:off x="335309" y="217756"/>
            <a:ext cx="5389216" cy="49994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GERER SES FAVORIS : organiser ses favoris</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pic>
        <p:nvPicPr>
          <p:cNvPr id="4" name="Image 3">
            <a:extLst>
              <a:ext uri="{FF2B5EF4-FFF2-40B4-BE49-F238E27FC236}">
                <a16:creationId xmlns:a16="http://schemas.microsoft.com/office/drawing/2014/main" id="{228970C4-988B-4F33-97D2-390BA60F12F2}"/>
              </a:ext>
            </a:extLst>
          </p:cNvPr>
          <p:cNvPicPr>
            <a:picLocks noChangeAspect="1"/>
          </p:cNvPicPr>
          <p:nvPr/>
        </p:nvPicPr>
        <p:blipFill>
          <a:blip r:embed="rId3"/>
          <a:stretch>
            <a:fillRect/>
          </a:stretch>
        </p:blipFill>
        <p:spPr>
          <a:xfrm>
            <a:off x="1905964" y="1219508"/>
            <a:ext cx="8380071" cy="44189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5270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3" name="Image 2">
            <a:extLst>
              <a:ext uri="{FF2B5EF4-FFF2-40B4-BE49-F238E27FC236}">
                <a16:creationId xmlns:a16="http://schemas.microsoft.com/office/drawing/2014/main" id="{7CE52830-0E35-4B6F-BAF9-CE79E5F69235}"/>
              </a:ext>
            </a:extLst>
          </p:cNvPr>
          <p:cNvPicPr>
            <a:picLocks noChangeAspect="1"/>
          </p:cNvPicPr>
          <p:nvPr/>
        </p:nvPicPr>
        <p:blipFill>
          <a:blip r:embed="rId3"/>
          <a:stretch>
            <a:fillRect/>
          </a:stretch>
        </p:blipFill>
        <p:spPr>
          <a:xfrm>
            <a:off x="2149617" y="2182558"/>
            <a:ext cx="7351747" cy="2539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6" name="Connecteur droit avec flèche 25">
            <a:extLst>
              <a:ext uri="{FF2B5EF4-FFF2-40B4-BE49-F238E27FC236}">
                <a16:creationId xmlns:a16="http://schemas.microsoft.com/office/drawing/2014/main" id="{91F8A897-8D8E-4971-88F6-EA4ED4051AE6}"/>
              </a:ext>
            </a:extLst>
          </p:cNvPr>
          <p:cNvCxnSpPr>
            <a:cxnSpLocks/>
          </p:cNvCxnSpPr>
          <p:nvPr/>
        </p:nvCxnSpPr>
        <p:spPr>
          <a:xfrm rot="6360000">
            <a:off x="5793626" y="2203504"/>
            <a:ext cx="475755" cy="506894"/>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B6C32FE-73F3-4A0C-8ED2-7570F8188749}"/>
              </a:ext>
            </a:extLst>
          </p:cNvPr>
          <p:cNvSpPr/>
          <p:nvPr/>
        </p:nvSpPr>
        <p:spPr>
          <a:xfrm>
            <a:off x="334800" y="1404382"/>
            <a:ext cx="11322000" cy="458523"/>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1800" b="0" i="0" u="none" strike="noStrike" kern="1200" cap="none" spc="0" normalizeH="0" baseline="0" noProof="0" dirty="0">
                <a:ln>
                  <a:noFill/>
                </a:ln>
                <a:solidFill>
                  <a:prstClr val="black"/>
                </a:solidFill>
                <a:effectLst/>
                <a:uLnTx/>
                <a:uFillTx/>
                <a:ea typeface="Trebuchet MS" charset="0"/>
                <a:cs typeface="Trebuchet MS" charset="0"/>
              </a:rPr>
              <a:t>Depuis la bibliothèque de marque-pages (</a:t>
            </a:r>
            <a:r>
              <a:rPr kumimoji="0" lang="fr-FR" sz="1800" b="0" i="1" u="none" strike="noStrike" kern="1200" cap="none" spc="0" normalizeH="0" baseline="0" noProof="0" dirty="0">
                <a:ln>
                  <a:noFill/>
                </a:ln>
                <a:solidFill>
                  <a:prstClr val="black"/>
                </a:solidFill>
                <a:effectLst/>
                <a:uLnTx/>
                <a:uFillTx/>
                <a:ea typeface="Trebuchet MS" charset="0"/>
                <a:cs typeface="Trebuchet MS" charset="0"/>
              </a:rPr>
              <a:t>Organiser les marque-pages</a:t>
            </a:r>
            <a:r>
              <a:rPr kumimoji="0" lang="fr-FR" sz="1800" b="0" i="0" u="none" strike="noStrike" kern="1200" cap="none" spc="0" normalizeH="0" baseline="0" noProof="0" dirty="0">
                <a:ln>
                  <a:noFill/>
                </a:ln>
                <a:solidFill>
                  <a:prstClr val="black"/>
                </a:solidFill>
                <a:effectLst/>
                <a:uLnTx/>
                <a:uFillTx/>
                <a:ea typeface="Trebuchet MS" charset="0"/>
                <a:cs typeface="Trebuchet MS" charset="0"/>
              </a:rPr>
              <a:t>)</a:t>
            </a:r>
            <a:endParaRPr kumimoji="0" lang="fr-FR" sz="1600" b="0" i="0"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11" name="ZoneTexte 10">
            <a:extLst>
              <a:ext uri="{FF2B5EF4-FFF2-40B4-BE49-F238E27FC236}">
                <a16:creationId xmlns:a16="http://schemas.microsoft.com/office/drawing/2014/main" id="{3FBFBEC5-0B7B-4588-B6E1-854327482E0E}"/>
              </a:ext>
            </a:extLst>
          </p:cNvPr>
          <p:cNvSpPr txBox="1"/>
          <p:nvPr/>
        </p:nvSpPr>
        <p:spPr>
          <a:xfrm>
            <a:off x="4272556" y="3287477"/>
            <a:ext cx="2367728" cy="496838"/>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dirty="0">
              <a:solidFill>
                <a:schemeClr val="tx1"/>
              </a:solidFill>
            </a:endParaRPr>
          </a:p>
        </p:txBody>
      </p:sp>
      <p:sp>
        <p:nvSpPr>
          <p:cNvPr id="9" name="Rectangle 8">
            <a:extLst>
              <a:ext uri="{FF2B5EF4-FFF2-40B4-BE49-F238E27FC236}">
                <a16:creationId xmlns:a16="http://schemas.microsoft.com/office/drawing/2014/main" id="{4384DAF3-5F07-43F1-97A3-5AC21E9DAB70}"/>
              </a:ext>
            </a:extLst>
          </p:cNvPr>
          <p:cNvSpPr/>
          <p:nvPr/>
        </p:nvSpPr>
        <p:spPr>
          <a:xfrm>
            <a:off x="335309" y="217756"/>
            <a:ext cx="5389216" cy="49994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GERER SES FAVORIS : exporter et importer</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grpSp>
        <p:nvGrpSpPr>
          <p:cNvPr id="8" name="Groupe 7">
            <a:extLst>
              <a:ext uri="{FF2B5EF4-FFF2-40B4-BE49-F238E27FC236}">
                <a16:creationId xmlns:a16="http://schemas.microsoft.com/office/drawing/2014/main" id="{F6A5F146-493F-49BC-83F0-1A0C037A7A65}"/>
              </a:ext>
            </a:extLst>
          </p:cNvPr>
          <p:cNvGrpSpPr/>
          <p:nvPr/>
        </p:nvGrpSpPr>
        <p:grpSpPr>
          <a:xfrm>
            <a:off x="6074227" y="5532654"/>
            <a:ext cx="5582574" cy="1061372"/>
            <a:chOff x="6619152" y="269806"/>
            <a:chExt cx="3991193" cy="1061372"/>
          </a:xfrm>
        </p:grpSpPr>
        <p:sp>
          <p:nvSpPr>
            <p:cNvPr id="10" name="Rectangle 9">
              <a:extLst>
                <a:ext uri="{FF2B5EF4-FFF2-40B4-BE49-F238E27FC236}">
                  <a16:creationId xmlns:a16="http://schemas.microsoft.com/office/drawing/2014/main" id="{E5964C42-ABC5-46A5-9CAC-219F9B9DE906}"/>
                </a:ext>
              </a:extLst>
            </p:cNvPr>
            <p:cNvSpPr/>
            <p:nvPr/>
          </p:nvSpPr>
          <p:spPr>
            <a:xfrm>
              <a:off x="6634719" y="269806"/>
              <a:ext cx="3975626" cy="1061372"/>
            </a:xfrm>
            <a:prstGeom prst="rect">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Graphique 41" descr="Signet">
              <a:extLst>
                <a:ext uri="{FF2B5EF4-FFF2-40B4-BE49-F238E27FC236}">
                  <a16:creationId xmlns:a16="http://schemas.microsoft.com/office/drawing/2014/main" id="{D253B748-7A2C-4718-B317-A8D9C93A2B6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619152" y="443974"/>
              <a:ext cx="629446" cy="629446"/>
            </a:xfrm>
            <a:prstGeom prst="rect">
              <a:avLst/>
            </a:prstGeom>
          </p:spPr>
        </p:pic>
        <p:sp>
          <p:nvSpPr>
            <p:cNvPr id="13" name="ZoneTexte 12">
              <a:extLst>
                <a:ext uri="{FF2B5EF4-FFF2-40B4-BE49-F238E27FC236}">
                  <a16:creationId xmlns:a16="http://schemas.microsoft.com/office/drawing/2014/main" id="{BEEE3244-B876-4E0E-95BA-00C3E7332CB1}"/>
                </a:ext>
              </a:extLst>
            </p:cNvPr>
            <p:cNvSpPr txBox="1"/>
            <p:nvPr/>
          </p:nvSpPr>
          <p:spPr>
            <a:xfrm>
              <a:off x="7125802" y="402581"/>
              <a:ext cx="3384715" cy="786434"/>
            </a:xfrm>
            <a:prstGeom prst="rect">
              <a:avLst/>
            </a:prstGeom>
            <a:noFill/>
          </p:spPr>
          <p:txBody>
            <a:bodyPr wrap="square" rtlCol="0">
              <a:spAutoFit/>
            </a:bodyPr>
            <a:lstStyle/>
            <a:p>
              <a:pPr lvl="0">
                <a:lnSpc>
                  <a:spcPct val="114000"/>
                </a:lnSpc>
                <a:spcAft>
                  <a:spcPts val="1200"/>
                </a:spcAft>
                <a:defRPr/>
              </a:pPr>
              <a:r>
                <a:rPr lang="fr-FR" sz="1600" b="1" dirty="0">
                  <a:solidFill>
                    <a:prstClr val="black"/>
                  </a:solidFill>
                  <a:ea typeface="Trebuchet MS" charset="0"/>
                  <a:cs typeface="Trebuchet MS" charset="0"/>
                </a:rPr>
                <a:t>L’import/export </a:t>
              </a:r>
              <a:r>
                <a:rPr lang="fr-FR" sz="1600" dirty="0">
                  <a:solidFill>
                    <a:prstClr val="black"/>
                  </a:solidFill>
                  <a:ea typeface="Trebuchet MS" charset="0"/>
                  <a:cs typeface="Trebuchet MS" charset="0"/>
                </a:rPr>
                <a:t>fonctionne avec d’autres navigateurs.</a:t>
              </a:r>
            </a:p>
            <a:p>
              <a:pPr lvl="0">
                <a:lnSpc>
                  <a:spcPct val="114000"/>
                </a:lnSpc>
                <a:spcAft>
                  <a:spcPts val="600"/>
                </a:spcAft>
                <a:defRPr/>
              </a:pPr>
              <a:r>
                <a:rPr lang="fr-FR" sz="1600" b="1" dirty="0">
                  <a:solidFill>
                    <a:prstClr val="black"/>
                  </a:solidFill>
                  <a:ea typeface="Trebuchet MS" charset="0"/>
                  <a:cs typeface="Trebuchet MS" charset="0"/>
                </a:rPr>
                <a:t>La sauvegarde/restauration </a:t>
              </a:r>
              <a:r>
                <a:rPr lang="fr-FR" sz="1600" dirty="0">
                  <a:solidFill>
                    <a:prstClr val="black"/>
                  </a:solidFill>
                  <a:ea typeface="Trebuchet MS" charset="0"/>
                  <a:cs typeface="Trebuchet MS" charset="0"/>
                </a:rPr>
                <a:t>est propre à Firefox.</a:t>
              </a:r>
            </a:p>
          </p:txBody>
        </p:sp>
      </p:grpSp>
    </p:spTree>
    <p:extLst>
      <p:ext uri="{BB962C8B-B14F-4D97-AF65-F5344CB8AC3E}">
        <p14:creationId xmlns:p14="http://schemas.microsoft.com/office/powerpoint/2010/main" val="1580132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860951"/>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8" name="Rectangle 17">
            <a:extLst>
              <a:ext uri="{FF2B5EF4-FFF2-40B4-BE49-F238E27FC236}">
                <a16:creationId xmlns:a16="http://schemas.microsoft.com/office/drawing/2014/main" id="{5997F8B6-44D2-4031-9C29-3CD09D277B1F}"/>
              </a:ext>
            </a:extLst>
          </p:cNvPr>
          <p:cNvSpPr/>
          <p:nvPr/>
        </p:nvSpPr>
        <p:spPr>
          <a:xfrm>
            <a:off x="335309" y="217756"/>
            <a:ext cx="4202369" cy="744499"/>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3200" b="1" dirty="0">
                <a:solidFill>
                  <a:prstClr val="black"/>
                </a:solidFill>
                <a:ea typeface="Trebuchet MS" charset="0"/>
                <a:cs typeface="Trebuchet MS" charset="0"/>
              </a:rPr>
              <a:t>A VOUS DE JOUER !</a:t>
            </a:r>
            <a:endParaRPr kumimoji="0" lang="fr-FR" sz="3200" b="1"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13" name="ZoneTexte 12">
            <a:extLst>
              <a:ext uri="{FF2B5EF4-FFF2-40B4-BE49-F238E27FC236}">
                <a16:creationId xmlns:a16="http://schemas.microsoft.com/office/drawing/2014/main" id="{2656737B-DD09-46B7-8787-BC32D35C94A6}"/>
              </a:ext>
            </a:extLst>
          </p:cNvPr>
          <p:cNvSpPr txBox="1"/>
          <p:nvPr/>
        </p:nvSpPr>
        <p:spPr>
          <a:xfrm>
            <a:off x="1191260" y="2223611"/>
            <a:ext cx="9809480" cy="2708434"/>
          </a:xfrm>
          <a:prstGeom prst="rect">
            <a:avLst/>
          </a:prstGeom>
          <a:noFill/>
        </p:spPr>
        <p:txBody>
          <a:bodyPr wrap="square" rtlCol="0">
            <a:spAutoFit/>
          </a:bodyPr>
          <a:lstStyle/>
          <a:p>
            <a:pPr>
              <a:spcAft>
                <a:spcPts val="1200"/>
              </a:spcAft>
              <a:defRPr/>
            </a:pPr>
            <a:r>
              <a:rPr lang="fr-FR" sz="2800" b="1" dirty="0">
                <a:solidFill>
                  <a:prstClr val="black"/>
                </a:solidFill>
                <a:ea typeface="Trebuchet MS" charset="0"/>
                <a:cs typeface="Trebuchet MS" charset="0"/>
              </a:rPr>
              <a:t>Mise en pratique :</a:t>
            </a:r>
          </a:p>
          <a:p>
            <a:pPr marL="457200" indent="-457200">
              <a:spcAft>
                <a:spcPts val="1200"/>
              </a:spcAft>
              <a:buFont typeface="Segoe UI Emoji" panose="020B0502040204020203" pitchFamily="34" charset="0"/>
              <a:buChar char="▸"/>
              <a:defRPr/>
            </a:pPr>
            <a:r>
              <a:rPr lang="fr-FR" sz="2800" dirty="0">
                <a:solidFill>
                  <a:prstClr val="black"/>
                </a:solidFill>
                <a:ea typeface="Trebuchet MS" charset="0"/>
                <a:cs typeface="Trebuchet MS" charset="0"/>
              </a:rPr>
              <a:t>Enregistrez la page d’accueil du site du Stretching Numérique en favori de manière à ce que :</a:t>
            </a:r>
          </a:p>
          <a:p>
            <a:pPr marL="914400" lvl="1" indent="-457200">
              <a:spcAft>
                <a:spcPts val="1200"/>
              </a:spcAft>
              <a:buFont typeface="Segoe UI Emoji" panose="020B0502040204020203" pitchFamily="34" charset="0"/>
              <a:buChar char="▸"/>
              <a:defRPr/>
            </a:pPr>
            <a:r>
              <a:rPr lang="fr-FR" sz="2800" dirty="0">
                <a:solidFill>
                  <a:prstClr val="black"/>
                </a:solidFill>
                <a:ea typeface="Trebuchet MS" charset="0"/>
                <a:cs typeface="Trebuchet MS" charset="0"/>
              </a:rPr>
              <a:t>Ce favori soit classé dans un dossier « Ressources utiles »</a:t>
            </a:r>
          </a:p>
          <a:p>
            <a:pPr marL="914400" lvl="1" indent="-457200">
              <a:spcAft>
                <a:spcPts val="1200"/>
              </a:spcAft>
              <a:buFont typeface="Segoe UI Emoji" panose="020B0502040204020203" pitchFamily="34" charset="0"/>
              <a:buChar char="▸"/>
              <a:defRPr/>
            </a:pPr>
            <a:r>
              <a:rPr lang="fr-FR" sz="2800" dirty="0">
                <a:solidFill>
                  <a:prstClr val="black"/>
                </a:solidFill>
                <a:ea typeface="Trebuchet MS" charset="0"/>
                <a:cs typeface="Trebuchet MS" charset="0"/>
              </a:rPr>
              <a:t>Et soit accessible depuis la barre des favoris</a:t>
            </a:r>
          </a:p>
        </p:txBody>
      </p:sp>
    </p:spTree>
    <p:extLst>
      <p:ext uri="{BB962C8B-B14F-4D97-AF65-F5344CB8AC3E}">
        <p14:creationId xmlns:p14="http://schemas.microsoft.com/office/powerpoint/2010/main" val="2226257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 name="Rectangle 1"/>
          <p:cNvSpPr/>
          <p:nvPr/>
        </p:nvSpPr>
        <p:spPr>
          <a:xfrm>
            <a:off x="435600" y="2231771"/>
            <a:ext cx="2609157" cy="49981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i="0" u="none" strike="noStrike" kern="1200" cap="none" spc="0" normalizeH="0" baseline="0" noProof="0" dirty="0">
                <a:ln>
                  <a:noFill/>
                </a:ln>
                <a:solidFill>
                  <a:prstClr val="black"/>
                </a:solidFill>
                <a:effectLst/>
                <a:uLnTx/>
                <a:uFillTx/>
                <a:ea typeface="Trebuchet MS" charset="0"/>
                <a:cs typeface="Trebuchet MS" charset="0"/>
              </a:rPr>
              <a:t>Depuis le menu</a:t>
            </a:r>
            <a:endParaRPr kumimoji="0" lang="fr-FR" sz="1800" i="0" u="none" strike="noStrike" kern="1200" cap="none" spc="0" normalizeH="0" baseline="0" noProof="0" dirty="0">
              <a:ln>
                <a:noFill/>
              </a:ln>
              <a:solidFill>
                <a:prstClr val="black"/>
              </a:solidFill>
              <a:effectLst/>
              <a:uLnTx/>
              <a:uFillTx/>
              <a:ea typeface="Trebuchet MS" charset="0"/>
              <a:cs typeface="Trebuchet MS" charset="0"/>
            </a:endParaRPr>
          </a:p>
        </p:txBody>
      </p:sp>
      <p:pic>
        <p:nvPicPr>
          <p:cNvPr id="7" name="Image 6">
            <a:extLst>
              <a:ext uri="{FF2B5EF4-FFF2-40B4-BE49-F238E27FC236}">
                <a16:creationId xmlns:a16="http://schemas.microsoft.com/office/drawing/2014/main" id="{B46DA938-AD02-47D7-A419-CD2DA7452AEF}"/>
              </a:ext>
            </a:extLst>
          </p:cNvPr>
          <p:cNvPicPr>
            <a:picLocks noChangeAspect="1"/>
          </p:cNvPicPr>
          <p:nvPr/>
        </p:nvPicPr>
        <p:blipFill>
          <a:blip r:embed="rId3"/>
          <a:stretch>
            <a:fillRect/>
          </a:stretch>
        </p:blipFill>
        <p:spPr>
          <a:xfrm>
            <a:off x="542345" y="2838736"/>
            <a:ext cx="2353509" cy="3080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ZoneTexte 14">
            <a:extLst>
              <a:ext uri="{FF2B5EF4-FFF2-40B4-BE49-F238E27FC236}">
                <a16:creationId xmlns:a16="http://schemas.microsoft.com/office/drawing/2014/main" id="{1641B13D-E431-44F1-8694-81A6ADEA7F53}"/>
              </a:ext>
            </a:extLst>
          </p:cNvPr>
          <p:cNvSpPr txBox="1"/>
          <p:nvPr/>
        </p:nvSpPr>
        <p:spPr>
          <a:xfrm>
            <a:off x="552619" y="5556361"/>
            <a:ext cx="2268689" cy="288000"/>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dirty="0">
              <a:solidFill>
                <a:schemeClr val="tx1"/>
              </a:solidFill>
            </a:endParaRPr>
          </a:p>
        </p:txBody>
      </p:sp>
      <p:cxnSp>
        <p:nvCxnSpPr>
          <p:cNvPr id="23" name="Connecteur droit avec flèche 22">
            <a:extLst>
              <a:ext uri="{FF2B5EF4-FFF2-40B4-BE49-F238E27FC236}">
                <a16:creationId xmlns:a16="http://schemas.microsoft.com/office/drawing/2014/main" id="{91F8A897-8D8E-4971-88F6-EA4ED4051AE6}"/>
              </a:ext>
            </a:extLst>
          </p:cNvPr>
          <p:cNvCxnSpPr>
            <a:cxnSpLocks/>
          </p:cNvCxnSpPr>
          <p:nvPr/>
        </p:nvCxnSpPr>
        <p:spPr>
          <a:xfrm flipV="1">
            <a:off x="2825210" y="5715945"/>
            <a:ext cx="432000" cy="0"/>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CE9354B-27BC-45CB-BF34-7BF719D80281}"/>
              </a:ext>
            </a:extLst>
          </p:cNvPr>
          <p:cNvSpPr/>
          <p:nvPr/>
        </p:nvSpPr>
        <p:spPr>
          <a:xfrm>
            <a:off x="335309" y="217756"/>
            <a:ext cx="6963365" cy="49994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GERER SES EXTENSIONS</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pic>
        <p:nvPicPr>
          <p:cNvPr id="3" name="Image 2">
            <a:extLst>
              <a:ext uri="{FF2B5EF4-FFF2-40B4-BE49-F238E27FC236}">
                <a16:creationId xmlns:a16="http://schemas.microsoft.com/office/drawing/2014/main" id="{F882F837-E4B0-448E-B648-D68FC23FF062}"/>
              </a:ext>
            </a:extLst>
          </p:cNvPr>
          <p:cNvPicPr>
            <a:picLocks noChangeAspect="1"/>
          </p:cNvPicPr>
          <p:nvPr/>
        </p:nvPicPr>
        <p:blipFill>
          <a:blip r:embed="rId4"/>
          <a:stretch>
            <a:fillRect/>
          </a:stretch>
        </p:blipFill>
        <p:spPr>
          <a:xfrm>
            <a:off x="3255351" y="1963048"/>
            <a:ext cx="6742766" cy="4140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 3">
            <a:extLst>
              <a:ext uri="{FF2B5EF4-FFF2-40B4-BE49-F238E27FC236}">
                <a16:creationId xmlns:a16="http://schemas.microsoft.com/office/drawing/2014/main" id="{4AA93107-2ACB-4C20-9DA4-AEE603AC388C}"/>
              </a:ext>
            </a:extLst>
          </p:cNvPr>
          <p:cNvPicPr>
            <a:picLocks noChangeAspect="1"/>
          </p:cNvPicPr>
          <p:nvPr/>
        </p:nvPicPr>
        <p:blipFill>
          <a:blip r:embed="rId5"/>
          <a:stretch>
            <a:fillRect/>
          </a:stretch>
        </p:blipFill>
        <p:spPr>
          <a:xfrm>
            <a:off x="8974824" y="414760"/>
            <a:ext cx="2922907" cy="1896124"/>
          </a:xfrm>
          <a:prstGeom prst="rect">
            <a:avLst/>
          </a:prstGeom>
          <a:ln>
            <a:noFill/>
          </a:ln>
          <a:effectLst>
            <a:softEdge rad="25400"/>
          </a:effectLst>
        </p:spPr>
      </p:pic>
      <p:pic>
        <p:nvPicPr>
          <p:cNvPr id="8" name="Image 7">
            <a:extLst>
              <a:ext uri="{FF2B5EF4-FFF2-40B4-BE49-F238E27FC236}">
                <a16:creationId xmlns:a16="http://schemas.microsoft.com/office/drawing/2014/main" id="{A46D71B4-3F76-485C-8A90-C95A702B3924}"/>
              </a:ext>
            </a:extLst>
          </p:cNvPr>
          <p:cNvPicPr>
            <a:picLocks noChangeAspect="1"/>
          </p:cNvPicPr>
          <p:nvPr/>
        </p:nvPicPr>
        <p:blipFill>
          <a:blip r:embed="rId6"/>
          <a:stretch>
            <a:fillRect/>
          </a:stretch>
        </p:blipFill>
        <p:spPr>
          <a:xfrm>
            <a:off x="10279859" y="4433186"/>
            <a:ext cx="1073979" cy="833984"/>
          </a:xfrm>
          <a:prstGeom prst="rect">
            <a:avLst/>
          </a:prstGeom>
          <a:effectLst>
            <a:softEdge rad="25400"/>
          </a:effectLst>
        </p:spPr>
      </p:pic>
      <p:cxnSp>
        <p:nvCxnSpPr>
          <p:cNvPr id="21" name="Connecteur droit avec flèche 20">
            <a:extLst>
              <a:ext uri="{FF2B5EF4-FFF2-40B4-BE49-F238E27FC236}">
                <a16:creationId xmlns:a16="http://schemas.microsoft.com/office/drawing/2014/main" id="{83B6DD4C-DCA4-466C-A670-61C7251E8718}"/>
              </a:ext>
            </a:extLst>
          </p:cNvPr>
          <p:cNvCxnSpPr>
            <a:cxnSpLocks/>
          </p:cNvCxnSpPr>
          <p:nvPr/>
        </p:nvCxnSpPr>
        <p:spPr>
          <a:xfrm flipV="1">
            <a:off x="9917679" y="2301884"/>
            <a:ext cx="216921" cy="300394"/>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83DA8F32-8A7E-4EBE-8CF2-0C8CE58BB95B}"/>
              </a:ext>
            </a:extLst>
          </p:cNvPr>
          <p:cNvCxnSpPr>
            <a:cxnSpLocks/>
          </p:cNvCxnSpPr>
          <p:nvPr/>
        </p:nvCxnSpPr>
        <p:spPr>
          <a:xfrm>
            <a:off x="9793978" y="4709048"/>
            <a:ext cx="501121" cy="0"/>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7" name="Groupe 26">
            <a:extLst>
              <a:ext uri="{FF2B5EF4-FFF2-40B4-BE49-F238E27FC236}">
                <a16:creationId xmlns:a16="http://schemas.microsoft.com/office/drawing/2014/main" id="{36EC9117-FB6E-4815-8D20-379F08A337F8}"/>
              </a:ext>
            </a:extLst>
          </p:cNvPr>
          <p:cNvGrpSpPr/>
          <p:nvPr/>
        </p:nvGrpSpPr>
        <p:grpSpPr>
          <a:xfrm>
            <a:off x="427510" y="1219727"/>
            <a:ext cx="7682729" cy="550377"/>
            <a:chOff x="427510" y="1180815"/>
            <a:chExt cx="7682729" cy="550377"/>
          </a:xfrm>
        </p:grpSpPr>
        <p:sp>
          <p:nvSpPr>
            <p:cNvPr id="16" name="Rectangle : coins arrondis 15">
              <a:extLst>
                <a:ext uri="{FF2B5EF4-FFF2-40B4-BE49-F238E27FC236}">
                  <a16:creationId xmlns:a16="http://schemas.microsoft.com/office/drawing/2014/main" id="{65791585-F99A-4155-AE3D-326D4B98E051}"/>
                </a:ext>
              </a:extLst>
            </p:cNvPr>
            <p:cNvSpPr/>
            <p:nvPr/>
          </p:nvSpPr>
          <p:spPr>
            <a:xfrm>
              <a:off x="427510" y="1180815"/>
              <a:ext cx="7682729" cy="550377"/>
            </a:xfrm>
            <a:prstGeom prst="roundRect">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C98CFC46-5D3B-4FE4-962C-D495BC30CCD4}"/>
                </a:ext>
              </a:extLst>
            </p:cNvPr>
            <p:cNvSpPr txBox="1"/>
            <p:nvPr/>
          </p:nvSpPr>
          <p:spPr>
            <a:xfrm>
              <a:off x="821689" y="1271337"/>
              <a:ext cx="7288550" cy="369332"/>
            </a:xfrm>
            <a:prstGeom prst="rect">
              <a:avLst/>
            </a:prstGeom>
            <a:noFill/>
          </p:spPr>
          <p:txBody>
            <a:bodyPr wrap="square" rtlCol="0">
              <a:spAutoFit/>
            </a:bodyPr>
            <a:lstStyle/>
            <a:p>
              <a:pPr lvl="0">
                <a:defRPr/>
              </a:pPr>
              <a:r>
                <a:rPr lang="fr-FR" b="1" dirty="0"/>
                <a:t>Extension </a:t>
              </a:r>
              <a:r>
                <a:rPr lang="fr-FR" dirty="0"/>
                <a:t>: </a:t>
              </a:r>
              <a:r>
                <a:rPr lang="fr-FR" i="1" dirty="0"/>
                <a:t>petit logiciel qui permet d’ajouter des fonctions à un navigateur.</a:t>
              </a:r>
            </a:p>
          </p:txBody>
        </p:sp>
        <p:pic>
          <p:nvPicPr>
            <p:cNvPr id="26" name="Graphique 25" descr="Ampoule">
              <a:extLst>
                <a:ext uri="{FF2B5EF4-FFF2-40B4-BE49-F238E27FC236}">
                  <a16:creationId xmlns:a16="http://schemas.microsoft.com/office/drawing/2014/main" id="{37EF0291-D8F2-47DB-80C0-351EADA498DF}"/>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37783" y="1240003"/>
              <a:ext cx="432000" cy="432000"/>
            </a:xfrm>
            <a:prstGeom prst="rect">
              <a:avLst/>
            </a:prstGeom>
          </p:spPr>
        </p:pic>
      </p:grpSp>
      <p:pic>
        <p:nvPicPr>
          <p:cNvPr id="28" name="Image 27">
            <a:extLst>
              <a:ext uri="{FF2B5EF4-FFF2-40B4-BE49-F238E27FC236}">
                <a16:creationId xmlns:a16="http://schemas.microsoft.com/office/drawing/2014/main" id="{3F342380-515B-4023-A477-EB61B09F2EED}"/>
              </a:ext>
            </a:extLst>
          </p:cNvPr>
          <p:cNvPicPr>
            <a:picLocks noChangeAspect="1"/>
          </p:cNvPicPr>
          <p:nvPr/>
        </p:nvPicPr>
        <p:blipFill>
          <a:blip r:embed="rId9"/>
          <a:stretch>
            <a:fillRect/>
          </a:stretch>
        </p:blipFill>
        <p:spPr>
          <a:xfrm>
            <a:off x="5735054" y="6055663"/>
            <a:ext cx="1932431" cy="324000"/>
          </a:xfrm>
          <a:prstGeom prst="rect">
            <a:avLst/>
          </a:prstGeom>
        </p:spPr>
      </p:pic>
      <p:cxnSp>
        <p:nvCxnSpPr>
          <p:cNvPr id="29" name="Connecteur droit avec flèche 28">
            <a:extLst>
              <a:ext uri="{FF2B5EF4-FFF2-40B4-BE49-F238E27FC236}">
                <a16:creationId xmlns:a16="http://schemas.microsoft.com/office/drawing/2014/main" id="{A31FBF69-2662-4021-8F8A-157350053290}"/>
              </a:ext>
            </a:extLst>
          </p:cNvPr>
          <p:cNvCxnSpPr>
            <a:cxnSpLocks/>
          </p:cNvCxnSpPr>
          <p:nvPr/>
        </p:nvCxnSpPr>
        <p:spPr>
          <a:xfrm>
            <a:off x="7667485" y="6357831"/>
            <a:ext cx="501121" cy="0"/>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E6224BC0-3329-4B32-9B8C-20597A2A7F0B}"/>
              </a:ext>
            </a:extLst>
          </p:cNvPr>
          <p:cNvSpPr/>
          <p:nvPr/>
        </p:nvSpPr>
        <p:spPr>
          <a:xfrm>
            <a:off x="8160502" y="6133085"/>
            <a:ext cx="3973371" cy="492443"/>
          </a:xfrm>
          <a:prstGeom prst="rect">
            <a:avLst/>
          </a:prstGeom>
        </p:spPr>
        <p:txBody>
          <a:bodyPr wrap="square" tIns="0" bIns="0" anchor="ctr" anchorCtr="0">
            <a:spAutoFit/>
          </a:bodyPr>
          <a:lstStyle/>
          <a:p>
            <a:pPr marR="0" lvl="0" algn="l" defTabSz="914400" rtl="0" eaLnBrk="1" fontAlgn="auto" latinLnBrk="0" hangingPunct="1">
              <a:spcBef>
                <a:spcPts val="0"/>
              </a:spcBef>
              <a:buClrTx/>
              <a:buSzTx/>
              <a:tabLst/>
              <a:defRPr/>
            </a:pPr>
            <a:r>
              <a:rPr kumimoji="0" lang="fr-FR" sz="1600" i="0" u="none" strike="noStrike" kern="1200" cap="none" spc="0" normalizeH="0" baseline="0" noProof="0" dirty="0">
                <a:ln>
                  <a:noFill/>
                </a:ln>
                <a:solidFill>
                  <a:prstClr val="black"/>
                </a:solidFill>
                <a:effectLst/>
                <a:uLnTx/>
                <a:uFillTx/>
                <a:ea typeface="Trebuchet MS" charset="0"/>
                <a:cs typeface="Trebuchet MS" charset="0"/>
              </a:rPr>
              <a:t>Au bas de la fenêtre, bouton pour accéder à la page de téléchargement des extensions</a:t>
            </a:r>
            <a:endParaRPr kumimoji="0" lang="fr-FR" sz="1400" i="0" u="none" strike="noStrike" kern="1200" cap="none" spc="0" normalizeH="0" baseline="0" noProof="0" dirty="0">
              <a:ln>
                <a:noFill/>
              </a:ln>
              <a:solidFill>
                <a:prstClr val="black"/>
              </a:solidFill>
              <a:effectLst/>
              <a:uLnTx/>
              <a:uFillTx/>
              <a:ea typeface="Trebuchet MS" charset="0"/>
              <a:cs typeface="Trebuchet MS" charset="0"/>
            </a:endParaRPr>
          </a:p>
        </p:txBody>
      </p:sp>
    </p:spTree>
    <p:extLst>
      <p:ext uri="{BB962C8B-B14F-4D97-AF65-F5344CB8AC3E}">
        <p14:creationId xmlns:p14="http://schemas.microsoft.com/office/powerpoint/2010/main" val="2147707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0" name="Rectangle 19">
            <a:extLst>
              <a:ext uri="{FF2B5EF4-FFF2-40B4-BE49-F238E27FC236}">
                <a16:creationId xmlns:a16="http://schemas.microsoft.com/office/drawing/2014/main" id="{FCE9354B-27BC-45CB-BF34-7BF719D80281}"/>
              </a:ext>
            </a:extLst>
          </p:cNvPr>
          <p:cNvSpPr/>
          <p:nvPr/>
        </p:nvSpPr>
        <p:spPr>
          <a:xfrm>
            <a:off x="335309" y="217756"/>
            <a:ext cx="6963365" cy="49994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GERER SES EXTENSIONS : ajouter une extension</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pic>
        <p:nvPicPr>
          <p:cNvPr id="6" name="Image 5">
            <a:extLst>
              <a:ext uri="{FF2B5EF4-FFF2-40B4-BE49-F238E27FC236}">
                <a16:creationId xmlns:a16="http://schemas.microsoft.com/office/drawing/2014/main" id="{92FD400B-923F-4911-AB8C-60A40EF1EE62}"/>
              </a:ext>
            </a:extLst>
          </p:cNvPr>
          <p:cNvPicPr>
            <a:picLocks noChangeAspect="1"/>
          </p:cNvPicPr>
          <p:nvPr/>
        </p:nvPicPr>
        <p:blipFill rotWithShape="1">
          <a:blip r:embed="rId3"/>
          <a:srcRect r="45580" b="69336"/>
          <a:stretch/>
        </p:blipFill>
        <p:spPr>
          <a:xfrm>
            <a:off x="332279" y="1266924"/>
            <a:ext cx="4171627" cy="1466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Image 21">
            <a:extLst>
              <a:ext uri="{FF2B5EF4-FFF2-40B4-BE49-F238E27FC236}">
                <a16:creationId xmlns:a16="http://schemas.microsoft.com/office/drawing/2014/main" id="{EE280F51-1BB6-4EFA-A2DF-E73038FA680D}"/>
              </a:ext>
            </a:extLst>
          </p:cNvPr>
          <p:cNvPicPr>
            <a:picLocks noChangeAspect="1"/>
          </p:cNvPicPr>
          <p:nvPr/>
        </p:nvPicPr>
        <p:blipFill>
          <a:blip r:embed="rId4"/>
          <a:stretch>
            <a:fillRect/>
          </a:stretch>
        </p:blipFill>
        <p:spPr>
          <a:xfrm>
            <a:off x="4281807" y="919927"/>
            <a:ext cx="6846636" cy="5807415"/>
          </a:xfrm>
          <a:prstGeom prst="rect">
            <a:avLst/>
          </a:prstGeom>
          <a:ln>
            <a:noFill/>
          </a:ln>
          <a:effectLst>
            <a:outerShdw blurRad="292100" dist="139700" dir="2700000" algn="tl" rotWithShape="0">
              <a:srgbClr val="333333">
                <a:alpha val="65000"/>
              </a:srgbClr>
            </a:outerShdw>
          </a:effectLst>
        </p:spPr>
      </p:pic>
      <p:sp>
        <p:nvSpPr>
          <p:cNvPr id="25" name="ZoneTexte 24">
            <a:extLst>
              <a:ext uri="{FF2B5EF4-FFF2-40B4-BE49-F238E27FC236}">
                <a16:creationId xmlns:a16="http://schemas.microsoft.com/office/drawing/2014/main" id="{E6E20E27-9ED0-4FE1-983A-D5714342797C}"/>
              </a:ext>
            </a:extLst>
          </p:cNvPr>
          <p:cNvSpPr txBox="1"/>
          <p:nvPr/>
        </p:nvSpPr>
        <p:spPr>
          <a:xfrm>
            <a:off x="2032574" y="1559102"/>
            <a:ext cx="623077" cy="288000"/>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dirty="0">
              <a:solidFill>
                <a:schemeClr val="tx1"/>
              </a:solidFill>
            </a:endParaRPr>
          </a:p>
        </p:txBody>
      </p:sp>
      <p:sp>
        <p:nvSpPr>
          <p:cNvPr id="42" name="Rectangle 41">
            <a:extLst>
              <a:ext uri="{FF2B5EF4-FFF2-40B4-BE49-F238E27FC236}">
                <a16:creationId xmlns:a16="http://schemas.microsoft.com/office/drawing/2014/main" id="{A2FF31CD-99FC-413A-A08F-B917F385BF98}"/>
              </a:ext>
            </a:extLst>
          </p:cNvPr>
          <p:cNvSpPr/>
          <p:nvPr/>
        </p:nvSpPr>
        <p:spPr>
          <a:xfrm>
            <a:off x="274321" y="3741241"/>
            <a:ext cx="3616744" cy="2799767"/>
          </a:xfrm>
          <a:prstGeom prst="rect">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a:extLst>
              <a:ext uri="{FF2B5EF4-FFF2-40B4-BE49-F238E27FC236}">
                <a16:creationId xmlns:a16="http://schemas.microsoft.com/office/drawing/2014/main" id="{09AB0154-D617-4B76-AF20-ADA031BD727B}"/>
              </a:ext>
            </a:extLst>
          </p:cNvPr>
          <p:cNvCxnSpPr>
            <a:cxnSpLocks/>
          </p:cNvCxnSpPr>
          <p:nvPr/>
        </p:nvCxnSpPr>
        <p:spPr>
          <a:xfrm>
            <a:off x="3002971" y="3306250"/>
            <a:ext cx="1621551" cy="0"/>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556FC49-75AE-45BD-BA38-9BAB0D6FF6D4}"/>
              </a:ext>
            </a:extLst>
          </p:cNvPr>
          <p:cNvSpPr/>
          <p:nvPr/>
        </p:nvSpPr>
        <p:spPr>
          <a:xfrm>
            <a:off x="334800" y="3085877"/>
            <a:ext cx="2676116" cy="369332"/>
          </a:xfrm>
          <a:prstGeom prst="rect">
            <a:avLst/>
          </a:prstGeom>
        </p:spPr>
        <p:txBody>
          <a:bodyPr wrap="square">
            <a:spAutoFit/>
          </a:bodyPr>
          <a:lstStyle/>
          <a:p>
            <a:r>
              <a:rPr lang="fr-FR" dirty="0"/>
              <a:t>Parcourir par thématiques</a:t>
            </a:r>
          </a:p>
        </p:txBody>
      </p:sp>
      <p:pic>
        <p:nvPicPr>
          <p:cNvPr id="10" name="Image 9">
            <a:extLst>
              <a:ext uri="{FF2B5EF4-FFF2-40B4-BE49-F238E27FC236}">
                <a16:creationId xmlns:a16="http://schemas.microsoft.com/office/drawing/2014/main" id="{816FA451-23C2-4EE4-B288-29BEB843DC01}"/>
              </a:ext>
            </a:extLst>
          </p:cNvPr>
          <p:cNvPicPr>
            <a:picLocks noChangeAspect="1"/>
          </p:cNvPicPr>
          <p:nvPr/>
        </p:nvPicPr>
        <p:blipFill>
          <a:blip r:embed="rId5"/>
          <a:stretch>
            <a:fillRect/>
          </a:stretch>
        </p:blipFill>
        <p:spPr>
          <a:xfrm>
            <a:off x="952337" y="4348963"/>
            <a:ext cx="2520000" cy="919284"/>
          </a:xfrm>
          <a:prstGeom prst="rect">
            <a:avLst/>
          </a:prstGeom>
          <a:ln>
            <a:noFill/>
          </a:ln>
          <a:effectLst>
            <a:softEdge rad="25400"/>
          </a:effectLst>
        </p:spPr>
      </p:pic>
      <p:pic>
        <p:nvPicPr>
          <p:cNvPr id="11" name="Image 10">
            <a:extLst>
              <a:ext uri="{FF2B5EF4-FFF2-40B4-BE49-F238E27FC236}">
                <a16:creationId xmlns:a16="http://schemas.microsoft.com/office/drawing/2014/main" id="{5BC2F302-C6A6-4810-A2F0-3DE22CE67853}"/>
              </a:ext>
            </a:extLst>
          </p:cNvPr>
          <p:cNvPicPr>
            <a:picLocks noChangeAspect="1"/>
          </p:cNvPicPr>
          <p:nvPr/>
        </p:nvPicPr>
        <p:blipFill>
          <a:blip r:embed="rId6"/>
          <a:stretch>
            <a:fillRect/>
          </a:stretch>
        </p:blipFill>
        <p:spPr>
          <a:xfrm>
            <a:off x="1219701" y="5496173"/>
            <a:ext cx="2520000" cy="922268"/>
          </a:xfrm>
          <a:prstGeom prst="rect">
            <a:avLst/>
          </a:prstGeom>
          <a:effectLst>
            <a:softEdge rad="25400"/>
          </a:effectLst>
        </p:spPr>
      </p:pic>
      <p:sp>
        <p:nvSpPr>
          <p:cNvPr id="12" name="Rectangle 11">
            <a:extLst>
              <a:ext uri="{FF2B5EF4-FFF2-40B4-BE49-F238E27FC236}">
                <a16:creationId xmlns:a16="http://schemas.microsoft.com/office/drawing/2014/main" id="{8F03EA45-4748-4E15-8DFA-9DC6AFB12958}"/>
              </a:ext>
            </a:extLst>
          </p:cNvPr>
          <p:cNvSpPr/>
          <p:nvPr/>
        </p:nvSpPr>
        <p:spPr>
          <a:xfrm>
            <a:off x="209267" y="3700010"/>
            <a:ext cx="4072540" cy="459165"/>
          </a:xfrm>
          <a:prstGeom prst="rect">
            <a:avLst/>
          </a:prstGeom>
        </p:spPr>
        <p:txBody>
          <a:bodyPr wrap="square">
            <a:spAutoFit/>
          </a:bodyPr>
          <a:lstStyle/>
          <a:p>
            <a:pPr algn="ctr">
              <a:lnSpc>
                <a:spcPct val="150000"/>
              </a:lnSpc>
            </a:pPr>
            <a:r>
              <a:rPr lang="fr-FR" b="1" dirty="0"/>
              <a:t>Depuis la liste des résultats </a:t>
            </a:r>
          </a:p>
        </p:txBody>
      </p:sp>
      <p:sp>
        <p:nvSpPr>
          <p:cNvPr id="34" name="Rectangle 33">
            <a:extLst>
              <a:ext uri="{FF2B5EF4-FFF2-40B4-BE49-F238E27FC236}">
                <a16:creationId xmlns:a16="http://schemas.microsoft.com/office/drawing/2014/main" id="{330B8E79-9F52-4255-8536-915A1E062DE8}"/>
              </a:ext>
            </a:extLst>
          </p:cNvPr>
          <p:cNvSpPr/>
          <p:nvPr/>
        </p:nvSpPr>
        <p:spPr>
          <a:xfrm>
            <a:off x="332279" y="5315680"/>
            <a:ext cx="887422" cy="458523"/>
          </a:xfrm>
          <a:prstGeom prst="rect">
            <a:avLst/>
          </a:prstGeom>
        </p:spPr>
        <p:txBody>
          <a:bodyPr wrap="none">
            <a:spAutoFit/>
          </a:bodyPr>
          <a:lstStyle/>
          <a:p>
            <a:pPr>
              <a:lnSpc>
                <a:spcPct val="150000"/>
              </a:lnSpc>
            </a:pPr>
            <a:r>
              <a:rPr lang="fr-FR" dirty="0"/>
              <a:t>Filtres :</a:t>
            </a:r>
          </a:p>
        </p:txBody>
      </p:sp>
      <p:sp>
        <p:nvSpPr>
          <p:cNvPr id="35" name="Rectangle 34">
            <a:extLst>
              <a:ext uri="{FF2B5EF4-FFF2-40B4-BE49-F238E27FC236}">
                <a16:creationId xmlns:a16="http://schemas.microsoft.com/office/drawing/2014/main" id="{C3D42AC2-81CE-4804-A0CD-3D7CCAE5D7FB}"/>
              </a:ext>
            </a:extLst>
          </p:cNvPr>
          <p:cNvSpPr/>
          <p:nvPr/>
        </p:nvSpPr>
        <p:spPr>
          <a:xfrm>
            <a:off x="335309" y="4146216"/>
            <a:ext cx="617028" cy="458523"/>
          </a:xfrm>
          <a:prstGeom prst="rect">
            <a:avLst/>
          </a:prstGeom>
        </p:spPr>
        <p:txBody>
          <a:bodyPr wrap="none">
            <a:spAutoFit/>
          </a:bodyPr>
          <a:lstStyle/>
          <a:p>
            <a:pPr>
              <a:lnSpc>
                <a:spcPct val="150000"/>
              </a:lnSpc>
            </a:pPr>
            <a:r>
              <a:rPr lang="fr-FR" dirty="0"/>
              <a:t>Tris :</a:t>
            </a:r>
          </a:p>
        </p:txBody>
      </p:sp>
      <p:sp>
        <p:nvSpPr>
          <p:cNvPr id="36" name="Rectangle 35">
            <a:extLst>
              <a:ext uri="{FF2B5EF4-FFF2-40B4-BE49-F238E27FC236}">
                <a16:creationId xmlns:a16="http://schemas.microsoft.com/office/drawing/2014/main" id="{91D76005-E4D2-4A47-93A3-32A17F3986ED}"/>
              </a:ext>
            </a:extLst>
          </p:cNvPr>
          <p:cNvSpPr/>
          <p:nvPr/>
        </p:nvSpPr>
        <p:spPr>
          <a:xfrm>
            <a:off x="11031061" y="1707810"/>
            <a:ext cx="1239648" cy="584775"/>
          </a:xfrm>
          <a:prstGeom prst="rect">
            <a:avLst/>
          </a:prstGeom>
        </p:spPr>
        <p:txBody>
          <a:bodyPr wrap="square">
            <a:spAutoFit/>
          </a:bodyPr>
          <a:lstStyle/>
          <a:p>
            <a:pPr algn="ctr"/>
            <a:r>
              <a:rPr lang="fr-FR" sz="1600" dirty="0"/>
              <a:t>Recherche directe</a:t>
            </a:r>
          </a:p>
        </p:txBody>
      </p:sp>
      <p:cxnSp>
        <p:nvCxnSpPr>
          <p:cNvPr id="37" name="Connecteur droit avec flèche 36">
            <a:extLst>
              <a:ext uri="{FF2B5EF4-FFF2-40B4-BE49-F238E27FC236}">
                <a16:creationId xmlns:a16="http://schemas.microsoft.com/office/drawing/2014/main" id="{67C305FF-0EC9-4871-8BAF-1E6271EB2D66}"/>
              </a:ext>
            </a:extLst>
          </p:cNvPr>
          <p:cNvCxnSpPr>
            <a:cxnSpLocks/>
          </p:cNvCxnSpPr>
          <p:nvPr/>
        </p:nvCxnSpPr>
        <p:spPr>
          <a:xfrm>
            <a:off x="10782300" y="1352550"/>
            <a:ext cx="392430" cy="449580"/>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6A287FB4-4FE0-48CC-85D9-D7A19B4C145F}"/>
              </a:ext>
            </a:extLst>
          </p:cNvPr>
          <p:cNvCxnSpPr>
            <a:cxnSpLocks/>
          </p:cNvCxnSpPr>
          <p:nvPr/>
        </p:nvCxnSpPr>
        <p:spPr>
          <a:xfrm flipH="1">
            <a:off x="3657600" y="3508236"/>
            <a:ext cx="846307" cy="466010"/>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788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gne Moins 11">
            <a:extLst>
              <a:ext uri="{FF2B5EF4-FFF2-40B4-BE49-F238E27FC236}">
                <a16:creationId xmlns:a16="http://schemas.microsoft.com/office/drawing/2014/main" id="{37C38016-1D20-4905-912B-41593A32B315}"/>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5" name="Rectangle 4">
            <a:extLst>
              <a:ext uri="{FF2B5EF4-FFF2-40B4-BE49-F238E27FC236}">
                <a16:creationId xmlns:a16="http://schemas.microsoft.com/office/drawing/2014/main" id="{1D63BFF1-6391-4282-B878-D590A3BF169A}"/>
              </a:ext>
            </a:extLst>
          </p:cNvPr>
          <p:cNvSpPr/>
          <p:nvPr/>
        </p:nvSpPr>
        <p:spPr>
          <a:xfrm>
            <a:off x="335309" y="217756"/>
            <a:ext cx="6719915" cy="49994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GERER SES EXTENSIONS : ajouter une extension</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7" name="ZoneTexte 6">
            <a:extLst>
              <a:ext uri="{FF2B5EF4-FFF2-40B4-BE49-F238E27FC236}">
                <a16:creationId xmlns:a16="http://schemas.microsoft.com/office/drawing/2014/main" id="{98ABED68-3745-4447-B230-3AE15F5EB2FA}"/>
              </a:ext>
            </a:extLst>
          </p:cNvPr>
          <p:cNvSpPr txBox="1"/>
          <p:nvPr/>
        </p:nvSpPr>
        <p:spPr>
          <a:xfrm>
            <a:off x="503782" y="1284284"/>
            <a:ext cx="5592218" cy="1289520"/>
          </a:xfrm>
          <a:prstGeom prst="rect">
            <a:avLst/>
          </a:prstGeom>
          <a:noFill/>
        </p:spPr>
        <p:txBody>
          <a:bodyPr wrap="square" rtlCol="0">
            <a:spAutoFit/>
          </a:bodyPr>
          <a:lstStyle>
            <a:defPPr>
              <a:defRPr lang="fr-FR"/>
            </a:defPPr>
            <a:lvl1pPr>
              <a:lnSpc>
                <a:spcPct val="150000"/>
              </a:lnSpc>
              <a:defRPr sz="2000"/>
            </a:lvl1pPr>
          </a:lstStyle>
          <a:p>
            <a:pPr marL="285750" indent="-285750">
              <a:buFont typeface="Segoe UI Emoji" panose="020B0502040204020203" pitchFamily="34" charset="0"/>
              <a:buChar char="▸"/>
            </a:pPr>
            <a:r>
              <a:rPr lang="fr-FR" sz="1800" dirty="0"/>
              <a:t>Chercher l’extension</a:t>
            </a:r>
          </a:p>
          <a:p>
            <a:pPr marL="285750" indent="-285750">
              <a:buFont typeface="Segoe UI Emoji" panose="020B0502040204020203" pitchFamily="34" charset="0"/>
              <a:buChar char="▸"/>
            </a:pPr>
            <a:r>
              <a:rPr lang="fr-FR" sz="1800" dirty="0"/>
              <a:t>Cliquer sur le bouton « </a:t>
            </a:r>
            <a:r>
              <a:rPr lang="fr-FR" sz="1800" i="1" dirty="0"/>
              <a:t>Ajouter à Firefox</a:t>
            </a:r>
            <a:r>
              <a:rPr lang="fr-FR" sz="1800" dirty="0"/>
              <a:t> »</a:t>
            </a:r>
          </a:p>
          <a:p>
            <a:pPr marL="285750" indent="-285750">
              <a:buFont typeface="Segoe UI Emoji" panose="020B0502040204020203" pitchFamily="34" charset="0"/>
              <a:buChar char="▸"/>
            </a:pPr>
            <a:r>
              <a:rPr lang="fr-FR" sz="1800" dirty="0"/>
              <a:t>Cliquer sur le bouton « </a:t>
            </a:r>
            <a:r>
              <a:rPr lang="fr-FR" sz="1800" i="1" dirty="0"/>
              <a:t>Ajouter </a:t>
            </a:r>
            <a:r>
              <a:rPr lang="fr-FR" sz="1800" dirty="0"/>
              <a:t>»</a:t>
            </a:r>
          </a:p>
        </p:txBody>
      </p:sp>
      <p:pic>
        <p:nvPicPr>
          <p:cNvPr id="12" name="Image 11">
            <a:extLst>
              <a:ext uri="{FF2B5EF4-FFF2-40B4-BE49-F238E27FC236}">
                <a16:creationId xmlns:a16="http://schemas.microsoft.com/office/drawing/2014/main" id="{00D8AD11-2BEE-497B-A70B-F5FFCDEA64FF}"/>
              </a:ext>
            </a:extLst>
          </p:cNvPr>
          <p:cNvPicPr>
            <a:picLocks noChangeAspect="1"/>
          </p:cNvPicPr>
          <p:nvPr/>
        </p:nvPicPr>
        <p:blipFill rotWithShape="1">
          <a:blip r:embed="rId2"/>
          <a:srcRect l="1627"/>
          <a:stretch/>
        </p:blipFill>
        <p:spPr>
          <a:xfrm>
            <a:off x="6927405" y="4270997"/>
            <a:ext cx="4638851" cy="1867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3" name="Groupe 12">
            <a:extLst>
              <a:ext uri="{FF2B5EF4-FFF2-40B4-BE49-F238E27FC236}">
                <a16:creationId xmlns:a16="http://schemas.microsoft.com/office/drawing/2014/main" id="{2F96FD52-A94D-4078-A07E-CCD04EF56EAB}"/>
              </a:ext>
            </a:extLst>
          </p:cNvPr>
          <p:cNvGrpSpPr/>
          <p:nvPr/>
        </p:nvGrpSpPr>
        <p:grpSpPr>
          <a:xfrm>
            <a:off x="837803" y="2774228"/>
            <a:ext cx="5714926" cy="2280501"/>
            <a:chOff x="465475" y="2791770"/>
            <a:chExt cx="5714926" cy="2280501"/>
          </a:xfrm>
        </p:grpSpPr>
        <p:pic>
          <p:nvPicPr>
            <p:cNvPr id="11" name="Image 10">
              <a:extLst>
                <a:ext uri="{FF2B5EF4-FFF2-40B4-BE49-F238E27FC236}">
                  <a16:creationId xmlns:a16="http://schemas.microsoft.com/office/drawing/2014/main" id="{8A2BF1C5-BD17-4234-87D7-E9A35780F188}"/>
                </a:ext>
              </a:extLst>
            </p:cNvPr>
            <p:cNvPicPr>
              <a:picLocks noChangeAspect="1"/>
            </p:cNvPicPr>
            <p:nvPr/>
          </p:nvPicPr>
          <p:blipFill>
            <a:blip r:embed="rId3"/>
            <a:stretch>
              <a:fillRect/>
            </a:stretch>
          </p:blipFill>
          <p:spPr>
            <a:xfrm>
              <a:off x="465475" y="2791770"/>
              <a:ext cx="5714926" cy="2280501"/>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5C96C0FC-5184-4548-ADD3-ADFC51BC7BD4}"/>
                </a:ext>
              </a:extLst>
            </p:cNvPr>
            <p:cNvSpPr/>
            <p:nvPr/>
          </p:nvSpPr>
          <p:spPr>
            <a:xfrm>
              <a:off x="4868615" y="4384538"/>
              <a:ext cx="1074985" cy="321574"/>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Rectangle 13">
            <a:extLst>
              <a:ext uri="{FF2B5EF4-FFF2-40B4-BE49-F238E27FC236}">
                <a16:creationId xmlns:a16="http://schemas.microsoft.com/office/drawing/2014/main" id="{E7DE053C-7A0A-404F-917B-87A92FD9E12E}"/>
              </a:ext>
            </a:extLst>
          </p:cNvPr>
          <p:cNvSpPr/>
          <p:nvPr/>
        </p:nvSpPr>
        <p:spPr>
          <a:xfrm>
            <a:off x="9522893" y="5561614"/>
            <a:ext cx="840308" cy="371825"/>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a:extLst>
              <a:ext uri="{FF2B5EF4-FFF2-40B4-BE49-F238E27FC236}">
                <a16:creationId xmlns:a16="http://schemas.microsoft.com/office/drawing/2014/main" id="{7D9B315A-4326-49BD-80F8-46EA2A4EA1AF}"/>
              </a:ext>
            </a:extLst>
          </p:cNvPr>
          <p:cNvCxnSpPr>
            <a:cxnSpLocks/>
            <a:endCxn id="12" idx="1"/>
          </p:cNvCxnSpPr>
          <p:nvPr/>
        </p:nvCxnSpPr>
        <p:spPr>
          <a:xfrm>
            <a:off x="6315928" y="4688570"/>
            <a:ext cx="611477" cy="516008"/>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297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gne Moins 11">
            <a:extLst>
              <a:ext uri="{FF2B5EF4-FFF2-40B4-BE49-F238E27FC236}">
                <a16:creationId xmlns:a16="http://schemas.microsoft.com/office/drawing/2014/main" id="{37C38016-1D20-4905-912B-41593A32B315}"/>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5" name="Rectangle 4">
            <a:extLst>
              <a:ext uri="{FF2B5EF4-FFF2-40B4-BE49-F238E27FC236}">
                <a16:creationId xmlns:a16="http://schemas.microsoft.com/office/drawing/2014/main" id="{1D63BFF1-6391-4282-B878-D590A3BF169A}"/>
              </a:ext>
            </a:extLst>
          </p:cNvPr>
          <p:cNvSpPr/>
          <p:nvPr/>
        </p:nvSpPr>
        <p:spPr>
          <a:xfrm>
            <a:off x="335309" y="217756"/>
            <a:ext cx="6719915" cy="499945"/>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GERER SES EXTENSIONS : depuis la barre d’outils</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pic>
        <p:nvPicPr>
          <p:cNvPr id="2" name="Image 1">
            <a:extLst>
              <a:ext uri="{FF2B5EF4-FFF2-40B4-BE49-F238E27FC236}">
                <a16:creationId xmlns:a16="http://schemas.microsoft.com/office/drawing/2014/main" id="{7426A8BE-C483-40EF-A23B-8DDFB7F74A4E}"/>
              </a:ext>
            </a:extLst>
          </p:cNvPr>
          <p:cNvPicPr>
            <a:picLocks noChangeAspect="1"/>
          </p:cNvPicPr>
          <p:nvPr/>
        </p:nvPicPr>
        <p:blipFill>
          <a:blip r:embed="rId3"/>
          <a:stretch>
            <a:fillRect/>
          </a:stretch>
        </p:blipFill>
        <p:spPr>
          <a:xfrm>
            <a:off x="831206" y="1432678"/>
            <a:ext cx="3673887" cy="3816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Ellipse 15">
            <a:extLst>
              <a:ext uri="{FF2B5EF4-FFF2-40B4-BE49-F238E27FC236}">
                <a16:creationId xmlns:a16="http://schemas.microsoft.com/office/drawing/2014/main" id="{FCE76614-2AFA-48D4-A62E-47DD0D9E80FE}"/>
              </a:ext>
            </a:extLst>
          </p:cNvPr>
          <p:cNvSpPr/>
          <p:nvPr/>
        </p:nvSpPr>
        <p:spPr>
          <a:xfrm>
            <a:off x="3763846" y="1451752"/>
            <a:ext cx="360000" cy="360000"/>
          </a:xfrm>
          <a:prstGeom prst="ellipse">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7B2908DC-B236-4255-9033-E46315A19255}"/>
              </a:ext>
            </a:extLst>
          </p:cNvPr>
          <p:cNvPicPr>
            <a:picLocks noChangeAspect="1"/>
          </p:cNvPicPr>
          <p:nvPr/>
        </p:nvPicPr>
        <p:blipFill>
          <a:blip r:embed="rId4"/>
          <a:stretch>
            <a:fillRect/>
          </a:stretch>
        </p:blipFill>
        <p:spPr>
          <a:xfrm>
            <a:off x="4909972" y="3693749"/>
            <a:ext cx="2372056" cy="1924319"/>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03CC44DD-BC4D-4F20-A990-3B60A4B7C964}"/>
              </a:ext>
            </a:extLst>
          </p:cNvPr>
          <p:cNvPicPr>
            <a:picLocks noChangeAspect="1"/>
          </p:cNvPicPr>
          <p:nvPr/>
        </p:nvPicPr>
        <p:blipFill>
          <a:blip r:embed="rId5"/>
          <a:stretch>
            <a:fillRect/>
          </a:stretch>
        </p:blipFill>
        <p:spPr>
          <a:xfrm>
            <a:off x="7975802" y="3696627"/>
            <a:ext cx="2562583" cy="409632"/>
          </a:xfrm>
          <a:prstGeom prst="rect">
            <a:avLst/>
          </a:prstGeom>
        </p:spPr>
      </p:pic>
      <p:sp>
        <p:nvSpPr>
          <p:cNvPr id="17" name="Ellipse 16">
            <a:extLst>
              <a:ext uri="{FF2B5EF4-FFF2-40B4-BE49-F238E27FC236}">
                <a16:creationId xmlns:a16="http://schemas.microsoft.com/office/drawing/2014/main" id="{C252B575-86C2-41E3-843F-0B00DFE0CD5C}"/>
              </a:ext>
            </a:extLst>
          </p:cNvPr>
          <p:cNvSpPr/>
          <p:nvPr/>
        </p:nvSpPr>
        <p:spPr>
          <a:xfrm>
            <a:off x="3711292" y="3693749"/>
            <a:ext cx="288000" cy="288000"/>
          </a:xfrm>
          <a:prstGeom prst="ellipse">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avec flèche 14">
            <a:extLst>
              <a:ext uri="{FF2B5EF4-FFF2-40B4-BE49-F238E27FC236}">
                <a16:creationId xmlns:a16="http://schemas.microsoft.com/office/drawing/2014/main" id="{7D9B315A-4326-49BD-80F8-46EA2A4EA1AF}"/>
              </a:ext>
            </a:extLst>
          </p:cNvPr>
          <p:cNvCxnSpPr>
            <a:cxnSpLocks/>
          </p:cNvCxnSpPr>
          <p:nvPr/>
        </p:nvCxnSpPr>
        <p:spPr>
          <a:xfrm>
            <a:off x="3999292" y="3827810"/>
            <a:ext cx="920578" cy="0"/>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7DE053C-7A0A-404F-917B-87A92FD9E12E}"/>
              </a:ext>
            </a:extLst>
          </p:cNvPr>
          <p:cNvSpPr/>
          <p:nvPr/>
        </p:nvSpPr>
        <p:spPr>
          <a:xfrm>
            <a:off x="5217702" y="3716291"/>
            <a:ext cx="1847354" cy="371824"/>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a:extLst>
              <a:ext uri="{FF2B5EF4-FFF2-40B4-BE49-F238E27FC236}">
                <a16:creationId xmlns:a16="http://schemas.microsoft.com/office/drawing/2014/main" id="{1A4895DA-BC4A-4032-AD45-EE3CE00A08C5}"/>
              </a:ext>
            </a:extLst>
          </p:cNvPr>
          <p:cNvCxnSpPr>
            <a:cxnSpLocks/>
          </p:cNvCxnSpPr>
          <p:nvPr/>
        </p:nvCxnSpPr>
        <p:spPr>
          <a:xfrm>
            <a:off x="7055224" y="3901551"/>
            <a:ext cx="920578" cy="0"/>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33C54378-88A3-450D-B540-3993FC6C5AC2}"/>
              </a:ext>
            </a:extLst>
          </p:cNvPr>
          <p:cNvSpPr txBox="1"/>
          <p:nvPr/>
        </p:nvSpPr>
        <p:spPr>
          <a:xfrm>
            <a:off x="7388138" y="3254923"/>
            <a:ext cx="4527266" cy="369332"/>
          </a:xfrm>
          <a:prstGeom prst="rect">
            <a:avLst/>
          </a:prstGeom>
          <a:noFill/>
        </p:spPr>
        <p:txBody>
          <a:bodyPr wrap="square" rtlCol="0">
            <a:spAutoFit/>
          </a:bodyPr>
          <a:lstStyle>
            <a:defPPr>
              <a:defRPr lang="fr-FR"/>
            </a:defPPr>
            <a:lvl1pPr>
              <a:lnSpc>
                <a:spcPct val="150000"/>
              </a:lnSpc>
              <a:defRPr sz="2000"/>
            </a:lvl1pPr>
          </a:lstStyle>
          <a:p>
            <a:pPr>
              <a:lnSpc>
                <a:spcPct val="100000"/>
              </a:lnSpc>
            </a:pPr>
            <a:r>
              <a:rPr lang="fr-FR" sz="1800" dirty="0"/>
              <a:t>Raccourci de l’extension dans la barre d’outils</a:t>
            </a:r>
          </a:p>
        </p:txBody>
      </p:sp>
      <p:sp>
        <p:nvSpPr>
          <p:cNvPr id="20" name="ZoneTexte 19">
            <a:extLst>
              <a:ext uri="{FF2B5EF4-FFF2-40B4-BE49-F238E27FC236}">
                <a16:creationId xmlns:a16="http://schemas.microsoft.com/office/drawing/2014/main" id="{9175389C-6199-4B07-AB36-3FC27C7D89A5}"/>
              </a:ext>
            </a:extLst>
          </p:cNvPr>
          <p:cNvSpPr txBox="1"/>
          <p:nvPr/>
        </p:nvSpPr>
        <p:spPr>
          <a:xfrm>
            <a:off x="4434209" y="5737807"/>
            <a:ext cx="3414339" cy="369332"/>
          </a:xfrm>
          <a:prstGeom prst="rect">
            <a:avLst/>
          </a:prstGeom>
          <a:noFill/>
        </p:spPr>
        <p:txBody>
          <a:bodyPr wrap="square" rtlCol="0">
            <a:spAutoFit/>
          </a:bodyPr>
          <a:lstStyle>
            <a:defPPr>
              <a:defRPr lang="fr-FR"/>
            </a:defPPr>
            <a:lvl1pPr>
              <a:lnSpc>
                <a:spcPct val="150000"/>
              </a:lnSpc>
              <a:defRPr sz="2000"/>
            </a:lvl1pPr>
          </a:lstStyle>
          <a:p>
            <a:pPr>
              <a:lnSpc>
                <a:spcPct val="100000"/>
              </a:lnSpc>
            </a:pPr>
            <a:r>
              <a:rPr lang="fr-FR" sz="1800" dirty="0"/>
              <a:t>Accès direct à certaines fonctions</a:t>
            </a:r>
          </a:p>
        </p:txBody>
      </p:sp>
    </p:spTree>
    <p:extLst>
      <p:ext uri="{BB962C8B-B14F-4D97-AF65-F5344CB8AC3E}">
        <p14:creationId xmlns:p14="http://schemas.microsoft.com/office/powerpoint/2010/main" val="2253520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4">
            <a:extLst>
              <a:ext uri="{FF2B5EF4-FFF2-40B4-BE49-F238E27FC236}">
                <a16:creationId xmlns:a16="http://schemas.microsoft.com/office/drawing/2014/main" id="{1CE18127-B102-4874-ABF4-1BA62DDD0547}"/>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386AF02A-61D8-4700-8EFE-C632E6A828A7}"/>
              </a:ext>
            </a:extLst>
          </p:cNvPr>
          <p:cNvSpPr txBox="1"/>
          <p:nvPr/>
        </p:nvSpPr>
        <p:spPr>
          <a:xfrm>
            <a:off x="525835" y="1545536"/>
            <a:ext cx="5776111" cy="1883464"/>
          </a:xfrm>
          <a:prstGeom prst="rect">
            <a:avLst/>
          </a:prstGeom>
          <a:noFill/>
        </p:spPr>
        <p:txBody>
          <a:bodyPr wrap="square" rtlCol="0">
            <a:spAutoFit/>
          </a:bodyPr>
          <a:lstStyle/>
          <a:p>
            <a:pPr>
              <a:lnSpc>
                <a:spcPct val="150000"/>
              </a:lnSpc>
            </a:pPr>
            <a:r>
              <a:rPr lang="fr-FR" sz="2000" dirty="0"/>
              <a:t>Les bloqueurs de publicités permettent :</a:t>
            </a:r>
          </a:p>
          <a:p>
            <a:pPr marL="600075" indent="-342900">
              <a:lnSpc>
                <a:spcPct val="150000"/>
              </a:lnSpc>
              <a:buFont typeface="Rockwell" panose="02060603020205020403" pitchFamily="18" charset="0"/>
              <a:buChar char="–"/>
            </a:pPr>
            <a:r>
              <a:rPr lang="fr-FR" sz="2000" dirty="0"/>
              <a:t>de sécuriser vos données personnelles</a:t>
            </a:r>
          </a:p>
          <a:p>
            <a:pPr marL="600075" indent="-342900">
              <a:lnSpc>
                <a:spcPct val="150000"/>
              </a:lnSpc>
              <a:buFont typeface="Rockwell" panose="02060603020205020403" pitchFamily="18" charset="0"/>
              <a:buChar char="–"/>
            </a:pPr>
            <a:r>
              <a:rPr lang="fr-FR" sz="2000" dirty="0"/>
              <a:t>de réduire l’encombrement des pages </a:t>
            </a:r>
          </a:p>
          <a:p>
            <a:pPr marL="600075" indent="-342900">
              <a:lnSpc>
                <a:spcPct val="150000"/>
              </a:lnSpc>
              <a:buFont typeface="Rockwell" panose="02060603020205020403" pitchFamily="18" charset="0"/>
              <a:buChar char="–"/>
            </a:pPr>
            <a:r>
              <a:rPr lang="fr-FR" sz="2000" dirty="0"/>
              <a:t>d’éviter les publicités infectées</a:t>
            </a:r>
          </a:p>
        </p:txBody>
      </p:sp>
      <p:sp>
        <p:nvSpPr>
          <p:cNvPr id="23" name="ZoneTexte 22">
            <a:extLst>
              <a:ext uri="{FF2B5EF4-FFF2-40B4-BE49-F238E27FC236}">
                <a16:creationId xmlns:a16="http://schemas.microsoft.com/office/drawing/2014/main" id="{5D989CF1-A46A-447A-B88B-ABAD74A14D02}"/>
              </a:ext>
            </a:extLst>
          </p:cNvPr>
          <p:cNvSpPr txBox="1"/>
          <p:nvPr/>
        </p:nvSpPr>
        <p:spPr>
          <a:xfrm>
            <a:off x="1856899" y="3429000"/>
            <a:ext cx="3343608" cy="2461251"/>
          </a:xfrm>
          <a:prstGeom prst="rect">
            <a:avLst/>
          </a:prstGeom>
          <a:noFill/>
        </p:spPr>
        <p:txBody>
          <a:bodyPr wrap="square" rtlCol="0">
            <a:spAutoFit/>
          </a:bodyPr>
          <a:lstStyle/>
          <a:p>
            <a:pPr marL="85725">
              <a:lnSpc>
                <a:spcPct val="200000"/>
              </a:lnSpc>
            </a:pPr>
            <a:r>
              <a:rPr lang="fr-FR" sz="2000" dirty="0" err="1"/>
              <a:t>Ublock</a:t>
            </a:r>
            <a:r>
              <a:rPr lang="fr-FR" sz="2000" dirty="0"/>
              <a:t> Origin</a:t>
            </a:r>
          </a:p>
          <a:p>
            <a:pPr marL="85725">
              <a:lnSpc>
                <a:spcPct val="200000"/>
              </a:lnSpc>
            </a:pPr>
            <a:r>
              <a:rPr lang="fr-FR" sz="2000" dirty="0"/>
              <a:t>Protection Web Avira</a:t>
            </a:r>
          </a:p>
          <a:p>
            <a:pPr marL="85725">
              <a:lnSpc>
                <a:spcPct val="200000"/>
              </a:lnSpc>
            </a:pPr>
            <a:r>
              <a:rPr lang="fr-FR" sz="2000" dirty="0"/>
              <a:t>Adblock et Adblock Plus</a:t>
            </a:r>
          </a:p>
          <a:p>
            <a:pPr marL="85725">
              <a:lnSpc>
                <a:spcPct val="200000"/>
              </a:lnSpc>
            </a:pPr>
            <a:r>
              <a:rPr lang="fr-FR" sz="2000" dirty="0"/>
              <a:t>Adblock pour </a:t>
            </a:r>
            <a:r>
              <a:rPr lang="fr-FR" sz="2000" dirty="0" err="1"/>
              <a:t>Youtube</a:t>
            </a:r>
            <a:endParaRPr lang="fr-FR" sz="2000" dirty="0"/>
          </a:p>
        </p:txBody>
      </p:sp>
      <p:pic>
        <p:nvPicPr>
          <p:cNvPr id="27" name="Image 26">
            <a:extLst>
              <a:ext uri="{FF2B5EF4-FFF2-40B4-BE49-F238E27FC236}">
                <a16:creationId xmlns:a16="http://schemas.microsoft.com/office/drawing/2014/main" id="{5D170B96-8E72-4679-84B5-FEADC8E9AC28}"/>
              </a:ext>
            </a:extLst>
          </p:cNvPr>
          <p:cNvPicPr>
            <a:picLocks noChangeAspect="1"/>
          </p:cNvPicPr>
          <p:nvPr/>
        </p:nvPicPr>
        <p:blipFill>
          <a:blip r:embed="rId3"/>
          <a:stretch>
            <a:fillRect/>
          </a:stretch>
        </p:blipFill>
        <p:spPr>
          <a:xfrm>
            <a:off x="1152057" y="5422613"/>
            <a:ext cx="628738" cy="476316"/>
          </a:xfrm>
          <a:prstGeom prst="rect">
            <a:avLst/>
          </a:prstGeom>
        </p:spPr>
      </p:pic>
      <p:grpSp>
        <p:nvGrpSpPr>
          <p:cNvPr id="28" name="Groupe 27">
            <a:extLst>
              <a:ext uri="{FF2B5EF4-FFF2-40B4-BE49-F238E27FC236}">
                <a16:creationId xmlns:a16="http://schemas.microsoft.com/office/drawing/2014/main" id="{EF24C14B-823E-4C0E-80B9-50FD37B42C99}"/>
              </a:ext>
            </a:extLst>
          </p:cNvPr>
          <p:cNvGrpSpPr/>
          <p:nvPr/>
        </p:nvGrpSpPr>
        <p:grpSpPr>
          <a:xfrm>
            <a:off x="719368" y="4754244"/>
            <a:ext cx="1178556" cy="669370"/>
            <a:chOff x="546854" y="4983306"/>
            <a:chExt cx="1178556" cy="669370"/>
          </a:xfrm>
        </p:grpSpPr>
        <p:pic>
          <p:nvPicPr>
            <p:cNvPr id="29" name="Image 28">
              <a:extLst>
                <a:ext uri="{FF2B5EF4-FFF2-40B4-BE49-F238E27FC236}">
                  <a16:creationId xmlns:a16="http://schemas.microsoft.com/office/drawing/2014/main" id="{C0ABCF34-A2FE-4AB1-96D0-08B1B6BA1A77}"/>
                </a:ext>
              </a:extLst>
            </p:cNvPr>
            <p:cNvPicPr>
              <a:picLocks noChangeAspect="1"/>
            </p:cNvPicPr>
            <p:nvPr/>
          </p:nvPicPr>
          <p:blipFill>
            <a:blip r:embed="rId4"/>
            <a:stretch>
              <a:fillRect/>
            </a:stretch>
          </p:blipFill>
          <p:spPr>
            <a:xfrm>
              <a:off x="546854" y="4983306"/>
              <a:ext cx="755741" cy="669370"/>
            </a:xfrm>
            <a:prstGeom prst="rect">
              <a:avLst/>
            </a:prstGeom>
          </p:spPr>
        </p:pic>
        <p:pic>
          <p:nvPicPr>
            <p:cNvPr id="39" name="Image 38">
              <a:extLst>
                <a:ext uri="{FF2B5EF4-FFF2-40B4-BE49-F238E27FC236}">
                  <a16:creationId xmlns:a16="http://schemas.microsoft.com/office/drawing/2014/main" id="{D8B18B92-3683-4C3C-8957-B78625B0CEDC}"/>
                </a:ext>
              </a:extLst>
            </p:cNvPr>
            <p:cNvPicPr>
              <a:picLocks noChangeAspect="1"/>
            </p:cNvPicPr>
            <p:nvPr/>
          </p:nvPicPr>
          <p:blipFill>
            <a:blip r:embed="rId5"/>
            <a:stretch>
              <a:fillRect/>
            </a:stretch>
          </p:blipFill>
          <p:spPr>
            <a:xfrm>
              <a:off x="1058567" y="5008070"/>
              <a:ext cx="666843" cy="581106"/>
            </a:xfrm>
            <a:prstGeom prst="rect">
              <a:avLst/>
            </a:prstGeom>
          </p:spPr>
        </p:pic>
      </p:grpSp>
      <p:pic>
        <p:nvPicPr>
          <p:cNvPr id="40" name="Image 39">
            <a:extLst>
              <a:ext uri="{FF2B5EF4-FFF2-40B4-BE49-F238E27FC236}">
                <a16:creationId xmlns:a16="http://schemas.microsoft.com/office/drawing/2014/main" id="{FE7DCD95-7B2C-4902-9BB8-119E4A268905}"/>
              </a:ext>
            </a:extLst>
          </p:cNvPr>
          <p:cNvPicPr>
            <a:picLocks noChangeAspect="1"/>
          </p:cNvPicPr>
          <p:nvPr/>
        </p:nvPicPr>
        <p:blipFill>
          <a:blip r:embed="rId6"/>
          <a:stretch>
            <a:fillRect/>
          </a:stretch>
        </p:blipFill>
        <p:spPr>
          <a:xfrm>
            <a:off x="1272984" y="3667075"/>
            <a:ext cx="414626" cy="414626"/>
          </a:xfrm>
          <a:prstGeom prst="rect">
            <a:avLst/>
          </a:prstGeom>
        </p:spPr>
      </p:pic>
      <p:pic>
        <p:nvPicPr>
          <p:cNvPr id="41" name="Image 40">
            <a:extLst>
              <a:ext uri="{FF2B5EF4-FFF2-40B4-BE49-F238E27FC236}">
                <a16:creationId xmlns:a16="http://schemas.microsoft.com/office/drawing/2014/main" id="{A25520A6-0BE3-4CD5-B652-96BD2246A147}"/>
              </a:ext>
            </a:extLst>
          </p:cNvPr>
          <p:cNvPicPr>
            <a:picLocks noChangeAspect="1"/>
          </p:cNvPicPr>
          <p:nvPr/>
        </p:nvPicPr>
        <p:blipFill>
          <a:blip r:embed="rId7"/>
          <a:stretch>
            <a:fillRect/>
          </a:stretch>
        </p:blipFill>
        <p:spPr>
          <a:xfrm>
            <a:off x="1222948" y="4187424"/>
            <a:ext cx="504321" cy="504321"/>
          </a:xfrm>
          <a:prstGeom prst="rect">
            <a:avLst/>
          </a:prstGeom>
        </p:spPr>
      </p:pic>
      <p:grpSp>
        <p:nvGrpSpPr>
          <p:cNvPr id="17" name="Groupe 16">
            <a:extLst>
              <a:ext uri="{FF2B5EF4-FFF2-40B4-BE49-F238E27FC236}">
                <a16:creationId xmlns:a16="http://schemas.microsoft.com/office/drawing/2014/main" id="{6D0D26C9-8717-43D6-B32C-A3DDC1828CC1}"/>
              </a:ext>
            </a:extLst>
          </p:cNvPr>
          <p:cNvGrpSpPr/>
          <p:nvPr/>
        </p:nvGrpSpPr>
        <p:grpSpPr>
          <a:xfrm>
            <a:off x="4982756" y="3182531"/>
            <a:ext cx="1596477" cy="1596477"/>
            <a:chOff x="8436661" y="1167182"/>
            <a:chExt cx="2131878" cy="2131878"/>
          </a:xfrm>
        </p:grpSpPr>
        <p:pic>
          <p:nvPicPr>
            <p:cNvPr id="15" name="Graphique 14" descr="Panier">
              <a:extLst>
                <a:ext uri="{FF2B5EF4-FFF2-40B4-BE49-F238E27FC236}">
                  <a16:creationId xmlns:a16="http://schemas.microsoft.com/office/drawing/2014/main" id="{C05F745D-7386-4E09-9500-B29A1316E63E}"/>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8436661" y="1167182"/>
              <a:ext cx="2131878" cy="2131878"/>
            </a:xfrm>
            <a:prstGeom prst="rect">
              <a:avLst/>
            </a:prstGeom>
          </p:spPr>
        </p:pic>
        <p:pic>
          <p:nvPicPr>
            <p:cNvPr id="13" name="Graphique 12" descr="Interdit">
              <a:extLst>
                <a:ext uri="{FF2B5EF4-FFF2-40B4-BE49-F238E27FC236}">
                  <a16:creationId xmlns:a16="http://schemas.microsoft.com/office/drawing/2014/main" id="{58171804-39EC-4CA6-AC50-F21219D1450C}"/>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8826252" y="1920013"/>
              <a:ext cx="1352695" cy="1352695"/>
            </a:xfrm>
            <a:prstGeom prst="rect">
              <a:avLst/>
            </a:prstGeom>
          </p:spPr>
        </p:pic>
      </p:grpSp>
      <p:grpSp>
        <p:nvGrpSpPr>
          <p:cNvPr id="19" name="Groupe 18">
            <a:extLst>
              <a:ext uri="{FF2B5EF4-FFF2-40B4-BE49-F238E27FC236}">
                <a16:creationId xmlns:a16="http://schemas.microsoft.com/office/drawing/2014/main" id="{CFB48FC9-0201-40AF-A2DE-CBEF78235AA4}"/>
              </a:ext>
            </a:extLst>
          </p:cNvPr>
          <p:cNvGrpSpPr/>
          <p:nvPr/>
        </p:nvGrpSpPr>
        <p:grpSpPr>
          <a:xfrm>
            <a:off x="6748318" y="4634542"/>
            <a:ext cx="4505248" cy="1264387"/>
            <a:chOff x="7314354" y="5333766"/>
            <a:chExt cx="4505248" cy="1264387"/>
          </a:xfrm>
        </p:grpSpPr>
        <p:sp>
          <p:nvSpPr>
            <p:cNvPr id="20" name="Rectangle 19">
              <a:extLst>
                <a:ext uri="{FF2B5EF4-FFF2-40B4-BE49-F238E27FC236}">
                  <a16:creationId xmlns:a16="http://schemas.microsoft.com/office/drawing/2014/main" id="{3000AE37-5A8C-4CE5-A2A3-7E9C5DDF49AA}"/>
                </a:ext>
              </a:extLst>
            </p:cNvPr>
            <p:cNvSpPr/>
            <p:nvPr/>
          </p:nvSpPr>
          <p:spPr>
            <a:xfrm>
              <a:off x="7399010" y="5333766"/>
              <a:ext cx="4420592" cy="1264387"/>
            </a:xfrm>
            <a:prstGeom prst="rect">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F2F939E9-B6C0-41F3-9CA8-3E86E94D6B1A}"/>
                </a:ext>
              </a:extLst>
            </p:cNvPr>
            <p:cNvSpPr/>
            <p:nvPr/>
          </p:nvSpPr>
          <p:spPr>
            <a:xfrm>
              <a:off x="8099248" y="5600174"/>
              <a:ext cx="3720354" cy="738664"/>
            </a:xfrm>
            <a:prstGeom prst="rect">
              <a:avLst/>
            </a:prstGeom>
          </p:spPr>
          <p:txBody>
            <a:bodyPr wrap="square">
              <a:spAutoFit/>
            </a:bodyPr>
            <a:lstStyle/>
            <a:p>
              <a:r>
                <a:rPr lang="fr-FR" sz="1400" dirty="0"/>
                <a:t>Pour aller plus loin sur le sujet : </a:t>
              </a:r>
              <a:r>
                <a:rPr lang="fr-FR" sz="1400" dirty="0">
                  <a:hlinkClick r:id="rId12"/>
                </a:rPr>
                <a:t>https://www.leptidigital.fr/securite-informatique/bloqueurs-de-publicites-29797/</a:t>
              </a:r>
              <a:r>
                <a:rPr lang="fr-FR" sz="1400" dirty="0"/>
                <a:t>  </a:t>
              </a:r>
            </a:p>
          </p:txBody>
        </p:sp>
        <p:pic>
          <p:nvPicPr>
            <p:cNvPr id="22" name="Graphique 8" descr="Signet">
              <a:extLst>
                <a:ext uri="{FF2B5EF4-FFF2-40B4-BE49-F238E27FC236}">
                  <a16:creationId xmlns:a16="http://schemas.microsoft.com/office/drawing/2014/main" id="{85D8D068-207F-4F58-A449-E66F7832FE20}"/>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7314354" y="5537240"/>
              <a:ext cx="914400" cy="914400"/>
            </a:xfrm>
            <a:prstGeom prst="rect">
              <a:avLst/>
            </a:prstGeom>
          </p:spPr>
        </p:pic>
      </p:grpSp>
      <p:sp>
        <p:nvSpPr>
          <p:cNvPr id="24" name="Rectangle 23">
            <a:extLst>
              <a:ext uri="{FF2B5EF4-FFF2-40B4-BE49-F238E27FC236}">
                <a16:creationId xmlns:a16="http://schemas.microsoft.com/office/drawing/2014/main" id="{2480E40F-1A45-41AE-9494-278D19A395CE}"/>
              </a:ext>
            </a:extLst>
          </p:cNvPr>
          <p:cNvSpPr/>
          <p:nvPr/>
        </p:nvSpPr>
        <p:spPr>
          <a:xfrm>
            <a:off x="335309" y="217756"/>
            <a:ext cx="8514190"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1" u="none" strike="noStrike" kern="1200" cap="none" spc="0" normalizeH="0" baseline="0" noProof="0" dirty="0">
                <a:ln>
                  <a:noFill/>
                </a:ln>
                <a:solidFill>
                  <a:prstClr val="black"/>
                </a:solidFill>
                <a:effectLst/>
                <a:uLnTx/>
                <a:uFillTx/>
                <a:ea typeface="Trebuchet MS" charset="0"/>
                <a:cs typeface="Trebuchet MS" charset="0"/>
              </a:rPr>
              <a:t>DECOUVRIR DES EXTENSIONS PRATIQUES : les extensions de sécurité</a:t>
            </a:r>
          </a:p>
        </p:txBody>
      </p:sp>
      <p:grpSp>
        <p:nvGrpSpPr>
          <p:cNvPr id="25" name="Groupe 24">
            <a:extLst>
              <a:ext uri="{FF2B5EF4-FFF2-40B4-BE49-F238E27FC236}">
                <a16:creationId xmlns:a16="http://schemas.microsoft.com/office/drawing/2014/main" id="{32AC3523-ED99-4134-8EA9-3A08F090A89A}"/>
              </a:ext>
            </a:extLst>
          </p:cNvPr>
          <p:cNvGrpSpPr/>
          <p:nvPr/>
        </p:nvGrpSpPr>
        <p:grpSpPr>
          <a:xfrm>
            <a:off x="6489812" y="1677128"/>
            <a:ext cx="4763754" cy="1434074"/>
            <a:chOff x="278912" y="1748617"/>
            <a:chExt cx="6029456" cy="1434074"/>
          </a:xfrm>
        </p:grpSpPr>
        <p:sp>
          <p:nvSpPr>
            <p:cNvPr id="26" name="Rectangle : coins arrondis 25">
              <a:extLst>
                <a:ext uri="{FF2B5EF4-FFF2-40B4-BE49-F238E27FC236}">
                  <a16:creationId xmlns:a16="http://schemas.microsoft.com/office/drawing/2014/main" id="{0D549EBA-D05B-40F9-BB97-A457176C85B1}"/>
                </a:ext>
              </a:extLst>
            </p:cNvPr>
            <p:cNvSpPr/>
            <p:nvPr/>
          </p:nvSpPr>
          <p:spPr>
            <a:xfrm>
              <a:off x="278912" y="1748617"/>
              <a:ext cx="6029456" cy="1434074"/>
            </a:xfrm>
            <a:prstGeom prst="roundRect">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DE912224-C2FC-488F-8416-4F8E17812874}"/>
                </a:ext>
              </a:extLst>
            </p:cNvPr>
            <p:cNvSpPr txBox="1"/>
            <p:nvPr/>
          </p:nvSpPr>
          <p:spPr>
            <a:xfrm>
              <a:off x="1274486" y="1828372"/>
              <a:ext cx="4840992" cy="1323439"/>
            </a:xfrm>
            <a:prstGeom prst="rect">
              <a:avLst/>
            </a:prstGeom>
            <a:noFill/>
          </p:spPr>
          <p:txBody>
            <a:bodyPr wrap="square" rtlCol="0">
              <a:spAutoFit/>
            </a:bodyPr>
            <a:lstStyle/>
            <a:p>
              <a:r>
                <a:rPr lang="fr-FR" sz="2000" dirty="0"/>
                <a:t>Les bloqueurs de pub bloquent les </a:t>
              </a:r>
              <a:r>
                <a:rPr lang="fr-FR" sz="2000" b="1" dirty="0"/>
                <a:t>pop-ups</a:t>
              </a:r>
              <a:r>
                <a:rPr lang="fr-FR" sz="2000" dirty="0"/>
                <a:t>, parfois à tort.</a:t>
              </a:r>
            </a:p>
            <a:p>
              <a:r>
                <a:rPr lang="fr-FR" sz="2000" dirty="0"/>
                <a:t>Vous pouvez autoriser l’affichage des pop-ups pour certains sites.</a:t>
              </a:r>
            </a:p>
          </p:txBody>
        </p:sp>
        <p:pic>
          <p:nvPicPr>
            <p:cNvPr id="31" name="Graphique 30" descr="Ampoule">
              <a:extLst>
                <a:ext uri="{FF2B5EF4-FFF2-40B4-BE49-F238E27FC236}">
                  <a16:creationId xmlns:a16="http://schemas.microsoft.com/office/drawing/2014/main" id="{6F4145F1-A711-4F2A-83EF-E6B1AB0BDF52}"/>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392092" y="1927299"/>
              <a:ext cx="1014331" cy="828000"/>
            </a:xfrm>
            <a:prstGeom prst="rect">
              <a:avLst/>
            </a:prstGeom>
          </p:spPr>
        </p:pic>
      </p:grpSp>
    </p:spTree>
    <p:extLst>
      <p:ext uri="{BB962C8B-B14F-4D97-AF65-F5344CB8AC3E}">
        <p14:creationId xmlns:p14="http://schemas.microsoft.com/office/powerpoint/2010/main" val="202807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que 8" descr="Lien">
            <a:extLst>
              <a:ext uri="{FF2B5EF4-FFF2-40B4-BE49-F238E27FC236}">
                <a16:creationId xmlns:a16="http://schemas.microsoft.com/office/drawing/2014/main" id="{018F6BEF-640C-477A-B8D5-2993F59C13BC}"/>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5500254" y="2139593"/>
            <a:ext cx="914400" cy="914400"/>
          </a:xfrm>
          <a:prstGeom prst="rect">
            <a:avLst/>
          </a:prstGeom>
        </p:spPr>
      </p:pic>
      <p:sp>
        <p:nvSpPr>
          <p:cNvPr id="10" name="ZoneTexte 9">
            <a:extLst>
              <a:ext uri="{FF2B5EF4-FFF2-40B4-BE49-F238E27FC236}">
                <a16:creationId xmlns:a16="http://schemas.microsoft.com/office/drawing/2014/main" id="{A74CABC9-EDFA-4569-B5FD-02F2E01FE2C3}"/>
              </a:ext>
            </a:extLst>
          </p:cNvPr>
          <p:cNvSpPr txBox="1"/>
          <p:nvPr/>
        </p:nvSpPr>
        <p:spPr>
          <a:xfrm>
            <a:off x="3112178" y="2596793"/>
            <a:ext cx="5690552" cy="1664414"/>
          </a:xfrm>
          <a:prstGeom prst="rect">
            <a:avLst/>
          </a:prstGeom>
          <a:noFill/>
          <a:ln>
            <a:noFill/>
          </a:ln>
        </p:spPr>
        <p:txBody>
          <a:bodyPr wrap="square" rtlCol="0" anchor="ctr" anchorCtr="0">
            <a:noAutofit/>
          </a:bodyPr>
          <a:lstStyle/>
          <a:p>
            <a:pPr algn="ctr">
              <a:lnSpc>
                <a:spcPct val="120000"/>
              </a:lnSpc>
            </a:pPr>
            <a:r>
              <a:rPr lang="fr-FR" sz="3200" b="1" dirty="0">
                <a:ea typeface="Yu Gothic Light" panose="020B0300000000000000" pitchFamily="34" charset="-128"/>
              </a:rPr>
              <a:t>Parlons de vous…</a:t>
            </a:r>
          </a:p>
        </p:txBody>
      </p:sp>
    </p:spTree>
    <p:extLst>
      <p:ext uri="{BB962C8B-B14F-4D97-AF65-F5344CB8AC3E}">
        <p14:creationId xmlns:p14="http://schemas.microsoft.com/office/powerpoint/2010/main" val="1244841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4">
            <a:extLst>
              <a:ext uri="{FF2B5EF4-FFF2-40B4-BE49-F238E27FC236}">
                <a16:creationId xmlns:a16="http://schemas.microsoft.com/office/drawing/2014/main" id="{1CE18127-B102-4874-ABF4-1BA62DDD0547}"/>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Ellipse 24">
            <a:extLst>
              <a:ext uri="{FF2B5EF4-FFF2-40B4-BE49-F238E27FC236}">
                <a16:creationId xmlns:a16="http://schemas.microsoft.com/office/drawing/2014/main" id="{E261FF7F-5CAE-4C65-87D9-793AB338D666}"/>
              </a:ext>
            </a:extLst>
          </p:cNvPr>
          <p:cNvSpPr/>
          <p:nvPr/>
        </p:nvSpPr>
        <p:spPr>
          <a:xfrm>
            <a:off x="7531685" y="1888921"/>
            <a:ext cx="2692188" cy="2692188"/>
          </a:xfrm>
          <a:prstGeom prst="ellipse">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386AF02A-61D8-4700-8EFE-C632E6A828A7}"/>
              </a:ext>
            </a:extLst>
          </p:cNvPr>
          <p:cNvSpPr txBox="1"/>
          <p:nvPr/>
        </p:nvSpPr>
        <p:spPr>
          <a:xfrm>
            <a:off x="565745" y="1517260"/>
            <a:ext cx="6388508" cy="2400657"/>
          </a:xfrm>
          <a:prstGeom prst="rect">
            <a:avLst/>
          </a:prstGeom>
          <a:noFill/>
        </p:spPr>
        <p:txBody>
          <a:bodyPr wrap="square" rtlCol="0">
            <a:spAutoFit/>
          </a:bodyPr>
          <a:lstStyle/>
          <a:p>
            <a:pPr>
              <a:lnSpc>
                <a:spcPct val="150000"/>
              </a:lnSpc>
            </a:pPr>
            <a:r>
              <a:rPr lang="fr-FR" sz="2000" dirty="0"/>
              <a:t>Les experts en sécurité recommandent l'utilisation de mots de passe différents et générés aléatoirement pour chaque compte. Pour maîtriser ses données et ses accès, les gestionnaires de mots de passe sont des outils précieux.</a:t>
            </a:r>
          </a:p>
        </p:txBody>
      </p:sp>
      <p:pic>
        <p:nvPicPr>
          <p:cNvPr id="8" name="Graphique 7" descr="Empreinte digitale">
            <a:extLst>
              <a:ext uri="{FF2B5EF4-FFF2-40B4-BE49-F238E27FC236}">
                <a16:creationId xmlns:a16="http://schemas.microsoft.com/office/drawing/2014/main" id="{44457C00-66F8-4E3F-B2D5-57424DA2D443}"/>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8471646" y="1623762"/>
            <a:ext cx="2696783" cy="2696783"/>
          </a:xfrm>
          <a:prstGeom prst="rect">
            <a:avLst/>
          </a:prstGeom>
        </p:spPr>
      </p:pic>
      <p:pic>
        <p:nvPicPr>
          <p:cNvPr id="10" name="Graphique 9" descr="Verrouiller">
            <a:extLst>
              <a:ext uri="{FF2B5EF4-FFF2-40B4-BE49-F238E27FC236}">
                <a16:creationId xmlns:a16="http://schemas.microsoft.com/office/drawing/2014/main" id="{2381FD0B-8AEC-4836-A190-B9582F23911C}"/>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172604" y="2628364"/>
            <a:ext cx="1435100" cy="1435100"/>
          </a:xfrm>
          <a:prstGeom prst="rect">
            <a:avLst/>
          </a:prstGeom>
        </p:spPr>
      </p:pic>
      <p:sp>
        <p:nvSpPr>
          <p:cNvPr id="17" name="Rectangle 16">
            <a:extLst>
              <a:ext uri="{FF2B5EF4-FFF2-40B4-BE49-F238E27FC236}">
                <a16:creationId xmlns:a16="http://schemas.microsoft.com/office/drawing/2014/main" id="{06689AB3-9C9E-410C-B3E0-3CE808F4DC31}"/>
              </a:ext>
            </a:extLst>
          </p:cNvPr>
          <p:cNvSpPr/>
          <p:nvPr/>
        </p:nvSpPr>
        <p:spPr>
          <a:xfrm>
            <a:off x="335309" y="217756"/>
            <a:ext cx="8514190"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1" u="none" strike="noStrike" kern="1200" cap="none" spc="0" normalizeH="0" baseline="0" noProof="0" dirty="0">
                <a:ln>
                  <a:noFill/>
                </a:ln>
                <a:solidFill>
                  <a:prstClr val="black"/>
                </a:solidFill>
                <a:effectLst/>
                <a:uLnTx/>
                <a:uFillTx/>
                <a:ea typeface="Trebuchet MS" charset="0"/>
                <a:cs typeface="Trebuchet MS" charset="0"/>
              </a:rPr>
              <a:t>DECOUVRIR DES EXTENSIONS PRATIQUES : les extensions de sécurité</a:t>
            </a:r>
          </a:p>
        </p:txBody>
      </p:sp>
      <p:pic>
        <p:nvPicPr>
          <p:cNvPr id="18" name="Picture 2" descr="NordPass-logo">
            <a:extLst>
              <a:ext uri="{FF2B5EF4-FFF2-40B4-BE49-F238E27FC236}">
                <a16:creationId xmlns:a16="http://schemas.microsoft.com/office/drawing/2014/main" id="{66624943-BE56-47D6-B380-E136875765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3665" y="3883943"/>
            <a:ext cx="2692188" cy="632664"/>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a:extLst>
              <a:ext uri="{FF2B5EF4-FFF2-40B4-BE49-F238E27FC236}">
                <a16:creationId xmlns:a16="http://schemas.microsoft.com/office/drawing/2014/main" id="{A7B664C3-8BFD-4AD3-80D5-F4D0F2087551}"/>
              </a:ext>
            </a:extLst>
          </p:cNvPr>
          <p:cNvPicPr>
            <a:picLocks noChangeAspect="1"/>
          </p:cNvPicPr>
          <p:nvPr/>
        </p:nvPicPr>
        <p:blipFill>
          <a:blip r:embed="rId8"/>
          <a:stretch>
            <a:fillRect/>
          </a:stretch>
        </p:blipFill>
        <p:spPr>
          <a:xfrm>
            <a:off x="1570220" y="4857532"/>
            <a:ext cx="2406509" cy="831879"/>
          </a:xfrm>
          <a:prstGeom prst="rect">
            <a:avLst/>
          </a:prstGeom>
        </p:spPr>
      </p:pic>
      <p:pic>
        <p:nvPicPr>
          <p:cNvPr id="20" name="Image 19">
            <a:extLst>
              <a:ext uri="{FF2B5EF4-FFF2-40B4-BE49-F238E27FC236}">
                <a16:creationId xmlns:a16="http://schemas.microsoft.com/office/drawing/2014/main" id="{068FCD7A-3357-4270-8A69-93C2DACF6268}"/>
              </a:ext>
            </a:extLst>
          </p:cNvPr>
          <p:cNvPicPr>
            <a:picLocks noChangeAspect="1"/>
          </p:cNvPicPr>
          <p:nvPr/>
        </p:nvPicPr>
        <p:blipFill>
          <a:blip r:embed="rId9"/>
          <a:stretch>
            <a:fillRect/>
          </a:stretch>
        </p:blipFill>
        <p:spPr>
          <a:xfrm>
            <a:off x="4352307" y="4712756"/>
            <a:ext cx="1152686" cy="1571844"/>
          </a:xfrm>
          <a:prstGeom prst="rect">
            <a:avLst/>
          </a:prstGeom>
        </p:spPr>
      </p:pic>
    </p:spTree>
    <p:extLst>
      <p:ext uri="{BB962C8B-B14F-4D97-AF65-F5344CB8AC3E}">
        <p14:creationId xmlns:p14="http://schemas.microsoft.com/office/powerpoint/2010/main" val="2495048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4">
            <a:extLst>
              <a:ext uri="{FF2B5EF4-FFF2-40B4-BE49-F238E27FC236}">
                <a16:creationId xmlns:a16="http://schemas.microsoft.com/office/drawing/2014/main" id="{1CE18127-B102-4874-ABF4-1BA62DDD0547}"/>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386AF02A-61D8-4700-8EFE-C632E6A828A7}"/>
              </a:ext>
            </a:extLst>
          </p:cNvPr>
          <p:cNvSpPr txBox="1"/>
          <p:nvPr/>
        </p:nvSpPr>
        <p:spPr>
          <a:xfrm>
            <a:off x="565744" y="1371417"/>
            <a:ext cx="7461183" cy="960840"/>
          </a:xfrm>
          <a:prstGeom prst="rect">
            <a:avLst/>
          </a:prstGeom>
          <a:noFill/>
        </p:spPr>
        <p:txBody>
          <a:bodyPr wrap="square" rtlCol="0">
            <a:spAutoFit/>
          </a:bodyPr>
          <a:lstStyle/>
          <a:p>
            <a:pPr>
              <a:lnSpc>
                <a:spcPct val="150000"/>
              </a:lnSpc>
            </a:pPr>
            <a:r>
              <a:rPr lang="fr-FR" sz="2000" dirty="0"/>
              <a:t>Les extensions d’accessibilité sont conçues pour faciliter la lecture des contenus textuels et audiovisuels à l’écran.</a:t>
            </a:r>
          </a:p>
        </p:txBody>
      </p:sp>
      <p:sp>
        <p:nvSpPr>
          <p:cNvPr id="23" name="ZoneTexte 22">
            <a:extLst>
              <a:ext uri="{FF2B5EF4-FFF2-40B4-BE49-F238E27FC236}">
                <a16:creationId xmlns:a16="http://schemas.microsoft.com/office/drawing/2014/main" id="{02F2A5D5-7956-44B8-A228-42AD93009A43}"/>
              </a:ext>
            </a:extLst>
          </p:cNvPr>
          <p:cNvSpPr txBox="1"/>
          <p:nvPr/>
        </p:nvSpPr>
        <p:spPr>
          <a:xfrm>
            <a:off x="1131488" y="3707070"/>
            <a:ext cx="2291756" cy="499176"/>
          </a:xfrm>
          <a:prstGeom prst="rect">
            <a:avLst/>
          </a:prstGeom>
          <a:noFill/>
        </p:spPr>
        <p:txBody>
          <a:bodyPr wrap="square" rtlCol="0">
            <a:spAutoFit/>
          </a:bodyPr>
          <a:lstStyle/>
          <a:p>
            <a:pPr algn="ctr">
              <a:lnSpc>
                <a:spcPct val="150000"/>
              </a:lnSpc>
            </a:pPr>
            <a:r>
              <a:rPr lang="fr-FR" sz="2000" b="1" dirty="0"/>
              <a:t>ERGONOMIE</a:t>
            </a:r>
          </a:p>
        </p:txBody>
      </p:sp>
      <p:sp>
        <p:nvSpPr>
          <p:cNvPr id="24" name="ZoneTexte 23">
            <a:extLst>
              <a:ext uri="{FF2B5EF4-FFF2-40B4-BE49-F238E27FC236}">
                <a16:creationId xmlns:a16="http://schemas.microsoft.com/office/drawing/2014/main" id="{1CC0821D-873E-4516-B5EA-CBC1A408DA06}"/>
              </a:ext>
            </a:extLst>
          </p:cNvPr>
          <p:cNvSpPr txBox="1"/>
          <p:nvPr/>
        </p:nvSpPr>
        <p:spPr>
          <a:xfrm>
            <a:off x="3423244" y="3713037"/>
            <a:ext cx="2291756" cy="499176"/>
          </a:xfrm>
          <a:prstGeom prst="rect">
            <a:avLst/>
          </a:prstGeom>
          <a:noFill/>
        </p:spPr>
        <p:txBody>
          <a:bodyPr wrap="square" rtlCol="0">
            <a:spAutoFit/>
          </a:bodyPr>
          <a:lstStyle/>
          <a:p>
            <a:pPr algn="ctr">
              <a:lnSpc>
                <a:spcPct val="150000"/>
              </a:lnSpc>
            </a:pPr>
            <a:r>
              <a:rPr lang="fr-FR" sz="2000" b="1" dirty="0"/>
              <a:t>LISIBILITE</a:t>
            </a:r>
          </a:p>
        </p:txBody>
      </p:sp>
      <p:sp>
        <p:nvSpPr>
          <p:cNvPr id="25" name="ZoneTexte 24">
            <a:extLst>
              <a:ext uri="{FF2B5EF4-FFF2-40B4-BE49-F238E27FC236}">
                <a16:creationId xmlns:a16="http://schemas.microsoft.com/office/drawing/2014/main" id="{8A6EC126-0812-4C0E-8765-540E82F174C9}"/>
              </a:ext>
            </a:extLst>
          </p:cNvPr>
          <p:cNvSpPr txBox="1"/>
          <p:nvPr/>
        </p:nvSpPr>
        <p:spPr>
          <a:xfrm>
            <a:off x="5444379" y="3719004"/>
            <a:ext cx="3259025" cy="499176"/>
          </a:xfrm>
          <a:prstGeom prst="rect">
            <a:avLst/>
          </a:prstGeom>
          <a:noFill/>
        </p:spPr>
        <p:txBody>
          <a:bodyPr wrap="square" rtlCol="0">
            <a:spAutoFit/>
          </a:bodyPr>
          <a:lstStyle/>
          <a:p>
            <a:pPr algn="ctr">
              <a:lnSpc>
                <a:spcPct val="150000"/>
              </a:lnSpc>
            </a:pPr>
            <a:r>
              <a:rPr lang="fr-FR" sz="2000" b="1" dirty="0"/>
              <a:t>LECTURE VOCALE</a:t>
            </a:r>
          </a:p>
        </p:txBody>
      </p:sp>
      <p:sp>
        <p:nvSpPr>
          <p:cNvPr id="26" name="ZoneTexte 25">
            <a:extLst>
              <a:ext uri="{FF2B5EF4-FFF2-40B4-BE49-F238E27FC236}">
                <a16:creationId xmlns:a16="http://schemas.microsoft.com/office/drawing/2014/main" id="{4B020803-D2D4-4AC1-B168-0080F543A9EE}"/>
              </a:ext>
            </a:extLst>
          </p:cNvPr>
          <p:cNvSpPr txBox="1"/>
          <p:nvPr/>
        </p:nvSpPr>
        <p:spPr>
          <a:xfrm>
            <a:off x="8069360" y="3707070"/>
            <a:ext cx="3259025" cy="499176"/>
          </a:xfrm>
          <a:prstGeom prst="rect">
            <a:avLst/>
          </a:prstGeom>
          <a:noFill/>
        </p:spPr>
        <p:txBody>
          <a:bodyPr wrap="square" rtlCol="0">
            <a:spAutoFit/>
          </a:bodyPr>
          <a:lstStyle/>
          <a:p>
            <a:pPr algn="ctr">
              <a:lnSpc>
                <a:spcPct val="150000"/>
              </a:lnSpc>
            </a:pPr>
            <a:r>
              <a:rPr lang="fr-FR" sz="2000" b="1" dirty="0"/>
              <a:t>ECOUTABILITE</a:t>
            </a:r>
          </a:p>
        </p:txBody>
      </p:sp>
      <p:pic>
        <p:nvPicPr>
          <p:cNvPr id="11" name="Graphique 10" descr="Œil">
            <a:extLst>
              <a:ext uri="{FF2B5EF4-FFF2-40B4-BE49-F238E27FC236}">
                <a16:creationId xmlns:a16="http://schemas.microsoft.com/office/drawing/2014/main" id="{F6E84BA3-8E9F-420E-968A-889A584FDF2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111922" y="2960022"/>
            <a:ext cx="914400" cy="914400"/>
          </a:xfrm>
          <a:prstGeom prst="rect">
            <a:avLst/>
          </a:prstGeom>
        </p:spPr>
      </p:pic>
      <p:pic>
        <p:nvPicPr>
          <p:cNvPr id="13" name="Graphique 12" descr="Volume">
            <a:extLst>
              <a:ext uri="{FF2B5EF4-FFF2-40B4-BE49-F238E27FC236}">
                <a16:creationId xmlns:a16="http://schemas.microsoft.com/office/drawing/2014/main" id="{B896571D-0C44-41BA-9757-7B7036118A2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9305164" y="2960022"/>
            <a:ext cx="914400" cy="914400"/>
          </a:xfrm>
          <a:prstGeom prst="rect">
            <a:avLst/>
          </a:prstGeom>
        </p:spPr>
      </p:pic>
      <p:pic>
        <p:nvPicPr>
          <p:cNvPr id="15" name="Graphique 14" descr="Conception Web">
            <a:extLst>
              <a:ext uri="{FF2B5EF4-FFF2-40B4-BE49-F238E27FC236}">
                <a16:creationId xmlns:a16="http://schemas.microsoft.com/office/drawing/2014/main" id="{EA62CF48-9842-4941-8811-1D7CF729F3A6}"/>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820166" y="2960022"/>
            <a:ext cx="914400" cy="914400"/>
          </a:xfrm>
          <a:prstGeom prst="rect">
            <a:avLst/>
          </a:prstGeom>
        </p:spPr>
      </p:pic>
      <p:pic>
        <p:nvPicPr>
          <p:cNvPr id="17" name="Graphique 16" descr="Sous-titres (droite à gauche)">
            <a:extLst>
              <a:ext uri="{FF2B5EF4-FFF2-40B4-BE49-F238E27FC236}">
                <a16:creationId xmlns:a16="http://schemas.microsoft.com/office/drawing/2014/main" id="{1020840B-D2D3-4213-82BF-8817EFAF956C}"/>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655418" y="2960022"/>
            <a:ext cx="914400" cy="914400"/>
          </a:xfrm>
          <a:prstGeom prst="rect">
            <a:avLst/>
          </a:prstGeom>
        </p:spPr>
      </p:pic>
      <p:grpSp>
        <p:nvGrpSpPr>
          <p:cNvPr id="29" name="Groupe 28">
            <a:extLst>
              <a:ext uri="{FF2B5EF4-FFF2-40B4-BE49-F238E27FC236}">
                <a16:creationId xmlns:a16="http://schemas.microsoft.com/office/drawing/2014/main" id="{2B034A5E-08E8-4565-BFA6-2D8097B67AD5}"/>
              </a:ext>
            </a:extLst>
          </p:cNvPr>
          <p:cNvGrpSpPr/>
          <p:nvPr/>
        </p:nvGrpSpPr>
        <p:grpSpPr>
          <a:xfrm>
            <a:off x="1035158" y="4648494"/>
            <a:ext cx="2527940" cy="609600"/>
            <a:chOff x="895304" y="5057287"/>
            <a:chExt cx="2527940" cy="609600"/>
          </a:xfrm>
        </p:grpSpPr>
        <p:sp>
          <p:nvSpPr>
            <p:cNvPr id="35" name="ZoneTexte 34">
              <a:extLst>
                <a:ext uri="{FF2B5EF4-FFF2-40B4-BE49-F238E27FC236}">
                  <a16:creationId xmlns:a16="http://schemas.microsoft.com/office/drawing/2014/main" id="{907EFEAE-2C0F-4EEA-B30C-A447884572EA}"/>
                </a:ext>
              </a:extLst>
            </p:cNvPr>
            <p:cNvSpPr txBox="1"/>
            <p:nvPr/>
          </p:nvSpPr>
          <p:spPr>
            <a:xfrm>
              <a:off x="1131488" y="5065720"/>
              <a:ext cx="2291756" cy="499176"/>
            </a:xfrm>
            <a:prstGeom prst="rect">
              <a:avLst/>
            </a:prstGeom>
            <a:noFill/>
          </p:spPr>
          <p:txBody>
            <a:bodyPr wrap="square" rtlCol="0">
              <a:spAutoFit/>
            </a:bodyPr>
            <a:lstStyle/>
            <a:p>
              <a:pPr algn="ctr">
                <a:lnSpc>
                  <a:spcPct val="150000"/>
                </a:lnSpc>
              </a:pPr>
              <a:r>
                <a:rPr lang="fr-FR" sz="2000" dirty="0" err="1"/>
                <a:t>Dark</a:t>
              </a:r>
              <a:r>
                <a:rPr lang="fr-FR" sz="2000" dirty="0"/>
                <a:t> Reader</a:t>
              </a:r>
            </a:p>
          </p:txBody>
        </p:sp>
        <p:pic>
          <p:nvPicPr>
            <p:cNvPr id="8" name="Image 7">
              <a:extLst>
                <a:ext uri="{FF2B5EF4-FFF2-40B4-BE49-F238E27FC236}">
                  <a16:creationId xmlns:a16="http://schemas.microsoft.com/office/drawing/2014/main" id="{7F0AEC95-F766-4995-AF29-11BBB48BA076}"/>
                </a:ext>
              </a:extLst>
            </p:cNvPr>
            <p:cNvPicPr>
              <a:picLocks noChangeAspect="1"/>
            </p:cNvPicPr>
            <p:nvPr/>
          </p:nvPicPr>
          <p:blipFill>
            <a:blip r:embed="rId11"/>
            <a:stretch>
              <a:fillRect/>
            </a:stretch>
          </p:blipFill>
          <p:spPr>
            <a:xfrm>
              <a:off x="895304" y="5057287"/>
              <a:ext cx="609600" cy="609600"/>
            </a:xfrm>
            <a:prstGeom prst="rect">
              <a:avLst/>
            </a:prstGeom>
          </p:spPr>
        </p:pic>
      </p:grpSp>
      <p:grpSp>
        <p:nvGrpSpPr>
          <p:cNvPr id="30" name="Groupe 29">
            <a:extLst>
              <a:ext uri="{FF2B5EF4-FFF2-40B4-BE49-F238E27FC236}">
                <a16:creationId xmlns:a16="http://schemas.microsoft.com/office/drawing/2014/main" id="{89EF18ED-81F6-406C-9350-848604D9598B}"/>
              </a:ext>
            </a:extLst>
          </p:cNvPr>
          <p:cNvGrpSpPr/>
          <p:nvPr/>
        </p:nvGrpSpPr>
        <p:grpSpPr>
          <a:xfrm>
            <a:off x="3367842" y="4660428"/>
            <a:ext cx="2933454" cy="1458132"/>
            <a:chOff x="3238746" y="5069221"/>
            <a:chExt cx="2933454" cy="1458132"/>
          </a:xfrm>
        </p:grpSpPr>
        <p:sp>
          <p:nvSpPr>
            <p:cNvPr id="37" name="ZoneTexte 36">
              <a:extLst>
                <a:ext uri="{FF2B5EF4-FFF2-40B4-BE49-F238E27FC236}">
                  <a16:creationId xmlns:a16="http://schemas.microsoft.com/office/drawing/2014/main" id="{83EDDCB7-C7F7-43F7-B540-F68A39E283E9}"/>
                </a:ext>
              </a:extLst>
            </p:cNvPr>
            <p:cNvSpPr txBox="1"/>
            <p:nvPr/>
          </p:nvSpPr>
          <p:spPr>
            <a:xfrm>
              <a:off x="3880444" y="5104848"/>
              <a:ext cx="2291756" cy="1422505"/>
            </a:xfrm>
            <a:prstGeom prst="rect">
              <a:avLst/>
            </a:prstGeom>
            <a:noFill/>
          </p:spPr>
          <p:txBody>
            <a:bodyPr wrap="square" rtlCol="0">
              <a:spAutoFit/>
            </a:bodyPr>
            <a:lstStyle/>
            <a:p>
              <a:pPr>
                <a:lnSpc>
                  <a:spcPct val="150000"/>
                </a:lnSpc>
              </a:pPr>
              <a:r>
                <a:rPr lang="fr-FR" sz="2000" dirty="0" err="1"/>
                <a:t>Helperbird</a:t>
              </a:r>
              <a:endParaRPr lang="fr-FR" sz="2000" dirty="0"/>
            </a:p>
            <a:p>
              <a:pPr algn="ctr">
                <a:lnSpc>
                  <a:spcPct val="150000"/>
                </a:lnSpc>
              </a:pPr>
              <a:endParaRPr lang="fr-FR" sz="2000" dirty="0"/>
            </a:p>
            <a:p>
              <a:pPr>
                <a:lnSpc>
                  <a:spcPct val="150000"/>
                </a:lnSpc>
              </a:pPr>
              <a:r>
                <a:rPr lang="fr-FR" sz="2000" dirty="0" err="1"/>
                <a:t>Turn</a:t>
              </a:r>
              <a:r>
                <a:rPr lang="fr-FR" sz="2000" dirty="0"/>
                <a:t> off the lights</a:t>
              </a:r>
            </a:p>
          </p:txBody>
        </p:sp>
        <p:pic>
          <p:nvPicPr>
            <p:cNvPr id="3" name="Image 2">
              <a:extLst>
                <a:ext uri="{FF2B5EF4-FFF2-40B4-BE49-F238E27FC236}">
                  <a16:creationId xmlns:a16="http://schemas.microsoft.com/office/drawing/2014/main" id="{CEB7A3E1-39CB-45EB-B54B-30A344323E64}"/>
                </a:ext>
              </a:extLst>
            </p:cNvPr>
            <p:cNvPicPr>
              <a:picLocks noChangeAspect="1"/>
            </p:cNvPicPr>
            <p:nvPr/>
          </p:nvPicPr>
          <p:blipFill>
            <a:blip r:embed="rId12"/>
            <a:stretch>
              <a:fillRect/>
            </a:stretch>
          </p:blipFill>
          <p:spPr>
            <a:xfrm>
              <a:off x="3238746" y="5069221"/>
              <a:ext cx="609600" cy="609600"/>
            </a:xfrm>
            <a:prstGeom prst="rect">
              <a:avLst/>
            </a:prstGeom>
          </p:spPr>
        </p:pic>
        <p:pic>
          <p:nvPicPr>
            <p:cNvPr id="12" name="Image 11">
              <a:extLst>
                <a:ext uri="{FF2B5EF4-FFF2-40B4-BE49-F238E27FC236}">
                  <a16:creationId xmlns:a16="http://schemas.microsoft.com/office/drawing/2014/main" id="{B328F641-3776-4D10-B7F2-86DD621E4C3E}"/>
                </a:ext>
              </a:extLst>
            </p:cNvPr>
            <p:cNvPicPr>
              <a:picLocks noChangeAspect="1"/>
            </p:cNvPicPr>
            <p:nvPr/>
          </p:nvPicPr>
          <p:blipFill>
            <a:blip r:embed="rId13"/>
            <a:stretch>
              <a:fillRect/>
            </a:stretch>
          </p:blipFill>
          <p:spPr>
            <a:xfrm>
              <a:off x="3268879" y="5917753"/>
              <a:ext cx="609600" cy="609600"/>
            </a:xfrm>
            <a:prstGeom prst="rect">
              <a:avLst/>
            </a:prstGeom>
          </p:spPr>
        </p:pic>
      </p:grpSp>
      <p:grpSp>
        <p:nvGrpSpPr>
          <p:cNvPr id="31" name="Groupe 30">
            <a:extLst>
              <a:ext uri="{FF2B5EF4-FFF2-40B4-BE49-F238E27FC236}">
                <a16:creationId xmlns:a16="http://schemas.microsoft.com/office/drawing/2014/main" id="{B322F657-2615-43F6-BC90-7F199EB21A15}"/>
              </a:ext>
            </a:extLst>
          </p:cNvPr>
          <p:cNvGrpSpPr/>
          <p:nvPr/>
        </p:nvGrpSpPr>
        <p:grpSpPr>
          <a:xfrm>
            <a:off x="5897886" y="4643691"/>
            <a:ext cx="2504769" cy="609600"/>
            <a:chOff x="5715000" y="5052484"/>
            <a:chExt cx="2504769" cy="609600"/>
          </a:xfrm>
        </p:grpSpPr>
        <p:sp>
          <p:nvSpPr>
            <p:cNvPr id="38" name="ZoneTexte 37">
              <a:extLst>
                <a:ext uri="{FF2B5EF4-FFF2-40B4-BE49-F238E27FC236}">
                  <a16:creationId xmlns:a16="http://schemas.microsoft.com/office/drawing/2014/main" id="{65CB7CB3-C34A-4B0F-9946-7ACDC750688B}"/>
                </a:ext>
              </a:extLst>
            </p:cNvPr>
            <p:cNvSpPr txBox="1"/>
            <p:nvPr/>
          </p:nvSpPr>
          <p:spPr>
            <a:xfrm>
              <a:off x="5928013" y="5065720"/>
              <a:ext cx="2291756" cy="499176"/>
            </a:xfrm>
            <a:prstGeom prst="rect">
              <a:avLst/>
            </a:prstGeom>
            <a:noFill/>
          </p:spPr>
          <p:txBody>
            <a:bodyPr wrap="square" rtlCol="0">
              <a:spAutoFit/>
            </a:bodyPr>
            <a:lstStyle/>
            <a:p>
              <a:pPr algn="ctr">
                <a:lnSpc>
                  <a:spcPct val="150000"/>
                </a:lnSpc>
              </a:pPr>
              <a:r>
                <a:rPr lang="fr-FR" sz="2000" dirty="0"/>
                <a:t>Read </a:t>
              </a:r>
              <a:r>
                <a:rPr lang="fr-FR" sz="2000" dirty="0" err="1"/>
                <a:t>Aloud</a:t>
              </a:r>
              <a:endParaRPr lang="fr-FR" sz="2000" dirty="0"/>
            </a:p>
          </p:txBody>
        </p:sp>
        <p:pic>
          <p:nvPicPr>
            <p:cNvPr id="16" name="Image 15">
              <a:extLst>
                <a:ext uri="{FF2B5EF4-FFF2-40B4-BE49-F238E27FC236}">
                  <a16:creationId xmlns:a16="http://schemas.microsoft.com/office/drawing/2014/main" id="{150537A5-21C5-4356-B036-03479A196C6A}"/>
                </a:ext>
              </a:extLst>
            </p:cNvPr>
            <p:cNvPicPr>
              <a:picLocks noChangeAspect="1"/>
            </p:cNvPicPr>
            <p:nvPr/>
          </p:nvPicPr>
          <p:blipFill>
            <a:blip r:embed="rId14"/>
            <a:stretch>
              <a:fillRect/>
            </a:stretch>
          </p:blipFill>
          <p:spPr>
            <a:xfrm>
              <a:off x="5715000" y="5052484"/>
              <a:ext cx="609600" cy="609600"/>
            </a:xfrm>
            <a:prstGeom prst="rect">
              <a:avLst/>
            </a:prstGeom>
          </p:spPr>
        </p:pic>
      </p:grpSp>
      <p:grpSp>
        <p:nvGrpSpPr>
          <p:cNvPr id="32" name="Groupe 31">
            <a:extLst>
              <a:ext uri="{FF2B5EF4-FFF2-40B4-BE49-F238E27FC236}">
                <a16:creationId xmlns:a16="http://schemas.microsoft.com/office/drawing/2014/main" id="{26BE6A52-A98D-4C63-B5B6-A6928CAB59A5}"/>
              </a:ext>
            </a:extLst>
          </p:cNvPr>
          <p:cNvGrpSpPr/>
          <p:nvPr/>
        </p:nvGrpSpPr>
        <p:grpSpPr>
          <a:xfrm>
            <a:off x="8427925" y="4656366"/>
            <a:ext cx="2653496" cy="613662"/>
            <a:chOff x="8191254" y="5065159"/>
            <a:chExt cx="2653496" cy="613662"/>
          </a:xfrm>
        </p:grpSpPr>
        <p:sp>
          <p:nvSpPr>
            <p:cNvPr id="39" name="ZoneTexte 38">
              <a:extLst>
                <a:ext uri="{FF2B5EF4-FFF2-40B4-BE49-F238E27FC236}">
                  <a16:creationId xmlns:a16="http://schemas.microsoft.com/office/drawing/2014/main" id="{392528FA-5840-4DAB-B529-94B8E1276109}"/>
                </a:ext>
              </a:extLst>
            </p:cNvPr>
            <p:cNvSpPr txBox="1"/>
            <p:nvPr/>
          </p:nvSpPr>
          <p:spPr>
            <a:xfrm>
              <a:off x="8552994" y="5065159"/>
              <a:ext cx="2291756" cy="499176"/>
            </a:xfrm>
            <a:prstGeom prst="rect">
              <a:avLst/>
            </a:prstGeom>
            <a:noFill/>
          </p:spPr>
          <p:txBody>
            <a:bodyPr wrap="square" rtlCol="0">
              <a:spAutoFit/>
            </a:bodyPr>
            <a:lstStyle/>
            <a:p>
              <a:pPr algn="ctr">
                <a:lnSpc>
                  <a:spcPct val="150000"/>
                </a:lnSpc>
              </a:pPr>
              <a:r>
                <a:rPr lang="fr-FR" sz="2000" dirty="0"/>
                <a:t>Sound Booster</a:t>
              </a:r>
            </a:p>
          </p:txBody>
        </p:sp>
        <p:pic>
          <p:nvPicPr>
            <p:cNvPr id="28" name="Image 27">
              <a:extLst>
                <a:ext uri="{FF2B5EF4-FFF2-40B4-BE49-F238E27FC236}">
                  <a16:creationId xmlns:a16="http://schemas.microsoft.com/office/drawing/2014/main" id="{EFDCCF2A-D5D7-4977-934A-27F601EBC98D}"/>
                </a:ext>
              </a:extLst>
            </p:cNvPr>
            <p:cNvPicPr>
              <a:picLocks noChangeAspect="1"/>
            </p:cNvPicPr>
            <p:nvPr/>
          </p:nvPicPr>
          <p:blipFill>
            <a:blip r:embed="rId15"/>
            <a:stretch>
              <a:fillRect/>
            </a:stretch>
          </p:blipFill>
          <p:spPr>
            <a:xfrm>
              <a:off x="8191254" y="5069221"/>
              <a:ext cx="609600" cy="609600"/>
            </a:xfrm>
            <a:prstGeom prst="rect">
              <a:avLst/>
            </a:prstGeom>
          </p:spPr>
        </p:pic>
      </p:grpSp>
      <p:sp>
        <p:nvSpPr>
          <p:cNvPr id="27" name="Rectangle 26">
            <a:extLst>
              <a:ext uri="{FF2B5EF4-FFF2-40B4-BE49-F238E27FC236}">
                <a16:creationId xmlns:a16="http://schemas.microsoft.com/office/drawing/2014/main" id="{35862E12-08FC-4A83-969F-B7C61679C245}"/>
              </a:ext>
            </a:extLst>
          </p:cNvPr>
          <p:cNvSpPr/>
          <p:nvPr/>
        </p:nvSpPr>
        <p:spPr>
          <a:xfrm>
            <a:off x="335309" y="217756"/>
            <a:ext cx="8816516"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1" u="none" strike="noStrike" kern="1200" cap="none" spc="0" normalizeH="0" baseline="0" noProof="0" dirty="0">
                <a:ln>
                  <a:noFill/>
                </a:ln>
                <a:solidFill>
                  <a:prstClr val="black"/>
                </a:solidFill>
                <a:effectLst/>
                <a:uLnTx/>
                <a:uFillTx/>
                <a:ea typeface="Trebuchet MS" charset="0"/>
                <a:cs typeface="Trebuchet MS" charset="0"/>
              </a:rPr>
              <a:t>DECOUVRIR DES EXTENSIONS PRATIQUES : les extensions d’accessibilité</a:t>
            </a:r>
          </a:p>
        </p:txBody>
      </p:sp>
    </p:spTree>
    <p:extLst>
      <p:ext uri="{BB962C8B-B14F-4D97-AF65-F5344CB8AC3E}">
        <p14:creationId xmlns:p14="http://schemas.microsoft.com/office/powerpoint/2010/main" val="2543170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4">
            <a:extLst>
              <a:ext uri="{FF2B5EF4-FFF2-40B4-BE49-F238E27FC236}">
                <a16:creationId xmlns:a16="http://schemas.microsoft.com/office/drawing/2014/main" id="{1CE18127-B102-4874-ABF4-1BA62DDD0547}"/>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1" name="Groupe 20">
            <a:extLst>
              <a:ext uri="{FF2B5EF4-FFF2-40B4-BE49-F238E27FC236}">
                <a16:creationId xmlns:a16="http://schemas.microsoft.com/office/drawing/2014/main" id="{F73B19C1-9048-46C9-9734-1AD59B155754}"/>
              </a:ext>
            </a:extLst>
          </p:cNvPr>
          <p:cNvGrpSpPr/>
          <p:nvPr/>
        </p:nvGrpSpPr>
        <p:grpSpPr>
          <a:xfrm>
            <a:off x="497298" y="1316142"/>
            <a:ext cx="11238290" cy="609600"/>
            <a:chOff x="497298" y="1316142"/>
            <a:chExt cx="11238290" cy="609600"/>
          </a:xfrm>
        </p:grpSpPr>
        <p:pic>
          <p:nvPicPr>
            <p:cNvPr id="8" name="Image 7">
              <a:extLst>
                <a:ext uri="{FF2B5EF4-FFF2-40B4-BE49-F238E27FC236}">
                  <a16:creationId xmlns:a16="http://schemas.microsoft.com/office/drawing/2014/main" id="{7F0AEC95-F766-4995-AF29-11BBB48BA076}"/>
                </a:ext>
              </a:extLst>
            </p:cNvPr>
            <p:cNvPicPr>
              <a:picLocks noChangeAspect="1"/>
            </p:cNvPicPr>
            <p:nvPr/>
          </p:nvPicPr>
          <p:blipFill>
            <a:blip r:embed="rId3"/>
            <a:stretch>
              <a:fillRect/>
            </a:stretch>
          </p:blipFill>
          <p:spPr>
            <a:xfrm>
              <a:off x="497298" y="1316142"/>
              <a:ext cx="609600" cy="609600"/>
            </a:xfrm>
            <a:prstGeom prst="rect">
              <a:avLst/>
            </a:prstGeom>
          </p:spPr>
        </p:pic>
        <p:sp>
          <p:nvSpPr>
            <p:cNvPr id="27" name="ZoneTexte 26">
              <a:extLst>
                <a:ext uri="{FF2B5EF4-FFF2-40B4-BE49-F238E27FC236}">
                  <a16:creationId xmlns:a16="http://schemas.microsoft.com/office/drawing/2014/main" id="{EB4FD008-EDEC-4F3C-A286-F44954C5F66A}"/>
                </a:ext>
              </a:extLst>
            </p:cNvPr>
            <p:cNvSpPr txBox="1"/>
            <p:nvPr/>
          </p:nvSpPr>
          <p:spPr>
            <a:xfrm>
              <a:off x="1295588" y="1436276"/>
              <a:ext cx="10440000" cy="369332"/>
            </a:xfrm>
            <a:prstGeom prst="rect">
              <a:avLst/>
            </a:prstGeom>
            <a:noFill/>
          </p:spPr>
          <p:txBody>
            <a:bodyPr wrap="square" rtlCol="0">
              <a:spAutoFit/>
            </a:bodyPr>
            <a:lstStyle/>
            <a:p>
              <a:r>
                <a:rPr lang="fr-FR" dirty="0"/>
                <a:t>Personnaliser la couleur de n’importe quel site internet, du mode sombre au mode lumineux.</a:t>
              </a:r>
            </a:p>
          </p:txBody>
        </p:sp>
      </p:grpSp>
      <p:grpSp>
        <p:nvGrpSpPr>
          <p:cNvPr id="20" name="Groupe 19">
            <a:extLst>
              <a:ext uri="{FF2B5EF4-FFF2-40B4-BE49-F238E27FC236}">
                <a16:creationId xmlns:a16="http://schemas.microsoft.com/office/drawing/2014/main" id="{979978AB-7B5A-4CB2-81B9-626D7FFD49B1}"/>
              </a:ext>
            </a:extLst>
          </p:cNvPr>
          <p:cNvGrpSpPr/>
          <p:nvPr/>
        </p:nvGrpSpPr>
        <p:grpSpPr>
          <a:xfrm>
            <a:off x="497298" y="2174693"/>
            <a:ext cx="11238290" cy="923330"/>
            <a:chOff x="497298" y="2065854"/>
            <a:chExt cx="11238290" cy="923330"/>
          </a:xfrm>
        </p:grpSpPr>
        <p:pic>
          <p:nvPicPr>
            <p:cNvPr id="3" name="Image 2">
              <a:extLst>
                <a:ext uri="{FF2B5EF4-FFF2-40B4-BE49-F238E27FC236}">
                  <a16:creationId xmlns:a16="http://schemas.microsoft.com/office/drawing/2014/main" id="{CEB7A3E1-39CB-45EB-B54B-30A344323E64}"/>
                </a:ext>
              </a:extLst>
            </p:cNvPr>
            <p:cNvPicPr>
              <a:picLocks noChangeAspect="1"/>
            </p:cNvPicPr>
            <p:nvPr/>
          </p:nvPicPr>
          <p:blipFill>
            <a:blip r:embed="rId4"/>
            <a:stretch>
              <a:fillRect/>
            </a:stretch>
          </p:blipFill>
          <p:spPr>
            <a:xfrm>
              <a:off x="497298" y="2222719"/>
              <a:ext cx="609600" cy="609600"/>
            </a:xfrm>
            <a:prstGeom prst="rect">
              <a:avLst/>
            </a:prstGeom>
          </p:spPr>
        </p:pic>
        <p:sp>
          <p:nvSpPr>
            <p:cNvPr id="33" name="ZoneTexte 32">
              <a:extLst>
                <a:ext uri="{FF2B5EF4-FFF2-40B4-BE49-F238E27FC236}">
                  <a16:creationId xmlns:a16="http://schemas.microsoft.com/office/drawing/2014/main" id="{3D59C8D7-A55D-410E-887B-F933143B0B68}"/>
                </a:ext>
              </a:extLst>
            </p:cNvPr>
            <p:cNvSpPr txBox="1"/>
            <p:nvPr/>
          </p:nvSpPr>
          <p:spPr>
            <a:xfrm>
              <a:off x="1295588" y="2065854"/>
              <a:ext cx="10440000" cy="923330"/>
            </a:xfrm>
            <a:prstGeom prst="rect">
              <a:avLst/>
            </a:prstGeom>
            <a:noFill/>
          </p:spPr>
          <p:txBody>
            <a:bodyPr wrap="square" rtlCol="0">
              <a:spAutoFit/>
            </a:bodyPr>
            <a:lstStyle/>
            <a:p>
              <a:r>
                <a:rPr lang="fr-FR" dirty="0"/>
                <a:t>Modifier l’apparence d’une page web afin d’améliorer sa lisibilité : taille et police de caractère, espacement des lignes, personnalisation des couleurs du texte et de l’arrière-plan, outils pour éliminer d’éléments multimédias gênants (images, vidéos, arrière-plans fantaisie) &gt; utile en cas de dyslexie par exemple</a:t>
              </a:r>
            </a:p>
          </p:txBody>
        </p:sp>
      </p:grpSp>
      <p:grpSp>
        <p:nvGrpSpPr>
          <p:cNvPr id="19" name="Groupe 18">
            <a:extLst>
              <a:ext uri="{FF2B5EF4-FFF2-40B4-BE49-F238E27FC236}">
                <a16:creationId xmlns:a16="http://schemas.microsoft.com/office/drawing/2014/main" id="{5201A904-1CFF-410E-BEE3-8B2EA92BD3D2}"/>
              </a:ext>
            </a:extLst>
          </p:cNvPr>
          <p:cNvGrpSpPr/>
          <p:nvPr/>
        </p:nvGrpSpPr>
        <p:grpSpPr>
          <a:xfrm>
            <a:off x="497298" y="3346974"/>
            <a:ext cx="11238290" cy="609600"/>
            <a:chOff x="497298" y="3085376"/>
            <a:chExt cx="11238290" cy="609600"/>
          </a:xfrm>
        </p:grpSpPr>
        <p:pic>
          <p:nvPicPr>
            <p:cNvPr id="12" name="Image 11">
              <a:extLst>
                <a:ext uri="{FF2B5EF4-FFF2-40B4-BE49-F238E27FC236}">
                  <a16:creationId xmlns:a16="http://schemas.microsoft.com/office/drawing/2014/main" id="{B328F641-3776-4D10-B7F2-86DD621E4C3E}"/>
                </a:ext>
              </a:extLst>
            </p:cNvPr>
            <p:cNvPicPr>
              <a:picLocks noChangeAspect="1"/>
            </p:cNvPicPr>
            <p:nvPr/>
          </p:nvPicPr>
          <p:blipFill>
            <a:blip r:embed="rId5"/>
            <a:stretch>
              <a:fillRect/>
            </a:stretch>
          </p:blipFill>
          <p:spPr>
            <a:xfrm>
              <a:off x="497298" y="3085376"/>
              <a:ext cx="609600" cy="609600"/>
            </a:xfrm>
            <a:prstGeom prst="rect">
              <a:avLst/>
            </a:prstGeom>
          </p:spPr>
        </p:pic>
        <p:sp>
          <p:nvSpPr>
            <p:cNvPr id="2" name="Rectangle 1">
              <a:extLst>
                <a:ext uri="{FF2B5EF4-FFF2-40B4-BE49-F238E27FC236}">
                  <a16:creationId xmlns:a16="http://schemas.microsoft.com/office/drawing/2014/main" id="{CC8B8779-4736-4C43-9C1B-D755E914B242}"/>
                </a:ext>
              </a:extLst>
            </p:cNvPr>
            <p:cNvSpPr/>
            <p:nvPr/>
          </p:nvSpPr>
          <p:spPr>
            <a:xfrm>
              <a:off x="1295588" y="3205510"/>
              <a:ext cx="10440000" cy="369332"/>
            </a:xfrm>
            <a:prstGeom prst="rect">
              <a:avLst/>
            </a:prstGeom>
          </p:spPr>
          <p:txBody>
            <a:bodyPr wrap="square">
              <a:spAutoFit/>
            </a:bodyPr>
            <a:lstStyle/>
            <a:p>
              <a:r>
                <a:rPr lang="fr-FR" dirty="0"/>
                <a:t>Obscurcir la page contextuelle d’une vidéo, afin d’améliorer l’expérience de visionnage</a:t>
              </a:r>
            </a:p>
          </p:txBody>
        </p:sp>
      </p:grpSp>
      <p:grpSp>
        <p:nvGrpSpPr>
          <p:cNvPr id="14" name="Groupe 13">
            <a:extLst>
              <a:ext uri="{FF2B5EF4-FFF2-40B4-BE49-F238E27FC236}">
                <a16:creationId xmlns:a16="http://schemas.microsoft.com/office/drawing/2014/main" id="{A2B93D38-9A04-4F6C-8716-5EB115DD843B}"/>
              </a:ext>
            </a:extLst>
          </p:cNvPr>
          <p:cNvGrpSpPr/>
          <p:nvPr/>
        </p:nvGrpSpPr>
        <p:grpSpPr>
          <a:xfrm>
            <a:off x="497298" y="4205525"/>
            <a:ext cx="11238290" cy="923330"/>
            <a:chOff x="497298" y="3801363"/>
            <a:chExt cx="11238290" cy="923330"/>
          </a:xfrm>
        </p:grpSpPr>
        <p:pic>
          <p:nvPicPr>
            <p:cNvPr id="16" name="Image 15">
              <a:extLst>
                <a:ext uri="{FF2B5EF4-FFF2-40B4-BE49-F238E27FC236}">
                  <a16:creationId xmlns:a16="http://schemas.microsoft.com/office/drawing/2014/main" id="{150537A5-21C5-4356-B036-03479A196C6A}"/>
                </a:ext>
              </a:extLst>
            </p:cNvPr>
            <p:cNvPicPr>
              <a:picLocks noChangeAspect="1"/>
            </p:cNvPicPr>
            <p:nvPr/>
          </p:nvPicPr>
          <p:blipFill>
            <a:blip r:embed="rId6"/>
            <a:stretch>
              <a:fillRect/>
            </a:stretch>
          </p:blipFill>
          <p:spPr>
            <a:xfrm>
              <a:off x="497298" y="3958228"/>
              <a:ext cx="609600" cy="609600"/>
            </a:xfrm>
            <a:prstGeom prst="rect">
              <a:avLst/>
            </a:prstGeom>
          </p:spPr>
        </p:pic>
        <p:sp>
          <p:nvSpPr>
            <p:cNvPr id="6" name="Rectangle 5">
              <a:extLst>
                <a:ext uri="{FF2B5EF4-FFF2-40B4-BE49-F238E27FC236}">
                  <a16:creationId xmlns:a16="http://schemas.microsoft.com/office/drawing/2014/main" id="{7D684676-B364-464B-BA0B-B829693579FC}"/>
                </a:ext>
              </a:extLst>
            </p:cNvPr>
            <p:cNvSpPr/>
            <p:nvPr/>
          </p:nvSpPr>
          <p:spPr>
            <a:xfrm>
              <a:off x="1295588" y="3801363"/>
              <a:ext cx="10440000" cy="923330"/>
            </a:xfrm>
            <a:prstGeom prst="rect">
              <a:avLst/>
            </a:prstGeom>
          </p:spPr>
          <p:txBody>
            <a:bodyPr wrap="square">
              <a:spAutoFit/>
            </a:bodyPr>
            <a:lstStyle/>
            <a:p>
              <a:r>
                <a:rPr lang="fr-FR" dirty="0"/>
                <a:t>Transformer le contenu textuel de quelle page internet en audio (choix de la voix, +40 langues, vitesse de lecture, téléchargement, fonctions de lecture type </a:t>
              </a:r>
              <a:r>
                <a:rPr lang="fr-FR" dirty="0" err="1"/>
                <a:t>rewind</a:t>
              </a:r>
              <a:r>
                <a:rPr lang="fr-FR" dirty="0"/>
                <a:t>, </a:t>
              </a:r>
              <a:r>
                <a:rPr lang="fr-FR" dirty="0" err="1"/>
                <a:t>forward</a:t>
              </a:r>
              <a:r>
                <a:rPr lang="fr-FR" dirty="0"/>
                <a:t>, </a:t>
              </a:r>
              <a:r>
                <a:rPr lang="fr-FR" dirty="0" err="1"/>
                <a:t>play</a:t>
              </a:r>
              <a:r>
                <a:rPr lang="fr-FR" dirty="0"/>
                <a:t> and pause, compatible avec des raccourcis clavier).</a:t>
              </a:r>
            </a:p>
          </p:txBody>
        </p:sp>
      </p:grpSp>
      <p:grpSp>
        <p:nvGrpSpPr>
          <p:cNvPr id="10" name="Groupe 9">
            <a:extLst>
              <a:ext uri="{FF2B5EF4-FFF2-40B4-BE49-F238E27FC236}">
                <a16:creationId xmlns:a16="http://schemas.microsoft.com/office/drawing/2014/main" id="{6F9C315E-B97D-4423-B161-5F2A0803BB41}"/>
              </a:ext>
            </a:extLst>
          </p:cNvPr>
          <p:cNvGrpSpPr/>
          <p:nvPr/>
        </p:nvGrpSpPr>
        <p:grpSpPr>
          <a:xfrm>
            <a:off x="497298" y="5377806"/>
            <a:ext cx="11238290" cy="609600"/>
            <a:chOff x="497298" y="4764348"/>
            <a:chExt cx="11238290" cy="609600"/>
          </a:xfrm>
        </p:grpSpPr>
        <p:pic>
          <p:nvPicPr>
            <p:cNvPr id="28" name="Image 27">
              <a:extLst>
                <a:ext uri="{FF2B5EF4-FFF2-40B4-BE49-F238E27FC236}">
                  <a16:creationId xmlns:a16="http://schemas.microsoft.com/office/drawing/2014/main" id="{EFDCCF2A-D5D7-4977-934A-27F601EBC98D}"/>
                </a:ext>
              </a:extLst>
            </p:cNvPr>
            <p:cNvPicPr>
              <a:picLocks noChangeAspect="1"/>
            </p:cNvPicPr>
            <p:nvPr/>
          </p:nvPicPr>
          <p:blipFill>
            <a:blip r:embed="rId7"/>
            <a:stretch>
              <a:fillRect/>
            </a:stretch>
          </p:blipFill>
          <p:spPr>
            <a:xfrm>
              <a:off x="497298" y="4764348"/>
              <a:ext cx="609600" cy="609600"/>
            </a:xfrm>
            <a:prstGeom prst="rect">
              <a:avLst/>
            </a:prstGeom>
          </p:spPr>
        </p:pic>
        <p:sp>
          <p:nvSpPr>
            <p:cNvPr id="9" name="Rectangle 8">
              <a:extLst>
                <a:ext uri="{FF2B5EF4-FFF2-40B4-BE49-F238E27FC236}">
                  <a16:creationId xmlns:a16="http://schemas.microsoft.com/office/drawing/2014/main" id="{AA4D84A6-7011-4073-8CEF-AD8C4B0307BE}"/>
                </a:ext>
              </a:extLst>
            </p:cNvPr>
            <p:cNvSpPr/>
            <p:nvPr/>
          </p:nvSpPr>
          <p:spPr>
            <a:xfrm>
              <a:off x="1295588" y="4884482"/>
              <a:ext cx="10440000" cy="369332"/>
            </a:xfrm>
            <a:prstGeom prst="rect">
              <a:avLst/>
            </a:prstGeom>
          </p:spPr>
          <p:txBody>
            <a:bodyPr wrap="square">
              <a:spAutoFit/>
            </a:bodyPr>
            <a:lstStyle/>
            <a:p>
              <a:r>
                <a:rPr lang="fr-FR" dirty="0"/>
                <a:t>Augmenter le volume de n’importe quel onglet jusqu’à 600% avec un contrôle du grain de 0 à 600%.</a:t>
              </a:r>
            </a:p>
          </p:txBody>
        </p:sp>
      </p:grpSp>
      <p:sp>
        <p:nvSpPr>
          <p:cNvPr id="22" name="Rectangle 21">
            <a:extLst>
              <a:ext uri="{FF2B5EF4-FFF2-40B4-BE49-F238E27FC236}">
                <a16:creationId xmlns:a16="http://schemas.microsoft.com/office/drawing/2014/main" id="{7103F85F-F659-4EC6-B992-BD8C1F376048}"/>
              </a:ext>
            </a:extLst>
          </p:cNvPr>
          <p:cNvSpPr/>
          <p:nvPr/>
        </p:nvSpPr>
        <p:spPr>
          <a:xfrm>
            <a:off x="335309" y="217756"/>
            <a:ext cx="8816516"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1" u="none" strike="noStrike" kern="1200" cap="none" spc="0" normalizeH="0" baseline="0" noProof="0" dirty="0">
                <a:ln>
                  <a:noFill/>
                </a:ln>
                <a:solidFill>
                  <a:prstClr val="black"/>
                </a:solidFill>
                <a:effectLst/>
                <a:uLnTx/>
                <a:uFillTx/>
                <a:ea typeface="Trebuchet MS" charset="0"/>
                <a:cs typeface="Trebuchet MS" charset="0"/>
              </a:rPr>
              <a:t>DECOUVRIR DES EXTENSIONS PRATIQUES : les extensions d’accessibilité</a:t>
            </a:r>
          </a:p>
        </p:txBody>
      </p:sp>
    </p:spTree>
    <p:extLst>
      <p:ext uri="{BB962C8B-B14F-4D97-AF65-F5344CB8AC3E}">
        <p14:creationId xmlns:p14="http://schemas.microsoft.com/office/powerpoint/2010/main" val="1272077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4">
            <a:extLst>
              <a:ext uri="{FF2B5EF4-FFF2-40B4-BE49-F238E27FC236}">
                <a16:creationId xmlns:a16="http://schemas.microsoft.com/office/drawing/2014/main" id="{1CE18127-B102-4874-ABF4-1BA62DDD0547}"/>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a:extLst>
              <a:ext uri="{FF2B5EF4-FFF2-40B4-BE49-F238E27FC236}">
                <a16:creationId xmlns:a16="http://schemas.microsoft.com/office/drawing/2014/main" id="{BAB67E8D-3F36-4BE4-959B-2FF03D1DBDC3}"/>
              </a:ext>
            </a:extLst>
          </p:cNvPr>
          <p:cNvSpPr txBox="1"/>
          <p:nvPr/>
        </p:nvSpPr>
        <p:spPr>
          <a:xfrm>
            <a:off x="866358" y="1608356"/>
            <a:ext cx="8808302" cy="960840"/>
          </a:xfrm>
          <a:prstGeom prst="rect">
            <a:avLst/>
          </a:prstGeom>
          <a:noFill/>
        </p:spPr>
        <p:txBody>
          <a:bodyPr wrap="square" rtlCol="0">
            <a:spAutoFit/>
          </a:bodyPr>
          <a:lstStyle/>
          <a:p>
            <a:pPr>
              <a:lnSpc>
                <a:spcPct val="150000"/>
              </a:lnSpc>
            </a:pPr>
            <a:r>
              <a:rPr lang="fr-FR" sz="2000" dirty="0"/>
              <a:t>Les extensions documentaires permettent de faciliter l’accès au texte intégral d’une ressource, qu’elle soit disponible en libre accès ou non.</a:t>
            </a:r>
          </a:p>
        </p:txBody>
      </p:sp>
      <p:grpSp>
        <p:nvGrpSpPr>
          <p:cNvPr id="26" name="Groupe 25">
            <a:extLst>
              <a:ext uri="{FF2B5EF4-FFF2-40B4-BE49-F238E27FC236}">
                <a16:creationId xmlns:a16="http://schemas.microsoft.com/office/drawing/2014/main" id="{B0D0337D-5E6B-415D-8EA8-D775A62F3900}"/>
              </a:ext>
            </a:extLst>
          </p:cNvPr>
          <p:cNvGrpSpPr/>
          <p:nvPr/>
        </p:nvGrpSpPr>
        <p:grpSpPr>
          <a:xfrm>
            <a:off x="8790168" y="2169844"/>
            <a:ext cx="3142543" cy="2580013"/>
            <a:chOff x="6527800" y="1899576"/>
            <a:chExt cx="3124200" cy="2559303"/>
          </a:xfrm>
        </p:grpSpPr>
        <p:pic>
          <p:nvPicPr>
            <p:cNvPr id="9" name="Graphique 8" descr="Livres">
              <a:extLst>
                <a:ext uri="{FF2B5EF4-FFF2-40B4-BE49-F238E27FC236}">
                  <a16:creationId xmlns:a16="http://schemas.microsoft.com/office/drawing/2014/main" id="{2839408D-95CC-4314-9633-1BC0E594DCD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527800" y="1899576"/>
              <a:ext cx="2209800" cy="2209800"/>
            </a:xfrm>
            <a:prstGeom prst="rect">
              <a:avLst/>
            </a:prstGeom>
          </p:spPr>
        </p:pic>
        <p:sp>
          <p:nvSpPr>
            <p:cNvPr id="24" name="Ellipse 23">
              <a:extLst>
                <a:ext uri="{FF2B5EF4-FFF2-40B4-BE49-F238E27FC236}">
                  <a16:creationId xmlns:a16="http://schemas.microsoft.com/office/drawing/2014/main" id="{F8E12624-F9DC-4AA2-A2CF-16F76D9CB50B}"/>
                </a:ext>
              </a:extLst>
            </p:cNvPr>
            <p:cNvSpPr/>
            <p:nvPr/>
          </p:nvSpPr>
          <p:spPr>
            <a:xfrm>
              <a:off x="8025351" y="2893329"/>
              <a:ext cx="1484582" cy="14307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Graphique 21" descr="Document">
              <a:extLst>
                <a:ext uri="{FF2B5EF4-FFF2-40B4-BE49-F238E27FC236}">
                  <a16:creationId xmlns:a16="http://schemas.microsoft.com/office/drawing/2014/main" id="{A93309BA-DD2A-43D2-8C39-0680E97E3C89}"/>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8068108" y="3028139"/>
              <a:ext cx="1430740" cy="1430740"/>
            </a:xfrm>
            <a:prstGeom prst="rect">
              <a:avLst/>
            </a:prstGeom>
          </p:spPr>
        </p:pic>
        <p:pic>
          <p:nvPicPr>
            <p:cNvPr id="11" name="Graphique 10" descr="Curseur">
              <a:extLst>
                <a:ext uri="{FF2B5EF4-FFF2-40B4-BE49-F238E27FC236}">
                  <a16:creationId xmlns:a16="http://schemas.microsoft.com/office/drawing/2014/main" id="{E0B3CFDB-430E-4CD0-8B5C-5B51196B2F75}"/>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8737600" y="2436129"/>
              <a:ext cx="914400" cy="914400"/>
            </a:xfrm>
            <a:prstGeom prst="rect">
              <a:avLst/>
            </a:prstGeom>
          </p:spPr>
        </p:pic>
      </p:grpSp>
      <p:sp>
        <p:nvSpPr>
          <p:cNvPr id="17" name="Rectangle 16">
            <a:extLst>
              <a:ext uri="{FF2B5EF4-FFF2-40B4-BE49-F238E27FC236}">
                <a16:creationId xmlns:a16="http://schemas.microsoft.com/office/drawing/2014/main" id="{946B4434-1F96-4F54-B2C8-59D04F9163A3}"/>
              </a:ext>
            </a:extLst>
          </p:cNvPr>
          <p:cNvSpPr/>
          <p:nvPr/>
        </p:nvSpPr>
        <p:spPr>
          <a:xfrm>
            <a:off x="335309" y="217756"/>
            <a:ext cx="8921673"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1" u="none" strike="noStrike" kern="1200" cap="none" spc="0" normalizeH="0" baseline="0" noProof="0" dirty="0">
                <a:ln>
                  <a:noFill/>
                </a:ln>
                <a:solidFill>
                  <a:prstClr val="black"/>
                </a:solidFill>
                <a:effectLst/>
                <a:uLnTx/>
                <a:uFillTx/>
                <a:ea typeface="Trebuchet MS" charset="0"/>
                <a:cs typeface="Trebuchet MS" charset="0"/>
              </a:rPr>
              <a:t>DECOUVRIR DES EXTENSIONS PRATIQUES : les extensions documentaires</a:t>
            </a:r>
          </a:p>
        </p:txBody>
      </p:sp>
      <p:pic>
        <p:nvPicPr>
          <p:cNvPr id="42" name="Graphique 41">
            <a:extLst>
              <a:ext uri="{FF2B5EF4-FFF2-40B4-BE49-F238E27FC236}">
                <a16:creationId xmlns:a16="http://schemas.microsoft.com/office/drawing/2014/main" id="{ECB0EBAA-CFD8-423D-B0DE-E6223EC02766}"/>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2183489" y="3130292"/>
            <a:ext cx="1292111" cy="962494"/>
          </a:xfrm>
          <a:prstGeom prst="rect">
            <a:avLst/>
          </a:prstGeom>
        </p:spPr>
      </p:pic>
      <p:grpSp>
        <p:nvGrpSpPr>
          <p:cNvPr id="10" name="Groupe 9">
            <a:extLst>
              <a:ext uri="{FF2B5EF4-FFF2-40B4-BE49-F238E27FC236}">
                <a16:creationId xmlns:a16="http://schemas.microsoft.com/office/drawing/2014/main" id="{03292608-2253-4D53-A3F8-D9A0CBD473BB}"/>
              </a:ext>
            </a:extLst>
          </p:cNvPr>
          <p:cNvGrpSpPr/>
          <p:nvPr/>
        </p:nvGrpSpPr>
        <p:grpSpPr>
          <a:xfrm>
            <a:off x="4994627" y="2868659"/>
            <a:ext cx="1615032" cy="1642745"/>
            <a:chOff x="4459921" y="2964766"/>
            <a:chExt cx="1615032" cy="1642745"/>
          </a:xfrm>
        </p:grpSpPr>
        <p:pic>
          <p:nvPicPr>
            <p:cNvPr id="8" name="Graphique 7">
              <a:extLst>
                <a:ext uri="{FF2B5EF4-FFF2-40B4-BE49-F238E27FC236}">
                  <a16:creationId xmlns:a16="http://schemas.microsoft.com/office/drawing/2014/main" id="{BE55F885-E9DE-4FE1-BB62-10D21A6A59FD}"/>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4784321" y="2964766"/>
              <a:ext cx="966233" cy="966233"/>
            </a:xfrm>
            <a:prstGeom prst="rect">
              <a:avLst/>
            </a:prstGeom>
          </p:spPr>
        </p:pic>
        <p:sp>
          <p:nvSpPr>
            <p:cNvPr id="27" name="ZoneTexte 26">
              <a:extLst>
                <a:ext uri="{FF2B5EF4-FFF2-40B4-BE49-F238E27FC236}">
                  <a16:creationId xmlns:a16="http://schemas.microsoft.com/office/drawing/2014/main" id="{2C36B7C7-2D5D-40E2-BB93-8539580F23F6}"/>
                </a:ext>
              </a:extLst>
            </p:cNvPr>
            <p:cNvSpPr txBox="1"/>
            <p:nvPr/>
          </p:nvSpPr>
          <p:spPr>
            <a:xfrm>
              <a:off x="4459921" y="3899625"/>
              <a:ext cx="1615032" cy="707886"/>
            </a:xfrm>
            <a:prstGeom prst="rect">
              <a:avLst/>
            </a:prstGeom>
            <a:noFill/>
          </p:spPr>
          <p:txBody>
            <a:bodyPr wrap="square" rtlCol="0">
              <a:spAutoFit/>
            </a:bodyPr>
            <a:lstStyle/>
            <a:p>
              <a:pPr algn="ctr"/>
              <a:r>
                <a:rPr lang="fr-FR" sz="2000" dirty="0"/>
                <a:t>Open Access </a:t>
              </a:r>
              <a:br>
                <a:rPr lang="fr-FR" sz="2000" dirty="0"/>
              </a:br>
              <a:r>
                <a:rPr lang="fr-FR" sz="2000" dirty="0"/>
                <a:t>Helper</a:t>
              </a:r>
            </a:p>
          </p:txBody>
        </p:sp>
      </p:grpSp>
      <p:grpSp>
        <p:nvGrpSpPr>
          <p:cNvPr id="14" name="Groupe 13">
            <a:extLst>
              <a:ext uri="{FF2B5EF4-FFF2-40B4-BE49-F238E27FC236}">
                <a16:creationId xmlns:a16="http://schemas.microsoft.com/office/drawing/2014/main" id="{9711A756-7B7C-4798-B3CE-1CF128A1A18D}"/>
              </a:ext>
            </a:extLst>
          </p:cNvPr>
          <p:cNvGrpSpPr/>
          <p:nvPr/>
        </p:nvGrpSpPr>
        <p:grpSpPr>
          <a:xfrm>
            <a:off x="986854" y="4959014"/>
            <a:ext cx="8914701" cy="960840"/>
            <a:chOff x="1044873" y="4870221"/>
            <a:chExt cx="8914701" cy="960840"/>
          </a:xfrm>
        </p:grpSpPr>
        <p:sp>
          <p:nvSpPr>
            <p:cNvPr id="30" name="Rectangle 29">
              <a:extLst>
                <a:ext uri="{FF2B5EF4-FFF2-40B4-BE49-F238E27FC236}">
                  <a16:creationId xmlns:a16="http://schemas.microsoft.com/office/drawing/2014/main" id="{FEB3E117-7D14-45EB-9EC5-B84704B23280}"/>
                </a:ext>
              </a:extLst>
            </p:cNvPr>
            <p:cNvSpPr/>
            <p:nvPr/>
          </p:nvSpPr>
          <p:spPr>
            <a:xfrm>
              <a:off x="1044873" y="4870221"/>
              <a:ext cx="8518227" cy="960840"/>
            </a:xfrm>
            <a:prstGeom prst="rect">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67B6116E-054E-405F-B94A-F8550B26E317}"/>
                </a:ext>
              </a:extLst>
            </p:cNvPr>
            <p:cNvSpPr/>
            <p:nvPr/>
          </p:nvSpPr>
          <p:spPr>
            <a:xfrm>
              <a:off x="2037905" y="5042865"/>
              <a:ext cx="7921669" cy="615553"/>
            </a:xfrm>
            <a:prstGeom prst="rect">
              <a:avLst/>
            </a:prstGeom>
          </p:spPr>
          <p:txBody>
            <a:bodyPr wrap="square">
              <a:spAutoFit/>
            </a:bodyPr>
            <a:lstStyle/>
            <a:p>
              <a:r>
                <a:rPr lang="fr-FR" dirty="0"/>
                <a:t>D’autres extensions documentaires sont présentées par les BU de Rennes 2 : </a:t>
              </a:r>
              <a:r>
                <a:rPr lang="fr-FR" sz="1600" dirty="0">
                  <a:hlinkClick r:id="rId13"/>
                </a:rPr>
                <a:t>https://tutos.bu.univ-rennes2.fr/c.php?g=679873&amp;p=5172166#s-lg-box-wrapper-19240453</a:t>
              </a:r>
              <a:r>
                <a:rPr lang="fr-FR" sz="1600" dirty="0"/>
                <a:t> </a:t>
              </a:r>
            </a:p>
          </p:txBody>
        </p:sp>
        <p:grpSp>
          <p:nvGrpSpPr>
            <p:cNvPr id="13" name="Groupe 12">
              <a:extLst>
                <a:ext uri="{FF2B5EF4-FFF2-40B4-BE49-F238E27FC236}">
                  <a16:creationId xmlns:a16="http://schemas.microsoft.com/office/drawing/2014/main" id="{CA028851-D97F-47AC-A073-B646BCAF58A0}"/>
                </a:ext>
              </a:extLst>
            </p:cNvPr>
            <p:cNvGrpSpPr>
              <a:grpSpLocks noChangeAspect="1"/>
            </p:cNvGrpSpPr>
            <p:nvPr/>
          </p:nvGrpSpPr>
          <p:grpSpPr>
            <a:xfrm>
              <a:off x="1190902" y="5008641"/>
              <a:ext cx="687321" cy="684000"/>
              <a:chOff x="1190898" y="5028215"/>
              <a:chExt cx="964012" cy="959353"/>
            </a:xfrm>
          </p:grpSpPr>
          <p:sp>
            <p:nvSpPr>
              <p:cNvPr id="32" name="Ellipse 31">
                <a:extLst>
                  <a:ext uri="{FF2B5EF4-FFF2-40B4-BE49-F238E27FC236}">
                    <a16:creationId xmlns:a16="http://schemas.microsoft.com/office/drawing/2014/main" id="{2D28B088-9AB3-432A-BAFB-6816C31919FE}"/>
                  </a:ext>
                </a:extLst>
              </p:cNvPr>
              <p:cNvSpPr/>
              <p:nvPr/>
            </p:nvSpPr>
            <p:spPr>
              <a:xfrm>
                <a:off x="1190898" y="5028215"/>
                <a:ext cx="964012" cy="959353"/>
              </a:xfrm>
              <a:prstGeom prst="ellipse">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Graphique 32" descr="Lien">
                <a:extLst>
                  <a:ext uri="{FF2B5EF4-FFF2-40B4-BE49-F238E27FC236}">
                    <a16:creationId xmlns:a16="http://schemas.microsoft.com/office/drawing/2014/main" id="{0DFF9817-7E1F-4FCF-9123-27123035719B}"/>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1350860" y="5180369"/>
                <a:ext cx="644088" cy="644088"/>
              </a:xfrm>
              <a:prstGeom prst="rect">
                <a:avLst/>
              </a:prstGeom>
            </p:spPr>
          </p:pic>
        </p:grpSp>
      </p:grpSp>
    </p:spTree>
    <p:extLst>
      <p:ext uri="{BB962C8B-B14F-4D97-AF65-F5344CB8AC3E}">
        <p14:creationId xmlns:p14="http://schemas.microsoft.com/office/powerpoint/2010/main" val="3281309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4">
            <a:extLst>
              <a:ext uri="{FF2B5EF4-FFF2-40B4-BE49-F238E27FC236}">
                <a16:creationId xmlns:a16="http://schemas.microsoft.com/office/drawing/2014/main" id="{1CE18127-B102-4874-ABF4-1BA62DDD0547}"/>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 name="Groupe 17">
            <a:extLst>
              <a:ext uri="{FF2B5EF4-FFF2-40B4-BE49-F238E27FC236}">
                <a16:creationId xmlns:a16="http://schemas.microsoft.com/office/drawing/2014/main" id="{E4BF2052-6051-4C24-8AB1-0B421C9D9729}"/>
              </a:ext>
            </a:extLst>
          </p:cNvPr>
          <p:cNvGrpSpPr/>
          <p:nvPr/>
        </p:nvGrpSpPr>
        <p:grpSpPr>
          <a:xfrm>
            <a:off x="485513" y="1281411"/>
            <a:ext cx="11453642" cy="1077218"/>
            <a:chOff x="485513" y="1189971"/>
            <a:chExt cx="10928295" cy="1077218"/>
          </a:xfrm>
        </p:grpSpPr>
        <p:pic>
          <p:nvPicPr>
            <p:cNvPr id="19" name="Graphique 18">
              <a:extLst>
                <a:ext uri="{FF2B5EF4-FFF2-40B4-BE49-F238E27FC236}">
                  <a16:creationId xmlns:a16="http://schemas.microsoft.com/office/drawing/2014/main" id="{934221C3-C256-41FA-8DE5-5B14F09EE56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85513" y="1245469"/>
              <a:ext cx="966575" cy="720000"/>
            </a:xfrm>
            <a:prstGeom prst="rect">
              <a:avLst/>
            </a:prstGeom>
          </p:spPr>
        </p:pic>
        <p:sp>
          <p:nvSpPr>
            <p:cNvPr id="7" name="Rectangle 6">
              <a:extLst>
                <a:ext uri="{FF2B5EF4-FFF2-40B4-BE49-F238E27FC236}">
                  <a16:creationId xmlns:a16="http://schemas.microsoft.com/office/drawing/2014/main" id="{4E1C85E8-C3BA-4321-AD39-137E92B3E290}"/>
                </a:ext>
              </a:extLst>
            </p:cNvPr>
            <p:cNvSpPr/>
            <p:nvPr/>
          </p:nvSpPr>
          <p:spPr>
            <a:xfrm>
              <a:off x="1693808" y="1189971"/>
              <a:ext cx="9720000" cy="1077218"/>
            </a:xfrm>
            <a:prstGeom prst="rect">
              <a:avLst/>
            </a:prstGeom>
          </p:spPr>
          <p:txBody>
            <a:bodyPr wrap="square">
              <a:spAutoFit/>
            </a:bodyPr>
            <a:lstStyle/>
            <a:p>
              <a:r>
                <a:rPr lang="fr-FR" sz="1600" dirty="0"/>
                <a:t>Développée par le </a:t>
              </a:r>
              <a:r>
                <a:rPr lang="fr-FR" sz="1600" dirty="0">
                  <a:hlinkClick r:id="rId5"/>
                </a:rPr>
                <a:t>CNRS</a:t>
              </a:r>
              <a:r>
                <a:rPr lang="fr-FR" sz="1600" dirty="0"/>
                <a:t>, ajoute automatiquement au fil de la navigation un bouton d’accès au texte intégral PDF lorsque le document est disponible sur </a:t>
              </a:r>
              <a:r>
                <a:rPr lang="fr-FR" sz="1600" dirty="0" err="1"/>
                <a:t>BibCNRS</a:t>
              </a:r>
              <a:r>
                <a:rPr lang="fr-FR" sz="1600" dirty="0"/>
                <a:t>, ISTEX, PANIST, </a:t>
              </a:r>
              <a:r>
                <a:rPr lang="fr-FR" sz="1600" dirty="0" err="1"/>
                <a:t>Unpaywall</a:t>
              </a:r>
              <a:r>
                <a:rPr lang="fr-FR" sz="1600" dirty="0"/>
                <a:t> ou encore via les abonnements de 54 établissements de l’enseignement supérieur et de la recherche.</a:t>
              </a:r>
            </a:p>
            <a:p>
              <a:r>
                <a:rPr lang="fr-FR" sz="1600" dirty="0"/>
                <a:t>Affiche automatiquement un bouton dès qu’un accès est détecté &gt; cliquer sur ce bouton pour ouvrir le PDF.</a:t>
              </a:r>
            </a:p>
          </p:txBody>
        </p:sp>
      </p:grpSp>
      <p:sp>
        <p:nvSpPr>
          <p:cNvPr id="22" name="Rectangle 21">
            <a:extLst>
              <a:ext uri="{FF2B5EF4-FFF2-40B4-BE49-F238E27FC236}">
                <a16:creationId xmlns:a16="http://schemas.microsoft.com/office/drawing/2014/main" id="{9DC7C23C-E7D2-4EDA-B2D1-883618BDE3F3}"/>
              </a:ext>
            </a:extLst>
          </p:cNvPr>
          <p:cNvSpPr/>
          <p:nvPr/>
        </p:nvSpPr>
        <p:spPr>
          <a:xfrm>
            <a:off x="335309" y="217756"/>
            <a:ext cx="8921673"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1" u="none" strike="noStrike" kern="1200" cap="none" spc="0" normalizeH="0" baseline="0" noProof="0" dirty="0">
                <a:ln>
                  <a:noFill/>
                </a:ln>
                <a:solidFill>
                  <a:prstClr val="black"/>
                </a:solidFill>
                <a:effectLst/>
                <a:uLnTx/>
                <a:uFillTx/>
                <a:ea typeface="Trebuchet MS" charset="0"/>
                <a:cs typeface="Trebuchet MS" charset="0"/>
              </a:rPr>
              <a:t>DECOUVRIR DES EXTENSIONS PRATIQUES : les extensions documentaires</a:t>
            </a:r>
          </a:p>
        </p:txBody>
      </p:sp>
      <p:pic>
        <p:nvPicPr>
          <p:cNvPr id="4" name="Image 3">
            <a:extLst>
              <a:ext uri="{FF2B5EF4-FFF2-40B4-BE49-F238E27FC236}">
                <a16:creationId xmlns:a16="http://schemas.microsoft.com/office/drawing/2014/main" id="{44A1CD75-12D1-4870-85FB-2122EF3A4BB6}"/>
              </a:ext>
            </a:extLst>
          </p:cNvPr>
          <p:cNvPicPr>
            <a:picLocks noChangeAspect="1"/>
          </p:cNvPicPr>
          <p:nvPr/>
        </p:nvPicPr>
        <p:blipFill rotWithShape="1">
          <a:blip r:embed="rId6"/>
          <a:srcRect l="6721" r="35957"/>
          <a:stretch/>
        </p:blipFill>
        <p:spPr>
          <a:xfrm>
            <a:off x="578624" y="2915106"/>
            <a:ext cx="4901871" cy="2648111"/>
          </a:xfrm>
          <a:prstGeom prst="rect">
            <a:avLst/>
          </a:prstGeom>
          <a:ln>
            <a:noFill/>
          </a:ln>
          <a:effectLst>
            <a:softEdge rad="31750"/>
          </a:effectLst>
        </p:spPr>
      </p:pic>
      <p:sp>
        <p:nvSpPr>
          <p:cNvPr id="2" name="Rectangle 1">
            <a:extLst>
              <a:ext uri="{FF2B5EF4-FFF2-40B4-BE49-F238E27FC236}">
                <a16:creationId xmlns:a16="http://schemas.microsoft.com/office/drawing/2014/main" id="{F396346A-8F2C-46A7-83AA-FBE3BAD280DE}"/>
              </a:ext>
            </a:extLst>
          </p:cNvPr>
          <p:cNvSpPr/>
          <p:nvPr/>
        </p:nvSpPr>
        <p:spPr>
          <a:xfrm>
            <a:off x="495919" y="2471696"/>
            <a:ext cx="5309980" cy="338554"/>
          </a:xfrm>
          <a:prstGeom prst="rect">
            <a:avLst/>
          </a:prstGeom>
        </p:spPr>
        <p:txBody>
          <a:bodyPr wrap="none">
            <a:spAutoFit/>
          </a:bodyPr>
          <a:lstStyle/>
          <a:p>
            <a:r>
              <a:rPr lang="fr-FR" sz="1600" dirty="0"/>
              <a:t>Ex : </a:t>
            </a:r>
            <a:r>
              <a:rPr lang="fr-FR" sz="1600" dirty="0">
                <a:hlinkClick r:id="rId7"/>
              </a:rPr>
              <a:t>https://www.science.org/doi/10.1126/science.196.4287.293</a:t>
            </a:r>
            <a:r>
              <a:rPr lang="fr-FR" sz="1600" dirty="0"/>
              <a:t> </a:t>
            </a:r>
          </a:p>
        </p:txBody>
      </p:sp>
      <p:pic>
        <p:nvPicPr>
          <p:cNvPr id="3" name="Image 2">
            <a:extLst>
              <a:ext uri="{FF2B5EF4-FFF2-40B4-BE49-F238E27FC236}">
                <a16:creationId xmlns:a16="http://schemas.microsoft.com/office/drawing/2014/main" id="{88BDF265-2645-4BA2-8C99-6DDDE9A6A478}"/>
              </a:ext>
            </a:extLst>
          </p:cNvPr>
          <p:cNvPicPr>
            <a:picLocks noChangeAspect="1"/>
          </p:cNvPicPr>
          <p:nvPr/>
        </p:nvPicPr>
        <p:blipFill>
          <a:blip r:embed="rId8"/>
          <a:stretch>
            <a:fillRect/>
          </a:stretch>
        </p:blipFill>
        <p:spPr>
          <a:xfrm>
            <a:off x="6222459" y="2922339"/>
            <a:ext cx="5476672" cy="2422439"/>
          </a:xfrm>
          <a:prstGeom prst="rect">
            <a:avLst/>
          </a:prstGeom>
        </p:spPr>
      </p:pic>
      <p:pic>
        <p:nvPicPr>
          <p:cNvPr id="8" name="Image 7">
            <a:extLst>
              <a:ext uri="{FF2B5EF4-FFF2-40B4-BE49-F238E27FC236}">
                <a16:creationId xmlns:a16="http://schemas.microsoft.com/office/drawing/2014/main" id="{9F272703-C2E7-41E9-AC82-C348F31D5B0C}"/>
              </a:ext>
            </a:extLst>
          </p:cNvPr>
          <p:cNvPicPr>
            <a:picLocks noChangeAspect="1"/>
          </p:cNvPicPr>
          <p:nvPr/>
        </p:nvPicPr>
        <p:blipFill>
          <a:blip r:embed="rId9"/>
          <a:stretch>
            <a:fillRect/>
          </a:stretch>
        </p:blipFill>
        <p:spPr>
          <a:xfrm>
            <a:off x="8374917" y="4036420"/>
            <a:ext cx="2983330" cy="242244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1E7B3864-F9C5-46D1-B639-60A076FA308E}"/>
              </a:ext>
            </a:extLst>
          </p:cNvPr>
          <p:cNvSpPr/>
          <p:nvPr/>
        </p:nvSpPr>
        <p:spPr>
          <a:xfrm>
            <a:off x="6171287" y="2471696"/>
            <a:ext cx="4347665" cy="338554"/>
          </a:xfrm>
          <a:prstGeom prst="rect">
            <a:avLst/>
          </a:prstGeom>
        </p:spPr>
        <p:txBody>
          <a:bodyPr wrap="none">
            <a:spAutoFit/>
          </a:bodyPr>
          <a:lstStyle/>
          <a:p>
            <a:r>
              <a:rPr lang="fr-FR" sz="1600" dirty="0"/>
              <a:t>Ex : </a:t>
            </a:r>
            <a:r>
              <a:rPr lang="fr-FR" sz="1600" dirty="0">
                <a:hlinkClick r:id="rId10"/>
              </a:rPr>
              <a:t>https://www.nature.com/articles/nature21360</a:t>
            </a:r>
            <a:endParaRPr lang="fr-FR" sz="1600" dirty="0"/>
          </a:p>
        </p:txBody>
      </p:sp>
      <p:sp>
        <p:nvSpPr>
          <p:cNvPr id="17" name="Rectangle 16">
            <a:extLst>
              <a:ext uri="{FF2B5EF4-FFF2-40B4-BE49-F238E27FC236}">
                <a16:creationId xmlns:a16="http://schemas.microsoft.com/office/drawing/2014/main" id="{C810A934-02CF-46AC-BEC0-D332A8362AC9}"/>
              </a:ext>
            </a:extLst>
          </p:cNvPr>
          <p:cNvSpPr/>
          <p:nvPr/>
        </p:nvSpPr>
        <p:spPr>
          <a:xfrm>
            <a:off x="3414118" y="5078729"/>
            <a:ext cx="230782" cy="168911"/>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915AF29F-382D-4499-A9B3-65A48BC23166}"/>
              </a:ext>
            </a:extLst>
          </p:cNvPr>
          <p:cNvSpPr/>
          <p:nvPr/>
        </p:nvSpPr>
        <p:spPr>
          <a:xfrm>
            <a:off x="778622" y="5819894"/>
            <a:ext cx="3155837" cy="646331"/>
          </a:xfrm>
          <a:prstGeom prst="rect">
            <a:avLst/>
          </a:prstGeom>
        </p:spPr>
        <p:txBody>
          <a:bodyPr wrap="square">
            <a:spAutoFit/>
          </a:bodyPr>
          <a:lstStyle/>
          <a:p>
            <a:pPr algn="ctr"/>
            <a:r>
              <a:rPr lang="fr-FR" dirty="0"/>
              <a:t>Accès depuis les abonnements payants de l’université</a:t>
            </a:r>
          </a:p>
        </p:txBody>
      </p:sp>
      <p:cxnSp>
        <p:nvCxnSpPr>
          <p:cNvPr id="24" name="Connecteur droit avec flèche 23">
            <a:extLst>
              <a:ext uri="{FF2B5EF4-FFF2-40B4-BE49-F238E27FC236}">
                <a16:creationId xmlns:a16="http://schemas.microsoft.com/office/drawing/2014/main" id="{53D11C02-0B4E-4BCF-8C41-4C659E1711A9}"/>
              </a:ext>
            </a:extLst>
          </p:cNvPr>
          <p:cNvCxnSpPr>
            <a:cxnSpLocks/>
          </p:cNvCxnSpPr>
          <p:nvPr/>
        </p:nvCxnSpPr>
        <p:spPr>
          <a:xfrm flipH="1">
            <a:off x="2818130" y="5247640"/>
            <a:ext cx="591944" cy="635000"/>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B0A958D-FF4C-4335-91D8-0D5E6B33B4BF}"/>
              </a:ext>
            </a:extLst>
          </p:cNvPr>
          <p:cNvSpPr/>
          <p:nvPr/>
        </p:nvSpPr>
        <p:spPr>
          <a:xfrm>
            <a:off x="9927542" y="4511801"/>
            <a:ext cx="144000" cy="144000"/>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3DB40055-EA5F-49CB-AE66-E10E89BDC834}"/>
              </a:ext>
            </a:extLst>
          </p:cNvPr>
          <p:cNvSpPr/>
          <p:nvPr/>
        </p:nvSpPr>
        <p:spPr>
          <a:xfrm>
            <a:off x="5948612" y="5644863"/>
            <a:ext cx="2414919" cy="646331"/>
          </a:xfrm>
          <a:prstGeom prst="rect">
            <a:avLst/>
          </a:prstGeom>
        </p:spPr>
        <p:txBody>
          <a:bodyPr wrap="square">
            <a:spAutoFit/>
          </a:bodyPr>
          <a:lstStyle/>
          <a:p>
            <a:pPr algn="ctr"/>
            <a:r>
              <a:rPr lang="fr-FR" dirty="0"/>
              <a:t>Accès depuis </a:t>
            </a:r>
            <a:r>
              <a:rPr lang="fr-FR" dirty="0" err="1"/>
              <a:t>Unpaywall</a:t>
            </a:r>
            <a:r>
              <a:rPr lang="fr-FR" dirty="0"/>
              <a:t> = libre accès </a:t>
            </a:r>
          </a:p>
        </p:txBody>
      </p:sp>
      <p:cxnSp>
        <p:nvCxnSpPr>
          <p:cNvPr id="27" name="Connecteur droit avec flèche 26">
            <a:extLst>
              <a:ext uri="{FF2B5EF4-FFF2-40B4-BE49-F238E27FC236}">
                <a16:creationId xmlns:a16="http://schemas.microsoft.com/office/drawing/2014/main" id="{C855040E-6C13-4A92-866D-7541854F26E5}"/>
              </a:ext>
            </a:extLst>
          </p:cNvPr>
          <p:cNvCxnSpPr>
            <a:cxnSpLocks/>
          </p:cNvCxnSpPr>
          <p:nvPr/>
        </p:nvCxnSpPr>
        <p:spPr>
          <a:xfrm flipH="1">
            <a:off x="8035020" y="4655801"/>
            <a:ext cx="1892522" cy="1222969"/>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212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60A6E323-06BE-4CD7-9DE3-70801F048896}"/>
              </a:ext>
            </a:extLst>
          </p:cNvPr>
          <p:cNvPicPr>
            <a:picLocks noChangeAspect="1"/>
          </p:cNvPicPr>
          <p:nvPr/>
        </p:nvPicPr>
        <p:blipFill>
          <a:blip r:embed="rId3"/>
          <a:stretch>
            <a:fillRect/>
          </a:stretch>
        </p:blipFill>
        <p:spPr>
          <a:xfrm>
            <a:off x="4165075" y="3428868"/>
            <a:ext cx="7755082" cy="2250035"/>
          </a:xfrm>
          <a:prstGeom prst="rect">
            <a:avLst/>
          </a:prstGeom>
          <a:ln>
            <a:noFill/>
          </a:ln>
          <a:effectLst>
            <a:outerShdw blurRad="292100" dist="139700" dir="2700000" algn="tl" rotWithShape="0">
              <a:srgbClr val="333333">
                <a:alpha val="65000"/>
              </a:srgbClr>
            </a:outerShdw>
          </a:effectLst>
        </p:spPr>
      </p:pic>
      <p:sp>
        <p:nvSpPr>
          <p:cNvPr id="5" name="Signe Moins 4">
            <a:extLst>
              <a:ext uri="{FF2B5EF4-FFF2-40B4-BE49-F238E27FC236}">
                <a16:creationId xmlns:a16="http://schemas.microsoft.com/office/drawing/2014/main" id="{1CE18127-B102-4874-ABF4-1BA62DDD0547}"/>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4E1C85E8-C3BA-4321-AD39-137E92B3E290}"/>
              </a:ext>
            </a:extLst>
          </p:cNvPr>
          <p:cNvSpPr/>
          <p:nvPr/>
        </p:nvSpPr>
        <p:spPr>
          <a:xfrm>
            <a:off x="1753200" y="1281411"/>
            <a:ext cx="9969475" cy="1569660"/>
          </a:xfrm>
          <a:prstGeom prst="rect">
            <a:avLst/>
          </a:prstGeom>
        </p:spPr>
        <p:txBody>
          <a:bodyPr wrap="square">
            <a:spAutoFit/>
          </a:bodyPr>
          <a:lstStyle/>
          <a:p>
            <a:r>
              <a:rPr lang="fr-FR" sz="1600" dirty="0"/>
              <a:t>Développée par Claus Wolf, ajoute automatiquement au fil de la navigation un badge d’accès au texte intégral PDF lorsque le document est disponible. L’extension repose sur </a:t>
            </a:r>
            <a:r>
              <a:rPr lang="fr-FR" sz="1600" dirty="0" err="1">
                <a:hlinkClick r:id="rId4"/>
              </a:rPr>
              <a:t>Unpaywall</a:t>
            </a:r>
            <a:r>
              <a:rPr lang="fr-FR" sz="1600" dirty="0"/>
              <a:t> (intégrée à Click &amp; Read) et est complétée par </a:t>
            </a:r>
            <a:r>
              <a:rPr lang="fr-FR" sz="1600" dirty="0">
                <a:hlinkClick r:id="rId5"/>
              </a:rPr>
              <a:t>CORE</a:t>
            </a:r>
            <a:r>
              <a:rPr lang="fr-FR" sz="1600" dirty="0"/>
              <a:t> (moteur de recherche académique de ressources en libre accès).</a:t>
            </a:r>
          </a:p>
          <a:p>
            <a:r>
              <a:rPr lang="fr-FR" sz="1600" dirty="0"/>
              <a:t>Permet aussi de paramétrer des accès institutionnels mais encore peu développé pour les établissements français.</a:t>
            </a:r>
          </a:p>
          <a:p>
            <a:r>
              <a:rPr lang="fr-FR" sz="1600" dirty="0"/>
              <a:t>Libre et garantit la confidentialité des utilisateurs et utilisatrices.</a:t>
            </a:r>
          </a:p>
          <a:p>
            <a:r>
              <a:rPr lang="fr-FR" sz="1600" dirty="0"/>
              <a:t>Propose des fonctionnalités complémentaires</a:t>
            </a:r>
          </a:p>
        </p:txBody>
      </p:sp>
      <p:sp>
        <p:nvSpPr>
          <p:cNvPr id="22" name="Rectangle 21">
            <a:extLst>
              <a:ext uri="{FF2B5EF4-FFF2-40B4-BE49-F238E27FC236}">
                <a16:creationId xmlns:a16="http://schemas.microsoft.com/office/drawing/2014/main" id="{9DC7C23C-E7D2-4EDA-B2D1-883618BDE3F3}"/>
              </a:ext>
            </a:extLst>
          </p:cNvPr>
          <p:cNvSpPr/>
          <p:nvPr/>
        </p:nvSpPr>
        <p:spPr>
          <a:xfrm>
            <a:off x="335309" y="217756"/>
            <a:ext cx="8921673"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1" u="none" strike="noStrike" kern="1200" cap="none" spc="0" normalizeH="0" baseline="0" noProof="0" dirty="0">
                <a:ln>
                  <a:noFill/>
                </a:ln>
                <a:solidFill>
                  <a:prstClr val="black"/>
                </a:solidFill>
                <a:effectLst/>
                <a:uLnTx/>
                <a:uFillTx/>
                <a:ea typeface="Trebuchet MS" charset="0"/>
                <a:cs typeface="Trebuchet MS" charset="0"/>
              </a:rPr>
              <a:t>DECOUVRIR DES EXTENSIONS PRATIQUES : les extensions documentaires</a:t>
            </a:r>
          </a:p>
        </p:txBody>
      </p:sp>
      <p:sp>
        <p:nvSpPr>
          <p:cNvPr id="2" name="Rectangle 1">
            <a:extLst>
              <a:ext uri="{FF2B5EF4-FFF2-40B4-BE49-F238E27FC236}">
                <a16:creationId xmlns:a16="http://schemas.microsoft.com/office/drawing/2014/main" id="{F396346A-8F2C-46A7-83AA-FBE3BAD280DE}"/>
              </a:ext>
            </a:extLst>
          </p:cNvPr>
          <p:cNvSpPr/>
          <p:nvPr/>
        </p:nvSpPr>
        <p:spPr>
          <a:xfrm>
            <a:off x="885216" y="3003230"/>
            <a:ext cx="4939237" cy="338554"/>
          </a:xfrm>
          <a:prstGeom prst="rect">
            <a:avLst/>
          </a:prstGeom>
        </p:spPr>
        <p:txBody>
          <a:bodyPr wrap="none">
            <a:spAutoFit/>
          </a:bodyPr>
          <a:lstStyle/>
          <a:p>
            <a:r>
              <a:rPr lang="fr-FR" sz="1600" dirty="0"/>
              <a:t>Ex : </a:t>
            </a:r>
            <a:r>
              <a:rPr lang="fr-FR" sz="1600" dirty="0">
                <a:hlinkClick r:id="rId6"/>
              </a:rPr>
              <a:t>https://www.nature.com/articles/s41586-021-03724-8</a:t>
            </a:r>
            <a:r>
              <a:rPr lang="fr-FR" sz="1600" dirty="0"/>
              <a:t> </a:t>
            </a:r>
          </a:p>
        </p:txBody>
      </p:sp>
      <p:sp>
        <p:nvSpPr>
          <p:cNvPr id="9" name="Rectangle 8">
            <a:extLst>
              <a:ext uri="{FF2B5EF4-FFF2-40B4-BE49-F238E27FC236}">
                <a16:creationId xmlns:a16="http://schemas.microsoft.com/office/drawing/2014/main" id="{1E7B3864-F9C5-46D1-B639-60A076FA308E}"/>
              </a:ext>
            </a:extLst>
          </p:cNvPr>
          <p:cNvSpPr/>
          <p:nvPr/>
        </p:nvSpPr>
        <p:spPr>
          <a:xfrm>
            <a:off x="6995667" y="3003230"/>
            <a:ext cx="4924490" cy="338554"/>
          </a:xfrm>
          <a:prstGeom prst="rect">
            <a:avLst/>
          </a:prstGeom>
        </p:spPr>
        <p:txBody>
          <a:bodyPr wrap="none">
            <a:spAutoFit/>
          </a:bodyPr>
          <a:lstStyle/>
          <a:p>
            <a:r>
              <a:rPr lang="fr-FR" sz="1600" dirty="0"/>
              <a:t>Ex : </a:t>
            </a:r>
            <a:r>
              <a:rPr lang="fr-FR" sz="1600" dirty="0">
                <a:hlinkClick r:id="rId7"/>
              </a:rPr>
              <a:t>https://www.nature.com/articles/s41586-021-03753-3</a:t>
            </a:r>
            <a:r>
              <a:rPr lang="fr-FR" sz="1600" dirty="0"/>
              <a:t> </a:t>
            </a:r>
          </a:p>
        </p:txBody>
      </p:sp>
      <p:sp>
        <p:nvSpPr>
          <p:cNvPr id="10" name="Rectangle 9">
            <a:extLst>
              <a:ext uri="{FF2B5EF4-FFF2-40B4-BE49-F238E27FC236}">
                <a16:creationId xmlns:a16="http://schemas.microsoft.com/office/drawing/2014/main" id="{915AF29F-382D-4499-A9B3-65A48BC23166}"/>
              </a:ext>
            </a:extLst>
          </p:cNvPr>
          <p:cNvSpPr/>
          <p:nvPr/>
        </p:nvSpPr>
        <p:spPr>
          <a:xfrm>
            <a:off x="2609386" y="5877306"/>
            <a:ext cx="4427443" cy="769441"/>
          </a:xfrm>
          <a:prstGeom prst="rect">
            <a:avLst/>
          </a:prstGeom>
        </p:spPr>
        <p:txBody>
          <a:bodyPr wrap="square">
            <a:spAutoFit/>
          </a:bodyPr>
          <a:lstStyle/>
          <a:p>
            <a:pPr algn="ctr"/>
            <a:r>
              <a:rPr lang="fr-FR" sz="1600" dirty="0"/>
              <a:t>Accès au texte intégral</a:t>
            </a:r>
          </a:p>
          <a:p>
            <a:pPr algn="ctr"/>
            <a:r>
              <a:rPr lang="fr-FR" sz="1400" dirty="0"/>
              <a:t>L’icône change en fonction de l’accessibilité </a:t>
            </a:r>
            <a:br>
              <a:rPr lang="fr-FR" sz="1400" dirty="0"/>
            </a:br>
            <a:r>
              <a:rPr lang="fr-FR" sz="1400" dirty="0"/>
              <a:t>depuis le site actuel ou depuis un site externe.</a:t>
            </a:r>
          </a:p>
        </p:txBody>
      </p:sp>
      <p:sp>
        <p:nvSpPr>
          <p:cNvPr id="26" name="Rectangle 25">
            <a:extLst>
              <a:ext uri="{FF2B5EF4-FFF2-40B4-BE49-F238E27FC236}">
                <a16:creationId xmlns:a16="http://schemas.microsoft.com/office/drawing/2014/main" id="{3DB40055-EA5F-49CB-AE66-E10E89BDC834}"/>
              </a:ext>
            </a:extLst>
          </p:cNvPr>
          <p:cNvSpPr/>
          <p:nvPr/>
        </p:nvSpPr>
        <p:spPr>
          <a:xfrm>
            <a:off x="7785828" y="5870957"/>
            <a:ext cx="4021454" cy="584775"/>
          </a:xfrm>
          <a:prstGeom prst="rect">
            <a:avLst/>
          </a:prstGeom>
        </p:spPr>
        <p:txBody>
          <a:bodyPr wrap="square">
            <a:spAutoFit/>
          </a:bodyPr>
          <a:lstStyle/>
          <a:p>
            <a:pPr algn="ctr"/>
            <a:r>
              <a:rPr lang="fr-FR" sz="1600" dirty="0"/>
              <a:t>Pas d’accès au texte intégral : le bouton permet de faire une demande d’accès</a:t>
            </a:r>
          </a:p>
        </p:txBody>
      </p:sp>
      <p:cxnSp>
        <p:nvCxnSpPr>
          <p:cNvPr id="27" name="Connecteur droit avec flèche 26">
            <a:extLst>
              <a:ext uri="{FF2B5EF4-FFF2-40B4-BE49-F238E27FC236}">
                <a16:creationId xmlns:a16="http://schemas.microsoft.com/office/drawing/2014/main" id="{C855040E-6C13-4A92-866D-7541854F26E5}"/>
              </a:ext>
            </a:extLst>
          </p:cNvPr>
          <p:cNvCxnSpPr>
            <a:cxnSpLocks/>
          </p:cNvCxnSpPr>
          <p:nvPr/>
        </p:nvCxnSpPr>
        <p:spPr>
          <a:xfrm flipH="1">
            <a:off x="9933709" y="3940216"/>
            <a:ext cx="1702891" cy="1985265"/>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0" name="Groupe 19">
            <a:extLst>
              <a:ext uri="{FF2B5EF4-FFF2-40B4-BE49-F238E27FC236}">
                <a16:creationId xmlns:a16="http://schemas.microsoft.com/office/drawing/2014/main" id="{E22D052C-10B9-4BA1-98CF-10DE15551F52}"/>
              </a:ext>
            </a:extLst>
          </p:cNvPr>
          <p:cNvGrpSpPr/>
          <p:nvPr/>
        </p:nvGrpSpPr>
        <p:grpSpPr>
          <a:xfrm>
            <a:off x="228594" y="1259772"/>
            <a:ext cx="1432338" cy="1120495"/>
            <a:chOff x="4459921" y="2989599"/>
            <a:chExt cx="2433107" cy="1903381"/>
          </a:xfrm>
        </p:grpSpPr>
        <p:pic>
          <p:nvPicPr>
            <p:cNvPr id="21" name="Graphique 20">
              <a:extLst>
                <a:ext uri="{FF2B5EF4-FFF2-40B4-BE49-F238E27FC236}">
                  <a16:creationId xmlns:a16="http://schemas.microsoft.com/office/drawing/2014/main" id="{162DCB76-DB16-4B7D-BD23-BE3996EADD56}"/>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5193357" y="2989599"/>
              <a:ext cx="966234" cy="966234"/>
            </a:xfrm>
            <a:prstGeom prst="rect">
              <a:avLst/>
            </a:prstGeom>
          </p:spPr>
        </p:pic>
        <p:sp>
          <p:nvSpPr>
            <p:cNvPr id="23" name="ZoneTexte 22">
              <a:extLst>
                <a:ext uri="{FF2B5EF4-FFF2-40B4-BE49-F238E27FC236}">
                  <a16:creationId xmlns:a16="http://schemas.microsoft.com/office/drawing/2014/main" id="{E0996194-9605-4600-954C-E642263C49D4}"/>
                </a:ext>
              </a:extLst>
            </p:cNvPr>
            <p:cNvSpPr txBox="1"/>
            <p:nvPr/>
          </p:nvSpPr>
          <p:spPr>
            <a:xfrm>
              <a:off x="4459921" y="3899625"/>
              <a:ext cx="2433107" cy="993355"/>
            </a:xfrm>
            <a:prstGeom prst="rect">
              <a:avLst/>
            </a:prstGeom>
            <a:noFill/>
          </p:spPr>
          <p:txBody>
            <a:bodyPr wrap="square" rtlCol="0">
              <a:spAutoFit/>
            </a:bodyPr>
            <a:lstStyle/>
            <a:p>
              <a:pPr algn="ctr"/>
              <a:r>
                <a:rPr lang="fr-FR" sz="1600" dirty="0"/>
                <a:t>Open Access </a:t>
              </a:r>
              <a:br>
                <a:rPr lang="fr-FR" sz="1600" dirty="0"/>
              </a:br>
              <a:r>
                <a:rPr lang="fr-FR" sz="1600" dirty="0"/>
                <a:t>Helper</a:t>
              </a:r>
            </a:p>
          </p:txBody>
        </p:sp>
      </p:grpSp>
      <p:pic>
        <p:nvPicPr>
          <p:cNvPr id="15" name="Image 14">
            <a:extLst>
              <a:ext uri="{FF2B5EF4-FFF2-40B4-BE49-F238E27FC236}">
                <a16:creationId xmlns:a16="http://schemas.microsoft.com/office/drawing/2014/main" id="{AFF321E2-8D7C-4627-BE48-631A6304B995}"/>
              </a:ext>
            </a:extLst>
          </p:cNvPr>
          <p:cNvPicPr>
            <a:picLocks noChangeAspect="1"/>
          </p:cNvPicPr>
          <p:nvPr/>
        </p:nvPicPr>
        <p:blipFill>
          <a:blip r:embed="rId10"/>
          <a:stretch>
            <a:fillRect/>
          </a:stretch>
        </p:blipFill>
        <p:spPr>
          <a:xfrm>
            <a:off x="321235" y="3428868"/>
            <a:ext cx="6528079" cy="2241682"/>
          </a:xfrm>
          <a:prstGeom prst="rect">
            <a:avLst/>
          </a:prstGeom>
          <a:ln>
            <a:noFill/>
          </a:ln>
          <a:effectLst>
            <a:outerShdw blurRad="292100" dist="139700" dir="2700000" algn="tl" rotWithShape="0">
              <a:srgbClr val="333333">
                <a:alpha val="65000"/>
              </a:srgbClr>
            </a:outerShdw>
          </a:effectLst>
        </p:spPr>
      </p:pic>
      <p:sp>
        <p:nvSpPr>
          <p:cNvPr id="28" name="Rectangle 27">
            <a:extLst>
              <a:ext uri="{FF2B5EF4-FFF2-40B4-BE49-F238E27FC236}">
                <a16:creationId xmlns:a16="http://schemas.microsoft.com/office/drawing/2014/main" id="{B47C526F-729A-42FF-97CF-59DA9B0B0575}"/>
              </a:ext>
            </a:extLst>
          </p:cNvPr>
          <p:cNvSpPr/>
          <p:nvPr/>
        </p:nvSpPr>
        <p:spPr>
          <a:xfrm>
            <a:off x="11636600" y="3651794"/>
            <a:ext cx="273790" cy="288000"/>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53D11C02-0B4E-4BCF-8C41-4C659E1711A9}"/>
              </a:ext>
            </a:extLst>
          </p:cNvPr>
          <p:cNvCxnSpPr>
            <a:cxnSpLocks/>
          </p:cNvCxnSpPr>
          <p:nvPr/>
        </p:nvCxnSpPr>
        <p:spPr>
          <a:xfrm flipH="1">
            <a:off x="5112328" y="3881867"/>
            <a:ext cx="1502986" cy="1985265"/>
          </a:xfrm>
          <a:prstGeom prst="straightConnector1">
            <a:avLst/>
          </a:prstGeom>
          <a:ln w="38100">
            <a:solidFill>
              <a:srgbClr val="C71BE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B0A958D-FF4C-4335-91D8-0D5E6B33B4BF}"/>
              </a:ext>
            </a:extLst>
          </p:cNvPr>
          <p:cNvSpPr/>
          <p:nvPr/>
        </p:nvSpPr>
        <p:spPr>
          <a:xfrm>
            <a:off x="6615314" y="3635500"/>
            <a:ext cx="234000" cy="252000"/>
          </a:xfrm>
          <a:prstGeom prst="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32816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860951"/>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8" name="Rectangle 17">
            <a:extLst>
              <a:ext uri="{FF2B5EF4-FFF2-40B4-BE49-F238E27FC236}">
                <a16:creationId xmlns:a16="http://schemas.microsoft.com/office/drawing/2014/main" id="{5997F8B6-44D2-4031-9C29-3CD09D277B1F}"/>
              </a:ext>
            </a:extLst>
          </p:cNvPr>
          <p:cNvSpPr/>
          <p:nvPr/>
        </p:nvSpPr>
        <p:spPr>
          <a:xfrm>
            <a:off x="335309" y="217756"/>
            <a:ext cx="4202369" cy="744499"/>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3200" b="1" dirty="0">
                <a:solidFill>
                  <a:prstClr val="black"/>
                </a:solidFill>
                <a:ea typeface="Trebuchet MS" charset="0"/>
                <a:cs typeface="Trebuchet MS" charset="0"/>
              </a:rPr>
              <a:t>A VOUS DE JOUER !</a:t>
            </a:r>
            <a:endParaRPr kumimoji="0" lang="fr-FR" sz="3200" b="1"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13" name="ZoneTexte 12">
            <a:extLst>
              <a:ext uri="{FF2B5EF4-FFF2-40B4-BE49-F238E27FC236}">
                <a16:creationId xmlns:a16="http://schemas.microsoft.com/office/drawing/2014/main" id="{2656737B-DD09-46B7-8787-BC32D35C94A6}"/>
              </a:ext>
            </a:extLst>
          </p:cNvPr>
          <p:cNvSpPr txBox="1"/>
          <p:nvPr/>
        </p:nvSpPr>
        <p:spPr>
          <a:xfrm>
            <a:off x="1191260" y="2223611"/>
            <a:ext cx="9809480" cy="1692771"/>
          </a:xfrm>
          <a:prstGeom prst="rect">
            <a:avLst/>
          </a:prstGeom>
          <a:noFill/>
        </p:spPr>
        <p:txBody>
          <a:bodyPr wrap="square" rtlCol="0">
            <a:spAutoFit/>
          </a:bodyPr>
          <a:lstStyle/>
          <a:p>
            <a:pPr>
              <a:spcAft>
                <a:spcPts val="1200"/>
              </a:spcAft>
              <a:defRPr/>
            </a:pPr>
            <a:r>
              <a:rPr lang="fr-FR" sz="2800" b="1" dirty="0">
                <a:solidFill>
                  <a:prstClr val="black"/>
                </a:solidFill>
                <a:ea typeface="Trebuchet MS" charset="0"/>
                <a:cs typeface="Trebuchet MS" charset="0"/>
              </a:rPr>
              <a:t>Mise en pratique :</a:t>
            </a:r>
          </a:p>
          <a:p>
            <a:pPr marL="457200" indent="-457200">
              <a:spcAft>
                <a:spcPts val="1200"/>
              </a:spcAft>
              <a:buFont typeface="Segoe UI Emoji" panose="020B0502040204020203" pitchFamily="34" charset="0"/>
              <a:buChar char="▸"/>
              <a:defRPr/>
            </a:pPr>
            <a:r>
              <a:rPr lang="fr-FR" sz="2800" dirty="0">
                <a:solidFill>
                  <a:prstClr val="black"/>
                </a:solidFill>
                <a:ea typeface="Trebuchet MS" charset="0"/>
                <a:cs typeface="Trebuchet MS" charset="0"/>
              </a:rPr>
              <a:t>Installez une extension au choix</a:t>
            </a:r>
          </a:p>
          <a:p>
            <a:pPr marL="457200" indent="-457200">
              <a:spcAft>
                <a:spcPts val="1200"/>
              </a:spcAft>
              <a:buFont typeface="Segoe UI Emoji" panose="020B0502040204020203" pitchFamily="34" charset="0"/>
              <a:buChar char="▸"/>
              <a:defRPr/>
            </a:pPr>
            <a:r>
              <a:rPr lang="fr-FR" sz="2800" dirty="0">
                <a:solidFill>
                  <a:prstClr val="black"/>
                </a:solidFill>
                <a:ea typeface="Trebuchet MS" charset="0"/>
                <a:cs typeface="Trebuchet MS" charset="0"/>
              </a:rPr>
              <a:t>Epinglez-la à la barre d’outils</a:t>
            </a:r>
          </a:p>
        </p:txBody>
      </p:sp>
    </p:spTree>
    <p:extLst>
      <p:ext uri="{BB962C8B-B14F-4D97-AF65-F5344CB8AC3E}">
        <p14:creationId xmlns:p14="http://schemas.microsoft.com/office/powerpoint/2010/main" val="1398406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256823" y="933576"/>
            <a:ext cx="6925628" cy="2379034"/>
            <a:chOff x="80010" y="2197729"/>
            <a:chExt cx="6925628" cy="2379034"/>
          </a:xfrm>
        </p:grpSpPr>
        <p:sp>
          <p:nvSpPr>
            <p:cNvPr id="4" name="Rectangle 3"/>
            <p:cNvSpPr/>
            <p:nvPr/>
          </p:nvSpPr>
          <p:spPr>
            <a:xfrm>
              <a:off x="80010" y="2197729"/>
              <a:ext cx="6925628" cy="2379034"/>
            </a:xfrm>
            <a:prstGeom prst="rect">
              <a:avLst/>
            </a:prstGeom>
            <a:solidFill>
              <a:srgbClr val="D0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42900" y="4176713"/>
              <a:ext cx="1943100" cy="10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42900" y="2691619"/>
              <a:ext cx="733425" cy="1200329"/>
            </a:xfrm>
            <a:prstGeom prst="rect">
              <a:avLst/>
            </a:prstGeom>
            <a:noFill/>
          </p:spPr>
          <p:txBody>
            <a:bodyPr wrap="square" rtlCol="0">
              <a:spAutoFit/>
            </a:bodyPr>
            <a:lstStyle/>
            <a:p>
              <a:r>
                <a:rPr lang="fr-FR" sz="7200" b="1" dirty="0">
                  <a:latin typeface="Arvo" panose="02000000000000000000" pitchFamily="2" charset="0"/>
                </a:rPr>
                <a:t>+</a:t>
              </a:r>
              <a:endParaRPr lang="fr-FR" sz="3600" dirty="0">
                <a:latin typeface="Arvo" panose="02000000000000000000" pitchFamily="2" charset="0"/>
              </a:endParaRPr>
            </a:p>
          </p:txBody>
        </p:sp>
        <p:sp>
          <p:nvSpPr>
            <p:cNvPr id="7" name="Rectangle 6"/>
            <p:cNvSpPr/>
            <p:nvPr/>
          </p:nvSpPr>
          <p:spPr>
            <a:xfrm>
              <a:off x="1076511" y="2477586"/>
              <a:ext cx="4677575" cy="1324209"/>
            </a:xfrm>
            <a:prstGeom prst="rect">
              <a:avLst/>
            </a:prstGeom>
          </p:spPr>
          <p:txBody>
            <a:bodyPr wrap="square">
              <a:spAutoFit/>
            </a:bodyPr>
            <a:lstStyle/>
            <a:p>
              <a:pPr>
                <a:lnSpc>
                  <a:spcPct val="150000"/>
                </a:lnSpc>
              </a:pPr>
              <a:r>
                <a:rPr lang="fr-FR" sz="3600" b="1" dirty="0"/>
                <a:t>Besoin d’aide ?</a:t>
              </a:r>
            </a:p>
            <a:p>
              <a:pPr>
                <a:lnSpc>
                  <a:spcPct val="150000"/>
                </a:lnSpc>
              </a:pPr>
              <a:r>
                <a:rPr lang="fr-FR" sz="2000" dirty="0"/>
                <a:t>Cliquez sur les liens</a:t>
              </a:r>
            </a:p>
          </p:txBody>
        </p:sp>
      </p:grpSp>
      <p:grpSp>
        <p:nvGrpSpPr>
          <p:cNvPr id="2" name="Groupe 1">
            <a:extLst>
              <a:ext uri="{FF2B5EF4-FFF2-40B4-BE49-F238E27FC236}">
                <a16:creationId xmlns:a16="http://schemas.microsoft.com/office/drawing/2014/main" id="{2CED3AF4-B31B-4CF4-89D4-10D0A6975C73}"/>
              </a:ext>
            </a:extLst>
          </p:cNvPr>
          <p:cNvGrpSpPr/>
          <p:nvPr/>
        </p:nvGrpSpPr>
        <p:grpSpPr>
          <a:xfrm>
            <a:off x="519713" y="3668629"/>
            <a:ext cx="4363924" cy="738000"/>
            <a:chOff x="3592111" y="4161522"/>
            <a:chExt cx="4363924" cy="738000"/>
          </a:xfrm>
        </p:grpSpPr>
        <p:pic>
          <p:nvPicPr>
            <p:cNvPr id="10" name="Image 9"/>
            <p:cNvPicPr>
              <a:picLocks noChangeAspect="1"/>
            </p:cNvPicPr>
            <p:nvPr/>
          </p:nvPicPr>
          <p:blipFill>
            <a:blip r:embed="rId3"/>
            <a:stretch>
              <a:fillRect/>
            </a:stretch>
          </p:blipFill>
          <p:spPr>
            <a:xfrm>
              <a:off x="3592111" y="4161522"/>
              <a:ext cx="603818" cy="738000"/>
            </a:xfrm>
            <a:prstGeom prst="rect">
              <a:avLst/>
            </a:prstGeom>
          </p:spPr>
        </p:pic>
        <p:sp>
          <p:nvSpPr>
            <p:cNvPr id="13" name="Rectangle 12"/>
            <p:cNvSpPr/>
            <p:nvPr/>
          </p:nvSpPr>
          <p:spPr>
            <a:xfrm>
              <a:off x="4357229" y="4330467"/>
              <a:ext cx="3598806" cy="400110"/>
            </a:xfrm>
            <a:prstGeom prst="rect">
              <a:avLst/>
            </a:prstGeom>
          </p:spPr>
          <p:txBody>
            <a:bodyPr wrap="none">
              <a:spAutoFit/>
            </a:bodyPr>
            <a:lstStyle/>
            <a:p>
              <a:r>
                <a:rPr lang="fr-FR" sz="2000" dirty="0">
                  <a:solidFill>
                    <a:srgbClr val="0563C1"/>
                  </a:solidFill>
                  <a:hlinkClick r:id="rId4">
                    <a:extLst>
                      <a:ext uri="{A12FA001-AC4F-418D-AE19-62706E023703}">
                        <ahyp:hlinkClr xmlns="" xmlns:ahyp="http://schemas.microsoft.com/office/drawing/2018/hyperlinkcolor" val="tx"/>
                      </a:ext>
                    </a:extLst>
                  </a:hlinkClick>
                </a:rPr>
                <a:t>Assistance de Mozilla Firefox</a:t>
              </a:r>
              <a:endParaRPr lang="fr-FR" sz="2000" dirty="0">
                <a:solidFill>
                  <a:srgbClr val="0563C1"/>
                </a:solidFill>
              </a:endParaRPr>
            </a:p>
          </p:txBody>
        </p:sp>
      </p:grpSp>
      <p:sp>
        <p:nvSpPr>
          <p:cNvPr id="14" name="Rectangle 13"/>
          <p:cNvSpPr/>
          <p:nvPr/>
        </p:nvSpPr>
        <p:spPr>
          <a:xfrm>
            <a:off x="4873477" y="3837574"/>
            <a:ext cx="6995512" cy="2589258"/>
          </a:xfrm>
          <a:prstGeom prst="rect">
            <a:avLst/>
          </a:prstGeom>
        </p:spPr>
        <p:txBody>
          <a:bodyPr wrap="square">
            <a:noAutofit/>
          </a:bodyPr>
          <a:lstStyle/>
          <a:p>
            <a:pPr lvl="0">
              <a:spcAft>
                <a:spcPts val="0"/>
              </a:spcAft>
            </a:pPr>
            <a:r>
              <a:rPr lang="fr-FR" dirty="0">
                <a:ea typeface="Calibri" panose="020F0502020204030204" pitchFamily="34" charset="0"/>
                <a:cs typeface="Times New Roman" panose="02020603050405020304" pitchFamily="18" charset="0"/>
              </a:rPr>
              <a:t>Plus particulièrement :</a:t>
            </a:r>
          </a:p>
          <a:p>
            <a:pPr marL="285750" lvl="0" indent="-285750">
              <a:spcAft>
                <a:spcPts val="0"/>
              </a:spcAft>
              <a:buFont typeface="Segoe UI Emoji" panose="020B0502040204020203" pitchFamily="34" charset="0"/>
              <a:buChar char="▸"/>
            </a:pPr>
            <a:r>
              <a:rPr lang="fr-FR" dirty="0">
                <a:hlinkClick r:id="rId5"/>
              </a:rPr>
              <a:t>Synchronisation et enregistrement</a:t>
            </a:r>
            <a:endParaRPr lang="fr-FR" dirty="0"/>
          </a:p>
          <a:p>
            <a:pPr marL="285750" indent="-285750">
              <a:buFont typeface="Segoe UI Emoji" panose="020B0502040204020203" pitchFamily="34" charset="0"/>
              <a:buChar char="▸"/>
            </a:pPr>
            <a:r>
              <a:rPr lang="fr-FR" dirty="0">
                <a:hlinkClick r:id="rId6"/>
              </a:rPr>
              <a:t>Gestion des préférences et modules complémentaires</a:t>
            </a:r>
            <a:endParaRPr lang="fr-FR" dirty="0"/>
          </a:p>
          <a:p>
            <a:r>
              <a:rPr lang="fr-FR" dirty="0"/>
              <a:t>Sur la navigation privée :</a:t>
            </a:r>
          </a:p>
          <a:p>
            <a:pPr marL="285750" indent="-285750">
              <a:buFont typeface="Segoe UI Emoji" panose="020B0502040204020203" pitchFamily="34" charset="0"/>
              <a:buChar char="▸"/>
            </a:pPr>
            <a:r>
              <a:rPr lang="fr-FR" dirty="0">
                <a:hlinkClick r:id="rId7"/>
              </a:rPr>
              <a:t>Navigation privée – naviguer avec Firefox sans enregistrer l’historique</a:t>
            </a:r>
            <a:endParaRPr lang="fr-FR" dirty="0"/>
          </a:p>
          <a:p>
            <a:pPr marL="285750" indent="-285750">
              <a:buFont typeface="Segoe UI Emoji" panose="020B0502040204020203" pitchFamily="34" charset="0"/>
              <a:buChar char="▸"/>
            </a:pPr>
            <a:r>
              <a:rPr lang="fr-FR" dirty="0">
                <a:hlinkClick r:id="rId8"/>
              </a:rPr>
              <a:t>Idées reçues sur la navigation privée</a:t>
            </a:r>
            <a:endParaRPr lang="fr-FR" dirty="0"/>
          </a:p>
          <a:p>
            <a:r>
              <a:rPr lang="fr-FR" dirty="0"/>
              <a:t>Sur Pocket :</a:t>
            </a:r>
          </a:p>
          <a:p>
            <a:pPr marL="285750" indent="-285750">
              <a:buFont typeface="Segoe UI Emoji" panose="020B0502040204020203" pitchFamily="34" charset="0"/>
              <a:buChar char="▸"/>
            </a:pPr>
            <a:r>
              <a:rPr lang="fr-FR" dirty="0">
                <a:hlinkClick r:id="rId9"/>
              </a:rPr>
              <a:t>Présentation de Pocket</a:t>
            </a:r>
            <a:endParaRPr lang="fr-FR" dirty="0"/>
          </a:p>
          <a:p>
            <a:pPr marL="285750" indent="-285750">
              <a:buFont typeface="Segoe UI Emoji" panose="020B0502040204020203" pitchFamily="34" charset="0"/>
              <a:buChar char="▸"/>
            </a:pPr>
            <a:r>
              <a:rPr lang="fr-FR" dirty="0">
                <a:hlinkClick r:id="rId10"/>
              </a:rPr>
              <a:t>Enregistrer des pages pour plus tard avec Pocket</a:t>
            </a:r>
            <a:endParaRPr lang="fr-FR" dirty="0"/>
          </a:p>
        </p:txBody>
      </p:sp>
      <p:grpSp>
        <p:nvGrpSpPr>
          <p:cNvPr id="11" name="Groupe 10">
            <a:extLst>
              <a:ext uri="{FF2B5EF4-FFF2-40B4-BE49-F238E27FC236}">
                <a16:creationId xmlns:a16="http://schemas.microsoft.com/office/drawing/2014/main" id="{79B4021C-1F1D-4B54-9BBE-933B1ADDD40A}"/>
              </a:ext>
            </a:extLst>
          </p:cNvPr>
          <p:cNvGrpSpPr/>
          <p:nvPr/>
        </p:nvGrpSpPr>
        <p:grpSpPr>
          <a:xfrm>
            <a:off x="2300731" y="4406629"/>
            <a:ext cx="964012" cy="959353"/>
            <a:chOff x="1131488" y="4724400"/>
            <a:chExt cx="964012" cy="959353"/>
          </a:xfrm>
        </p:grpSpPr>
        <p:sp>
          <p:nvSpPr>
            <p:cNvPr id="12" name="Ellipse 11">
              <a:extLst>
                <a:ext uri="{FF2B5EF4-FFF2-40B4-BE49-F238E27FC236}">
                  <a16:creationId xmlns:a16="http://schemas.microsoft.com/office/drawing/2014/main" id="{494AEA35-9910-4EDE-93DC-A6E9119888E8}"/>
                </a:ext>
              </a:extLst>
            </p:cNvPr>
            <p:cNvSpPr/>
            <p:nvPr/>
          </p:nvSpPr>
          <p:spPr>
            <a:xfrm>
              <a:off x="1131488" y="4724400"/>
              <a:ext cx="964012" cy="959353"/>
            </a:xfrm>
            <a:prstGeom prst="ellipse">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Graphique 14" descr="Lien">
              <a:hlinkClick r:id="rId4"/>
              <a:extLst>
                <a:ext uri="{FF2B5EF4-FFF2-40B4-BE49-F238E27FC236}">
                  <a16:creationId xmlns:a16="http://schemas.microsoft.com/office/drawing/2014/main" id="{48F0B88A-FB30-4044-8778-32A4B20C4291}"/>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291450" y="4881344"/>
              <a:ext cx="644088" cy="644088"/>
            </a:xfrm>
            <a:prstGeom prst="rect">
              <a:avLst/>
            </a:prstGeom>
          </p:spPr>
        </p:pic>
      </p:grpSp>
    </p:spTree>
    <p:extLst>
      <p:ext uri="{BB962C8B-B14F-4D97-AF65-F5344CB8AC3E}">
        <p14:creationId xmlns:p14="http://schemas.microsoft.com/office/powerpoint/2010/main" val="3800055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C18085-03AB-46D9-AB73-BC82E7300E40}"/>
              </a:ext>
            </a:extLst>
          </p:cNvPr>
          <p:cNvSpPr/>
          <p:nvPr/>
        </p:nvSpPr>
        <p:spPr>
          <a:xfrm>
            <a:off x="-50710" y="-297295"/>
            <a:ext cx="12242710" cy="7155295"/>
          </a:xfrm>
          <a:prstGeom prst="rect">
            <a:avLst/>
          </a:prstGeom>
          <a:solidFill>
            <a:srgbClr val="66C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53E5B34D-7ED9-4384-AECA-D58309BFBE04}"/>
              </a:ext>
            </a:extLst>
          </p:cNvPr>
          <p:cNvPicPr>
            <a:picLocks noChangeAspect="1"/>
          </p:cNvPicPr>
          <p:nvPr/>
        </p:nvPicPr>
        <p:blipFill>
          <a:blip r:embed="rId3"/>
          <a:stretch>
            <a:fillRect/>
          </a:stretch>
        </p:blipFill>
        <p:spPr>
          <a:xfrm>
            <a:off x="1524000" y="0"/>
            <a:ext cx="9144000" cy="6858000"/>
          </a:xfrm>
          <a:prstGeom prst="rect">
            <a:avLst/>
          </a:prstGeom>
        </p:spPr>
      </p:pic>
      <p:sp>
        <p:nvSpPr>
          <p:cNvPr id="2" name="Rectangle 1">
            <a:extLst>
              <a:ext uri="{FF2B5EF4-FFF2-40B4-BE49-F238E27FC236}">
                <a16:creationId xmlns:a16="http://schemas.microsoft.com/office/drawing/2014/main" id="{9285363D-A208-4107-B1A3-BEDC4849A5DE}"/>
              </a:ext>
            </a:extLst>
          </p:cNvPr>
          <p:cNvSpPr/>
          <p:nvPr/>
        </p:nvSpPr>
        <p:spPr>
          <a:xfrm>
            <a:off x="3197289" y="2341983"/>
            <a:ext cx="7470711" cy="2174033"/>
          </a:xfrm>
          <a:prstGeom prst="rect">
            <a:avLst/>
          </a:prstGeom>
          <a:solidFill>
            <a:srgbClr val="66C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00601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82415726-FF82-44CB-A665-3D59DF79279E}"/>
              </a:ext>
            </a:extLst>
          </p:cNvPr>
          <p:cNvPicPr>
            <a:picLocks noChangeAspect="1"/>
          </p:cNvPicPr>
          <p:nvPr/>
        </p:nvPicPr>
        <p:blipFill>
          <a:blip r:embed="rId3"/>
          <a:stretch>
            <a:fillRect/>
          </a:stretch>
        </p:blipFill>
        <p:spPr>
          <a:xfrm>
            <a:off x="525551" y="836201"/>
            <a:ext cx="10735662" cy="6038810"/>
          </a:xfrm>
          <a:prstGeom prst="rect">
            <a:avLst/>
          </a:prstGeom>
        </p:spPr>
      </p:pic>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6" name="ZoneTexte 5">
            <a:extLst>
              <a:ext uri="{FF2B5EF4-FFF2-40B4-BE49-F238E27FC236}">
                <a16:creationId xmlns:a16="http://schemas.microsoft.com/office/drawing/2014/main" id="{0ADBEDD8-7E51-4A8E-B481-E1EFBF9B3CE5}"/>
              </a:ext>
            </a:extLst>
          </p:cNvPr>
          <p:cNvSpPr txBox="1"/>
          <p:nvPr/>
        </p:nvSpPr>
        <p:spPr>
          <a:xfrm>
            <a:off x="525835" y="251426"/>
            <a:ext cx="122977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normalizeH="0" noProof="0" dirty="0">
                <a:ln>
                  <a:noFill/>
                </a:ln>
                <a:solidFill>
                  <a:prstClr val="black"/>
                </a:solidFill>
                <a:effectLst/>
                <a:uLnTx/>
                <a:uFillTx/>
                <a:ea typeface="+mn-ea"/>
                <a:cs typeface="+mn-cs"/>
              </a:rPr>
              <a:t>Pourcentage d’utilisation des navigateurs en France*</a:t>
            </a:r>
          </a:p>
        </p:txBody>
      </p:sp>
      <p:sp>
        <p:nvSpPr>
          <p:cNvPr id="18" name="ZoneTexte 17"/>
          <p:cNvSpPr txBox="1"/>
          <p:nvPr/>
        </p:nvSpPr>
        <p:spPr>
          <a:xfrm rot="16200000">
            <a:off x="8549427" y="3290498"/>
            <a:ext cx="6858002" cy="276999"/>
          </a:xfrm>
          <a:prstGeom prst="rect">
            <a:avLst/>
          </a:prstGeom>
          <a:noFill/>
        </p:spPr>
        <p:txBody>
          <a:bodyPr wrap="square" rtlCol="0">
            <a:spAutoFit/>
          </a:bodyPr>
          <a:lstStyle/>
          <a:p>
            <a:pPr lvl="0">
              <a:defRPr/>
            </a:pPr>
            <a:r>
              <a:rPr lang="fr-FR" sz="1200" i="1" dirty="0">
                <a:solidFill>
                  <a:prstClr val="black"/>
                </a:solidFill>
              </a:rPr>
              <a:t>* Sur ordinateur, toutes versions confondues, d’après</a:t>
            </a:r>
            <a:r>
              <a:rPr kumimoji="0" lang="fr-FR" sz="1200" b="0" i="1" u="none" strike="noStrike" kern="1200" cap="none" spc="0" normalizeH="0" baseline="0" noProof="0" dirty="0">
                <a:ln>
                  <a:noFill/>
                </a:ln>
                <a:solidFill>
                  <a:prstClr val="black"/>
                </a:solidFill>
                <a:effectLst/>
                <a:uLnTx/>
                <a:uFillTx/>
                <a:ea typeface="+mn-ea"/>
                <a:cs typeface="+mn-cs"/>
              </a:rPr>
              <a:t> </a:t>
            </a:r>
            <a:r>
              <a:rPr kumimoji="0" lang="fr-FR" sz="1200" b="0" i="1" u="none" strike="noStrike" kern="1200" cap="none" spc="0" normalizeH="0" baseline="0" noProof="0" dirty="0" err="1">
                <a:ln>
                  <a:noFill/>
                </a:ln>
                <a:solidFill>
                  <a:prstClr val="black"/>
                </a:solidFill>
                <a:effectLst/>
                <a:uLnTx/>
                <a:uFillTx/>
                <a:ea typeface="+mn-ea"/>
                <a:cs typeface="+mn-cs"/>
                <a:hlinkClick r:id="rId4"/>
              </a:rPr>
              <a:t>statcounter</a:t>
            </a:r>
            <a:r>
              <a:rPr lang="fr-FR" sz="1200" i="1" dirty="0">
                <a:solidFill>
                  <a:prstClr val="black"/>
                </a:solidFill>
              </a:rPr>
              <a:t> </a:t>
            </a:r>
            <a:r>
              <a:rPr kumimoji="0" lang="fr-FR" sz="1200" b="0" i="1" u="none" strike="noStrike" kern="1200" cap="none" spc="0" normalizeH="0" baseline="0" noProof="0" dirty="0">
                <a:ln>
                  <a:noFill/>
                </a:ln>
                <a:solidFill>
                  <a:prstClr val="black"/>
                </a:solidFill>
                <a:effectLst/>
                <a:uLnTx/>
                <a:uFillTx/>
                <a:ea typeface="+mn-ea"/>
                <a:cs typeface="+mn-cs"/>
              </a:rPr>
              <a:t>(</a:t>
            </a:r>
            <a:r>
              <a:rPr lang="fr-FR" sz="1200" i="1" dirty="0">
                <a:solidFill>
                  <a:prstClr val="black"/>
                </a:solidFill>
              </a:rPr>
              <a:t>29/02/2024)</a:t>
            </a:r>
            <a:endParaRPr kumimoji="0" lang="fr-FR" sz="1200" b="0" i="1"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19504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6" name="ZoneTexte 5">
            <a:extLst>
              <a:ext uri="{FF2B5EF4-FFF2-40B4-BE49-F238E27FC236}">
                <a16:creationId xmlns:a16="http://schemas.microsoft.com/office/drawing/2014/main" id="{0ADBEDD8-7E51-4A8E-B481-E1EFBF9B3CE5}"/>
              </a:ext>
            </a:extLst>
          </p:cNvPr>
          <p:cNvSpPr txBox="1"/>
          <p:nvPr/>
        </p:nvSpPr>
        <p:spPr>
          <a:xfrm>
            <a:off x="525835" y="251426"/>
            <a:ext cx="80339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b="1" spc="200" dirty="0">
                <a:solidFill>
                  <a:prstClr val="black"/>
                </a:solidFill>
              </a:rPr>
              <a:t>Quelques</a:t>
            </a:r>
            <a:r>
              <a:rPr kumimoji="0" lang="fr-FR" sz="3200" b="1" i="0" u="none" strike="noStrike" kern="1200" cap="none" spc="200" normalizeH="0" noProof="0" dirty="0">
                <a:ln>
                  <a:noFill/>
                </a:ln>
                <a:solidFill>
                  <a:prstClr val="black"/>
                </a:solidFill>
                <a:effectLst/>
                <a:uLnTx/>
                <a:uFillTx/>
                <a:ea typeface="+mn-ea"/>
                <a:cs typeface="+mn-cs"/>
              </a:rPr>
              <a:t> particularités de Firefox</a:t>
            </a:r>
          </a:p>
        </p:txBody>
      </p:sp>
      <p:sp>
        <p:nvSpPr>
          <p:cNvPr id="2" name="ZoneTexte 1">
            <a:extLst>
              <a:ext uri="{FF2B5EF4-FFF2-40B4-BE49-F238E27FC236}">
                <a16:creationId xmlns:a16="http://schemas.microsoft.com/office/drawing/2014/main" id="{2549F904-0C76-4547-BF81-2340E14563CC}"/>
              </a:ext>
            </a:extLst>
          </p:cNvPr>
          <p:cNvSpPr txBox="1"/>
          <p:nvPr/>
        </p:nvSpPr>
        <p:spPr>
          <a:xfrm>
            <a:off x="916274" y="3016049"/>
            <a:ext cx="5505308" cy="2246769"/>
          </a:xfrm>
          <a:prstGeom prst="rect">
            <a:avLst/>
          </a:prstGeom>
          <a:noFill/>
        </p:spPr>
        <p:txBody>
          <a:bodyPr wrap="square" rtlCol="0">
            <a:spAutoFit/>
          </a:bodyPr>
          <a:lstStyle/>
          <a:p>
            <a:pPr marL="342900" indent="-342900">
              <a:buFont typeface="Segoe UI Symbol" panose="020B0502040204020203" pitchFamily="34" charset="0"/>
              <a:buChar char="➡"/>
            </a:pPr>
            <a:r>
              <a:rPr lang="fr-FR" sz="2000" dirty="0"/>
              <a:t>Développé par une fondation à but non lucratif</a:t>
            </a:r>
          </a:p>
          <a:p>
            <a:pPr marL="342900" indent="-342900">
              <a:buFont typeface="Segoe UI Symbol" panose="020B0502040204020203" pitchFamily="34" charset="0"/>
              <a:buChar char="➡"/>
            </a:pPr>
            <a:r>
              <a:rPr lang="fr-FR" sz="2000" dirty="0"/>
              <a:t>Libre</a:t>
            </a:r>
          </a:p>
          <a:p>
            <a:pPr marL="342900" indent="-342900">
              <a:buFont typeface="Segoe UI Symbol" panose="020B0502040204020203" pitchFamily="34" charset="0"/>
              <a:buChar char="➡"/>
            </a:pPr>
            <a:r>
              <a:rPr lang="fr-FR" sz="2000" dirty="0"/>
              <a:t>Sécurité</a:t>
            </a:r>
          </a:p>
          <a:p>
            <a:pPr marL="342900" indent="-342900">
              <a:buFont typeface="Segoe UI Symbol" panose="020B0502040204020203" pitchFamily="34" charset="0"/>
              <a:buChar char="➡"/>
            </a:pPr>
            <a:r>
              <a:rPr lang="fr-FR" sz="2000" dirty="0"/>
              <a:t>Respect de la vie privée, collecte uniquement des données techniques</a:t>
            </a:r>
          </a:p>
          <a:p>
            <a:pPr marL="342900" indent="-342900">
              <a:buFont typeface="Segoe UI Symbol" panose="020B0502040204020203" pitchFamily="34" charset="0"/>
              <a:buChar char="➡"/>
            </a:pPr>
            <a:r>
              <a:rPr lang="fr-FR" sz="2000" dirty="0"/>
              <a:t>3 niveaux de confidentialité (dont blocage des cookies et du </a:t>
            </a:r>
            <a:r>
              <a:rPr lang="fr-FR" sz="2000" dirty="0" err="1"/>
              <a:t>tracking</a:t>
            </a:r>
            <a:r>
              <a:rPr lang="fr-FR" sz="2000" dirty="0"/>
              <a:t> publicitaire)</a:t>
            </a:r>
          </a:p>
        </p:txBody>
      </p:sp>
      <p:sp>
        <p:nvSpPr>
          <p:cNvPr id="8" name="Rectangle 7">
            <a:extLst>
              <a:ext uri="{FF2B5EF4-FFF2-40B4-BE49-F238E27FC236}">
                <a16:creationId xmlns:a16="http://schemas.microsoft.com/office/drawing/2014/main" id="{B8992679-E921-491E-8501-61418370C86A}"/>
              </a:ext>
            </a:extLst>
          </p:cNvPr>
          <p:cNvSpPr/>
          <p:nvPr/>
        </p:nvSpPr>
        <p:spPr>
          <a:xfrm>
            <a:off x="7142521" y="3014378"/>
            <a:ext cx="3416449" cy="707886"/>
          </a:xfrm>
          <a:prstGeom prst="rect">
            <a:avLst/>
          </a:prstGeom>
        </p:spPr>
        <p:txBody>
          <a:bodyPr wrap="square">
            <a:spAutoFit/>
          </a:bodyPr>
          <a:lstStyle/>
          <a:p>
            <a:pPr marL="342900" indent="-342900">
              <a:buFont typeface="Segoe UI Symbol" panose="020B0502040204020203" pitchFamily="34" charset="0"/>
              <a:buChar char="➡"/>
            </a:pPr>
            <a:r>
              <a:rPr lang="fr-FR" sz="2000" dirty="0"/>
              <a:t>Consommation d’énergie</a:t>
            </a:r>
          </a:p>
          <a:p>
            <a:pPr marL="342900" indent="-342900">
              <a:buFont typeface="Segoe UI Symbol" panose="020B0502040204020203" pitchFamily="34" charset="0"/>
              <a:buChar char="➡"/>
            </a:pPr>
            <a:r>
              <a:rPr lang="fr-FR" sz="2000" dirty="0"/>
              <a:t>Lenteur</a:t>
            </a:r>
          </a:p>
        </p:txBody>
      </p:sp>
      <p:pic>
        <p:nvPicPr>
          <p:cNvPr id="11" name="Graphique 10" descr="Zoom avant">
            <a:extLst>
              <a:ext uri="{FF2B5EF4-FFF2-40B4-BE49-F238E27FC236}">
                <a16:creationId xmlns:a16="http://schemas.microsoft.com/office/drawing/2014/main" id="{0EA17AFF-1825-4D27-B3A7-61CECC77E23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155178" y="1864319"/>
            <a:ext cx="914400" cy="914400"/>
          </a:xfrm>
          <a:prstGeom prst="rect">
            <a:avLst/>
          </a:prstGeom>
        </p:spPr>
      </p:pic>
      <p:pic>
        <p:nvPicPr>
          <p:cNvPr id="13" name="Graphique 12" descr="Zoom arrière">
            <a:extLst>
              <a:ext uri="{FF2B5EF4-FFF2-40B4-BE49-F238E27FC236}">
                <a16:creationId xmlns:a16="http://schemas.microsoft.com/office/drawing/2014/main" id="{7152CD93-FC49-4256-B4E7-E93BC37AB43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flipH="1">
            <a:off x="7936346" y="1864319"/>
            <a:ext cx="914400" cy="914400"/>
          </a:xfrm>
          <a:prstGeom prst="rect">
            <a:avLst/>
          </a:prstGeom>
        </p:spPr>
      </p:pic>
    </p:spTree>
    <p:extLst>
      <p:ext uri="{BB962C8B-B14F-4D97-AF65-F5344CB8AC3E}">
        <p14:creationId xmlns:p14="http://schemas.microsoft.com/office/powerpoint/2010/main" val="1649149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D0869533-1AF0-4B2B-8D8C-6E921AD186E7}"/>
              </a:ext>
            </a:extLst>
          </p:cNvPr>
          <p:cNvGrpSpPr/>
          <p:nvPr/>
        </p:nvGrpSpPr>
        <p:grpSpPr>
          <a:xfrm>
            <a:off x="126000" y="571500"/>
            <a:ext cx="12075331" cy="5715000"/>
            <a:chOff x="126000" y="571500"/>
            <a:chExt cx="12075331" cy="5715000"/>
          </a:xfrm>
        </p:grpSpPr>
        <p:pic>
          <p:nvPicPr>
            <p:cNvPr id="3" name="Image 2">
              <a:extLst>
                <a:ext uri="{FF2B5EF4-FFF2-40B4-BE49-F238E27FC236}">
                  <a16:creationId xmlns:a16="http://schemas.microsoft.com/office/drawing/2014/main" id="{FFD8E3AD-11C7-4603-A355-D4AD47CCAE7E}"/>
                </a:ext>
              </a:extLst>
            </p:cNvPr>
            <p:cNvPicPr>
              <a:picLocks noChangeAspect="1"/>
            </p:cNvPicPr>
            <p:nvPr/>
          </p:nvPicPr>
          <p:blipFill>
            <a:blip r:embed="rId3"/>
            <a:stretch>
              <a:fillRect/>
            </a:stretch>
          </p:blipFill>
          <p:spPr>
            <a:xfrm>
              <a:off x="126000" y="571500"/>
              <a:ext cx="7620000" cy="5715000"/>
            </a:xfrm>
            <a:prstGeom prst="rect">
              <a:avLst/>
            </a:prstGeom>
          </p:spPr>
        </p:pic>
        <p:sp>
          <p:nvSpPr>
            <p:cNvPr id="6" name="ZoneTexte 5">
              <a:extLst>
                <a:ext uri="{FF2B5EF4-FFF2-40B4-BE49-F238E27FC236}">
                  <a16:creationId xmlns:a16="http://schemas.microsoft.com/office/drawing/2014/main" id="{EAB6C300-D823-4DDA-AA5C-A32325C2D344}"/>
                </a:ext>
              </a:extLst>
            </p:cNvPr>
            <p:cNvSpPr txBox="1"/>
            <p:nvPr/>
          </p:nvSpPr>
          <p:spPr>
            <a:xfrm>
              <a:off x="1275325" y="2445249"/>
              <a:ext cx="5690552" cy="1664414"/>
            </a:xfrm>
            <a:prstGeom prst="rect">
              <a:avLst/>
            </a:prstGeom>
            <a:solidFill>
              <a:srgbClr val="D0ECEB"/>
            </a:solidFill>
          </p:spPr>
          <p:txBody>
            <a:bodyPr wrap="square" rtlCol="0" anchor="ctr" anchorCtr="0">
              <a:noAutofit/>
            </a:bodyPr>
            <a:lstStyle/>
            <a:p>
              <a:pPr>
                <a:lnSpc>
                  <a:spcPct val="120000"/>
                </a:lnSpc>
              </a:pPr>
              <a:r>
                <a:rPr lang="fr-FR" sz="3200" b="1" dirty="0">
                  <a:ea typeface="Yu Gothic Light" panose="020B0300000000000000" pitchFamily="34" charset="-128"/>
                </a:rPr>
                <a:t>Paramétrer &amp; personnaliser son navigateur</a:t>
              </a:r>
            </a:p>
          </p:txBody>
        </p:sp>
        <p:pic>
          <p:nvPicPr>
            <p:cNvPr id="5" name="Image 4">
              <a:extLst>
                <a:ext uri="{FF2B5EF4-FFF2-40B4-BE49-F238E27FC236}">
                  <a16:creationId xmlns:a16="http://schemas.microsoft.com/office/drawing/2014/main" id="{121DA985-59CA-4472-A9BC-D59A5C4367D5}"/>
                </a:ext>
              </a:extLst>
            </p:cNvPr>
            <p:cNvPicPr>
              <a:picLocks noChangeAspect="1"/>
            </p:cNvPicPr>
            <p:nvPr/>
          </p:nvPicPr>
          <p:blipFill rotWithShape="1">
            <a:blip r:embed="rId4"/>
            <a:srcRect l="1023" t="12424" b="7006"/>
            <a:stretch/>
          </p:blipFill>
          <p:spPr>
            <a:xfrm>
              <a:off x="7040639" y="2219478"/>
              <a:ext cx="5160692" cy="2363057"/>
            </a:xfrm>
            <a:prstGeom prst="rect">
              <a:avLst/>
            </a:prstGeom>
          </p:spPr>
        </p:pic>
      </p:grpSp>
      <p:sp>
        <p:nvSpPr>
          <p:cNvPr id="7" name="Rectangle 6">
            <a:extLst>
              <a:ext uri="{FF2B5EF4-FFF2-40B4-BE49-F238E27FC236}">
                <a16:creationId xmlns:a16="http://schemas.microsoft.com/office/drawing/2014/main" id="{EC555F2D-5C25-47CD-9300-AEB29C36E705}"/>
              </a:ext>
            </a:extLst>
          </p:cNvPr>
          <p:cNvSpPr/>
          <p:nvPr/>
        </p:nvSpPr>
        <p:spPr>
          <a:xfrm>
            <a:off x="1618009" y="4853389"/>
            <a:ext cx="4477991" cy="37766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1400" b="1" dirty="0">
                <a:solidFill>
                  <a:prstClr val="black"/>
                </a:solidFill>
                <a:ea typeface="Trebuchet MS" charset="0"/>
                <a:cs typeface="Trebuchet MS" charset="0"/>
              </a:rPr>
              <a:t>ACCEDER AUX PARAMETRES</a:t>
            </a:r>
            <a:endParaRPr kumimoji="0" lang="fr-FR" sz="1400" b="1"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8" name="Rectangle 7">
            <a:extLst>
              <a:ext uri="{FF2B5EF4-FFF2-40B4-BE49-F238E27FC236}">
                <a16:creationId xmlns:a16="http://schemas.microsoft.com/office/drawing/2014/main" id="{71068013-BEA0-4234-8B8E-E90EA6570994}"/>
              </a:ext>
            </a:extLst>
          </p:cNvPr>
          <p:cNvSpPr/>
          <p:nvPr/>
        </p:nvSpPr>
        <p:spPr>
          <a:xfrm>
            <a:off x="1618011" y="5249827"/>
            <a:ext cx="4998692" cy="37766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1400" b="1" dirty="0">
                <a:solidFill>
                  <a:prstClr val="black"/>
                </a:solidFill>
                <a:ea typeface="Trebuchet MS" charset="0"/>
                <a:cs typeface="Trebuchet MS" charset="0"/>
              </a:rPr>
              <a:t>DEFINIR UN MOTEUR DE RECHERCHE PAR DEFAUT</a:t>
            </a:r>
            <a:endParaRPr kumimoji="0" lang="fr-FR" sz="1400" b="1"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10" name="Rectangle 9">
            <a:extLst>
              <a:ext uri="{FF2B5EF4-FFF2-40B4-BE49-F238E27FC236}">
                <a16:creationId xmlns:a16="http://schemas.microsoft.com/office/drawing/2014/main" id="{8AC1F4D5-67E1-4781-9FDD-043F6B91C8E0}"/>
              </a:ext>
            </a:extLst>
          </p:cNvPr>
          <p:cNvSpPr/>
          <p:nvPr/>
        </p:nvSpPr>
        <p:spPr>
          <a:xfrm>
            <a:off x="1618015" y="5644772"/>
            <a:ext cx="4477991" cy="37766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1400" b="1" dirty="0">
                <a:solidFill>
                  <a:prstClr val="black"/>
                </a:solidFill>
                <a:ea typeface="Trebuchet MS" charset="0"/>
                <a:cs typeface="Trebuchet MS" charset="0"/>
              </a:rPr>
              <a:t>PERSONNALISER LA PAGE D’ACCUEIL</a:t>
            </a:r>
            <a:endParaRPr kumimoji="0" lang="fr-FR" sz="1400" b="1"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11" name="Rectangle 10">
            <a:extLst>
              <a:ext uri="{FF2B5EF4-FFF2-40B4-BE49-F238E27FC236}">
                <a16:creationId xmlns:a16="http://schemas.microsoft.com/office/drawing/2014/main" id="{01CC1F57-8E0E-401C-804F-E20163BB1CE7}"/>
              </a:ext>
            </a:extLst>
          </p:cNvPr>
          <p:cNvSpPr/>
          <p:nvPr/>
        </p:nvSpPr>
        <p:spPr>
          <a:xfrm>
            <a:off x="1618010" y="6059980"/>
            <a:ext cx="4477991" cy="377667"/>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1400" b="1" dirty="0">
                <a:solidFill>
                  <a:prstClr val="black"/>
                </a:solidFill>
                <a:ea typeface="Trebuchet MS" charset="0"/>
                <a:cs typeface="Trebuchet MS" charset="0"/>
              </a:rPr>
              <a:t>PERSONNALISER L’APPARENCE</a:t>
            </a:r>
            <a:endParaRPr kumimoji="0" lang="fr-FR" sz="1400" b="1" u="none" strike="noStrike" kern="1200" cap="none" spc="0" normalizeH="0" baseline="0" noProof="0" dirty="0">
              <a:ln>
                <a:noFill/>
              </a:ln>
              <a:solidFill>
                <a:prstClr val="black"/>
              </a:solidFill>
              <a:effectLst/>
              <a:uLnTx/>
              <a:uFillTx/>
              <a:ea typeface="Trebuchet MS" charset="0"/>
              <a:cs typeface="Trebuchet MS" charset="0"/>
            </a:endParaRPr>
          </a:p>
        </p:txBody>
      </p:sp>
    </p:spTree>
    <p:extLst>
      <p:ext uri="{BB962C8B-B14F-4D97-AF65-F5344CB8AC3E}">
        <p14:creationId xmlns:p14="http://schemas.microsoft.com/office/powerpoint/2010/main" val="2116841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cxnSp>
        <p:nvCxnSpPr>
          <p:cNvPr id="10" name="Connecteur droit avec flèche 9">
            <a:extLst>
              <a:ext uri="{FF2B5EF4-FFF2-40B4-BE49-F238E27FC236}">
                <a16:creationId xmlns:a16="http://schemas.microsoft.com/office/drawing/2014/main" id="{13335EF9-7939-4FD8-BD0F-17AAA800A946}"/>
              </a:ext>
            </a:extLst>
          </p:cNvPr>
          <p:cNvCxnSpPr>
            <a:cxnSpLocks/>
          </p:cNvCxnSpPr>
          <p:nvPr/>
        </p:nvCxnSpPr>
        <p:spPr>
          <a:xfrm>
            <a:off x="5986637" y="5683753"/>
            <a:ext cx="1906846" cy="0"/>
          </a:xfrm>
          <a:prstGeom prst="straightConnector1">
            <a:avLst/>
          </a:prstGeom>
          <a:ln w="38100">
            <a:solidFill>
              <a:srgbClr val="C61BEB"/>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2F2DC9A-E605-4424-A7A9-74E657905AA7}"/>
              </a:ext>
            </a:extLst>
          </p:cNvPr>
          <p:cNvSpPr/>
          <p:nvPr/>
        </p:nvSpPr>
        <p:spPr>
          <a:xfrm>
            <a:off x="335309" y="217756"/>
            <a:ext cx="3858429"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ACCEDER AUX </a:t>
            </a:r>
            <a:r>
              <a:rPr kumimoji="0" lang="fr-FR" sz="2000" b="1" u="none" strike="noStrike" kern="1200" cap="none" spc="0" normalizeH="0" baseline="0" noProof="0" dirty="0">
                <a:ln>
                  <a:noFill/>
                </a:ln>
                <a:solidFill>
                  <a:prstClr val="black"/>
                </a:solidFill>
                <a:effectLst/>
                <a:uLnTx/>
                <a:uFillTx/>
                <a:ea typeface="Trebuchet MS" charset="0"/>
                <a:cs typeface="Trebuchet MS" charset="0"/>
              </a:rPr>
              <a:t>PARAMETRES</a:t>
            </a:r>
          </a:p>
        </p:txBody>
      </p:sp>
      <p:sp>
        <p:nvSpPr>
          <p:cNvPr id="15" name="ZoneTexte 14">
            <a:extLst>
              <a:ext uri="{FF2B5EF4-FFF2-40B4-BE49-F238E27FC236}">
                <a16:creationId xmlns:a16="http://schemas.microsoft.com/office/drawing/2014/main" id="{796D2BF2-31B9-4EE6-B3D2-1307BAEF786D}"/>
              </a:ext>
            </a:extLst>
          </p:cNvPr>
          <p:cNvSpPr txBox="1"/>
          <p:nvPr/>
        </p:nvSpPr>
        <p:spPr>
          <a:xfrm>
            <a:off x="334800" y="1261747"/>
            <a:ext cx="3064807" cy="1037785"/>
          </a:xfrm>
          <a:prstGeom prst="rect">
            <a:avLst/>
          </a:prstGeom>
          <a:noFill/>
        </p:spPr>
        <p:txBody>
          <a:bodyPr wrap="square" rtlCol="0">
            <a:spAutoFit/>
          </a:bodyPr>
          <a:lstStyle/>
          <a:p>
            <a:pPr marL="88900" marR="0" lvl="0" indent="-762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0" i="0" u="none" strike="noStrike" kern="1200" cap="none" spc="0" normalizeH="0" baseline="0" noProof="0" dirty="0">
                <a:ln>
                  <a:noFill/>
                </a:ln>
                <a:solidFill>
                  <a:prstClr val="black"/>
                </a:solidFill>
                <a:effectLst/>
                <a:uLnTx/>
                <a:uFillTx/>
                <a:ea typeface="Trebuchet MS" charset="0"/>
                <a:cs typeface="Trebuchet MS" charset="0"/>
              </a:rPr>
              <a:t>Ouvrir le menu</a:t>
            </a:r>
          </a:p>
          <a:p>
            <a:pPr marL="88900" marR="0" lvl="0" indent="-762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0" i="0" u="none" strike="noStrike" kern="1200" cap="none" spc="0" normalizeH="0" baseline="0" noProof="0" dirty="0">
                <a:ln>
                  <a:noFill/>
                </a:ln>
                <a:solidFill>
                  <a:prstClr val="black"/>
                </a:solidFill>
                <a:effectLst/>
                <a:uLnTx/>
                <a:uFillTx/>
                <a:ea typeface="Trebuchet MS" charset="0"/>
                <a:cs typeface="Trebuchet MS" charset="0"/>
              </a:rPr>
              <a:t>Cliquer sur </a:t>
            </a:r>
            <a:r>
              <a:rPr kumimoji="0" lang="fr-FR" sz="2000" b="0" i="1" u="none" strike="noStrike" kern="1200" cap="none" spc="0" normalizeH="0" baseline="0" noProof="0" dirty="0">
                <a:ln>
                  <a:noFill/>
                </a:ln>
                <a:solidFill>
                  <a:prstClr val="black"/>
                </a:solidFill>
                <a:effectLst/>
                <a:uLnTx/>
                <a:uFillTx/>
                <a:ea typeface="Trebuchet MS" charset="0"/>
                <a:cs typeface="Trebuchet MS" charset="0"/>
              </a:rPr>
              <a:t>Paramètres</a:t>
            </a:r>
          </a:p>
        </p:txBody>
      </p:sp>
      <p:grpSp>
        <p:nvGrpSpPr>
          <p:cNvPr id="16" name="Groupe 15">
            <a:extLst>
              <a:ext uri="{FF2B5EF4-FFF2-40B4-BE49-F238E27FC236}">
                <a16:creationId xmlns:a16="http://schemas.microsoft.com/office/drawing/2014/main" id="{647650A8-5FB6-4F00-A2AA-2B63DF71C2BB}"/>
              </a:ext>
            </a:extLst>
          </p:cNvPr>
          <p:cNvGrpSpPr/>
          <p:nvPr/>
        </p:nvGrpSpPr>
        <p:grpSpPr>
          <a:xfrm>
            <a:off x="148413" y="3082650"/>
            <a:ext cx="3368319" cy="1103340"/>
            <a:chOff x="7242026" y="269806"/>
            <a:chExt cx="3368319" cy="1103340"/>
          </a:xfrm>
        </p:grpSpPr>
        <p:sp>
          <p:nvSpPr>
            <p:cNvPr id="17" name="Rectangle 16">
              <a:extLst>
                <a:ext uri="{FF2B5EF4-FFF2-40B4-BE49-F238E27FC236}">
                  <a16:creationId xmlns:a16="http://schemas.microsoft.com/office/drawing/2014/main" id="{AB1D66A1-9DBF-4A6E-ABFC-9EB80428AF73}"/>
                </a:ext>
              </a:extLst>
            </p:cNvPr>
            <p:cNvSpPr/>
            <p:nvPr/>
          </p:nvSpPr>
          <p:spPr>
            <a:xfrm>
              <a:off x="7362596" y="269806"/>
              <a:ext cx="3247749" cy="1103340"/>
            </a:xfrm>
            <a:prstGeom prst="rect">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Graphique 41" descr="Signet">
              <a:extLst>
                <a:ext uri="{FF2B5EF4-FFF2-40B4-BE49-F238E27FC236}">
                  <a16:creationId xmlns:a16="http://schemas.microsoft.com/office/drawing/2014/main" id="{374C02E6-560F-4EE2-A337-41D67AD120B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242026" y="364275"/>
              <a:ext cx="914400" cy="914400"/>
            </a:xfrm>
            <a:prstGeom prst="rect">
              <a:avLst/>
            </a:prstGeom>
          </p:spPr>
        </p:pic>
        <p:sp>
          <p:nvSpPr>
            <p:cNvPr id="19" name="ZoneTexte 18">
              <a:extLst>
                <a:ext uri="{FF2B5EF4-FFF2-40B4-BE49-F238E27FC236}">
                  <a16:creationId xmlns:a16="http://schemas.microsoft.com/office/drawing/2014/main" id="{91AF3F0A-841E-470B-9C7D-6DC34279DDA3}"/>
                </a:ext>
              </a:extLst>
            </p:cNvPr>
            <p:cNvSpPr txBox="1"/>
            <p:nvPr/>
          </p:nvSpPr>
          <p:spPr>
            <a:xfrm>
              <a:off x="7898401" y="402581"/>
              <a:ext cx="2612115" cy="923330"/>
            </a:xfrm>
            <a:prstGeom prst="rect">
              <a:avLst/>
            </a:prstGeom>
            <a:noFill/>
          </p:spPr>
          <p:txBody>
            <a:bodyPr wrap="square" rtlCol="0">
              <a:spAutoFit/>
            </a:bodyPr>
            <a:lstStyle/>
            <a:p>
              <a:pPr lvl="0" algn="ctr">
                <a:spcAft>
                  <a:spcPts val="600"/>
                </a:spcAft>
                <a:defRPr/>
              </a:pPr>
              <a:r>
                <a:rPr lang="fr-FR" dirty="0">
                  <a:solidFill>
                    <a:prstClr val="black"/>
                  </a:solidFill>
                  <a:ea typeface="Trebuchet MS" charset="0"/>
                  <a:cs typeface="Trebuchet MS" charset="0"/>
                </a:rPr>
                <a:t>Certains paramètres sont accessibles directement dans ce menu.</a:t>
              </a:r>
              <a:endParaRPr lang="fr-FR" i="1" dirty="0">
                <a:solidFill>
                  <a:prstClr val="black"/>
                </a:solidFill>
                <a:ea typeface="Trebuchet MS" charset="0"/>
                <a:cs typeface="Trebuchet MS" charset="0"/>
              </a:endParaRPr>
            </a:p>
          </p:txBody>
        </p:sp>
      </p:grpSp>
      <p:pic>
        <p:nvPicPr>
          <p:cNvPr id="3" name="Image 2">
            <a:extLst>
              <a:ext uri="{FF2B5EF4-FFF2-40B4-BE49-F238E27FC236}">
                <a16:creationId xmlns:a16="http://schemas.microsoft.com/office/drawing/2014/main" id="{E71F06B7-592F-43D3-AA53-FB8E6BE67C19}"/>
              </a:ext>
            </a:extLst>
          </p:cNvPr>
          <p:cNvPicPr>
            <a:picLocks noChangeAspect="1"/>
          </p:cNvPicPr>
          <p:nvPr/>
        </p:nvPicPr>
        <p:blipFill>
          <a:blip r:embed="rId5"/>
          <a:stretch>
            <a:fillRect/>
          </a:stretch>
        </p:blipFill>
        <p:spPr>
          <a:xfrm>
            <a:off x="4052537" y="1551952"/>
            <a:ext cx="2010105" cy="5046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a:extLst>
              <a:ext uri="{FF2B5EF4-FFF2-40B4-BE49-F238E27FC236}">
                <a16:creationId xmlns:a16="http://schemas.microsoft.com/office/drawing/2014/main" id="{DDCE8AC4-F43B-4B89-9756-41AD2A20F1B6}"/>
              </a:ext>
            </a:extLst>
          </p:cNvPr>
          <p:cNvPicPr>
            <a:picLocks noChangeAspect="1"/>
          </p:cNvPicPr>
          <p:nvPr/>
        </p:nvPicPr>
        <p:blipFill>
          <a:blip r:embed="rId6"/>
          <a:stretch>
            <a:fillRect/>
          </a:stretch>
        </p:blipFill>
        <p:spPr>
          <a:xfrm>
            <a:off x="7893483" y="3740498"/>
            <a:ext cx="1748491" cy="2465215"/>
          </a:xfrm>
          <a:prstGeom prst="rect">
            <a:avLst/>
          </a:prstGeom>
          <a:ln>
            <a:noFill/>
          </a:ln>
          <a:effectLst>
            <a:outerShdw blurRad="292100" dist="139700" dir="2700000" algn="tl" rotWithShape="0">
              <a:srgbClr val="333333">
                <a:alpha val="65000"/>
              </a:srgbClr>
            </a:outerShdw>
          </a:effectLst>
        </p:spPr>
      </p:pic>
      <p:sp>
        <p:nvSpPr>
          <p:cNvPr id="20" name="ZoneTexte 19">
            <a:extLst>
              <a:ext uri="{FF2B5EF4-FFF2-40B4-BE49-F238E27FC236}">
                <a16:creationId xmlns:a16="http://schemas.microsoft.com/office/drawing/2014/main" id="{4AB3A278-8BDD-48A5-A117-8E2B88FCF03E}"/>
              </a:ext>
            </a:extLst>
          </p:cNvPr>
          <p:cNvSpPr txBox="1"/>
          <p:nvPr/>
        </p:nvSpPr>
        <p:spPr>
          <a:xfrm>
            <a:off x="7207058" y="2254585"/>
            <a:ext cx="3553265" cy="960840"/>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600"/>
              </a:spcAft>
              <a:buClrTx/>
              <a:buSzTx/>
              <a:tabLst/>
              <a:defRPr/>
            </a:pPr>
            <a:r>
              <a:rPr kumimoji="0" lang="fr-FR" sz="2000" b="0" i="0" u="none" strike="noStrike" kern="1200" cap="none" spc="0" normalizeH="0" baseline="0" noProof="0" dirty="0">
                <a:ln>
                  <a:noFill/>
                </a:ln>
                <a:solidFill>
                  <a:prstClr val="black"/>
                </a:solidFill>
                <a:effectLst/>
                <a:uLnTx/>
                <a:uFillTx/>
                <a:ea typeface="Trebuchet MS" charset="0"/>
                <a:cs typeface="Trebuchet MS" charset="0"/>
              </a:rPr>
              <a:t>Sur la gauche, les rubriques des paramètres personnalisables</a:t>
            </a:r>
            <a:endParaRPr kumimoji="0" lang="fr-FR" sz="2000" b="0" i="1"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12" name="Ellipse 11">
            <a:extLst>
              <a:ext uri="{FF2B5EF4-FFF2-40B4-BE49-F238E27FC236}">
                <a16:creationId xmlns:a16="http://schemas.microsoft.com/office/drawing/2014/main" id="{DD48E3A2-9F31-4FE3-93F5-987BEDA9E6DC}"/>
              </a:ext>
            </a:extLst>
          </p:cNvPr>
          <p:cNvSpPr/>
          <p:nvPr/>
        </p:nvSpPr>
        <p:spPr>
          <a:xfrm>
            <a:off x="5709712" y="2011128"/>
            <a:ext cx="360000" cy="360000"/>
          </a:xfrm>
          <a:prstGeom prst="ellipse">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 coins arrondis 21">
            <a:extLst>
              <a:ext uri="{FF2B5EF4-FFF2-40B4-BE49-F238E27FC236}">
                <a16:creationId xmlns:a16="http://schemas.microsoft.com/office/drawing/2014/main" id="{E7A1AE7C-DD95-4E77-9851-C440D5BA1290}"/>
              </a:ext>
            </a:extLst>
          </p:cNvPr>
          <p:cNvSpPr/>
          <p:nvPr/>
        </p:nvSpPr>
        <p:spPr>
          <a:xfrm>
            <a:off x="4129088" y="5503908"/>
            <a:ext cx="628650" cy="258718"/>
          </a:xfrm>
          <a:prstGeom prst="round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5474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F92C9C70-4C1B-4B24-AD9E-49B9876D0A87}"/>
              </a:ext>
            </a:extLst>
          </p:cNvPr>
          <p:cNvSpPr txBox="1"/>
          <p:nvPr/>
        </p:nvSpPr>
        <p:spPr>
          <a:xfrm>
            <a:off x="334800" y="1654612"/>
            <a:ext cx="4084800" cy="1500091"/>
          </a:xfrm>
          <a:prstGeom prst="rect">
            <a:avLst/>
          </a:prstGeom>
          <a:noFill/>
        </p:spPr>
        <p:txBody>
          <a:bodyPr wrap="square" rtlCol="0">
            <a:spAutoFit/>
          </a:bodyPr>
          <a:lstStyle/>
          <a:p>
            <a:pPr marL="107950" marR="0" lvl="0" indent="-10795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kumimoji="0" lang="fr-FR" sz="2000" b="0" i="0" u="none" strike="noStrike" kern="1200" cap="none" spc="0" normalizeH="0" baseline="0" noProof="0" dirty="0">
                <a:ln>
                  <a:noFill/>
                </a:ln>
                <a:solidFill>
                  <a:prstClr val="black"/>
                </a:solidFill>
                <a:effectLst/>
                <a:uLnTx/>
                <a:uFillTx/>
                <a:ea typeface="Trebuchet MS" charset="0"/>
                <a:cs typeface="Trebuchet MS" charset="0"/>
              </a:rPr>
              <a:t>Cliquer sur la rubrique R</a:t>
            </a:r>
            <a:r>
              <a:rPr kumimoji="0" lang="fr-FR" sz="2000" b="0" i="1" u="none" strike="noStrike" kern="1200" cap="none" spc="0" normalizeH="0" baseline="0" noProof="0" dirty="0">
                <a:ln>
                  <a:noFill/>
                </a:ln>
                <a:solidFill>
                  <a:prstClr val="black"/>
                </a:solidFill>
                <a:effectLst/>
                <a:uLnTx/>
                <a:uFillTx/>
                <a:ea typeface="Trebuchet MS" charset="0"/>
                <a:cs typeface="Trebuchet MS" charset="0"/>
              </a:rPr>
              <a:t>echerche</a:t>
            </a:r>
            <a:endParaRPr kumimoji="0" lang="fr-FR" sz="2000" b="0" i="0" u="none" strike="noStrike" kern="1200" cap="none" spc="0" normalizeH="0" baseline="0" noProof="0" dirty="0">
              <a:ln>
                <a:noFill/>
              </a:ln>
              <a:solidFill>
                <a:prstClr val="black"/>
              </a:solidFill>
              <a:effectLst/>
              <a:uLnTx/>
              <a:uFillTx/>
              <a:ea typeface="Trebuchet MS" charset="0"/>
              <a:cs typeface="Trebuchet MS" charset="0"/>
            </a:endParaRPr>
          </a:p>
          <a:p>
            <a:pPr marL="107950" marR="0" lvl="0" indent="-10795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dirty="0">
                <a:solidFill>
                  <a:prstClr val="black"/>
                </a:solidFill>
                <a:ea typeface="Trebuchet MS" charset="0"/>
                <a:cs typeface="Trebuchet MS" charset="0"/>
              </a:rPr>
              <a:t>Sélectionner le moteur de recherche parmi les propositions</a:t>
            </a:r>
            <a:endParaRPr kumimoji="0" lang="fr-FR" sz="2000" b="1" i="0" u="none" strike="noStrike" kern="1200" cap="none" spc="0" normalizeH="0" baseline="0" noProof="0" dirty="0">
              <a:ln>
                <a:noFill/>
              </a:ln>
              <a:solidFill>
                <a:prstClr val="black"/>
              </a:solidFill>
              <a:effectLst/>
              <a:uLnTx/>
              <a:uFillTx/>
              <a:ea typeface="Trebuchet MS" charset="0"/>
              <a:cs typeface="Trebuchet MS" charset="0"/>
            </a:endParaRPr>
          </a:p>
        </p:txBody>
      </p:sp>
      <p:sp>
        <p:nvSpPr>
          <p:cNvPr id="5" name="Signe Moins 11">
            <a:extLst>
              <a:ext uri="{FF2B5EF4-FFF2-40B4-BE49-F238E27FC236}">
                <a16:creationId xmlns:a16="http://schemas.microsoft.com/office/drawing/2014/main" id="{13BF9B84-152A-49A7-AF65-E0899CCABA60}"/>
              </a:ext>
            </a:extLst>
          </p:cNvPr>
          <p:cNvSpPr/>
          <p:nvPr/>
        </p:nvSpPr>
        <p:spPr>
          <a:xfrm>
            <a:off x="-631595" y="478984"/>
            <a:ext cx="4796670" cy="914400"/>
          </a:xfrm>
          <a:prstGeom prst="mathMinus">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0" name="Rectangle 19">
            <a:extLst>
              <a:ext uri="{FF2B5EF4-FFF2-40B4-BE49-F238E27FC236}">
                <a16:creationId xmlns:a16="http://schemas.microsoft.com/office/drawing/2014/main" id="{78086947-C75F-4D31-901E-252598263538}"/>
              </a:ext>
            </a:extLst>
          </p:cNvPr>
          <p:cNvSpPr/>
          <p:nvPr/>
        </p:nvSpPr>
        <p:spPr>
          <a:xfrm>
            <a:off x="335309" y="217756"/>
            <a:ext cx="6457537" cy="499945"/>
          </a:xfrm>
          <a:prstGeom prst="rect">
            <a:avLst/>
          </a:prstGeom>
        </p:spPr>
        <p:txBody>
          <a:bodyPr wrap="none">
            <a:spAutoFit/>
          </a:bodyPr>
          <a:lstStyle/>
          <a:p>
            <a:pPr marL="342900" marR="0" lvl="0" indent="-342900" algn="l" defTabSz="914400" rtl="0" eaLnBrk="1" fontAlgn="auto" latinLnBrk="0" hangingPunct="1">
              <a:lnSpc>
                <a:spcPct val="150000"/>
              </a:lnSpc>
              <a:spcBef>
                <a:spcPts val="0"/>
              </a:spcBef>
              <a:spcAft>
                <a:spcPts val="600"/>
              </a:spcAft>
              <a:buClrTx/>
              <a:buSzTx/>
              <a:buFont typeface="Segoe UI Emoji" panose="020B0502040204020203" pitchFamily="34" charset="0"/>
              <a:buChar char="▸"/>
              <a:tabLst/>
              <a:defRPr/>
            </a:pPr>
            <a:r>
              <a:rPr lang="fr-FR" sz="2000" b="1" dirty="0">
                <a:solidFill>
                  <a:prstClr val="black"/>
                </a:solidFill>
                <a:ea typeface="Trebuchet MS" charset="0"/>
                <a:cs typeface="Trebuchet MS" charset="0"/>
              </a:rPr>
              <a:t>DEFINIR UN MOTEUR DE RECHERCHE PAR DEFAUT</a:t>
            </a:r>
            <a:endParaRPr kumimoji="0" lang="fr-FR" sz="2000" b="1" u="none" strike="noStrike" kern="1200" cap="none" spc="0" normalizeH="0" baseline="0" noProof="0" dirty="0">
              <a:ln>
                <a:noFill/>
              </a:ln>
              <a:solidFill>
                <a:prstClr val="black"/>
              </a:solidFill>
              <a:effectLst/>
              <a:uLnTx/>
              <a:uFillTx/>
              <a:ea typeface="Trebuchet MS" charset="0"/>
              <a:cs typeface="Trebuchet MS" charset="0"/>
            </a:endParaRPr>
          </a:p>
        </p:txBody>
      </p:sp>
      <p:grpSp>
        <p:nvGrpSpPr>
          <p:cNvPr id="8" name="Groupe 7">
            <a:extLst>
              <a:ext uri="{FF2B5EF4-FFF2-40B4-BE49-F238E27FC236}">
                <a16:creationId xmlns:a16="http://schemas.microsoft.com/office/drawing/2014/main" id="{C505DE73-3A95-4706-9327-6ABB6C0710D5}"/>
              </a:ext>
            </a:extLst>
          </p:cNvPr>
          <p:cNvGrpSpPr/>
          <p:nvPr/>
        </p:nvGrpSpPr>
        <p:grpSpPr>
          <a:xfrm>
            <a:off x="4888053" y="1170828"/>
            <a:ext cx="6162262" cy="3878484"/>
            <a:chOff x="4778747" y="1020047"/>
            <a:chExt cx="6878901" cy="4329532"/>
          </a:xfrm>
        </p:grpSpPr>
        <p:pic>
          <p:nvPicPr>
            <p:cNvPr id="2" name="Image 1">
              <a:extLst>
                <a:ext uri="{FF2B5EF4-FFF2-40B4-BE49-F238E27FC236}">
                  <a16:creationId xmlns:a16="http://schemas.microsoft.com/office/drawing/2014/main" id="{93DB72ED-EF15-4057-82C1-CCC6163A3CD2}"/>
                </a:ext>
              </a:extLst>
            </p:cNvPr>
            <p:cNvPicPr>
              <a:picLocks noChangeAspect="1"/>
            </p:cNvPicPr>
            <p:nvPr/>
          </p:nvPicPr>
          <p:blipFill>
            <a:blip r:embed="rId3"/>
            <a:stretch>
              <a:fillRect/>
            </a:stretch>
          </p:blipFill>
          <p:spPr>
            <a:xfrm>
              <a:off x="4778747" y="1020047"/>
              <a:ext cx="6878901" cy="4329532"/>
            </a:xfrm>
            <a:prstGeom prst="rect">
              <a:avLst/>
            </a:prstGeom>
            <a:ln>
              <a:noFill/>
            </a:ln>
            <a:effectLst>
              <a:outerShdw blurRad="292100" dist="139700" dir="2700000" algn="tl" rotWithShape="0">
                <a:srgbClr val="333333">
                  <a:alpha val="65000"/>
                </a:srgbClr>
              </a:outerShdw>
            </a:effectLst>
          </p:spPr>
        </p:pic>
        <p:cxnSp>
          <p:nvCxnSpPr>
            <p:cNvPr id="16" name="Connecteur droit avec flèche 15">
              <a:extLst>
                <a:ext uri="{FF2B5EF4-FFF2-40B4-BE49-F238E27FC236}">
                  <a16:creationId xmlns:a16="http://schemas.microsoft.com/office/drawing/2014/main" id="{B3AA4B05-49EF-4A3D-B69B-E8E884365A36}"/>
                </a:ext>
              </a:extLst>
            </p:cNvPr>
            <p:cNvCxnSpPr>
              <a:cxnSpLocks/>
            </p:cNvCxnSpPr>
            <p:nvPr/>
          </p:nvCxnSpPr>
          <p:spPr>
            <a:xfrm rot="20100000">
              <a:off x="5904925" y="3585176"/>
              <a:ext cx="475755" cy="506894"/>
            </a:xfrm>
            <a:prstGeom prst="straightConnector1">
              <a:avLst/>
            </a:prstGeom>
            <a:ln w="38100">
              <a:solidFill>
                <a:srgbClr val="C61BEB"/>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Rectangle : coins arrondis 21">
              <a:extLst>
                <a:ext uri="{FF2B5EF4-FFF2-40B4-BE49-F238E27FC236}">
                  <a16:creationId xmlns:a16="http://schemas.microsoft.com/office/drawing/2014/main" id="{CE9F06CD-DE41-4078-98B1-5E13EC3B558F}"/>
                </a:ext>
              </a:extLst>
            </p:cNvPr>
            <p:cNvSpPr/>
            <p:nvPr/>
          </p:nvSpPr>
          <p:spPr>
            <a:xfrm>
              <a:off x="4843447" y="1788206"/>
              <a:ext cx="914399" cy="258718"/>
            </a:xfrm>
            <a:prstGeom prst="roundRect">
              <a:avLst/>
            </a:prstGeom>
            <a:noFill/>
            <a:ln w="38100">
              <a:solidFill>
                <a:srgbClr val="C71B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3" name="Groupe 22">
            <a:extLst>
              <a:ext uri="{FF2B5EF4-FFF2-40B4-BE49-F238E27FC236}">
                <a16:creationId xmlns:a16="http://schemas.microsoft.com/office/drawing/2014/main" id="{7895663D-301F-4026-9AEC-284D5612459A}"/>
              </a:ext>
            </a:extLst>
          </p:cNvPr>
          <p:cNvGrpSpPr/>
          <p:nvPr/>
        </p:nvGrpSpPr>
        <p:grpSpPr>
          <a:xfrm>
            <a:off x="1541389" y="5329237"/>
            <a:ext cx="9109222" cy="1397931"/>
            <a:chOff x="2255463" y="5087436"/>
            <a:chExt cx="9109222" cy="1397931"/>
          </a:xfrm>
        </p:grpSpPr>
        <p:sp>
          <p:nvSpPr>
            <p:cNvPr id="24" name="Rectangle 23">
              <a:extLst>
                <a:ext uri="{FF2B5EF4-FFF2-40B4-BE49-F238E27FC236}">
                  <a16:creationId xmlns:a16="http://schemas.microsoft.com/office/drawing/2014/main" id="{5D6CC90C-3FA3-4C16-BF55-A33793EE9848}"/>
                </a:ext>
              </a:extLst>
            </p:cNvPr>
            <p:cNvSpPr/>
            <p:nvPr/>
          </p:nvSpPr>
          <p:spPr>
            <a:xfrm>
              <a:off x="2255463" y="5087436"/>
              <a:ext cx="9109222" cy="1397931"/>
            </a:xfrm>
            <a:prstGeom prst="rect">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D34572E7-7638-4A51-B63E-F86FA3B88A1A}"/>
                </a:ext>
              </a:extLst>
            </p:cNvPr>
            <p:cNvSpPr/>
            <p:nvPr/>
          </p:nvSpPr>
          <p:spPr>
            <a:xfrm>
              <a:off x="3443016" y="5247110"/>
              <a:ext cx="7921669" cy="1077218"/>
            </a:xfrm>
            <a:prstGeom prst="rect">
              <a:avLst/>
            </a:prstGeom>
          </p:spPr>
          <p:txBody>
            <a:bodyPr wrap="square">
              <a:spAutoFit/>
            </a:bodyPr>
            <a:lstStyle/>
            <a:p>
              <a:pPr marL="285750" indent="-285750">
                <a:buFont typeface="Rockwell" panose="02060603020205020403" pitchFamily="18" charset="0"/>
                <a:buChar char="–"/>
              </a:pPr>
              <a:r>
                <a:rPr lang="fr-FR" sz="1600" dirty="0"/>
                <a:t>Pour comparer les moteurs de recherche : </a:t>
              </a:r>
              <a:r>
                <a:rPr lang="fr-FR" sz="1600" dirty="0">
                  <a:hlinkClick r:id="rId4"/>
                </a:rPr>
                <a:t>https://www.clubic.com/guide-achat/article-843987-1-google-qwant-duckduckgo-comparatif-6-moteurs-recherche.html</a:t>
              </a:r>
              <a:r>
                <a:rPr lang="fr-FR" sz="1600" dirty="0"/>
                <a:t> </a:t>
              </a:r>
            </a:p>
            <a:p>
              <a:pPr marL="285750" indent="-285750">
                <a:buFont typeface="Rockwell" panose="02060603020205020403" pitchFamily="18" charset="0"/>
                <a:buChar char="–"/>
              </a:pPr>
              <a:r>
                <a:rPr lang="fr-FR" sz="1600" dirty="0"/>
                <a:t>Parts de marché de moteurs de recherche en France : </a:t>
              </a:r>
              <a:r>
                <a:rPr lang="fr-FR" sz="1600" dirty="0">
                  <a:hlinkClick r:id="rId5"/>
                </a:rPr>
                <a:t>https://gs.statcounter.com/search-engine-market-share/desktop/france/#monthly-202302-202401-bar</a:t>
              </a:r>
              <a:r>
                <a:rPr lang="fr-FR" sz="1600" dirty="0"/>
                <a:t> </a:t>
              </a:r>
            </a:p>
          </p:txBody>
        </p:sp>
        <p:sp>
          <p:nvSpPr>
            <p:cNvPr id="26" name="Ellipse 25">
              <a:extLst>
                <a:ext uri="{FF2B5EF4-FFF2-40B4-BE49-F238E27FC236}">
                  <a16:creationId xmlns:a16="http://schemas.microsoft.com/office/drawing/2014/main" id="{E96B67E1-DE59-4889-B607-18B1CB8844CA}"/>
                </a:ext>
              </a:extLst>
            </p:cNvPr>
            <p:cNvSpPr/>
            <p:nvPr/>
          </p:nvSpPr>
          <p:spPr>
            <a:xfrm>
              <a:off x="2401488" y="5245431"/>
              <a:ext cx="964012" cy="959353"/>
            </a:xfrm>
            <a:prstGeom prst="ellipse">
              <a:avLst/>
            </a:prstGeom>
            <a:solidFill>
              <a:srgbClr val="D0ECEB"/>
            </a:solidFill>
            <a:ln>
              <a:solidFill>
                <a:srgbClr val="D0E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Graphique 26" descr="Lien">
              <a:extLst>
                <a:ext uri="{FF2B5EF4-FFF2-40B4-BE49-F238E27FC236}">
                  <a16:creationId xmlns:a16="http://schemas.microsoft.com/office/drawing/2014/main" id="{2115185F-8A3B-4BF5-BE64-DA6D9268DC6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561450" y="5397585"/>
              <a:ext cx="644088" cy="644088"/>
            </a:xfrm>
            <a:prstGeom prst="rect">
              <a:avLst/>
            </a:prstGeom>
          </p:spPr>
        </p:pic>
      </p:grpSp>
    </p:spTree>
    <p:extLst>
      <p:ext uri="{BB962C8B-B14F-4D97-AF65-F5344CB8AC3E}">
        <p14:creationId xmlns:p14="http://schemas.microsoft.com/office/powerpoint/2010/main" val="2812108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yon 2">
      <a:majorFont>
        <a:latin typeface="Bebas Neue"/>
        <a:ea typeface=""/>
        <a:cs typeface=""/>
      </a:majorFont>
      <a:minorFont>
        <a:latin typeface="Neutra Text"/>
        <a:ea typeface=""/>
        <a:cs typeface=""/>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5556</TotalTime>
  <Words>3851</Words>
  <Application>Microsoft Office PowerPoint</Application>
  <PresentationFormat>Grand écran</PresentationFormat>
  <Paragraphs>447</Paragraphs>
  <Slides>48</Slides>
  <Notes>47</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48</vt:i4>
      </vt:variant>
    </vt:vector>
  </HeadingPairs>
  <TitlesOfParts>
    <vt:vector size="62" baseType="lpstr">
      <vt:lpstr>Yu Gothic Light</vt:lpstr>
      <vt:lpstr>Aleo</vt:lpstr>
      <vt:lpstr>Arial</vt:lpstr>
      <vt:lpstr>Arvo</vt:lpstr>
      <vt:lpstr>Calibri</vt:lpstr>
      <vt:lpstr>Carlito</vt:lpstr>
      <vt:lpstr>Neutra Text</vt:lpstr>
      <vt:lpstr>OpenSymbol</vt:lpstr>
      <vt:lpstr>Rockwell</vt:lpstr>
      <vt:lpstr>Segoe UI Emoji</vt:lpstr>
      <vt:lpstr>Segoe UI Symbol</vt:lpstr>
      <vt:lpstr>Times New Roman</vt:lpstr>
      <vt:lpstr>Trebuchet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Mariana Maire</cp:lastModifiedBy>
  <cp:revision>479</cp:revision>
  <cp:lastPrinted>2021-03-29T11:31:26Z</cp:lastPrinted>
  <dcterms:created xsi:type="dcterms:W3CDTF">2018-05-30T13:26:23Z</dcterms:created>
  <dcterms:modified xsi:type="dcterms:W3CDTF">2024-04-06T13:28:56Z</dcterms:modified>
</cp:coreProperties>
</file>