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1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EC56-D5B0-4491-BA56-F30B0FB758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ChatGPT</a:t>
            </a:r>
            <a:br>
              <a:rPr lang="sr-Latn-RS" dirty="0"/>
            </a:br>
            <a:r>
              <a:rPr lang="sr-Latn-RS" dirty="0"/>
              <a:t>Tjuringov test-rezultati</a:t>
            </a:r>
            <a:br>
              <a:rPr lang="sr-Latn-RS" dirty="0"/>
            </a:br>
            <a:r>
              <a:rPr lang="sr-Latn-RS" dirty="0"/>
              <a:t>Jezik: srpski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23128-68E2-477A-8219-4944A44063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000" b="1" dirty="0"/>
              <a:t>KOEFICIJENT PREPOZNAVANJA: 65.84%</a:t>
            </a:r>
          </a:p>
          <a:p>
            <a:r>
              <a:rPr lang="sr-Latn-RS" sz="2000" b="1" dirty="0"/>
              <a:t>Rezultat: CHATGPT nije prošao Tjuringov test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390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8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</a:rPr>
              <a:t>D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 li je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bezbedno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skočim niz stepenice ako kijam?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.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Skakanje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niz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stepenice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u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bilo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kom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trenutku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je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opasno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može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dovesti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do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ozbiljnih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povreda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uključujući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lomove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uganuća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padove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bezbedno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skočite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niz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stepenice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kijate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izgubite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raznotežu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ozbiljno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povredite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sr-Latn-RS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sr-Latn-RS" b="1" dirty="0">
                <a:solidFill>
                  <a:srgbClr val="FF0000"/>
                </a:solidFill>
              </a:rPr>
              <a:t> - ChatGPT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DDA2A-17E5-4127-9FF3-758467FF4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259" y="2312573"/>
            <a:ext cx="3756986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0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9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je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bezbedno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hodam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gore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rukama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ih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prvo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operem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.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Ako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odlučite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hodate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uzbrdo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 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rukama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pranje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ruku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pre toga je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korisna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higijenska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mera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ali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ne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garantuje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apsolutnu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sigurnost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uobičajeno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penjete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uz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stepenice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rukama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već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penjete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povećava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šanse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bezbedno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popnete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ruke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masne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lepljive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bi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dodatno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otežalo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penjanje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sr-Latn-RS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sr-Latn-RS" b="1" dirty="0">
                <a:solidFill>
                  <a:srgbClr val="FF0000"/>
                </a:solidFill>
              </a:rPr>
              <a:t> - ChatGPT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46313-B00A-4E68-BFDE-36E739D2B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4" y="2278922"/>
            <a:ext cx="3917669" cy="22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10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Možete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li,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obično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trčati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brže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rukama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stopalima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kolenima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moguće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trčati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rukama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kolenima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prirodan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način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kretanja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dovesti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povećanog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rizika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povrede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Takođe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teško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postići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brzinu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rukama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kolenima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bi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bila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brža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brzine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stopalima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Ljudi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rukama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kolenima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već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stopalima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svakako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ćete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najbrže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kretati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stopalima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sr-Latn-RS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sr-Latn-RS" b="1" dirty="0">
                <a:solidFill>
                  <a:srgbClr val="FF0000"/>
                </a:solidFill>
              </a:rPr>
              <a:t> - ChatGPT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2962D1-4CFF-43D7-879C-0EB9A63FB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994" y="2410739"/>
            <a:ext cx="3520745" cy="21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1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11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2000" b="1" dirty="0" err="1">
                <a:effectLst/>
              </a:rPr>
              <a:t>Mogu</a:t>
            </a:r>
            <a:r>
              <a:rPr lang="en-US" sz="2000" b="1" dirty="0">
                <a:effectLst/>
              </a:rPr>
              <a:t> li da </a:t>
            </a:r>
            <a:r>
              <a:rPr lang="en-US" sz="2000" b="1" dirty="0" err="1">
                <a:effectLst/>
              </a:rPr>
              <a:t>trčim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brže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ako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držim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noge</a:t>
            </a:r>
            <a:r>
              <a:rPr lang="en-US" sz="2000" b="1" dirty="0">
                <a:effectLst/>
              </a:rPr>
              <a:t>?</a:t>
            </a: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.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držanje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neće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pomoći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Zapravo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držanje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tokom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opasno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dovesti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povrede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očigledno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nemoguće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trčati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sr-Latn-RS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sr-Latn-RS" b="1" dirty="0">
                <a:solidFill>
                  <a:srgbClr val="FF0000"/>
                </a:solidFill>
              </a:rPr>
              <a:t> - ChatGPT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C26A-4E0F-4DEB-9EB8-931BADEE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959" y="2252265"/>
            <a:ext cx="3581710" cy="20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12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li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fudbaleri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trče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brže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zagrle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kolena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nemoguće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bi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sprečilo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uopšte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kreću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Zagrljaj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kolena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tokom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ometati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prirodni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kretanja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tela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dovesti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gubitka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ravnoteže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dovesti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napetosti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mišićima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stomaka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smanjiti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vašu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sposobnost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brzo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efikasno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B - ChatGPT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D2AFC-5F1B-46DA-85F6-6A89E89B7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806" y="2468796"/>
            <a:ext cx="3663914" cy="21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7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79412"/>
            <a:ext cx="8761413" cy="201219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13</a:t>
            </a:r>
            <a:b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li </a:t>
            </a:r>
            <a:r>
              <a:rPr lang="en-US" sz="1800" b="1" dirty="0" err="1">
                <a:effectLst/>
              </a:rPr>
              <a:t>fudbaleri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trčati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brže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ako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balansiraju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Fantu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na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svojim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glavama</a:t>
            </a:r>
            <a:r>
              <a:rPr lang="en-US" sz="1800" b="1" dirty="0">
                <a:effectLst/>
              </a:rPr>
              <a:t>?</a:t>
            </a:r>
            <a:br>
              <a:rPr lang="en-US" sz="1800" dirty="0">
                <a:effectLst/>
              </a:rPr>
            </a:br>
            <a:br>
              <a:rPr lang="en-US" sz="1800" dirty="0">
                <a:effectLst/>
              </a:rPr>
            </a:br>
            <a:br>
              <a:rPr lang="en-US" sz="1800" dirty="0">
                <a:effectLst/>
              </a:rPr>
            </a:br>
            <a:br>
              <a:rPr lang="en-US" sz="1800" dirty="0">
                <a:effectLst/>
              </a:rPr>
            </a:br>
            <a:br>
              <a:rPr lang="en-US" sz="1800" dirty="0"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balansiranje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bilo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kojeg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predmeta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glavi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tokom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efikasan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način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poveća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brzina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dovesti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gubitka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ravnoteže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dovesti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do pada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povreda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bilo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kojim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predmetom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glavi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poželjno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treba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fokusiraju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a to bi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odvraćalo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pažnju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toga.</a:t>
            </a:r>
          </a:p>
          <a:p>
            <a:pPr algn="l"/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B - ChatGPT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47BD20-CC05-4B38-91FA-CB5FC32F8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052" y="2438314"/>
            <a:ext cx="336833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3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79412"/>
            <a:ext cx="8761413" cy="201219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14</a:t>
            </a:r>
            <a:b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li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košarkaši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skočiti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više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savijaju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kolena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br>
              <a:rPr lang="en-US" sz="1800" dirty="0">
                <a:effectLst/>
              </a:rPr>
            </a:br>
            <a:br>
              <a:rPr lang="en-US" sz="1800" dirty="0">
                <a:effectLst/>
              </a:rPr>
            </a:br>
            <a:br>
              <a:rPr lang="en-US" sz="1800" dirty="0"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brzina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dodatnu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kinetičku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enegriju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poveća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distancu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postignuta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 Da,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obično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skočiti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dalje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hoda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pre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skoka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hoda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trči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telo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dobija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vremena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akumulira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momentum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brzinu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pre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skoka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pomoći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postizanju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daljeg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skoka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dirty="0">
                <a:solidFill>
                  <a:srgbClr val="FF0000"/>
                </a:solidFill>
              </a:rPr>
              <a:t>B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7CBA0-CE2E-4DB1-8F29-C6F49655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78" y="2213891"/>
            <a:ext cx="3610179" cy="22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25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79412"/>
            <a:ext cx="8761413" cy="201219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15</a:t>
            </a:r>
            <a:b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li </a:t>
            </a:r>
            <a:r>
              <a:rPr lang="pl-PL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skočiti dalje ako hodam ili trčim?</a:t>
            </a:r>
            <a:br>
              <a:rPr lang="en-US" dirty="0">
                <a:solidFill>
                  <a:schemeClr val="bg1"/>
                </a:solidFill>
                <a:effectLst/>
              </a:rPr>
            </a:br>
            <a:br>
              <a:rPr lang="en-US" sz="20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anaerobni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mišići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zgče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kreiraju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dovoljan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impuls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odbace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košarkaša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zemlje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slučaj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savija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kolena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 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čak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košarkaši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skočiti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savijaju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kolena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Savijanje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kolena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ključni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deo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procesa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skoka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omogućava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telu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pripremi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izvede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skok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najefikasniji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način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dirty="0">
                <a:solidFill>
                  <a:srgbClr val="FF0000"/>
                </a:solidFill>
              </a:rPr>
              <a:t>B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86A38-FB36-405F-A9AD-663331E0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52" y="2320194"/>
            <a:ext cx="3604572" cy="22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6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79412"/>
            <a:ext cx="8761413" cy="201219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16</a:t>
            </a:r>
            <a:b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li se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brže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popeti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uz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konopac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držim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uši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obema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rukama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20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držanje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ušiju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obema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rukama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pomoći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popnete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uz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konopac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B. 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nemoguće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popeti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uz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kanap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koristiš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ruke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239028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dirty="0">
                <a:solidFill>
                  <a:srgbClr val="FF0000"/>
                </a:solidFill>
              </a:rPr>
              <a:t>B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A1335B-DE9D-4B5D-B446-8226D052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352962"/>
            <a:ext cx="3529890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79412"/>
            <a:ext cx="8761413" cy="201219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17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je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lakše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ubaciti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prizemnu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loptu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gol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zatvorim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oči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20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veravatno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zatvaranje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očiju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bi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uticalo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ishod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 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zatvaranje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očiju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pomoći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lakše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ubacite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prizemnu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loptu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gol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Naprotiv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to bi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moglo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opasno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dovesti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povrede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dirty="0">
                <a:solidFill>
                  <a:srgbClr val="FF0000"/>
                </a:solidFill>
              </a:rPr>
              <a:t>B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B63A5-2D27-4F57-B092-86F46680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865" y="2445935"/>
            <a:ext cx="3414056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7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2D3BAF-2C92-468B-98E6-0D239218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Prema broju odgovora na pitanja – PAO</a:t>
            </a:r>
            <a:br>
              <a:rPr lang="sr-Latn-RS" dirty="0"/>
            </a:br>
            <a:r>
              <a:rPr lang="sr-Latn-RS" dirty="0"/>
              <a:t>76.92%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A37EF-71FD-43EB-85AB-5A4800C62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2158737"/>
            <a:ext cx="4944507" cy="3638747"/>
          </a:xfrm>
        </p:spPr>
        <p:txBody>
          <a:bodyPr>
            <a:noAutofit/>
          </a:bodyPr>
          <a:lstStyle/>
          <a:p>
            <a:r>
              <a:rPr lang="sr-Latn-RS" sz="4000" dirty="0"/>
              <a:t>Prema ukupnom skoru – pao</a:t>
            </a:r>
          </a:p>
          <a:p>
            <a:r>
              <a:rPr lang="sr-Latn-RS" sz="4000" dirty="0"/>
              <a:t>65.85%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06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79412"/>
            <a:ext cx="8761413" cy="201219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18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navijači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treba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 nose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naočare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noćno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osmatranje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kada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Svetska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liga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igra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noću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20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struje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stadionu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nose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naočare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noćno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osmatranje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Navijačima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potrebno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nose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naočare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noćno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osmatranje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Svetska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liga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igra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noću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Svetla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stadionima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obično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dovoljno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omoguće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gledanje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utakmice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bez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problema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bez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obzira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to da li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igra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danju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noću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dirty="0">
                <a:solidFill>
                  <a:srgbClr val="FF0000"/>
                </a:solidFill>
              </a:rPr>
              <a:t>B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A42EF5-62AA-41F2-A5F9-3565A13E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773" y="2381158"/>
            <a:ext cx="3654003" cy="223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78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79412"/>
            <a:ext cx="8761413" cy="201219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19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li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poboljšam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svoje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rezultate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testu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učim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nakon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polaganja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testa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Nažalost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način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poboljšaju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rezultati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testa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nakon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već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položen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rezultati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poprave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sledećem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testu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učeći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posle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testa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sledeći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test.</a:t>
            </a: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CDB36-2355-4356-B642-25E8F0AA9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50" y="2275460"/>
            <a:ext cx="3627434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02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735988"/>
            <a:ext cx="8761413" cy="201219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20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dirty="0" err="1">
                <a:effectLst/>
              </a:rPr>
              <a:t>Šta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predviđate</a:t>
            </a:r>
            <a:r>
              <a:rPr lang="en-US" sz="1800" b="1" dirty="0">
                <a:effectLst/>
              </a:rPr>
              <a:t>, ko bi </a:t>
            </a:r>
            <a:r>
              <a:rPr lang="en-US" sz="1800" b="1" dirty="0" err="1">
                <a:effectLst/>
              </a:rPr>
              <a:t>danas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pobedio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kada</a:t>
            </a:r>
            <a:r>
              <a:rPr lang="en-US" sz="1800" b="1" dirty="0">
                <a:effectLst/>
              </a:rPr>
              <a:t> bi Brooklyn Dodgers </a:t>
            </a:r>
            <a:r>
              <a:rPr lang="en-US" sz="1800" b="1" dirty="0" err="1">
                <a:effectLst/>
              </a:rPr>
              <a:t>odigrao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fudbalsku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utakmicu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protiv</a:t>
            </a:r>
            <a:r>
              <a:rPr lang="en-US" sz="1800" b="1" dirty="0">
                <a:effectLst/>
              </a:rPr>
              <a:t> Preston North Enda?</a:t>
            </a:r>
            <a:br>
              <a:rPr lang="en-US" sz="1050" dirty="0"/>
            </a:br>
            <a:br>
              <a:rPr lang="en-US" sz="1050" dirty="0">
                <a:effectLst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Brooklyn Dodgers,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nisam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čuo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za Preston North End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Ishod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utakmice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bi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zavisio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mnogih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faktora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formacija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timova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forma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igrača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taktike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koriste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fizičke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mentalne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pripreme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timova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mnogih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drugih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faktora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koji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uticati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igru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6D960-C400-4FC5-9D40-DF7E3064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0" y="2594073"/>
            <a:ext cx="3269263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735988"/>
            <a:ext cx="8761413" cy="201219"/>
          </a:xfrm>
        </p:spPr>
        <p:txBody>
          <a:bodyPr/>
          <a:lstStyle/>
          <a:p>
            <a:pPr algn="l"/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21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mislite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 je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veća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verovatnoća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će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Argentina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Brazil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osvojiti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sledeće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Svetsko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prvenstvo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fudbalu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050" dirty="0"/>
            </a:br>
            <a:br>
              <a:rPr lang="en-US" sz="1050" dirty="0">
                <a:effectLst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statistički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podaci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ukazuju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to da Argentina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Brazil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ukupno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titula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znači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istorisjki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talentovanih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igrača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plus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fokusiraju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fudbal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predvideti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sigurnošću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zemlja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osvojiti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naredno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Svetsko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prvenstvo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fudbalu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I Argentina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Brazil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uspešne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fudbalske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zemlje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bogatom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istorijom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tradicijom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ovom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sportu.Brazil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petostruki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svetski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prvak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neke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najboljih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igrača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svetu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Argentina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dvostrukog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svetskog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prvaka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takođe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poseduje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igrače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visokog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kvaliteta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poput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Lionela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Mesija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F87B2-A894-40C9-BF0D-36ED66F5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635" y="2362107"/>
            <a:ext cx="358171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62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47" y="2025132"/>
            <a:ext cx="8761413" cy="201219"/>
          </a:xfrm>
        </p:spPr>
        <p:txBody>
          <a:bodyPr/>
          <a:lstStyle/>
          <a:p>
            <a:pPr algn="l"/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22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Postoji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pozitivna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korelacija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između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telefonskih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brojeva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cene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akcija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Apple-a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dana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kasnije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telefona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poveća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da li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kupim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prodam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Apple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akcije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nikakva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logička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veza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broja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telefonskih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brojeva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cene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akcija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kompanije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Apple,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preporučuje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donošenje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investicionih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odluka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osnovu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takvih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informacija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reći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treba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kupiti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deonice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garancije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cena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uvek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porasti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DA2BC3-5DC6-4FF6-B686-F6087959C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814" y="2292681"/>
            <a:ext cx="3894157" cy="22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55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47" y="2025132"/>
            <a:ext cx="8761413" cy="201219"/>
          </a:xfrm>
        </p:spPr>
        <p:txBody>
          <a:bodyPr/>
          <a:lstStyle/>
          <a:p>
            <a:pPr algn="l"/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23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Postoji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pozitivna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korelacija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između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dužine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imena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dobitnika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Nobelove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nagrade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kamatnih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stopa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imena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dobitnika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Nobelove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nagrade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postanu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duža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 li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kupim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obveznice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nikakva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logička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veza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broja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telefonskih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brojeva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cene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akcija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kompanije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Apple,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preporučuje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donošenje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investicionih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odluka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osnovu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takvih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informacija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da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korelacija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puka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slučajnost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istoriski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gledano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ovaj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fenomen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čest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ponovi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99EE1-AE43-44DB-AAAF-BC21491B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937" y="2292508"/>
            <a:ext cx="353598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49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47" y="2025132"/>
            <a:ext cx="8761413" cy="201219"/>
          </a:xfrm>
        </p:spPr>
        <p:txBody>
          <a:bodyPr/>
          <a:lstStyle/>
          <a:p>
            <a:pPr algn="l"/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24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Zašto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postoji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korelacija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između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toga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koliko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puta je Tramp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tvitovao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reč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sjajno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visoke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temperature u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Pjongjangu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tri dana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kasnije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Ovo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verovatno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puka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slučajnost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dodirnih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tačaka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izmedju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Trampovih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tweetova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klime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Pjongjangu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 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racionalna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veza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broja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Trampovih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tvitova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temperatura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Pjongjangu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bilo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kojoj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drugoj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lokaciji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preporučuje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donošenje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zaključaka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osnovu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takvih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informacija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C639C-7F8A-4D74-A515-48C1777E4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15" y="2323163"/>
            <a:ext cx="3802710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47" y="2025132"/>
            <a:ext cx="8761413" cy="201219"/>
          </a:xfrm>
        </p:spPr>
        <p:txBody>
          <a:bodyPr/>
          <a:lstStyle/>
          <a:p>
            <a:pPr algn="l"/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25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je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lakše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uhvatiti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bananu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ljutu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mačku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većini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situacija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lakše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uhvatiti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bananu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nego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besnu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mačku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mačka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beži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pruža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otpor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Takođe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ogrebe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ujede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 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Banane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obično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nemaju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sposobnost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kretanja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pružaju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otpor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njihovo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hvatanje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ponekad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jednostavno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mačke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životinje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nepredvidive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brze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agresivne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posebno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uplašene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AC214-0019-4AC9-8450-434FCF5A8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333" y="2500049"/>
            <a:ext cx="3353091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47" y="2025132"/>
            <a:ext cx="8761413" cy="201219"/>
          </a:xfrm>
        </p:spPr>
        <p:txBody>
          <a:bodyPr/>
          <a:lstStyle/>
          <a:p>
            <a:pPr algn="l"/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26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je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lakše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uhvatiti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kutiju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ljutu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mačku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većini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slučajeva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lakše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uhvatiti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kutiju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nego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besnu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mačku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mačka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beži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pruža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otpor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Takođe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ujede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ogrebe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kutija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veća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raspona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ruku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teža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onoga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uhvati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onda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lakše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uhvatiti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kutiju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mačka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standardne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veličine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Uhvatiti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kutiju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mnogo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lakše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uhvatanja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mačke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Kutije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predmeti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koji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pružaju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otpor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koji se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kreću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sami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sebe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mačke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s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druge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strane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životinje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obdarene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sposobnošću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brzog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kretanja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sposobne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brane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osete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ugroženo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napadnuto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8568B-168F-4509-9536-0E50E3136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475003"/>
            <a:ext cx="3505504" cy="2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3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47" y="2025132"/>
            <a:ext cx="8761413" cy="201219"/>
          </a:xfrm>
        </p:spPr>
        <p:txBody>
          <a:bodyPr/>
          <a:lstStyle/>
          <a:p>
            <a:pPr algn="l"/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27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kvoterbekovi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Americkom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fudbalu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bacaju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loptu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dalje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ukrste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noge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.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način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koji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kvoterbekovi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ukrštaju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noge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uticaj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koliko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daleko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bace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loptu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američkom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fudbalu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Ukrštanje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samo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jedan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načina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koji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kvoterbekovi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pripremaju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bacanje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lopte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Ne 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neprirodan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pokret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samo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bude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otežavajući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faktor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uglavnom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skaču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bacaju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loptu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5F183-8E5F-487E-8B88-A642CD689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674" y="2591497"/>
            <a:ext cx="3475021" cy="17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4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r-Latn-R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1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je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ispijanje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puno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vode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efektivno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zaštitu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opekotina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sunca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poznato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ispijanje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puno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vode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efektivno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zaštiti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opekotina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sunca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Sa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Sunca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stižu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UV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zraci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Pre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zaštite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kreme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UV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faktorom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B.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Ljudskom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organizmu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potrebno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2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litre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vode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dnevno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svakako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pomoći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izgori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suncu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važno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ljudi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koriste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kremu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sunčanje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adekvatnim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zaštitnim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faktorom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Takođe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bitno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izlaže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sunčevim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zracima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najtoplijem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delu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dana.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3C7F7-6ED7-4D49-AEAD-19A50032C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788" y="2434504"/>
            <a:ext cx="3673158" cy="198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dirty="0">
                <a:solidFill>
                  <a:srgbClr val="FF0000"/>
                </a:solidFill>
              </a:rPr>
              <a:t>B - ChatGPT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04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47" y="2025132"/>
            <a:ext cx="8761413" cy="201219"/>
          </a:xfrm>
        </p:spPr>
        <p:txBody>
          <a:bodyPr/>
          <a:lstStyle/>
          <a:p>
            <a:pPr algn="l"/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28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kvoterbek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americkom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fudbalu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treba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legne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pre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nego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baci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loptu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uradi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igra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prekida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pokreće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sledeća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akcija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Kvoterbek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američkom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fudbalu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mora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leži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pre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nego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baci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loptu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0050B-7E72-41E9-81EE-561F6F77D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683" y="2419262"/>
            <a:ext cx="3375953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70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46" y="2217556"/>
            <a:ext cx="8761413" cy="376517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29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dirty="0" err="1">
                <a:effectLst/>
              </a:rPr>
              <a:t>Mogu</a:t>
            </a:r>
            <a:r>
              <a:rPr lang="en-US" sz="1800" b="1" dirty="0">
                <a:effectLst/>
              </a:rPr>
              <a:t> li da </a:t>
            </a:r>
            <a:r>
              <a:rPr lang="en-US" sz="1800" b="1" dirty="0" err="1">
                <a:effectLst/>
              </a:rPr>
              <a:t>koristim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slučajne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brojeve</a:t>
            </a:r>
            <a:r>
              <a:rPr lang="en-US" sz="1800" b="1" dirty="0">
                <a:effectLst/>
              </a:rPr>
              <a:t> za </a:t>
            </a:r>
            <a:r>
              <a:rPr lang="en-US" sz="1800" b="1" dirty="0" err="1">
                <a:effectLst/>
              </a:rPr>
              <a:t>predviđanje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predsedničkih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izbora</a:t>
            </a:r>
            <a:r>
              <a:rPr lang="en-US" sz="1800" b="1" dirty="0">
                <a:effectLst/>
              </a:rPr>
              <a:t>?</a:t>
            </a:r>
            <a:br>
              <a:rPr lang="en-US" sz="1800" b="1" dirty="0">
                <a:effectLst/>
              </a:rPr>
            </a:br>
            <a:br>
              <a:rPr lang="en-US" sz="1050" dirty="0">
                <a:effectLst/>
              </a:rPr>
            </a:br>
            <a:br>
              <a:rPr lang="en-US" sz="1050" dirty="0">
                <a:effectLst/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Prosečan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to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postoje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situacije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istoriji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pokazalo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izuzetno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daroviti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ljudi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mogućnost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urade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Korišćenje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slučajnih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brojeva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pouzdana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metoda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predviđanje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predsedničkih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izbora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predviđanje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izbora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zahteva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analizu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političkih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faktora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poput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popularnosti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kandidata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mišljenja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birača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kvaliteta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kampanje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finansijskog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drugih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faktora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FA8B0-3FED-43D4-B546-FF86A223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404021"/>
            <a:ext cx="3842365" cy="23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9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24" y="2594073"/>
            <a:ext cx="8761413" cy="376517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30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dirty="0">
                <a:effectLst/>
              </a:rPr>
              <a:t>Da li </a:t>
            </a:r>
            <a:r>
              <a:rPr lang="en-US" sz="1800" b="1" dirty="0" err="1">
                <a:effectLst/>
              </a:rPr>
              <a:t>treba</a:t>
            </a:r>
            <a:r>
              <a:rPr lang="en-US" sz="1800" b="1" dirty="0">
                <a:effectLst/>
              </a:rPr>
              <a:t> da </a:t>
            </a:r>
            <a:r>
              <a:rPr lang="en-US" sz="1800" b="1" dirty="0" err="1">
                <a:effectLst/>
              </a:rPr>
              <a:t>koristim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slučajne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brojeve</a:t>
            </a:r>
            <a:r>
              <a:rPr lang="en-US" sz="1800" b="1" dirty="0">
                <a:effectLst/>
              </a:rPr>
              <a:t> da </a:t>
            </a:r>
            <a:r>
              <a:rPr lang="en-US" sz="1800" b="1" dirty="0" err="1">
                <a:effectLst/>
              </a:rPr>
              <a:t>svojim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učenicima</a:t>
            </a:r>
            <a:r>
              <a:rPr lang="en-US" sz="1800" b="1" dirty="0">
                <a:effectLst/>
              </a:rPr>
              <a:t> dam </a:t>
            </a:r>
            <a:r>
              <a:rPr lang="en-US" sz="1800" b="1" dirty="0" err="1">
                <a:effectLst/>
              </a:rPr>
              <a:t>ocene</a:t>
            </a:r>
            <a:r>
              <a:rPr lang="en-US" sz="1050" b="1" dirty="0">
                <a:effectLst/>
              </a:rPr>
              <a:t>?</a:t>
            </a:r>
            <a:br>
              <a:rPr lang="en-US" sz="1050" b="1" dirty="0">
                <a:effectLst/>
              </a:rPr>
            </a:br>
            <a:br>
              <a:rPr lang="en-US" sz="1050" dirty="0">
                <a:effectLst/>
              </a:rPr>
            </a:br>
            <a:br>
              <a:rPr lang="en-US" sz="1800" b="1" dirty="0">
                <a:effectLst/>
              </a:rPr>
            </a:br>
            <a:br>
              <a:rPr lang="en-US" sz="1050" dirty="0">
                <a:effectLst/>
              </a:rPr>
            </a:br>
            <a:br>
              <a:rPr lang="en-US" sz="1050" dirty="0">
                <a:effectLst/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br>
              <a:rPr lang="en-US" sz="1800" dirty="0">
                <a:solidFill>
                  <a:schemeClr val="bg1"/>
                </a:solidFill>
                <a:effectLst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ocenjivanje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zasnovano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proceni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znanja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Nasumični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brojevi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uklapaju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 Ne,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biste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trebali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koristite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nasumične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brojeve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biste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ocene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svojim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učenicima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Ocenjivanje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učenika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zahteva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procenu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njihovih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dostignuća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napora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osnovu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kriterijuma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koji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unapred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postavljeni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obično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zahteva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ocenjivanje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njihovih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testova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domaćih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zadataka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projekata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drugih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zadatka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koji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dizajnirani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procene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njihove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sposobnosti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znanje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5C093-191E-465B-8991-577EB390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964" y="2369728"/>
            <a:ext cx="3436918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0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62" y="847627"/>
            <a:ext cx="8761413" cy="376517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31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zapalim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logorsku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vatru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šibicom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palicom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Preporučljivo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zapalite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logorsku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vatru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šibicom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sigurniji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lakši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način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zapalite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vatru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Šibicom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mnogo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lakše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FAC28-A716-4549-96A5-3A856B57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328472"/>
            <a:ext cx="3864490" cy="22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02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62" y="847627"/>
            <a:ext cx="8761413" cy="376517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32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je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bolje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koristiti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kutiju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šibicu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podmetanje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vatre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.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Oba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načina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efikasna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podmetanje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vatre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Šibicom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mnogo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lakše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35333" y="4732257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sr-Latn-RS" b="1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sr-Latn-RS" dirty="0">
                <a:solidFill>
                  <a:srgbClr val="FF0000"/>
                </a:solidFill>
              </a:rPr>
              <a:t>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47C2B-8D7A-4BFF-A1F9-6455A4C31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904" y="2368382"/>
            <a:ext cx="3962773" cy="250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9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62" y="847627"/>
            <a:ext cx="8761413" cy="376517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33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Postoji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pozitivna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korelacija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između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Trampovog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tvitovanja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ove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reči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cene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akcija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Urban Tea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četiri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dana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kasnije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.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Tramp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tvituje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sa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, da li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kupim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akcije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Urban Tea?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. 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Ovo je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verovatno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puka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slučajnost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zato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što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nema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dodirnih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tačaka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izmedju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Trampovih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tweetova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prodaje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deonica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Urab</a:t>
            </a: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Tea.</a:t>
            </a: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orelacija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tvitova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nekog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pojedinca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cene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akcija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kompanije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dovoljna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osnova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za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donošenje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investicionih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odluka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D9C49-CE69-4A30-B13E-11142700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4" y="2594073"/>
            <a:ext cx="4330045" cy="26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01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42" y="847627"/>
            <a:ext cx="8761413" cy="376517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3</a:t>
            </a:r>
            <a:r>
              <a:rPr lang="sr-Latn-RS" sz="1800" dirty="0">
                <a:solidFill>
                  <a:schemeClr val="bg1"/>
                </a:solidFill>
                <a:latin typeface="Roboto" panose="02000000000000000000" pitchFamily="2" charset="0"/>
              </a:rPr>
              <a:t>4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Postoji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pozitivna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korelacija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između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bacanja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kockica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kamatnih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stopa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Ako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se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bacanje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kockica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poveća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da li da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kupim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šoljicu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kafe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postoji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logička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veza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između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povećanja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bacanja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kockica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kupovine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šoljice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kafe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Korelacija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između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ovih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dveju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varijabli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je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verovatno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slučajna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uzrokuje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međusobne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efekte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je ova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korelacija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tačna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možda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treb</a:t>
            </a:r>
            <a:r>
              <a:rPr lang="sr-Latn-RS" b="0" i="0" dirty="0">
                <a:solidFill>
                  <a:srgbClr val="202124"/>
                </a:solidFill>
                <a:effectLst/>
                <a:latin typeface="docs-Roboto"/>
              </a:rPr>
              <a:t>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kupovati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kafu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kafa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skuplja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5CA2C5-116E-4F9B-9048-86D492C8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498875"/>
            <a:ext cx="4105848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60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42" y="847627"/>
            <a:ext cx="8761413" cy="376517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3</a:t>
            </a:r>
            <a:r>
              <a:rPr lang="sr-Latn-RS" sz="1800" dirty="0">
                <a:solidFill>
                  <a:schemeClr val="bg1"/>
                </a:solidFill>
                <a:latin typeface="Roboto" panose="02000000000000000000" pitchFamily="2" charset="0"/>
              </a:rPr>
              <a:t>5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pl-PL" sz="18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 li kašike rastu brže kada je sunce?</a:t>
            </a: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Kašike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rastu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jer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nisu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živi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organizmi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prolaze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kroz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proces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rasta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dirty="0"/>
            </a:b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kašike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rastu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drvetu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nisu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živa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bića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nego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predmeti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EBC5B-2B78-46FB-81CF-42FB9C98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434" y="2790344"/>
            <a:ext cx="3937041" cy="27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84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42" y="847627"/>
            <a:ext cx="8761413" cy="376517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3</a:t>
            </a:r>
            <a:r>
              <a:rPr lang="sr-Latn-RS" sz="1800" dirty="0">
                <a:solidFill>
                  <a:schemeClr val="bg1"/>
                </a:solidFill>
                <a:latin typeface="Roboto" panose="02000000000000000000" pitchFamily="2" charset="0"/>
              </a:rPr>
              <a:t>6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Da li </a:t>
            </a:r>
            <a:r>
              <a:rPr lang="en-US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fudbaleri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igraju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bolje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ako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skaču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 90 </a:t>
            </a:r>
            <a:r>
              <a:rPr lang="en-US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minuta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br>
              <a:rPr lang="en-US" sz="1050" dirty="0"/>
            </a:br>
            <a:br>
              <a:rPr lang="en-US" sz="1050" dirty="0"/>
            </a:br>
            <a:br>
              <a:rPr lang="en-US" sz="1050" dirty="0"/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Fudbaleri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mogu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skakati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90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minuta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tokom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fudbalske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utakmice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bi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bilo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fizički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nemoguće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iscrpljujuće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br>
              <a:rPr lang="en-US" dirty="0"/>
            </a:b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it-IT" b="0" i="0" dirty="0">
                <a:solidFill>
                  <a:srgbClr val="202124"/>
                </a:solidFill>
                <a:effectLst/>
                <a:latin typeface="docs-Roboto"/>
              </a:rPr>
              <a:t>Verovatno da pošto su svežiji.</a:t>
            </a:r>
            <a:endParaRPr lang="en-US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D0A953-6365-49CA-93D4-91D5FF473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394" y="2594073"/>
            <a:ext cx="4277322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7" y="960558"/>
            <a:ext cx="8761413" cy="376517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sr-Latn-R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 li fudbaleri igraju bolje ako spavaju tokom utakmice?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fudbaleri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neće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igrati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bolje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spavaju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tokom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utakmice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br>
              <a:rPr lang="en-US" dirty="0"/>
            </a:b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moguće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igrači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spavaju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tokom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utakmice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3605C-9B8D-4880-A997-36D0A51C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79" y="2243355"/>
            <a:ext cx="4143953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3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Roboto" panose="02000000000000000000" pitchFamily="2" charset="0"/>
              </a:rPr>
              <a:t>2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viršle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ukusnije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im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dodamo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pseću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dlaku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Viršlama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treba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dodavati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pseću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dlaku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Viršle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prepune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emulgatora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jedan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njih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koristi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pseću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dlaku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Pseća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dlaka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viršli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izazove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zdravstvene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probleme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B. 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Verovatno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uobičajeno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viršle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pseća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dlaka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ljudi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to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jedu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097625" y="470397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dirty="0">
                <a:solidFill>
                  <a:srgbClr val="FF0000"/>
                </a:solidFill>
              </a:rPr>
              <a:t>B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16088-AB05-4041-9A0F-7AF7DFA51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737" y="2362107"/>
            <a:ext cx="3627434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9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7" y="960558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sr-Latn-R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Da li je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veća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verovatnoća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će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tim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osvojiti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EPL (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Englesku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Premijer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Ligu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)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se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njegov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golman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zove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Meri?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Nije bitno da li se zove Meri ili drugačije, već je važno da zna da brani.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racionalna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veza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toga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kako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golman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zove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uspeha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tima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osvajanju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Engleske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Premijer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Lige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(EPL).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38392-2D92-42E3-A560-77AF9CF0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664" y="2594073"/>
            <a:ext cx="4220164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12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7" y="960558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sr-Latn-R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 li je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verovatnoća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će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kandidat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Nezavisne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stranke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izabran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za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predsednika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je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izborna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godina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podjednako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deljiva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4.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faktor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koji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utiče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izbore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Više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važna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popularnost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kampanja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nikakva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logička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veza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činjenice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godina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izbora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deljiva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4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izbora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kandidata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Nezavisne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stranke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0C169-ACC4-41FC-96CA-36D50A80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445" y="2939642"/>
            <a:ext cx="4258269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06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7" y="960558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40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it-IT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 li automobili dobijaju više milja po galonu ako peru zube?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it-IT" b="0" i="0" dirty="0">
                <a:solidFill>
                  <a:srgbClr val="202124"/>
                </a:solidFill>
                <a:effectLst/>
                <a:latin typeface="docs-Roboto"/>
              </a:rPr>
              <a:t>Ne, zato što automobili nemaju zube, pa nije važno da li ih peru.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nikakva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veza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pranja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zuba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efikasnosti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goriva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automobilima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potpuno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različite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stvari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nemaju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uticaja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jedna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drugu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C0D80-923B-462E-BE15-14FF373A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678" y="2838105"/>
            <a:ext cx="4267796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94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8" y="858122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41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Boja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čarapa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kriminalac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nosi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nema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nikakve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veze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verovatnoćom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ponovo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počiniti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prestup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</a:t>
            </a:r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verovatno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odredjena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vrsta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korelacije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432177" y="1254536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Ako</a:t>
            </a: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kriminalac</a:t>
            </a: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nosi</a:t>
            </a: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bele</a:t>
            </a: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čarape</a:t>
            </a: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da li je </a:t>
            </a:r>
            <a:r>
              <a:rPr lang="en-US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veća</a:t>
            </a: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verovatnoća</a:t>
            </a: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US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će</a:t>
            </a: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ponovo</a:t>
            </a: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biti</a:t>
            </a: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prestupnik</a:t>
            </a: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E4B72-3B19-4F89-B5BA-16069286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885737"/>
            <a:ext cx="4267796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75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8" y="858122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42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u tom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slučaju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obe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ruke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zauzete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 Na taj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način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jedino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moguće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održavati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vodi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plivati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Držanje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kupaćeg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kostima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rukama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neće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pomoći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plivanju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brže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Naprotiv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to bi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moglo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otežati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kretanje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ruku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smanjiti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efikasnost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plivanja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432177" y="1254536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Mogu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li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plivam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brže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držim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kupaći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kostim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rukama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ED3C67-8851-4905-80A2-BD25FD7D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725615"/>
            <a:ext cx="4182059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04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8" y="858122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43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u tom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slučaju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obe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ruke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zauzete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 Na taj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način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jedino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moguće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održavati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vodi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plivati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Otežavajuća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okolnost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nos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zapušen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Držanje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nosa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obe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ruke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dok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plivate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vam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pomoći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izbegnete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uđe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voda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nozdrve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neće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povećati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vašu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brzinu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plivanja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432177" y="1254536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Mogu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li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pliva</a:t>
            </a:r>
            <a:r>
              <a:rPr lang="sr-Latn-R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brže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držim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obe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ruke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r>
              <a:rPr lang="sr-Latn-R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A9987-3057-4D94-9DAA-C4804A08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782773"/>
            <a:ext cx="4153480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243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8" y="858122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44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Drvo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doživljavati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emocije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poput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sreće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tuge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živo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poseduje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nervni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sistem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moždane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funkcije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Zagrljaj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drveta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doneti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ljudima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osećaj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smirenosti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povezanosti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prirodom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poboljšati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raspoloženje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neće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uticati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sreću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drveta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Da,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istraživanja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pokazuju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biljke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osećaju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bol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reaguju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stimulanse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spoljašnje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sredine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Zagrljaj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prijati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drvetu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čoveku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432177" y="1254536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 li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će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drvo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srećnije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ga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zagrlim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r>
              <a:rPr lang="sr-Latn-R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3C795-C503-4F75-B5F9-2C528A645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678" y="2730378"/>
            <a:ext cx="4458322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30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8" y="858122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45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pl-PL" b="0" i="0" dirty="0">
                <a:solidFill>
                  <a:srgbClr val="202124"/>
                </a:solidFill>
                <a:effectLst/>
                <a:latin typeface="docs-Roboto"/>
              </a:rPr>
              <a:t>Ne verujem da postoji korelacija - moguće je da deonice sponzora porastu.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nikakva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logična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veza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uspeha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jednog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fudbalskog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tima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kretanja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indeksa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berzi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432177" y="1254536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 li je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verovatnoća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će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indeksi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berzi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porasti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NFC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osvoji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Super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Boul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r>
              <a:rPr lang="sr-Latn-R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16DC9-7B4E-447F-A8ED-A84EB3C9A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949" y="2594073"/>
            <a:ext cx="4410691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948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8" y="858122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46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korelacija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 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veza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dana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mesecu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rizika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srčanog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udara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kod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ljudi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azijskog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porekla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dokaz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o tome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veza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dana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mesecu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rizika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srčanog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udara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kod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ljudi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azijskog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porekla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bilo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druge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etničke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grupe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 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432177" y="1254536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 li je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verovatnoća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će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Amerikanci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azijskog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porekla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imati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srčani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udar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4. dana u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mesecu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47D9E-80F5-408A-9D75-98D8C1A2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462631"/>
            <a:ext cx="4220164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9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8" y="858122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47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.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Ime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uragana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utiče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jačinu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samog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uragana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već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samo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jedna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karakteristika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kojom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uragan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identifikuje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prati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pa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tačno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uragani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ženskim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imenima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smrtonosniji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onih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muškim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imenima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Većina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imena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uragana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poznajem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ženska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ova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tvrdnja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tačna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432177" y="1254536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Da li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su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uragani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sa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ženskim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imenom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smrtonosniji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od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uragana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po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imenu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docs-Roboto"/>
              </a:rPr>
              <a:t>muškaraca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docs-Roboto"/>
              </a:rPr>
              <a:t>?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45A4A-49F4-4438-9E89-BF626492E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594073"/>
            <a:ext cx="4267796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r-Latn-R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3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stene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imaju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bolji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ukus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dodate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Epsom soli?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A. 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kamenje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jestivo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pa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samim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tim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Epsom soli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pomažu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 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Epsom soli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soli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magnezijum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sulfata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Epsom soli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koriste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kupka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preporučljivo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dodajemo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hranu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koriste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začin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aditiv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ishrani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 algn="l">
              <a:buNone/>
            </a:pP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B - ChatGPT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1897D-506C-46E6-96CB-D76C2E64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963" y="2278280"/>
            <a:ext cx="3429297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13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6" y="847627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48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.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naučni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dokaz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određene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poze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moću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direktno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povećati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nivo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testosterona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telu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Međutim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neki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istraživači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smatraju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korelacija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držanja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moćnih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poza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povećanja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samopouzdanja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snage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pomoći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povećanju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nivoa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testosterona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Verovatno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zauzimanje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odrenjenih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položaja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tela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utiče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hormonski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status.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328482" y="1519307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050" b="1" dirty="0"/>
              <a:t> </a:t>
            </a:r>
            <a:r>
              <a:rPr lang="it-IT" sz="1800" b="1" dirty="0"/>
              <a:t>Mogu li poze moći povećati testosteron?</a:t>
            </a:r>
            <a:br>
              <a:rPr lang="it-IT" sz="1800" dirty="0"/>
            </a:br>
            <a:endParaRPr lang="it-IT" sz="1800" dirty="0"/>
          </a:p>
          <a:p>
            <a:br>
              <a:rPr lang="it-IT" sz="1800" dirty="0"/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432EB-EB30-448A-97DE-66BA66EF3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716089"/>
            <a:ext cx="4258269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5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6" y="847627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49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Roboto" panose="02000000000000000000" pitchFamily="2" charset="0"/>
              </a:rPr>
              <a:t>.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Ne,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nažalost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smrt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je ne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moguće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odložiti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smrt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je u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glavnom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izazvana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starenjem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procesima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u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organizmu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dirty="0"/>
            </a:br>
            <a:endParaRPr lang="en-US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naučni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dokaz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smrt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odložiti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Stoga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moguće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starije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Kineskinje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odlože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svoju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smrt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bilo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ko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drugi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odloži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svoju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smrt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bilo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kojeg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vremena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uključujući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vreme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proslave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Festivala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žetvenog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meseca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432175" y="1904408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 err="1"/>
              <a:t>Mogu</a:t>
            </a:r>
            <a:r>
              <a:rPr lang="en-US" sz="1800" b="1" dirty="0"/>
              <a:t> li </a:t>
            </a:r>
            <a:r>
              <a:rPr lang="en-US" sz="1800" b="1" dirty="0" err="1"/>
              <a:t>starije</a:t>
            </a:r>
            <a:r>
              <a:rPr lang="en-US" sz="1800" b="1" dirty="0"/>
              <a:t> </a:t>
            </a:r>
            <a:r>
              <a:rPr lang="en-US" sz="1800" b="1" dirty="0" err="1"/>
              <a:t>Kineskinje</a:t>
            </a:r>
            <a:r>
              <a:rPr lang="en-US" sz="1800" b="1" dirty="0"/>
              <a:t> da </a:t>
            </a:r>
            <a:r>
              <a:rPr lang="en-US" sz="1800" b="1" dirty="0" err="1"/>
              <a:t>odlože</a:t>
            </a:r>
            <a:r>
              <a:rPr lang="en-US" sz="1800" b="1" dirty="0"/>
              <a:t> </a:t>
            </a:r>
            <a:r>
              <a:rPr lang="en-US" sz="1800" b="1" dirty="0" err="1"/>
              <a:t>svoju</a:t>
            </a:r>
            <a:r>
              <a:rPr lang="en-US" sz="1800" b="1" dirty="0"/>
              <a:t> </a:t>
            </a:r>
            <a:r>
              <a:rPr lang="en-US" sz="1800" b="1" dirty="0" err="1"/>
              <a:t>smrt</a:t>
            </a:r>
            <a:r>
              <a:rPr lang="en-US" sz="1800" b="1" dirty="0"/>
              <a:t> do </a:t>
            </a:r>
            <a:r>
              <a:rPr lang="en-US" sz="1800" b="1" dirty="0" err="1"/>
              <a:t>posle</a:t>
            </a:r>
            <a:r>
              <a:rPr lang="en-US" sz="1800" b="1" dirty="0"/>
              <a:t> </a:t>
            </a:r>
            <a:r>
              <a:rPr lang="en-US" sz="1800" b="1" dirty="0" err="1"/>
              <a:t>proslave</a:t>
            </a:r>
            <a:r>
              <a:rPr lang="en-US" sz="1800" b="1" dirty="0"/>
              <a:t> </a:t>
            </a:r>
            <a:r>
              <a:rPr lang="en-US" sz="1800" b="1" dirty="0" err="1"/>
              <a:t>Festivala</a:t>
            </a:r>
            <a:r>
              <a:rPr lang="en-US" sz="1800" b="1" dirty="0"/>
              <a:t> </a:t>
            </a:r>
            <a:r>
              <a:rPr lang="en-US" sz="1800" b="1" dirty="0" err="1"/>
              <a:t>žetvenog</a:t>
            </a:r>
            <a:r>
              <a:rPr lang="en-US" sz="1800" b="1" dirty="0"/>
              <a:t> </a:t>
            </a:r>
            <a:r>
              <a:rPr lang="en-US" sz="1800" b="1" dirty="0" err="1"/>
              <a:t>meseca</a:t>
            </a:r>
            <a:r>
              <a:rPr lang="en-US" sz="1800" b="1" dirty="0"/>
              <a:t>?</a:t>
            </a:r>
            <a:br>
              <a:rPr lang="en-US" sz="1800" dirty="0"/>
            </a:br>
            <a:endParaRPr lang="en-US" sz="1800" dirty="0"/>
          </a:p>
          <a:p>
            <a:endParaRPr lang="it-IT" sz="1800" dirty="0"/>
          </a:p>
          <a:p>
            <a:br>
              <a:rPr lang="en-US" sz="1050" dirty="0"/>
            </a:br>
            <a:br>
              <a:rPr lang="it-IT" sz="1800" dirty="0"/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3C9376-8F34-4120-B237-8FFEA887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236" y="2555778"/>
            <a:ext cx="4353533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13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6" y="847627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50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42" y="2989998"/>
            <a:ext cx="7602547" cy="34163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.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Nije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preporučljivo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 se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odluke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kupovini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ili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prodaji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berzi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donose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osnovu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broja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Google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pretraga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za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bilo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koju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reč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Iako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postoje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različiti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faktori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koji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mogu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uticati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kretanje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cena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akcija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pretraga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za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određenu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reč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nije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pouzdan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9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pokazatelj</a:t>
            </a:r>
            <a:r>
              <a:rPr lang="en-US" sz="19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en-US" sz="19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90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svi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pretražuju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reč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dug,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indikaciju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globalni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dug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povećava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osnovu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toga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mogu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možda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zakljuce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kakav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trend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432175" y="2273451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/>
              <a:t>Da li </a:t>
            </a:r>
            <a:r>
              <a:rPr lang="en-US" sz="1800" b="1" dirty="0" err="1"/>
              <a:t>investitori</a:t>
            </a:r>
            <a:r>
              <a:rPr lang="en-US" sz="1800" b="1" dirty="0"/>
              <a:t> </a:t>
            </a:r>
            <a:r>
              <a:rPr lang="en-US" sz="1800" b="1" dirty="0" err="1"/>
              <a:t>mogu</a:t>
            </a:r>
            <a:r>
              <a:rPr lang="en-US" sz="1800" b="1" dirty="0"/>
              <a:t> da </a:t>
            </a:r>
            <a:r>
              <a:rPr lang="en-US" sz="1800" b="1" dirty="0" err="1"/>
              <a:t>ostvare</a:t>
            </a:r>
            <a:r>
              <a:rPr lang="en-US" sz="1800" b="1" dirty="0"/>
              <a:t> </a:t>
            </a:r>
            <a:r>
              <a:rPr lang="en-US" sz="1800" b="1" dirty="0" err="1"/>
              <a:t>godišnji</a:t>
            </a:r>
            <a:r>
              <a:rPr lang="en-US" sz="1800" b="1" dirty="0"/>
              <a:t> </a:t>
            </a:r>
            <a:r>
              <a:rPr lang="en-US" sz="1800" b="1" dirty="0" err="1"/>
              <a:t>prinos</a:t>
            </a:r>
            <a:r>
              <a:rPr lang="en-US" sz="1800" b="1" dirty="0"/>
              <a:t> od 23 </a:t>
            </a:r>
            <a:r>
              <a:rPr lang="en-US" sz="1800" b="1" dirty="0" err="1"/>
              <a:t>odsto</a:t>
            </a:r>
            <a:r>
              <a:rPr lang="en-US" sz="1800" b="1" dirty="0"/>
              <a:t> </a:t>
            </a:r>
            <a:r>
              <a:rPr lang="en-US" sz="1800" b="1" dirty="0" err="1"/>
              <a:t>na</a:t>
            </a:r>
            <a:r>
              <a:rPr lang="en-US" sz="1800" b="1" dirty="0"/>
              <a:t> </a:t>
            </a:r>
            <a:r>
              <a:rPr lang="en-US" sz="1800" b="1" dirty="0" err="1"/>
              <a:t>berzi</a:t>
            </a:r>
            <a:r>
              <a:rPr lang="en-US" sz="1800" b="1" dirty="0"/>
              <a:t> </a:t>
            </a:r>
            <a:r>
              <a:rPr lang="en-US" sz="1800" b="1" dirty="0" err="1"/>
              <a:t>zasnivajući</a:t>
            </a:r>
            <a:r>
              <a:rPr lang="en-US" sz="1800" b="1" dirty="0"/>
              <a:t> </a:t>
            </a:r>
            <a:r>
              <a:rPr lang="en-US" sz="1800" b="1" dirty="0" err="1"/>
              <a:t>svoje</a:t>
            </a:r>
            <a:r>
              <a:rPr lang="en-US" sz="1800" b="1" dirty="0"/>
              <a:t> </a:t>
            </a:r>
            <a:r>
              <a:rPr lang="en-US" sz="1800" b="1" dirty="0" err="1"/>
              <a:t>odluke</a:t>
            </a:r>
            <a:r>
              <a:rPr lang="en-US" sz="1800" b="1" dirty="0"/>
              <a:t> o </a:t>
            </a:r>
            <a:r>
              <a:rPr lang="en-US" sz="1800" b="1" dirty="0" err="1"/>
              <a:t>kupovini</a:t>
            </a:r>
            <a:r>
              <a:rPr lang="en-US" sz="1800" b="1" dirty="0"/>
              <a:t>/</a:t>
            </a:r>
            <a:r>
              <a:rPr lang="en-US" sz="1800" b="1" dirty="0" err="1"/>
              <a:t>prodaji</a:t>
            </a:r>
            <a:r>
              <a:rPr lang="en-US" sz="1800" b="1" dirty="0"/>
              <a:t> </a:t>
            </a:r>
            <a:r>
              <a:rPr lang="en-US" sz="1800" b="1" dirty="0" err="1"/>
              <a:t>na</a:t>
            </a:r>
            <a:r>
              <a:rPr lang="en-US" sz="1800" b="1" dirty="0"/>
              <a:t> </a:t>
            </a:r>
            <a:r>
              <a:rPr lang="en-US" sz="1800" b="1" dirty="0" err="1"/>
              <a:t>osnovu</a:t>
            </a:r>
            <a:r>
              <a:rPr lang="en-US" sz="1800" b="1" dirty="0"/>
              <a:t> </a:t>
            </a:r>
            <a:r>
              <a:rPr lang="en-US" sz="1800" b="1" dirty="0" err="1"/>
              <a:t>broja</a:t>
            </a:r>
            <a:r>
              <a:rPr lang="en-US" sz="1800" b="1" dirty="0"/>
              <a:t> Google </a:t>
            </a:r>
            <a:r>
              <a:rPr lang="en-US" sz="1800" b="1" dirty="0" err="1"/>
              <a:t>pretraga</a:t>
            </a:r>
            <a:r>
              <a:rPr lang="en-US" sz="1800" b="1" dirty="0"/>
              <a:t> za </a:t>
            </a:r>
            <a:r>
              <a:rPr lang="en-US" sz="1800" b="1" dirty="0" err="1"/>
              <a:t>reč</a:t>
            </a:r>
            <a:r>
              <a:rPr lang="en-US" sz="1800" b="1" dirty="0"/>
              <a:t> dug?</a:t>
            </a:r>
            <a:br>
              <a:rPr lang="en-US" sz="1800" dirty="0"/>
            </a:br>
            <a:endParaRPr lang="en-US" sz="1800" dirty="0"/>
          </a:p>
          <a:p>
            <a:br>
              <a:rPr lang="en-US" sz="1050" dirty="0"/>
            </a:br>
            <a:br>
              <a:rPr lang="en-US" sz="1800" dirty="0"/>
            </a:br>
            <a:endParaRPr lang="en-US" sz="1800" dirty="0"/>
          </a:p>
          <a:p>
            <a:endParaRPr lang="it-IT" sz="1800" dirty="0"/>
          </a:p>
          <a:p>
            <a:br>
              <a:rPr lang="en-US" sz="1050" dirty="0"/>
            </a:br>
            <a:br>
              <a:rPr lang="it-IT" sz="1800" dirty="0"/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64720-D0B7-4B9B-B494-313C5CA0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038" y="2731556"/>
            <a:ext cx="4305901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21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6" y="847627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51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42" y="2989998"/>
            <a:ext cx="7602547" cy="341630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.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Ne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očigledna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veza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između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cena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bitkoina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prinosa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akcija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u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industriji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kartonskih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kontejnera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kutija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. To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su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dva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različita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tržišta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koja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funkcionišu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na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osnovu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različitih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faktora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uticaja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br>
              <a:rPr lang="en-US" sz="19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90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Deluje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da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veoma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teško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predvideti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cenu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Bitkoina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nikakva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poznata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korelacija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između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cene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Bitkoina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prodaje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kartonskih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kontejnera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docs-Roboto"/>
              </a:rPr>
              <a:t>kutija</a:t>
            </a:r>
            <a:r>
              <a:rPr lang="en-US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432175" y="2273451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 li se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cene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bitkoina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mogu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predvideti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osnovu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prinosa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akcija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u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industriji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kartonskih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kontejnera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kutija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br>
              <a:rPr lang="en-US" sz="1050" dirty="0"/>
            </a:br>
            <a:br>
              <a:rPr lang="en-US" sz="1800" dirty="0"/>
            </a:br>
            <a:endParaRPr lang="en-US" sz="1800" dirty="0"/>
          </a:p>
          <a:p>
            <a:endParaRPr lang="it-IT" sz="1800" dirty="0"/>
          </a:p>
          <a:p>
            <a:br>
              <a:rPr lang="en-US" sz="1050" dirty="0"/>
            </a:br>
            <a:br>
              <a:rPr lang="it-IT" sz="1800" dirty="0"/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8255F-E175-4EAF-91DC-16697C59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615" y="2848741"/>
            <a:ext cx="4334480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86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76" y="847627"/>
            <a:ext cx="8761413" cy="811681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Pitanje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broj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r-Latn-R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52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42" y="2989998"/>
            <a:ext cx="7602547" cy="34163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.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Nema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naučnih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dokaza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koji bi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potvrdili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da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postoji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veza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između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konzumiranja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žitarica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za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doručak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pola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bebe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. Pol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bebe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određen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je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genetskim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faktorima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naslednim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karakteristikama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roditelja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i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nije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povezan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sa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prehrambenim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navikama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majke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.</a:t>
            </a:r>
            <a:br>
              <a:rPr lang="en-US" sz="19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90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Nije poznata informacija o tome da konzumiranje žitarica na dnevnom nivou utiče na pol deteta.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FAADE9-5DA7-4704-8D10-7880A0B20E0F}"/>
              </a:ext>
            </a:extLst>
          </p:cNvPr>
          <p:cNvSpPr txBox="1">
            <a:spLocks/>
          </p:cNvSpPr>
          <p:nvPr/>
        </p:nvSpPr>
        <p:spPr bwMode="gray">
          <a:xfrm>
            <a:off x="1432175" y="2273451"/>
            <a:ext cx="8761413" cy="81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 li je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verovatnoća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će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žene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koje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svakodnevno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jedu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žitarice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za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doručak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imati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muške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bebe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br>
              <a:rPr lang="en-US" sz="1050" dirty="0"/>
            </a:br>
            <a:br>
              <a:rPr lang="en-US" sz="1800" dirty="0"/>
            </a:br>
            <a:endParaRPr lang="en-US" sz="1800" dirty="0"/>
          </a:p>
          <a:p>
            <a:endParaRPr lang="it-IT" sz="1800" dirty="0"/>
          </a:p>
          <a:p>
            <a:br>
              <a:rPr lang="en-US" sz="1050" dirty="0"/>
            </a:br>
            <a:br>
              <a:rPr lang="it-IT" sz="1800" dirty="0"/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3C3E7-BEFD-4959-8E59-2AA7CB419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046" y="2479025"/>
            <a:ext cx="4324954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900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2D3BAF-2C92-468B-98E6-0D239218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Prema broju odgovora na pitanja – PAO</a:t>
            </a:r>
            <a:br>
              <a:rPr lang="sr-Latn-RS" dirty="0"/>
            </a:br>
            <a:r>
              <a:rPr lang="sr-Latn-RS" dirty="0"/>
              <a:t>76.92%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A37EF-71FD-43EB-85AB-5A4800C62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2158737"/>
            <a:ext cx="4944507" cy="3638747"/>
          </a:xfrm>
        </p:spPr>
        <p:txBody>
          <a:bodyPr>
            <a:noAutofit/>
          </a:bodyPr>
          <a:lstStyle/>
          <a:p>
            <a:r>
              <a:rPr lang="sr-Latn-RS" sz="4000" dirty="0"/>
              <a:t>Prema ukupnom skoru – pao</a:t>
            </a:r>
          </a:p>
          <a:p>
            <a:r>
              <a:rPr lang="sr-Latn-RS" sz="4000" dirty="0"/>
              <a:t>65.85%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6482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EC56-D5B0-4491-BA56-F30B0FB758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ChatGPT</a:t>
            </a:r>
            <a:br>
              <a:rPr lang="sr-Latn-RS" dirty="0"/>
            </a:br>
            <a:r>
              <a:rPr lang="sr-Latn-RS" dirty="0"/>
              <a:t>Tjuringov test-rezultati</a:t>
            </a:r>
            <a:br>
              <a:rPr lang="sr-Latn-RS" dirty="0"/>
            </a:br>
            <a:r>
              <a:rPr lang="sr-Latn-RS" dirty="0"/>
              <a:t>Jezik: srpski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23128-68E2-477A-8219-4944A44063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000" b="1" dirty="0"/>
              <a:t>KOEFICIJENT PREPOZNAVANJA: 65.84%</a:t>
            </a:r>
          </a:p>
          <a:p>
            <a:r>
              <a:rPr lang="sr-Latn-RS" sz="2000" b="1" dirty="0"/>
              <a:t>Rezultat: CHATGPT nije prošao Tjuringov test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0406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Roboto" panose="02000000000000000000" pitchFamily="2" charset="0"/>
              </a:rPr>
              <a:t>4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pl-PL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je mleko ukusnije ako dodamo biber?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 err="1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A.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</a:t>
            </a:r>
            <a:r>
              <a:rPr lang="sr-Latn-R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ć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ljudi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mleko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biberom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verovatno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prija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ljudskom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čulu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ukusa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B.Dodavanje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bibera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mleko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zavisi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ukusa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pojedinca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štetno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biber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mleku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ukus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mleka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mu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biber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individualna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stvar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zavisi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tipa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bibera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koji mu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količine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Ljudi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uglavnom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biber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mleku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dirty="0">
                <a:solidFill>
                  <a:srgbClr val="FF0000"/>
                </a:solidFill>
              </a:rPr>
              <a:t>B - ChatGPT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32E3D-B2F0-4868-94E0-B3499408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213" y="2320194"/>
            <a:ext cx="3574090" cy="22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7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r-Latn-R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5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pl-PL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 li je mleko ukusnije ako mu dodamo so?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A.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Dodavanje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soli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mleko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zavisi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ukusa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pojedinca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štetno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so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mleku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ukus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mleka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mu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so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individualna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stvar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zavisi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tipa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soli koji mu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količine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Ljudi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uglavnom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mleku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Individualna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stvar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dodavanje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soli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mleko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Pa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samim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tim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ukusa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 algn="l">
              <a:buNone/>
            </a:pPr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sr-Latn-RS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sr-Latn-RS" b="1" dirty="0">
                <a:solidFill>
                  <a:srgbClr val="FF0000"/>
                </a:solidFill>
              </a:rPr>
              <a:t> - ChatGPT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E110C-13C7-4628-8DF1-47F0E1E6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344268"/>
            <a:ext cx="3505504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</a:rPr>
              <a:t>6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uragan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baci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dasku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surfovanje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drvo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šta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verovatnije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: da  grana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drveta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napravi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rupu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dasci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surfovanje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daska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surfovanje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napravi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rupu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drvetu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A.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Zavisi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materijala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daske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vrste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drveta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materijal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koga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napravljena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daska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krhkiji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drveta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onda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veća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šansa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daska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slomiti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suprotnom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slomiti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Sve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zavisi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toga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udari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daska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kakvo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Daska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veliku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čvrtoću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teško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lomi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odari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špicom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daske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napravi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rupu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u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drvetu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ga bar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poseče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oljušti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a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tome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pretrpi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oštećenja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drveta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drvo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veliko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verovatnije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će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daska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pretrpki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veća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oštećenja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 algn="l">
              <a:buNone/>
            </a:pPr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A – čovek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B - ChatGPT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457CF-629B-49E5-8AC2-D88B07134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5" y="2312573"/>
            <a:ext cx="3680779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9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075-803D-44EF-BD91-51BE836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Pitanje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broj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7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</a:rPr>
              <a:t>D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 li je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bezbedno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ići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niz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stepenice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unazad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zatvorim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oči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E354-07CB-449A-9CBB-F6125A1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8" y="2594073"/>
            <a:ext cx="7602547" cy="341630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dva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ponudjena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odgovora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koji je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dao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čovek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sr-Latn-RS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A. Ne,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bezbedno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ići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niz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stepenice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unazad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zatvorenim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očima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Ići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unazad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niz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stepenice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opasno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zatvaranje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očiju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dodatno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povećava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rizik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povrede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Kada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hodate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unazad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kontrolisati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ravnotežu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orijentaciju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tela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zatvaranje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očiju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smanjuje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vašu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sposobnost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procenite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daljinu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veličinu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stepenica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što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dovesti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do pada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ili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drugih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povreda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B.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Nije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bezbedno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ne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možete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vidite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kuda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krećete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povećavaju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šanse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padnete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povredite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Ipak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ako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dovoljno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pažljivi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poznajete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okolinu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postoji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mogućnost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da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spustite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niz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stepenice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bez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posledica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 algn="l">
              <a:buNone/>
            </a:pPr>
            <a:endParaRPr lang="sr-Latn-R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A302-86FB-41CD-941B-A3879CE0461D}"/>
              </a:ext>
            </a:extLst>
          </p:cNvPr>
          <p:cNvSpPr txBox="1"/>
          <p:nvPr/>
        </p:nvSpPr>
        <p:spPr>
          <a:xfrm>
            <a:off x="8107052" y="4732256"/>
            <a:ext cx="23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sr-Latn-RS" dirty="0">
                <a:solidFill>
                  <a:srgbClr val="00B0F0"/>
                </a:solidFill>
              </a:rPr>
              <a:t> – čovek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sr-Latn-RS" b="1" dirty="0">
                <a:solidFill>
                  <a:srgbClr val="FF0000"/>
                </a:solidFill>
              </a:rPr>
              <a:t> - ChatGPT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C8E31-81B5-4326-97B5-4C259720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874" y="2316383"/>
            <a:ext cx="3756986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84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{5273AF0D-8328-4996-BDEA-81349ADC34AA}tf02900722</Template>
  <TotalTime>16451</TotalTime>
  <Words>5050</Words>
  <Application>Microsoft Office PowerPoint</Application>
  <PresentationFormat>Widescreen</PresentationFormat>
  <Paragraphs>382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Century Gothic</vt:lpstr>
      <vt:lpstr>docs-Roboto</vt:lpstr>
      <vt:lpstr>Roboto</vt:lpstr>
      <vt:lpstr>Wingdings 3</vt:lpstr>
      <vt:lpstr>Ion Boardroom</vt:lpstr>
      <vt:lpstr>ChatGPT Tjuringov test-rezultati Jezik: srpski</vt:lpstr>
      <vt:lpstr>Prema broju odgovora na pitanja – PAO 76.92%</vt:lpstr>
      <vt:lpstr>Pitanje broj 1 Da li je ispijanje puno vode efektivno za zaštitu od opekotina od sunca?</vt:lpstr>
      <vt:lpstr>Pitanje broj 2 Da li su viršle ukusnije ako im dodamo pseću dlaku?</vt:lpstr>
      <vt:lpstr>Pitanje broj 3 Da li stene imaju bolji ukus ako dodate Epsom soli?</vt:lpstr>
      <vt:lpstr>Pitanje broj 4 Da li je mleko ukusnije ako dodamo biber?</vt:lpstr>
      <vt:lpstr>Pitanje broj 5 Da li je mleko ukusnije ako mu dodamo so?</vt:lpstr>
      <vt:lpstr>Pitanje broj 6 Ako uragan baci dasku za surfovanje u drvo, šta je verovatnije: da  grana drveta napravi rupu u dasci za surfovanje ili daska za surfovanje napravi rupu u drvetu?</vt:lpstr>
      <vt:lpstr>Pitanje broj 7 Da li je bezbedno ići niz stepenice unazad ako zatvorim oči?</vt:lpstr>
      <vt:lpstr>Pitanje broj 8 Da li je bezbedno da skočim niz stepenice ako kijam?</vt:lpstr>
      <vt:lpstr>Pitanje broj 9 Da li je bezbedno da hodam gore na rukama, ako ih prvo operem?</vt:lpstr>
      <vt:lpstr>Pitanje broj 10 Možete li, obično, trčati brže na rukama, stopalima ili kolenima?</vt:lpstr>
      <vt:lpstr>Pitanje broj 11 Mogu li da trčim brže ako držim noge?   </vt:lpstr>
      <vt:lpstr>Pitanje broj 12 Mogu li fudbaleri da trče brže ako zagrle kolena?  </vt:lpstr>
      <vt:lpstr>Pitanje broj 13 Mogu li fudbaleri trčati brže ako balansiraju Fantu na svojim glavama?     </vt:lpstr>
      <vt:lpstr>Pitanje broj 14 Mogu li košarkaši skočiti više ako ne savijaju kolena?     </vt:lpstr>
      <vt:lpstr>Pitanje broj 15 Mogu li skočiti dalje ako hodam ili trčim?     </vt:lpstr>
      <vt:lpstr>Pitanje broj 16 Mogu li se brže popeti uz konopac ako se držim za uši obema rukama?     </vt:lpstr>
      <vt:lpstr>Pitanje broj 17 Da li je lakše ubaciti prizemnu loptu u gol ako zatvorim oči?     </vt:lpstr>
      <vt:lpstr>Pitanje broj 18 Da li navijači treba da nose naočare za noćno osmatranje kada se Svetska liga igra noću?     </vt:lpstr>
      <vt:lpstr>Pitanje broj 19 Mogu li da poboljšam svoje rezultate na testu ako učim nakon polaganja testa?     </vt:lpstr>
      <vt:lpstr>Pitanje broj 20 Šta predviđate, ko bi danas pobedio kada bi Brooklyn Dodgers odigrao fudbalsku utakmicu protiv Preston North Enda?        </vt:lpstr>
      <vt:lpstr>Pitanje broj 21 Da li mislite da je veća verovatnoća da će Argentina ili Brazil osvojiti sledeće Svetsko prvenstvo u fudbalu?         </vt:lpstr>
      <vt:lpstr>Pitanje broj 22 Postoji pozitivna korelacija između telefonskih brojeva i cene akcija Apple-a dva dana kasnije. Ako se broj telefona poveća, da li da kupim ili prodam Apple akcije?         </vt:lpstr>
      <vt:lpstr>Pitanje broj 23 Postoji pozitivna korelacija između dužine imena dobitnika Nobelove nagrade i kamatnih stopa. Ako imena dobitnika Nobelove nagrade postanu duža da li da kupim obveznice?         </vt:lpstr>
      <vt:lpstr>Pitanje broj 24 Zašto postoji korelacija između toga koliko puta je Tramp tvitovao reč sjajno i visoke temperature u Pjongjangu tri dana kasnije?         </vt:lpstr>
      <vt:lpstr>Pitanje broj 25 Da li je lakše uhvatiti bananu ili ljutu mačku?         </vt:lpstr>
      <vt:lpstr>Pitanje broj 26 Da li je lakše uhvatiti kutiju ili ljutu mačku?         </vt:lpstr>
      <vt:lpstr>Pitanje broj 27 Da li kvoterbekovi u Americkom fudbalu bacaju loptu dalje ako ukrste noge?         </vt:lpstr>
      <vt:lpstr>Pitanje broj 28 Da li kvoterbek u americkom fudbalu treba da legne pre nego što baci loptu?         </vt:lpstr>
      <vt:lpstr>Pitanje broj 29 Mogu li da koristim slučajne brojeve za predviđanje predsedničkih izbora?            </vt:lpstr>
      <vt:lpstr>Pitanje broj 30 Da li treba da koristim slučajne brojeve da svojim učenicima dam ocene?              </vt:lpstr>
      <vt:lpstr>Pitanje broj 31 Da li da zapalim logorsku vatru šibicom ili palicom?</vt:lpstr>
      <vt:lpstr>Pitanje broj 32 Da li je bolje koristiti kutiju ili šibicu za podmetanje vatre?</vt:lpstr>
      <vt:lpstr>Pitanje broj 33 Postoji pozitivna korelacija između Trampovog tvitovanja ove reči i cene akcija Urban Tea četiri dana kasnije. Ako Tramp tvituje sa, da li da kupim akcije Urban Tea?</vt:lpstr>
      <vt:lpstr>Pitanje broj 34 Postoji pozitivna korelacija između bacanja kockica i kamatnih stopa. Ako se bacanje kockica poveća da li da kupim šoljicu kafe?</vt:lpstr>
      <vt:lpstr>Pitanje broj 35 Da li kašike rastu brže kada je sunce?</vt:lpstr>
      <vt:lpstr>Pitanje broj 36 Da li fudbaleri igraju bolje ako skaču 90 minuta?   </vt:lpstr>
      <vt:lpstr>Pitanje broj 37 Da li fudbaleri igraju bolje ako spavaju tokom utakmice?   </vt:lpstr>
      <vt:lpstr>Pitanje broj 38 Da li je veća verovatnoća da će tim osvojiti EPL (Englesku Premijer Ligu) ako se njegov golman zove Meri?   </vt:lpstr>
      <vt:lpstr>Pitanje broj 39 Da li je veća verovatnoća da će kandidat Nezavisne stranke biti izabran za predsednika ako je izborna godina podjednako deljiva sa 4.   </vt:lpstr>
      <vt:lpstr>Pitanje broj 40 Da li automobili dobijaju više milja po galonu ako peru zube?   </vt:lpstr>
      <vt:lpstr>Pitanje broj 41   </vt:lpstr>
      <vt:lpstr>Pitanje broj 42   </vt:lpstr>
      <vt:lpstr>Pitanje broj 43   </vt:lpstr>
      <vt:lpstr>Pitanje broj 44   </vt:lpstr>
      <vt:lpstr>Pitanje broj 45   </vt:lpstr>
      <vt:lpstr>Pitanje broj 46   </vt:lpstr>
      <vt:lpstr>Pitanje broj 47   </vt:lpstr>
      <vt:lpstr>Pitanje broj 48   </vt:lpstr>
      <vt:lpstr>Pitanje broj 49   </vt:lpstr>
      <vt:lpstr>Pitanje broj 50   </vt:lpstr>
      <vt:lpstr>Pitanje broj 51   </vt:lpstr>
      <vt:lpstr>Pitanje broj 52   </vt:lpstr>
      <vt:lpstr>Prema broju odgovora na pitanja – PAO 76.92%</vt:lpstr>
      <vt:lpstr>ChatGPT Tjuringov test-rezultati Jezik: srpski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Veštačka inteligencija – danas i sutra Dom omladine Beograda Utorak, 27. jun 2023 u 19:00 Sala Amerikana</dc:title>
  <dc:creator>Petar</dc:creator>
  <cp:lastModifiedBy>Petar</cp:lastModifiedBy>
  <cp:revision>76</cp:revision>
  <dcterms:created xsi:type="dcterms:W3CDTF">2023-06-23T12:30:05Z</dcterms:created>
  <dcterms:modified xsi:type="dcterms:W3CDTF">2024-02-25T18:58:17Z</dcterms:modified>
</cp:coreProperties>
</file>