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21" r:id="rId5"/>
    <p:sldId id="388" r:id="rId6"/>
    <p:sldId id="323" r:id="rId7"/>
    <p:sldId id="708" r:id="rId8"/>
    <p:sldId id="702" r:id="rId9"/>
    <p:sldId id="709" r:id="rId10"/>
    <p:sldId id="699" r:id="rId11"/>
    <p:sldId id="698" r:id="rId12"/>
    <p:sldId id="700" r:id="rId13"/>
    <p:sldId id="710" r:id="rId14"/>
    <p:sldId id="701" r:id="rId15"/>
    <p:sldId id="705" r:id="rId16"/>
    <p:sldId id="707" r:id="rId17"/>
    <p:sldId id="257" r:id="rId18"/>
    <p:sldId id="265" r:id="rId19"/>
    <p:sldId id="278" r:id="rId20"/>
    <p:sldId id="279" r:id="rId21"/>
    <p:sldId id="259" r:id="rId22"/>
    <p:sldId id="281" r:id="rId23"/>
    <p:sldId id="260" r:id="rId24"/>
    <p:sldId id="343" r:id="rId25"/>
    <p:sldId id="713" r:id="rId26"/>
    <p:sldId id="324" r:id="rId27"/>
    <p:sldId id="712" r:id="rId28"/>
    <p:sldId id="711" r:id="rId29"/>
    <p:sldId id="362" r:id="rId30"/>
    <p:sldId id="714" r:id="rId31"/>
    <p:sldId id="261" r:id="rId32"/>
    <p:sldId id="401" r:id="rId33"/>
    <p:sldId id="399"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592E05-F59F-94F4-E731-4EE158122BE0}" name="Ana Robles-Aguilar" initials="AR" userId="fe93b5812eae899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1EB6E-A9F3-573A-CCB6-E4789A7F906D}" v="1" dt="2024-06-20T14:49:07.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 Domingo Ferrer" userId="2281a877-1016-41f0-9d78-c83a742c9de0" providerId="ADAL" clId="{DB0DB1F3-C348-460F-80D3-E7A48915B71A}"/>
    <pc:docChg chg="modSld">
      <pc:chgData name="Ada Domingo Ferrer" userId="2281a877-1016-41f0-9d78-c83a742c9de0" providerId="ADAL" clId="{DB0DB1F3-C348-460F-80D3-E7A48915B71A}" dt="2024-04-23T10:43:37.034" v="12" actId="20577"/>
      <pc:docMkLst>
        <pc:docMk/>
      </pc:docMkLst>
      <pc:sldChg chg="modSp mod">
        <pc:chgData name="Ada Domingo Ferrer" userId="2281a877-1016-41f0-9d78-c83a742c9de0" providerId="ADAL" clId="{DB0DB1F3-C348-460F-80D3-E7A48915B71A}" dt="2024-04-23T10:43:37.034" v="12" actId="20577"/>
        <pc:sldMkLst>
          <pc:docMk/>
          <pc:sldMk cId="2427380531" sldId="321"/>
        </pc:sldMkLst>
        <pc:spChg chg="mod">
          <ac:chgData name="Ada Domingo Ferrer" userId="2281a877-1016-41f0-9d78-c83a742c9de0" providerId="ADAL" clId="{DB0DB1F3-C348-460F-80D3-E7A48915B71A}" dt="2024-04-23T10:43:37.034" v="12" actId="20577"/>
          <ac:spMkLst>
            <pc:docMk/>
            <pc:sldMk cId="2427380531" sldId="321"/>
            <ac:spMk id="33" creationId="{B53537F0-6573-CDDF-09F5-D5EFE8E9B2E9}"/>
          </ac:spMkLst>
        </pc:spChg>
      </pc:sldChg>
    </pc:docChg>
  </pc:docChgLst>
  <pc:docChgLst>
    <pc:chgData name="burcu uyusur" userId="S::burcu.uyusur@tubitak.gov.tr::00a20a12-d3fb-4f29-b54d-012964ef600a" providerId="AD" clId="Web-{91D1EB6E-A9F3-573A-CCB6-E4789A7F906D}"/>
    <pc:docChg chg="modSld">
      <pc:chgData name="burcu uyusur" userId="S::burcu.uyusur@tubitak.gov.tr::00a20a12-d3fb-4f29-b54d-012964ef600a" providerId="AD" clId="Web-{91D1EB6E-A9F3-573A-CCB6-E4789A7F906D}" dt="2024-06-20T14:49:07.172" v="0" actId="1076"/>
      <pc:docMkLst>
        <pc:docMk/>
      </pc:docMkLst>
      <pc:sldChg chg="modSp">
        <pc:chgData name="burcu uyusur" userId="S::burcu.uyusur@tubitak.gov.tr::00a20a12-d3fb-4f29-b54d-012964ef600a" providerId="AD" clId="Web-{91D1EB6E-A9F3-573A-CCB6-E4789A7F906D}" dt="2024-06-20T14:49:07.172" v="0" actId="1076"/>
        <pc:sldMkLst>
          <pc:docMk/>
          <pc:sldMk cId="940995922" sldId="714"/>
        </pc:sldMkLst>
        <pc:picChg chg="mod">
          <ac:chgData name="burcu uyusur" userId="S::burcu.uyusur@tubitak.gov.tr::00a20a12-d3fb-4f29-b54d-012964ef600a" providerId="AD" clId="Web-{91D1EB6E-A9F3-573A-CCB6-E4789A7F906D}" dt="2024-06-20T14:49:07.172" v="0" actId="1076"/>
          <ac:picMkLst>
            <pc:docMk/>
            <pc:sldMk cId="940995922" sldId="714"/>
            <ac:picMk id="10" creationId="{F72B92DD-E0B5-9BD5-878A-0FA4A7BEBB0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ersitatdevic.sharepoint.com/teams/CTBETA-AreaofSoilManagement/Documentos%20compartidos/Area%20of%20Soil%20Management/ALTRES/BETALAND%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rPr>
              <a:t>Nitrates concentration</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tr-TR"/>
        </a:p>
      </c:txPr>
    </c:title>
    <c:autoTitleDeleted val="0"/>
    <c:plotArea>
      <c:layout/>
      <c:barChart>
        <c:barDir val="col"/>
        <c:grouping val="stacked"/>
        <c:varyColors val="0"/>
        <c:ser>
          <c:idx val="0"/>
          <c:order val="0"/>
          <c:tx>
            <c:v>0-30 cm</c:v>
          </c:tx>
          <c:spPr>
            <a:solidFill>
              <a:schemeClr val="accent1"/>
            </a:solidFill>
            <a:ln>
              <a:noFill/>
            </a:ln>
            <a:effectLst/>
          </c:spPr>
          <c:invertIfNegative val="0"/>
          <c:cat>
            <c:strRef>
              <c:f>'[BETALAND DATA.xlsx]NO3- Julio 22 Profundidades'!$AB$3:$AB$12</c:f>
              <c:strCache>
                <c:ptCount val="10"/>
                <c:pt idx="0">
                  <c:v>CONTROL</c:v>
                </c:pt>
                <c:pt idx="1">
                  <c:v>MINERAL 50</c:v>
                </c:pt>
                <c:pt idx="2">
                  <c:v>RAW MANURE 50</c:v>
                </c:pt>
                <c:pt idx="3">
                  <c:v>TMF 50</c:v>
                </c:pt>
                <c:pt idx="4">
                  <c:v>MINERAL 75</c:v>
                </c:pt>
                <c:pt idx="5">
                  <c:v>RAW MANURE 75</c:v>
                </c:pt>
                <c:pt idx="6">
                  <c:v>TMF 75</c:v>
                </c:pt>
                <c:pt idx="7">
                  <c:v>MINERAL 100</c:v>
                </c:pt>
                <c:pt idx="8">
                  <c:v>RAW MANURE 100</c:v>
                </c:pt>
                <c:pt idx="9">
                  <c:v>TMF 100</c:v>
                </c:pt>
              </c:strCache>
            </c:strRef>
          </c:cat>
          <c:val>
            <c:numRef>
              <c:f>'[BETALAND DATA.xlsx]NO3- Julio 22 Profundidades'!$AC$3:$AC$12</c:f>
              <c:numCache>
                <c:formatCode>0.00</c:formatCode>
                <c:ptCount val="10"/>
                <c:pt idx="0">
                  <c:v>22.177016129032257</c:v>
                </c:pt>
                <c:pt idx="1">
                  <c:v>29.950403225806454</c:v>
                </c:pt>
                <c:pt idx="2">
                  <c:v>23.091532258064515</c:v>
                </c:pt>
                <c:pt idx="3">
                  <c:v>22.862903225806448</c:v>
                </c:pt>
                <c:pt idx="4">
                  <c:v>39.095564516129031</c:v>
                </c:pt>
                <c:pt idx="5">
                  <c:v>29.264516129032259</c:v>
                </c:pt>
                <c:pt idx="6">
                  <c:v>22.405645161290323</c:v>
                </c:pt>
                <c:pt idx="7">
                  <c:v>36.580645161290327</c:v>
                </c:pt>
                <c:pt idx="8">
                  <c:v>28.349999999999998</c:v>
                </c:pt>
                <c:pt idx="9">
                  <c:v>22.405645161290323</c:v>
                </c:pt>
              </c:numCache>
            </c:numRef>
          </c:val>
          <c:extLst>
            <c:ext xmlns:c16="http://schemas.microsoft.com/office/drawing/2014/chart" uri="{C3380CC4-5D6E-409C-BE32-E72D297353CC}">
              <c16:uniqueId val="{00000000-3DD8-4872-BB72-4AB93CF468E9}"/>
            </c:ext>
          </c:extLst>
        </c:ser>
        <c:ser>
          <c:idx val="1"/>
          <c:order val="1"/>
          <c:tx>
            <c:v>30-60 cm</c:v>
          </c:tx>
          <c:spPr>
            <a:solidFill>
              <a:schemeClr val="accent2"/>
            </a:solidFill>
            <a:ln>
              <a:noFill/>
            </a:ln>
            <a:effectLst/>
          </c:spPr>
          <c:invertIfNegative val="0"/>
          <c:cat>
            <c:strRef>
              <c:f>'[BETALAND DATA.xlsx]NO3- Julio 22 Profundidades'!$AB$3:$AB$12</c:f>
              <c:strCache>
                <c:ptCount val="10"/>
                <c:pt idx="0">
                  <c:v>CONTROL</c:v>
                </c:pt>
                <c:pt idx="1">
                  <c:v>MINERAL 50</c:v>
                </c:pt>
                <c:pt idx="2">
                  <c:v>RAW MANURE 50</c:v>
                </c:pt>
                <c:pt idx="3">
                  <c:v>TMF 50</c:v>
                </c:pt>
                <c:pt idx="4">
                  <c:v>MINERAL 75</c:v>
                </c:pt>
                <c:pt idx="5">
                  <c:v>RAW MANURE 75</c:v>
                </c:pt>
                <c:pt idx="6">
                  <c:v>TMF 75</c:v>
                </c:pt>
                <c:pt idx="7">
                  <c:v>MINERAL 100</c:v>
                </c:pt>
                <c:pt idx="8">
                  <c:v>RAW MANURE 100</c:v>
                </c:pt>
                <c:pt idx="9">
                  <c:v>TMF 100</c:v>
                </c:pt>
              </c:strCache>
            </c:strRef>
          </c:cat>
          <c:val>
            <c:numRef>
              <c:f>'[BETALAND DATA.xlsx]NO3- Julio 22 Profundidades'!$AE$3:$AE$12</c:f>
              <c:numCache>
                <c:formatCode>0.00</c:formatCode>
                <c:ptCount val="10"/>
                <c:pt idx="0">
                  <c:v>19.662096774193547</c:v>
                </c:pt>
                <c:pt idx="1">
                  <c:v>18.29032258064516</c:v>
                </c:pt>
                <c:pt idx="2">
                  <c:v>21.948387096774191</c:v>
                </c:pt>
                <c:pt idx="3">
                  <c:v>14.632258064516126</c:v>
                </c:pt>
                <c:pt idx="4">
                  <c:v>24.234677419354835</c:v>
                </c:pt>
                <c:pt idx="5">
                  <c:v>19.662096774193547</c:v>
                </c:pt>
                <c:pt idx="6">
                  <c:v>15.318145161290321</c:v>
                </c:pt>
                <c:pt idx="7">
                  <c:v>32.008064516129032</c:v>
                </c:pt>
                <c:pt idx="8">
                  <c:v>21.262499999999999</c:v>
                </c:pt>
                <c:pt idx="9">
                  <c:v>25.149193548387096</c:v>
                </c:pt>
              </c:numCache>
            </c:numRef>
          </c:val>
          <c:extLst>
            <c:ext xmlns:c16="http://schemas.microsoft.com/office/drawing/2014/chart" uri="{C3380CC4-5D6E-409C-BE32-E72D297353CC}">
              <c16:uniqueId val="{00000001-3DD8-4872-BB72-4AB93CF468E9}"/>
            </c:ext>
          </c:extLst>
        </c:ser>
        <c:ser>
          <c:idx val="2"/>
          <c:order val="2"/>
          <c:tx>
            <c:v>60-90 cm</c:v>
          </c:tx>
          <c:spPr>
            <a:solidFill>
              <a:schemeClr val="accent3"/>
            </a:solidFill>
            <a:ln>
              <a:noFill/>
            </a:ln>
            <a:effectLst/>
          </c:spPr>
          <c:invertIfNegative val="0"/>
          <c:cat>
            <c:strRef>
              <c:f>'[BETALAND DATA.xlsx]NO3- Julio 22 Profundidades'!$AB$3:$AB$12</c:f>
              <c:strCache>
                <c:ptCount val="10"/>
                <c:pt idx="0">
                  <c:v>CONTROL</c:v>
                </c:pt>
                <c:pt idx="1">
                  <c:v>MINERAL 50</c:v>
                </c:pt>
                <c:pt idx="2">
                  <c:v>RAW MANURE 50</c:v>
                </c:pt>
                <c:pt idx="3">
                  <c:v>TMF 50</c:v>
                </c:pt>
                <c:pt idx="4">
                  <c:v>MINERAL 75</c:v>
                </c:pt>
                <c:pt idx="5">
                  <c:v>RAW MANURE 75</c:v>
                </c:pt>
                <c:pt idx="6">
                  <c:v>TMF 75</c:v>
                </c:pt>
                <c:pt idx="7">
                  <c:v>MINERAL 100</c:v>
                </c:pt>
                <c:pt idx="8">
                  <c:v>RAW MANURE 100</c:v>
                </c:pt>
                <c:pt idx="9">
                  <c:v>TMF 100</c:v>
                </c:pt>
              </c:strCache>
            </c:strRef>
          </c:cat>
          <c:val>
            <c:numRef>
              <c:f>'[BETALAND DATA.xlsx]NO3- Julio 22 Profundidades'!$AG$3:$AG$12</c:f>
              <c:numCache>
                <c:formatCode>0.00</c:formatCode>
                <c:ptCount val="10"/>
                <c:pt idx="0">
                  <c:v>20.805241935483867</c:v>
                </c:pt>
                <c:pt idx="1">
                  <c:v>14.632258064516128</c:v>
                </c:pt>
                <c:pt idx="2">
                  <c:v>14.860887096774192</c:v>
                </c:pt>
                <c:pt idx="3">
                  <c:v>10.516935483870967</c:v>
                </c:pt>
                <c:pt idx="4">
                  <c:v>18.518951612903223</c:v>
                </c:pt>
                <c:pt idx="5">
                  <c:v>18.976209677419352</c:v>
                </c:pt>
                <c:pt idx="6">
                  <c:v>13.260483870967741</c:v>
                </c:pt>
                <c:pt idx="7">
                  <c:v>15.546774193548387</c:v>
                </c:pt>
                <c:pt idx="8">
                  <c:v>16.461290322580641</c:v>
                </c:pt>
                <c:pt idx="9">
                  <c:v>12.803225806451612</c:v>
                </c:pt>
              </c:numCache>
            </c:numRef>
          </c:val>
          <c:extLst>
            <c:ext xmlns:c16="http://schemas.microsoft.com/office/drawing/2014/chart" uri="{C3380CC4-5D6E-409C-BE32-E72D297353CC}">
              <c16:uniqueId val="{00000002-3DD8-4872-BB72-4AB93CF468E9}"/>
            </c:ext>
          </c:extLst>
        </c:ser>
        <c:dLbls>
          <c:showLegendKey val="0"/>
          <c:showVal val="0"/>
          <c:showCatName val="0"/>
          <c:showSerName val="0"/>
          <c:showPercent val="0"/>
          <c:showBubbleSize val="0"/>
        </c:dLbls>
        <c:gapWidth val="150"/>
        <c:overlap val="100"/>
        <c:axId val="419643792"/>
        <c:axId val="419642352"/>
      </c:barChart>
      <c:catAx>
        <c:axId val="4196437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tr-TR"/>
          </a:p>
        </c:txPr>
        <c:crossAx val="419642352"/>
        <c:crosses val="autoZero"/>
        <c:auto val="1"/>
        <c:lblAlgn val="ctr"/>
        <c:lblOffset val="100"/>
        <c:noMultiLvlLbl val="0"/>
      </c:catAx>
      <c:valAx>
        <c:axId val="419642352"/>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solidFill>
                      <a:schemeClr val="tx1"/>
                    </a:solidFill>
                  </a:rPr>
                  <a:t> NO</a:t>
                </a:r>
                <a:r>
                  <a:rPr lang="en-US" sz="1100" b="1" baseline="-25000" dirty="0">
                    <a:solidFill>
                      <a:schemeClr val="tx1"/>
                    </a:solidFill>
                  </a:rPr>
                  <a:t>3</a:t>
                </a:r>
                <a:r>
                  <a:rPr lang="en-US" sz="1100" b="1" baseline="30000" dirty="0">
                    <a:solidFill>
                      <a:schemeClr val="tx1"/>
                    </a:solidFill>
                  </a:rPr>
                  <a:t>-</a:t>
                </a:r>
                <a:r>
                  <a:rPr lang="en-US" sz="1100" b="1" dirty="0">
                    <a:solidFill>
                      <a:schemeClr val="tx1"/>
                    </a:solidFill>
                  </a:rPr>
                  <a:t>-N (kg/ha)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tr-TR"/>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tr-TR"/>
          </a:p>
        </c:txPr>
        <c:crossAx val="41964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4515D-4898-4A97-B189-0CAE1A3AB0E9}" type="datetimeFigureOut">
              <a:rPr lang="en-GB" smtClean="0"/>
              <a:t>20/06/2024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04C71-9017-43C9-AD50-E9D84F06B7D3}" type="slidenum">
              <a:rPr lang="en-GB" smtClean="0"/>
              <a:t>‹#›</a:t>
            </a:fld>
            <a:endParaRPr lang="en-GB"/>
          </a:p>
        </p:txBody>
      </p:sp>
    </p:spTree>
    <p:extLst>
      <p:ext uri="{BB962C8B-B14F-4D97-AF65-F5344CB8AC3E}">
        <p14:creationId xmlns:p14="http://schemas.microsoft.com/office/powerpoint/2010/main" val="406815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ES" dirty="0"/>
            </a:br>
            <a:r>
              <a:rPr lang="en-US" dirty="0"/>
              <a:t>New challenges. Resiliency is the new efficiency</a:t>
            </a:r>
          </a:p>
          <a:p>
            <a:endParaRPr lang="en-US" dirty="0"/>
          </a:p>
          <a:p>
            <a:r>
              <a:rPr lang="en-US" dirty="0"/>
              <a:t>Farmers are overwhelmed from information – not lack of it. Each time we leave to them to make sense of all and coming with a solution. </a:t>
            </a:r>
          </a:p>
          <a:p>
            <a:r>
              <a:rPr lang="en-US" dirty="0"/>
              <a:t>10mill farmers are ready for those challenges – some of them came up with new farming systems. With new innovations what work for them. </a:t>
            </a:r>
          </a:p>
          <a:p>
            <a:r>
              <a:rPr lang="en-US" dirty="0"/>
              <a:t>Set of future farmers that will be ready for the challenges of 2050. Global network of lighthouse farms. There are many pathways for </a:t>
            </a:r>
            <a:r>
              <a:rPr lang="en-US" dirty="0" err="1"/>
              <a:t>dif</a:t>
            </a:r>
            <a:r>
              <a:rPr lang="en-US" dirty="0"/>
              <a:t> soil, climates, cultures, diets, sizes of farms. There is diversity of success.</a:t>
            </a:r>
          </a:p>
          <a:p>
            <a:r>
              <a:rPr lang="en-US" dirty="0"/>
              <a:t>But what are the ingredients for success? What are the obstacles that stand on the way of so many farmers?</a:t>
            </a:r>
          </a:p>
          <a:p>
            <a:endParaRPr lang="en-US" dirty="0"/>
          </a:p>
          <a:p>
            <a:r>
              <a:rPr lang="en-US" dirty="0"/>
              <a:t>Co-innovation goes beyond the current way of innovating. Living labs is the farmers and the other actors around that together come up with solutions that are rooted, held to the higher academic standard but at the same time relevant to the local context.  Make no mistake: the soil mission is even more complex that put a person on the moon</a:t>
            </a:r>
          </a:p>
          <a:p>
            <a:r>
              <a:rPr lang="en-US" dirty="0"/>
              <a:t>They are providers of our food, so I invite all of us to ask ourself what can we do to help them to deliver food? </a:t>
            </a:r>
          </a:p>
          <a:p>
            <a:endParaRPr lang="es-ES" dirty="0"/>
          </a:p>
        </p:txBody>
      </p:sp>
      <p:sp>
        <p:nvSpPr>
          <p:cNvPr id="4" name="Marcador de número de diapositiva 3"/>
          <p:cNvSpPr>
            <a:spLocks noGrp="1"/>
          </p:cNvSpPr>
          <p:nvPr>
            <p:ph type="sldNum" sz="quarter" idx="5"/>
          </p:nvPr>
        </p:nvSpPr>
        <p:spPr/>
        <p:txBody>
          <a:bodyPr/>
          <a:lstStyle/>
          <a:p>
            <a:fld id="{7F8B30B6-2B6E-4B04-9B14-5901B835C188}" type="slidenum">
              <a:rPr lang="en-GB" smtClean="0"/>
              <a:t>2</a:t>
            </a:fld>
            <a:endParaRPr lang="en-GB"/>
          </a:p>
        </p:txBody>
      </p:sp>
    </p:spTree>
    <p:extLst>
      <p:ext uri="{BB962C8B-B14F-4D97-AF65-F5344CB8AC3E}">
        <p14:creationId xmlns:p14="http://schemas.microsoft.com/office/powerpoint/2010/main" val="357206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In spinach, ES-AA was effective maintaining plant growth under saline stress (</a:t>
            </a:r>
            <a:r>
              <a:rPr lang="en-GB" sz="1200" b="1" kern="100" dirty="0">
                <a:solidFill>
                  <a:srgbClr val="000000"/>
                </a:solidFill>
                <a:latin typeface="Arial" panose="020B0604020202020204" pitchFamily="34" charset="0"/>
                <a:ea typeface="Calibri" panose="020F0502020204030204" pitchFamily="34" charset="0"/>
                <a:cs typeface="Arial" panose="020B0604020202020204" pitchFamily="34" charset="0"/>
              </a:rPr>
              <a:t>Fig. 1B</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 while it mitigated stress impact in lettuce plants grown in drought conditions (</a:t>
            </a:r>
            <a:r>
              <a:rPr lang="en-GB" sz="1200" b="1" kern="100" dirty="0">
                <a:solidFill>
                  <a:srgbClr val="000000"/>
                </a:solidFill>
                <a:latin typeface="Arial" panose="020B0604020202020204" pitchFamily="34" charset="0"/>
                <a:ea typeface="Calibri" panose="020F0502020204030204" pitchFamily="34" charset="0"/>
                <a:cs typeface="Arial" panose="020B0604020202020204" pitchFamily="34" charset="0"/>
              </a:rPr>
              <a:t>Fig. 1C</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 Similar results with a wide variety of stresses and crops were gathered and reviewed by Colla et al. (2015), concluding that these kind of </a:t>
            </a:r>
            <a:r>
              <a:rPr lang="en-GB" sz="1200" kern="100" dirty="0" err="1">
                <a:solidFill>
                  <a:srgbClr val="000000"/>
                </a:solidFill>
                <a:latin typeface="Arial" panose="020B0604020202020204" pitchFamily="34" charset="0"/>
                <a:ea typeface="Calibri" panose="020F0502020204030204" pitchFamily="34" charset="0"/>
                <a:cs typeface="Arial" panose="020B0604020202020204" pitchFamily="34" charset="0"/>
              </a:rPr>
              <a:t>biostimulant</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 can be very helpful in a transition to a more sustainable horticulture.</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24</a:t>
            </a:fld>
            <a:endParaRPr lang="en-GB"/>
          </a:p>
        </p:txBody>
      </p:sp>
    </p:spTree>
    <p:extLst>
      <p:ext uri="{BB962C8B-B14F-4D97-AF65-F5344CB8AC3E}">
        <p14:creationId xmlns:p14="http://schemas.microsoft.com/office/powerpoint/2010/main" val="418958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se menciona el BIOSTIMULANT</a:t>
            </a:r>
          </a:p>
          <a:p>
            <a:endParaRPr lang="es-ES" dirty="0"/>
          </a:p>
        </p:txBody>
      </p:sp>
      <p:sp>
        <p:nvSpPr>
          <p:cNvPr id="4" name="Marcador de número de diapositiva 3"/>
          <p:cNvSpPr>
            <a:spLocks noGrp="1"/>
          </p:cNvSpPr>
          <p:nvPr>
            <p:ph type="sldNum" sz="quarter" idx="5"/>
          </p:nvPr>
        </p:nvSpPr>
        <p:spPr/>
        <p:txBody>
          <a:bodyPr/>
          <a:lstStyle/>
          <a:p>
            <a:fld id="{6D552796-66A3-4D99-AAFF-91D747D2A6A0}" type="slidenum">
              <a:rPr lang="es-ES" smtClean="0"/>
              <a:t>25</a:t>
            </a:fld>
            <a:endParaRPr lang="es-ES"/>
          </a:p>
        </p:txBody>
      </p:sp>
    </p:spTree>
    <p:extLst>
      <p:ext uri="{BB962C8B-B14F-4D97-AF65-F5344CB8AC3E}">
        <p14:creationId xmlns:p14="http://schemas.microsoft.com/office/powerpoint/2010/main" val="288301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lnSpc>
                <a:spcPct val="115000"/>
              </a:lnSpc>
              <a:spcAft>
                <a:spcPts val="80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Mineral treatments showed a significant increase in NO3-N content compared to other treatments at 100% doses.</a:t>
            </a:r>
          </a:p>
          <a:p>
            <a:pPr marL="285750" indent="-285750" algn="just">
              <a:lnSpc>
                <a:spcPct val="115000"/>
              </a:lnSpc>
              <a:spcAft>
                <a:spcPts val="800"/>
              </a:spcAft>
              <a:buFont typeface="Arial" panose="020B0604020202020204" pitchFamily="34" charset="0"/>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TMF formulation is a safer option compared to the app</a:t>
            </a: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lication of commercial ammonium sulphate in terms of NO3-N residue in the soil.</a:t>
            </a:r>
          </a:p>
          <a:p>
            <a:pPr marL="285750" indent="-285750" algn="just">
              <a:lnSpc>
                <a:spcPct val="115000"/>
              </a:lnSpc>
              <a:spcAft>
                <a:spcPts val="800"/>
              </a:spcAft>
              <a:buFont typeface="Arial" panose="020B0604020202020204" pitchFamily="34" charset="0"/>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Increase in nitrate content in deeper profiles produced by mineral fertilization could have a significant impact on nitrate leaching, increasing nitrate pollution in groundwater.</a:t>
            </a:r>
          </a:p>
          <a:p>
            <a:endParaRPr lang="es-ES" dirty="0"/>
          </a:p>
        </p:txBody>
      </p:sp>
      <p:sp>
        <p:nvSpPr>
          <p:cNvPr id="4" name="Marcador de número de diapositiva 3"/>
          <p:cNvSpPr>
            <a:spLocks noGrp="1"/>
          </p:cNvSpPr>
          <p:nvPr>
            <p:ph type="sldNum" sz="quarter" idx="5"/>
          </p:nvPr>
        </p:nvSpPr>
        <p:spPr/>
        <p:txBody>
          <a:bodyPr/>
          <a:lstStyle/>
          <a:p>
            <a:fld id="{E9504C71-9017-43C9-AD50-E9D84F06B7D3}" type="slidenum">
              <a:rPr lang="en-GB" smtClean="0"/>
              <a:t>26</a:t>
            </a:fld>
            <a:endParaRPr lang="en-GB"/>
          </a:p>
        </p:txBody>
      </p:sp>
    </p:spTree>
    <p:extLst>
      <p:ext uri="{BB962C8B-B14F-4D97-AF65-F5344CB8AC3E}">
        <p14:creationId xmlns:p14="http://schemas.microsoft.com/office/powerpoint/2010/main" val="103583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lnSpc>
                <a:spcPct val="115000"/>
              </a:lnSpc>
              <a:spcAft>
                <a:spcPts val="80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Mineral treatments showed a significant increase in NO3-N content compared to other treatments at 100% doses.</a:t>
            </a:r>
          </a:p>
          <a:p>
            <a:pPr marL="285750" indent="-285750" algn="just">
              <a:lnSpc>
                <a:spcPct val="115000"/>
              </a:lnSpc>
              <a:spcAft>
                <a:spcPts val="800"/>
              </a:spcAft>
              <a:buFont typeface="Arial" panose="020B0604020202020204" pitchFamily="34" charset="0"/>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TMF formulation is a safer option compared to the app</a:t>
            </a: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lication of commercial ammonium sulphate in terms of NO3-N residue in the soil.</a:t>
            </a:r>
          </a:p>
          <a:p>
            <a:pPr marL="285750" indent="-285750" algn="just">
              <a:lnSpc>
                <a:spcPct val="115000"/>
              </a:lnSpc>
              <a:spcAft>
                <a:spcPts val="800"/>
              </a:spcAft>
              <a:buFont typeface="Arial" panose="020B0604020202020204" pitchFamily="34" charset="0"/>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Increase in nitrate content in deeper profiles produced by mineral fertilization could have a significant impact on nitrate leaching, increasing nitrate pollution in groundwater.</a:t>
            </a:r>
          </a:p>
          <a:p>
            <a:endParaRPr lang="es-ES" dirty="0"/>
          </a:p>
        </p:txBody>
      </p:sp>
      <p:sp>
        <p:nvSpPr>
          <p:cNvPr id="4" name="Marcador de número de diapositiva 3"/>
          <p:cNvSpPr>
            <a:spLocks noGrp="1"/>
          </p:cNvSpPr>
          <p:nvPr>
            <p:ph type="sldNum" sz="quarter" idx="5"/>
          </p:nvPr>
        </p:nvSpPr>
        <p:spPr/>
        <p:txBody>
          <a:bodyPr/>
          <a:lstStyle/>
          <a:p>
            <a:fld id="{E9504C71-9017-43C9-AD50-E9D84F06B7D3}" type="slidenum">
              <a:rPr lang="en-GB" smtClean="0"/>
              <a:t>27</a:t>
            </a:fld>
            <a:endParaRPr lang="en-GB"/>
          </a:p>
        </p:txBody>
      </p:sp>
    </p:spTree>
    <p:extLst>
      <p:ext uri="{BB962C8B-B14F-4D97-AF65-F5344CB8AC3E}">
        <p14:creationId xmlns:p14="http://schemas.microsoft.com/office/powerpoint/2010/main" val="301658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1-2 diapos del BIOFERTIPLUS – ejemplo de TMF… Incluir Fuente del residuo, producto TMF y como lo vamos a testar</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29</a:t>
            </a:fld>
            <a:endParaRPr lang="en-GB"/>
          </a:p>
        </p:txBody>
      </p:sp>
    </p:spTree>
    <p:extLst>
      <p:ext uri="{BB962C8B-B14F-4D97-AF65-F5344CB8AC3E}">
        <p14:creationId xmlns:p14="http://schemas.microsoft.com/office/powerpoint/2010/main" val="1150003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Activity 1: Optimizing the composting process to obtain products with high quality fertilizing capacity (e.g. concentration of nutrients, stabilized organic matter...).</a:t>
            </a:r>
          </a:p>
          <a:p>
            <a:r>
              <a:rPr lang="en-US" dirty="0"/>
              <a:t>Activity 2: Formulation and </a:t>
            </a:r>
            <a:r>
              <a:rPr lang="en-US" dirty="0" err="1"/>
              <a:t>pelletization</a:t>
            </a:r>
            <a:r>
              <a:rPr lang="en-US" dirty="0"/>
              <a:t> of TMF specifically adapted to the cultivation of vines and apples, including desired </a:t>
            </a:r>
            <a:r>
              <a:rPr lang="en-US" dirty="0" err="1"/>
              <a:t>physico</a:t>
            </a:r>
            <a:r>
              <a:rPr lang="en-US" dirty="0"/>
              <a:t>-chemical formulation and presentation format.</a:t>
            </a:r>
          </a:p>
          <a:p>
            <a:r>
              <a:rPr lang="en-US" dirty="0"/>
              <a:t>Activity 3: Fertilization tests in fields of vines and apple trees to compare the efficiency of use of TMF nutrients with the reference fertilization currently carried out.</a:t>
            </a:r>
          </a:p>
          <a:p>
            <a:r>
              <a:rPr lang="en-US" dirty="0"/>
              <a:t>Activity 4: Technical, economic and environmental feasibility study of the developed system.</a:t>
            </a:r>
          </a:p>
          <a:p>
            <a:r>
              <a:rPr lang="en-US" dirty="0"/>
              <a:t>Activity 5: Communication and transfer of results.</a:t>
            </a:r>
            <a:endParaRPr lang="es-ES" dirty="0"/>
          </a:p>
        </p:txBody>
      </p:sp>
      <p:sp>
        <p:nvSpPr>
          <p:cNvPr id="4" name="Marcador de número de diapositiva 3"/>
          <p:cNvSpPr>
            <a:spLocks noGrp="1"/>
          </p:cNvSpPr>
          <p:nvPr>
            <p:ph type="sldNum" sz="quarter" idx="5"/>
          </p:nvPr>
        </p:nvSpPr>
        <p:spPr/>
        <p:txBody>
          <a:bodyPr/>
          <a:lstStyle/>
          <a:p>
            <a:fld id="{E9504C71-9017-43C9-AD50-E9D84F06B7D3}" type="slidenum">
              <a:rPr lang="en-GB" smtClean="0"/>
              <a:t>30</a:t>
            </a:fld>
            <a:endParaRPr lang="en-GB"/>
          </a:p>
        </p:txBody>
      </p:sp>
    </p:spTree>
    <p:extLst>
      <p:ext uri="{BB962C8B-B14F-4D97-AF65-F5344CB8AC3E}">
        <p14:creationId xmlns:p14="http://schemas.microsoft.com/office/powerpoint/2010/main" val="116490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8CC7-31BE-8F81-C026-33BC7D7A5A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44B4FA5-E518-D957-9F5D-704B266BC43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822D78-9F2B-56E0-AEA6-A01D8CA21E54}"/>
              </a:ext>
            </a:extLst>
          </p:cNvPr>
          <p:cNvSpPr>
            <a:spLocks noGrp="1"/>
          </p:cNvSpPr>
          <p:nvPr>
            <p:ph type="body" idx="1"/>
          </p:nvPr>
        </p:nvSpPr>
        <p:spPr/>
        <p:txBody>
          <a:bodyPr/>
          <a:lstStyle/>
          <a:p>
            <a:br>
              <a:rPr lang="es-ES" dirty="0"/>
            </a:br>
            <a:r>
              <a:rPr lang="en-US" dirty="0"/>
              <a:t>New challenges. Resiliency is the new efficiency</a:t>
            </a:r>
          </a:p>
          <a:p>
            <a:endParaRPr lang="en-US" dirty="0"/>
          </a:p>
          <a:p>
            <a:r>
              <a:rPr lang="en-US" dirty="0"/>
              <a:t>Farmers are overwhelmed from information – not lack of it. Each time we leave to them to make sense of all and coming with a solution. </a:t>
            </a:r>
          </a:p>
          <a:p>
            <a:r>
              <a:rPr lang="en-US" dirty="0"/>
              <a:t>10mill farmers are ready for those challenges – some of them came up with new farming systems. With new innovations what work for them. </a:t>
            </a:r>
          </a:p>
          <a:p>
            <a:r>
              <a:rPr lang="en-US" dirty="0"/>
              <a:t>Set of future farmers that will be ready for the challenges of 2050. Global network of lighthouse farms. There are many pathways for </a:t>
            </a:r>
            <a:r>
              <a:rPr lang="en-US" dirty="0" err="1"/>
              <a:t>dif</a:t>
            </a:r>
            <a:r>
              <a:rPr lang="en-US" dirty="0"/>
              <a:t> soil, climates, cultures, diets, sizes of farms. There is diversity of success.</a:t>
            </a:r>
          </a:p>
          <a:p>
            <a:r>
              <a:rPr lang="en-US" dirty="0"/>
              <a:t>But what are the ingredients for success? What are the obstacles that stand on the way of so many farmers?</a:t>
            </a:r>
          </a:p>
          <a:p>
            <a:endParaRPr lang="en-US" dirty="0"/>
          </a:p>
          <a:p>
            <a:r>
              <a:rPr lang="en-US" dirty="0"/>
              <a:t>Co-innovation goes beyond the current way of innovating. Living labs is the farmers and the other actors around that together come up with solutions that are rooted, held to the higher academic standard but at the same time relevant to the local context.  Make no mistake: the soil mission is even more complex that put a person on the moon</a:t>
            </a:r>
          </a:p>
          <a:p>
            <a:r>
              <a:rPr lang="en-US" dirty="0"/>
              <a:t>They are providers of our food, so I invite all of us to ask ourself what can we do to help them to deliver food? </a:t>
            </a:r>
          </a:p>
          <a:p>
            <a:endParaRPr lang="es-ES" dirty="0"/>
          </a:p>
        </p:txBody>
      </p:sp>
      <p:sp>
        <p:nvSpPr>
          <p:cNvPr id="4" name="Marcador de número de diapositiva 3">
            <a:extLst>
              <a:ext uri="{FF2B5EF4-FFF2-40B4-BE49-F238E27FC236}">
                <a16:creationId xmlns:a16="http://schemas.microsoft.com/office/drawing/2014/main" id="{1ED35D9C-4668-7F0A-2B2E-F8B8D5EF0E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8B30B6-2B6E-4B04-9B14-5901B835C1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3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0415F-9997-3FAA-2518-0EEB53CA54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A77320-EC73-50B0-5DC4-9A39DC2598F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CD6507-970C-3590-7E6B-9CA5C7B18BC3}"/>
              </a:ext>
            </a:extLst>
          </p:cNvPr>
          <p:cNvSpPr>
            <a:spLocks noGrp="1"/>
          </p:cNvSpPr>
          <p:nvPr>
            <p:ph type="body" idx="1"/>
          </p:nvPr>
        </p:nvSpPr>
        <p:spPr/>
        <p:txBody>
          <a:bodyPr/>
          <a:lstStyle/>
          <a:p>
            <a:br>
              <a:rPr lang="es-ES" dirty="0"/>
            </a:br>
            <a:r>
              <a:rPr lang="en-US" dirty="0"/>
              <a:t>New challenges. Resiliency is the new efficiency</a:t>
            </a:r>
          </a:p>
          <a:p>
            <a:endParaRPr lang="en-US" dirty="0"/>
          </a:p>
          <a:p>
            <a:r>
              <a:rPr lang="en-US" dirty="0"/>
              <a:t>Farmers are overwhelmed from information – not lack of it. Each time we leave to them to make sense of all and coming with a solution. </a:t>
            </a:r>
          </a:p>
          <a:p>
            <a:r>
              <a:rPr lang="en-US" dirty="0"/>
              <a:t>10mill farmers are ready for those challenges – some of them came up with new farming systems. With new innovations what work for them. </a:t>
            </a:r>
          </a:p>
          <a:p>
            <a:r>
              <a:rPr lang="en-US" dirty="0"/>
              <a:t>Set of future farmers that will be ready for the challenges of 2050. Global network of lighthouse farms. There are many pathways for </a:t>
            </a:r>
            <a:r>
              <a:rPr lang="en-US" dirty="0" err="1"/>
              <a:t>dif</a:t>
            </a:r>
            <a:r>
              <a:rPr lang="en-US" dirty="0"/>
              <a:t> soil, climates, cultures, diets, sizes of farms. There is diversity of success.</a:t>
            </a:r>
          </a:p>
          <a:p>
            <a:r>
              <a:rPr lang="en-US" dirty="0"/>
              <a:t>But what are the ingredients for success? What are the obstacles that stand on the way of so many farmers?</a:t>
            </a:r>
          </a:p>
          <a:p>
            <a:endParaRPr lang="en-US" dirty="0"/>
          </a:p>
          <a:p>
            <a:r>
              <a:rPr lang="en-US" dirty="0"/>
              <a:t>Co-innovation goes beyond the current way of innovating. Living labs is the farmers and the other actors around that together come up with solutions that are rooted, held to the higher academic standard but at the same time relevant to the local context.  Make no mistake: the soil mission is even more complex that put a person on the moon</a:t>
            </a:r>
          </a:p>
          <a:p>
            <a:r>
              <a:rPr lang="en-US" dirty="0"/>
              <a:t>They are providers of our food, so I invite all of us to ask ourself what can we do to help them to deliver food? </a:t>
            </a:r>
          </a:p>
          <a:p>
            <a:endParaRPr lang="es-ES" dirty="0"/>
          </a:p>
        </p:txBody>
      </p:sp>
      <p:sp>
        <p:nvSpPr>
          <p:cNvPr id="4" name="Marcador de número de diapositiva 3">
            <a:extLst>
              <a:ext uri="{FF2B5EF4-FFF2-40B4-BE49-F238E27FC236}">
                <a16:creationId xmlns:a16="http://schemas.microsoft.com/office/drawing/2014/main" id="{2929AC77-D596-4424-FFD8-83AC2D5AC7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8B30B6-2B6E-4B04-9B14-5901B835C1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8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Link al proyecto</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14</a:t>
            </a:fld>
            <a:endParaRPr lang="en-GB"/>
          </a:p>
        </p:txBody>
      </p:sp>
    </p:spTree>
    <p:extLst>
      <p:ext uri="{BB962C8B-B14F-4D97-AF65-F5344CB8AC3E}">
        <p14:creationId xmlns:p14="http://schemas.microsoft.com/office/powerpoint/2010/main" val="40824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produce </a:t>
            </a:r>
            <a:r>
              <a:rPr lang="es-ES" dirty="0" err="1"/>
              <a:t>digestion</a:t>
            </a:r>
            <a:r>
              <a:rPr lang="es-ES" dirty="0"/>
              <a:t> anaeróbica? Quizás en la balsa de purines…</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18</a:t>
            </a:fld>
            <a:endParaRPr lang="en-GB"/>
          </a:p>
        </p:txBody>
      </p:sp>
    </p:spTree>
    <p:extLst>
      <p:ext uri="{BB962C8B-B14F-4D97-AF65-F5344CB8AC3E}">
        <p14:creationId xmlns:p14="http://schemas.microsoft.com/office/powerpoint/2010/main" val="1248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FERTIMANURE - NO explicar piloto… solo productos obtenidos rápido y </a:t>
            </a:r>
            <a:r>
              <a:rPr lang="es-ES" dirty="0" err="1"/>
              <a:t>dsp</a:t>
            </a:r>
            <a:r>
              <a:rPr lang="es-ES" dirty="0"/>
              <a:t> test mas relevantes… </a:t>
            </a:r>
          </a:p>
          <a:p>
            <a:r>
              <a:rPr lang="es-ES" dirty="0"/>
              <a:t>No explicar incubaciones. Solo </a:t>
            </a:r>
            <a:r>
              <a:rPr lang="es-ES" dirty="0" err="1"/>
              <a:t>ppal</a:t>
            </a:r>
            <a:r>
              <a:rPr lang="es-ES" dirty="0"/>
              <a:t> resultados del TMF y del </a:t>
            </a:r>
            <a:r>
              <a:rPr lang="es-ES" dirty="0" err="1"/>
              <a:t>Bioestimulante</a:t>
            </a:r>
            <a:endParaRPr lang="es-ES" dirty="0"/>
          </a:p>
        </p:txBody>
      </p:sp>
      <p:sp>
        <p:nvSpPr>
          <p:cNvPr id="4" name="Marcador de número de diapositiva 3"/>
          <p:cNvSpPr>
            <a:spLocks noGrp="1"/>
          </p:cNvSpPr>
          <p:nvPr>
            <p:ph type="sldNum" sz="quarter" idx="5"/>
          </p:nvPr>
        </p:nvSpPr>
        <p:spPr/>
        <p:txBody>
          <a:bodyPr/>
          <a:lstStyle/>
          <a:p>
            <a:fld id="{E9504C71-9017-43C9-AD50-E9D84F06B7D3}" type="slidenum">
              <a:rPr lang="en-GB" smtClean="0"/>
              <a:t>20</a:t>
            </a:fld>
            <a:endParaRPr lang="en-GB"/>
          </a:p>
        </p:txBody>
      </p:sp>
    </p:spTree>
    <p:extLst>
      <p:ext uri="{BB962C8B-B14F-4D97-AF65-F5344CB8AC3E}">
        <p14:creationId xmlns:p14="http://schemas.microsoft.com/office/powerpoint/2010/main" val="277902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6A4F5-FE6A-4C02-8385-92AB7F2EB7BA}" type="slidenum">
              <a:rPr lang="es-ES" smtClean="0"/>
              <a:t>21</a:t>
            </a:fld>
            <a:endParaRPr lang="es-ES"/>
          </a:p>
        </p:txBody>
      </p:sp>
    </p:spTree>
    <p:extLst>
      <p:ext uri="{BB962C8B-B14F-4D97-AF65-F5344CB8AC3E}">
        <p14:creationId xmlns:p14="http://schemas.microsoft.com/office/powerpoint/2010/main" val="235929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15000"/>
              </a:lnSpc>
              <a:spcAft>
                <a:spcPts val="800"/>
              </a:spcAft>
            </a:pPr>
            <a:r>
              <a:rPr lang="en-GB"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tomato crop (</a:t>
            </a:r>
            <a:r>
              <a:rPr lang="en-GB" sz="12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Fig. 1A</a:t>
            </a:r>
            <a:r>
              <a:rPr lang="en-GB"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the foliar application of ES-AA increased plant </a:t>
            </a:r>
            <a:r>
              <a:rPr lang="en-GB"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biomass both under optimal conditions and hydric stress, </a:t>
            </a: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similarly to the effects obtained with the commercial </a:t>
            </a:r>
            <a:r>
              <a:rPr lang="en-US" sz="1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biostimulant</a:t>
            </a:r>
            <a:r>
              <a:rPr lang="en-GB"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This is in accordance with previous results obtained with other </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protein hydrolysates applied in tomato plants (Choi et al. 2022). Saline stress seemed to not be high enough, since there were no differences in crop yield between this treatment and optimal conditions. Soil application of the </a:t>
            </a:r>
            <a:r>
              <a:rPr lang="en-GB" sz="1200" kern="100" dirty="0" err="1">
                <a:solidFill>
                  <a:srgbClr val="000000"/>
                </a:solidFill>
                <a:latin typeface="Arial" panose="020B0604020202020204" pitchFamily="34" charset="0"/>
                <a:ea typeface="Calibri" panose="020F0502020204030204" pitchFamily="34" charset="0"/>
                <a:cs typeface="Arial" panose="020B0604020202020204" pitchFamily="34" charset="0"/>
              </a:rPr>
              <a:t>biostimulant</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 was not effective in any condition, so for the spinach and lettuce test the </a:t>
            </a:r>
            <a:r>
              <a:rPr lang="en-GB" sz="1200" kern="100" dirty="0" err="1">
                <a:solidFill>
                  <a:srgbClr val="000000"/>
                </a:solidFill>
                <a:latin typeface="Arial" panose="020B0604020202020204" pitchFamily="34" charset="0"/>
                <a:ea typeface="Calibri" panose="020F0502020204030204" pitchFamily="34" charset="0"/>
                <a:cs typeface="Arial" panose="020B0604020202020204" pitchFamily="34" charset="0"/>
              </a:rPr>
              <a:t>biostimulant</a:t>
            </a:r>
            <a:r>
              <a:rPr lang="en-GB" sz="1200" kern="100" dirty="0">
                <a:solidFill>
                  <a:srgbClr val="000000"/>
                </a:solidFill>
                <a:latin typeface="Arial" panose="020B0604020202020204" pitchFamily="34" charset="0"/>
                <a:ea typeface="Calibri" panose="020F0502020204030204" pitchFamily="34" charset="0"/>
                <a:cs typeface="Arial" panose="020B0604020202020204" pitchFamily="34" charset="0"/>
              </a:rPr>
              <a:t> was applied as a foliar spray.</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22</a:t>
            </a:fld>
            <a:endParaRPr lang="en-GB"/>
          </a:p>
        </p:txBody>
      </p:sp>
    </p:spTree>
    <p:extLst>
      <p:ext uri="{BB962C8B-B14F-4D97-AF65-F5344CB8AC3E}">
        <p14:creationId xmlns:p14="http://schemas.microsoft.com/office/powerpoint/2010/main" val="411143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Explicar parámetros?? MDA, prolina…</a:t>
            </a:r>
          </a:p>
        </p:txBody>
      </p:sp>
      <p:sp>
        <p:nvSpPr>
          <p:cNvPr id="4" name="Marcador de número de diapositiva 3"/>
          <p:cNvSpPr>
            <a:spLocks noGrp="1"/>
          </p:cNvSpPr>
          <p:nvPr>
            <p:ph type="sldNum" sz="quarter" idx="5"/>
          </p:nvPr>
        </p:nvSpPr>
        <p:spPr/>
        <p:txBody>
          <a:bodyPr/>
          <a:lstStyle/>
          <a:p>
            <a:fld id="{E9504C71-9017-43C9-AD50-E9D84F06B7D3}" type="slidenum">
              <a:rPr lang="en-GB" smtClean="0"/>
              <a:t>23</a:t>
            </a:fld>
            <a:endParaRPr lang="en-GB"/>
          </a:p>
        </p:txBody>
      </p:sp>
    </p:spTree>
    <p:extLst>
      <p:ext uri="{BB962C8B-B14F-4D97-AF65-F5344CB8AC3E}">
        <p14:creationId xmlns:p14="http://schemas.microsoft.com/office/powerpoint/2010/main" val="178277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107FC-F1E7-9D4C-4BFB-029030BA8B8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590BA4E4-039E-CD2A-2E72-A6179135C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9E275678-0D56-AE09-44F5-7F97FCBD0E64}"/>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98BEE653-A915-D794-9FD9-630977F99D6F}"/>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0344B272-9940-C027-B283-F1EC44B4F21E}"/>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133216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24D0F-AB5C-B481-F4BF-D62530DC38A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9691D19C-E8BE-DF7F-AF5D-0C6A0B6737B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6C16DFBD-482C-7B94-7764-D84505ED5E30}"/>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2447B138-EDCA-2216-5737-27E5ACE2C9E1}"/>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76682592-1360-4CB5-C503-C966DBBD4A25}"/>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32000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2EA5519-C05C-06BF-17CD-2F43B022E1C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F407119D-7111-2980-997D-25B8ABEECE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2A3513F5-930F-E664-4953-0A0E90C7ABC8}"/>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FB760620-B6B2-DC72-1ECC-65F65347B73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E2D1EE6-933A-587A-37CE-0534F529B7C4}"/>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3092778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12192000" cy="6858000"/>
          </a:xfrm>
        </p:spPr>
        <p:txBody>
          <a:bodyPr/>
          <a:lstStyle/>
          <a:p>
            <a:endParaRPr lang="en-US"/>
          </a:p>
        </p:txBody>
      </p:sp>
    </p:spTree>
    <p:extLst>
      <p:ext uri="{BB962C8B-B14F-4D97-AF65-F5344CB8AC3E}">
        <p14:creationId xmlns:p14="http://schemas.microsoft.com/office/powerpoint/2010/main" val="2233802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5"/>
        <p:cNvGrpSpPr/>
        <p:nvPr/>
      </p:nvGrpSpPr>
      <p:grpSpPr>
        <a:xfrm>
          <a:off x="0" y="0"/>
          <a:ext cx="0" cy="0"/>
          <a:chOff x="0" y="0"/>
          <a:chExt cx="0" cy="0"/>
        </a:xfrm>
      </p:grpSpPr>
      <p:sp>
        <p:nvSpPr>
          <p:cNvPr id="26" name="Google Shape;26;p14"/>
          <p:cNvSpPr/>
          <p:nvPr/>
        </p:nvSpPr>
        <p:spPr>
          <a:xfrm>
            <a:off x="0" y="0"/>
            <a:ext cx="12192000"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27;p14"/>
          <p:cNvSpPr txBox="1">
            <a:spLocks noGrp="1"/>
          </p:cNvSpPr>
          <p:nvPr>
            <p:ph type="title"/>
          </p:nvPr>
        </p:nvSpPr>
        <p:spPr>
          <a:xfrm>
            <a:off x="996142" y="13945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pic>
        <p:nvPicPr>
          <p:cNvPr id="31" name="Google Shape;31;p14"/>
          <p:cNvPicPr preferRelativeResize="0"/>
          <p:nvPr/>
        </p:nvPicPr>
        <p:blipFill rotWithShape="1">
          <a:blip r:embed="rId2">
            <a:alphaModFix/>
          </a:blip>
          <a:srcRect/>
          <a:stretch/>
        </p:blipFill>
        <p:spPr>
          <a:xfrm>
            <a:off x="10480097" y="484937"/>
            <a:ext cx="1200070" cy="570391"/>
          </a:xfrm>
          <a:prstGeom prst="rect">
            <a:avLst/>
          </a:prstGeom>
          <a:noFill/>
          <a:ln>
            <a:noFill/>
          </a:ln>
        </p:spPr>
      </p:pic>
      <p:pic>
        <p:nvPicPr>
          <p:cNvPr id="32" name="Google Shape;32;p14"/>
          <p:cNvPicPr preferRelativeResize="0"/>
          <p:nvPr/>
        </p:nvPicPr>
        <p:blipFill rotWithShape="1">
          <a:blip r:embed="rId3">
            <a:alphaModFix/>
          </a:blip>
          <a:srcRect/>
          <a:stretch/>
        </p:blipFill>
        <p:spPr>
          <a:xfrm>
            <a:off x="511833" y="491016"/>
            <a:ext cx="2077845" cy="564312"/>
          </a:xfrm>
          <a:prstGeom prst="rect">
            <a:avLst/>
          </a:prstGeom>
          <a:noFill/>
          <a:ln>
            <a:noFill/>
          </a:ln>
        </p:spPr>
      </p:pic>
      <p:cxnSp>
        <p:nvCxnSpPr>
          <p:cNvPr id="33" name="Google Shape;33;p14"/>
          <p:cNvCxnSpPr/>
          <p:nvPr/>
        </p:nvCxnSpPr>
        <p:spPr>
          <a:xfrm>
            <a:off x="511833" y="1224951"/>
            <a:ext cx="11168334" cy="0"/>
          </a:xfrm>
          <a:prstGeom prst="straightConnector1">
            <a:avLst/>
          </a:prstGeom>
          <a:noFill/>
          <a:ln w="9525" cap="flat" cmpd="sng">
            <a:solidFill>
              <a:schemeClr val="dk1"/>
            </a:solidFill>
            <a:prstDash val="solid"/>
            <a:miter lim="800000"/>
            <a:headEnd type="none" w="sm" len="sm"/>
            <a:tailEnd type="none" w="sm" len="sm"/>
          </a:ln>
        </p:spPr>
      </p:cxnSp>
      <p:sp>
        <p:nvSpPr>
          <p:cNvPr id="34" name="Google Shape;34;p14"/>
          <p:cNvSpPr txBox="1">
            <a:spLocks noGrp="1"/>
          </p:cNvSpPr>
          <p:nvPr>
            <p:ph type="body" idx="1"/>
          </p:nvPr>
        </p:nvSpPr>
        <p:spPr>
          <a:xfrm>
            <a:off x="996142" y="2889761"/>
            <a:ext cx="10515600" cy="32093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8985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BEA2C3-E8E6-4851-ADF3-4E28EF53AACF}"/>
              </a:ext>
            </a:extLst>
          </p:cNvPr>
          <p:cNvSpPr>
            <a:spLocks noGrp="1"/>
          </p:cNvSpPr>
          <p:nvPr>
            <p:ph type="title" hasCustomPrompt="1"/>
          </p:nvPr>
        </p:nvSpPr>
        <p:spPr>
          <a:xfrm>
            <a:off x="1351383" y="1"/>
            <a:ext cx="10515600" cy="793102"/>
          </a:xfrm>
          <a:prstGeom prst="rect">
            <a:avLst/>
          </a:prstGeom>
        </p:spPr>
        <p:txBody>
          <a:bodyPr anchor="ctr">
            <a:normAutofit/>
          </a:bodyPr>
          <a:lstStyle>
            <a:lvl1pPr>
              <a:defRPr sz="2400">
                <a:solidFill>
                  <a:schemeClr val="bg1"/>
                </a:solidFill>
              </a:defRPr>
            </a:lvl1pPr>
          </a:lstStyle>
          <a:p>
            <a:r>
              <a:rPr lang="es-ES" dirty="0" err="1"/>
              <a:t>Title</a:t>
            </a:r>
            <a:endParaRPr lang="es-ES" dirty="0"/>
          </a:p>
        </p:txBody>
      </p:sp>
      <p:sp>
        <p:nvSpPr>
          <p:cNvPr id="7" name="Marcador de número de diapositiva 6">
            <a:extLst>
              <a:ext uri="{FF2B5EF4-FFF2-40B4-BE49-F238E27FC236}">
                <a16:creationId xmlns:a16="http://schemas.microsoft.com/office/drawing/2014/main" id="{467EBC7C-9CFB-446B-8C89-8AE06A286B46}"/>
              </a:ext>
            </a:extLst>
          </p:cNvPr>
          <p:cNvSpPr>
            <a:spLocks noGrp="1"/>
          </p:cNvSpPr>
          <p:nvPr>
            <p:ph type="sldNum" sz="quarter" idx="12"/>
          </p:nvPr>
        </p:nvSpPr>
        <p:spPr>
          <a:xfrm>
            <a:off x="11485983" y="6253713"/>
            <a:ext cx="530290" cy="365125"/>
          </a:xfrm>
        </p:spPr>
        <p:txBody>
          <a:bodyPr/>
          <a:lstStyle>
            <a:lvl1pPr>
              <a:defRPr>
                <a:solidFill>
                  <a:schemeClr val="tx1"/>
                </a:solidFill>
              </a:defRPr>
            </a:lvl1pPr>
          </a:lstStyle>
          <a:p>
            <a:fld id="{71F304B2-DD76-44A7-9A81-EB044CBAB4A6}" type="slidenum">
              <a:rPr lang="es-ES" smtClean="0"/>
              <a:pPr/>
              <a:t>‹#›</a:t>
            </a:fld>
            <a:endParaRPr lang="es-ES"/>
          </a:p>
        </p:txBody>
      </p:sp>
    </p:spTree>
    <p:extLst>
      <p:ext uri="{BB962C8B-B14F-4D97-AF65-F5344CB8AC3E}">
        <p14:creationId xmlns:p14="http://schemas.microsoft.com/office/powerpoint/2010/main" val="135522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A5D927-9F45-D495-2A5B-1417056946C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937F567-EAD8-7117-B790-8B93AE2274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1CFE35F-D2F0-2C37-A097-94B344536372}"/>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37DD1FD8-AE0D-F8D5-0B9F-E49AB30D0969}"/>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3AB15267-62B2-D2F8-890E-72E1E0D533AC}"/>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70730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34305E-EF8E-6F81-8360-AF9350CA99E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460F8CBE-8292-79A6-DCEB-3EC012745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0889F7-B536-C8F9-3584-932A17651F75}"/>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364FBA32-E64B-8FA7-3A10-831B33EA21B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82B79984-B68A-B5CA-3E2E-289C07359ED7}"/>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421061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6AE43-65B7-AB38-5500-B7C708606C75}"/>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7B0A586E-0057-EBDD-F3E0-EE987F55A1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DC7EF7A-D65D-EA9C-D696-78DCD703E9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FDAE13A3-7113-7414-064E-0A8A8E8512F3}"/>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6" name="Marcador de pie de página 5">
            <a:extLst>
              <a:ext uri="{FF2B5EF4-FFF2-40B4-BE49-F238E27FC236}">
                <a16:creationId xmlns:a16="http://schemas.microsoft.com/office/drawing/2014/main" id="{F8F10E47-9081-DB58-BDB3-67B0A47136A1}"/>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93D5B611-35F8-3592-2654-DACF8F990A27}"/>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173516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547DB-3D9A-6DEB-4470-B19A3340D5A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8A795EC-F76E-2678-FE30-7C4E2AC30D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8AF80FB-D789-3B66-3295-9623A96DCCC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6F336FDE-E610-53A7-3014-525924A82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C17BE61-14DE-8D80-6932-25801C7F155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C1140871-017E-4466-2611-F3A20252DBDF}"/>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8" name="Marcador de pie de página 7">
            <a:extLst>
              <a:ext uri="{FF2B5EF4-FFF2-40B4-BE49-F238E27FC236}">
                <a16:creationId xmlns:a16="http://schemas.microsoft.com/office/drawing/2014/main" id="{7F1607FF-4FF6-8A67-9730-87192B3033BC}"/>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9A2F4C71-61CD-BDA1-F847-683468C23415}"/>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295275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C45C8-D000-0255-DC48-3E5B0146B865}"/>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B44C6C47-F900-11BC-A387-827EEB6AE40E}"/>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4" name="Marcador de pie de página 3">
            <a:extLst>
              <a:ext uri="{FF2B5EF4-FFF2-40B4-BE49-F238E27FC236}">
                <a16:creationId xmlns:a16="http://schemas.microsoft.com/office/drawing/2014/main" id="{94273B8E-9E40-ECE6-2D4B-059F392BC986}"/>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6909A2D5-32CA-7BE5-5C71-FF1BC29B6A59}"/>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136859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2766A41-B780-53F9-48A3-1285D453D7A1}"/>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3" name="Marcador de pie de página 2">
            <a:extLst>
              <a:ext uri="{FF2B5EF4-FFF2-40B4-BE49-F238E27FC236}">
                <a16:creationId xmlns:a16="http://schemas.microsoft.com/office/drawing/2014/main" id="{995C88DA-B231-387C-D52B-B821B1554B0F}"/>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9DD7755A-EF43-7D07-82D4-E97CC58CD6FD}"/>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37890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0D48B-6A84-C1EC-303A-7758D7BDB88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A2B662E-839E-546C-3FAE-EE35C8DF0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D87F723-1B9F-F7FA-2868-6615CD652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73FD0C-77B3-A29C-8EB0-8A898909735A}"/>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6" name="Marcador de pie de página 5">
            <a:extLst>
              <a:ext uri="{FF2B5EF4-FFF2-40B4-BE49-F238E27FC236}">
                <a16:creationId xmlns:a16="http://schemas.microsoft.com/office/drawing/2014/main" id="{7C1D67E7-E9B9-057A-1C96-BA8BDC640EE8}"/>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CCEDB796-018F-AC91-EF20-96D07B443343}"/>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267429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C94CB-0D7A-32B9-8189-9F01BB1B3E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C76FF3F1-066E-01D8-D320-FB20BB50D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DE6FD3CA-BB2D-AB6A-30C7-66ECDDABD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D21CB5-AEE0-FDD1-DE5E-CABF276866AA}"/>
              </a:ext>
            </a:extLst>
          </p:cNvPr>
          <p:cNvSpPr>
            <a:spLocks noGrp="1"/>
          </p:cNvSpPr>
          <p:nvPr>
            <p:ph type="dt" sz="half" idx="10"/>
          </p:nvPr>
        </p:nvSpPr>
        <p:spPr/>
        <p:txBody>
          <a:bodyPr/>
          <a:lstStyle/>
          <a:p>
            <a:fld id="{CAE93411-A15E-4CCC-9913-48681787006C}" type="datetimeFigureOut">
              <a:rPr lang="en-GB" smtClean="0"/>
              <a:t>20/06/2024</a:t>
            </a:fld>
            <a:endParaRPr lang="en-GB"/>
          </a:p>
        </p:txBody>
      </p:sp>
      <p:sp>
        <p:nvSpPr>
          <p:cNvPr id="6" name="Marcador de pie de página 5">
            <a:extLst>
              <a:ext uri="{FF2B5EF4-FFF2-40B4-BE49-F238E27FC236}">
                <a16:creationId xmlns:a16="http://schemas.microsoft.com/office/drawing/2014/main" id="{5739CAAB-E86B-A232-F301-9B4076F733A0}"/>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A68D68DC-CBFC-48F9-635B-9360759BDB43}"/>
              </a:ext>
            </a:extLst>
          </p:cNvPr>
          <p:cNvSpPr>
            <a:spLocks noGrp="1"/>
          </p:cNvSpPr>
          <p:nvPr>
            <p:ph type="sldNum" sz="quarter" idx="12"/>
          </p:nvPr>
        </p:nvSpPr>
        <p:spPr/>
        <p:txBody>
          <a:bodyPr/>
          <a:lstStyle/>
          <a:p>
            <a:fld id="{0E0036CA-0036-4B32-945E-349C648241CF}" type="slidenum">
              <a:rPr lang="en-GB" smtClean="0"/>
              <a:t>‹#›</a:t>
            </a:fld>
            <a:endParaRPr lang="en-GB"/>
          </a:p>
        </p:txBody>
      </p:sp>
    </p:spTree>
    <p:extLst>
      <p:ext uri="{BB962C8B-B14F-4D97-AF65-F5344CB8AC3E}">
        <p14:creationId xmlns:p14="http://schemas.microsoft.com/office/powerpoint/2010/main" val="378665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C36EC3-727D-86EF-B258-CA246A575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C2A0600A-2869-7189-416B-3E37DC295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42F55CF-A8B2-B383-9730-EBC2A0D19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93411-A15E-4CCC-9913-48681787006C}" type="datetimeFigureOut">
              <a:rPr lang="en-GB" smtClean="0"/>
              <a:t>20/06/2024</a:t>
            </a:fld>
            <a:endParaRPr lang="en-GB"/>
          </a:p>
        </p:txBody>
      </p:sp>
      <p:sp>
        <p:nvSpPr>
          <p:cNvPr id="5" name="Marcador de pie de página 4">
            <a:extLst>
              <a:ext uri="{FF2B5EF4-FFF2-40B4-BE49-F238E27FC236}">
                <a16:creationId xmlns:a16="http://schemas.microsoft.com/office/drawing/2014/main" id="{D28C4C70-C58F-FC3E-8D17-10BB6F547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889072E4-6D59-2AA4-7F63-99FE8E481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036CA-0036-4B32-945E-349C648241CF}" type="slidenum">
              <a:rPr lang="en-GB" smtClean="0"/>
              <a:t>‹#›</a:t>
            </a:fld>
            <a:endParaRPr lang="en-GB"/>
          </a:p>
        </p:txBody>
      </p:sp>
    </p:spTree>
    <p:extLst>
      <p:ext uri="{BB962C8B-B14F-4D97-AF65-F5344CB8AC3E}">
        <p14:creationId xmlns:p14="http://schemas.microsoft.com/office/powerpoint/2010/main" val="175155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39.jpeg"/><Relationship Id="rId5" Type="http://schemas.openxmlformats.org/officeDocument/2006/relationships/image" Target="../media/image8.png"/><Relationship Id="rId10" Type="http://schemas.openxmlformats.org/officeDocument/2006/relationships/image" Target="../media/image38.jpeg"/><Relationship Id="rId4" Type="http://schemas.openxmlformats.org/officeDocument/2006/relationships/image" Target="../media/image7.png"/><Relationship Id="rId9"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4.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43.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42.jpeg"/><Relationship Id="rId5" Type="http://schemas.openxmlformats.org/officeDocument/2006/relationships/image" Target="../media/image8.png"/><Relationship Id="rId10" Type="http://schemas.openxmlformats.org/officeDocument/2006/relationships/image" Target="../media/image41.jpeg"/><Relationship Id="rId4" Type="http://schemas.openxmlformats.org/officeDocument/2006/relationships/image" Target="../media/image7.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45.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hyperlink" Target="https://en.wikipedia.org/wiki/Organic_compound" TargetMode="External"/><Relationship Id="rId5" Type="http://schemas.openxmlformats.org/officeDocument/2006/relationships/image" Target="../media/image8.png"/><Relationship Id="rId10" Type="http://schemas.openxmlformats.org/officeDocument/2006/relationships/hyperlink" Target="https://en.wikipedia.org/wiki/Organic_farming" TargetMode="External"/><Relationship Id="rId4" Type="http://schemas.openxmlformats.org/officeDocument/2006/relationships/image" Target="../media/image7.png"/><Relationship Id="rId9" Type="http://schemas.openxmlformats.org/officeDocument/2006/relationships/hyperlink" Target="https://en.wikipedia.org/wiki/Principles_of_Organic_Agriculture"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image" Target="../media/image48.jpeg"/><Relationship Id="rId7" Type="http://schemas.openxmlformats.org/officeDocument/2006/relationships/image" Target="../media/image7.png"/><Relationship Id="rId12" Type="http://schemas.openxmlformats.org/officeDocument/2006/relationships/hyperlink" Target="https://www.fertimanure.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9.jpeg"/><Relationship Id="rId9" Type="http://schemas.openxmlformats.org/officeDocument/2006/relationships/image" Target="../media/image9.gif"/><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10" Type="http://schemas.openxmlformats.org/officeDocument/2006/relationships/image" Target="../media/image52.jpg"/><Relationship Id="rId4" Type="http://schemas.openxmlformats.org/officeDocument/2006/relationships/image" Target="../media/image7.pn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10" Type="http://schemas.openxmlformats.org/officeDocument/2006/relationships/image" Target="../media/image52.jpg"/><Relationship Id="rId4" Type="http://schemas.openxmlformats.org/officeDocument/2006/relationships/image" Target="../media/image7.pn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6.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4.jpeg"/><Relationship Id="rId5" Type="http://schemas.openxmlformats.org/officeDocument/2006/relationships/image" Target="../media/image7.png"/><Relationship Id="rId15" Type="http://schemas.openxmlformats.org/officeDocument/2006/relationships/image" Target="../media/image58.jpeg"/><Relationship Id="rId10" Type="http://schemas.openxmlformats.org/officeDocument/2006/relationships/image" Target="../media/image48.jpe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9.gi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8.png"/><Relationship Id="rId5" Type="http://schemas.openxmlformats.org/officeDocument/2006/relationships/image" Target="../media/image64.png"/><Relationship Id="rId10" Type="http://schemas.openxmlformats.org/officeDocument/2006/relationships/image" Target="../media/image7.png"/><Relationship Id="rId4" Type="http://schemas.openxmlformats.org/officeDocument/2006/relationships/image" Target="../media/image63.png"/><Relationship Id="rId9" Type="http://schemas.openxmlformats.org/officeDocument/2006/relationships/image" Target="../media/image6.jpe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9.jpe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67.jpe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6.jpe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0.jpe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6.jpe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71.pn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6.jpe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73.pn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6.jpe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7.png"/><Relationship Id="rId3" Type="http://schemas.openxmlformats.org/officeDocument/2006/relationships/image" Target="../media/image75.jpeg"/><Relationship Id="rId7" Type="http://schemas.openxmlformats.org/officeDocument/2006/relationships/image" Target="../media/image7.png"/><Relationship Id="rId12" Type="http://schemas.openxmlformats.org/officeDocument/2006/relationships/image" Target="../media/image48.jpeg"/><Relationship Id="rId17" Type="http://schemas.openxmlformats.org/officeDocument/2006/relationships/image" Target="../media/image81.jpeg"/><Relationship Id="rId2" Type="http://schemas.openxmlformats.org/officeDocument/2006/relationships/notesSlide" Target="../notesSlides/notesSlide10.xml"/><Relationship Id="rId16" Type="http://schemas.openxmlformats.org/officeDocument/2006/relationships/image" Target="../media/image80.sv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79.png"/><Relationship Id="rId10" Type="http://schemas.openxmlformats.org/officeDocument/2006/relationships/image" Target="../media/image10.png"/><Relationship Id="rId4" Type="http://schemas.openxmlformats.org/officeDocument/2006/relationships/image" Target="../media/image76.jpeg"/><Relationship Id="rId9" Type="http://schemas.openxmlformats.org/officeDocument/2006/relationships/image" Target="../media/image9.gif"/><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package" Target="../embeddings/Microsoft_Excel_Worksheet.xlsx"/><Relationship Id="rId7" Type="http://schemas.openxmlformats.org/officeDocument/2006/relationships/image" Target="../media/image85.png"/><Relationship Id="rId12"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48.jpeg"/><Relationship Id="rId5" Type="http://schemas.openxmlformats.org/officeDocument/2006/relationships/image" Target="../media/image83.emf"/><Relationship Id="rId10" Type="http://schemas.openxmlformats.org/officeDocument/2006/relationships/image" Target="../media/image87.jpeg"/><Relationship Id="rId4" Type="http://schemas.openxmlformats.org/officeDocument/2006/relationships/image" Target="../media/image82.emf"/><Relationship Id="rId9" Type="http://schemas.openxmlformats.org/officeDocument/2006/relationships/image" Target="../media/image86.jpe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9.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8.jpeg"/><Relationship Id="rId10" Type="http://schemas.openxmlformats.org/officeDocument/2006/relationships/image" Target="../media/image9.gif"/><Relationship Id="rId4" Type="http://schemas.openxmlformats.org/officeDocument/2006/relationships/chart" Target="../charts/chart1.xml"/><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1.png"/><Relationship Id="rId3" Type="http://schemas.openxmlformats.org/officeDocument/2006/relationships/image" Target="../media/image89.jpeg"/><Relationship Id="rId7" Type="http://schemas.openxmlformats.org/officeDocument/2006/relationships/image" Target="../media/image7.png"/><Relationship Id="rId12"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8.jpeg"/><Relationship Id="rId9" Type="http://schemas.openxmlformats.org/officeDocument/2006/relationships/image" Target="../media/image9.gif"/></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fertimanure.eu/" TargetMode="External"/><Relationship Id="rId3" Type="http://schemas.openxmlformats.org/officeDocument/2006/relationships/image" Target="../media/image48.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94.svg"/><Relationship Id="rId10" Type="http://schemas.openxmlformats.org/officeDocument/2006/relationships/image" Target="../media/image9.gif"/><Relationship Id="rId4" Type="http://schemas.openxmlformats.org/officeDocument/2006/relationships/image" Target="../media/image9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7.png"/><Relationship Id="rId3" Type="http://schemas.openxmlformats.org/officeDocument/2006/relationships/image" Target="../media/image5.jp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96.png"/><Relationship Id="rId5" Type="http://schemas.openxmlformats.org/officeDocument/2006/relationships/image" Target="../media/image7.png"/><Relationship Id="rId10" Type="http://schemas.openxmlformats.org/officeDocument/2006/relationships/image" Target="../media/image95.jpeg"/><Relationship Id="rId4" Type="http://schemas.openxmlformats.org/officeDocument/2006/relationships/image" Target="../media/image6.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98.png"/><Relationship Id="rId4" Type="http://schemas.openxmlformats.org/officeDocument/2006/relationships/image" Target="../media/image6.jpe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jpg"/><Relationship Id="rId7" Type="http://schemas.openxmlformats.org/officeDocument/2006/relationships/image" Target="../media/image9.gif"/><Relationship Id="rId12"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03.png"/><Relationship Id="rId5" Type="http://schemas.openxmlformats.org/officeDocument/2006/relationships/image" Target="../media/image7.png"/><Relationship Id="rId10" Type="http://schemas.openxmlformats.org/officeDocument/2006/relationships/image" Target="../media/image102.png"/><Relationship Id="rId4" Type="http://schemas.openxmlformats.org/officeDocument/2006/relationships/image" Target="../media/image6.jpe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18.jpe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9.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69CB-A58C-8C0D-E048-E189626356E5}"/>
            </a:ext>
          </a:extLst>
        </p:cNvPr>
        <p:cNvGrpSpPr/>
        <p:nvPr/>
      </p:nvGrpSpPr>
      <p:grpSpPr>
        <a:xfrm>
          <a:off x="0" y="0"/>
          <a:ext cx="0" cy="0"/>
          <a:chOff x="0" y="0"/>
          <a:chExt cx="0" cy="0"/>
        </a:xfrm>
      </p:grpSpPr>
      <p:pic>
        <p:nvPicPr>
          <p:cNvPr id="32" name="Marcador de posición de imagen 7" descr="Fondo digital de puntos de datos">
            <a:extLst>
              <a:ext uri="{FF2B5EF4-FFF2-40B4-BE49-F238E27FC236}">
                <a16:creationId xmlns:a16="http://schemas.microsoft.com/office/drawing/2014/main" id="{AC825223-54F2-7723-923D-3CFD849558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grpSp>
        <p:nvGrpSpPr>
          <p:cNvPr id="29" name="Grupo 28">
            <a:extLst>
              <a:ext uri="{FF2B5EF4-FFF2-40B4-BE49-F238E27FC236}">
                <a16:creationId xmlns:a16="http://schemas.microsoft.com/office/drawing/2014/main" id="{589E12F0-553E-EA15-9EB3-52053952D203}"/>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35D5A3A7-67EF-4D04-C132-904C09426DB8}"/>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F8F67B53-AEE8-7FF1-E0DA-2A8ADF36B9D6}"/>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8297F4EE-5A1C-A6FA-9921-FC640C27A2A3}"/>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4A49411F-7158-1D54-CB07-81C1DE12E3E1}"/>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A88FC83E-CBD6-49BE-F100-6293197EE836}"/>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BD4829A1-C0D5-C288-CF6A-70903C7CC4C9}"/>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F941C177-ED67-8747-BA33-EBA524E01588}"/>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0D2FB960-879C-5290-A770-05AAC59B8C09}"/>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961428B3-739C-DF05-C3CC-3C0CC6C87B9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33" name="Título 14">
            <a:extLst>
              <a:ext uri="{FF2B5EF4-FFF2-40B4-BE49-F238E27FC236}">
                <a16:creationId xmlns:a16="http://schemas.microsoft.com/office/drawing/2014/main" id="{B53537F0-6573-CDDF-09F5-D5EFE8E9B2E9}"/>
              </a:ext>
            </a:extLst>
          </p:cNvPr>
          <p:cNvSpPr>
            <a:spLocks noGrp="1"/>
          </p:cNvSpPr>
          <p:nvPr>
            <p:ph type="ctrTitle"/>
          </p:nvPr>
        </p:nvSpPr>
        <p:spPr>
          <a:xfrm>
            <a:off x="270782" y="1752746"/>
            <a:ext cx="11392170" cy="2265217"/>
          </a:xfrm>
        </p:spPr>
        <p:txBody>
          <a:bodyPr vert="horz" wrap="square" lIns="0" tIns="0" rIns="0" bIns="0" rtlCol="0" anchor="b" anchorCtr="0">
            <a:normAutofit/>
          </a:bodyPr>
          <a:lstStyle/>
          <a:p>
            <a:pPr>
              <a:lnSpc>
                <a:spcPct val="100000"/>
              </a:lnSpc>
            </a:pPr>
            <a:r>
              <a:rPr lang="en-US" sz="4400" dirty="0">
                <a:solidFill>
                  <a:schemeClr val="bg1"/>
                </a:solidFill>
                <a:latin typeface="+mn-lt"/>
                <a:ea typeface="+mn-ea"/>
                <a:cs typeface="+mn-cs"/>
              </a:rPr>
              <a:t>Session 1: Biofertilizers and organic farming: </a:t>
            </a:r>
            <a:br>
              <a:rPr lang="en-US" sz="4400" dirty="0">
                <a:solidFill>
                  <a:schemeClr val="bg1"/>
                </a:solidFill>
                <a:latin typeface="+mn-lt"/>
                <a:ea typeface="+mn-ea"/>
                <a:cs typeface="+mn-cs"/>
              </a:rPr>
            </a:br>
            <a:r>
              <a:rPr lang="en-US" sz="4400" dirty="0">
                <a:solidFill>
                  <a:schemeClr val="bg1"/>
                </a:solidFill>
                <a:latin typeface="+mn-lt"/>
                <a:ea typeface="+mn-ea"/>
                <a:cs typeface="+mn-cs"/>
              </a:rPr>
              <a:t>Reducing environmental impacts with alternative sustainable </a:t>
            </a:r>
            <a:r>
              <a:rPr lang="en-US" sz="4400" dirty="0" err="1">
                <a:solidFill>
                  <a:schemeClr val="bg1"/>
                </a:solidFill>
                <a:latin typeface="+mn-lt"/>
                <a:ea typeface="+mn-ea"/>
                <a:cs typeface="+mn-cs"/>
              </a:rPr>
              <a:t>fertilisers</a:t>
            </a:r>
            <a:endParaRPr lang="es-ES" sz="6600" b="1" kern="1200" dirty="0">
              <a:solidFill>
                <a:schemeClr val="bg1"/>
              </a:solidFill>
              <a:latin typeface="+mj-lt"/>
              <a:ea typeface="+mj-ea"/>
              <a:cs typeface="+mj-cs"/>
            </a:endParaRPr>
          </a:p>
        </p:txBody>
      </p:sp>
      <p:sp>
        <p:nvSpPr>
          <p:cNvPr id="34" name="Título 14">
            <a:extLst>
              <a:ext uri="{FF2B5EF4-FFF2-40B4-BE49-F238E27FC236}">
                <a16:creationId xmlns:a16="http://schemas.microsoft.com/office/drawing/2014/main" id="{9786F676-4B70-B0B7-DD3E-532CDE981AEA}"/>
              </a:ext>
            </a:extLst>
          </p:cNvPr>
          <p:cNvSpPr txBox="1">
            <a:spLocks/>
          </p:cNvSpPr>
          <p:nvPr/>
        </p:nvSpPr>
        <p:spPr>
          <a:xfrm>
            <a:off x="658813" y="3398253"/>
            <a:ext cx="5437187" cy="2265217"/>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sz="6400" kern="1200">
                <a:solidFill>
                  <a:schemeClr val="tx1"/>
                </a:solidFill>
                <a:latin typeface="+mj-lt"/>
                <a:ea typeface="+mj-ea"/>
                <a:cs typeface="+mj-cs"/>
              </a:defRPr>
            </a:lvl1pPr>
          </a:lstStyle>
          <a:p>
            <a:pPr>
              <a:lnSpc>
                <a:spcPct val="100000"/>
              </a:lnSpc>
            </a:pPr>
            <a:r>
              <a:rPr lang="en-GB" sz="2200" dirty="0">
                <a:solidFill>
                  <a:schemeClr val="bg1"/>
                </a:solidFill>
                <a:latin typeface="+mn-lt"/>
                <a:ea typeface="+mn-ea"/>
                <a:cs typeface="+mn-cs"/>
              </a:rPr>
              <a:t>Ana Robles Aguilar</a:t>
            </a:r>
          </a:p>
          <a:p>
            <a:pPr>
              <a:lnSpc>
                <a:spcPct val="100000"/>
              </a:lnSpc>
            </a:pPr>
            <a:r>
              <a:rPr lang="en-GB" sz="2200" dirty="0">
                <a:solidFill>
                  <a:schemeClr val="bg1"/>
                </a:solidFill>
                <a:latin typeface="+mn-lt"/>
                <a:ea typeface="+mn-ea"/>
                <a:cs typeface="+mn-cs"/>
              </a:rPr>
              <a:t>Laura Diaz Guerra</a:t>
            </a:r>
            <a:br>
              <a:rPr lang="en-GB" sz="2200" dirty="0">
                <a:solidFill>
                  <a:schemeClr val="bg1"/>
                </a:solidFill>
                <a:latin typeface="+mn-lt"/>
                <a:ea typeface="+mn-ea"/>
                <a:cs typeface="+mn-cs"/>
              </a:rPr>
            </a:br>
            <a:endParaRPr lang="es-ES" sz="2200" b="1" dirty="0">
              <a:solidFill>
                <a:schemeClr val="bg1"/>
              </a:solidFill>
            </a:endParaRPr>
          </a:p>
        </p:txBody>
      </p:sp>
    </p:spTree>
    <p:extLst>
      <p:ext uri="{BB962C8B-B14F-4D97-AF65-F5344CB8AC3E}">
        <p14:creationId xmlns:p14="http://schemas.microsoft.com/office/powerpoint/2010/main" val="2427380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C3F8E-2C15-6EDF-BA31-88451FF6776F}"/>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D8600519-3450-D34F-1704-C89EEB6FBA19}"/>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D7013E15-BC83-AA2E-93DF-77EADE1AE6BF}"/>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B0E6A1CF-601B-A47A-594B-EAFABCB9C234}"/>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A4430861-1295-061D-65F5-0908CE0519AE}"/>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2C1CC7C8-D851-5785-70E2-978A01F5FA27}"/>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668B4477-6EB5-ED81-CBFA-23758C5FF71D}"/>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A57053FA-0562-E11E-5763-B7585ED2D6BD}"/>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8726228D-6CEB-D7AF-3273-CDCE0EAFCED6}"/>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6F1499C1-2CD8-5644-BB64-C8F54A2B3ED4}"/>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33C6FE9F-1D32-D933-D147-B8003AECA4D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24" name="Picture 6">
            <a:extLst>
              <a:ext uri="{FF2B5EF4-FFF2-40B4-BE49-F238E27FC236}">
                <a16:creationId xmlns:a16="http://schemas.microsoft.com/office/drawing/2014/main" id="{F2B5C937-9AE2-71F3-F243-EC24320AE4E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39" r="24149" b="-3"/>
          <a:stretch/>
        </p:blipFill>
        <p:spPr bwMode="auto">
          <a:xfrm>
            <a:off x="9833413" y="2969382"/>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pic>
        <p:nvPicPr>
          <p:cNvPr id="25" name="Imatge 3">
            <a:extLst>
              <a:ext uri="{FF2B5EF4-FFF2-40B4-BE49-F238E27FC236}">
                <a16:creationId xmlns:a16="http://schemas.microsoft.com/office/drawing/2014/main" id="{D4D13E0D-0466-F04A-8516-D77811893A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524" r="3846" b="2"/>
          <a:stretch/>
        </p:blipFill>
        <p:spPr>
          <a:xfrm>
            <a:off x="850023" y="514893"/>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26" name="Picture 2" descr="No-till Farming for Healthier Soil and Lifestyles - NaturalCave">
            <a:extLst>
              <a:ext uri="{FF2B5EF4-FFF2-40B4-BE49-F238E27FC236}">
                <a16:creationId xmlns:a16="http://schemas.microsoft.com/office/drawing/2014/main" id="{033C82A7-13EE-59F0-EA8D-07F112F4B4A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245" r="1949" b="1"/>
          <a:stretch/>
        </p:blipFill>
        <p:spPr bwMode="auto">
          <a:xfrm>
            <a:off x="9867563" y="407020"/>
            <a:ext cx="2258539" cy="239867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E1863E1C-0935-2693-9531-B185BF8AE7AA}"/>
              </a:ext>
            </a:extLst>
          </p:cNvPr>
          <p:cNvSpPr txBox="1"/>
          <p:nvPr/>
        </p:nvSpPr>
        <p:spPr>
          <a:xfrm>
            <a:off x="1602877" y="3391751"/>
            <a:ext cx="2561792" cy="523220"/>
          </a:xfrm>
          <a:prstGeom prst="rect">
            <a:avLst/>
          </a:prstGeom>
          <a:noFill/>
        </p:spPr>
        <p:txBody>
          <a:bodyPr wrap="none" rtlCol="0">
            <a:spAutoFit/>
          </a:bodyPr>
          <a:lstStyle/>
          <a:p>
            <a:r>
              <a:rPr lang="es-ES" sz="2800" b="1" dirty="0" err="1">
                <a:solidFill>
                  <a:schemeClr val="bg1"/>
                </a:solidFill>
              </a:rPr>
              <a:t>Organic</a:t>
            </a:r>
            <a:r>
              <a:rPr lang="es-ES" sz="2800" b="1" dirty="0">
                <a:solidFill>
                  <a:schemeClr val="bg1"/>
                </a:solidFill>
              </a:rPr>
              <a:t> </a:t>
            </a:r>
            <a:r>
              <a:rPr lang="es-ES" sz="2800" b="1" dirty="0" err="1">
                <a:solidFill>
                  <a:schemeClr val="bg1"/>
                </a:solidFill>
              </a:rPr>
              <a:t>farming</a:t>
            </a:r>
            <a:endParaRPr lang="es-ES" sz="2800" b="1" dirty="0">
              <a:solidFill>
                <a:schemeClr val="bg1"/>
              </a:solidFill>
            </a:endParaRPr>
          </a:p>
        </p:txBody>
      </p:sp>
      <p:sp>
        <p:nvSpPr>
          <p:cNvPr id="30" name="CuadroTexto 29">
            <a:extLst>
              <a:ext uri="{FF2B5EF4-FFF2-40B4-BE49-F238E27FC236}">
                <a16:creationId xmlns:a16="http://schemas.microsoft.com/office/drawing/2014/main" id="{94F0CA35-226C-6201-8AFF-C9E7EDC2EA1C}"/>
              </a:ext>
            </a:extLst>
          </p:cNvPr>
          <p:cNvSpPr txBox="1"/>
          <p:nvPr/>
        </p:nvSpPr>
        <p:spPr>
          <a:xfrm>
            <a:off x="10152368" y="775362"/>
            <a:ext cx="2264413" cy="461665"/>
          </a:xfrm>
          <a:prstGeom prst="rect">
            <a:avLst/>
          </a:prstGeom>
          <a:noFill/>
        </p:spPr>
        <p:txBody>
          <a:bodyPr wrap="square" rtlCol="0">
            <a:spAutoFit/>
          </a:bodyPr>
          <a:lstStyle/>
          <a:p>
            <a:pPr algn="ctr"/>
            <a:r>
              <a:rPr lang="es-ES" sz="2400" b="1" dirty="0" err="1">
                <a:solidFill>
                  <a:schemeClr val="bg1"/>
                </a:solidFill>
              </a:rPr>
              <a:t>Agroecology</a:t>
            </a:r>
            <a:endParaRPr lang="es-ES" sz="2400" b="1" dirty="0">
              <a:solidFill>
                <a:schemeClr val="bg1"/>
              </a:solidFill>
            </a:endParaRPr>
          </a:p>
        </p:txBody>
      </p:sp>
      <p:sp>
        <p:nvSpPr>
          <p:cNvPr id="31" name="CuadroTexto 30">
            <a:extLst>
              <a:ext uri="{FF2B5EF4-FFF2-40B4-BE49-F238E27FC236}">
                <a16:creationId xmlns:a16="http://schemas.microsoft.com/office/drawing/2014/main" id="{A9148968-F059-1A5B-7671-71434EA52497}"/>
              </a:ext>
            </a:extLst>
          </p:cNvPr>
          <p:cNvSpPr txBox="1"/>
          <p:nvPr/>
        </p:nvSpPr>
        <p:spPr>
          <a:xfrm>
            <a:off x="10211432" y="4725750"/>
            <a:ext cx="1789657" cy="461665"/>
          </a:xfrm>
          <a:prstGeom prst="rect">
            <a:avLst/>
          </a:prstGeom>
          <a:noFill/>
        </p:spPr>
        <p:txBody>
          <a:bodyPr wrap="none" rtlCol="0">
            <a:spAutoFit/>
          </a:bodyPr>
          <a:lstStyle/>
          <a:p>
            <a:r>
              <a:rPr lang="es-ES" sz="2400" b="1" dirty="0" err="1">
                <a:solidFill>
                  <a:schemeClr val="bg1"/>
                </a:solidFill>
              </a:rPr>
              <a:t>Agroforestry</a:t>
            </a:r>
            <a:endParaRPr lang="es-ES" sz="2400" b="1" dirty="0">
              <a:solidFill>
                <a:schemeClr val="bg1"/>
              </a:solidFill>
            </a:endParaRPr>
          </a:p>
        </p:txBody>
      </p:sp>
      <p:sp>
        <p:nvSpPr>
          <p:cNvPr id="33" name="CuadroTexto 32">
            <a:extLst>
              <a:ext uri="{FF2B5EF4-FFF2-40B4-BE49-F238E27FC236}">
                <a16:creationId xmlns:a16="http://schemas.microsoft.com/office/drawing/2014/main" id="{CC161AE2-D248-A3A3-F692-93C2D2AF1E40}"/>
              </a:ext>
            </a:extLst>
          </p:cNvPr>
          <p:cNvSpPr txBox="1"/>
          <p:nvPr/>
        </p:nvSpPr>
        <p:spPr>
          <a:xfrm>
            <a:off x="6057571" y="1056850"/>
            <a:ext cx="3519313" cy="1415772"/>
          </a:xfrm>
          <a:prstGeom prst="rect">
            <a:avLst/>
          </a:prstGeom>
          <a:noFill/>
        </p:spPr>
        <p:txBody>
          <a:bodyPr wrap="square">
            <a:spAutoFit/>
          </a:bodyPr>
          <a:lstStyle/>
          <a:p>
            <a:pPr algn="just"/>
            <a:r>
              <a:rPr lang="en-US" b="0" i="0" dirty="0">
                <a:solidFill>
                  <a:srgbClr val="282828"/>
                </a:solidFill>
                <a:effectLst/>
                <a:latin typeface="MuseoSans"/>
              </a:rPr>
              <a:t>“</a:t>
            </a:r>
            <a:r>
              <a:rPr lang="en-US" b="1" i="0" dirty="0">
                <a:solidFill>
                  <a:srgbClr val="282828"/>
                </a:solidFill>
                <a:effectLst/>
                <a:latin typeface="MuseoSans"/>
              </a:rPr>
              <a:t>Agroecology </a:t>
            </a:r>
            <a:r>
              <a:rPr lang="en-US" b="0" i="0" dirty="0">
                <a:solidFill>
                  <a:srgbClr val="282828"/>
                </a:solidFill>
                <a:effectLst/>
                <a:latin typeface="MuseoSans"/>
              </a:rPr>
              <a:t>enhances and sustains the health of the soil by restoring its carbon content, which improves productivity”  </a:t>
            </a:r>
            <a:r>
              <a:rPr lang="en-US" sz="1400" b="0" i="0" dirty="0">
                <a:solidFill>
                  <a:srgbClr val="282828"/>
                </a:solidFill>
                <a:effectLst/>
                <a:latin typeface="MuseoSans"/>
              </a:rPr>
              <a:t>Project Drawdown</a:t>
            </a:r>
            <a:endParaRPr lang="es-ES" dirty="0"/>
          </a:p>
        </p:txBody>
      </p:sp>
      <p:sp>
        <p:nvSpPr>
          <p:cNvPr id="34" name="CuadroTexto 33">
            <a:extLst>
              <a:ext uri="{FF2B5EF4-FFF2-40B4-BE49-F238E27FC236}">
                <a16:creationId xmlns:a16="http://schemas.microsoft.com/office/drawing/2014/main" id="{AA628AEB-E96E-4153-2AD7-E2E700E510AD}"/>
              </a:ext>
            </a:extLst>
          </p:cNvPr>
          <p:cNvSpPr txBox="1"/>
          <p:nvPr/>
        </p:nvSpPr>
        <p:spPr>
          <a:xfrm>
            <a:off x="462373" y="4420832"/>
            <a:ext cx="5109205" cy="1477328"/>
          </a:xfrm>
          <a:prstGeom prst="rect">
            <a:avLst/>
          </a:prstGeom>
          <a:noFill/>
        </p:spPr>
        <p:txBody>
          <a:bodyPr wrap="square">
            <a:spAutoFit/>
          </a:bodyPr>
          <a:lstStyle>
            <a:defPPr>
              <a:defRPr lang="en-US"/>
            </a:defPPr>
            <a:lvl1pPr algn="just">
              <a:defRPr b="0" i="0">
                <a:solidFill>
                  <a:srgbClr val="282828"/>
                </a:solidFill>
                <a:effectLst/>
                <a:latin typeface="MuseoSans"/>
              </a:defRPr>
            </a:lvl1pPr>
          </a:lstStyle>
          <a:p>
            <a:r>
              <a:rPr lang="en-US" dirty="0"/>
              <a:t>“</a:t>
            </a:r>
            <a:r>
              <a:rPr lang="en-US" b="1" dirty="0"/>
              <a:t>Organic farming </a:t>
            </a:r>
            <a:r>
              <a:rPr lang="en-US" dirty="0"/>
              <a:t>is considered a more sustainable agricultural system compared to traditional agriculture, that uses ecologically based pest controls, biological fertilizers and nitrogen-fixing cover crops” </a:t>
            </a:r>
            <a:r>
              <a:rPr lang="en-US" sz="1400" dirty="0"/>
              <a:t>Nature Sustainability</a:t>
            </a:r>
            <a:endParaRPr lang="es-ES" dirty="0"/>
          </a:p>
        </p:txBody>
      </p:sp>
      <p:sp>
        <p:nvSpPr>
          <p:cNvPr id="35" name="CuadroTexto 34">
            <a:extLst>
              <a:ext uri="{FF2B5EF4-FFF2-40B4-BE49-F238E27FC236}">
                <a16:creationId xmlns:a16="http://schemas.microsoft.com/office/drawing/2014/main" id="{144D01B9-22C5-6346-3CCA-61C6B6BC1961}"/>
              </a:ext>
            </a:extLst>
          </p:cNvPr>
          <p:cNvSpPr txBox="1"/>
          <p:nvPr/>
        </p:nvSpPr>
        <p:spPr>
          <a:xfrm>
            <a:off x="6178027" y="3914971"/>
            <a:ext cx="3671774" cy="2031325"/>
          </a:xfrm>
          <a:prstGeom prst="rect">
            <a:avLst/>
          </a:prstGeom>
          <a:noFill/>
        </p:spPr>
        <p:txBody>
          <a:bodyPr wrap="square">
            <a:spAutoFit/>
          </a:bodyPr>
          <a:lstStyle>
            <a:defPPr>
              <a:defRPr lang="en-US"/>
            </a:defPPr>
            <a:lvl1pPr algn="just">
              <a:defRPr b="0" i="0">
                <a:solidFill>
                  <a:srgbClr val="282828"/>
                </a:solidFill>
                <a:effectLst/>
                <a:latin typeface="MuseoSans"/>
              </a:defRPr>
            </a:lvl1pPr>
          </a:lstStyle>
          <a:p>
            <a:r>
              <a:rPr lang="en-US" dirty="0"/>
              <a:t>“</a:t>
            </a:r>
            <a:r>
              <a:rPr lang="en-US" b="1" dirty="0"/>
              <a:t>Agroforestry</a:t>
            </a:r>
            <a:r>
              <a:rPr lang="en-US" dirty="0"/>
              <a:t> is a collective name for land-use systems and technologies where woody perennials are used on the same land-management units as agricultural crops and/or animals, in some form of spatial arrangement or temporal sequence” </a:t>
            </a:r>
            <a:r>
              <a:rPr lang="en-US" sz="1400" dirty="0"/>
              <a:t>FAO</a:t>
            </a:r>
            <a:endParaRPr lang="es-ES" dirty="0"/>
          </a:p>
        </p:txBody>
      </p:sp>
      <p:sp>
        <p:nvSpPr>
          <p:cNvPr id="23" name="CuadroTexto 22">
            <a:extLst>
              <a:ext uri="{FF2B5EF4-FFF2-40B4-BE49-F238E27FC236}">
                <a16:creationId xmlns:a16="http://schemas.microsoft.com/office/drawing/2014/main" id="{E2CB2037-F315-8573-5753-BB4FFD036A52}"/>
              </a:ext>
            </a:extLst>
          </p:cNvPr>
          <p:cNvSpPr txBox="1"/>
          <p:nvPr/>
        </p:nvSpPr>
        <p:spPr>
          <a:xfrm>
            <a:off x="-282335" y="194237"/>
            <a:ext cx="7555049" cy="769441"/>
          </a:xfrm>
          <a:prstGeom prst="rect">
            <a:avLst/>
          </a:prstGeom>
          <a:noFill/>
        </p:spPr>
        <p:txBody>
          <a:bodyPr wrap="square">
            <a:spAutoFit/>
          </a:bodyPr>
          <a:lstStyle/>
          <a:p>
            <a:pPr algn="ctr"/>
            <a:r>
              <a:rPr lang="en-US" sz="4400" b="1" dirty="0">
                <a:solidFill>
                  <a:schemeClr val="accent2"/>
                </a:solidFill>
              </a:rPr>
              <a:t>3.- Agricultural systems</a:t>
            </a:r>
            <a:endParaRPr lang="es-ES" sz="4400" dirty="0">
              <a:solidFill>
                <a:schemeClr val="accent2"/>
              </a:solidFill>
            </a:endParaRPr>
          </a:p>
        </p:txBody>
      </p:sp>
    </p:spTree>
    <p:extLst>
      <p:ext uri="{BB962C8B-B14F-4D97-AF65-F5344CB8AC3E}">
        <p14:creationId xmlns:p14="http://schemas.microsoft.com/office/powerpoint/2010/main" val="15154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1A45-7194-E6DB-4595-18EA73C102FF}"/>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9511E1B8-1219-CE7C-37A8-7424CDC9AF8C}"/>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7F8FBB35-85C2-B78C-228B-091C06160DCC}"/>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06C62177-01FF-97A8-43C8-7F8C751DAEA4}"/>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074CF20E-5C59-3398-F2A8-22CE80D17861}"/>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A0FFE7A4-8B73-4A9B-9BEA-5919108D29C9}"/>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9CCA2123-9B1C-CEA9-5A8B-ADFB84E33B86}"/>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FBC963A9-2494-CB8A-03C0-13346F6B21D2}"/>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713A5C4A-D5C5-C454-B5DE-C68526EB65CA}"/>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72C57604-A649-F60C-BFBD-2E13A18B0BD0}"/>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F3BE0AA4-EDD7-F4CD-5154-88C4FCBB76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3" name="CuadroTexto 22">
            <a:extLst>
              <a:ext uri="{FF2B5EF4-FFF2-40B4-BE49-F238E27FC236}">
                <a16:creationId xmlns:a16="http://schemas.microsoft.com/office/drawing/2014/main" id="{201C3E2B-CD45-7D47-02B7-7404135A1430}"/>
              </a:ext>
            </a:extLst>
          </p:cNvPr>
          <p:cNvSpPr txBox="1"/>
          <p:nvPr/>
        </p:nvSpPr>
        <p:spPr>
          <a:xfrm>
            <a:off x="-282335" y="194237"/>
            <a:ext cx="7555049" cy="769441"/>
          </a:xfrm>
          <a:prstGeom prst="rect">
            <a:avLst/>
          </a:prstGeom>
          <a:noFill/>
        </p:spPr>
        <p:txBody>
          <a:bodyPr wrap="square">
            <a:spAutoFit/>
          </a:bodyPr>
          <a:lstStyle/>
          <a:p>
            <a:pPr algn="ctr"/>
            <a:r>
              <a:rPr lang="en-US" sz="4400" b="1" dirty="0">
                <a:solidFill>
                  <a:schemeClr val="accent2"/>
                </a:solidFill>
              </a:rPr>
              <a:t>3.- Organic farming</a:t>
            </a:r>
            <a:endParaRPr lang="es-ES" sz="4400" dirty="0">
              <a:solidFill>
                <a:schemeClr val="accent2"/>
              </a:solidFill>
            </a:endParaRPr>
          </a:p>
        </p:txBody>
      </p:sp>
      <p:pic>
        <p:nvPicPr>
          <p:cNvPr id="2" name="Grafik 2">
            <a:extLst>
              <a:ext uri="{FF2B5EF4-FFF2-40B4-BE49-F238E27FC236}">
                <a16:creationId xmlns:a16="http://schemas.microsoft.com/office/drawing/2014/main" id="{22528DCE-4B04-0A75-E703-57D1B6860E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131"/>
          <a:stretch/>
        </p:blipFill>
        <p:spPr>
          <a:xfrm>
            <a:off x="77352" y="898902"/>
            <a:ext cx="6810564" cy="4955945"/>
          </a:xfrm>
          <a:prstGeom prst="rect">
            <a:avLst/>
          </a:prstGeom>
        </p:spPr>
      </p:pic>
      <p:pic>
        <p:nvPicPr>
          <p:cNvPr id="6" name="Picture 2">
            <a:extLst>
              <a:ext uri="{FF2B5EF4-FFF2-40B4-BE49-F238E27FC236}">
                <a16:creationId xmlns:a16="http://schemas.microsoft.com/office/drawing/2014/main" id="{C4BED6EA-97EA-9EFB-B3A9-01CC8DEDCE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3951" y="552304"/>
            <a:ext cx="2448132" cy="1377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utterfly">
            <a:extLst>
              <a:ext uri="{FF2B5EF4-FFF2-40B4-BE49-F238E27FC236}">
                <a16:creationId xmlns:a16="http://schemas.microsoft.com/office/drawing/2014/main" id="{DFF67B34-7119-9503-5C9C-4F3D55347D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53951" y="2035211"/>
            <a:ext cx="2448133" cy="1377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407849EB-7D6B-5D22-B9D7-B7D02F2E65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3952" y="3471284"/>
            <a:ext cx="2448132" cy="14022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9D87FD9-7B32-17DE-424D-F522AA7FD5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2408" y="4940446"/>
            <a:ext cx="2484116" cy="139731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61F0070E-E43B-A9C3-4DA3-CDAB7E0E8835}"/>
              </a:ext>
            </a:extLst>
          </p:cNvPr>
          <p:cNvSpPr txBox="1"/>
          <p:nvPr/>
        </p:nvSpPr>
        <p:spPr>
          <a:xfrm>
            <a:off x="9253962" y="552304"/>
            <a:ext cx="2752936" cy="1077218"/>
          </a:xfrm>
          <a:prstGeom prst="rect">
            <a:avLst/>
          </a:prstGeom>
          <a:noFill/>
          <a:ln>
            <a:solidFill>
              <a:schemeClr val="tx2"/>
            </a:solidFill>
          </a:ln>
        </p:spPr>
        <p:txBody>
          <a:bodyPr wrap="square">
            <a:spAutoFit/>
          </a:bodyPr>
          <a:lstStyle/>
          <a:p>
            <a:pPr algn="ctr"/>
            <a:r>
              <a:rPr lang="en-US" sz="1600" b="0" i="0" dirty="0">
                <a:solidFill>
                  <a:srgbClr val="1D1D1B"/>
                </a:solidFill>
                <a:effectLst/>
                <a:latin typeface="Calibre"/>
              </a:rPr>
              <a:t>sustain and enhance the health of soil, plant, animal, human and planet as one and indivisible.</a:t>
            </a:r>
            <a:endParaRPr lang="es-ES" sz="1600" dirty="0"/>
          </a:p>
        </p:txBody>
      </p:sp>
      <p:sp>
        <p:nvSpPr>
          <p:cNvPr id="20" name="CuadroTexto 19">
            <a:extLst>
              <a:ext uri="{FF2B5EF4-FFF2-40B4-BE49-F238E27FC236}">
                <a16:creationId xmlns:a16="http://schemas.microsoft.com/office/drawing/2014/main" id="{AF4BB316-676F-B578-104D-EA24598652D9}"/>
              </a:ext>
            </a:extLst>
          </p:cNvPr>
          <p:cNvSpPr txBox="1"/>
          <p:nvPr/>
        </p:nvSpPr>
        <p:spPr>
          <a:xfrm>
            <a:off x="9261264" y="2135688"/>
            <a:ext cx="2752936" cy="1077218"/>
          </a:xfrm>
          <a:prstGeom prst="rect">
            <a:avLst/>
          </a:prstGeom>
          <a:noFill/>
          <a:ln>
            <a:solidFill>
              <a:schemeClr val="tx2"/>
            </a:solidFill>
          </a:ln>
        </p:spPr>
        <p:txBody>
          <a:bodyPr wrap="square">
            <a:spAutoFit/>
          </a:bodyPr>
          <a:lstStyle>
            <a:defPPr>
              <a:defRPr lang="en-US"/>
            </a:defPPr>
            <a:lvl1pPr algn="ctr">
              <a:defRPr sz="1600" b="0" i="0">
                <a:solidFill>
                  <a:srgbClr val="1D1D1B"/>
                </a:solidFill>
                <a:effectLst/>
                <a:latin typeface="Calibre"/>
              </a:defRPr>
            </a:lvl1pPr>
          </a:lstStyle>
          <a:p>
            <a:r>
              <a:rPr lang="en-US" dirty="0"/>
              <a:t>be based on living ecological systems and cycles, work with them, emulate them and help sustain them.</a:t>
            </a:r>
            <a:endParaRPr lang="es-ES" dirty="0"/>
          </a:p>
        </p:txBody>
      </p:sp>
      <p:sp>
        <p:nvSpPr>
          <p:cNvPr id="22" name="CuadroTexto 21">
            <a:extLst>
              <a:ext uri="{FF2B5EF4-FFF2-40B4-BE49-F238E27FC236}">
                <a16:creationId xmlns:a16="http://schemas.microsoft.com/office/drawing/2014/main" id="{79EF92F8-B59E-7020-D7FD-45D784FF2F19}"/>
              </a:ext>
            </a:extLst>
          </p:cNvPr>
          <p:cNvSpPr txBox="1"/>
          <p:nvPr/>
        </p:nvSpPr>
        <p:spPr>
          <a:xfrm>
            <a:off x="9261264" y="3660650"/>
            <a:ext cx="2752936" cy="1077218"/>
          </a:xfrm>
          <a:prstGeom prst="rect">
            <a:avLst/>
          </a:prstGeom>
          <a:noFill/>
          <a:ln>
            <a:solidFill>
              <a:schemeClr val="tx2"/>
            </a:solidFill>
          </a:ln>
        </p:spPr>
        <p:txBody>
          <a:bodyPr wrap="square">
            <a:spAutoFit/>
          </a:bodyPr>
          <a:lstStyle>
            <a:defPPr>
              <a:defRPr lang="en-US"/>
            </a:defPPr>
            <a:lvl1pPr algn="ctr">
              <a:defRPr sz="1600" b="0" i="0">
                <a:solidFill>
                  <a:srgbClr val="1D1D1B"/>
                </a:solidFill>
                <a:effectLst/>
                <a:latin typeface="Calibre"/>
              </a:defRPr>
            </a:lvl1pPr>
          </a:lstStyle>
          <a:p>
            <a:r>
              <a:rPr lang="en-US" dirty="0"/>
              <a:t>build on relationships that ensure fairness with regard to the common environment and life opportunities.</a:t>
            </a:r>
            <a:endParaRPr lang="es-ES" dirty="0"/>
          </a:p>
        </p:txBody>
      </p:sp>
      <p:sp>
        <p:nvSpPr>
          <p:cNvPr id="36" name="CuadroTexto 35">
            <a:extLst>
              <a:ext uri="{FF2B5EF4-FFF2-40B4-BE49-F238E27FC236}">
                <a16:creationId xmlns:a16="http://schemas.microsoft.com/office/drawing/2014/main" id="{E4634A42-697C-4F08-B87F-AF0D9DBCCAF5}"/>
              </a:ext>
            </a:extLst>
          </p:cNvPr>
          <p:cNvSpPr txBox="1"/>
          <p:nvPr/>
        </p:nvSpPr>
        <p:spPr>
          <a:xfrm>
            <a:off x="9278486" y="4997813"/>
            <a:ext cx="2735714" cy="1323439"/>
          </a:xfrm>
          <a:prstGeom prst="rect">
            <a:avLst/>
          </a:prstGeom>
          <a:noFill/>
          <a:ln>
            <a:solidFill>
              <a:schemeClr val="tx2"/>
            </a:solidFill>
          </a:ln>
        </p:spPr>
        <p:txBody>
          <a:bodyPr wrap="square">
            <a:spAutoFit/>
          </a:bodyPr>
          <a:lstStyle>
            <a:defPPr>
              <a:defRPr lang="en-US"/>
            </a:defPPr>
            <a:lvl1pPr algn="ctr">
              <a:defRPr sz="1600" b="0" i="0">
                <a:solidFill>
                  <a:srgbClr val="1D1D1B"/>
                </a:solidFill>
                <a:effectLst/>
                <a:latin typeface="Calibre"/>
              </a:defRPr>
            </a:lvl1pPr>
          </a:lstStyle>
          <a:p>
            <a:r>
              <a:rPr lang="en-US" dirty="0"/>
              <a:t>be managed in a responsible manner to protect the health and well-being of future generations and the environment.</a:t>
            </a:r>
            <a:endParaRPr lang="es-ES" dirty="0"/>
          </a:p>
        </p:txBody>
      </p:sp>
    </p:spTree>
    <p:extLst>
      <p:ext uri="{BB962C8B-B14F-4D97-AF65-F5344CB8AC3E}">
        <p14:creationId xmlns:p14="http://schemas.microsoft.com/office/powerpoint/2010/main" val="3121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F277-67F0-3CD1-0C76-67FCF34A847D}"/>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03949D9A-B6B6-6991-C2A5-4D500F8CA08E}"/>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7A269EB7-11A5-69D2-885A-06BFECB70497}"/>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C6EC21BF-75D4-4097-3A9B-44D1F495418B}"/>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197C5BA6-1B2D-0931-B961-5F50C5F57033}"/>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E038450F-1E0A-CCAA-D286-AE4143108C4E}"/>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69DD7629-1B2E-ED34-FA2A-BC07E650DB08}"/>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C3F8AC11-3DFC-CC67-73FB-74FB8466D4E0}"/>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A6172D61-4E86-4DEE-1289-37ED6A7A2650}"/>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4C35CF19-06D1-5AB5-776A-ED0778705266}"/>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7A71E9BB-8585-D0AA-4662-4F21892438F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3" name="CuadroTexto 22">
            <a:extLst>
              <a:ext uri="{FF2B5EF4-FFF2-40B4-BE49-F238E27FC236}">
                <a16:creationId xmlns:a16="http://schemas.microsoft.com/office/drawing/2014/main" id="{B533BB89-F085-328E-553D-C41F78B61BBD}"/>
              </a:ext>
            </a:extLst>
          </p:cNvPr>
          <p:cNvSpPr txBox="1"/>
          <p:nvPr/>
        </p:nvSpPr>
        <p:spPr>
          <a:xfrm>
            <a:off x="-282335" y="194237"/>
            <a:ext cx="7555049" cy="769441"/>
          </a:xfrm>
          <a:prstGeom prst="rect">
            <a:avLst/>
          </a:prstGeom>
          <a:noFill/>
        </p:spPr>
        <p:txBody>
          <a:bodyPr wrap="square">
            <a:spAutoFit/>
          </a:bodyPr>
          <a:lstStyle/>
          <a:p>
            <a:pPr algn="ctr"/>
            <a:r>
              <a:rPr lang="en-US" sz="4400" b="1" dirty="0">
                <a:solidFill>
                  <a:schemeClr val="accent2"/>
                </a:solidFill>
              </a:rPr>
              <a:t>3.- Organic farming</a:t>
            </a:r>
            <a:endParaRPr lang="es-ES" sz="4400" dirty="0">
              <a:solidFill>
                <a:schemeClr val="accent2"/>
              </a:solidFill>
            </a:endParaRPr>
          </a:p>
        </p:txBody>
      </p:sp>
      <p:sp>
        <p:nvSpPr>
          <p:cNvPr id="6" name="CuadroTexto 5">
            <a:extLst>
              <a:ext uri="{FF2B5EF4-FFF2-40B4-BE49-F238E27FC236}">
                <a16:creationId xmlns:a16="http://schemas.microsoft.com/office/drawing/2014/main" id="{EFFFD9F8-6FFE-4316-233F-6E9A49F3A04B}"/>
              </a:ext>
            </a:extLst>
          </p:cNvPr>
          <p:cNvSpPr txBox="1"/>
          <p:nvPr/>
        </p:nvSpPr>
        <p:spPr>
          <a:xfrm>
            <a:off x="546872" y="1166476"/>
            <a:ext cx="11098256" cy="646331"/>
          </a:xfrm>
          <a:prstGeom prst="rect">
            <a:avLst/>
          </a:prstGeom>
          <a:noFill/>
        </p:spPr>
        <p:txBody>
          <a:bodyPr wrap="square">
            <a:spAutoFit/>
          </a:bodyPr>
          <a:lstStyle>
            <a:defPPr>
              <a:defRPr lang="en-US"/>
            </a:defPPr>
            <a:lvl1pPr algn="just">
              <a:defRPr b="0" i="0">
                <a:solidFill>
                  <a:srgbClr val="282828"/>
                </a:solidFill>
                <a:effectLst/>
                <a:latin typeface="MuseoSans"/>
              </a:defRPr>
            </a:lvl1pPr>
          </a:lstStyle>
          <a:p>
            <a:r>
              <a:rPr lang="en-US" dirty="0"/>
              <a:t>The </a:t>
            </a:r>
            <a:r>
              <a:rPr lang="en-US" dirty="0">
                <a:hlinkClick r:id="rId9" tooltip="Principles of Organic Agriculture">
                  <a:extLst>
                    <a:ext uri="{A12FA001-AC4F-418D-AE19-62706E023703}">
                      <ahyp:hlinkClr xmlns:ahyp="http://schemas.microsoft.com/office/drawing/2018/hyperlinkcolor" val="tx"/>
                    </a:ext>
                  </a:extLst>
                </a:hlinkClick>
              </a:rPr>
              <a:t>Principles of Organic Agriculture</a:t>
            </a:r>
            <a:r>
              <a:rPr lang="en-US" dirty="0"/>
              <a:t> determines whether a fertilizer can be used for </a:t>
            </a:r>
            <a:r>
              <a:rPr lang="en-US" dirty="0">
                <a:hlinkClick r:id="rId10" tooltip="Organic farming">
                  <a:extLst>
                    <a:ext uri="{A12FA001-AC4F-418D-AE19-62706E023703}">
                      <ahyp:hlinkClr xmlns:ahyp="http://schemas.microsoft.com/office/drawing/2018/hyperlinkcolor" val="tx"/>
                    </a:ext>
                  </a:extLst>
                </a:hlinkClick>
              </a:rPr>
              <a:t>commercial organic agriculture</a:t>
            </a:r>
            <a:r>
              <a:rPr lang="en-US" dirty="0"/>
              <a:t>, not whether the fertilizer consists of </a:t>
            </a:r>
            <a:r>
              <a:rPr lang="en-US" dirty="0">
                <a:hlinkClick r:id="rId11">
                  <a:extLst>
                    <a:ext uri="{A12FA001-AC4F-418D-AE19-62706E023703}">
                      <ahyp:hlinkClr xmlns:ahyp="http://schemas.microsoft.com/office/drawing/2018/hyperlinkcolor" val="tx"/>
                    </a:ext>
                  </a:extLst>
                </a:hlinkClick>
              </a:rPr>
              <a:t>organic compounds</a:t>
            </a:r>
            <a:endParaRPr lang="es-ES" dirty="0"/>
          </a:p>
        </p:txBody>
      </p:sp>
      <p:pic>
        <p:nvPicPr>
          <p:cNvPr id="4098" name="Picture 2" descr="Some Known Questions About What Is The Best Organic Fertilizer? - Quora.">
            <a:extLst>
              <a:ext uri="{FF2B5EF4-FFF2-40B4-BE49-F238E27FC236}">
                <a16:creationId xmlns:a16="http://schemas.microsoft.com/office/drawing/2014/main" id="{392E2EA0-72BF-0145-4479-3D4A2A1B93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8243" y="2053998"/>
            <a:ext cx="4133118" cy="275000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6468930-7274-DF72-2B6A-275C7B232752}"/>
              </a:ext>
            </a:extLst>
          </p:cNvPr>
          <p:cNvSpPr txBox="1"/>
          <p:nvPr/>
        </p:nvSpPr>
        <p:spPr>
          <a:xfrm>
            <a:off x="598769" y="2175895"/>
            <a:ext cx="6669917" cy="2585323"/>
          </a:xfrm>
          <a:prstGeom prst="rect">
            <a:avLst/>
          </a:prstGeom>
          <a:noFill/>
        </p:spPr>
        <p:txBody>
          <a:bodyPr wrap="square">
            <a:spAutoFit/>
          </a:bodyPr>
          <a:lstStyle/>
          <a:p>
            <a:pPr algn="just"/>
            <a:r>
              <a:rPr lang="en-US" dirty="0"/>
              <a:t>E.g. In organic farming, the use of manure from conventional livestock farms is generally not allowed due to concerns about contamination with synthetic pesticides, herbicides, antibiotics, and other prohibited substances. </a:t>
            </a:r>
          </a:p>
          <a:p>
            <a:pPr algn="just"/>
            <a:endParaRPr lang="en-US" dirty="0"/>
          </a:p>
          <a:p>
            <a:pPr algn="just"/>
            <a:r>
              <a:rPr lang="en-US" dirty="0"/>
              <a:t>Organic farming standards prioritize the use of organic inputs, including manure from organically raised animals. This is to ensure that organic produce remains free from synthetic chemicals and adheres to the principles of organic agriculture</a:t>
            </a:r>
            <a:endParaRPr lang="es-ES" dirty="0"/>
          </a:p>
        </p:txBody>
      </p:sp>
    </p:spTree>
    <p:extLst>
      <p:ext uri="{BB962C8B-B14F-4D97-AF65-F5344CB8AC3E}">
        <p14:creationId xmlns:p14="http://schemas.microsoft.com/office/powerpoint/2010/main" val="291875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a:extLst>
              <a:ext uri="{FF2B5EF4-FFF2-40B4-BE49-F238E27FC236}">
                <a16:creationId xmlns:a16="http://schemas.microsoft.com/office/drawing/2014/main" id="{D5D1AEF1-A020-C38F-5E2F-47BC3F25893C}"/>
              </a:ext>
            </a:extLst>
          </p:cNvPr>
          <p:cNvSpPr txBox="1">
            <a:spLocks/>
          </p:cNvSpPr>
          <p:nvPr/>
        </p:nvSpPr>
        <p:spPr>
          <a:xfrm>
            <a:off x="243070" y="2058015"/>
            <a:ext cx="9040856" cy="534523"/>
          </a:xfrm>
          <a:prstGeom prst="rect">
            <a:avLst/>
          </a:prstGeom>
          <a:noFill/>
          <a:ln>
            <a:noFill/>
          </a:ln>
        </p:spPr>
        <p:txBody>
          <a:bodyPr spcFirstLastPara="1" vert="horz" wrap="square" lIns="91425" tIns="45700" rIns="91425" bIns="4570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1800" dirty="0">
                <a:solidFill>
                  <a:srgbClr val="3A6D17"/>
                </a:solidFill>
                <a:latin typeface="Gotham "/>
              </a:rPr>
              <a:t>The market for fertilizers authorized for use in organic agriculture</a:t>
            </a:r>
            <a:endParaRPr lang="es-ES" sz="1800" b="1" dirty="0">
              <a:latin typeface="Gotham"/>
            </a:endParaRPr>
          </a:p>
        </p:txBody>
      </p:sp>
      <p:graphicFrame>
        <p:nvGraphicFramePr>
          <p:cNvPr id="5" name="Taula 6">
            <a:extLst>
              <a:ext uri="{FF2B5EF4-FFF2-40B4-BE49-F238E27FC236}">
                <a16:creationId xmlns:a16="http://schemas.microsoft.com/office/drawing/2014/main" id="{1BC4EDC5-3499-038B-536E-3A83C631753E}"/>
              </a:ext>
            </a:extLst>
          </p:cNvPr>
          <p:cNvGraphicFramePr>
            <a:graphicFrameLocks noGrp="1"/>
          </p:cNvGraphicFramePr>
          <p:nvPr>
            <p:extLst>
              <p:ext uri="{D42A27DB-BD31-4B8C-83A1-F6EECF244321}">
                <p14:modId xmlns:p14="http://schemas.microsoft.com/office/powerpoint/2010/main" val="3282451341"/>
              </p:ext>
            </p:extLst>
          </p:nvPr>
        </p:nvGraphicFramePr>
        <p:xfrm>
          <a:off x="718457" y="2669207"/>
          <a:ext cx="10733816" cy="3769360"/>
        </p:xfrm>
        <a:graphic>
          <a:graphicData uri="http://schemas.openxmlformats.org/drawingml/2006/table">
            <a:tbl>
              <a:tblPr firstRow="1" bandRow="1">
                <a:tableStyleId>{68D230F3-CF80-4859-8CE7-A43EE81993B5}</a:tableStyleId>
              </a:tblPr>
              <a:tblGrid>
                <a:gridCol w="5377543">
                  <a:extLst>
                    <a:ext uri="{9D8B030D-6E8A-4147-A177-3AD203B41FA5}">
                      <a16:colId xmlns:a16="http://schemas.microsoft.com/office/drawing/2014/main" val="3794981095"/>
                    </a:ext>
                  </a:extLst>
                </a:gridCol>
                <a:gridCol w="5356273">
                  <a:extLst>
                    <a:ext uri="{9D8B030D-6E8A-4147-A177-3AD203B41FA5}">
                      <a16:colId xmlns:a16="http://schemas.microsoft.com/office/drawing/2014/main" val="1920376684"/>
                    </a:ext>
                  </a:extLst>
                </a:gridCol>
              </a:tblGrid>
              <a:tr h="370840">
                <a:tc>
                  <a:txBody>
                    <a:bodyPr/>
                    <a:lstStyle/>
                    <a:p>
                      <a:r>
                        <a:rPr lang="es-ES" sz="1400" noProof="0" dirty="0" err="1">
                          <a:latin typeface="Gotham "/>
                        </a:rPr>
                        <a:t>Authorized</a:t>
                      </a:r>
                      <a:r>
                        <a:rPr lang="es-ES" sz="1400" noProof="0" dirty="0">
                          <a:latin typeface="Gotham "/>
                        </a:rPr>
                        <a:t> </a:t>
                      </a:r>
                      <a:r>
                        <a:rPr lang="es-ES" sz="1400" noProof="0" dirty="0" err="1">
                          <a:latin typeface="Gotham "/>
                        </a:rPr>
                        <a:t>products</a:t>
                      </a:r>
                      <a:endParaRPr lang="es-ES" sz="1400" noProof="0" dirty="0">
                        <a:latin typeface="Gotham "/>
                      </a:endParaRPr>
                    </a:p>
                  </a:txBody>
                  <a:tcPr/>
                </a:tc>
                <a:tc>
                  <a:txBody>
                    <a:bodyPr/>
                    <a:lstStyle/>
                    <a:p>
                      <a:r>
                        <a:rPr lang="es-ES" sz="1400" noProof="0">
                          <a:latin typeface="Gotham "/>
                        </a:rPr>
                        <a:t>Descripción y condiciones específicas</a:t>
                      </a:r>
                    </a:p>
                  </a:txBody>
                  <a:tcPr/>
                </a:tc>
                <a:extLst>
                  <a:ext uri="{0D108BD9-81ED-4DB2-BD59-A6C34878D82A}">
                    <a16:rowId xmlns:a16="http://schemas.microsoft.com/office/drawing/2014/main" val="3308066111"/>
                  </a:ext>
                </a:extLst>
              </a:tr>
              <a:tr h="370840">
                <a:tc>
                  <a:txBody>
                    <a:bodyPr/>
                    <a:lstStyle/>
                    <a:p>
                      <a:r>
                        <a:rPr lang="en-US" sz="1400" noProof="0" dirty="0">
                          <a:latin typeface="Gotham "/>
                        </a:rPr>
                        <a:t>Stable manure (dry, dehydrated, composted, liquid manure)</a:t>
                      </a:r>
                      <a:endParaRPr lang="es-ES" sz="1400" noProof="0" dirty="0">
                        <a:latin typeface="Gotham "/>
                      </a:endParaRPr>
                    </a:p>
                  </a:txBody>
                  <a:tcPr/>
                </a:tc>
                <a:tc>
                  <a:txBody>
                    <a:bodyPr/>
                    <a:lstStyle/>
                    <a:p>
                      <a:r>
                        <a:rPr lang="en-US" sz="1400" b="0" noProof="0" dirty="0">
                          <a:latin typeface="Gotham "/>
                        </a:rPr>
                        <a:t>May include bedding and food waste.</a:t>
                      </a:r>
                    </a:p>
                    <a:p>
                      <a:r>
                        <a:rPr lang="en-US" sz="1400" b="1" noProof="0" dirty="0">
                          <a:latin typeface="Gotham "/>
                        </a:rPr>
                        <a:t>Intensive livestock origin prohibited</a:t>
                      </a:r>
                      <a:endParaRPr lang="es-ES" sz="1400" b="1" noProof="0" dirty="0">
                        <a:latin typeface="Gotham "/>
                      </a:endParaRPr>
                    </a:p>
                  </a:txBody>
                  <a:tcPr/>
                </a:tc>
                <a:extLst>
                  <a:ext uri="{0D108BD9-81ED-4DB2-BD59-A6C34878D82A}">
                    <a16:rowId xmlns:a16="http://schemas.microsoft.com/office/drawing/2014/main" val="2075962167"/>
                  </a:ext>
                </a:extLst>
              </a:tr>
              <a:tr h="370840">
                <a:tc>
                  <a:txBody>
                    <a:bodyPr/>
                    <a:lstStyle/>
                    <a:p>
                      <a:r>
                        <a:rPr lang="en-US" sz="1400" noProof="0" dirty="0">
                          <a:latin typeface="Gotham "/>
                        </a:rPr>
                        <a:t>Digestate containing animal waste (SANDACH)</a:t>
                      </a:r>
                      <a:endParaRPr lang="es-ES" sz="1400" noProof="0" dirty="0">
                        <a:latin typeface="Gotham "/>
                      </a:endParaRPr>
                    </a:p>
                  </a:txBody>
                  <a:tcPr/>
                </a:tc>
                <a:tc>
                  <a:txBody>
                    <a:bodyPr/>
                    <a:lstStyle/>
                    <a:p>
                      <a:r>
                        <a:rPr lang="en-US" sz="1400" b="0" noProof="0" dirty="0">
                          <a:latin typeface="Gotham "/>
                        </a:rPr>
                        <a:t>SANDACH Cat. 2 or 3. (EU Reg. 1069/2009) processed (according to EU Reg. 142/2011).</a:t>
                      </a:r>
                    </a:p>
                    <a:p>
                      <a:r>
                        <a:rPr lang="en-US" sz="1400" b="1" noProof="0" dirty="0">
                          <a:latin typeface="Gotham "/>
                        </a:rPr>
                        <a:t>Intensive livestock origin prohibited</a:t>
                      </a:r>
                      <a:endParaRPr lang="es-ES" sz="1400" b="1" noProof="0" dirty="0">
                        <a:latin typeface="Gotham "/>
                      </a:endParaRPr>
                    </a:p>
                  </a:txBody>
                  <a:tcPr/>
                </a:tc>
                <a:extLst>
                  <a:ext uri="{0D108BD9-81ED-4DB2-BD59-A6C34878D82A}">
                    <a16:rowId xmlns:a16="http://schemas.microsoft.com/office/drawing/2014/main" val="2548010033"/>
                  </a:ext>
                </a:extLst>
              </a:tr>
              <a:tr h="370840">
                <a:tc>
                  <a:txBody>
                    <a:bodyPr/>
                    <a:lstStyle/>
                    <a:p>
                      <a:r>
                        <a:rPr lang="es-ES" sz="1400" noProof="0" dirty="0" err="1">
                          <a:latin typeface="Gotham "/>
                        </a:rPr>
                        <a:t>Other</a:t>
                      </a:r>
                      <a:r>
                        <a:rPr lang="es-ES" sz="1400" noProof="0" dirty="0">
                          <a:latin typeface="Gotham "/>
                        </a:rPr>
                        <a:t> animal </a:t>
                      </a:r>
                      <a:r>
                        <a:rPr lang="es-ES" sz="1400" noProof="0" dirty="0" err="1">
                          <a:latin typeface="Gotham "/>
                        </a:rPr>
                        <a:t>byproducts</a:t>
                      </a:r>
                      <a:r>
                        <a:rPr lang="es-ES" sz="1400" noProof="0" dirty="0">
                          <a:latin typeface="Gotham "/>
                        </a:rPr>
                        <a:t> (</a:t>
                      </a:r>
                      <a:r>
                        <a:rPr lang="es-ES" sz="1400" noProof="0" dirty="0" err="1">
                          <a:latin typeface="Gotham "/>
                        </a:rPr>
                        <a:t>blood</a:t>
                      </a:r>
                      <a:r>
                        <a:rPr lang="es-ES" sz="1400" noProof="0" dirty="0">
                          <a:latin typeface="Gotham "/>
                        </a:rPr>
                        <a:t>, </a:t>
                      </a:r>
                      <a:r>
                        <a:rPr lang="es-ES" sz="1400" noProof="0" dirty="0" err="1">
                          <a:latin typeface="Gotham "/>
                        </a:rPr>
                        <a:t>hide</a:t>
                      </a:r>
                      <a:r>
                        <a:rPr lang="es-ES" sz="1400" noProof="0" dirty="0">
                          <a:latin typeface="Gotham "/>
                        </a:rPr>
                        <a:t>, skin, </a:t>
                      </a:r>
                      <a:r>
                        <a:rPr lang="es-ES" sz="1400" noProof="0" dirty="0" err="1">
                          <a:latin typeface="Gotham "/>
                        </a:rPr>
                        <a:t>hair</a:t>
                      </a:r>
                      <a:r>
                        <a:rPr lang="es-ES" sz="1400" noProof="0" dirty="0">
                          <a:latin typeface="Gotham "/>
                        </a:rPr>
                        <a:t>, </a:t>
                      </a:r>
                      <a:r>
                        <a:rPr lang="es-ES" sz="1400" noProof="0" dirty="0" err="1">
                          <a:latin typeface="Gotham "/>
                        </a:rPr>
                        <a:t>bones</a:t>
                      </a:r>
                      <a:r>
                        <a:rPr lang="es-ES" sz="1400" noProof="0" dirty="0">
                          <a:latin typeface="Gotham "/>
                        </a:rPr>
                        <a:t>, </a:t>
                      </a:r>
                      <a:r>
                        <a:rPr lang="es-ES" sz="1400" noProof="0" dirty="0" err="1">
                          <a:latin typeface="Gotham "/>
                        </a:rPr>
                        <a:t>protein</a:t>
                      </a:r>
                      <a:r>
                        <a:rPr lang="es-ES" sz="1400" noProof="0" dirty="0">
                          <a:latin typeface="Gotham "/>
                        </a:rPr>
                        <a:t> </a:t>
                      </a:r>
                      <a:r>
                        <a:rPr lang="es-ES" sz="1400" noProof="0" dirty="0" err="1">
                          <a:latin typeface="Gotham "/>
                        </a:rPr>
                        <a:t>hydrolysates</a:t>
                      </a:r>
                      <a:r>
                        <a:rPr lang="es-ES" sz="1400" noProof="0" dirty="0">
                          <a:latin typeface="Gotham "/>
                        </a:rPr>
                        <a:t>, etc.)</a:t>
                      </a:r>
                    </a:p>
                  </a:txBody>
                  <a:tcPr/>
                </a:tc>
                <a:tc>
                  <a:txBody>
                    <a:bodyPr/>
                    <a:lstStyle/>
                    <a:p>
                      <a:endParaRPr lang="es-ES" sz="1400" noProof="0">
                        <a:latin typeface="Gotham "/>
                      </a:endParaRPr>
                    </a:p>
                  </a:txBody>
                  <a:tcPr/>
                </a:tc>
                <a:extLst>
                  <a:ext uri="{0D108BD9-81ED-4DB2-BD59-A6C34878D82A}">
                    <a16:rowId xmlns:a16="http://schemas.microsoft.com/office/drawing/2014/main" val="653479074"/>
                  </a:ext>
                </a:extLst>
              </a:tr>
              <a:tr h="370840">
                <a:tc>
                  <a:txBody>
                    <a:bodyPr/>
                    <a:lstStyle/>
                    <a:p>
                      <a:r>
                        <a:rPr lang="en-US" sz="1400" noProof="0" dirty="0">
                          <a:latin typeface="Gotham "/>
                        </a:rPr>
                        <a:t>Hydrolyzed proteins of plant origin, algae products</a:t>
                      </a:r>
                      <a:endParaRPr lang="es-ES" sz="1400" noProof="0" dirty="0">
                        <a:latin typeface="Gotham "/>
                      </a:endParaRPr>
                    </a:p>
                  </a:txBody>
                  <a:tcPr/>
                </a:tc>
                <a:tc>
                  <a:txBody>
                    <a:bodyPr/>
                    <a:lstStyle/>
                    <a:p>
                      <a:r>
                        <a:rPr lang="en-US" sz="1400" noProof="0" dirty="0">
                          <a:latin typeface="Gotham "/>
                        </a:rPr>
                        <a:t>Depending on the extraction method (mechanical methods, extraction with acid or alkaline solution, fermentation)</a:t>
                      </a:r>
                      <a:endParaRPr lang="es-ES" sz="1400" noProof="0" dirty="0">
                        <a:latin typeface="Gotham "/>
                      </a:endParaRPr>
                    </a:p>
                  </a:txBody>
                  <a:tcPr/>
                </a:tc>
                <a:extLst>
                  <a:ext uri="{0D108BD9-81ED-4DB2-BD59-A6C34878D82A}">
                    <a16:rowId xmlns:a16="http://schemas.microsoft.com/office/drawing/2014/main" val="196083612"/>
                  </a:ext>
                </a:extLst>
              </a:tr>
              <a:tr h="370840">
                <a:tc>
                  <a:txBody>
                    <a:bodyPr/>
                    <a:lstStyle/>
                    <a:p>
                      <a:r>
                        <a:rPr lang="es-ES" sz="1400" noProof="0" dirty="0" err="1">
                          <a:latin typeface="Gotham "/>
                        </a:rPr>
                        <a:t>wood</a:t>
                      </a:r>
                      <a:r>
                        <a:rPr lang="es-ES" sz="1400" noProof="0" dirty="0">
                          <a:latin typeface="Gotham "/>
                        </a:rPr>
                        <a:t> </a:t>
                      </a:r>
                      <a:r>
                        <a:rPr lang="es-ES" sz="1400" noProof="0" dirty="0" err="1">
                          <a:latin typeface="Gotham "/>
                        </a:rPr>
                        <a:t>ashes</a:t>
                      </a:r>
                      <a:endParaRPr lang="es-ES" sz="1400" noProof="0" dirty="0">
                        <a:latin typeface="Gotham "/>
                      </a:endParaRPr>
                    </a:p>
                  </a:txBody>
                  <a:tcPr/>
                </a:tc>
                <a:tc>
                  <a:txBody>
                    <a:bodyPr/>
                    <a:lstStyle/>
                    <a:p>
                      <a:r>
                        <a:rPr lang="en-US" sz="1400" noProof="0" dirty="0">
                          <a:latin typeface="Gotham "/>
                        </a:rPr>
                        <a:t>Made of non-chemically treated wood</a:t>
                      </a:r>
                      <a:endParaRPr lang="es-ES" sz="1400" noProof="0" dirty="0">
                        <a:latin typeface="Gotham "/>
                      </a:endParaRPr>
                    </a:p>
                  </a:txBody>
                  <a:tcPr/>
                </a:tc>
                <a:extLst>
                  <a:ext uri="{0D108BD9-81ED-4DB2-BD59-A6C34878D82A}">
                    <a16:rowId xmlns:a16="http://schemas.microsoft.com/office/drawing/2014/main" val="2711126026"/>
                  </a:ext>
                </a:extLst>
              </a:tr>
              <a:tr h="370840">
                <a:tc>
                  <a:txBody>
                    <a:bodyPr/>
                    <a:lstStyle/>
                    <a:p>
                      <a:r>
                        <a:rPr lang="es-ES" sz="1400" noProof="0" dirty="0" err="1">
                          <a:latin typeface="Gotham "/>
                        </a:rPr>
                        <a:t>Inorganic</a:t>
                      </a:r>
                      <a:r>
                        <a:rPr lang="es-ES" sz="1400" noProof="0" dirty="0">
                          <a:latin typeface="Gotham "/>
                        </a:rPr>
                        <a:t> </a:t>
                      </a:r>
                      <a:r>
                        <a:rPr lang="es-ES" sz="1400" noProof="0" dirty="0" err="1">
                          <a:latin typeface="Gotham "/>
                        </a:rPr>
                        <a:t>Micronutrient</a:t>
                      </a:r>
                      <a:r>
                        <a:rPr lang="es-ES" sz="1400" noProof="0" dirty="0">
                          <a:latin typeface="Gotham "/>
                        </a:rPr>
                        <a:t> </a:t>
                      </a:r>
                      <a:r>
                        <a:rPr lang="es-ES" sz="1400" noProof="0" dirty="0" err="1">
                          <a:latin typeface="Gotham "/>
                        </a:rPr>
                        <a:t>Fertilizers</a:t>
                      </a:r>
                      <a:endParaRPr lang="es-ES" sz="1400" noProof="0" dirty="0">
                        <a:latin typeface="Gotham "/>
                      </a:endParaRPr>
                    </a:p>
                  </a:txBody>
                  <a:tcPr/>
                </a:tc>
                <a:tc>
                  <a:txBody>
                    <a:bodyPr/>
                    <a:lstStyle/>
                    <a:p>
                      <a:endParaRPr lang="es-ES" sz="1400" noProof="0">
                        <a:latin typeface="Gotham "/>
                      </a:endParaRPr>
                    </a:p>
                  </a:txBody>
                  <a:tcPr/>
                </a:tc>
                <a:extLst>
                  <a:ext uri="{0D108BD9-81ED-4DB2-BD59-A6C34878D82A}">
                    <a16:rowId xmlns:a16="http://schemas.microsoft.com/office/drawing/2014/main" val="1078723282"/>
                  </a:ext>
                </a:extLst>
              </a:tr>
              <a:tr h="370840">
                <a:tc>
                  <a:txBody>
                    <a:bodyPr/>
                    <a:lstStyle/>
                    <a:p>
                      <a:r>
                        <a:rPr lang="es-ES" sz="1400" noProof="0" dirty="0" err="1">
                          <a:latin typeface="Gotham "/>
                        </a:rPr>
                        <a:t>Biochar</a:t>
                      </a:r>
                      <a:r>
                        <a:rPr lang="es-ES" sz="1400" noProof="0" dirty="0">
                          <a:latin typeface="Gotham "/>
                        </a:rPr>
                        <a:t> – </a:t>
                      </a:r>
                      <a:r>
                        <a:rPr lang="es-ES" sz="1400" noProof="0" dirty="0" err="1">
                          <a:latin typeface="Gotham "/>
                        </a:rPr>
                        <a:t>pyrolysis</a:t>
                      </a:r>
                      <a:r>
                        <a:rPr lang="es-ES" sz="1400" noProof="0" dirty="0">
                          <a:latin typeface="Gotham "/>
                        </a:rPr>
                        <a:t> </a:t>
                      </a:r>
                      <a:r>
                        <a:rPr lang="es-ES" sz="1400" noProof="0" dirty="0" err="1">
                          <a:latin typeface="Gotham "/>
                        </a:rPr>
                        <a:t>products</a:t>
                      </a:r>
                      <a:endParaRPr lang="es-ES" sz="1400" noProof="0" dirty="0">
                        <a:latin typeface="Gotham "/>
                      </a:endParaRPr>
                    </a:p>
                  </a:txBody>
                  <a:tcPr/>
                </a:tc>
                <a:tc>
                  <a:txBody>
                    <a:bodyPr/>
                    <a:lstStyle/>
                    <a:p>
                      <a:r>
                        <a:rPr lang="en-US" sz="1400" noProof="0" dirty="0">
                          <a:latin typeface="Gotham "/>
                        </a:rPr>
                        <a:t>Only from plant material (limitation of PAHs content)</a:t>
                      </a:r>
                      <a:endParaRPr lang="es-ES" sz="1400" noProof="0" dirty="0">
                        <a:latin typeface="Gotham "/>
                      </a:endParaRPr>
                    </a:p>
                  </a:txBody>
                  <a:tcPr/>
                </a:tc>
                <a:extLst>
                  <a:ext uri="{0D108BD9-81ED-4DB2-BD59-A6C34878D82A}">
                    <a16:rowId xmlns:a16="http://schemas.microsoft.com/office/drawing/2014/main" val="3356798419"/>
                  </a:ext>
                </a:extLst>
              </a:tr>
            </a:tbl>
          </a:graphicData>
        </a:graphic>
      </p:graphicFrame>
      <p:sp>
        <p:nvSpPr>
          <p:cNvPr id="6" name="CuadroTexto 5">
            <a:extLst>
              <a:ext uri="{FF2B5EF4-FFF2-40B4-BE49-F238E27FC236}">
                <a16:creationId xmlns:a16="http://schemas.microsoft.com/office/drawing/2014/main" id="{F3220158-FBDC-8AFE-DC62-CD0ED6BC6F92}"/>
              </a:ext>
            </a:extLst>
          </p:cNvPr>
          <p:cNvSpPr txBox="1"/>
          <p:nvPr/>
        </p:nvSpPr>
        <p:spPr>
          <a:xfrm>
            <a:off x="8736487" y="2140610"/>
            <a:ext cx="3356659" cy="369332"/>
          </a:xfrm>
          <a:prstGeom prst="rect">
            <a:avLst/>
          </a:prstGeom>
          <a:noFill/>
        </p:spPr>
        <p:txBody>
          <a:bodyPr wrap="square">
            <a:spAutoFit/>
          </a:bodyPr>
          <a:lstStyle/>
          <a:p>
            <a:r>
              <a:rPr lang="es-ES" sz="1800" dirty="0" err="1">
                <a:latin typeface="Gotham "/>
              </a:rPr>
              <a:t>Regulation</a:t>
            </a:r>
            <a:r>
              <a:rPr lang="es-ES" sz="1800" dirty="0">
                <a:latin typeface="Gotham "/>
              </a:rPr>
              <a:t> 2021/1165, </a:t>
            </a:r>
            <a:r>
              <a:rPr lang="es-ES" sz="1800" dirty="0" err="1">
                <a:latin typeface="Gotham "/>
              </a:rPr>
              <a:t>Annex</a:t>
            </a:r>
            <a:r>
              <a:rPr lang="es-ES" sz="1800" dirty="0">
                <a:latin typeface="Gotham "/>
              </a:rPr>
              <a:t> II</a:t>
            </a:r>
            <a:endParaRPr lang="es-ES" dirty="0">
              <a:latin typeface="Gotham "/>
            </a:endParaRPr>
          </a:p>
        </p:txBody>
      </p:sp>
      <p:pic>
        <p:nvPicPr>
          <p:cNvPr id="7" name="Imagen 6" descr="Un dibujo de una persona&#10;&#10;Descripción generada automáticamente con confianza baja">
            <a:extLst>
              <a:ext uri="{FF2B5EF4-FFF2-40B4-BE49-F238E27FC236}">
                <a16:creationId xmlns:a16="http://schemas.microsoft.com/office/drawing/2014/main" id="{65AB103C-1B73-0640-9C5E-66FA72E8B9D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7" b="89767" l="5556" r="89744">
                        <a14:foregroundMark x1="5556" y1="11628" x2="16239" y2="42791"/>
                        <a14:foregroundMark x1="16239" y1="42791" x2="33333" y2="64651"/>
                        <a14:foregroundMark x1="33333" y1="64651" x2="60256" y2="77674"/>
                        <a14:foregroundMark x1="60256" y1="77674" x2="64530" y2="88372"/>
                      </a14:backgroundRemoval>
                    </a14:imgEffect>
                  </a14:imgLayer>
                </a14:imgProps>
              </a:ext>
              <a:ext uri="{28A0092B-C50C-407E-A947-70E740481C1C}">
                <a14:useLocalDpi xmlns:a14="http://schemas.microsoft.com/office/drawing/2010/main" val="0"/>
              </a:ext>
            </a:extLst>
          </a:blip>
          <a:stretch>
            <a:fillRect/>
          </a:stretch>
        </p:blipFill>
        <p:spPr>
          <a:xfrm rot="20923419" flipV="1">
            <a:off x="6315095" y="1331775"/>
            <a:ext cx="2089573" cy="1919907"/>
          </a:xfrm>
          <a:prstGeom prst="rect">
            <a:avLst/>
          </a:prstGeom>
        </p:spPr>
      </p:pic>
      <p:sp>
        <p:nvSpPr>
          <p:cNvPr id="8" name="CuadroTexto 7">
            <a:extLst>
              <a:ext uri="{FF2B5EF4-FFF2-40B4-BE49-F238E27FC236}">
                <a16:creationId xmlns:a16="http://schemas.microsoft.com/office/drawing/2014/main" id="{C18D58CE-F931-A84D-8C95-290EE66D139C}"/>
              </a:ext>
            </a:extLst>
          </p:cNvPr>
          <p:cNvSpPr txBox="1"/>
          <p:nvPr/>
        </p:nvSpPr>
        <p:spPr>
          <a:xfrm>
            <a:off x="8169939" y="710630"/>
            <a:ext cx="3684606" cy="1477328"/>
          </a:xfrm>
          <a:prstGeom prst="rect">
            <a:avLst/>
          </a:prstGeom>
          <a:solidFill>
            <a:schemeClr val="bg1"/>
          </a:solidFill>
          <a:ln>
            <a:solidFill>
              <a:schemeClr val="accent1"/>
            </a:solidFill>
          </a:ln>
        </p:spPr>
        <p:txBody>
          <a:bodyPr wrap="square">
            <a:spAutoFit/>
          </a:bodyPr>
          <a:lstStyle/>
          <a:p>
            <a:r>
              <a:rPr lang="en-US" b="1" dirty="0">
                <a:latin typeface="Gotham" panose="02000604040000020004"/>
              </a:rPr>
              <a:t>Term intensive livestock: </a:t>
            </a:r>
            <a:r>
              <a:rPr lang="en-US" dirty="0">
                <a:latin typeface="Gotham" panose="02000604040000020004"/>
              </a:rPr>
              <a:t>it is not an appropriate/concise term, it is proposed to work on a list of negative and positive elements </a:t>
            </a:r>
            <a:r>
              <a:rPr lang="en-US" b="1" dirty="0">
                <a:latin typeface="Gotham" panose="02000604040000020004"/>
              </a:rPr>
              <a:t>(EGTOP, 2021)</a:t>
            </a:r>
            <a:endParaRPr lang="es-ES" b="1" dirty="0">
              <a:latin typeface="Gotham" panose="02000604040000020004"/>
            </a:endParaRPr>
          </a:p>
        </p:txBody>
      </p:sp>
      <p:sp>
        <p:nvSpPr>
          <p:cNvPr id="9" name="CuadroTexto 8">
            <a:extLst>
              <a:ext uri="{FF2B5EF4-FFF2-40B4-BE49-F238E27FC236}">
                <a16:creationId xmlns:a16="http://schemas.microsoft.com/office/drawing/2014/main" id="{737AD66F-1CB0-2308-236A-1E6CF0007D0B}"/>
              </a:ext>
            </a:extLst>
          </p:cNvPr>
          <p:cNvSpPr txBox="1"/>
          <p:nvPr/>
        </p:nvSpPr>
        <p:spPr>
          <a:xfrm>
            <a:off x="337455" y="108063"/>
            <a:ext cx="4704847" cy="769441"/>
          </a:xfrm>
          <a:prstGeom prst="rect">
            <a:avLst/>
          </a:prstGeom>
          <a:noFill/>
        </p:spPr>
        <p:txBody>
          <a:bodyPr wrap="square">
            <a:spAutoFit/>
          </a:bodyPr>
          <a:lstStyle/>
          <a:p>
            <a:pPr algn="ctr"/>
            <a:r>
              <a:rPr lang="en-US" sz="4400" b="1" dirty="0">
                <a:solidFill>
                  <a:schemeClr val="accent2"/>
                </a:solidFill>
              </a:rPr>
              <a:t>3.- Organic farming</a:t>
            </a:r>
            <a:endParaRPr lang="es-ES" sz="4400" dirty="0">
              <a:solidFill>
                <a:schemeClr val="accent2"/>
              </a:solidFill>
            </a:endParaRPr>
          </a:p>
        </p:txBody>
      </p:sp>
      <p:pic>
        <p:nvPicPr>
          <p:cNvPr id="11" name="Imagen 10" descr="Imagen que contiene Diagrama&#10;&#10;Descripción generada automáticamente">
            <a:extLst>
              <a:ext uri="{FF2B5EF4-FFF2-40B4-BE49-F238E27FC236}">
                <a16:creationId xmlns:a16="http://schemas.microsoft.com/office/drawing/2014/main" id="{52E40EEA-EAF0-13D7-A8F5-7FD94B073EC2}"/>
              </a:ext>
            </a:extLst>
          </p:cNvPr>
          <p:cNvPicPr>
            <a:picLocks noChangeAspect="1"/>
          </p:cNvPicPr>
          <p:nvPr/>
        </p:nvPicPr>
        <p:blipFill>
          <a:blip r:embed="rId4"/>
          <a:stretch>
            <a:fillRect/>
          </a:stretch>
        </p:blipFill>
        <p:spPr>
          <a:xfrm>
            <a:off x="718457" y="1012382"/>
            <a:ext cx="1395974" cy="1045633"/>
          </a:xfrm>
          <a:prstGeom prst="rect">
            <a:avLst/>
          </a:prstGeom>
        </p:spPr>
      </p:pic>
      <p:sp>
        <p:nvSpPr>
          <p:cNvPr id="13" name="Contenidor de contingut 2">
            <a:extLst>
              <a:ext uri="{FF2B5EF4-FFF2-40B4-BE49-F238E27FC236}">
                <a16:creationId xmlns:a16="http://schemas.microsoft.com/office/drawing/2014/main" id="{0BD91919-E8FD-F0E1-78FD-289E95497CAE}"/>
              </a:ext>
            </a:extLst>
          </p:cNvPr>
          <p:cNvSpPr txBox="1">
            <a:spLocks/>
          </p:cNvSpPr>
          <p:nvPr/>
        </p:nvSpPr>
        <p:spPr>
          <a:xfrm>
            <a:off x="2278708" y="1062016"/>
            <a:ext cx="4704847" cy="851777"/>
          </a:xfrm>
          <a:prstGeom prst="rect">
            <a:avLst/>
          </a:prstGeom>
          <a:solidFill>
            <a:srgbClr val="E2EBDF"/>
          </a:solidFill>
          <a:ln>
            <a:noFill/>
          </a:ln>
        </p:spPr>
        <p:txBody>
          <a:bodyPr spcFirstLastPara="1" vert="horz" wrap="square" lIns="91425" tIns="45700" rIns="91425" bIns="4570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gn="just">
              <a:buNone/>
            </a:pPr>
            <a:r>
              <a:rPr lang="es-ES" sz="1800" b="1" dirty="0">
                <a:solidFill>
                  <a:srgbClr val="22622E"/>
                </a:solidFill>
                <a:latin typeface="Graphik Regular"/>
              </a:rPr>
              <a:t>EGTOP: </a:t>
            </a:r>
            <a:r>
              <a:rPr lang="en-US" sz="1800" dirty="0">
                <a:solidFill>
                  <a:srgbClr val="22622E"/>
                </a:solidFill>
                <a:latin typeface="Graphik Regular"/>
              </a:rPr>
              <a:t>group of experts for technical advice on organic/ecological production</a:t>
            </a:r>
            <a:endParaRPr lang="es-ES" sz="1800" dirty="0">
              <a:solidFill>
                <a:srgbClr val="22622E"/>
              </a:solidFill>
              <a:latin typeface="Graphik Regular"/>
            </a:endParaRPr>
          </a:p>
        </p:txBody>
      </p:sp>
    </p:spTree>
    <p:extLst>
      <p:ext uri="{BB962C8B-B14F-4D97-AF65-F5344CB8AC3E}">
        <p14:creationId xmlns:p14="http://schemas.microsoft.com/office/powerpoint/2010/main" val="232682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udia 24">
            <a:extLst>
              <a:ext uri="{FF2B5EF4-FFF2-40B4-BE49-F238E27FC236}">
                <a16:creationId xmlns:a16="http://schemas.microsoft.com/office/drawing/2014/main" id="{E21A2D37-9114-1C20-3A9E-AAC53BEA5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5" name="Rectángulo 4">
            <a:extLst>
              <a:ext uri="{FF2B5EF4-FFF2-40B4-BE49-F238E27FC236}">
                <a16:creationId xmlns:a16="http://schemas.microsoft.com/office/drawing/2014/main" id="{08482640-B4C9-8D1D-2D64-934288EB7856}"/>
              </a:ext>
            </a:extLst>
          </p:cNvPr>
          <p:cNvSpPr/>
          <p:nvPr/>
        </p:nvSpPr>
        <p:spPr>
          <a:xfrm>
            <a:off x="633060" y="1526168"/>
            <a:ext cx="10925880"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sym typeface="Wingdings" panose="05000000000000000000" pitchFamily="2" charset="2"/>
              </a:rPr>
              <a:t>Main objective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To develop, integrate, test and validate innovative Nutrient Management Strategies to efficiently recover mineral nutrients and other relevant products with agronomic value from animal manure</a:t>
            </a:r>
            <a:endParaRPr lang="es-ES"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A88E09E5-DADA-4DDA-CE60-B64DE78866BC}"/>
              </a:ext>
            </a:extLst>
          </p:cNvPr>
          <p:cNvSpPr txBox="1"/>
          <p:nvPr/>
        </p:nvSpPr>
        <p:spPr>
          <a:xfrm>
            <a:off x="633060" y="2967335"/>
            <a:ext cx="4166645" cy="923330"/>
          </a:xfrm>
          <a:prstGeom prst="rect">
            <a:avLst/>
          </a:prstGeom>
          <a:noFill/>
        </p:spPr>
        <p:txBody>
          <a:bodyPr wrap="square">
            <a:spAutoFit/>
          </a:bodyPr>
          <a:lstStyle/>
          <a:p>
            <a:pPr algn="ctr"/>
            <a:r>
              <a:rPr lang="en-US" i="1" dirty="0">
                <a:latin typeface="Arial" panose="020B0604020202020204" pitchFamily="34" charset="0"/>
                <a:cs typeface="Arial" panose="020B0604020202020204" pitchFamily="34" charset="0"/>
              </a:rPr>
              <a:t>FERTIMANURE focuses on “How to improve the agronomic use of recycled nutrients from livestock manure”</a:t>
            </a:r>
            <a:endParaRPr lang="es-ES" i="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E16A5076-048C-8146-AE66-E1111D755962}"/>
              </a:ext>
            </a:extLst>
          </p:cNvPr>
          <p:cNvSpPr txBox="1"/>
          <p:nvPr/>
        </p:nvSpPr>
        <p:spPr>
          <a:xfrm>
            <a:off x="1028124" y="4628489"/>
            <a:ext cx="2727731" cy="338554"/>
          </a:xfrm>
          <a:prstGeom prst="rect">
            <a:avLst/>
          </a:prstGeom>
          <a:noFill/>
        </p:spPr>
        <p:txBody>
          <a:bodyPr wrap="square" rtlCol="0">
            <a:spAutoFit/>
          </a:bodyPr>
          <a:lstStyle/>
          <a:p>
            <a:pPr algn="r"/>
            <a:r>
              <a:rPr lang="en-US" sz="1600" b="1" dirty="0"/>
              <a:t>20 Project Partners</a:t>
            </a:r>
          </a:p>
        </p:txBody>
      </p:sp>
      <p:pic>
        <p:nvPicPr>
          <p:cNvPr id="10" name="Picture 8" descr="Resultat d'imatges de Team icon">
            <a:extLst>
              <a:ext uri="{FF2B5EF4-FFF2-40B4-BE49-F238E27FC236}">
                <a16:creationId xmlns:a16="http://schemas.microsoft.com/office/drawing/2014/main" id="{C1E2554D-FD0E-83A8-997E-FAF28049CD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01" b="17778"/>
          <a:stretch/>
        </p:blipFill>
        <p:spPr bwMode="auto">
          <a:xfrm>
            <a:off x="3829737" y="4441056"/>
            <a:ext cx="936699" cy="7134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BA09A860-38D4-328E-8A8E-48CF912F33B9}"/>
              </a:ext>
            </a:extLst>
          </p:cNvPr>
          <p:cNvGrpSpPr/>
          <p:nvPr/>
        </p:nvGrpSpPr>
        <p:grpSpPr>
          <a:xfrm>
            <a:off x="0" y="6321252"/>
            <a:ext cx="12192000" cy="536748"/>
            <a:chOff x="0" y="6321252"/>
            <a:chExt cx="12192000" cy="536748"/>
          </a:xfrm>
        </p:grpSpPr>
        <p:sp>
          <p:nvSpPr>
            <p:cNvPr id="6" name="Rectangle 4">
              <a:extLst>
                <a:ext uri="{FF2B5EF4-FFF2-40B4-BE49-F238E27FC236}">
                  <a16:creationId xmlns:a16="http://schemas.microsoft.com/office/drawing/2014/main" id="{579FFF5C-AB39-C5B5-49D1-B7FEFDA7DD76}"/>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Agrupa 5">
              <a:extLst>
                <a:ext uri="{FF2B5EF4-FFF2-40B4-BE49-F238E27FC236}">
                  <a16:creationId xmlns:a16="http://schemas.microsoft.com/office/drawing/2014/main" id="{0ADF4367-F6B7-4A7E-D9E1-1434ABCFD4EB}"/>
                </a:ext>
              </a:extLst>
            </p:cNvPr>
            <p:cNvGrpSpPr/>
            <p:nvPr/>
          </p:nvGrpSpPr>
          <p:grpSpPr>
            <a:xfrm>
              <a:off x="79192" y="6321252"/>
              <a:ext cx="3645083" cy="536748"/>
              <a:chOff x="341857" y="5894412"/>
              <a:chExt cx="6260166" cy="976250"/>
            </a:xfrm>
            <a:solidFill>
              <a:schemeClr val="bg1"/>
            </a:solidFill>
          </p:grpSpPr>
          <p:pic>
            <p:nvPicPr>
              <p:cNvPr id="19" name="Imatge 6">
                <a:extLst>
                  <a:ext uri="{FF2B5EF4-FFF2-40B4-BE49-F238E27FC236}">
                    <a16:creationId xmlns:a16="http://schemas.microsoft.com/office/drawing/2014/main" id="{3C94B13C-49BA-2FD7-5C36-FAB9447C2FD2}"/>
                  </a:ext>
                </a:extLst>
              </p:cNvPr>
              <p:cNvPicPr>
                <a:picLocks noChangeAspect="1"/>
              </p:cNvPicPr>
              <p:nvPr/>
            </p:nvPicPr>
            <p:blipFill>
              <a:blip r:embed="rId5"/>
              <a:stretch>
                <a:fillRect/>
              </a:stretch>
            </p:blipFill>
            <p:spPr>
              <a:xfrm>
                <a:off x="3010922" y="5924439"/>
                <a:ext cx="945427" cy="945427"/>
              </a:xfrm>
              <a:prstGeom prst="rect">
                <a:avLst/>
              </a:prstGeom>
              <a:grpFill/>
              <a:ln>
                <a:solidFill>
                  <a:schemeClr val="bg1"/>
                </a:solidFill>
              </a:ln>
            </p:spPr>
          </p:pic>
          <p:pic>
            <p:nvPicPr>
              <p:cNvPr id="20" name="Imatge 8">
                <a:extLst>
                  <a:ext uri="{FF2B5EF4-FFF2-40B4-BE49-F238E27FC236}">
                    <a16:creationId xmlns:a16="http://schemas.microsoft.com/office/drawing/2014/main" id="{55631881-D429-07AA-CE7F-B1B83FEE2E49}"/>
                  </a:ext>
                </a:extLst>
              </p:cNvPr>
              <p:cNvPicPr>
                <a:picLocks noChangeAspect="1"/>
              </p:cNvPicPr>
              <p:nvPr/>
            </p:nvPicPr>
            <p:blipFill>
              <a:blip r:embed="rId6"/>
              <a:stretch>
                <a:fillRect/>
              </a:stretch>
            </p:blipFill>
            <p:spPr>
              <a:xfrm>
                <a:off x="3956349" y="6019608"/>
                <a:ext cx="1895306" cy="851054"/>
              </a:xfrm>
              <a:prstGeom prst="rect">
                <a:avLst/>
              </a:prstGeom>
              <a:grpFill/>
              <a:ln>
                <a:solidFill>
                  <a:schemeClr val="bg1"/>
                </a:solidFill>
              </a:ln>
            </p:spPr>
          </p:pic>
          <p:pic>
            <p:nvPicPr>
              <p:cNvPr id="21" name="Imatge 9">
                <a:extLst>
                  <a:ext uri="{FF2B5EF4-FFF2-40B4-BE49-F238E27FC236}">
                    <a16:creationId xmlns:a16="http://schemas.microsoft.com/office/drawing/2014/main" id="{494320BB-6E6E-A199-BE7B-10B6721D96C1}"/>
                  </a:ext>
                </a:extLst>
              </p:cNvPr>
              <p:cNvPicPr>
                <a:picLocks noChangeAspect="1"/>
              </p:cNvPicPr>
              <p:nvPr/>
            </p:nvPicPr>
            <p:blipFill>
              <a:blip r:embed="rId7"/>
              <a:stretch>
                <a:fillRect/>
              </a:stretch>
            </p:blipFill>
            <p:spPr>
              <a:xfrm>
                <a:off x="5738102" y="5894412"/>
                <a:ext cx="863921" cy="861651"/>
              </a:xfrm>
              <a:prstGeom prst="rect">
                <a:avLst/>
              </a:prstGeom>
              <a:grpFill/>
              <a:ln>
                <a:solidFill>
                  <a:schemeClr val="bg1"/>
                </a:solidFill>
              </a:ln>
            </p:spPr>
          </p:pic>
          <p:pic>
            <p:nvPicPr>
              <p:cNvPr id="22" name="Imatge 10">
                <a:extLst>
                  <a:ext uri="{FF2B5EF4-FFF2-40B4-BE49-F238E27FC236}">
                    <a16:creationId xmlns:a16="http://schemas.microsoft.com/office/drawing/2014/main" id="{3BA9F037-0D75-B968-6429-ED89D85CC28D}"/>
                  </a:ext>
                </a:extLst>
              </p:cNvPr>
              <p:cNvPicPr>
                <a:picLocks noChangeAspect="1"/>
              </p:cNvPicPr>
              <p:nvPr/>
            </p:nvPicPr>
            <p:blipFill>
              <a:blip r:embed="rId8"/>
              <a:stretch>
                <a:fillRect/>
              </a:stretch>
            </p:blipFill>
            <p:spPr>
              <a:xfrm>
                <a:off x="341857" y="6008214"/>
                <a:ext cx="658085" cy="747849"/>
              </a:xfrm>
              <a:prstGeom prst="rect">
                <a:avLst/>
              </a:prstGeom>
              <a:grpFill/>
              <a:ln>
                <a:solidFill>
                  <a:schemeClr val="bg1"/>
                </a:solidFill>
              </a:ln>
            </p:spPr>
          </p:pic>
          <p:pic>
            <p:nvPicPr>
              <p:cNvPr id="23" name="Imatge 11" descr="Imatge que conté text&#10;&#10;Descripció generada automàticament">
                <a:extLst>
                  <a:ext uri="{FF2B5EF4-FFF2-40B4-BE49-F238E27FC236}">
                    <a16:creationId xmlns:a16="http://schemas.microsoft.com/office/drawing/2014/main" id="{6D47A1EF-7FE8-48DF-DE27-7AB34A78B179}"/>
                  </a:ext>
                </a:extLst>
              </p:cNvPr>
              <p:cNvPicPr>
                <a:picLocks noChangeAspect="1"/>
              </p:cNvPicPr>
              <p:nvPr/>
            </p:nvPicPr>
            <p:blipFill>
              <a:blip r:embed="rId9"/>
              <a:stretch>
                <a:fillRect/>
              </a:stretch>
            </p:blipFill>
            <p:spPr>
              <a:xfrm>
                <a:off x="1113884" y="6072504"/>
                <a:ext cx="1787295" cy="705752"/>
              </a:xfrm>
              <a:prstGeom prst="rect">
                <a:avLst/>
              </a:prstGeom>
              <a:grpFill/>
              <a:ln>
                <a:solidFill>
                  <a:schemeClr val="bg1"/>
                </a:solidFill>
              </a:ln>
            </p:spPr>
          </p:pic>
        </p:grpSp>
        <p:pic>
          <p:nvPicPr>
            <p:cNvPr id="17" name="Picture 2">
              <a:extLst>
                <a:ext uri="{FF2B5EF4-FFF2-40B4-BE49-F238E27FC236}">
                  <a16:creationId xmlns:a16="http://schemas.microsoft.com/office/drawing/2014/main" id="{D7906D40-3A2F-13C6-4E64-031BB9186962}"/>
                </a:ext>
              </a:extLst>
            </p:cNvPr>
            <p:cNvPicPr>
              <a:picLocks noChangeAspect="1"/>
            </p:cNvPicPr>
            <p:nvPr/>
          </p:nvPicPr>
          <p:blipFill>
            <a:blip r:embed="rId10"/>
            <a:stretch>
              <a:fillRect/>
            </a:stretch>
          </p:blipFill>
          <p:spPr>
            <a:xfrm>
              <a:off x="5459451" y="6524050"/>
              <a:ext cx="3618470" cy="307496"/>
            </a:xfrm>
            <a:prstGeom prst="rect">
              <a:avLst/>
            </a:prstGeom>
            <a:solidFill>
              <a:schemeClr val="bg1"/>
            </a:solidFill>
            <a:ln>
              <a:solidFill>
                <a:schemeClr val="bg1"/>
              </a:solidFill>
            </a:ln>
          </p:spPr>
        </p:pic>
        <p:pic>
          <p:nvPicPr>
            <p:cNvPr id="18" name="Imagen 17" descr="Logotipo&#10;&#10;Descripción generada automáticamente">
              <a:extLst>
                <a:ext uri="{FF2B5EF4-FFF2-40B4-BE49-F238E27FC236}">
                  <a16:creationId xmlns:a16="http://schemas.microsoft.com/office/drawing/2014/main" id="{88E86C8A-9B4D-FBF5-2902-A6448D83D06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8" name="Title 1">
            <a:extLst>
              <a:ext uri="{FF2B5EF4-FFF2-40B4-BE49-F238E27FC236}">
                <a16:creationId xmlns:a16="http://schemas.microsoft.com/office/drawing/2014/main" id="{B8341CCB-6D7E-78B5-9BAE-1FEBA4FB2FA6}"/>
              </a:ext>
            </a:extLst>
          </p:cNvPr>
          <p:cNvSpPr txBox="1">
            <a:spLocks/>
          </p:cNvSpPr>
          <p:nvPr/>
        </p:nvSpPr>
        <p:spPr>
          <a:xfrm>
            <a:off x="2114469" y="292733"/>
            <a:ext cx="9738135" cy="1006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FERTIMANURE</a:t>
            </a:r>
            <a:r>
              <a:rPr lang="en-US" sz="3600" dirty="0"/>
              <a:t>: Upcycling animal manure into improved fertilizing products</a:t>
            </a:r>
            <a:endParaRPr lang="en-US" sz="3600" i="1" dirty="0"/>
          </a:p>
        </p:txBody>
      </p:sp>
      <p:sp>
        <p:nvSpPr>
          <p:cNvPr id="26" name="CuadroTexto 25">
            <a:extLst>
              <a:ext uri="{FF2B5EF4-FFF2-40B4-BE49-F238E27FC236}">
                <a16:creationId xmlns:a16="http://schemas.microsoft.com/office/drawing/2014/main" id="{BF7216D0-2B8C-7A10-49ED-25EB519B2DB4}"/>
              </a:ext>
            </a:extLst>
          </p:cNvPr>
          <p:cNvSpPr txBox="1"/>
          <p:nvPr/>
        </p:nvSpPr>
        <p:spPr>
          <a:xfrm>
            <a:off x="427904" y="5677692"/>
            <a:ext cx="4338532"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For more information: </a:t>
            </a:r>
            <a:r>
              <a:rPr lang="es-ES" sz="1400" dirty="0">
                <a:latin typeface="Arial" panose="020B0604020202020204" pitchFamily="34" charset="0"/>
                <a:cs typeface="Arial" panose="020B0604020202020204" pitchFamily="34" charset="0"/>
                <a:hlinkClick r:id="rId12"/>
              </a:rPr>
              <a:t>https://www.fertimanure.eu/</a:t>
            </a:r>
            <a:r>
              <a:rPr lang="es-ES" sz="1400" dirty="0">
                <a:latin typeface="Arial" panose="020B0604020202020204" pitchFamily="34" charset="0"/>
                <a:cs typeface="Arial" panose="020B0604020202020204" pitchFamily="34" charset="0"/>
              </a:rPr>
              <a:t> </a:t>
            </a:r>
          </a:p>
        </p:txBody>
      </p:sp>
      <p:grpSp>
        <p:nvGrpSpPr>
          <p:cNvPr id="11" name="Grupo 10">
            <a:extLst>
              <a:ext uri="{FF2B5EF4-FFF2-40B4-BE49-F238E27FC236}">
                <a16:creationId xmlns:a16="http://schemas.microsoft.com/office/drawing/2014/main" id="{24C566CB-837B-B3D6-A1D4-429EBA50C7BE}"/>
              </a:ext>
            </a:extLst>
          </p:cNvPr>
          <p:cNvGrpSpPr>
            <a:grpSpLocks noChangeAspect="1"/>
          </p:cNvGrpSpPr>
          <p:nvPr/>
        </p:nvGrpSpPr>
        <p:grpSpPr>
          <a:xfrm>
            <a:off x="5231215" y="2342045"/>
            <a:ext cx="6248664" cy="3987182"/>
            <a:chOff x="5773850" y="2061632"/>
            <a:chExt cx="5534038" cy="3464707"/>
          </a:xfrm>
        </p:grpSpPr>
        <p:grpSp>
          <p:nvGrpSpPr>
            <p:cNvPr id="12" name="Grupo 11">
              <a:extLst>
                <a:ext uri="{FF2B5EF4-FFF2-40B4-BE49-F238E27FC236}">
                  <a16:creationId xmlns:a16="http://schemas.microsoft.com/office/drawing/2014/main" id="{0C587974-E120-53C0-DC07-C46B347DDF75}"/>
                </a:ext>
              </a:extLst>
            </p:cNvPr>
            <p:cNvGrpSpPr/>
            <p:nvPr/>
          </p:nvGrpSpPr>
          <p:grpSpPr>
            <a:xfrm>
              <a:off x="5773850" y="2061632"/>
              <a:ext cx="5534038" cy="3464707"/>
              <a:chOff x="5773850" y="2061632"/>
              <a:chExt cx="5534038" cy="3464707"/>
            </a:xfrm>
          </p:grpSpPr>
          <p:pic>
            <p:nvPicPr>
              <p:cNvPr id="14" name="Imagen 13">
                <a:extLst>
                  <a:ext uri="{FF2B5EF4-FFF2-40B4-BE49-F238E27FC236}">
                    <a16:creationId xmlns:a16="http://schemas.microsoft.com/office/drawing/2014/main" id="{C400ED43-A975-4B00-EA87-0833F7D33178}"/>
                  </a:ext>
                </a:extLst>
              </p:cNvPr>
              <p:cNvPicPr>
                <a:picLocks noChangeAspect="1"/>
              </p:cNvPicPr>
              <p:nvPr/>
            </p:nvPicPr>
            <p:blipFill>
              <a:blip r:embed="rId13"/>
              <a:stretch>
                <a:fillRect/>
              </a:stretch>
            </p:blipFill>
            <p:spPr>
              <a:xfrm>
                <a:off x="5773850" y="2061632"/>
                <a:ext cx="5534038" cy="3464707"/>
              </a:xfrm>
              <a:prstGeom prst="rect">
                <a:avLst/>
              </a:prstGeom>
            </p:spPr>
          </p:pic>
          <p:sp>
            <p:nvSpPr>
              <p:cNvPr id="15" name="Rectángulo 14">
                <a:extLst>
                  <a:ext uri="{FF2B5EF4-FFF2-40B4-BE49-F238E27FC236}">
                    <a16:creationId xmlns:a16="http://schemas.microsoft.com/office/drawing/2014/main" id="{D55E9B3B-845F-51EB-A94A-E8BF2BDDFAAA}"/>
                  </a:ext>
                </a:extLst>
              </p:cNvPr>
              <p:cNvSpPr/>
              <p:nvPr/>
            </p:nvSpPr>
            <p:spPr>
              <a:xfrm>
                <a:off x="6095999" y="3179428"/>
                <a:ext cx="514525" cy="310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8F79E248-7FF4-1BB5-DC65-70AAD10D1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24886" y="3061073"/>
                <a:ext cx="485638" cy="427442"/>
              </a:xfrm>
              <a:prstGeom prst="rect">
                <a:avLst/>
              </a:prstGeom>
            </p:spPr>
          </p:pic>
        </p:grpSp>
        <p:sp>
          <p:nvSpPr>
            <p:cNvPr id="13" name="Rectángulo 12">
              <a:extLst>
                <a:ext uri="{FF2B5EF4-FFF2-40B4-BE49-F238E27FC236}">
                  <a16:creationId xmlns:a16="http://schemas.microsoft.com/office/drawing/2014/main" id="{053D65F3-C64D-AD6A-4821-670E6717AF60}"/>
                </a:ext>
              </a:extLst>
            </p:cNvPr>
            <p:cNvSpPr/>
            <p:nvPr/>
          </p:nvSpPr>
          <p:spPr>
            <a:xfrm>
              <a:off x="9026554" y="2474752"/>
              <a:ext cx="352338" cy="367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767139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C59E204-837A-E2EA-C131-69C9003A83CE}"/>
              </a:ext>
            </a:extLst>
          </p:cNvPr>
          <p:cNvGrpSpPr/>
          <p:nvPr/>
        </p:nvGrpSpPr>
        <p:grpSpPr>
          <a:xfrm>
            <a:off x="0" y="6321252"/>
            <a:ext cx="12192000" cy="536748"/>
            <a:chOff x="0" y="6321252"/>
            <a:chExt cx="12192000" cy="536748"/>
          </a:xfrm>
        </p:grpSpPr>
        <p:sp>
          <p:nvSpPr>
            <p:cNvPr id="3" name="Rectangle 4">
              <a:extLst>
                <a:ext uri="{FF2B5EF4-FFF2-40B4-BE49-F238E27FC236}">
                  <a16:creationId xmlns:a16="http://schemas.microsoft.com/office/drawing/2014/main" id="{B0AC1D2F-83E1-66D1-4AAC-6A6B68C4CF6E}"/>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Agrupa 5">
              <a:extLst>
                <a:ext uri="{FF2B5EF4-FFF2-40B4-BE49-F238E27FC236}">
                  <a16:creationId xmlns:a16="http://schemas.microsoft.com/office/drawing/2014/main" id="{067172E9-AF8C-3503-4384-310B15B4082D}"/>
                </a:ext>
              </a:extLst>
            </p:cNvPr>
            <p:cNvGrpSpPr/>
            <p:nvPr/>
          </p:nvGrpSpPr>
          <p:grpSpPr>
            <a:xfrm>
              <a:off x="79192" y="6321252"/>
              <a:ext cx="3645083" cy="536748"/>
              <a:chOff x="341857" y="5894412"/>
              <a:chExt cx="6260166" cy="976250"/>
            </a:xfrm>
            <a:solidFill>
              <a:schemeClr val="bg1"/>
            </a:solidFill>
          </p:grpSpPr>
          <p:pic>
            <p:nvPicPr>
              <p:cNvPr id="9" name="Imatge 6">
                <a:extLst>
                  <a:ext uri="{FF2B5EF4-FFF2-40B4-BE49-F238E27FC236}">
                    <a16:creationId xmlns:a16="http://schemas.microsoft.com/office/drawing/2014/main" id="{29571023-091E-8D0C-9763-869C1D33E361}"/>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1" name="Imatge 8">
                <a:extLst>
                  <a:ext uri="{FF2B5EF4-FFF2-40B4-BE49-F238E27FC236}">
                    <a16:creationId xmlns:a16="http://schemas.microsoft.com/office/drawing/2014/main" id="{4639813F-EA3A-479C-C81D-C3843C3347EA}"/>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3" name="Imatge 9">
                <a:extLst>
                  <a:ext uri="{FF2B5EF4-FFF2-40B4-BE49-F238E27FC236}">
                    <a16:creationId xmlns:a16="http://schemas.microsoft.com/office/drawing/2014/main" id="{454BDDB2-F3CC-D765-F590-74247D24FC65}"/>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4" name="Imatge 10">
                <a:extLst>
                  <a:ext uri="{FF2B5EF4-FFF2-40B4-BE49-F238E27FC236}">
                    <a16:creationId xmlns:a16="http://schemas.microsoft.com/office/drawing/2014/main" id="{FF04CC0D-6A73-387D-8EBE-05265455F97E}"/>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5" name="Imatge 11" descr="Imatge que conté text&#10;&#10;Descripció generada automàticament">
                <a:extLst>
                  <a:ext uri="{FF2B5EF4-FFF2-40B4-BE49-F238E27FC236}">
                    <a16:creationId xmlns:a16="http://schemas.microsoft.com/office/drawing/2014/main" id="{0F092EEE-E6BD-DC2A-B3BD-A15B9E316488}"/>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6" name="Picture 2">
              <a:extLst>
                <a:ext uri="{FF2B5EF4-FFF2-40B4-BE49-F238E27FC236}">
                  <a16:creationId xmlns:a16="http://schemas.microsoft.com/office/drawing/2014/main" id="{775EF085-DA93-783D-5673-9DD4890D8574}"/>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8" name="Imagen 7" descr="Logotipo&#10;&#10;Descripción generada automáticamente">
              <a:extLst>
                <a:ext uri="{FF2B5EF4-FFF2-40B4-BE49-F238E27FC236}">
                  <a16:creationId xmlns:a16="http://schemas.microsoft.com/office/drawing/2014/main" id="{F196F014-D8FD-E86B-122D-9DDBF8A8A51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5" name="Irudia 24">
            <a:extLst>
              <a:ext uri="{FF2B5EF4-FFF2-40B4-BE49-F238E27FC236}">
                <a16:creationId xmlns:a16="http://schemas.microsoft.com/office/drawing/2014/main" id="{AFB07600-87D5-2872-657A-9E31C79917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7" name="Rectángulo 6">
            <a:extLst>
              <a:ext uri="{FF2B5EF4-FFF2-40B4-BE49-F238E27FC236}">
                <a16:creationId xmlns:a16="http://schemas.microsoft.com/office/drawing/2014/main" id="{CBC4C4B1-3F64-7AB0-A214-9EA938B3C3CE}"/>
              </a:ext>
            </a:extLst>
          </p:cNvPr>
          <p:cNvSpPr/>
          <p:nvPr/>
        </p:nvSpPr>
        <p:spPr>
          <a:xfrm>
            <a:off x="662098" y="2004563"/>
            <a:ext cx="2902895" cy="1354217"/>
          </a:xfrm>
          <a:prstGeom prst="rect">
            <a:avLst/>
          </a:prstGeom>
          <a:ln w="38100">
            <a:solidFill>
              <a:srgbClr val="072945"/>
            </a:solidFill>
          </a:ln>
        </p:spPr>
        <p:txBody>
          <a:bodyPr wrap="square">
            <a:spAutoFit/>
          </a:bodyPr>
          <a:lstStyle/>
          <a:p>
            <a:pPr algn="ctr"/>
            <a:r>
              <a:rPr lang="en-US" b="1" dirty="0"/>
              <a:t>Bio-based Fertilizers (BBF)</a:t>
            </a:r>
            <a:r>
              <a:rPr lang="en-US" dirty="0"/>
              <a:t>: </a:t>
            </a:r>
            <a:r>
              <a:rPr lang="en-US" sz="1600" dirty="0"/>
              <a:t>fertilizer products obtained on-farm directly from the innovative technologies treating animal slurries and manures</a:t>
            </a:r>
            <a:endParaRPr lang="es-ES" sz="1600" dirty="0"/>
          </a:p>
        </p:txBody>
      </p:sp>
      <p:pic>
        <p:nvPicPr>
          <p:cNvPr id="10" name="Imagen 9">
            <a:extLst>
              <a:ext uri="{FF2B5EF4-FFF2-40B4-BE49-F238E27FC236}">
                <a16:creationId xmlns:a16="http://schemas.microsoft.com/office/drawing/2014/main" id="{E73D837C-F7F2-B22E-C16E-CEAF878C28DC}"/>
              </a:ext>
            </a:extLst>
          </p:cNvPr>
          <p:cNvPicPr>
            <a:picLocks noChangeAspect="1"/>
          </p:cNvPicPr>
          <p:nvPr/>
        </p:nvPicPr>
        <p:blipFill rotWithShape="1">
          <a:blip r:embed="rId10">
            <a:extLst>
              <a:ext uri="{28A0092B-C50C-407E-A947-70E740481C1C}">
                <a14:useLocalDpi xmlns:a14="http://schemas.microsoft.com/office/drawing/2010/main" val="0"/>
              </a:ext>
            </a:extLst>
          </a:blip>
          <a:srcRect b="5004"/>
          <a:stretch/>
        </p:blipFill>
        <p:spPr>
          <a:xfrm>
            <a:off x="3978031" y="1250461"/>
            <a:ext cx="6986175" cy="5469069"/>
          </a:xfrm>
          <a:prstGeom prst="rect">
            <a:avLst/>
          </a:prstGeom>
        </p:spPr>
      </p:pic>
      <p:sp>
        <p:nvSpPr>
          <p:cNvPr id="18" name="Title 1">
            <a:extLst>
              <a:ext uri="{FF2B5EF4-FFF2-40B4-BE49-F238E27FC236}">
                <a16:creationId xmlns:a16="http://schemas.microsoft.com/office/drawing/2014/main" id="{07A45C04-10CA-AA1F-30AA-2DB34C07A3B2}"/>
              </a:ext>
            </a:extLst>
          </p:cNvPr>
          <p:cNvSpPr txBox="1">
            <a:spLocks/>
          </p:cNvSpPr>
          <p:nvPr/>
        </p:nvSpPr>
        <p:spPr>
          <a:xfrm>
            <a:off x="2114469" y="292733"/>
            <a:ext cx="9738135" cy="1006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FERTIMANURE</a:t>
            </a:r>
            <a:r>
              <a:rPr lang="en-US" sz="3600" dirty="0"/>
              <a:t>: Upcycling animal manure into improved fertilizing products</a:t>
            </a:r>
            <a:endParaRPr lang="en-US" sz="3600" i="1" dirty="0"/>
          </a:p>
        </p:txBody>
      </p:sp>
    </p:spTree>
    <p:extLst>
      <p:ext uri="{BB962C8B-B14F-4D97-AF65-F5344CB8AC3E}">
        <p14:creationId xmlns:p14="http://schemas.microsoft.com/office/powerpoint/2010/main" val="41898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ABA3237-4239-DE0A-2D6D-EAEADB48977D}"/>
              </a:ext>
            </a:extLst>
          </p:cNvPr>
          <p:cNvGrpSpPr/>
          <p:nvPr/>
        </p:nvGrpSpPr>
        <p:grpSpPr>
          <a:xfrm>
            <a:off x="0" y="6321252"/>
            <a:ext cx="12192000" cy="536748"/>
            <a:chOff x="0" y="6321252"/>
            <a:chExt cx="12192000" cy="536748"/>
          </a:xfrm>
        </p:grpSpPr>
        <p:sp>
          <p:nvSpPr>
            <p:cNvPr id="3" name="Rectangle 4">
              <a:extLst>
                <a:ext uri="{FF2B5EF4-FFF2-40B4-BE49-F238E27FC236}">
                  <a16:creationId xmlns:a16="http://schemas.microsoft.com/office/drawing/2014/main" id="{83CA5B62-9294-16D6-8C54-E6E73333E0D1}"/>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Agrupa 5">
              <a:extLst>
                <a:ext uri="{FF2B5EF4-FFF2-40B4-BE49-F238E27FC236}">
                  <a16:creationId xmlns:a16="http://schemas.microsoft.com/office/drawing/2014/main" id="{8B74CBCB-E859-78BF-88E0-4796EC5125C9}"/>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50C34BC8-7C18-F165-E7C1-03F43E658F32}"/>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0BC0E062-566F-0DDF-2F02-5C30EDCAB936}"/>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5" name="Imatge 9">
                <a:extLst>
                  <a:ext uri="{FF2B5EF4-FFF2-40B4-BE49-F238E27FC236}">
                    <a16:creationId xmlns:a16="http://schemas.microsoft.com/office/drawing/2014/main" id="{1BAF39CB-DB38-ADF1-B69B-51BF7B5C682F}"/>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6" name="Imatge 10">
                <a:extLst>
                  <a:ext uri="{FF2B5EF4-FFF2-40B4-BE49-F238E27FC236}">
                    <a16:creationId xmlns:a16="http://schemas.microsoft.com/office/drawing/2014/main" id="{785A1ACD-54A4-7F23-1980-9983CFD2380A}"/>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7" name="Imatge 11" descr="Imatge que conté text&#10;&#10;Descripció generada automàticament">
                <a:extLst>
                  <a:ext uri="{FF2B5EF4-FFF2-40B4-BE49-F238E27FC236}">
                    <a16:creationId xmlns:a16="http://schemas.microsoft.com/office/drawing/2014/main" id="{C68E1C0C-89C4-A746-9150-BA01F94E6EF7}"/>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6" name="Picture 2">
              <a:extLst>
                <a:ext uri="{FF2B5EF4-FFF2-40B4-BE49-F238E27FC236}">
                  <a16:creationId xmlns:a16="http://schemas.microsoft.com/office/drawing/2014/main" id="{724660E8-3BD1-2EDD-4838-096E85108067}"/>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7" name="Imagen 6" descr="Logotipo&#10;&#10;Descripción generada automáticamente">
              <a:extLst>
                <a:ext uri="{FF2B5EF4-FFF2-40B4-BE49-F238E27FC236}">
                  <a16:creationId xmlns:a16="http://schemas.microsoft.com/office/drawing/2014/main" id="{7102185D-5D52-A332-F415-8559845AFB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5" name="Irudia 24">
            <a:extLst>
              <a:ext uri="{FF2B5EF4-FFF2-40B4-BE49-F238E27FC236}">
                <a16:creationId xmlns:a16="http://schemas.microsoft.com/office/drawing/2014/main" id="{AFB07600-87D5-2872-657A-9E31C79917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8" name="Rectángulo 7">
            <a:extLst>
              <a:ext uri="{FF2B5EF4-FFF2-40B4-BE49-F238E27FC236}">
                <a16:creationId xmlns:a16="http://schemas.microsoft.com/office/drawing/2014/main" id="{AAE7D976-3456-EA31-C4CC-34CA4E3BB6BD}"/>
              </a:ext>
            </a:extLst>
          </p:cNvPr>
          <p:cNvSpPr/>
          <p:nvPr/>
        </p:nvSpPr>
        <p:spPr>
          <a:xfrm>
            <a:off x="534359" y="3074355"/>
            <a:ext cx="3182676" cy="2585323"/>
          </a:xfrm>
          <a:prstGeom prst="rect">
            <a:avLst/>
          </a:prstGeom>
          <a:ln w="38100">
            <a:solidFill>
              <a:srgbClr val="E5A931"/>
            </a:solidFill>
          </a:ln>
        </p:spPr>
        <p:txBody>
          <a:bodyPr wrap="square">
            <a:spAutoFit/>
          </a:bodyPr>
          <a:lstStyle/>
          <a:p>
            <a:pPr algn="ctr"/>
            <a:r>
              <a:rPr lang="en-US" b="1" dirty="0"/>
              <a:t>Tailor-made Fertilizers (TMF)</a:t>
            </a:r>
            <a:r>
              <a:rPr lang="en-US" dirty="0"/>
              <a:t>: </a:t>
            </a:r>
            <a:r>
              <a:rPr lang="en-US" sz="1600" dirty="0"/>
              <a:t>Customized fertilizer formulations adapted to specific crop/soil needs. TMF is produced by combining (</a:t>
            </a:r>
            <a:r>
              <a:rPr lang="en-US" sz="1600" dirty="0" err="1"/>
              <a:t>i</a:t>
            </a:r>
            <a:r>
              <a:rPr lang="en-US" sz="1600" dirty="0"/>
              <a:t>) FERTIMANURE BBF and, if necessary, (ii) supplementary products (mineral nutrients, micro and macro elements, </a:t>
            </a:r>
            <a:r>
              <a:rPr lang="en-US" sz="1600" dirty="0" err="1"/>
              <a:t>biostimulants</a:t>
            </a:r>
            <a:r>
              <a:rPr lang="en-US" sz="1600" dirty="0"/>
              <a:t>, etc.) directly provided by the fertilizer companies</a:t>
            </a:r>
          </a:p>
        </p:txBody>
      </p:sp>
      <p:sp>
        <p:nvSpPr>
          <p:cNvPr id="9" name="Rectángulo 8">
            <a:extLst>
              <a:ext uri="{FF2B5EF4-FFF2-40B4-BE49-F238E27FC236}">
                <a16:creationId xmlns:a16="http://schemas.microsoft.com/office/drawing/2014/main" id="{68FB1ADF-851D-2A4B-F1E1-39458C39C120}"/>
              </a:ext>
            </a:extLst>
          </p:cNvPr>
          <p:cNvSpPr/>
          <p:nvPr/>
        </p:nvSpPr>
        <p:spPr>
          <a:xfrm>
            <a:off x="677659" y="1888879"/>
            <a:ext cx="2902895" cy="369332"/>
          </a:xfrm>
          <a:prstGeom prst="rect">
            <a:avLst/>
          </a:prstGeom>
          <a:ln w="38100">
            <a:solidFill>
              <a:srgbClr val="072945"/>
            </a:solidFill>
          </a:ln>
        </p:spPr>
        <p:txBody>
          <a:bodyPr wrap="square">
            <a:spAutoFit/>
          </a:bodyPr>
          <a:lstStyle/>
          <a:p>
            <a:pPr algn="ctr"/>
            <a:r>
              <a:rPr lang="en-US" b="1" dirty="0"/>
              <a:t>Bio-based Fertilizers (BBF)</a:t>
            </a:r>
            <a:endParaRPr lang="es-ES" dirty="0"/>
          </a:p>
        </p:txBody>
      </p:sp>
      <p:sp>
        <p:nvSpPr>
          <p:cNvPr id="10" name="Flecha: hacia abajo 9">
            <a:extLst>
              <a:ext uri="{FF2B5EF4-FFF2-40B4-BE49-F238E27FC236}">
                <a16:creationId xmlns:a16="http://schemas.microsoft.com/office/drawing/2014/main" id="{D7577A53-28B8-11B1-84A3-156486CDAC28}"/>
              </a:ext>
            </a:extLst>
          </p:cNvPr>
          <p:cNvSpPr/>
          <p:nvPr/>
        </p:nvSpPr>
        <p:spPr>
          <a:xfrm>
            <a:off x="1840899" y="2391296"/>
            <a:ext cx="569596" cy="549974"/>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809D6CDD-E7C2-4E2C-D6C3-EB6A5ADAB71A}"/>
              </a:ext>
            </a:extLst>
          </p:cNvPr>
          <p:cNvPicPr>
            <a:picLocks noChangeAspect="1"/>
          </p:cNvPicPr>
          <p:nvPr/>
        </p:nvPicPr>
        <p:blipFill rotWithShape="1">
          <a:blip r:embed="rId10">
            <a:extLst>
              <a:ext uri="{28A0092B-C50C-407E-A947-70E740481C1C}">
                <a14:useLocalDpi xmlns:a14="http://schemas.microsoft.com/office/drawing/2010/main" val="0"/>
              </a:ext>
            </a:extLst>
          </a:blip>
          <a:srcRect b="5004"/>
          <a:stretch/>
        </p:blipFill>
        <p:spPr>
          <a:xfrm>
            <a:off x="3978031" y="1250461"/>
            <a:ext cx="6986175" cy="5469069"/>
          </a:xfrm>
          <a:prstGeom prst="rect">
            <a:avLst/>
          </a:prstGeom>
        </p:spPr>
      </p:pic>
      <p:sp>
        <p:nvSpPr>
          <p:cNvPr id="20" name="Title 1">
            <a:extLst>
              <a:ext uri="{FF2B5EF4-FFF2-40B4-BE49-F238E27FC236}">
                <a16:creationId xmlns:a16="http://schemas.microsoft.com/office/drawing/2014/main" id="{2F670E13-59A8-60D7-B207-E3D7B2D4270A}"/>
              </a:ext>
            </a:extLst>
          </p:cNvPr>
          <p:cNvSpPr txBox="1">
            <a:spLocks/>
          </p:cNvSpPr>
          <p:nvPr/>
        </p:nvSpPr>
        <p:spPr>
          <a:xfrm>
            <a:off x="2114469" y="292733"/>
            <a:ext cx="9738135" cy="1006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FERTIMANURE</a:t>
            </a:r>
            <a:r>
              <a:rPr lang="en-US" sz="3600" dirty="0"/>
              <a:t>: Upcycling animal manure into improved fertilizing products</a:t>
            </a:r>
            <a:endParaRPr lang="en-US" sz="3600" i="1" dirty="0"/>
          </a:p>
        </p:txBody>
      </p:sp>
    </p:spTree>
    <p:extLst>
      <p:ext uri="{BB962C8B-B14F-4D97-AF65-F5344CB8AC3E}">
        <p14:creationId xmlns:p14="http://schemas.microsoft.com/office/powerpoint/2010/main" val="205468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betatechcenter.com/wp-content/uploads/2020/12/FERTIMANURE_Infographie_ON-FARM-PILOTS.jpg">
            <a:extLst>
              <a:ext uri="{FF2B5EF4-FFF2-40B4-BE49-F238E27FC236}">
                <a16:creationId xmlns:a16="http://schemas.microsoft.com/office/drawing/2014/main" id="{266F50E7-92EA-256F-C784-7D9D154F6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4" r="3310"/>
          <a:stretch/>
        </p:blipFill>
        <p:spPr bwMode="auto">
          <a:xfrm>
            <a:off x="400034" y="1419251"/>
            <a:ext cx="4542667" cy="52565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AB704A1A-48FE-77EE-FD3A-AF626F6237F8}"/>
              </a:ext>
            </a:extLst>
          </p:cNvPr>
          <p:cNvGrpSpPr/>
          <p:nvPr/>
        </p:nvGrpSpPr>
        <p:grpSpPr>
          <a:xfrm>
            <a:off x="0" y="6321252"/>
            <a:ext cx="12192000" cy="536748"/>
            <a:chOff x="0" y="6321252"/>
            <a:chExt cx="12192000" cy="536748"/>
          </a:xfrm>
        </p:grpSpPr>
        <p:sp>
          <p:nvSpPr>
            <p:cNvPr id="13" name="Rectangle 4">
              <a:extLst>
                <a:ext uri="{FF2B5EF4-FFF2-40B4-BE49-F238E27FC236}">
                  <a16:creationId xmlns:a16="http://schemas.microsoft.com/office/drawing/2014/main" id="{08F2B35F-4A14-52DD-ACFD-07A10522508A}"/>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Agrupa 5">
              <a:extLst>
                <a:ext uri="{FF2B5EF4-FFF2-40B4-BE49-F238E27FC236}">
                  <a16:creationId xmlns:a16="http://schemas.microsoft.com/office/drawing/2014/main" id="{1A4FD881-85F6-6E5D-E15B-E9E9E932B716}"/>
                </a:ext>
              </a:extLst>
            </p:cNvPr>
            <p:cNvGrpSpPr/>
            <p:nvPr/>
          </p:nvGrpSpPr>
          <p:grpSpPr>
            <a:xfrm>
              <a:off x="79192" y="6321252"/>
              <a:ext cx="3645083" cy="536748"/>
              <a:chOff x="341857" y="5894412"/>
              <a:chExt cx="6260166" cy="976250"/>
            </a:xfrm>
            <a:solidFill>
              <a:schemeClr val="bg1"/>
            </a:solidFill>
          </p:grpSpPr>
          <p:pic>
            <p:nvPicPr>
              <p:cNvPr id="19" name="Imatge 6">
                <a:extLst>
                  <a:ext uri="{FF2B5EF4-FFF2-40B4-BE49-F238E27FC236}">
                    <a16:creationId xmlns:a16="http://schemas.microsoft.com/office/drawing/2014/main" id="{64C22C1B-79B1-A342-4F4C-7DB51BFA1DD4}"/>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21" name="Imatge 8">
                <a:extLst>
                  <a:ext uri="{FF2B5EF4-FFF2-40B4-BE49-F238E27FC236}">
                    <a16:creationId xmlns:a16="http://schemas.microsoft.com/office/drawing/2014/main" id="{CB4BA214-2C05-C5A8-A709-A614079B96A9}"/>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22" name="Imatge 9">
                <a:extLst>
                  <a:ext uri="{FF2B5EF4-FFF2-40B4-BE49-F238E27FC236}">
                    <a16:creationId xmlns:a16="http://schemas.microsoft.com/office/drawing/2014/main" id="{59A50268-8890-1854-B1EB-8A2D9F6FA376}"/>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23" name="Imatge 10">
                <a:extLst>
                  <a:ext uri="{FF2B5EF4-FFF2-40B4-BE49-F238E27FC236}">
                    <a16:creationId xmlns:a16="http://schemas.microsoft.com/office/drawing/2014/main" id="{8F71B753-FD4A-64A5-A261-F46DBD207849}"/>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24" name="Imatge 11" descr="Imatge que conté text&#10;&#10;Descripció generada automàticament">
                <a:extLst>
                  <a:ext uri="{FF2B5EF4-FFF2-40B4-BE49-F238E27FC236}">
                    <a16:creationId xmlns:a16="http://schemas.microsoft.com/office/drawing/2014/main" id="{0A88BFC2-B4EA-DE8E-C2AD-EC0ADE429A01}"/>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16" name="Picture 2">
              <a:extLst>
                <a:ext uri="{FF2B5EF4-FFF2-40B4-BE49-F238E27FC236}">
                  <a16:creationId xmlns:a16="http://schemas.microsoft.com/office/drawing/2014/main" id="{5A6E0C4E-4150-F54E-3C2A-6D180700252C}"/>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18" name="Imagen 17" descr="Logotipo&#10;&#10;Descripción generada automáticamente">
              <a:extLst>
                <a:ext uri="{FF2B5EF4-FFF2-40B4-BE49-F238E27FC236}">
                  <a16:creationId xmlns:a16="http://schemas.microsoft.com/office/drawing/2014/main" id="{5AC68947-532B-0346-98EF-B0C9B65874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5" name="Irudia 24">
            <a:extLst>
              <a:ext uri="{FF2B5EF4-FFF2-40B4-BE49-F238E27FC236}">
                <a16:creationId xmlns:a16="http://schemas.microsoft.com/office/drawing/2014/main" id="{AFB07600-87D5-2872-657A-9E31C79917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2" name="Rectángulo 1">
            <a:extLst>
              <a:ext uri="{FF2B5EF4-FFF2-40B4-BE49-F238E27FC236}">
                <a16:creationId xmlns:a16="http://schemas.microsoft.com/office/drawing/2014/main" id="{A3E3A4F6-1744-2EF1-71C0-1F7EE841BDAC}"/>
              </a:ext>
            </a:extLst>
          </p:cNvPr>
          <p:cNvSpPr/>
          <p:nvPr/>
        </p:nvSpPr>
        <p:spPr>
          <a:xfrm>
            <a:off x="1794930" y="5503332"/>
            <a:ext cx="465667" cy="2540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curvado 3">
            <a:extLst>
              <a:ext uri="{FF2B5EF4-FFF2-40B4-BE49-F238E27FC236}">
                <a16:creationId xmlns:a16="http://schemas.microsoft.com/office/drawing/2014/main" id="{36D73F1D-E0F1-766C-DE06-C70CA2961A74}"/>
              </a:ext>
            </a:extLst>
          </p:cNvPr>
          <p:cNvCxnSpPr>
            <a:cxnSpLocks/>
            <a:stCxn id="2" idx="3"/>
          </p:cNvCxnSpPr>
          <p:nvPr/>
        </p:nvCxnSpPr>
        <p:spPr>
          <a:xfrm flipV="1">
            <a:off x="2260597" y="4047509"/>
            <a:ext cx="2951537" cy="1582823"/>
          </a:xfrm>
          <a:prstGeom prst="curvedConnector3">
            <a:avLst>
              <a:gd name="adj1" fmla="val 50000"/>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04376DE6-D6B6-1068-048A-E69C4618F5A7}"/>
              </a:ext>
            </a:extLst>
          </p:cNvPr>
          <p:cNvGrpSpPr/>
          <p:nvPr/>
        </p:nvGrpSpPr>
        <p:grpSpPr>
          <a:xfrm>
            <a:off x="5252954" y="1430478"/>
            <a:ext cx="6347599" cy="4874836"/>
            <a:chOff x="5212134" y="1610091"/>
            <a:chExt cx="6347599" cy="4874836"/>
          </a:xfrm>
        </p:grpSpPr>
        <p:sp>
          <p:nvSpPr>
            <p:cNvPr id="20" name="Rectángulo 19">
              <a:extLst>
                <a:ext uri="{FF2B5EF4-FFF2-40B4-BE49-F238E27FC236}">
                  <a16:creationId xmlns:a16="http://schemas.microsoft.com/office/drawing/2014/main" id="{E5113720-53F1-E633-8737-4B36745E3B1E}"/>
                </a:ext>
              </a:extLst>
            </p:cNvPr>
            <p:cNvSpPr/>
            <p:nvPr/>
          </p:nvSpPr>
          <p:spPr>
            <a:xfrm>
              <a:off x="5212134" y="1610091"/>
              <a:ext cx="6347599" cy="4874836"/>
            </a:xfrm>
            <a:prstGeom prst="rect">
              <a:avLst/>
            </a:prstGeom>
            <a:solidFill>
              <a:schemeClr val="bg1"/>
            </a:solidFill>
            <a:ln w="38100">
              <a:solidFill>
                <a:srgbClr val="B8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7AA61287-7C83-42AD-0C3F-3EF499C24085}"/>
                </a:ext>
              </a:extLst>
            </p:cNvPr>
            <p:cNvSpPr txBox="1"/>
            <p:nvPr/>
          </p:nvSpPr>
          <p:spPr>
            <a:xfrm>
              <a:off x="7196726" y="3354186"/>
              <a:ext cx="2616384" cy="1140697"/>
            </a:xfrm>
            <a:prstGeom prst="rect">
              <a:avLst/>
            </a:prstGeom>
            <a:noFill/>
          </p:spPr>
          <p:txBody>
            <a:bodyPr wrap="square" rtlCol="0">
              <a:spAutoFit/>
            </a:bodyPr>
            <a:lstStyle/>
            <a:p>
              <a:pPr lvl="0" algn="ctr">
                <a:lnSpc>
                  <a:spcPct val="150000"/>
                </a:lnSpc>
              </a:pPr>
              <a:r>
                <a:rPr lang="es-ES" sz="2400" b="1" dirty="0" err="1">
                  <a:latin typeface="Arial" panose="020B0604020202020204" pitchFamily="34" charset="0"/>
                  <a:cs typeface="Arial" panose="020B0604020202020204" pitchFamily="34" charset="0"/>
                </a:rPr>
                <a:t>Spanish</a:t>
              </a:r>
              <a:r>
                <a:rPr lang="es-ES" sz="2400" b="1" dirty="0">
                  <a:latin typeface="Arial" panose="020B0604020202020204" pitchFamily="34" charset="0"/>
                  <a:cs typeface="Arial" panose="020B0604020202020204" pitchFamily="34" charset="0"/>
                </a:rPr>
                <a:t> </a:t>
              </a:r>
              <a:r>
                <a:rPr lang="es-ES" sz="2400" b="1" dirty="0" err="1">
                  <a:latin typeface="Arial" panose="020B0604020202020204" pitchFamily="34" charset="0"/>
                  <a:cs typeface="Arial" panose="020B0604020202020204" pitchFamily="34" charset="0"/>
                </a:rPr>
                <a:t>pilot</a:t>
              </a:r>
              <a:endParaRPr lang="es-ES" sz="2400" b="1" dirty="0">
                <a:latin typeface="Arial" panose="020B0604020202020204" pitchFamily="34" charset="0"/>
                <a:cs typeface="Arial" panose="020B0604020202020204" pitchFamily="34" charset="0"/>
              </a:endParaRPr>
            </a:p>
            <a:p>
              <a:pPr lvl="0" algn="ctr">
                <a:lnSpc>
                  <a:spcPct val="150000"/>
                </a:lnSpc>
              </a:pPr>
              <a:r>
                <a:rPr lang="es-ES" sz="2400" dirty="0">
                  <a:latin typeface="Arial" panose="020B0604020202020204" pitchFamily="34" charset="0"/>
                  <a:cs typeface="Arial" panose="020B0604020202020204" pitchFamily="34" charset="0"/>
                </a:rPr>
                <a:t>(Cal Ros </a:t>
              </a:r>
              <a:r>
                <a:rPr lang="es-ES" sz="2400" dirty="0" err="1">
                  <a:latin typeface="Arial" panose="020B0604020202020204" pitchFamily="34" charset="0"/>
                  <a:cs typeface="Arial" panose="020B0604020202020204" pitchFamily="34" charset="0"/>
                </a:rPr>
                <a:t>farm</a:t>
              </a:r>
              <a:r>
                <a:rPr lang="es-ES" sz="2400" dirty="0">
                  <a:latin typeface="Arial" panose="020B0604020202020204" pitchFamily="34" charset="0"/>
                  <a:cs typeface="Arial" panose="020B0604020202020204" pitchFamily="34" charset="0"/>
                </a:rPr>
                <a:t>)</a:t>
              </a:r>
              <a:endParaRPr kumimoji="0" lang="en-GB" sz="240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a:extLst>
                <a:ext uri="{FF2B5EF4-FFF2-40B4-BE49-F238E27FC236}">
                  <a16:creationId xmlns:a16="http://schemas.microsoft.com/office/drawing/2014/main" id="{1A22FA85-2B5E-93A9-2901-33AA717845B0}"/>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378491" y="2150851"/>
              <a:ext cx="1818235" cy="2366864"/>
            </a:xfrm>
            <a:prstGeom prst="rect">
              <a:avLst/>
            </a:prstGeom>
            <a:noFill/>
            <a:extLst>
              <a:ext uri="{909E8E84-426E-40DD-AFC4-6F175D3DCCD1}">
                <a14:hiddenFill xmlns:a14="http://schemas.microsoft.com/office/drawing/2010/main">
                  <a:solidFill>
                    <a:srgbClr val="FFFFFF"/>
                  </a:solidFill>
                </a14:hiddenFill>
              </a:ext>
            </a:extLst>
          </p:spPr>
        </p:pic>
        <p:pic>
          <p:nvPicPr>
            <p:cNvPr id="10" name="Irudia 3">
              <a:extLst>
                <a:ext uri="{FF2B5EF4-FFF2-40B4-BE49-F238E27FC236}">
                  <a16:creationId xmlns:a16="http://schemas.microsoft.com/office/drawing/2014/main" id="{7D0CD471-77D9-34F9-662B-EE1962CA435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5704"/>
            <a:stretch/>
          </p:blipFill>
          <p:spPr>
            <a:xfrm>
              <a:off x="7299558" y="1766687"/>
              <a:ext cx="2386915" cy="1567596"/>
            </a:xfrm>
            <a:prstGeom prst="rect">
              <a:avLst/>
            </a:prstGeom>
          </p:spPr>
        </p:pic>
        <p:pic>
          <p:nvPicPr>
            <p:cNvPr id="12" name="Imagen 11">
              <a:extLst>
                <a:ext uri="{FF2B5EF4-FFF2-40B4-BE49-F238E27FC236}">
                  <a16:creationId xmlns:a16="http://schemas.microsoft.com/office/drawing/2014/main" id="{49278142-17AF-1D34-C921-AF0041776C42}"/>
                </a:ext>
              </a:extLst>
            </p:cNvPr>
            <p:cNvPicPr>
              <a:picLocks noChangeAspect="1"/>
            </p:cNvPicPr>
            <p:nvPr/>
          </p:nvPicPr>
          <p:blipFill>
            <a:blip r:embed="rId13"/>
            <a:stretch>
              <a:fillRect/>
            </a:stretch>
          </p:blipFill>
          <p:spPr>
            <a:xfrm>
              <a:off x="9789305" y="2364664"/>
              <a:ext cx="1642532" cy="1571462"/>
            </a:xfrm>
            <a:prstGeom prst="rect">
              <a:avLst/>
            </a:prstGeom>
          </p:spPr>
        </p:pic>
        <p:pic>
          <p:nvPicPr>
            <p:cNvPr id="14" name="Imagen 5" descr="Imagen que contiene interior, gabinete, refrigerador, cocina&#10;&#10;Descripción generada automáticamente">
              <a:extLst>
                <a:ext uri="{FF2B5EF4-FFF2-40B4-BE49-F238E27FC236}">
                  <a16:creationId xmlns:a16="http://schemas.microsoft.com/office/drawing/2014/main" id="{675B2F9B-D47B-5A38-0AD3-7724D2A06CC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9789306" y="4144620"/>
              <a:ext cx="1642532" cy="1436362"/>
            </a:xfrm>
            <a:prstGeom prst="rect">
              <a:avLst/>
            </a:prstGeom>
          </p:spPr>
        </p:pic>
        <p:pic>
          <p:nvPicPr>
            <p:cNvPr id="17" name="Imagen 16" descr="Casa en frente de un edificio&#10;&#10;Descripción generada automáticamente con confianza baja">
              <a:extLst>
                <a:ext uri="{FF2B5EF4-FFF2-40B4-BE49-F238E27FC236}">
                  <a16:creationId xmlns:a16="http://schemas.microsoft.com/office/drawing/2014/main" id="{5761A363-679A-52DF-950A-6B3F98238ED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347223" y="4631576"/>
              <a:ext cx="3314188" cy="1696785"/>
            </a:xfrm>
            <a:prstGeom prst="rect">
              <a:avLst/>
            </a:prstGeom>
          </p:spPr>
        </p:pic>
      </p:grpSp>
      <p:sp>
        <p:nvSpPr>
          <p:cNvPr id="27" name="Title 1">
            <a:extLst>
              <a:ext uri="{FF2B5EF4-FFF2-40B4-BE49-F238E27FC236}">
                <a16:creationId xmlns:a16="http://schemas.microsoft.com/office/drawing/2014/main" id="{7D02038B-0325-B1CD-5E48-1A1185AC6011}"/>
              </a:ext>
            </a:extLst>
          </p:cNvPr>
          <p:cNvSpPr txBox="1">
            <a:spLocks/>
          </p:cNvSpPr>
          <p:nvPr/>
        </p:nvSpPr>
        <p:spPr>
          <a:xfrm>
            <a:off x="2114469" y="292733"/>
            <a:ext cx="9738135" cy="1006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FERTIMANURE</a:t>
            </a:r>
            <a:r>
              <a:rPr lang="en-US" sz="3600" dirty="0"/>
              <a:t>: Upcycling animal manure into improved fertilizing products</a:t>
            </a:r>
            <a:endParaRPr lang="en-US" sz="3600" i="1" dirty="0"/>
          </a:p>
        </p:txBody>
      </p:sp>
    </p:spTree>
    <p:extLst>
      <p:ext uri="{BB962C8B-B14F-4D97-AF65-F5344CB8AC3E}">
        <p14:creationId xmlns:p14="http://schemas.microsoft.com/office/powerpoint/2010/main" val="320343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6"/>
            <a:ext cx="10515600" cy="1325563"/>
          </a:xfrm>
        </p:spPr>
        <p:txBody>
          <a:bodyPr/>
          <a:lstStyle/>
          <a:p>
            <a:pPr algn="ctr"/>
            <a:r>
              <a:rPr lang="en-US" dirty="0"/>
              <a:t>Spanish pilot</a:t>
            </a:r>
          </a:p>
        </p:txBody>
      </p:sp>
      <p:pic>
        <p:nvPicPr>
          <p:cNvPr id="5" name="Irudia 24">
            <a:extLst>
              <a:ext uri="{FF2B5EF4-FFF2-40B4-BE49-F238E27FC236}">
                <a16:creationId xmlns:a16="http://schemas.microsoft.com/office/drawing/2014/main" id="{E78934C0-93B4-5E42-5399-4D07522338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3" r="9040" b="5152"/>
          <a:stretch/>
        </p:blipFill>
        <p:spPr>
          <a:xfrm>
            <a:off x="58943" y="60187"/>
            <a:ext cx="1354990" cy="947914"/>
          </a:xfrm>
          <a:prstGeom prst="rect">
            <a:avLst/>
          </a:prstGeom>
        </p:spPr>
      </p:pic>
      <p:sp>
        <p:nvSpPr>
          <p:cNvPr id="6" name="CuadroTexto 5">
            <a:extLst>
              <a:ext uri="{FF2B5EF4-FFF2-40B4-BE49-F238E27FC236}">
                <a16:creationId xmlns:a16="http://schemas.microsoft.com/office/drawing/2014/main" id="{8050DBE4-1715-A785-FCEC-9E4956633803}"/>
              </a:ext>
            </a:extLst>
          </p:cNvPr>
          <p:cNvSpPr txBox="1"/>
          <p:nvPr/>
        </p:nvSpPr>
        <p:spPr>
          <a:xfrm>
            <a:off x="7620000" y="1385749"/>
            <a:ext cx="3733800" cy="577850"/>
          </a:xfrm>
          <a:prstGeom prst="rect">
            <a:avLst/>
          </a:prstGeom>
          <a:noFill/>
        </p:spPr>
        <p:txBody>
          <a:bodyPr wrap="square" rtlCol="0">
            <a:spAutoFit/>
          </a:bodyPr>
          <a:lstStyle/>
          <a:p>
            <a:pPr lvl="0" algn="ctr">
              <a:lnSpc>
                <a:spcPct val="150000"/>
              </a:lnSpc>
            </a:pPr>
            <a:r>
              <a:rPr lang="es-ES" sz="2400" b="1" dirty="0">
                <a:latin typeface="Arial" panose="020B0604020202020204" pitchFamily="34" charset="0"/>
                <a:cs typeface="Arial" panose="020B0604020202020204" pitchFamily="34" charset="0"/>
              </a:rPr>
              <a:t>Cal Ros </a:t>
            </a:r>
            <a:r>
              <a:rPr lang="es-ES" sz="2400" b="1" dirty="0" err="1">
                <a:latin typeface="Arial" panose="020B0604020202020204" pitchFamily="34" charset="0"/>
                <a:cs typeface="Arial" panose="020B0604020202020204" pitchFamily="34" charset="0"/>
              </a:rPr>
              <a:t>farm</a:t>
            </a:r>
            <a:r>
              <a:rPr lang="es-ES" sz="2400" b="1" dirty="0">
                <a:latin typeface="Arial" panose="020B0604020202020204" pitchFamily="34" charset="0"/>
                <a:cs typeface="Arial" panose="020B0604020202020204" pitchFamily="34" charset="0"/>
              </a:rPr>
              <a:t> </a:t>
            </a:r>
          </a:p>
        </p:txBody>
      </p:sp>
      <p:pic>
        <p:nvPicPr>
          <p:cNvPr id="9" name="Imagen 8">
            <a:extLst>
              <a:ext uri="{FF2B5EF4-FFF2-40B4-BE49-F238E27FC236}">
                <a16:creationId xmlns:a16="http://schemas.microsoft.com/office/drawing/2014/main" id="{4E2E4DB5-6C39-FBB7-CDE1-0FB35C804C72}"/>
              </a:ext>
            </a:extLst>
          </p:cNvPr>
          <p:cNvPicPr>
            <a:picLocks noChangeAspect="1"/>
          </p:cNvPicPr>
          <p:nvPr/>
        </p:nvPicPr>
        <p:blipFill rotWithShape="1">
          <a:blip r:embed="rId4"/>
          <a:srcRect r="8114"/>
          <a:stretch/>
        </p:blipFill>
        <p:spPr>
          <a:xfrm>
            <a:off x="247497" y="1038103"/>
            <a:ext cx="7135436" cy="5759710"/>
          </a:xfrm>
          <a:prstGeom prst="rect">
            <a:avLst/>
          </a:prstGeom>
        </p:spPr>
      </p:pic>
      <p:pic>
        <p:nvPicPr>
          <p:cNvPr id="7" name="Immagine 8">
            <a:extLst>
              <a:ext uri="{FF2B5EF4-FFF2-40B4-BE49-F238E27FC236}">
                <a16:creationId xmlns:a16="http://schemas.microsoft.com/office/drawing/2014/main" id="{0D69EA1C-42CE-9EB7-1DF6-A51B0FA084C8}"/>
              </a:ext>
            </a:extLst>
          </p:cNvPr>
          <p:cNvPicPr/>
          <p:nvPr/>
        </p:nvPicPr>
        <p:blipFill rotWithShape="1">
          <a:blip r:embed="rId5">
            <a:extLst>
              <a:ext uri="{BEBA8EAE-BF5A-486C-A8C5-ECC9F3942E4B}">
                <a14:imgProps xmlns:a14="http://schemas.microsoft.com/office/drawing/2010/main">
                  <a14:imgLayer r:embed="rId6">
                    <a14:imgEffect>
                      <a14:backgroundRemoval t="10000" b="98333" l="31797" r="96875">
                        <a14:foregroundMark x1="49453" y1="10556" x2="51719" y2="54167"/>
                        <a14:foregroundMark x1="63281" y1="10278" x2="72422" y2="10139"/>
                        <a14:foregroundMark x1="72422" y1="10139" x2="96875" y2="11944"/>
                        <a14:foregroundMark x1="96875" y1="11944" x2="97109" y2="11389"/>
                        <a14:foregroundMark x1="87656" y1="31250" x2="87891" y2="50000"/>
                        <a14:foregroundMark x1="87891" y1="50000" x2="89609" y2="55278"/>
                        <a14:foregroundMark x1="89922" y1="50278" x2="88516" y2="35139"/>
                        <a14:foregroundMark x1="82578" y1="49722" x2="87656" y2="48333"/>
                        <a14:foregroundMark x1="90156" y1="62083" x2="86172" y2="51250"/>
                        <a14:foregroundMark x1="86172" y1="51250" x2="86953" y2="51806"/>
                        <a14:foregroundMark x1="82734" y1="52917" x2="87109" y2="45139"/>
                        <a14:foregroundMark x1="90625" y1="97222" x2="73828" y2="95972"/>
                        <a14:foregroundMark x1="61016" y1="75278" x2="40547" y2="89583"/>
                        <a14:foregroundMark x1="60547" y1="96250" x2="37031" y2="90972"/>
                        <a14:foregroundMark x1="61016" y1="75833" x2="37188" y2="78194"/>
                        <a14:foregroundMark x1="40156" y1="75000" x2="54922" y2="76667"/>
                        <a14:foregroundMark x1="54922" y1="76667" x2="60547" y2="75556"/>
                        <a14:foregroundMark x1="55937" y1="98611" x2="34375" y2="92500"/>
                        <a14:foregroundMark x1="34766" y1="74306" x2="44922" y2="74583"/>
                        <a14:foregroundMark x1="44922" y1="74583" x2="53203" y2="74028"/>
                        <a14:foregroundMark x1="53203" y1="74028" x2="53516" y2="74028"/>
                        <a14:foregroundMark x1="61406" y1="85139" x2="62266" y2="74583"/>
                        <a14:foregroundMark x1="62422" y1="89028" x2="63672" y2="81389"/>
                        <a14:foregroundMark x1="47734" y1="76111" x2="38750" y2="73472"/>
                        <a14:foregroundMark x1="47344" y1="73194" x2="38438" y2="72917"/>
                        <a14:foregroundMark x1="48750" y1="73194" x2="34375" y2="72917"/>
                        <a14:foregroundMark x1="34375" y1="72917" x2="34219" y2="73194"/>
                        <a14:foregroundMark x1="33672" y1="79306" x2="31797" y2="74028"/>
                        <a14:foregroundMark x1="35078" y1="80556" x2="32969" y2="72917"/>
                        <a14:foregroundMark x1="34922" y1="76389" x2="32109" y2="72917"/>
                        <a14:backgroundMark x1="44063" y1="16944" x2="44688" y2="40139"/>
                        <a14:backgroundMark x1="40156" y1="6111" x2="42422" y2="59167"/>
                      </a14:backgroundRemoval>
                    </a14:imgEffect>
                  </a14:imgLayer>
                </a14:imgProps>
              </a:ext>
              <a:ext uri="{28A0092B-C50C-407E-A947-70E740481C1C}">
                <a14:useLocalDpi xmlns:a14="http://schemas.microsoft.com/office/drawing/2010/main" val="0"/>
              </a:ext>
            </a:extLst>
          </a:blip>
          <a:srcRect l="32293" r="4620"/>
          <a:stretch/>
        </p:blipFill>
        <p:spPr bwMode="auto">
          <a:xfrm>
            <a:off x="7382933" y="1849667"/>
            <a:ext cx="4656668" cy="3560533"/>
          </a:xfrm>
          <a:prstGeom prst="rect">
            <a:avLst/>
          </a:prstGeom>
          <a:noFill/>
          <a:ln>
            <a:noFill/>
          </a:ln>
        </p:spPr>
      </p:pic>
    </p:spTree>
    <p:extLst>
      <p:ext uri="{BB962C8B-B14F-4D97-AF65-F5344CB8AC3E}">
        <p14:creationId xmlns:p14="http://schemas.microsoft.com/office/powerpoint/2010/main" val="79989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186"/>
            <a:ext cx="10515600" cy="1325563"/>
          </a:xfrm>
        </p:spPr>
        <p:txBody>
          <a:bodyPr/>
          <a:lstStyle/>
          <a:p>
            <a:pPr algn="ctr"/>
            <a:r>
              <a:rPr lang="en-US" dirty="0"/>
              <a:t>BBFs characterization</a:t>
            </a:r>
          </a:p>
        </p:txBody>
      </p:sp>
      <p:pic>
        <p:nvPicPr>
          <p:cNvPr id="5" name="Irudia 24">
            <a:extLst>
              <a:ext uri="{FF2B5EF4-FFF2-40B4-BE49-F238E27FC236}">
                <a16:creationId xmlns:a16="http://schemas.microsoft.com/office/drawing/2014/main" id="{E78934C0-93B4-5E42-5399-4D0752233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graphicFrame>
        <p:nvGraphicFramePr>
          <p:cNvPr id="6" name="Tabla 6">
            <a:extLst>
              <a:ext uri="{FF2B5EF4-FFF2-40B4-BE49-F238E27FC236}">
                <a16:creationId xmlns:a16="http://schemas.microsoft.com/office/drawing/2014/main" id="{FC8F47FD-706D-005D-D8A4-F0F031367528}"/>
              </a:ext>
            </a:extLst>
          </p:cNvPr>
          <p:cNvGraphicFramePr>
            <a:graphicFrameLocks noGrp="1"/>
          </p:cNvGraphicFramePr>
          <p:nvPr/>
        </p:nvGraphicFramePr>
        <p:xfrm>
          <a:off x="1637454" y="1385749"/>
          <a:ext cx="10046546" cy="4456252"/>
        </p:xfrm>
        <a:graphic>
          <a:graphicData uri="http://schemas.openxmlformats.org/drawingml/2006/table">
            <a:tbl>
              <a:tblPr firstRow="1" bandRow="1">
                <a:tableStyleId>{46F890A9-2807-4EBB-B81D-B2AA78EC7F39}</a:tableStyleId>
              </a:tblPr>
              <a:tblGrid>
                <a:gridCol w="3146213">
                  <a:extLst>
                    <a:ext uri="{9D8B030D-6E8A-4147-A177-3AD203B41FA5}">
                      <a16:colId xmlns:a16="http://schemas.microsoft.com/office/drawing/2014/main" val="469154608"/>
                    </a:ext>
                  </a:extLst>
                </a:gridCol>
                <a:gridCol w="931333">
                  <a:extLst>
                    <a:ext uri="{9D8B030D-6E8A-4147-A177-3AD203B41FA5}">
                      <a16:colId xmlns:a16="http://schemas.microsoft.com/office/drawing/2014/main" val="63537284"/>
                    </a:ext>
                  </a:extLst>
                </a:gridCol>
                <a:gridCol w="883602">
                  <a:extLst>
                    <a:ext uri="{9D8B030D-6E8A-4147-A177-3AD203B41FA5}">
                      <a16:colId xmlns:a16="http://schemas.microsoft.com/office/drawing/2014/main" val="4174158847"/>
                    </a:ext>
                  </a:extLst>
                </a:gridCol>
                <a:gridCol w="953665">
                  <a:extLst>
                    <a:ext uri="{9D8B030D-6E8A-4147-A177-3AD203B41FA5}">
                      <a16:colId xmlns:a16="http://schemas.microsoft.com/office/drawing/2014/main" val="1259761077"/>
                    </a:ext>
                  </a:extLst>
                </a:gridCol>
                <a:gridCol w="973667">
                  <a:extLst>
                    <a:ext uri="{9D8B030D-6E8A-4147-A177-3AD203B41FA5}">
                      <a16:colId xmlns:a16="http://schemas.microsoft.com/office/drawing/2014/main" val="3175196376"/>
                    </a:ext>
                  </a:extLst>
                </a:gridCol>
                <a:gridCol w="1244600">
                  <a:extLst>
                    <a:ext uri="{9D8B030D-6E8A-4147-A177-3AD203B41FA5}">
                      <a16:colId xmlns:a16="http://schemas.microsoft.com/office/drawing/2014/main" val="3917442828"/>
                    </a:ext>
                  </a:extLst>
                </a:gridCol>
                <a:gridCol w="1913466">
                  <a:extLst>
                    <a:ext uri="{9D8B030D-6E8A-4147-A177-3AD203B41FA5}">
                      <a16:colId xmlns:a16="http://schemas.microsoft.com/office/drawing/2014/main" val="1433740784"/>
                    </a:ext>
                  </a:extLst>
                </a:gridCol>
              </a:tblGrid>
              <a:tr h="837580">
                <a:tc>
                  <a:txBody>
                    <a:bodyPr/>
                    <a:lstStyle/>
                    <a:p>
                      <a:pPr algn="l"/>
                      <a:endParaRPr lang="en-US" sz="2000" dirty="0"/>
                    </a:p>
                  </a:txBody>
                  <a:tcPr anchor="ctr">
                    <a:noFill/>
                  </a:tcPr>
                </a:tc>
                <a:tc>
                  <a:txBody>
                    <a:bodyPr/>
                    <a:lstStyle/>
                    <a:p>
                      <a:pPr algn="ctr"/>
                      <a:r>
                        <a:rPr lang="en-US" sz="2000" b="1" dirty="0">
                          <a:solidFill>
                            <a:schemeClr val="bg1"/>
                          </a:solidFill>
                        </a:rPr>
                        <a:t> N</a:t>
                      </a:r>
                    </a:p>
                    <a:p>
                      <a:pPr algn="ctr"/>
                      <a:r>
                        <a:rPr lang="en-US" sz="2000" b="1" dirty="0">
                          <a:solidFill>
                            <a:schemeClr val="bg1"/>
                          </a:solidFill>
                        </a:rPr>
                        <a:t>(g/kg)</a:t>
                      </a:r>
                    </a:p>
                  </a:txBody>
                  <a:tcPr anchor="ctr">
                    <a:solidFill>
                      <a:srgbClr val="7582C1"/>
                    </a:solidFill>
                  </a:tcPr>
                </a:tc>
                <a:tc>
                  <a:txBody>
                    <a:bodyPr/>
                    <a:lstStyle/>
                    <a:p>
                      <a:pPr algn="ctr"/>
                      <a:r>
                        <a:rPr lang="en-US" sz="2000" b="1" dirty="0">
                          <a:solidFill>
                            <a:schemeClr val="bg1"/>
                          </a:solidFill>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(g/kg)</a:t>
                      </a:r>
                    </a:p>
                  </a:txBody>
                  <a:tcPr anchor="ctr">
                    <a:solidFill>
                      <a:srgbClr val="7582C1"/>
                    </a:solidFill>
                  </a:tcPr>
                </a:tc>
                <a:tc>
                  <a:txBody>
                    <a:bodyPr/>
                    <a:lstStyle/>
                    <a:p>
                      <a:pPr algn="ctr"/>
                      <a:r>
                        <a:rPr lang="en-US" sz="2000" b="1" dirty="0">
                          <a:solidFill>
                            <a:schemeClr val="bg1"/>
                          </a:solidFill>
                        </a:rPr>
                        <a:t>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(g/kg)</a:t>
                      </a:r>
                    </a:p>
                  </a:txBody>
                  <a:tcPr anchor="ctr">
                    <a:solidFill>
                      <a:srgbClr val="7582C1"/>
                    </a:solidFill>
                  </a:tcPr>
                </a:tc>
                <a:tc>
                  <a:txBody>
                    <a:bodyPr/>
                    <a:lstStyle/>
                    <a:p>
                      <a:pPr algn="ctr"/>
                      <a:r>
                        <a:rPr lang="en-US" sz="2000" b="1" dirty="0">
                          <a:solidFill>
                            <a:schemeClr val="bg1"/>
                          </a:solidFill>
                        </a:rPr>
                        <a:t>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(g/kg)</a:t>
                      </a:r>
                    </a:p>
                  </a:txBody>
                  <a:tcPr anchor="ctr">
                    <a:solidFill>
                      <a:srgbClr val="7582C1"/>
                    </a:solidFill>
                  </a:tcPr>
                </a:tc>
                <a:tc>
                  <a:txBody>
                    <a:bodyPr/>
                    <a:lstStyle/>
                    <a:p>
                      <a:pPr algn="ctr"/>
                      <a:r>
                        <a:rPr lang="en-US" sz="2000" b="1" dirty="0">
                          <a:solidFill>
                            <a:schemeClr val="bg1"/>
                          </a:solidFill>
                        </a:rPr>
                        <a:t>Protein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(g/kg)</a:t>
                      </a:r>
                    </a:p>
                  </a:txBody>
                  <a:tcPr anchor="ctr">
                    <a:solidFill>
                      <a:srgbClr val="7582C1"/>
                    </a:solidFill>
                  </a:tcPr>
                </a:tc>
                <a:tc>
                  <a:txBody>
                    <a:bodyPr/>
                    <a:lstStyle/>
                    <a:p>
                      <a:pPr algn="ctr"/>
                      <a:r>
                        <a:rPr lang="en-US" sz="2000" b="1" dirty="0">
                          <a:solidFill>
                            <a:schemeClr val="bg1"/>
                          </a:solidFill>
                        </a:rPr>
                        <a:t>Free </a:t>
                      </a:r>
                      <a:r>
                        <a:rPr lang="en-US" sz="2000" b="1" dirty="0" err="1">
                          <a:solidFill>
                            <a:schemeClr val="bg1"/>
                          </a:solidFill>
                        </a:rPr>
                        <a:t>aminoacids</a:t>
                      </a:r>
                      <a:endParaRPr lang="en-US" sz="2000" b="1" dirty="0">
                        <a:solidFill>
                          <a:schemeClr val="bg1"/>
                        </a:solidFill>
                      </a:endParaRPr>
                    </a:p>
                    <a:p>
                      <a:pPr algn="ctr"/>
                      <a:r>
                        <a:rPr lang="en-US" sz="2000" b="1" dirty="0">
                          <a:solidFill>
                            <a:schemeClr val="bg1"/>
                          </a:solidFill>
                        </a:rPr>
                        <a:t>(g/kg)</a:t>
                      </a:r>
                    </a:p>
                  </a:txBody>
                  <a:tcPr anchor="ctr">
                    <a:solidFill>
                      <a:srgbClr val="7582C1"/>
                    </a:solidFill>
                  </a:tcPr>
                </a:tc>
                <a:extLst>
                  <a:ext uri="{0D108BD9-81ED-4DB2-BD59-A6C34878D82A}">
                    <a16:rowId xmlns:a16="http://schemas.microsoft.com/office/drawing/2014/main" val="3032982673"/>
                  </a:ext>
                </a:extLst>
              </a:tr>
              <a:tr h="71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Organic amendment</a:t>
                      </a:r>
                      <a:endParaRPr lang="en-US" sz="2000" b="1"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2000" b="1" dirty="0">
                          <a:solidFill>
                            <a:schemeClr val="tx1"/>
                          </a:solidFill>
                        </a:rPr>
                        <a:t>11</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3</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6</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t>350</a:t>
                      </a:r>
                      <a:endParaRPr lang="en-US" sz="2000" b="1"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0157500"/>
                  </a:ext>
                </a:extLst>
              </a:tr>
              <a:tr h="707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Phosphorous ash</a:t>
                      </a:r>
                      <a:endParaRPr lang="en-US" sz="2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2000" b="1" dirty="0">
                          <a:solidFill>
                            <a:schemeClr val="tx1"/>
                          </a:solidFill>
                        </a:rPr>
                        <a:t>-</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73</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t>-</a:t>
                      </a:r>
                      <a:endParaRPr lang="en-US" sz="2000" b="1"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1981981"/>
                  </a:ext>
                </a:extLst>
              </a:tr>
              <a:tr h="731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Ammonium sulphate </a:t>
                      </a:r>
                      <a:endParaRPr lang="en-US" sz="2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2000" b="1" dirty="0">
                          <a:solidFill>
                            <a:schemeClr val="tx1"/>
                          </a:solidFill>
                        </a:rPr>
                        <a:t>16</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0.5</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t>&lt;1</a:t>
                      </a:r>
                      <a:endParaRPr lang="en-US" sz="2000" b="1"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7184650"/>
                  </a:ext>
                </a:extLst>
              </a:tr>
              <a:tr h="764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Nutrient rich concentrate</a:t>
                      </a:r>
                      <a:endParaRPr lang="en-US" sz="2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2000" b="1" dirty="0">
                          <a:solidFill>
                            <a:schemeClr val="tx1"/>
                          </a:solidFill>
                        </a:rPr>
                        <a:t>1</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3</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solidFill>
                            <a:schemeClr val="tx1"/>
                          </a:solidFill>
                        </a:rPr>
                        <a:t>2</a:t>
                      </a: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t>3</a:t>
                      </a:r>
                      <a:endParaRPr lang="en-US" sz="2000" b="1"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tc>
                  <a:txBody>
                    <a:bodyPr/>
                    <a:lstStyle/>
                    <a:p>
                      <a:pPr algn="ct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01566508"/>
                  </a:ext>
                </a:extLst>
              </a:tr>
              <a:tr h="70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Biostimulants </a:t>
                      </a:r>
                      <a:endParaRPr lang="en-US" sz="2000" b="1"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92D050"/>
                    </a:solidFill>
                  </a:tcP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000" b="1" dirty="0"/>
                        <a:t>45</a:t>
                      </a:r>
                      <a:endParaRPr lang="en-US" sz="2000" b="1" dirty="0">
                        <a:latin typeface="Arial" panose="020B0604020202020204" pitchFamily="34" charset="0"/>
                        <a:cs typeface="Arial" panose="020B0604020202020204" pitchFamily="34" charset="0"/>
                      </a:endParaRPr>
                    </a:p>
                  </a:txBody>
                  <a:tcPr anchor="ctr"/>
                </a:tc>
                <a:tc>
                  <a:txBody>
                    <a:bodyPr/>
                    <a:lstStyle/>
                    <a:p>
                      <a:pPr algn="ctr"/>
                      <a:r>
                        <a:rPr lang="en-US" sz="2000" b="1" dirty="0"/>
                        <a:t>5</a:t>
                      </a:r>
                      <a:endParaRPr lang="en-US" sz="2000" b="1" dirty="0">
                        <a:latin typeface="Arial" panose="020B0604020202020204" pitchFamily="34" charset="0"/>
                        <a:cs typeface="Arial" panose="020B0604020202020204" pitchFamily="34" charset="0"/>
                      </a:endParaRPr>
                    </a:p>
                  </a:txBody>
                  <a:tcPr anchor="ctr"/>
                </a:tc>
                <a:tc>
                  <a:txBody>
                    <a:bodyPr/>
                    <a:lstStyle/>
                    <a:p>
                      <a:pPr algn="ctr"/>
                      <a:r>
                        <a:rPr lang="en-US" sz="2000" b="1" dirty="0"/>
                        <a:t>1187</a:t>
                      </a:r>
                      <a:endParaRPr lang="en-US" sz="2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08567162"/>
                  </a:ext>
                </a:extLst>
              </a:tr>
            </a:tbl>
          </a:graphicData>
        </a:graphic>
      </p:graphicFrame>
      <p:pic>
        <p:nvPicPr>
          <p:cNvPr id="7" name="Imagen 6">
            <a:extLst>
              <a:ext uri="{FF2B5EF4-FFF2-40B4-BE49-F238E27FC236}">
                <a16:creationId xmlns:a16="http://schemas.microsoft.com/office/drawing/2014/main" id="{B10FD734-26AB-06F2-3CB4-0E315B1A53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10" t="64007" r="-2"/>
          <a:stretch/>
        </p:blipFill>
        <p:spPr>
          <a:xfrm>
            <a:off x="575732" y="2238201"/>
            <a:ext cx="986717" cy="670157"/>
          </a:xfrm>
          <a:prstGeom prst="rect">
            <a:avLst/>
          </a:prstGeom>
        </p:spPr>
      </p:pic>
      <p:pic>
        <p:nvPicPr>
          <p:cNvPr id="9" name="Imagen 8">
            <a:extLst>
              <a:ext uri="{FF2B5EF4-FFF2-40B4-BE49-F238E27FC236}">
                <a16:creationId xmlns:a16="http://schemas.microsoft.com/office/drawing/2014/main" id="{1724AF74-A6A4-F996-AB91-8BCFB177532D}"/>
              </a:ext>
            </a:extLst>
          </p:cNvPr>
          <p:cNvPicPr>
            <a:picLocks noChangeAspect="1"/>
          </p:cNvPicPr>
          <p:nvPr/>
        </p:nvPicPr>
        <p:blipFill rotWithShape="1">
          <a:blip r:embed="rId4"/>
          <a:srcRect t="15326"/>
          <a:stretch/>
        </p:blipFill>
        <p:spPr>
          <a:xfrm>
            <a:off x="575733" y="2957752"/>
            <a:ext cx="986717" cy="670157"/>
          </a:xfrm>
          <a:prstGeom prst="rect">
            <a:avLst/>
          </a:prstGeom>
        </p:spPr>
      </p:pic>
      <p:pic>
        <p:nvPicPr>
          <p:cNvPr id="10" name="Picture 5">
            <a:extLst>
              <a:ext uri="{FF2B5EF4-FFF2-40B4-BE49-F238E27FC236}">
                <a16:creationId xmlns:a16="http://schemas.microsoft.com/office/drawing/2014/main" id="{B93EB26F-DFC9-E664-5996-E6D8849B2B43}"/>
              </a:ext>
            </a:extLst>
          </p:cNvPr>
          <p:cNvPicPr>
            <a:picLocks noChangeAspect="1"/>
          </p:cNvPicPr>
          <p:nvPr/>
        </p:nvPicPr>
        <p:blipFill rotWithShape="1">
          <a:blip r:embed="rId5"/>
          <a:srcRect l="5243" t="21171" r="5243" b="18740"/>
          <a:stretch/>
        </p:blipFill>
        <p:spPr>
          <a:xfrm>
            <a:off x="575731" y="5171844"/>
            <a:ext cx="986717" cy="670157"/>
          </a:xfrm>
          <a:prstGeom prst="rect">
            <a:avLst/>
          </a:prstGeom>
          <a:ln>
            <a:noFill/>
          </a:ln>
          <a:effectLst/>
        </p:spPr>
      </p:pic>
      <p:pic>
        <p:nvPicPr>
          <p:cNvPr id="11" name="Imagen 10">
            <a:extLst>
              <a:ext uri="{FF2B5EF4-FFF2-40B4-BE49-F238E27FC236}">
                <a16:creationId xmlns:a16="http://schemas.microsoft.com/office/drawing/2014/main" id="{72F338C9-1FF5-AA61-C369-CD7E59D2BBCC}"/>
              </a:ext>
            </a:extLst>
          </p:cNvPr>
          <p:cNvPicPr>
            <a:picLocks noChangeAspect="1"/>
          </p:cNvPicPr>
          <p:nvPr/>
        </p:nvPicPr>
        <p:blipFill rotWithShape="1">
          <a:blip r:embed="rId6"/>
          <a:srcRect l="9043" t="40347" r="38882" b="16753"/>
          <a:stretch/>
        </p:blipFill>
        <p:spPr>
          <a:xfrm>
            <a:off x="575731" y="3677303"/>
            <a:ext cx="986717" cy="693209"/>
          </a:xfrm>
          <a:prstGeom prst="rect">
            <a:avLst/>
          </a:prstGeom>
        </p:spPr>
      </p:pic>
      <p:pic>
        <p:nvPicPr>
          <p:cNvPr id="12" name="Irudia 5">
            <a:extLst>
              <a:ext uri="{FF2B5EF4-FFF2-40B4-BE49-F238E27FC236}">
                <a16:creationId xmlns:a16="http://schemas.microsoft.com/office/drawing/2014/main" id="{07ECBF91-150A-E05A-19B7-52973D8371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266" t="34285" r="11385" b="23941"/>
          <a:stretch/>
        </p:blipFill>
        <p:spPr>
          <a:xfrm rot="5400000">
            <a:off x="697789" y="4274800"/>
            <a:ext cx="742604" cy="986717"/>
          </a:xfrm>
          <a:prstGeom prst="rect">
            <a:avLst/>
          </a:prstGeom>
        </p:spPr>
      </p:pic>
      <p:grpSp>
        <p:nvGrpSpPr>
          <p:cNvPr id="3" name="Grupo 2">
            <a:extLst>
              <a:ext uri="{FF2B5EF4-FFF2-40B4-BE49-F238E27FC236}">
                <a16:creationId xmlns:a16="http://schemas.microsoft.com/office/drawing/2014/main" id="{E8CF1237-9C59-0C39-08B1-967A64971C4D}"/>
              </a:ext>
            </a:extLst>
          </p:cNvPr>
          <p:cNvGrpSpPr/>
          <p:nvPr/>
        </p:nvGrpSpPr>
        <p:grpSpPr>
          <a:xfrm>
            <a:off x="0" y="6321252"/>
            <a:ext cx="12192000" cy="536748"/>
            <a:chOff x="0" y="6321252"/>
            <a:chExt cx="12192000" cy="536748"/>
          </a:xfrm>
        </p:grpSpPr>
        <p:sp>
          <p:nvSpPr>
            <p:cNvPr id="4" name="Rectangle 4">
              <a:extLst>
                <a:ext uri="{FF2B5EF4-FFF2-40B4-BE49-F238E27FC236}">
                  <a16:creationId xmlns:a16="http://schemas.microsoft.com/office/drawing/2014/main" id="{137BDA65-5E1C-9842-208D-B9356D428036}"/>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Agrupa 5">
              <a:extLst>
                <a:ext uri="{FF2B5EF4-FFF2-40B4-BE49-F238E27FC236}">
                  <a16:creationId xmlns:a16="http://schemas.microsoft.com/office/drawing/2014/main" id="{13521DF2-0B8C-F2F3-6A72-6A2725982F26}"/>
                </a:ext>
              </a:extLst>
            </p:cNvPr>
            <p:cNvGrpSpPr/>
            <p:nvPr/>
          </p:nvGrpSpPr>
          <p:grpSpPr>
            <a:xfrm>
              <a:off x="79192" y="6321252"/>
              <a:ext cx="3645083" cy="536748"/>
              <a:chOff x="341857" y="5894412"/>
              <a:chExt cx="6260166" cy="976250"/>
            </a:xfrm>
            <a:solidFill>
              <a:schemeClr val="bg1"/>
            </a:solidFill>
          </p:grpSpPr>
          <p:pic>
            <p:nvPicPr>
              <p:cNvPr id="15" name="Imatge 6">
                <a:extLst>
                  <a:ext uri="{FF2B5EF4-FFF2-40B4-BE49-F238E27FC236}">
                    <a16:creationId xmlns:a16="http://schemas.microsoft.com/office/drawing/2014/main" id="{E5B97945-F576-1701-250B-06D9ACDF9A8C}"/>
                  </a:ext>
                </a:extLst>
              </p:cNvPr>
              <p:cNvPicPr>
                <a:picLocks noChangeAspect="1"/>
              </p:cNvPicPr>
              <p:nvPr/>
            </p:nvPicPr>
            <p:blipFill>
              <a:blip r:embed="rId8"/>
              <a:stretch>
                <a:fillRect/>
              </a:stretch>
            </p:blipFill>
            <p:spPr>
              <a:xfrm>
                <a:off x="3010922" y="5924439"/>
                <a:ext cx="945427" cy="945427"/>
              </a:xfrm>
              <a:prstGeom prst="rect">
                <a:avLst/>
              </a:prstGeom>
              <a:grpFill/>
              <a:ln>
                <a:solidFill>
                  <a:schemeClr val="bg1"/>
                </a:solidFill>
              </a:ln>
            </p:spPr>
          </p:pic>
          <p:pic>
            <p:nvPicPr>
              <p:cNvPr id="16" name="Imatge 8">
                <a:extLst>
                  <a:ext uri="{FF2B5EF4-FFF2-40B4-BE49-F238E27FC236}">
                    <a16:creationId xmlns:a16="http://schemas.microsoft.com/office/drawing/2014/main" id="{617A4058-1D1C-4B8A-F11A-B01EBBB1F3EC}"/>
                  </a:ext>
                </a:extLst>
              </p:cNvPr>
              <p:cNvPicPr>
                <a:picLocks noChangeAspect="1"/>
              </p:cNvPicPr>
              <p:nvPr/>
            </p:nvPicPr>
            <p:blipFill>
              <a:blip r:embed="rId9"/>
              <a:stretch>
                <a:fillRect/>
              </a:stretch>
            </p:blipFill>
            <p:spPr>
              <a:xfrm>
                <a:off x="3956349" y="6019608"/>
                <a:ext cx="1895306" cy="851054"/>
              </a:xfrm>
              <a:prstGeom prst="rect">
                <a:avLst/>
              </a:prstGeom>
              <a:grpFill/>
              <a:ln>
                <a:solidFill>
                  <a:schemeClr val="bg1"/>
                </a:solidFill>
              </a:ln>
            </p:spPr>
          </p:pic>
          <p:pic>
            <p:nvPicPr>
              <p:cNvPr id="17" name="Imatge 9">
                <a:extLst>
                  <a:ext uri="{FF2B5EF4-FFF2-40B4-BE49-F238E27FC236}">
                    <a16:creationId xmlns:a16="http://schemas.microsoft.com/office/drawing/2014/main" id="{24168E67-A3EC-FA48-0455-0C07C261C70D}"/>
                  </a:ext>
                </a:extLst>
              </p:cNvPr>
              <p:cNvPicPr>
                <a:picLocks noChangeAspect="1"/>
              </p:cNvPicPr>
              <p:nvPr/>
            </p:nvPicPr>
            <p:blipFill>
              <a:blip r:embed="rId10"/>
              <a:stretch>
                <a:fillRect/>
              </a:stretch>
            </p:blipFill>
            <p:spPr>
              <a:xfrm>
                <a:off x="5738102" y="5894412"/>
                <a:ext cx="863921" cy="861651"/>
              </a:xfrm>
              <a:prstGeom prst="rect">
                <a:avLst/>
              </a:prstGeom>
              <a:grpFill/>
              <a:ln>
                <a:solidFill>
                  <a:schemeClr val="bg1"/>
                </a:solidFill>
              </a:ln>
            </p:spPr>
          </p:pic>
          <p:pic>
            <p:nvPicPr>
              <p:cNvPr id="18" name="Imatge 10">
                <a:extLst>
                  <a:ext uri="{FF2B5EF4-FFF2-40B4-BE49-F238E27FC236}">
                    <a16:creationId xmlns:a16="http://schemas.microsoft.com/office/drawing/2014/main" id="{944CA3F6-B252-994F-28AD-3B8195BF4959}"/>
                  </a:ext>
                </a:extLst>
              </p:cNvPr>
              <p:cNvPicPr>
                <a:picLocks noChangeAspect="1"/>
              </p:cNvPicPr>
              <p:nvPr/>
            </p:nvPicPr>
            <p:blipFill>
              <a:blip r:embed="rId11"/>
              <a:stretch>
                <a:fillRect/>
              </a:stretch>
            </p:blipFill>
            <p:spPr>
              <a:xfrm>
                <a:off x="341857" y="6008214"/>
                <a:ext cx="658085" cy="747849"/>
              </a:xfrm>
              <a:prstGeom prst="rect">
                <a:avLst/>
              </a:prstGeom>
              <a:grpFill/>
              <a:ln>
                <a:solidFill>
                  <a:schemeClr val="bg1"/>
                </a:solidFill>
              </a:ln>
            </p:spPr>
          </p:pic>
          <p:pic>
            <p:nvPicPr>
              <p:cNvPr id="19" name="Imatge 11" descr="Imatge que conté text&#10;&#10;Descripció generada automàticament">
                <a:extLst>
                  <a:ext uri="{FF2B5EF4-FFF2-40B4-BE49-F238E27FC236}">
                    <a16:creationId xmlns:a16="http://schemas.microsoft.com/office/drawing/2014/main" id="{F42D7C32-F934-D662-CCD1-662F5AFE254D}"/>
                  </a:ext>
                </a:extLst>
              </p:cNvPr>
              <p:cNvPicPr>
                <a:picLocks noChangeAspect="1"/>
              </p:cNvPicPr>
              <p:nvPr/>
            </p:nvPicPr>
            <p:blipFill>
              <a:blip r:embed="rId12"/>
              <a:stretch>
                <a:fillRect/>
              </a:stretch>
            </p:blipFill>
            <p:spPr>
              <a:xfrm>
                <a:off x="1113884" y="6072504"/>
                <a:ext cx="1787295" cy="705752"/>
              </a:xfrm>
              <a:prstGeom prst="rect">
                <a:avLst/>
              </a:prstGeom>
              <a:grpFill/>
              <a:ln>
                <a:solidFill>
                  <a:schemeClr val="bg1"/>
                </a:solidFill>
              </a:ln>
            </p:spPr>
          </p:pic>
        </p:grpSp>
        <p:pic>
          <p:nvPicPr>
            <p:cNvPr id="13" name="Picture 2">
              <a:extLst>
                <a:ext uri="{FF2B5EF4-FFF2-40B4-BE49-F238E27FC236}">
                  <a16:creationId xmlns:a16="http://schemas.microsoft.com/office/drawing/2014/main" id="{5063AE6D-827D-7716-9A54-DC390EDDF96B}"/>
                </a:ext>
              </a:extLst>
            </p:cNvPr>
            <p:cNvPicPr>
              <a:picLocks noChangeAspect="1"/>
            </p:cNvPicPr>
            <p:nvPr/>
          </p:nvPicPr>
          <p:blipFill>
            <a:blip r:embed="rId13"/>
            <a:stretch>
              <a:fillRect/>
            </a:stretch>
          </p:blipFill>
          <p:spPr>
            <a:xfrm>
              <a:off x="5459451" y="6524050"/>
              <a:ext cx="3618470" cy="307496"/>
            </a:xfrm>
            <a:prstGeom prst="rect">
              <a:avLst/>
            </a:prstGeom>
            <a:solidFill>
              <a:schemeClr val="bg1"/>
            </a:solidFill>
            <a:ln>
              <a:solidFill>
                <a:schemeClr val="bg1"/>
              </a:solidFill>
            </a:ln>
          </p:spPr>
        </p:pic>
        <p:pic>
          <p:nvPicPr>
            <p:cNvPr id="14" name="Imagen 13" descr="Logotipo&#10;&#10;Descripción generada automáticamente">
              <a:extLst>
                <a:ext uri="{FF2B5EF4-FFF2-40B4-BE49-F238E27FC236}">
                  <a16:creationId xmlns:a16="http://schemas.microsoft.com/office/drawing/2014/main" id="{12620990-CCD7-5609-282F-2C4419D3073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Tree>
    <p:extLst>
      <p:ext uri="{BB962C8B-B14F-4D97-AF65-F5344CB8AC3E}">
        <p14:creationId xmlns:p14="http://schemas.microsoft.com/office/powerpoint/2010/main" val="110743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New CAP">
            <a:extLst>
              <a:ext uri="{FF2B5EF4-FFF2-40B4-BE49-F238E27FC236}">
                <a16:creationId xmlns:a16="http://schemas.microsoft.com/office/drawing/2014/main" id="{113C1179-643B-20ED-4D59-EC3781FFCF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12" b="3134"/>
          <a:stretch/>
        </p:blipFill>
        <p:spPr bwMode="auto">
          <a:xfrm>
            <a:off x="0" y="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812AAF79-20C7-A3D5-52B0-497AEA5C0531}"/>
              </a:ext>
            </a:extLst>
          </p:cNvPr>
          <p:cNvSpPr txBox="1">
            <a:spLocks noGrp="1"/>
          </p:cNvSpPr>
          <p:nvPr>
            <p:ph type="title"/>
          </p:nvPr>
        </p:nvSpPr>
        <p:spPr>
          <a:xfrm>
            <a:off x="523875" y="5317240"/>
            <a:ext cx="11210925" cy="744836"/>
          </a:xfrm>
          <a:prstGeom prst="rect">
            <a:avLst/>
          </a:prstGeom>
        </p:spPr>
        <p:txBody>
          <a:bodyPr vert="horz" lIns="91440" tIns="45720" rIns="91440" bIns="45720" rtlCol="0" anchor="ctr">
            <a:normAutofit/>
          </a:bodyPr>
          <a:lstStyle/>
          <a:p>
            <a:pPr algn="ctr"/>
            <a:r>
              <a:rPr lang="en-US" sz="2300" b="1" dirty="0">
                <a:solidFill>
                  <a:schemeClr val="tx1">
                    <a:lumMod val="85000"/>
                    <a:lumOff val="15000"/>
                  </a:schemeClr>
                </a:solidFill>
              </a:rPr>
              <a:t>The necessity for fertilizers is simple: </a:t>
            </a:r>
            <a:br>
              <a:rPr lang="en-US" sz="2300" b="1" dirty="0">
                <a:solidFill>
                  <a:schemeClr val="tx1">
                    <a:lumMod val="85000"/>
                    <a:lumOff val="15000"/>
                  </a:schemeClr>
                </a:solidFill>
              </a:rPr>
            </a:br>
            <a:r>
              <a:rPr lang="en-US" sz="2300" b="1" dirty="0">
                <a:solidFill>
                  <a:schemeClr val="tx1">
                    <a:lumMod val="85000"/>
                    <a:lumOff val="15000"/>
                  </a:schemeClr>
                </a:solidFill>
              </a:rPr>
              <a:t>when crops are harvested, the soil loses valuable nutrients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05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10D2155-ABBA-63AE-5571-C5C5FB2CF011}"/>
              </a:ext>
            </a:extLst>
          </p:cNvPr>
          <p:cNvGrpSpPr/>
          <p:nvPr/>
        </p:nvGrpSpPr>
        <p:grpSpPr>
          <a:xfrm>
            <a:off x="0" y="6321252"/>
            <a:ext cx="12192000" cy="536748"/>
            <a:chOff x="0" y="6321252"/>
            <a:chExt cx="12192000" cy="536748"/>
          </a:xfrm>
        </p:grpSpPr>
        <p:sp>
          <p:nvSpPr>
            <p:cNvPr id="6" name="Rectangle 4">
              <a:extLst>
                <a:ext uri="{FF2B5EF4-FFF2-40B4-BE49-F238E27FC236}">
                  <a16:creationId xmlns:a16="http://schemas.microsoft.com/office/drawing/2014/main" id="{F00D4969-FD5E-7D5A-A622-AE8A986ECE02}"/>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Agrupa 5">
              <a:extLst>
                <a:ext uri="{FF2B5EF4-FFF2-40B4-BE49-F238E27FC236}">
                  <a16:creationId xmlns:a16="http://schemas.microsoft.com/office/drawing/2014/main" id="{54AB07FC-0FB2-A469-0215-046E6D727D4B}"/>
                </a:ext>
              </a:extLst>
            </p:cNvPr>
            <p:cNvGrpSpPr/>
            <p:nvPr/>
          </p:nvGrpSpPr>
          <p:grpSpPr>
            <a:xfrm>
              <a:off x="79192" y="6321252"/>
              <a:ext cx="3645083" cy="536748"/>
              <a:chOff x="341857" y="5894412"/>
              <a:chExt cx="6260166" cy="976250"/>
            </a:xfrm>
            <a:solidFill>
              <a:schemeClr val="bg1"/>
            </a:solidFill>
          </p:grpSpPr>
          <p:pic>
            <p:nvPicPr>
              <p:cNvPr id="10" name="Imatge 6">
                <a:extLst>
                  <a:ext uri="{FF2B5EF4-FFF2-40B4-BE49-F238E27FC236}">
                    <a16:creationId xmlns:a16="http://schemas.microsoft.com/office/drawing/2014/main" id="{8D99BEB8-C8E2-2191-4CBC-230B397C8BF3}"/>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7" name="Imatge 8">
                <a:extLst>
                  <a:ext uri="{FF2B5EF4-FFF2-40B4-BE49-F238E27FC236}">
                    <a16:creationId xmlns:a16="http://schemas.microsoft.com/office/drawing/2014/main" id="{ADE62575-72BE-4E3B-0C81-FCB9E63D0153}"/>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8" name="Imatge 9">
                <a:extLst>
                  <a:ext uri="{FF2B5EF4-FFF2-40B4-BE49-F238E27FC236}">
                    <a16:creationId xmlns:a16="http://schemas.microsoft.com/office/drawing/2014/main" id="{0EA5B70A-1C3A-0F18-9182-BEC653B29C63}"/>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9" name="Imatge 10">
                <a:extLst>
                  <a:ext uri="{FF2B5EF4-FFF2-40B4-BE49-F238E27FC236}">
                    <a16:creationId xmlns:a16="http://schemas.microsoft.com/office/drawing/2014/main" id="{3EEF52CF-A908-2706-4009-15055B22EB6F}"/>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20" name="Imatge 11" descr="Imatge que conté text&#10;&#10;Descripció generada automàticament">
                <a:extLst>
                  <a:ext uri="{FF2B5EF4-FFF2-40B4-BE49-F238E27FC236}">
                    <a16:creationId xmlns:a16="http://schemas.microsoft.com/office/drawing/2014/main" id="{6A2C3DE6-88AF-9C4F-7094-A97B2CDC3628}"/>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8" name="Picture 2">
              <a:extLst>
                <a:ext uri="{FF2B5EF4-FFF2-40B4-BE49-F238E27FC236}">
                  <a16:creationId xmlns:a16="http://schemas.microsoft.com/office/drawing/2014/main" id="{8F2A1D0A-1E93-A419-A10A-EDD2AB45A7D5}"/>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9" name="Imagen 8" descr="Logotipo&#10;&#10;Descripción generada automáticamente">
              <a:extLst>
                <a:ext uri="{FF2B5EF4-FFF2-40B4-BE49-F238E27FC236}">
                  <a16:creationId xmlns:a16="http://schemas.microsoft.com/office/drawing/2014/main" id="{F6126E29-C2DC-312B-8132-E1EA9F0E95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Title 1"/>
          <p:cNvSpPr>
            <a:spLocks noGrp="1"/>
          </p:cNvSpPr>
          <p:nvPr>
            <p:ph type="title"/>
          </p:nvPr>
        </p:nvSpPr>
        <p:spPr>
          <a:xfrm>
            <a:off x="838200" y="60186"/>
            <a:ext cx="10515600" cy="1325563"/>
          </a:xfrm>
        </p:spPr>
        <p:txBody>
          <a:bodyPr/>
          <a:lstStyle/>
          <a:p>
            <a:pPr algn="ctr"/>
            <a:r>
              <a:rPr lang="en-US" b="1" dirty="0"/>
              <a:t>Agronomic trials</a:t>
            </a:r>
          </a:p>
        </p:txBody>
      </p:sp>
      <p:pic>
        <p:nvPicPr>
          <p:cNvPr id="5" name="Irudia 24">
            <a:extLst>
              <a:ext uri="{FF2B5EF4-FFF2-40B4-BE49-F238E27FC236}">
                <a16:creationId xmlns:a16="http://schemas.microsoft.com/office/drawing/2014/main" id="{AB871818-5579-A153-BF61-582D26F217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11" name="CuadroTexto 10">
            <a:extLst>
              <a:ext uri="{FF2B5EF4-FFF2-40B4-BE49-F238E27FC236}">
                <a16:creationId xmlns:a16="http://schemas.microsoft.com/office/drawing/2014/main" id="{ABF04FFE-6F2B-73CB-90CC-F3CF19005611}"/>
              </a:ext>
            </a:extLst>
          </p:cNvPr>
          <p:cNvSpPr txBox="1"/>
          <p:nvPr/>
        </p:nvSpPr>
        <p:spPr>
          <a:xfrm>
            <a:off x="587829" y="3099294"/>
            <a:ext cx="5390663" cy="1600438"/>
          </a:xfrm>
          <a:prstGeom prst="rect">
            <a:avLst/>
          </a:prstGeom>
          <a:solidFill>
            <a:srgbClr val="C8DEE6"/>
          </a:solidFill>
        </p:spPr>
        <p:txBody>
          <a:bodyPr wrap="square" anchor="ctr">
            <a:spAutoFit/>
          </a:bodyPr>
          <a:lstStyle/>
          <a:p>
            <a:pPr algn="ctr">
              <a:spcBef>
                <a:spcPts val="600"/>
              </a:spcBef>
              <a:spcAft>
                <a:spcPts val="600"/>
              </a:spcAft>
              <a:buClr>
                <a:srgbClr val="92D050"/>
              </a:buClr>
              <a:buSzPct val="100000"/>
            </a:pPr>
            <a:r>
              <a:rPr lang="en-US" sz="2000" b="1" dirty="0">
                <a:latin typeface="Arial" panose="020B0604020202020204" pitchFamily="34" charset="0"/>
                <a:cs typeface="Arial" panose="020B0604020202020204" pitchFamily="34" charset="0"/>
              </a:rPr>
              <a:t>Pot trials</a:t>
            </a:r>
            <a:endParaRPr lang="en-US" sz="2000" dirty="0">
              <a:solidFill>
                <a:srgbClr val="000000"/>
              </a:solidFill>
              <a:latin typeface="Arial" panose="020B0604020202020204" pitchFamily="34" charset="0"/>
              <a:cs typeface="Arial" panose="020B0604020202020204" pitchFamily="34" charset="0"/>
            </a:endParaRPr>
          </a:p>
          <a:p>
            <a:pPr algn="ctr">
              <a:spcBef>
                <a:spcPts val="600"/>
              </a:spcBef>
              <a:spcAft>
                <a:spcPts val="600"/>
              </a:spcAft>
              <a:buClr>
                <a:srgbClr val="92D050"/>
              </a:buClr>
              <a:buSzPct val="100000"/>
            </a:pPr>
            <a:r>
              <a:rPr lang="en-US" sz="1600" dirty="0">
                <a:solidFill>
                  <a:srgbClr val="000000"/>
                </a:solidFill>
                <a:latin typeface="Arial" panose="020B0604020202020204" pitchFamily="34" charset="0"/>
                <a:cs typeface="Arial" panose="020B0604020202020204" pitchFamily="34" charset="0"/>
              </a:rPr>
              <a:t>P dynamics using ray grass</a:t>
            </a:r>
          </a:p>
          <a:p>
            <a:pPr algn="ctr">
              <a:spcBef>
                <a:spcPts val="600"/>
              </a:spcBef>
              <a:spcAft>
                <a:spcPts val="600"/>
              </a:spcAft>
              <a:buClr>
                <a:srgbClr val="92D050"/>
              </a:buClr>
              <a:buSzPct val="100000"/>
            </a:pPr>
            <a:r>
              <a:rPr lang="en-US" sz="1600" dirty="0">
                <a:solidFill>
                  <a:srgbClr val="000000"/>
                </a:solidFill>
                <a:latin typeface="Arial" panose="020B0604020202020204" pitchFamily="34" charset="0"/>
                <a:cs typeface="Arial" panose="020B0604020202020204" pitchFamily="34" charset="0"/>
              </a:rPr>
              <a:t>TMF with spinach &amp; tomato under stress conditions</a:t>
            </a:r>
          </a:p>
          <a:p>
            <a:pPr algn="ctr">
              <a:spcBef>
                <a:spcPts val="600"/>
              </a:spcBef>
              <a:spcAft>
                <a:spcPts val="600"/>
              </a:spcAft>
              <a:buClr>
                <a:srgbClr val="92D050"/>
              </a:buClr>
              <a:buSzPct val="100000"/>
            </a:pPr>
            <a:r>
              <a:rPr lang="en-US" sz="1600" dirty="0">
                <a:solidFill>
                  <a:srgbClr val="000000"/>
                </a:solidFill>
                <a:latin typeface="Arial" panose="020B0604020202020204" pitchFamily="34" charset="0"/>
                <a:cs typeface="Arial" panose="020B0604020202020204" pitchFamily="34" charset="0"/>
              </a:rPr>
              <a:t>Effectiveness of </a:t>
            </a:r>
            <a:r>
              <a:rPr lang="en-US" sz="1600" dirty="0" err="1">
                <a:solidFill>
                  <a:srgbClr val="000000"/>
                </a:solidFill>
                <a:latin typeface="Arial" panose="020B0604020202020204" pitchFamily="34" charset="0"/>
                <a:cs typeface="Arial" panose="020B0604020202020204" pitchFamily="34" charset="0"/>
              </a:rPr>
              <a:t>biostimulant</a:t>
            </a:r>
            <a:r>
              <a:rPr lang="en-US" sz="1600" dirty="0">
                <a:solidFill>
                  <a:srgbClr val="000000"/>
                </a:solidFill>
                <a:latin typeface="Arial" panose="020B0604020202020204" pitchFamily="34" charset="0"/>
                <a:cs typeface="Arial" panose="020B0604020202020204" pitchFamily="34" charset="0"/>
              </a:rPr>
              <a:t> under stress conditions</a:t>
            </a:r>
          </a:p>
        </p:txBody>
      </p:sp>
      <p:sp>
        <p:nvSpPr>
          <p:cNvPr id="12" name="Rectangle 4">
            <a:extLst>
              <a:ext uri="{FF2B5EF4-FFF2-40B4-BE49-F238E27FC236}">
                <a16:creationId xmlns:a16="http://schemas.microsoft.com/office/drawing/2014/main" id="{68895A09-76DF-1E71-130C-069B35BB3C7A}"/>
              </a:ext>
            </a:extLst>
          </p:cNvPr>
          <p:cNvSpPr/>
          <p:nvPr/>
        </p:nvSpPr>
        <p:spPr>
          <a:xfrm>
            <a:off x="533400" y="1414658"/>
            <a:ext cx="11104317" cy="40011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en-US" sz="2000" dirty="0">
                <a:solidFill>
                  <a:srgbClr val="557925"/>
                </a:solidFill>
                <a:latin typeface="Arial" panose="020B0604020202020204" pitchFamily="34" charset="0"/>
                <a:cs typeface="Arial" panose="020B0604020202020204" pitchFamily="34" charset="0"/>
              </a:rPr>
              <a:t>Assessment of </a:t>
            </a:r>
            <a:r>
              <a:rPr lang="en-US" sz="2000" b="1" dirty="0">
                <a:solidFill>
                  <a:srgbClr val="557925"/>
                </a:solidFill>
                <a:latin typeface="Arial" panose="020B0604020202020204" pitchFamily="34" charset="0"/>
                <a:cs typeface="Arial" panose="020B0604020202020204" pitchFamily="34" charset="0"/>
              </a:rPr>
              <a:t>BBFs </a:t>
            </a:r>
            <a:r>
              <a:rPr lang="en-US" sz="2000" dirty="0">
                <a:solidFill>
                  <a:srgbClr val="557925"/>
                </a:solidFill>
                <a:latin typeface="Arial" panose="020B0604020202020204" pitchFamily="34" charset="0"/>
                <a:cs typeface="Arial" panose="020B0604020202020204" pitchFamily="34" charset="0"/>
              </a:rPr>
              <a:t>and</a:t>
            </a:r>
            <a:r>
              <a:rPr lang="en-US" sz="2000" b="1" dirty="0">
                <a:solidFill>
                  <a:srgbClr val="557925"/>
                </a:solidFill>
                <a:latin typeface="Arial" panose="020B0604020202020204" pitchFamily="34" charset="0"/>
                <a:cs typeface="Arial" panose="020B0604020202020204" pitchFamily="34" charset="0"/>
              </a:rPr>
              <a:t> TMFs </a:t>
            </a:r>
            <a:r>
              <a:rPr lang="en-US" sz="2000" dirty="0">
                <a:solidFill>
                  <a:srgbClr val="557925"/>
                </a:solidFill>
                <a:latin typeface="Arial" panose="020B0604020202020204" pitchFamily="34" charset="0"/>
                <a:cs typeface="Arial" panose="020B0604020202020204" pitchFamily="34" charset="0"/>
              </a:rPr>
              <a:t>for their ability to substitute current mineral fertilizers</a:t>
            </a:r>
            <a:endParaRPr lang="en-US" sz="2000" dirty="0">
              <a:solidFill>
                <a:srgbClr val="557925"/>
              </a:solidFill>
              <a:latin typeface="Arial" panose="020B0604020202020204" pitchFamily="34" charset="0"/>
              <a:ea typeface="Calibri" panose="020F0502020204030204" pitchFamily="34" charset="0"/>
              <a:cs typeface="Arial" panose="020B0604020202020204" pitchFamily="34" charset="0"/>
            </a:endParaRPr>
          </a:p>
        </p:txBody>
      </p:sp>
      <p:pic>
        <p:nvPicPr>
          <p:cNvPr id="13" name="Imagen 6" descr="Una sala de estar&#10;&#10;Descripción generada automáticamente con confianza media">
            <a:extLst>
              <a:ext uri="{FF2B5EF4-FFF2-40B4-BE49-F238E27FC236}">
                <a16:creationId xmlns:a16="http://schemas.microsoft.com/office/drawing/2014/main" id="{0B56C330-25DE-E568-647A-1AEB9659719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8332" r="317"/>
          <a:stretch/>
        </p:blipFill>
        <p:spPr>
          <a:xfrm>
            <a:off x="6118356" y="4024128"/>
            <a:ext cx="5749971" cy="2206488"/>
          </a:xfrm>
          <a:prstGeom prst="rect">
            <a:avLst/>
          </a:prstGeom>
        </p:spPr>
      </p:pic>
      <p:pic>
        <p:nvPicPr>
          <p:cNvPr id="15" name="Imagen 3">
            <a:extLst>
              <a:ext uri="{FF2B5EF4-FFF2-40B4-BE49-F238E27FC236}">
                <a16:creationId xmlns:a16="http://schemas.microsoft.com/office/drawing/2014/main" id="{F34818DC-7799-8577-7941-F0535F60C29B}"/>
              </a:ext>
            </a:extLst>
          </p:cNvPr>
          <p:cNvPicPr>
            <a:picLocks noChangeAspect="1"/>
          </p:cNvPicPr>
          <p:nvPr/>
        </p:nvPicPr>
        <p:blipFill>
          <a:blip r:embed="rId12"/>
          <a:stretch>
            <a:fillRect/>
          </a:stretch>
        </p:blipFill>
        <p:spPr>
          <a:xfrm>
            <a:off x="6118356" y="2012696"/>
            <a:ext cx="2830048" cy="1894630"/>
          </a:xfrm>
          <a:prstGeom prst="rect">
            <a:avLst/>
          </a:prstGeom>
        </p:spPr>
      </p:pic>
      <p:sp>
        <p:nvSpPr>
          <p:cNvPr id="16" name="CuadroTexto 16">
            <a:extLst>
              <a:ext uri="{FF2B5EF4-FFF2-40B4-BE49-F238E27FC236}">
                <a16:creationId xmlns:a16="http://schemas.microsoft.com/office/drawing/2014/main" id="{A0F73164-1DAF-8198-6A4B-86FC9E6FAFD9}"/>
              </a:ext>
            </a:extLst>
          </p:cNvPr>
          <p:cNvSpPr txBox="1"/>
          <p:nvPr/>
        </p:nvSpPr>
        <p:spPr>
          <a:xfrm>
            <a:off x="587829" y="2157536"/>
            <a:ext cx="5390663" cy="769441"/>
          </a:xfrm>
          <a:prstGeom prst="rect">
            <a:avLst/>
          </a:prstGeom>
          <a:solidFill>
            <a:srgbClr val="F3D79F"/>
          </a:solidFill>
        </p:spPr>
        <p:txBody>
          <a:bodyPr wrap="square" rtlCol="0" anchor="ctr">
            <a:spAutoFit/>
          </a:bodyPr>
          <a:lstStyle/>
          <a:p>
            <a:pPr algn="ctr"/>
            <a:r>
              <a:rPr lang="en-US" sz="2000" b="1" dirty="0">
                <a:latin typeface="Arial" panose="020B0604020202020204" pitchFamily="34" charset="0"/>
                <a:cs typeface="Arial" panose="020B0604020202020204" pitchFamily="34" charset="0"/>
              </a:rPr>
              <a:t> Soil Incubations</a:t>
            </a:r>
          </a:p>
          <a:p>
            <a:pPr algn="ctr"/>
            <a:endParaRPr lang="en-US" sz="800" b="1" dirty="0">
              <a:latin typeface="Arial" panose="020B0604020202020204" pitchFamily="34" charset="0"/>
              <a:cs typeface="Arial" panose="020B0604020202020204" pitchFamily="34" charset="0"/>
            </a:endParaRPr>
          </a:p>
          <a:p>
            <a:pPr algn="ctr"/>
            <a:r>
              <a:rPr lang="en-US" sz="1600" dirty="0">
                <a:solidFill>
                  <a:srgbClr val="000000"/>
                </a:solidFill>
                <a:latin typeface="Arial" panose="020B0604020202020204" pitchFamily="34" charset="0"/>
                <a:cs typeface="Arial" panose="020B0604020202020204" pitchFamily="34" charset="0"/>
              </a:rPr>
              <a:t>Assessment of nutrient</a:t>
            </a:r>
            <a:r>
              <a:rPr lang="en-US" sz="1600" dirty="0">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release patterns from all BBFs </a:t>
            </a:r>
            <a:endParaRPr lang="es-ES" sz="1600"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D0EEC260-DB75-9EF2-181E-4B52CBEAB548}"/>
              </a:ext>
            </a:extLst>
          </p:cNvPr>
          <p:cNvSpPr txBox="1"/>
          <p:nvPr/>
        </p:nvSpPr>
        <p:spPr>
          <a:xfrm>
            <a:off x="587829" y="4872049"/>
            <a:ext cx="5390663" cy="1200329"/>
          </a:xfrm>
          <a:prstGeom prst="rect">
            <a:avLst/>
          </a:prstGeom>
          <a:solidFill>
            <a:schemeClr val="accent6">
              <a:lumMod val="20000"/>
              <a:lumOff val="80000"/>
            </a:schemeClr>
          </a:solidFill>
        </p:spPr>
        <p:txBody>
          <a:bodyPr wrap="square" anchor="ctr">
            <a:spAutoFit/>
          </a:bodyPr>
          <a:lstStyle/>
          <a:p>
            <a:pPr algn="ctr">
              <a:spcBef>
                <a:spcPts val="600"/>
              </a:spcBef>
              <a:spcAft>
                <a:spcPts val="600"/>
              </a:spcAft>
              <a:buClr>
                <a:srgbClr val="92D050"/>
              </a:buClr>
              <a:buSzPct val="100000"/>
            </a:pPr>
            <a:r>
              <a:rPr lang="en-US" sz="2000" b="1" dirty="0">
                <a:latin typeface="Arial" panose="020B0604020202020204" pitchFamily="34" charset="0"/>
                <a:cs typeface="Arial" panose="020B0604020202020204" pitchFamily="34" charset="0"/>
              </a:rPr>
              <a:t>Field trial</a:t>
            </a:r>
            <a:endParaRPr lang="en-US" sz="2000" dirty="0">
              <a:solidFill>
                <a:srgbClr val="000000"/>
              </a:solidFill>
              <a:latin typeface="Arial" panose="020B0604020202020204" pitchFamily="34" charset="0"/>
              <a:cs typeface="Arial" panose="020B0604020202020204" pitchFamily="34" charset="0"/>
            </a:endParaRPr>
          </a:p>
          <a:p>
            <a:pPr algn="ctr">
              <a:spcBef>
                <a:spcPts val="600"/>
              </a:spcBef>
              <a:spcAft>
                <a:spcPts val="600"/>
              </a:spcAft>
              <a:buClr>
                <a:srgbClr val="92D050"/>
              </a:buClr>
              <a:buSzPct val="100000"/>
            </a:pPr>
            <a:r>
              <a:rPr lang="en-US" sz="1600" dirty="0">
                <a:solidFill>
                  <a:srgbClr val="000000"/>
                </a:solidFill>
                <a:latin typeface="Arial" panose="020B0604020202020204" pitchFamily="34" charset="0"/>
                <a:cs typeface="Arial" panose="020B0604020202020204" pitchFamily="34" charset="0"/>
              </a:rPr>
              <a:t>TMF with winter wheat cereal</a:t>
            </a:r>
          </a:p>
          <a:p>
            <a:pPr algn="ctr">
              <a:spcBef>
                <a:spcPts val="600"/>
              </a:spcBef>
              <a:spcAft>
                <a:spcPts val="600"/>
              </a:spcAft>
              <a:buClr>
                <a:srgbClr val="92D050"/>
              </a:buClr>
              <a:buSzPct val="100000"/>
            </a:pPr>
            <a:r>
              <a:rPr lang="en-US" sz="1600" dirty="0">
                <a:solidFill>
                  <a:srgbClr val="000000"/>
                </a:solidFill>
                <a:latin typeface="Arial" panose="020B0604020202020204" pitchFamily="34" charset="0"/>
                <a:cs typeface="Arial" panose="020B0604020202020204" pitchFamily="34" charset="0"/>
              </a:rPr>
              <a:t>Effectiveness of </a:t>
            </a:r>
            <a:r>
              <a:rPr lang="en-US" sz="1600" dirty="0" err="1">
                <a:solidFill>
                  <a:srgbClr val="000000"/>
                </a:solidFill>
                <a:latin typeface="Arial" panose="020B0604020202020204" pitchFamily="34" charset="0"/>
                <a:cs typeface="Arial" panose="020B0604020202020204" pitchFamily="34" charset="0"/>
              </a:rPr>
              <a:t>biostimulant</a:t>
            </a:r>
            <a:r>
              <a:rPr lang="en-US" sz="1600" dirty="0">
                <a:solidFill>
                  <a:srgbClr val="000000"/>
                </a:solidFill>
                <a:latin typeface="Arial" panose="020B0604020202020204" pitchFamily="34" charset="0"/>
                <a:cs typeface="Arial" panose="020B0604020202020204" pitchFamily="34" charset="0"/>
              </a:rPr>
              <a:t> under field conditions</a:t>
            </a:r>
          </a:p>
        </p:txBody>
      </p:sp>
      <p:pic>
        <p:nvPicPr>
          <p:cNvPr id="22" name="Imagen 21" descr="Personas en un campo de pasto seco&#10;&#10;Descripción generada automáticamente con confianza media">
            <a:extLst>
              <a:ext uri="{FF2B5EF4-FFF2-40B4-BE49-F238E27FC236}">
                <a16:creationId xmlns:a16="http://schemas.microsoft.com/office/drawing/2014/main" id="{04B106A5-1AC8-A4E7-02D1-B70E53A7A314}"/>
              </a:ext>
            </a:extLst>
          </p:cNvPr>
          <p:cNvPicPr>
            <a:picLocks noChangeAspect="1"/>
          </p:cNvPicPr>
          <p:nvPr/>
        </p:nvPicPr>
        <p:blipFill rotWithShape="1">
          <a:blip r:embed="rId13">
            <a:extLst>
              <a:ext uri="{28A0092B-C50C-407E-A947-70E740481C1C}">
                <a14:useLocalDpi xmlns:a14="http://schemas.microsoft.com/office/drawing/2010/main" val="0"/>
              </a:ext>
            </a:extLst>
          </a:blip>
          <a:srcRect t="9067" b="2647"/>
          <a:stretch/>
        </p:blipFill>
        <p:spPr>
          <a:xfrm>
            <a:off x="8998007" y="2006680"/>
            <a:ext cx="2870320" cy="1900646"/>
          </a:xfrm>
          <a:prstGeom prst="rect">
            <a:avLst/>
          </a:prstGeom>
        </p:spPr>
      </p:pic>
    </p:spTree>
    <p:extLst>
      <p:ext uri="{BB962C8B-B14F-4D97-AF65-F5344CB8AC3E}">
        <p14:creationId xmlns:p14="http://schemas.microsoft.com/office/powerpoint/2010/main" val="2916654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D61200A7-D236-BA90-372C-82AC6F13F154}"/>
              </a:ext>
            </a:extLst>
          </p:cNvPr>
          <p:cNvGrpSpPr/>
          <p:nvPr/>
        </p:nvGrpSpPr>
        <p:grpSpPr>
          <a:xfrm>
            <a:off x="0" y="6321252"/>
            <a:ext cx="12192000" cy="536748"/>
            <a:chOff x="0" y="6321252"/>
            <a:chExt cx="12192000" cy="536748"/>
          </a:xfrm>
        </p:grpSpPr>
        <p:sp>
          <p:nvSpPr>
            <p:cNvPr id="11" name="Rectangle 4">
              <a:extLst>
                <a:ext uri="{FF2B5EF4-FFF2-40B4-BE49-F238E27FC236}">
                  <a16:creationId xmlns:a16="http://schemas.microsoft.com/office/drawing/2014/main" id="{4AE8EA37-4813-8B5F-1C78-70DFE459AF16}"/>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Agrupa 5">
              <a:extLst>
                <a:ext uri="{FF2B5EF4-FFF2-40B4-BE49-F238E27FC236}">
                  <a16:creationId xmlns:a16="http://schemas.microsoft.com/office/drawing/2014/main" id="{86C75766-2F99-F6B7-E7EF-D0BE2ECB043A}"/>
                </a:ext>
              </a:extLst>
            </p:cNvPr>
            <p:cNvGrpSpPr/>
            <p:nvPr/>
          </p:nvGrpSpPr>
          <p:grpSpPr>
            <a:xfrm>
              <a:off x="79192" y="6321252"/>
              <a:ext cx="3645083" cy="536748"/>
              <a:chOff x="341857" y="5894412"/>
              <a:chExt cx="6260166" cy="976250"/>
            </a:xfrm>
            <a:solidFill>
              <a:schemeClr val="bg1"/>
            </a:solidFill>
          </p:grpSpPr>
          <p:pic>
            <p:nvPicPr>
              <p:cNvPr id="15" name="Imatge 6">
                <a:extLst>
                  <a:ext uri="{FF2B5EF4-FFF2-40B4-BE49-F238E27FC236}">
                    <a16:creationId xmlns:a16="http://schemas.microsoft.com/office/drawing/2014/main" id="{E5AF9F0C-210B-FD6F-2E2D-57C119EF3E09}"/>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6" name="Imatge 8">
                <a:extLst>
                  <a:ext uri="{FF2B5EF4-FFF2-40B4-BE49-F238E27FC236}">
                    <a16:creationId xmlns:a16="http://schemas.microsoft.com/office/drawing/2014/main" id="{7786F9FE-1594-F20E-1377-66288A8B65A4}"/>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7" name="Imatge 9">
                <a:extLst>
                  <a:ext uri="{FF2B5EF4-FFF2-40B4-BE49-F238E27FC236}">
                    <a16:creationId xmlns:a16="http://schemas.microsoft.com/office/drawing/2014/main" id="{FA6C8D54-29FF-EC4B-5D41-AA6D14C3F040}"/>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8" name="Imatge 10">
                <a:extLst>
                  <a:ext uri="{FF2B5EF4-FFF2-40B4-BE49-F238E27FC236}">
                    <a16:creationId xmlns:a16="http://schemas.microsoft.com/office/drawing/2014/main" id="{7AAC9AFC-BE8A-9310-65B0-BCEA94CAD1B9}"/>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9" name="Imatge 11" descr="Imatge que conté text&#10;&#10;Descripció generada automàticament">
                <a:extLst>
                  <a:ext uri="{FF2B5EF4-FFF2-40B4-BE49-F238E27FC236}">
                    <a16:creationId xmlns:a16="http://schemas.microsoft.com/office/drawing/2014/main" id="{B7B8F8DC-0D8A-9358-94D9-CC905B655750}"/>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13" name="Picture 2">
              <a:extLst>
                <a:ext uri="{FF2B5EF4-FFF2-40B4-BE49-F238E27FC236}">
                  <a16:creationId xmlns:a16="http://schemas.microsoft.com/office/drawing/2014/main" id="{C799C0D8-BE10-73F1-815C-70B16FA31E92}"/>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14" name="Imagen 13" descr="Logotipo&#10;&#10;Descripción generada automáticamente">
              <a:extLst>
                <a:ext uri="{FF2B5EF4-FFF2-40B4-BE49-F238E27FC236}">
                  <a16:creationId xmlns:a16="http://schemas.microsoft.com/office/drawing/2014/main" id="{165766AF-F655-3C8A-4BCB-7D4A3B63F05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3" name="Slide Number Placeholder 2">
            <a:extLst>
              <a:ext uri="{FF2B5EF4-FFF2-40B4-BE49-F238E27FC236}">
                <a16:creationId xmlns:a16="http://schemas.microsoft.com/office/drawing/2014/main" id="{7FB2C0E1-C7F1-4C96-8F81-91FD453A2D97}"/>
              </a:ext>
            </a:extLst>
          </p:cNvPr>
          <p:cNvSpPr>
            <a:spLocks noGrp="1"/>
          </p:cNvSpPr>
          <p:nvPr>
            <p:ph type="sldNum" sz="quarter" idx="12"/>
          </p:nvPr>
        </p:nvSpPr>
        <p:spPr/>
        <p:txBody>
          <a:bodyPr/>
          <a:lstStyle/>
          <a:p>
            <a:fld id="{71F304B2-DD76-44A7-9A81-EB044CBAB4A6}" type="slidenum">
              <a:rPr lang="es-ES" smtClean="0"/>
              <a:pPr/>
              <a:t>21</a:t>
            </a:fld>
            <a:endParaRPr lang="es-ES"/>
          </a:p>
        </p:txBody>
      </p:sp>
      <p:sp>
        <p:nvSpPr>
          <p:cNvPr id="6" name="CuadroTexto 3">
            <a:extLst>
              <a:ext uri="{FF2B5EF4-FFF2-40B4-BE49-F238E27FC236}">
                <a16:creationId xmlns:a16="http://schemas.microsoft.com/office/drawing/2014/main" id="{41E4B3E7-08F3-4039-A702-4FC13933C5E8}"/>
              </a:ext>
            </a:extLst>
          </p:cNvPr>
          <p:cNvSpPr txBox="1"/>
          <p:nvPr/>
        </p:nvSpPr>
        <p:spPr>
          <a:xfrm>
            <a:off x="838200" y="1500593"/>
            <a:ext cx="6459583" cy="707886"/>
          </a:xfrm>
          <a:prstGeom prst="rect">
            <a:avLst/>
          </a:prstGeom>
          <a:noFill/>
        </p:spPr>
        <p:txBody>
          <a:bodyPr wrap="square" rtlCol="0">
            <a:spAutoFit/>
          </a:bodyPr>
          <a:lstStyle/>
          <a:p>
            <a:r>
              <a:rPr lang="es-ES" sz="2000" b="1" dirty="0" err="1">
                <a:latin typeface="Arial" panose="020B0604020202020204" pitchFamily="34" charset="0"/>
                <a:cs typeface="Arial" panose="020B0604020202020204" pitchFamily="34" charset="0"/>
              </a:rPr>
              <a:t>Biostimulant</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application</a:t>
            </a:r>
            <a:r>
              <a:rPr lang="es-ES" sz="2000" b="1" dirty="0">
                <a:latin typeface="Arial" panose="020B0604020202020204" pitchFamily="34" charset="0"/>
                <a:cs typeface="Arial" panose="020B0604020202020204" pitchFamily="34" charset="0"/>
              </a:rPr>
              <a:t> in </a:t>
            </a:r>
            <a:r>
              <a:rPr lang="es-ES" sz="2000" b="1" dirty="0" err="1">
                <a:latin typeface="Arial" panose="020B0604020202020204" pitchFamily="34" charset="0"/>
                <a:cs typeface="Arial" panose="020B0604020202020204" pitchFamily="34" charset="0"/>
              </a:rPr>
              <a:t>tomato</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plants</a:t>
            </a:r>
            <a:endParaRPr lang="es-E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Growth chamber experiment</a:t>
            </a:r>
            <a:endParaRPr lang="es-ES" sz="2000"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AA393E39-BC22-49B4-A9F3-20DA9ED0AE73}"/>
              </a:ext>
            </a:extLst>
          </p:cNvPr>
          <p:cNvSpPr txBox="1"/>
          <p:nvPr/>
        </p:nvSpPr>
        <p:spPr>
          <a:xfrm>
            <a:off x="4833043" y="2574369"/>
            <a:ext cx="2525914" cy="1077218"/>
          </a:xfrm>
          <a:prstGeom prst="rect">
            <a:avLst/>
          </a:prstGeom>
          <a:noFill/>
          <a:ln>
            <a:solidFill>
              <a:schemeClr val="tx1"/>
            </a:solidFill>
          </a:ln>
        </p:spPr>
        <p:txBody>
          <a:bodyPr wrap="square" rtlCol="0">
            <a:spAutoFit/>
          </a:bodyPr>
          <a:lstStyle/>
          <a:p>
            <a:pPr algn="r"/>
            <a:r>
              <a:rPr lang="es-ES" sz="1600" dirty="0">
                <a:latin typeface="Arial" panose="020B0604020202020204" pitchFamily="34" charset="0"/>
                <a:cs typeface="Arial" panose="020B0604020202020204" pitchFamily="34" charset="0"/>
              </a:rPr>
              <a:t>24-26ºC</a:t>
            </a:r>
          </a:p>
          <a:p>
            <a:pPr algn="r"/>
            <a:r>
              <a:rPr lang="es-ES" sz="1600" dirty="0">
                <a:latin typeface="Arial" panose="020B0604020202020204" pitchFamily="34" charset="0"/>
                <a:cs typeface="Arial" panose="020B0604020202020204" pitchFamily="34" charset="0"/>
              </a:rPr>
              <a:t>45-65% </a:t>
            </a:r>
            <a:r>
              <a:rPr lang="es-ES" sz="1600" dirty="0" err="1">
                <a:latin typeface="Arial" panose="020B0604020202020204" pitchFamily="34" charset="0"/>
                <a:cs typeface="Arial" panose="020B0604020202020204" pitchFamily="34" charset="0"/>
              </a:rPr>
              <a:t>humidity</a:t>
            </a:r>
            <a:endParaRPr lang="es-ES" sz="1600" dirty="0">
              <a:latin typeface="Arial" panose="020B0604020202020204" pitchFamily="34" charset="0"/>
              <a:cs typeface="Arial" panose="020B0604020202020204" pitchFamily="34" charset="0"/>
            </a:endParaRPr>
          </a:p>
          <a:p>
            <a:pPr algn="r"/>
            <a:r>
              <a:rPr lang="es-ES" sz="1600" dirty="0">
                <a:latin typeface="Arial" panose="020B0604020202020204" pitchFamily="34" charset="0"/>
                <a:cs typeface="Arial" panose="020B0604020202020204" pitchFamily="34" charset="0"/>
              </a:rPr>
              <a:t>Light </a:t>
            </a:r>
            <a:r>
              <a:rPr lang="es-ES" sz="1600" dirty="0" err="1">
                <a:latin typeface="Arial" panose="020B0604020202020204" pitchFamily="34" charset="0"/>
                <a:cs typeface="Arial" panose="020B0604020202020204" pitchFamily="34" charset="0"/>
              </a:rPr>
              <a:t>period</a:t>
            </a:r>
            <a:r>
              <a:rPr lang="es-ES" sz="1600" dirty="0">
                <a:latin typeface="Arial" panose="020B0604020202020204" pitchFamily="34" charset="0"/>
                <a:cs typeface="Arial" panose="020B0604020202020204" pitchFamily="34" charset="0"/>
              </a:rPr>
              <a:t>: 12h/12h</a:t>
            </a:r>
          </a:p>
          <a:p>
            <a:pPr algn="r"/>
            <a:r>
              <a:rPr lang="es-ES" sz="1600" dirty="0">
                <a:latin typeface="Arial" panose="020B0604020202020204" pitchFamily="34" charset="0"/>
                <a:cs typeface="Arial" panose="020B0604020202020204" pitchFamily="34" charset="0"/>
              </a:rPr>
              <a:t>5 </a:t>
            </a:r>
            <a:r>
              <a:rPr lang="es-ES" sz="1600" dirty="0" err="1">
                <a:latin typeface="Arial" panose="020B0604020202020204" pitchFamily="34" charset="0"/>
                <a:cs typeface="Arial" panose="020B0604020202020204" pitchFamily="34" charset="0"/>
              </a:rPr>
              <a:t>replicates</a:t>
            </a:r>
            <a:r>
              <a:rPr lang="es-ES" sz="1600" dirty="0">
                <a:latin typeface="Arial" panose="020B0604020202020204" pitchFamily="34" charset="0"/>
                <a:cs typeface="Arial" panose="020B0604020202020204" pitchFamily="34" charset="0"/>
              </a:rPr>
              <a:t> per </a:t>
            </a:r>
            <a:r>
              <a:rPr lang="es-ES" sz="1600" dirty="0" err="1">
                <a:latin typeface="Arial" panose="020B0604020202020204" pitchFamily="34" charset="0"/>
                <a:cs typeface="Arial" panose="020B0604020202020204" pitchFamily="34" charset="0"/>
              </a:rPr>
              <a:t>treatment</a:t>
            </a:r>
            <a:endParaRPr lang="es-ES" sz="1600" dirty="0">
              <a:latin typeface="Arial" panose="020B0604020202020204" pitchFamily="34" charset="0"/>
              <a:cs typeface="Arial" panose="020B0604020202020204" pitchFamily="34" charset="0"/>
            </a:endParaRPr>
          </a:p>
        </p:txBody>
      </p:sp>
      <p:graphicFrame>
        <p:nvGraphicFramePr>
          <p:cNvPr id="2" name="Tabla 3">
            <a:extLst>
              <a:ext uri="{FF2B5EF4-FFF2-40B4-BE49-F238E27FC236}">
                <a16:creationId xmlns:a16="http://schemas.microsoft.com/office/drawing/2014/main" id="{AF61CF5B-7AAA-A80D-492E-E6578EBA0410}"/>
              </a:ext>
            </a:extLst>
          </p:cNvPr>
          <p:cNvGraphicFramePr>
            <a:graphicFrameLocks noGrp="1"/>
          </p:cNvGraphicFramePr>
          <p:nvPr/>
        </p:nvGraphicFramePr>
        <p:xfrm>
          <a:off x="4632271" y="4400820"/>
          <a:ext cx="7178812" cy="1554209"/>
        </p:xfrm>
        <a:graphic>
          <a:graphicData uri="http://schemas.openxmlformats.org/drawingml/2006/table">
            <a:tbl>
              <a:tblPr firstRow="1" bandRow="1">
                <a:tableStyleId>{7DF18680-E054-41AD-8BC1-D1AEF772440D}</a:tableStyleId>
              </a:tblPr>
              <a:tblGrid>
                <a:gridCol w="2334760">
                  <a:extLst>
                    <a:ext uri="{9D8B030D-6E8A-4147-A177-3AD203B41FA5}">
                      <a16:colId xmlns:a16="http://schemas.microsoft.com/office/drawing/2014/main" val="447207429"/>
                    </a:ext>
                  </a:extLst>
                </a:gridCol>
                <a:gridCol w="2422026">
                  <a:extLst>
                    <a:ext uri="{9D8B030D-6E8A-4147-A177-3AD203B41FA5}">
                      <a16:colId xmlns:a16="http://schemas.microsoft.com/office/drawing/2014/main" val="3236552968"/>
                    </a:ext>
                  </a:extLst>
                </a:gridCol>
                <a:gridCol w="2422026">
                  <a:extLst>
                    <a:ext uri="{9D8B030D-6E8A-4147-A177-3AD203B41FA5}">
                      <a16:colId xmlns:a16="http://schemas.microsoft.com/office/drawing/2014/main" val="3786240788"/>
                    </a:ext>
                  </a:extLst>
                </a:gridCol>
              </a:tblGrid>
              <a:tr h="305364">
                <a:tc>
                  <a:txBody>
                    <a:bodyPr/>
                    <a:lstStyle/>
                    <a:p>
                      <a:r>
                        <a:rPr lang="es-ES" sz="1400" dirty="0"/>
                        <a:t>OPTIMAL CONDITIONS</a:t>
                      </a:r>
                    </a:p>
                  </a:txBody>
                  <a:tcPr/>
                </a:tc>
                <a:tc>
                  <a:txBody>
                    <a:bodyPr/>
                    <a:lstStyle/>
                    <a:p>
                      <a:r>
                        <a:rPr lang="es-ES" sz="1400" dirty="0"/>
                        <a:t>HYDRIC STRESS (40% ETP)</a:t>
                      </a:r>
                    </a:p>
                  </a:txBody>
                  <a:tcPr/>
                </a:tc>
                <a:tc>
                  <a:txBody>
                    <a:bodyPr/>
                    <a:lstStyle/>
                    <a:p>
                      <a:r>
                        <a:rPr lang="es-ES" sz="1400" dirty="0"/>
                        <a:t>SALINE STRESS (135 </a:t>
                      </a:r>
                      <a:r>
                        <a:rPr lang="es-ES" sz="1400" dirty="0" err="1"/>
                        <a:t>mM</a:t>
                      </a:r>
                      <a:r>
                        <a:rPr lang="es-ES" sz="1400" dirty="0"/>
                        <a:t> NaCl)</a:t>
                      </a:r>
                    </a:p>
                  </a:txBody>
                  <a:tcPr/>
                </a:tc>
                <a:extLst>
                  <a:ext uri="{0D108BD9-81ED-4DB2-BD59-A6C34878D82A}">
                    <a16:rowId xmlns:a16="http://schemas.microsoft.com/office/drawing/2014/main" val="991302077"/>
                  </a:ext>
                </a:extLst>
              </a:tr>
              <a:tr h="305364">
                <a:tc>
                  <a:txBody>
                    <a:bodyPr/>
                    <a:lstStyle/>
                    <a:p>
                      <a:r>
                        <a:rPr lang="es-ES" sz="1400" dirty="0"/>
                        <a:t>OC-C (Control)</a:t>
                      </a:r>
                    </a:p>
                  </a:txBody>
                  <a:tcPr/>
                </a:tc>
                <a:tc>
                  <a:txBody>
                    <a:bodyPr/>
                    <a:lstStyle/>
                    <a:p>
                      <a:r>
                        <a:rPr lang="es-ES" sz="1400" dirty="0"/>
                        <a:t>HS-C (Control)</a:t>
                      </a:r>
                    </a:p>
                  </a:txBody>
                  <a:tcPr/>
                </a:tc>
                <a:tc>
                  <a:txBody>
                    <a:bodyPr/>
                    <a:lstStyle/>
                    <a:p>
                      <a:r>
                        <a:rPr lang="es-ES" sz="1400" dirty="0"/>
                        <a:t>SS-C (Control)</a:t>
                      </a:r>
                    </a:p>
                  </a:txBody>
                  <a:tcPr/>
                </a:tc>
                <a:extLst>
                  <a:ext uri="{0D108BD9-81ED-4DB2-BD59-A6C34878D82A}">
                    <a16:rowId xmlns:a16="http://schemas.microsoft.com/office/drawing/2014/main" val="3271117467"/>
                  </a:ext>
                </a:extLst>
              </a:tr>
              <a:tr h="317839">
                <a:tc>
                  <a:txBody>
                    <a:bodyPr/>
                    <a:lstStyle/>
                    <a:p>
                      <a:r>
                        <a:rPr lang="es-ES" sz="1400" dirty="0"/>
                        <a:t>OC-BS (</a:t>
                      </a:r>
                      <a:r>
                        <a:rPr lang="es-ES" sz="1400" dirty="0" err="1"/>
                        <a:t>Biostimulant</a:t>
                      </a:r>
                      <a:r>
                        <a:rPr lang="es-ES" sz="1400" dirty="0"/>
                        <a:t> </a:t>
                      </a:r>
                      <a:r>
                        <a:rPr lang="es-ES" sz="1400" dirty="0" err="1"/>
                        <a:t>Soil</a:t>
                      </a:r>
                      <a:r>
                        <a:rPr lang="es-ES" sz="1400" dirty="0"/>
                        <a:t>)</a:t>
                      </a:r>
                    </a:p>
                  </a:txBody>
                  <a:tcPr/>
                </a:tc>
                <a:tc>
                  <a:txBody>
                    <a:bodyPr/>
                    <a:lstStyle/>
                    <a:p>
                      <a:r>
                        <a:rPr lang="es-ES" sz="1400" dirty="0"/>
                        <a:t>HS-BS (</a:t>
                      </a:r>
                      <a:r>
                        <a:rPr lang="es-ES" sz="1400" dirty="0" err="1"/>
                        <a:t>Biostimulant</a:t>
                      </a:r>
                      <a:r>
                        <a:rPr lang="es-ES" sz="1400" dirty="0"/>
                        <a:t> </a:t>
                      </a:r>
                      <a:r>
                        <a:rPr lang="es-ES" sz="1400" dirty="0" err="1"/>
                        <a:t>Soil</a:t>
                      </a:r>
                      <a:r>
                        <a:rPr lang="es-ES" sz="1400" dirty="0"/>
                        <a:t>)</a:t>
                      </a:r>
                    </a:p>
                  </a:txBody>
                  <a:tcPr/>
                </a:tc>
                <a:tc>
                  <a:txBody>
                    <a:bodyPr/>
                    <a:lstStyle/>
                    <a:p>
                      <a:r>
                        <a:rPr lang="es-ES" sz="1400" dirty="0"/>
                        <a:t>SS-BS (</a:t>
                      </a:r>
                      <a:r>
                        <a:rPr lang="es-ES" sz="1400" dirty="0" err="1"/>
                        <a:t>Biostimulant</a:t>
                      </a:r>
                      <a:r>
                        <a:rPr lang="es-ES" sz="1400" dirty="0"/>
                        <a:t> </a:t>
                      </a:r>
                      <a:r>
                        <a:rPr lang="es-ES" sz="1400" dirty="0" err="1"/>
                        <a:t>Soil</a:t>
                      </a:r>
                      <a:r>
                        <a:rPr lang="es-ES" sz="1400" dirty="0"/>
                        <a:t>)</a:t>
                      </a:r>
                    </a:p>
                  </a:txBody>
                  <a:tcPr/>
                </a:tc>
                <a:extLst>
                  <a:ext uri="{0D108BD9-81ED-4DB2-BD59-A6C34878D82A}">
                    <a16:rowId xmlns:a16="http://schemas.microsoft.com/office/drawing/2014/main" val="463966083"/>
                  </a:ext>
                </a:extLst>
              </a:tr>
              <a:tr h="305364">
                <a:tc>
                  <a:txBody>
                    <a:bodyPr/>
                    <a:lstStyle/>
                    <a:p>
                      <a:r>
                        <a:rPr lang="es-ES" sz="1400" dirty="0"/>
                        <a:t>OC-BL (</a:t>
                      </a:r>
                      <a:r>
                        <a:rPr lang="es-ES" sz="1400" dirty="0" err="1"/>
                        <a:t>Biostimulant</a:t>
                      </a:r>
                      <a:r>
                        <a:rPr lang="es-ES" sz="1400" dirty="0"/>
                        <a:t> </a:t>
                      </a:r>
                      <a:r>
                        <a:rPr lang="es-ES" sz="1400" dirty="0" err="1"/>
                        <a:t>Leaf</a:t>
                      </a:r>
                      <a:r>
                        <a:rPr lang="es-ES" sz="1400" dirty="0"/>
                        <a:t>)</a:t>
                      </a:r>
                    </a:p>
                  </a:txBody>
                  <a:tcPr/>
                </a:tc>
                <a:tc>
                  <a:txBody>
                    <a:bodyPr/>
                    <a:lstStyle/>
                    <a:p>
                      <a:r>
                        <a:rPr lang="es-ES" sz="1400" dirty="0"/>
                        <a:t>HS-BL (</a:t>
                      </a:r>
                      <a:r>
                        <a:rPr lang="es-ES" sz="1400" dirty="0" err="1"/>
                        <a:t>Biostimulant</a:t>
                      </a:r>
                      <a:r>
                        <a:rPr lang="es-ES" sz="1400" dirty="0"/>
                        <a:t> </a:t>
                      </a:r>
                      <a:r>
                        <a:rPr lang="es-ES" sz="1400" dirty="0" err="1"/>
                        <a:t>Leaf</a:t>
                      </a:r>
                      <a:r>
                        <a:rPr lang="es-ES" sz="1400" dirty="0"/>
                        <a:t>)</a:t>
                      </a:r>
                    </a:p>
                  </a:txBody>
                  <a:tcPr/>
                </a:tc>
                <a:tc>
                  <a:txBody>
                    <a:bodyPr/>
                    <a:lstStyle/>
                    <a:p>
                      <a:r>
                        <a:rPr lang="es-ES" sz="1400" dirty="0"/>
                        <a:t>SS-BL (</a:t>
                      </a:r>
                      <a:r>
                        <a:rPr lang="es-ES" sz="1400" dirty="0" err="1"/>
                        <a:t>Biostimulant</a:t>
                      </a:r>
                      <a:r>
                        <a:rPr lang="es-ES" sz="1400" dirty="0"/>
                        <a:t> </a:t>
                      </a:r>
                      <a:r>
                        <a:rPr lang="es-ES" sz="1400" dirty="0" err="1"/>
                        <a:t>Leaf</a:t>
                      </a:r>
                      <a:r>
                        <a:rPr lang="es-ES" sz="1400" dirty="0"/>
                        <a:t>)</a:t>
                      </a:r>
                    </a:p>
                  </a:txBody>
                  <a:tcPr/>
                </a:tc>
                <a:extLst>
                  <a:ext uri="{0D108BD9-81ED-4DB2-BD59-A6C34878D82A}">
                    <a16:rowId xmlns:a16="http://schemas.microsoft.com/office/drawing/2014/main" val="577222217"/>
                  </a:ext>
                </a:extLst>
              </a:tr>
              <a:tr h="320278">
                <a:tc>
                  <a:txBody>
                    <a:bodyPr/>
                    <a:lstStyle/>
                    <a:p>
                      <a:r>
                        <a:rPr lang="es-ES" sz="1400" dirty="0"/>
                        <a:t>OC-BC (</a:t>
                      </a:r>
                      <a:r>
                        <a:rPr lang="es-ES" sz="1400" dirty="0" err="1"/>
                        <a:t>Biost</a:t>
                      </a:r>
                      <a:r>
                        <a:rPr lang="es-ES" sz="1400" dirty="0"/>
                        <a:t>. </a:t>
                      </a:r>
                      <a:r>
                        <a:rPr lang="es-ES" sz="1400" dirty="0" err="1"/>
                        <a:t>Commercial</a:t>
                      </a:r>
                      <a:r>
                        <a:rPr lang="es-ES" sz="1400" dirty="0"/>
                        <a:t>)</a:t>
                      </a:r>
                    </a:p>
                  </a:txBody>
                  <a:tcPr/>
                </a:tc>
                <a:tc>
                  <a:txBody>
                    <a:bodyPr/>
                    <a:lstStyle/>
                    <a:p>
                      <a:r>
                        <a:rPr lang="es-ES" sz="1400" dirty="0"/>
                        <a:t>HS-BC (</a:t>
                      </a:r>
                      <a:r>
                        <a:rPr lang="es-ES" sz="1400" dirty="0" err="1"/>
                        <a:t>Biost</a:t>
                      </a:r>
                      <a:r>
                        <a:rPr lang="es-ES" sz="1400" dirty="0"/>
                        <a:t>. </a:t>
                      </a:r>
                      <a:r>
                        <a:rPr lang="es-ES" sz="1400" dirty="0" err="1"/>
                        <a:t>Commercial</a:t>
                      </a:r>
                      <a:r>
                        <a:rPr lang="es-ES" sz="1400" dirty="0"/>
                        <a:t>)</a:t>
                      </a:r>
                    </a:p>
                  </a:txBody>
                  <a:tcPr/>
                </a:tc>
                <a:tc>
                  <a:txBody>
                    <a:bodyPr/>
                    <a:lstStyle/>
                    <a:p>
                      <a:r>
                        <a:rPr lang="es-ES" sz="1400" dirty="0"/>
                        <a:t>SS-BC (</a:t>
                      </a:r>
                      <a:r>
                        <a:rPr lang="es-ES" sz="1400" dirty="0" err="1"/>
                        <a:t>Biost</a:t>
                      </a:r>
                      <a:r>
                        <a:rPr lang="es-ES" sz="1400" dirty="0"/>
                        <a:t>. </a:t>
                      </a:r>
                      <a:r>
                        <a:rPr lang="es-ES" sz="1400" dirty="0" err="1"/>
                        <a:t>Commercial</a:t>
                      </a:r>
                      <a:r>
                        <a:rPr lang="es-ES" sz="1400" dirty="0"/>
                        <a:t>)</a:t>
                      </a:r>
                    </a:p>
                  </a:txBody>
                  <a:tcPr/>
                </a:tc>
                <a:extLst>
                  <a:ext uri="{0D108BD9-81ED-4DB2-BD59-A6C34878D82A}">
                    <a16:rowId xmlns:a16="http://schemas.microsoft.com/office/drawing/2014/main" val="2321336415"/>
                  </a:ext>
                </a:extLst>
              </a:tr>
            </a:tbl>
          </a:graphicData>
        </a:graphic>
      </p:graphicFrame>
      <p:pic>
        <p:nvPicPr>
          <p:cNvPr id="8" name="Irudia 24">
            <a:extLst>
              <a:ext uri="{FF2B5EF4-FFF2-40B4-BE49-F238E27FC236}">
                <a16:creationId xmlns:a16="http://schemas.microsoft.com/office/drawing/2014/main" id="{8853C50F-F0CD-EA99-AEE1-E4F0228139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pic>
        <p:nvPicPr>
          <p:cNvPr id="20" name="Picture 2" descr="Isolated Tomato Plant in Pot Stock Vector - Illustration of background,  design: 138449240">
            <a:extLst>
              <a:ext uri="{FF2B5EF4-FFF2-40B4-BE49-F238E27FC236}">
                <a16:creationId xmlns:a16="http://schemas.microsoft.com/office/drawing/2014/main" id="{ACB03E88-E0DA-1A7A-3AA7-C1F8B001C1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429" y="2550871"/>
            <a:ext cx="2134661" cy="303946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a:extLst>
              <a:ext uri="{FF2B5EF4-FFF2-40B4-BE49-F238E27FC236}">
                <a16:creationId xmlns:a16="http://schemas.microsoft.com/office/drawing/2014/main" id="{1A4AF425-6BE1-892D-2CC3-73B71F0DDF17}"/>
              </a:ext>
            </a:extLst>
          </p:cNvPr>
          <p:cNvCxnSpPr>
            <a:cxnSpLocks/>
          </p:cNvCxnSpPr>
          <p:nvPr/>
        </p:nvCxnSpPr>
        <p:spPr>
          <a:xfrm>
            <a:off x="1824863" y="3095932"/>
            <a:ext cx="81179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a:extLst>
              <a:ext uri="{FF2B5EF4-FFF2-40B4-BE49-F238E27FC236}">
                <a16:creationId xmlns:a16="http://schemas.microsoft.com/office/drawing/2014/main" id="{9ECB8C54-284F-9D14-7011-183B17195BEB}"/>
              </a:ext>
            </a:extLst>
          </p:cNvPr>
          <p:cNvCxnSpPr>
            <a:cxnSpLocks/>
            <a:endCxn id="24" idx="1"/>
          </p:cNvCxnSpPr>
          <p:nvPr/>
        </p:nvCxnSpPr>
        <p:spPr>
          <a:xfrm>
            <a:off x="1620253" y="4977896"/>
            <a:ext cx="89362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CuadroTexto 22">
            <a:extLst>
              <a:ext uri="{FF2B5EF4-FFF2-40B4-BE49-F238E27FC236}">
                <a16:creationId xmlns:a16="http://schemas.microsoft.com/office/drawing/2014/main" id="{D2773DC0-07C9-2FB5-CD9D-C45ABBC7A34B}"/>
              </a:ext>
            </a:extLst>
          </p:cNvPr>
          <p:cNvSpPr txBox="1"/>
          <p:nvPr/>
        </p:nvSpPr>
        <p:spPr>
          <a:xfrm>
            <a:off x="2652832" y="2557323"/>
            <a:ext cx="1539647" cy="1077218"/>
          </a:xfrm>
          <a:prstGeom prst="rect">
            <a:avLst/>
          </a:prstGeom>
          <a:solidFill>
            <a:srgbClr val="E2F0D9"/>
          </a:solidFill>
          <a:ln>
            <a:noFill/>
          </a:ln>
        </p:spPr>
        <p:txBody>
          <a:bodyPr wrap="square" rtlCol="0">
            <a:spAutoFit/>
          </a:bodyPr>
          <a:lstStyle/>
          <a:p>
            <a:r>
              <a:rPr lang="es-ES" sz="1600" dirty="0" err="1">
                <a:latin typeface="Arial" panose="020B0604020202020204" pitchFamily="34" charset="0"/>
                <a:cs typeface="Arial" panose="020B0604020202020204" pitchFamily="34" charset="0"/>
              </a:rPr>
              <a:t>Plant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biomass</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NPK </a:t>
            </a:r>
            <a:r>
              <a:rPr lang="es-ES" sz="1600" dirty="0" err="1">
                <a:latin typeface="Arial" panose="020B0604020202020204" pitchFamily="34" charset="0"/>
                <a:cs typeface="Arial" panose="020B0604020202020204" pitchFamily="34" charset="0"/>
              </a:rPr>
              <a:t>content</a:t>
            </a:r>
            <a:endParaRPr lang="es-ES" sz="1600" dirty="0">
              <a:latin typeface="Arial" panose="020B0604020202020204" pitchFamily="34" charset="0"/>
              <a:cs typeface="Arial" panose="020B0604020202020204" pitchFamily="34" charset="0"/>
            </a:endParaRPr>
          </a:p>
          <a:p>
            <a:r>
              <a:rPr lang="es-ES" sz="1600" dirty="0" err="1">
                <a:latin typeface="Arial" panose="020B0604020202020204" pitchFamily="34" charset="0"/>
                <a:cs typeface="Arial" panose="020B0604020202020204" pitchFamily="34" charset="0"/>
              </a:rPr>
              <a:t>Proline</a:t>
            </a:r>
            <a:r>
              <a:rPr lang="es-ES" sz="1600" dirty="0">
                <a:latin typeface="Arial" panose="020B0604020202020204" pitchFamily="34" charset="0"/>
                <a:cs typeface="Arial" panose="020B0604020202020204" pitchFamily="34" charset="0"/>
              </a:rPr>
              <a:t>, MDA, </a:t>
            </a:r>
            <a:r>
              <a:rPr lang="es-ES" sz="1600" dirty="0" err="1">
                <a:latin typeface="Arial" panose="020B0604020202020204" pitchFamily="34" charset="0"/>
                <a:cs typeface="Arial" panose="020B0604020202020204" pitchFamily="34" charset="0"/>
              </a:rPr>
              <a:t>Chlorophyll</a:t>
            </a:r>
            <a:endParaRPr lang="es-ES" sz="1600" dirty="0">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2FE542C2-C61C-8534-6EA6-57E5F780D8AC}"/>
              </a:ext>
            </a:extLst>
          </p:cNvPr>
          <p:cNvSpPr txBox="1"/>
          <p:nvPr/>
        </p:nvSpPr>
        <p:spPr>
          <a:xfrm>
            <a:off x="2513877" y="4193066"/>
            <a:ext cx="1839023" cy="1569660"/>
          </a:xfrm>
          <a:prstGeom prst="rect">
            <a:avLst/>
          </a:prstGeom>
          <a:solidFill>
            <a:schemeClr val="accent4">
              <a:lumMod val="40000"/>
              <a:lumOff val="60000"/>
            </a:schemeClr>
          </a:solidFill>
          <a:ln>
            <a:noFill/>
          </a:ln>
        </p:spPr>
        <p:txBody>
          <a:bodyPr wrap="square" rtlCol="0">
            <a:spAutoFit/>
          </a:bodyPr>
          <a:lstStyle/>
          <a:p>
            <a:r>
              <a:rPr lang="es-ES" sz="1600" dirty="0">
                <a:latin typeface="Arial" panose="020B0604020202020204" pitchFamily="34" charset="0"/>
                <a:cs typeface="Arial" panose="020B0604020202020204" pitchFamily="34" charset="0"/>
              </a:rPr>
              <a:t>Total and Olsen P</a:t>
            </a:r>
          </a:p>
          <a:p>
            <a:r>
              <a:rPr lang="es-ES" sz="1600" dirty="0" err="1">
                <a:latin typeface="Arial" panose="020B0604020202020204" pitchFamily="34" charset="0"/>
                <a:cs typeface="Arial" panose="020B0604020202020204" pitchFamily="34" charset="0"/>
              </a:rPr>
              <a:t>Exchangeable</a:t>
            </a:r>
            <a:r>
              <a:rPr lang="es-ES" sz="1600" dirty="0">
                <a:latin typeface="Arial" panose="020B0604020202020204" pitchFamily="34" charset="0"/>
                <a:cs typeface="Arial" panose="020B0604020202020204" pitchFamily="34" charset="0"/>
              </a:rPr>
              <a:t> K</a:t>
            </a:r>
          </a:p>
          <a:p>
            <a:r>
              <a:rPr lang="es-ES" sz="1600" dirty="0">
                <a:latin typeface="Arial" panose="020B0604020202020204" pitchFamily="34" charset="0"/>
                <a:cs typeface="Arial" panose="020B0604020202020204" pitchFamily="34" charset="0"/>
              </a:rPr>
              <a:t>Total N</a:t>
            </a:r>
          </a:p>
          <a:p>
            <a:r>
              <a:rPr lang="es-ES" sz="1600" dirty="0">
                <a:latin typeface="Arial" panose="020B0604020202020204" pitchFamily="34" charset="0"/>
                <a:cs typeface="Arial" panose="020B0604020202020204" pitchFamily="34" charset="0"/>
              </a:rPr>
              <a:t>NH</a:t>
            </a:r>
            <a:r>
              <a:rPr lang="es-ES" sz="1600" baseline="-25000" dirty="0">
                <a:latin typeface="Arial" panose="020B0604020202020204" pitchFamily="34" charset="0"/>
                <a:cs typeface="Arial" panose="020B0604020202020204" pitchFamily="34" charset="0"/>
              </a:rPr>
              <a:t>4</a:t>
            </a:r>
            <a:r>
              <a:rPr lang="es-ES" sz="1600" baseline="300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and NO</a:t>
            </a:r>
            <a:r>
              <a:rPr lang="es-ES" sz="1600" baseline="-25000" dirty="0">
                <a:latin typeface="Arial" panose="020B0604020202020204" pitchFamily="34" charset="0"/>
                <a:cs typeface="Arial" panose="020B0604020202020204" pitchFamily="34" charset="0"/>
              </a:rPr>
              <a:t>3</a:t>
            </a:r>
            <a:r>
              <a:rPr lang="es-ES" sz="1600" baseline="30000" dirty="0">
                <a:latin typeface="Arial" panose="020B0604020202020204" pitchFamily="34" charset="0"/>
                <a:cs typeface="Arial" panose="020B0604020202020204" pitchFamily="34" charset="0"/>
              </a:rPr>
              <a:t>-</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TOC</a:t>
            </a:r>
          </a:p>
          <a:p>
            <a:r>
              <a:rPr lang="es-ES" sz="1600" dirty="0">
                <a:latin typeface="Arial" panose="020B0604020202020204" pitchFamily="34" charset="0"/>
                <a:cs typeface="Arial" panose="020B0604020202020204" pitchFamily="34" charset="0"/>
              </a:rPr>
              <a:t>pH and EC</a:t>
            </a:r>
          </a:p>
        </p:txBody>
      </p:sp>
      <p:pic>
        <p:nvPicPr>
          <p:cNvPr id="28" name="Imagen 6" descr="Una sala de estar&#10;&#10;Descripción generada automáticamente con confianza media">
            <a:extLst>
              <a:ext uri="{FF2B5EF4-FFF2-40B4-BE49-F238E27FC236}">
                <a16:creationId xmlns:a16="http://schemas.microsoft.com/office/drawing/2014/main" id="{80C96333-1346-639F-74F8-CCC7F8DE5FC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116" t="46109" r="24439"/>
          <a:stretch/>
        </p:blipFill>
        <p:spPr>
          <a:xfrm>
            <a:off x="7417226" y="1478912"/>
            <a:ext cx="4339346" cy="2714154"/>
          </a:xfrm>
          <a:prstGeom prst="rect">
            <a:avLst/>
          </a:prstGeom>
        </p:spPr>
      </p:pic>
      <p:sp>
        <p:nvSpPr>
          <p:cNvPr id="4" name="Title 1">
            <a:extLst>
              <a:ext uri="{FF2B5EF4-FFF2-40B4-BE49-F238E27FC236}">
                <a16:creationId xmlns:a16="http://schemas.microsoft.com/office/drawing/2014/main" id="{5B1C6327-9A43-9B89-63D4-0D2FEFF5D745}"/>
              </a:ext>
            </a:extLst>
          </p:cNvPr>
          <p:cNvSpPr txBox="1">
            <a:spLocks/>
          </p:cNvSpPr>
          <p:nvPr/>
        </p:nvSpPr>
        <p:spPr>
          <a:xfrm>
            <a:off x="1295483" y="399900"/>
            <a:ext cx="10515600"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Pot tests with </a:t>
            </a:r>
            <a:r>
              <a:rPr lang="en-US" sz="3600" dirty="0" err="1"/>
              <a:t>biostimulant</a:t>
            </a:r>
            <a:endParaRPr lang="en-US" sz="3600" dirty="0"/>
          </a:p>
        </p:txBody>
      </p:sp>
    </p:spTree>
    <p:extLst>
      <p:ext uri="{BB962C8B-B14F-4D97-AF65-F5344CB8AC3E}">
        <p14:creationId xmlns:p14="http://schemas.microsoft.com/office/powerpoint/2010/main" val="154980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B797-979E-7095-98C1-4DB31DB4A5BC}"/>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C8DA2F42-7AE8-349F-ADCA-1320B8F48379}"/>
              </a:ext>
            </a:extLst>
          </p:cNvPr>
          <p:cNvGrpSpPr/>
          <p:nvPr/>
        </p:nvGrpSpPr>
        <p:grpSpPr>
          <a:xfrm>
            <a:off x="0" y="6321252"/>
            <a:ext cx="12192000" cy="536748"/>
            <a:chOff x="0" y="6321252"/>
            <a:chExt cx="12192000" cy="536748"/>
          </a:xfrm>
        </p:grpSpPr>
        <p:sp>
          <p:nvSpPr>
            <p:cNvPr id="5" name="Rectangle 4">
              <a:extLst>
                <a:ext uri="{FF2B5EF4-FFF2-40B4-BE49-F238E27FC236}">
                  <a16:creationId xmlns:a16="http://schemas.microsoft.com/office/drawing/2014/main" id="{89B0B5FF-020B-9CE9-83F4-0A04ED7EAAD2}"/>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Agrupa 5">
              <a:extLst>
                <a:ext uri="{FF2B5EF4-FFF2-40B4-BE49-F238E27FC236}">
                  <a16:creationId xmlns:a16="http://schemas.microsoft.com/office/drawing/2014/main" id="{4DE01006-35F6-4CA0-EEB6-A3AD2B3A16E9}"/>
                </a:ext>
              </a:extLst>
            </p:cNvPr>
            <p:cNvGrpSpPr/>
            <p:nvPr/>
          </p:nvGrpSpPr>
          <p:grpSpPr>
            <a:xfrm>
              <a:off x="79192" y="6321252"/>
              <a:ext cx="3645083" cy="536748"/>
              <a:chOff x="341857" y="5894412"/>
              <a:chExt cx="6260166" cy="976250"/>
            </a:xfrm>
            <a:solidFill>
              <a:schemeClr val="bg1"/>
            </a:solidFill>
          </p:grpSpPr>
          <p:pic>
            <p:nvPicPr>
              <p:cNvPr id="9" name="Imatge 6">
                <a:extLst>
                  <a:ext uri="{FF2B5EF4-FFF2-40B4-BE49-F238E27FC236}">
                    <a16:creationId xmlns:a16="http://schemas.microsoft.com/office/drawing/2014/main" id="{32C785A1-EDC6-7927-DA54-D1D733C26F0B}"/>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0" name="Imatge 8">
                <a:extLst>
                  <a:ext uri="{FF2B5EF4-FFF2-40B4-BE49-F238E27FC236}">
                    <a16:creationId xmlns:a16="http://schemas.microsoft.com/office/drawing/2014/main" id="{CA782941-8685-8B0E-9C16-64F46453BE2F}"/>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1" name="Imatge 9">
                <a:extLst>
                  <a:ext uri="{FF2B5EF4-FFF2-40B4-BE49-F238E27FC236}">
                    <a16:creationId xmlns:a16="http://schemas.microsoft.com/office/drawing/2014/main" id="{2BFE7B48-A34B-1982-6ADD-489F2AF218B2}"/>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2" name="Imatge 10">
                <a:extLst>
                  <a:ext uri="{FF2B5EF4-FFF2-40B4-BE49-F238E27FC236}">
                    <a16:creationId xmlns:a16="http://schemas.microsoft.com/office/drawing/2014/main" id="{A9D39570-34E7-7752-1D44-DCB578C705AB}"/>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3" name="Imatge 11" descr="Imatge que conté text&#10;&#10;Descripció generada automàticament">
                <a:extLst>
                  <a:ext uri="{FF2B5EF4-FFF2-40B4-BE49-F238E27FC236}">
                    <a16:creationId xmlns:a16="http://schemas.microsoft.com/office/drawing/2014/main" id="{5FA2F32D-CBBC-2481-B317-AFDC6A9A3930}"/>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7" name="Picture 2">
              <a:extLst>
                <a:ext uri="{FF2B5EF4-FFF2-40B4-BE49-F238E27FC236}">
                  <a16:creationId xmlns:a16="http://schemas.microsoft.com/office/drawing/2014/main" id="{DF502058-C977-F40E-F1DB-AB13F5D046EB}"/>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8" name="Imagen 7" descr="Logotipo&#10;&#10;Descripción generada automáticamente">
              <a:extLst>
                <a:ext uri="{FF2B5EF4-FFF2-40B4-BE49-F238E27FC236}">
                  <a16:creationId xmlns:a16="http://schemas.microsoft.com/office/drawing/2014/main" id="{74BC9C79-2512-D6E7-9C23-4B4CF452B0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15" name="Irudia 24">
            <a:extLst>
              <a:ext uri="{FF2B5EF4-FFF2-40B4-BE49-F238E27FC236}">
                <a16:creationId xmlns:a16="http://schemas.microsoft.com/office/drawing/2014/main" id="{E6908D38-E442-5561-A216-540D764F7C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3" name="Title 1">
            <a:extLst>
              <a:ext uri="{FF2B5EF4-FFF2-40B4-BE49-F238E27FC236}">
                <a16:creationId xmlns:a16="http://schemas.microsoft.com/office/drawing/2014/main" id="{F3AA2ADC-E65E-AE11-B907-0CAD9DE6296E}"/>
              </a:ext>
            </a:extLst>
          </p:cNvPr>
          <p:cNvSpPr txBox="1">
            <a:spLocks/>
          </p:cNvSpPr>
          <p:nvPr/>
        </p:nvSpPr>
        <p:spPr>
          <a:xfrm>
            <a:off x="1295483" y="399900"/>
            <a:ext cx="10515600"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Pot tests with </a:t>
            </a:r>
            <a:r>
              <a:rPr lang="en-US" sz="3600" dirty="0" err="1"/>
              <a:t>biostimulant</a:t>
            </a:r>
            <a:endParaRPr lang="en-US" sz="3600" dirty="0"/>
          </a:p>
        </p:txBody>
      </p:sp>
      <p:pic>
        <p:nvPicPr>
          <p:cNvPr id="2" name="Imagen 1">
            <a:extLst>
              <a:ext uri="{FF2B5EF4-FFF2-40B4-BE49-F238E27FC236}">
                <a16:creationId xmlns:a16="http://schemas.microsoft.com/office/drawing/2014/main" id="{1C809D41-C763-73A8-8F8C-A0DF9808BFAC}"/>
              </a:ext>
            </a:extLst>
          </p:cNvPr>
          <p:cNvPicPr>
            <a:picLocks noChangeAspect="1"/>
          </p:cNvPicPr>
          <p:nvPr/>
        </p:nvPicPr>
        <p:blipFill>
          <a:blip r:embed="rId11"/>
          <a:stretch>
            <a:fillRect/>
          </a:stretch>
        </p:blipFill>
        <p:spPr>
          <a:xfrm>
            <a:off x="4268391" y="1644770"/>
            <a:ext cx="7487204" cy="3048995"/>
          </a:xfrm>
          <a:prstGeom prst="rect">
            <a:avLst/>
          </a:prstGeom>
        </p:spPr>
      </p:pic>
      <p:graphicFrame>
        <p:nvGraphicFramePr>
          <p:cNvPr id="14" name="Tabla 3">
            <a:extLst>
              <a:ext uri="{FF2B5EF4-FFF2-40B4-BE49-F238E27FC236}">
                <a16:creationId xmlns:a16="http://schemas.microsoft.com/office/drawing/2014/main" id="{568BF358-0249-7AF9-0524-5F340D8A8A90}"/>
              </a:ext>
            </a:extLst>
          </p:cNvPr>
          <p:cNvGraphicFramePr>
            <a:graphicFrameLocks noGrp="1"/>
          </p:cNvGraphicFramePr>
          <p:nvPr/>
        </p:nvGraphicFramePr>
        <p:xfrm>
          <a:off x="4592166" y="4795164"/>
          <a:ext cx="7178812" cy="1554209"/>
        </p:xfrm>
        <a:graphic>
          <a:graphicData uri="http://schemas.openxmlformats.org/drawingml/2006/table">
            <a:tbl>
              <a:tblPr firstRow="1" bandRow="1">
                <a:tableStyleId>{7DF18680-E054-41AD-8BC1-D1AEF772440D}</a:tableStyleId>
              </a:tblPr>
              <a:tblGrid>
                <a:gridCol w="2334760">
                  <a:extLst>
                    <a:ext uri="{9D8B030D-6E8A-4147-A177-3AD203B41FA5}">
                      <a16:colId xmlns:a16="http://schemas.microsoft.com/office/drawing/2014/main" val="447207429"/>
                    </a:ext>
                  </a:extLst>
                </a:gridCol>
                <a:gridCol w="2422026">
                  <a:extLst>
                    <a:ext uri="{9D8B030D-6E8A-4147-A177-3AD203B41FA5}">
                      <a16:colId xmlns:a16="http://schemas.microsoft.com/office/drawing/2014/main" val="3236552968"/>
                    </a:ext>
                  </a:extLst>
                </a:gridCol>
                <a:gridCol w="2422026">
                  <a:extLst>
                    <a:ext uri="{9D8B030D-6E8A-4147-A177-3AD203B41FA5}">
                      <a16:colId xmlns:a16="http://schemas.microsoft.com/office/drawing/2014/main" val="3786240788"/>
                    </a:ext>
                  </a:extLst>
                </a:gridCol>
              </a:tblGrid>
              <a:tr h="305364">
                <a:tc>
                  <a:txBody>
                    <a:bodyPr/>
                    <a:lstStyle/>
                    <a:p>
                      <a:r>
                        <a:rPr lang="es-ES" sz="1400" dirty="0"/>
                        <a:t>OPTIMAL CONDITIONS</a:t>
                      </a:r>
                    </a:p>
                  </a:txBody>
                  <a:tcPr/>
                </a:tc>
                <a:tc>
                  <a:txBody>
                    <a:bodyPr/>
                    <a:lstStyle/>
                    <a:p>
                      <a:r>
                        <a:rPr lang="es-ES" sz="1400" dirty="0"/>
                        <a:t>HYDRIC STRESS (40% ETP)</a:t>
                      </a:r>
                    </a:p>
                  </a:txBody>
                  <a:tcPr/>
                </a:tc>
                <a:tc>
                  <a:txBody>
                    <a:bodyPr/>
                    <a:lstStyle/>
                    <a:p>
                      <a:r>
                        <a:rPr lang="es-ES" sz="1400" dirty="0"/>
                        <a:t>SALINE STRESS (135 </a:t>
                      </a:r>
                      <a:r>
                        <a:rPr lang="es-ES" sz="1400" dirty="0" err="1"/>
                        <a:t>mM</a:t>
                      </a:r>
                      <a:r>
                        <a:rPr lang="es-ES" sz="1400" dirty="0"/>
                        <a:t> NaCl)</a:t>
                      </a:r>
                    </a:p>
                  </a:txBody>
                  <a:tcPr/>
                </a:tc>
                <a:extLst>
                  <a:ext uri="{0D108BD9-81ED-4DB2-BD59-A6C34878D82A}">
                    <a16:rowId xmlns:a16="http://schemas.microsoft.com/office/drawing/2014/main" val="991302077"/>
                  </a:ext>
                </a:extLst>
              </a:tr>
              <a:tr h="305364">
                <a:tc>
                  <a:txBody>
                    <a:bodyPr/>
                    <a:lstStyle/>
                    <a:p>
                      <a:r>
                        <a:rPr lang="es-ES" sz="1400" dirty="0"/>
                        <a:t>OC-C (Control)</a:t>
                      </a:r>
                    </a:p>
                  </a:txBody>
                  <a:tcPr/>
                </a:tc>
                <a:tc>
                  <a:txBody>
                    <a:bodyPr/>
                    <a:lstStyle/>
                    <a:p>
                      <a:r>
                        <a:rPr lang="es-ES" sz="1400" dirty="0"/>
                        <a:t>HS-C (Control)</a:t>
                      </a:r>
                    </a:p>
                  </a:txBody>
                  <a:tcPr/>
                </a:tc>
                <a:tc>
                  <a:txBody>
                    <a:bodyPr/>
                    <a:lstStyle/>
                    <a:p>
                      <a:r>
                        <a:rPr lang="es-ES" sz="1400" dirty="0"/>
                        <a:t>SS-C (Control)</a:t>
                      </a:r>
                    </a:p>
                  </a:txBody>
                  <a:tcPr/>
                </a:tc>
                <a:extLst>
                  <a:ext uri="{0D108BD9-81ED-4DB2-BD59-A6C34878D82A}">
                    <a16:rowId xmlns:a16="http://schemas.microsoft.com/office/drawing/2014/main" val="3271117467"/>
                  </a:ext>
                </a:extLst>
              </a:tr>
              <a:tr h="317839">
                <a:tc>
                  <a:txBody>
                    <a:bodyPr/>
                    <a:lstStyle/>
                    <a:p>
                      <a:r>
                        <a:rPr lang="es-ES" sz="1400" dirty="0"/>
                        <a:t>OC-BS (</a:t>
                      </a:r>
                      <a:r>
                        <a:rPr lang="es-ES" sz="1400" dirty="0" err="1"/>
                        <a:t>Biostimulant</a:t>
                      </a:r>
                      <a:r>
                        <a:rPr lang="es-ES" sz="1400" dirty="0"/>
                        <a:t> </a:t>
                      </a:r>
                      <a:r>
                        <a:rPr lang="es-ES" sz="1400" dirty="0" err="1"/>
                        <a:t>Soil</a:t>
                      </a:r>
                      <a:r>
                        <a:rPr lang="es-ES" sz="1400" dirty="0"/>
                        <a:t>)</a:t>
                      </a:r>
                    </a:p>
                  </a:txBody>
                  <a:tcPr/>
                </a:tc>
                <a:tc>
                  <a:txBody>
                    <a:bodyPr/>
                    <a:lstStyle/>
                    <a:p>
                      <a:r>
                        <a:rPr lang="es-ES" sz="1400" dirty="0"/>
                        <a:t>HS-BS (</a:t>
                      </a:r>
                      <a:r>
                        <a:rPr lang="es-ES" sz="1400" dirty="0" err="1"/>
                        <a:t>Biostimulant</a:t>
                      </a:r>
                      <a:r>
                        <a:rPr lang="es-ES" sz="1400" dirty="0"/>
                        <a:t> </a:t>
                      </a:r>
                      <a:r>
                        <a:rPr lang="es-ES" sz="1400" dirty="0" err="1"/>
                        <a:t>Soil</a:t>
                      </a:r>
                      <a:r>
                        <a:rPr lang="es-ES" sz="1400" dirty="0"/>
                        <a:t>)</a:t>
                      </a:r>
                    </a:p>
                  </a:txBody>
                  <a:tcPr/>
                </a:tc>
                <a:tc>
                  <a:txBody>
                    <a:bodyPr/>
                    <a:lstStyle/>
                    <a:p>
                      <a:r>
                        <a:rPr lang="es-ES" sz="1400" dirty="0"/>
                        <a:t>SS-BS (</a:t>
                      </a:r>
                      <a:r>
                        <a:rPr lang="es-ES" sz="1400" dirty="0" err="1"/>
                        <a:t>Biostimulant</a:t>
                      </a:r>
                      <a:r>
                        <a:rPr lang="es-ES" sz="1400" dirty="0"/>
                        <a:t> </a:t>
                      </a:r>
                      <a:r>
                        <a:rPr lang="es-ES" sz="1400" dirty="0" err="1"/>
                        <a:t>Soil</a:t>
                      </a:r>
                      <a:r>
                        <a:rPr lang="es-ES" sz="1400" dirty="0"/>
                        <a:t>)</a:t>
                      </a:r>
                    </a:p>
                  </a:txBody>
                  <a:tcPr/>
                </a:tc>
                <a:extLst>
                  <a:ext uri="{0D108BD9-81ED-4DB2-BD59-A6C34878D82A}">
                    <a16:rowId xmlns:a16="http://schemas.microsoft.com/office/drawing/2014/main" val="463966083"/>
                  </a:ext>
                </a:extLst>
              </a:tr>
              <a:tr h="305364">
                <a:tc>
                  <a:txBody>
                    <a:bodyPr/>
                    <a:lstStyle/>
                    <a:p>
                      <a:r>
                        <a:rPr lang="es-ES" sz="1400" dirty="0"/>
                        <a:t>OC-BL (</a:t>
                      </a:r>
                      <a:r>
                        <a:rPr lang="es-ES" sz="1400" dirty="0" err="1"/>
                        <a:t>Biostimulant</a:t>
                      </a:r>
                      <a:r>
                        <a:rPr lang="es-ES" sz="1400" dirty="0"/>
                        <a:t> </a:t>
                      </a:r>
                      <a:r>
                        <a:rPr lang="es-ES" sz="1400" dirty="0" err="1"/>
                        <a:t>Leaf</a:t>
                      </a:r>
                      <a:r>
                        <a:rPr lang="es-ES" sz="1400" dirty="0"/>
                        <a:t>)</a:t>
                      </a:r>
                    </a:p>
                  </a:txBody>
                  <a:tcPr/>
                </a:tc>
                <a:tc>
                  <a:txBody>
                    <a:bodyPr/>
                    <a:lstStyle/>
                    <a:p>
                      <a:r>
                        <a:rPr lang="es-ES" sz="1400" dirty="0"/>
                        <a:t>HS-BL (</a:t>
                      </a:r>
                      <a:r>
                        <a:rPr lang="es-ES" sz="1400" dirty="0" err="1"/>
                        <a:t>Biostimulant</a:t>
                      </a:r>
                      <a:r>
                        <a:rPr lang="es-ES" sz="1400" dirty="0"/>
                        <a:t> </a:t>
                      </a:r>
                      <a:r>
                        <a:rPr lang="es-ES" sz="1400" dirty="0" err="1"/>
                        <a:t>Leaf</a:t>
                      </a:r>
                      <a:r>
                        <a:rPr lang="es-ES" sz="1400" dirty="0"/>
                        <a:t>)</a:t>
                      </a:r>
                    </a:p>
                  </a:txBody>
                  <a:tcPr/>
                </a:tc>
                <a:tc>
                  <a:txBody>
                    <a:bodyPr/>
                    <a:lstStyle/>
                    <a:p>
                      <a:r>
                        <a:rPr lang="es-ES" sz="1400" dirty="0"/>
                        <a:t>SS-BL (</a:t>
                      </a:r>
                      <a:r>
                        <a:rPr lang="es-ES" sz="1400" dirty="0" err="1"/>
                        <a:t>Biostimulant</a:t>
                      </a:r>
                      <a:r>
                        <a:rPr lang="es-ES" sz="1400" dirty="0"/>
                        <a:t> </a:t>
                      </a:r>
                      <a:r>
                        <a:rPr lang="es-ES" sz="1400" dirty="0" err="1"/>
                        <a:t>Leaf</a:t>
                      </a:r>
                      <a:r>
                        <a:rPr lang="es-ES" sz="1400" dirty="0"/>
                        <a:t>)</a:t>
                      </a:r>
                    </a:p>
                  </a:txBody>
                  <a:tcPr/>
                </a:tc>
                <a:extLst>
                  <a:ext uri="{0D108BD9-81ED-4DB2-BD59-A6C34878D82A}">
                    <a16:rowId xmlns:a16="http://schemas.microsoft.com/office/drawing/2014/main" val="577222217"/>
                  </a:ext>
                </a:extLst>
              </a:tr>
              <a:tr h="320278">
                <a:tc>
                  <a:txBody>
                    <a:bodyPr/>
                    <a:lstStyle/>
                    <a:p>
                      <a:r>
                        <a:rPr lang="es-ES" sz="1400" dirty="0"/>
                        <a:t>OC-BC (</a:t>
                      </a:r>
                      <a:r>
                        <a:rPr lang="es-ES" sz="1400" dirty="0" err="1"/>
                        <a:t>Biost</a:t>
                      </a:r>
                      <a:r>
                        <a:rPr lang="es-ES" sz="1400" dirty="0"/>
                        <a:t>. </a:t>
                      </a:r>
                      <a:r>
                        <a:rPr lang="es-ES" sz="1400" dirty="0" err="1"/>
                        <a:t>Commercial</a:t>
                      </a:r>
                      <a:r>
                        <a:rPr lang="es-ES" sz="1400" dirty="0"/>
                        <a:t>)</a:t>
                      </a:r>
                    </a:p>
                  </a:txBody>
                  <a:tcPr/>
                </a:tc>
                <a:tc>
                  <a:txBody>
                    <a:bodyPr/>
                    <a:lstStyle/>
                    <a:p>
                      <a:r>
                        <a:rPr lang="es-ES" sz="1400" dirty="0"/>
                        <a:t>HS-BC (</a:t>
                      </a:r>
                      <a:r>
                        <a:rPr lang="es-ES" sz="1400" dirty="0" err="1"/>
                        <a:t>Biost</a:t>
                      </a:r>
                      <a:r>
                        <a:rPr lang="es-ES" sz="1400" dirty="0"/>
                        <a:t>. </a:t>
                      </a:r>
                      <a:r>
                        <a:rPr lang="es-ES" sz="1400" dirty="0" err="1"/>
                        <a:t>Commercial</a:t>
                      </a:r>
                      <a:r>
                        <a:rPr lang="es-ES" sz="1400" dirty="0"/>
                        <a:t>)</a:t>
                      </a:r>
                    </a:p>
                  </a:txBody>
                  <a:tcPr/>
                </a:tc>
                <a:tc>
                  <a:txBody>
                    <a:bodyPr/>
                    <a:lstStyle/>
                    <a:p>
                      <a:r>
                        <a:rPr lang="es-ES" sz="1400" dirty="0"/>
                        <a:t>SS-BC (</a:t>
                      </a:r>
                      <a:r>
                        <a:rPr lang="es-ES" sz="1400" dirty="0" err="1"/>
                        <a:t>Biost</a:t>
                      </a:r>
                      <a:r>
                        <a:rPr lang="es-ES" sz="1400" dirty="0"/>
                        <a:t>. </a:t>
                      </a:r>
                      <a:r>
                        <a:rPr lang="es-ES" sz="1400" dirty="0" err="1"/>
                        <a:t>Commercial</a:t>
                      </a:r>
                      <a:r>
                        <a:rPr lang="es-ES" sz="1400" dirty="0"/>
                        <a:t>)</a:t>
                      </a:r>
                    </a:p>
                  </a:txBody>
                  <a:tcPr/>
                </a:tc>
                <a:extLst>
                  <a:ext uri="{0D108BD9-81ED-4DB2-BD59-A6C34878D82A}">
                    <a16:rowId xmlns:a16="http://schemas.microsoft.com/office/drawing/2014/main" val="2321336415"/>
                  </a:ext>
                </a:extLst>
              </a:tr>
            </a:tbl>
          </a:graphicData>
        </a:graphic>
      </p:graphicFrame>
      <p:pic>
        <p:nvPicPr>
          <p:cNvPr id="2050" name="Picture 2" descr="Tomate - Foto de stock de Tomate Cereza libre de derechos">
            <a:extLst>
              <a:ext uri="{FF2B5EF4-FFF2-40B4-BE49-F238E27FC236}">
                <a16:creationId xmlns:a16="http://schemas.microsoft.com/office/drawing/2014/main" id="{1089C23F-9C3A-D5FE-C0E0-B789F52C82B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2677" r="41802" b="5238"/>
          <a:stretch/>
        </p:blipFill>
        <p:spPr bwMode="auto">
          <a:xfrm>
            <a:off x="0" y="1472476"/>
            <a:ext cx="1894818" cy="481632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749769AA-E308-1AAA-FC6C-886FB838B7B0}"/>
              </a:ext>
            </a:extLst>
          </p:cNvPr>
          <p:cNvSpPr txBox="1"/>
          <p:nvPr/>
        </p:nvSpPr>
        <p:spPr>
          <a:xfrm>
            <a:off x="1894818" y="1899003"/>
            <a:ext cx="2284150" cy="3693319"/>
          </a:xfrm>
          <a:prstGeom prst="rect">
            <a:avLst/>
          </a:prstGeom>
          <a:solidFill>
            <a:srgbClr val="F1F8EC">
              <a:alpha val="30980"/>
            </a:srgbClr>
          </a:solidFill>
        </p:spPr>
        <p:txBody>
          <a:bodyPr wrap="square">
            <a:spAutoFit/>
          </a:bodyPr>
          <a:lstStyle/>
          <a:p>
            <a:endParaRPr lang="en-GB"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a:t>
            </a:r>
            <a:r>
              <a:rPr lang="en-GB"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tomato</a:t>
            </a:r>
            <a:r>
              <a:rPr lang="en-GB"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the foliar application of the </a:t>
            </a:r>
            <a:r>
              <a:rPr lang="en-GB" kern="100" dirty="0" err="1">
                <a:solidFill>
                  <a:srgbClr val="000000"/>
                </a:solidFill>
                <a:latin typeface="Arial" panose="020B0604020202020204" pitchFamily="34" charset="0"/>
                <a:ea typeface="Calibri" panose="020F0502020204030204" pitchFamily="34" charset="0"/>
                <a:cs typeface="Arial" panose="020B0604020202020204" pitchFamily="34" charset="0"/>
              </a:rPr>
              <a:t>biostimulant</a:t>
            </a: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 ES-AA increased plant </a:t>
            </a:r>
            <a:r>
              <a:rPr lang="en-GB"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biomass both under optimal conditions and hydric stress, </a:t>
            </a: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similarly to the effects obtained with the commercial </a:t>
            </a:r>
            <a:r>
              <a:rPr lang="en-US"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biostimulant</a:t>
            </a:r>
            <a:endPar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1567583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01E506E-28F3-81F8-7764-D7195D4E29B8}"/>
              </a:ext>
            </a:extLst>
          </p:cNvPr>
          <p:cNvGrpSpPr/>
          <p:nvPr/>
        </p:nvGrpSpPr>
        <p:grpSpPr>
          <a:xfrm>
            <a:off x="0" y="6321252"/>
            <a:ext cx="12192000" cy="536748"/>
            <a:chOff x="0" y="6321252"/>
            <a:chExt cx="12192000" cy="536748"/>
          </a:xfrm>
        </p:grpSpPr>
        <p:sp>
          <p:nvSpPr>
            <p:cNvPr id="5" name="Rectangle 4">
              <a:extLst>
                <a:ext uri="{FF2B5EF4-FFF2-40B4-BE49-F238E27FC236}">
                  <a16:creationId xmlns:a16="http://schemas.microsoft.com/office/drawing/2014/main" id="{BF7AF20F-F7A4-D3BD-4C00-C7A7DCE8DF90}"/>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Agrupa 5">
              <a:extLst>
                <a:ext uri="{FF2B5EF4-FFF2-40B4-BE49-F238E27FC236}">
                  <a16:creationId xmlns:a16="http://schemas.microsoft.com/office/drawing/2014/main" id="{07C0666F-F6F1-7203-EF86-B4C81D4D2177}"/>
                </a:ext>
              </a:extLst>
            </p:cNvPr>
            <p:cNvGrpSpPr/>
            <p:nvPr/>
          </p:nvGrpSpPr>
          <p:grpSpPr>
            <a:xfrm>
              <a:off x="79192" y="6321252"/>
              <a:ext cx="3645083" cy="536748"/>
              <a:chOff x="341857" y="5894412"/>
              <a:chExt cx="6260166" cy="976250"/>
            </a:xfrm>
            <a:solidFill>
              <a:schemeClr val="bg1"/>
            </a:solidFill>
          </p:grpSpPr>
          <p:pic>
            <p:nvPicPr>
              <p:cNvPr id="9" name="Imatge 6">
                <a:extLst>
                  <a:ext uri="{FF2B5EF4-FFF2-40B4-BE49-F238E27FC236}">
                    <a16:creationId xmlns:a16="http://schemas.microsoft.com/office/drawing/2014/main" id="{D116C945-7921-51D3-DF88-4C49F6857D94}"/>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0" name="Imatge 8">
                <a:extLst>
                  <a:ext uri="{FF2B5EF4-FFF2-40B4-BE49-F238E27FC236}">
                    <a16:creationId xmlns:a16="http://schemas.microsoft.com/office/drawing/2014/main" id="{C4C6D32E-4111-9A31-4E12-54C022DA3028}"/>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1" name="Imatge 9">
                <a:extLst>
                  <a:ext uri="{FF2B5EF4-FFF2-40B4-BE49-F238E27FC236}">
                    <a16:creationId xmlns:a16="http://schemas.microsoft.com/office/drawing/2014/main" id="{6D73A3D6-D75A-80C0-2EC3-97EC825582B8}"/>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2" name="Imatge 10">
                <a:extLst>
                  <a:ext uri="{FF2B5EF4-FFF2-40B4-BE49-F238E27FC236}">
                    <a16:creationId xmlns:a16="http://schemas.microsoft.com/office/drawing/2014/main" id="{E840DC9B-C701-BEFB-429C-D391F5633FBA}"/>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3" name="Imatge 11" descr="Imatge que conté text&#10;&#10;Descripció generada automàticament">
                <a:extLst>
                  <a:ext uri="{FF2B5EF4-FFF2-40B4-BE49-F238E27FC236}">
                    <a16:creationId xmlns:a16="http://schemas.microsoft.com/office/drawing/2014/main" id="{898D5C3C-4DAE-C40E-90BD-416CBC50E008}"/>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7" name="Picture 2">
              <a:extLst>
                <a:ext uri="{FF2B5EF4-FFF2-40B4-BE49-F238E27FC236}">
                  <a16:creationId xmlns:a16="http://schemas.microsoft.com/office/drawing/2014/main" id="{3113A0F5-70A3-513E-C035-5FFE67CA14A3}"/>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8" name="Imagen 7" descr="Logotipo&#10;&#10;Descripción generada automáticamente">
              <a:extLst>
                <a:ext uri="{FF2B5EF4-FFF2-40B4-BE49-F238E27FC236}">
                  <a16:creationId xmlns:a16="http://schemas.microsoft.com/office/drawing/2014/main" id="{1C0EBB17-DBC4-CBCF-02C0-5536D4A852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14" name="CuadroTexto 3">
            <a:extLst>
              <a:ext uri="{FF2B5EF4-FFF2-40B4-BE49-F238E27FC236}">
                <a16:creationId xmlns:a16="http://schemas.microsoft.com/office/drawing/2014/main" id="{71734A25-1A12-DDCF-531F-B9848658D57C}"/>
              </a:ext>
            </a:extLst>
          </p:cNvPr>
          <p:cNvSpPr txBox="1"/>
          <p:nvPr/>
        </p:nvSpPr>
        <p:spPr>
          <a:xfrm>
            <a:off x="528717" y="1543746"/>
            <a:ext cx="7243683" cy="707886"/>
          </a:xfrm>
          <a:prstGeom prst="rect">
            <a:avLst/>
          </a:prstGeom>
          <a:noFill/>
        </p:spPr>
        <p:txBody>
          <a:bodyPr wrap="square" rtlCol="0">
            <a:spAutoFit/>
          </a:bodyPr>
          <a:lstStyle/>
          <a:p>
            <a:r>
              <a:rPr lang="es-ES" sz="2000" b="1" dirty="0" err="1">
                <a:latin typeface="Arial" panose="020B0604020202020204" pitchFamily="34" charset="0"/>
                <a:cs typeface="Arial" panose="020B0604020202020204" pitchFamily="34" charset="0"/>
              </a:rPr>
              <a:t>Biostimulant</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application</a:t>
            </a:r>
            <a:r>
              <a:rPr lang="es-ES" sz="2000" b="1" dirty="0">
                <a:latin typeface="Arial" panose="020B0604020202020204" pitchFamily="34" charset="0"/>
                <a:cs typeface="Arial" panose="020B0604020202020204" pitchFamily="34" charset="0"/>
              </a:rPr>
              <a:t> in </a:t>
            </a:r>
            <a:r>
              <a:rPr lang="es-ES" sz="2000" b="1" dirty="0" err="1">
                <a:latin typeface="Arial" panose="020B0604020202020204" pitchFamily="34" charset="0"/>
                <a:cs typeface="Arial" panose="020B0604020202020204" pitchFamily="34" charset="0"/>
              </a:rPr>
              <a:t>lettuce</a:t>
            </a:r>
            <a:r>
              <a:rPr lang="es-ES" sz="2000" b="1" dirty="0">
                <a:latin typeface="Arial" panose="020B0604020202020204" pitchFamily="34" charset="0"/>
                <a:cs typeface="Arial" panose="020B0604020202020204" pitchFamily="34" charset="0"/>
              </a:rPr>
              <a:t> and </a:t>
            </a:r>
            <a:r>
              <a:rPr lang="es-ES" sz="2000" b="1" dirty="0" err="1">
                <a:latin typeface="Arial" panose="020B0604020202020204" pitchFamily="34" charset="0"/>
                <a:cs typeface="Arial" panose="020B0604020202020204" pitchFamily="34" charset="0"/>
              </a:rPr>
              <a:t>spinach</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plants</a:t>
            </a:r>
            <a:endParaRPr lang="es-E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Growth chamber experiment</a:t>
            </a:r>
            <a:endParaRPr lang="es-ES" sz="2000" b="1" dirty="0">
              <a:latin typeface="Arial" panose="020B0604020202020204" pitchFamily="34" charset="0"/>
              <a:cs typeface="Arial" panose="020B0604020202020204" pitchFamily="34" charset="0"/>
            </a:endParaRPr>
          </a:p>
        </p:txBody>
      </p:sp>
      <p:pic>
        <p:nvPicPr>
          <p:cNvPr id="15" name="Irudia 24">
            <a:extLst>
              <a:ext uri="{FF2B5EF4-FFF2-40B4-BE49-F238E27FC236}">
                <a16:creationId xmlns:a16="http://schemas.microsoft.com/office/drawing/2014/main" id="{B922E366-F7E5-2349-3653-CE0EB3C4BEE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grpSp>
        <p:nvGrpSpPr>
          <p:cNvPr id="22" name="Grupo 21">
            <a:extLst>
              <a:ext uri="{FF2B5EF4-FFF2-40B4-BE49-F238E27FC236}">
                <a16:creationId xmlns:a16="http://schemas.microsoft.com/office/drawing/2014/main" id="{FD04CDDB-0961-E4D6-F63A-9BA3D91812F8}"/>
              </a:ext>
            </a:extLst>
          </p:cNvPr>
          <p:cNvGrpSpPr/>
          <p:nvPr/>
        </p:nvGrpSpPr>
        <p:grpSpPr>
          <a:xfrm>
            <a:off x="7588577" y="2240128"/>
            <a:ext cx="4138591" cy="2674307"/>
            <a:chOff x="702403" y="2556508"/>
            <a:chExt cx="4138591" cy="2674307"/>
          </a:xfrm>
        </p:grpSpPr>
        <p:pic>
          <p:nvPicPr>
            <p:cNvPr id="17" name="Imagen 16">
              <a:extLst>
                <a:ext uri="{FF2B5EF4-FFF2-40B4-BE49-F238E27FC236}">
                  <a16:creationId xmlns:a16="http://schemas.microsoft.com/office/drawing/2014/main" id="{C82D0307-27AC-5FC4-089C-4A5E5951F37A}"/>
                </a:ext>
              </a:extLst>
            </p:cNvPr>
            <p:cNvPicPr>
              <a:picLocks noChangeAspect="1"/>
            </p:cNvPicPr>
            <p:nvPr/>
          </p:nvPicPr>
          <p:blipFill>
            <a:blip r:embed="rId11"/>
            <a:stretch>
              <a:fillRect/>
            </a:stretch>
          </p:blipFill>
          <p:spPr>
            <a:xfrm>
              <a:off x="702403" y="2556508"/>
              <a:ext cx="2145028" cy="2674307"/>
            </a:xfrm>
            <a:prstGeom prst="rect">
              <a:avLst/>
            </a:prstGeom>
          </p:spPr>
        </p:pic>
        <p:cxnSp>
          <p:nvCxnSpPr>
            <p:cNvPr id="18" name="Conector recto de flecha 17">
              <a:extLst>
                <a:ext uri="{FF2B5EF4-FFF2-40B4-BE49-F238E27FC236}">
                  <a16:creationId xmlns:a16="http://schemas.microsoft.com/office/drawing/2014/main" id="{8038CD30-43B2-56C6-5DF4-A37A06995CE0}"/>
                </a:ext>
              </a:extLst>
            </p:cNvPr>
            <p:cNvCxnSpPr>
              <a:cxnSpLocks/>
            </p:cNvCxnSpPr>
            <p:nvPr/>
          </p:nvCxnSpPr>
          <p:spPr>
            <a:xfrm>
              <a:off x="1764704" y="3745144"/>
              <a:ext cx="12441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CuadroTexto 18">
              <a:extLst>
                <a:ext uri="{FF2B5EF4-FFF2-40B4-BE49-F238E27FC236}">
                  <a16:creationId xmlns:a16="http://schemas.microsoft.com/office/drawing/2014/main" id="{193A9342-6399-7FDE-6DA2-7C54B6CD6852}"/>
                </a:ext>
              </a:extLst>
            </p:cNvPr>
            <p:cNvSpPr txBox="1"/>
            <p:nvPr/>
          </p:nvSpPr>
          <p:spPr>
            <a:xfrm>
              <a:off x="3092210" y="2556508"/>
              <a:ext cx="1748784" cy="2554545"/>
            </a:xfrm>
            <a:prstGeom prst="rect">
              <a:avLst/>
            </a:prstGeom>
            <a:solidFill>
              <a:srgbClr val="E2F0D9"/>
            </a:solidFill>
            <a:ln>
              <a:noFill/>
            </a:ln>
          </p:spPr>
          <p:txBody>
            <a:bodyPr wrap="square" rtlCol="0">
              <a:spAutoFit/>
            </a:bodyPr>
            <a:lstStyle/>
            <a:p>
              <a:r>
                <a:rPr lang="es-ES" sz="1600" dirty="0" err="1">
                  <a:latin typeface="Arial" panose="020B0604020202020204" pitchFamily="34" charset="0"/>
                  <a:cs typeface="Arial" panose="020B0604020202020204" pitchFamily="34" charset="0"/>
                </a:rPr>
                <a:t>Plant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biomass</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NPK </a:t>
              </a:r>
              <a:r>
                <a:rPr lang="es-ES" sz="1600" dirty="0" err="1">
                  <a:latin typeface="Arial" panose="020B0604020202020204" pitchFamily="34" charset="0"/>
                  <a:cs typeface="Arial" panose="020B0604020202020204" pitchFamily="34" charset="0"/>
                </a:rPr>
                <a:t>content</a:t>
              </a:r>
              <a:endParaRPr lang="es-ES" sz="1600" dirty="0">
                <a:latin typeface="Arial" panose="020B0604020202020204" pitchFamily="34" charset="0"/>
                <a:cs typeface="Arial" panose="020B0604020202020204" pitchFamily="34" charset="0"/>
              </a:endParaRPr>
            </a:p>
            <a:p>
              <a:r>
                <a:rPr lang="es-ES" sz="1600" dirty="0" err="1">
                  <a:latin typeface="Arial" panose="020B0604020202020204" pitchFamily="34" charset="0"/>
                  <a:cs typeface="Arial" panose="020B0604020202020204" pitchFamily="34" charset="0"/>
                </a:rPr>
                <a:t>Proline</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MDA</a:t>
              </a:r>
            </a:p>
            <a:p>
              <a:r>
                <a:rPr lang="es-ES" sz="1600" dirty="0" err="1">
                  <a:latin typeface="Arial" panose="020B0604020202020204" pitchFamily="34" charset="0"/>
                  <a:cs typeface="Arial" panose="020B0604020202020204" pitchFamily="34" charset="0"/>
                </a:rPr>
                <a:t>Chlorophyll</a:t>
              </a:r>
              <a:endParaRPr lang="es-ES" sz="1600" dirty="0">
                <a:latin typeface="Arial" panose="020B0604020202020204" pitchFamily="34" charset="0"/>
                <a:cs typeface="Arial" panose="020B0604020202020204" pitchFamily="34" charset="0"/>
              </a:endParaRPr>
            </a:p>
            <a:p>
              <a:r>
                <a:rPr lang="es-ES" sz="1600" dirty="0" err="1">
                  <a:latin typeface="Arial" panose="020B0604020202020204" pitchFamily="34" charset="0"/>
                  <a:cs typeface="Arial" panose="020B0604020202020204" pitchFamily="34" charset="0"/>
                </a:rPr>
                <a:t>Carotenoids</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RWC</a:t>
              </a:r>
            </a:p>
            <a:p>
              <a:r>
                <a:rPr lang="es-ES" sz="1600" dirty="0">
                  <a:latin typeface="Arial" panose="020B0604020202020204" pitchFamily="34" charset="0"/>
                  <a:cs typeface="Arial" panose="020B0604020202020204" pitchFamily="34" charset="0"/>
                </a:rPr>
                <a:t>H2O2</a:t>
              </a:r>
            </a:p>
            <a:p>
              <a:r>
                <a:rPr lang="es-ES" sz="1600" dirty="0" err="1">
                  <a:latin typeface="Arial" panose="020B0604020202020204" pitchFamily="34" charset="0"/>
                  <a:cs typeface="Arial" panose="020B0604020202020204" pitchFamily="34" charset="0"/>
                </a:rPr>
                <a:t>Na</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content</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Cl- </a:t>
              </a:r>
              <a:r>
                <a:rPr lang="es-ES" sz="1600" dirty="0" err="1">
                  <a:latin typeface="Arial" panose="020B0604020202020204" pitchFamily="34" charset="0"/>
                  <a:cs typeface="Arial" panose="020B0604020202020204" pitchFamily="34" charset="0"/>
                </a:rPr>
                <a:t>content</a:t>
              </a:r>
              <a:endParaRPr lang="es-ES" sz="1600" dirty="0">
                <a:latin typeface="Arial" panose="020B0604020202020204" pitchFamily="34" charset="0"/>
                <a:cs typeface="Arial" panose="020B0604020202020204" pitchFamily="34" charset="0"/>
              </a:endParaRPr>
            </a:p>
          </p:txBody>
        </p:sp>
      </p:grpSp>
      <p:sp>
        <p:nvSpPr>
          <p:cNvPr id="21" name="Title 1">
            <a:extLst>
              <a:ext uri="{FF2B5EF4-FFF2-40B4-BE49-F238E27FC236}">
                <a16:creationId xmlns:a16="http://schemas.microsoft.com/office/drawing/2014/main" id="{D3A0EC8D-5A7A-46BD-B48A-BEF1462087E3}"/>
              </a:ext>
            </a:extLst>
          </p:cNvPr>
          <p:cNvSpPr txBox="1">
            <a:spLocks/>
          </p:cNvSpPr>
          <p:nvPr/>
        </p:nvSpPr>
        <p:spPr>
          <a:xfrm>
            <a:off x="1295483" y="399900"/>
            <a:ext cx="10515600"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Pot tests with </a:t>
            </a:r>
            <a:r>
              <a:rPr lang="en-US" sz="3600" dirty="0" err="1"/>
              <a:t>biostimulant</a:t>
            </a:r>
            <a:endParaRPr lang="en-US" sz="3600" dirty="0"/>
          </a:p>
        </p:txBody>
      </p:sp>
      <p:graphicFrame>
        <p:nvGraphicFramePr>
          <p:cNvPr id="16" name="Tabla 4">
            <a:extLst>
              <a:ext uri="{FF2B5EF4-FFF2-40B4-BE49-F238E27FC236}">
                <a16:creationId xmlns:a16="http://schemas.microsoft.com/office/drawing/2014/main" id="{7E28B53A-CEBC-DD20-1C59-D7D570F11EAC}"/>
              </a:ext>
            </a:extLst>
          </p:cNvPr>
          <p:cNvGraphicFramePr>
            <a:graphicFrameLocks noGrp="1"/>
          </p:cNvGraphicFramePr>
          <p:nvPr/>
        </p:nvGraphicFramePr>
        <p:xfrm>
          <a:off x="633663" y="4606369"/>
          <a:ext cx="8574504" cy="1320800"/>
        </p:xfrm>
        <a:graphic>
          <a:graphicData uri="http://schemas.openxmlformats.org/drawingml/2006/table">
            <a:tbl>
              <a:tblPr firstRow="1" bandRow="1">
                <a:tableStyleId>{2D5ABB26-0587-4C30-8999-92F81FD0307C}</a:tableStyleId>
              </a:tblPr>
              <a:tblGrid>
                <a:gridCol w="1521496">
                  <a:extLst>
                    <a:ext uri="{9D8B030D-6E8A-4147-A177-3AD203B41FA5}">
                      <a16:colId xmlns:a16="http://schemas.microsoft.com/office/drawing/2014/main" val="3018071026"/>
                    </a:ext>
                  </a:extLst>
                </a:gridCol>
                <a:gridCol w="581480">
                  <a:extLst>
                    <a:ext uri="{9D8B030D-6E8A-4147-A177-3AD203B41FA5}">
                      <a16:colId xmlns:a16="http://schemas.microsoft.com/office/drawing/2014/main" val="584800122"/>
                    </a:ext>
                  </a:extLst>
                </a:gridCol>
                <a:gridCol w="924504">
                  <a:extLst>
                    <a:ext uri="{9D8B030D-6E8A-4147-A177-3AD203B41FA5}">
                      <a16:colId xmlns:a16="http://schemas.microsoft.com/office/drawing/2014/main" val="708482366"/>
                    </a:ext>
                  </a:extLst>
                </a:gridCol>
                <a:gridCol w="924504">
                  <a:extLst>
                    <a:ext uri="{9D8B030D-6E8A-4147-A177-3AD203B41FA5}">
                      <a16:colId xmlns:a16="http://schemas.microsoft.com/office/drawing/2014/main" val="1835284219"/>
                    </a:ext>
                  </a:extLst>
                </a:gridCol>
                <a:gridCol w="924504">
                  <a:extLst>
                    <a:ext uri="{9D8B030D-6E8A-4147-A177-3AD203B41FA5}">
                      <a16:colId xmlns:a16="http://schemas.microsoft.com/office/drawing/2014/main" val="4016608559"/>
                    </a:ext>
                  </a:extLst>
                </a:gridCol>
                <a:gridCol w="924504">
                  <a:extLst>
                    <a:ext uri="{9D8B030D-6E8A-4147-A177-3AD203B41FA5}">
                      <a16:colId xmlns:a16="http://schemas.microsoft.com/office/drawing/2014/main" val="2607975172"/>
                    </a:ext>
                  </a:extLst>
                </a:gridCol>
                <a:gridCol w="924504">
                  <a:extLst>
                    <a:ext uri="{9D8B030D-6E8A-4147-A177-3AD203B41FA5}">
                      <a16:colId xmlns:a16="http://schemas.microsoft.com/office/drawing/2014/main" val="330248511"/>
                    </a:ext>
                  </a:extLst>
                </a:gridCol>
                <a:gridCol w="924504">
                  <a:extLst>
                    <a:ext uri="{9D8B030D-6E8A-4147-A177-3AD203B41FA5}">
                      <a16:colId xmlns:a16="http://schemas.microsoft.com/office/drawing/2014/main" val="2079743557"/>
                    </a:ext>
                  </a:extLst>
                </a:gridCol>
                <a:gridCol w="924504">
                  <a:extLst>
                    <a:ext uri="{9D8B030D-6E8A-4147-A177-3AD203B41FA5}">
                      <a16:colId xmlns:a16="http://schemas.microsoft.com/office/drawing/2014/main" val="3962218511"/>
                    </a:ext>
                  </a:extLst>
                </a:gridCol>
              </a:tblGrid>
              <a:tr h="370840">
                <a:tc>
                  <a:txBody>
                    <a:bodyPr/>
                    <a:lstStyle/>
                    <a:p>
                      <a:pPr algn="ctr"/>
                      <a:r>
                        <a:rPr lang="es-ES" sz="1600" b="1" dirty="0" err="1"/>
                        <a:t>Optimal</a:t>
                      </a:r>
                      <a:r>
                        <a:rPr lang="es-ES" sz="1600" b="1" dirty="0"/>
                        <a:t> </a:t>
                      </a:r>
                      <a:r>
                        <a:rPr lang="es-ES" sz="1600" b="1" dirty="0" err="1"/>
                        <a:t>conditions</a:t>
                      </a:r>
                      <a:endParaRPr lang="es-E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a:r>
                        <a:rPr lang="es-ES" sz="1600" dirty="0"/>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C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endParaRPr lang="es-E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619774"/>
                  </a:ext>
                </a:extLst>
              </a:tr>
              <a:tr h="370840">
                <a:tc>
                  <a:txBody>
                    <a:bodyPr/>
                    <a:lstStyle/>
                    <a:p>
                      <a:pPr algn="ctr"/>
                      <a:r>
                        <a:rPr lang="es-ES" sz="1600" b="1" dirty="0" err="1"/>
                        <a:t>Hydric</a:t>
                      </a:r>
                      <a:r>
                        <a:rPr lang="es-ES" sz="1600" b="1" dirty="0"/>
                        <a:t> Stress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a:r>
                        <a:rPr lang="es-ES" sz="1600" dirty="0"/>
                        <a:t>H1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H1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H2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H2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H3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H3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H4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H4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4148476949"/>
                  </a:ext>
                </a:extLst>
              </a:tr>
              <a:tr h="370840">
                <a:tc>
                  <a:txBody>
                    <a:bodyPr/>
                    <a:lstStyle/>
                    <a:p>
                      <a:pPr algn="ctr"/>
                      <a:r>
                        <a:rPr lang="es-ES" sz="1600" b="1" dirty="0"/>
                        <a:t>Saline Stress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a:r>
                        <a:rPr lang="es-ES" sz="1600" dirty="0"/>
                        <a:t>S1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S1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S2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S2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S3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S3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a:r>
                        <a:rPr lang="es-ES" sz="1600" dirty="0"/>
                        <a:t>S4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DF2"/>
                    </a:solidFill>
                  </a:tcPr>
                </a:tc>
                <a:tc>
                  <a:txBody>
                    <a:bodyPr/>
                    <a:lstStyle/>
                    <a:p>
                      <a:pPr algn="ctr"/>
                      <a:r>
                        <a:rPr lang="es-ES" sz="1600" dirty="0"/>
                        <a:t>S4 + BIO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753599857"/>
                  </a:ext>
                </a:extLst>
              </a:tr>
            </a:tbl>
          </a:graphicData>
        </a:graphic>
      </p:graphicFrame>
      <p:sp>
        <p:nvSpPr>
          <p:cNvPr id="20" name="CuadroTexto 19">
            <a:extLst>
              <a:ext uri="{FF2B5EF4-FFF2-40B4-BE49-F238E27FC236}">
                <a16:creationId xmlns:a16="http://schemas.microsoft.com/office/drawing/2014/main" id="{381BBA40-7F27-3A0A-5AAC-83B7DDC09C84}"/>
              </a:ext>
            </a:extLst>
          </p:cNvPr>
          <p:cNvSpPr txBox="1"/>
          <p:nvPr/>
        </p:nvSpPr>
        <p:spPr>
          <a:xfrm>
            <a:off x="766246" y="2756918"/>
            <a:ext cx="3139533" cy="1200329"/>
          </a:xfrm>
          <a:prstGeom prst="rect">
            <a:avLst/>
          </a:prstGeom>
          <a:noFill/>
          <a:ln>
            <a:solidFill>
              <a:schemeClr val="tx1"/>
            </a:solidFill>
          </a:ln>
        </p:spPr>
        <p:txBody>
          <a:bodyPr wrap="square" rtlCol="0">
            <a:spAutoFit/>
          </a:bodyPr>
          <a:lstStyle/>
          <a:p>
            <a:pPr algn="r"/>
            <a:r>
              <a:rPr lang="es-ES" dirty="0">
                <a:latin typeface="Arial" panose="020B0604020202020204" pitchFamily="34" charset="0"/>
                <a:cs typeface="Arial" panose="020B0604020202020204" pitchFamily="34" charset="0"/>
              </a:rPr>
              <a:t>24-26ºC</a:t>
            </a:r>
          </a:p>
          <a:p>
            <a:pPr algn="r"/>
            <a:r>
              <a:rPr lang="es-ES" dirty="0">
                <a:latin typeface="Arial" panose="020B0604020202020204" pitchFamily="34" charset="0"/>
                <a:cs typeface="Arial" panose="020B0604020202020204" pitchFamily="34" charset="0"/>
              </a:rPr>
              <a:t>45-65% </a:t>
            </a:r>
            <a:r>
              <a:rPr lang="es-ES" dirty="0" err="1">
                <a:latin typeface="Arial" panose="020B0604020202020204" pitchFamily="34" charset="0"/>
                <a:cs typeface="Arial" panose="020B0604020202020204" pitchFamily="34" charset="0"/>
              </a:rPr>
              <a:t>humidity</a:t>
            </a:r>
            <a:endParaRPr lang="es-ES" dirty="0">
              <a:latin typeface="Arial" panose="020B0604020202020204" pitchFamily="34" charset="0"/>
              <a:cs typeface="Arial" panose="020B0604020202020204" pitchFamily="34" charset="0"/>
            </a:endParaRPr>
          </a:p>
          <a:p>
            <a:pPr algn="r"/>
            <a:r>
              <a:rPr lang="es-ES" dirty="0">
                <a:latin typeface="Arial" panose="020B0604020202020204" pitchFamily="34" charset="0"/>
                <a:cs typeface="Arial" panose="020B0604020202020204" pitchFamily="34" charset="0"/>
              </a:rPr>
              <a:t>Light </a:t>
            </a:r>
            <a:r>
              <a:rPr lang="es-ES" dirty="0" err="1">
                <a:latin typeface="Arial" panose="020B0604020202020204" pitchFamily="34" charset="0"/>
                <a:cs typeface="Arial" panose="020B0604020202020204" pitchFamily="34" charset="0"/>
              </a:rPr>
              <a:t>period</a:t>
            </a:r>
            <a:r>
              <a:rPr lang="es-ES" dirty="0">
                <a:latin typeface="Arial" panose="020B0604020202020204" pitchFamily="34" charset="0"/>
                <a:cs typeface="Arial" panose="020B0604020202020204" pitchFamily="34" charset="0"/>
              </a:rPr>
              <a:t>: 12h/12h</a:t>
            </a:r>
          </a:p>
          <a:p>
            <a:pPr algn="r"/>
            <a:r>
              <a:rPr lang="es-ES" dirty="0">
                <a:latin typeface="Arial" panose="020B0604020202020204" pitchFamily="34" charset="0"/>
                <a:cs typeface="Arial" panose="020B0604020202020204" pitchFamily="34" charset="0"/>
              </a:rPr>
              <a:t>6 </a:t>
            </a:r>
            <a:r>
              <a:rPr lang="es-ES" dirty="0" err="1">
                <a:latin typeface="Arial" panose="020B0604020202020204" pitchFamily="34" charset="0"/>
                <a:cs typeface="Arial" panose="020B0604020202020204" pitchFamily="34" charset="0"/>
              </a:rPr>
              <a:t>replicates</a:t>
            </a:r>
            <a:r>
              <a:rPr lang="es-ES" dirty="0">
                <a:latin typeface="Arial" panose="020B0604020202020204" pitchFamily="34" charset="0"/>
                <a:cs typeface="Arial" panose="020B0604020202020204" pitchFamily="34" charset="0"/>
              </a:rPr>
              <a:t> per </a:t>
            </a:r>
            <a:r>
              <a:rPr lang="es-ES" dirty="0" err="1">
                <a:latin typeface="Arial" panose="020B0604020202020204" pitchFamily="34" charset="0"/>
                <a:cs typeface="Arial" panose="020B0604020202020204" pitchFamily="34" charset="0"/>
              </a:rPr>
              <a:t>treatment</a:t>
            </a:r>
            <a:endParaRPr lang="es-ES" dirty="0">
              <a:latin typeface="Arial" panose="020B0604020202020204" pitchFamily="34" charset="0"/>
              <a:cs typeface="Arial" panose="020B0604020202020204" pitchFamily="34" charset="0"/>
            </a:endParaRPr>
          </a:p>
        </p:txBody>
      </p:sp>
      <p:pic>
        <p:nvPicPr>
          <p:cNvPr id="23" name="Imagen 10" descr="Hombre sentado en una planta&#10;&#10;Descripción generada automáticamente">
            <a:extLst>
              <a:ext uri="{FF2B5EF4-FFF2-40B4-BE49-F238E27FC236}">
                <a16:creationId xmlns:a16="http://schemas.microsoft.com/office/drawing/2014/main" id="{7EEA7D15-992A-2EFE-E440-595309D08F2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7305" b="7125"/>
          <a:stretch/>
        </p:blipFill>
        <p:spPr>
          <a:xfrm>
            <a:off x="4150558" y="2357134"/>
            <a:ext cx="3348753" cy="2222427"/>
          </a:xfrm>
          <a:prstGeom prst="rect">
            <a:avLst/>
          </a:prstGeom>
        </p:spPr>
      </p:pic>
    </p:spTree>
    <p:extLst>
      <p:ext uri="{BB962C8B-B14F-4D97-AF65-F5344CB8AC3E}">
        <p14:creationId xmlns:p14="http://schemas.microsoft.com/office/powerpoint/2010/main" val="1108226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B797-979E-7095-98C1-4DB31DB4A5BC}"/>
            </a:ext>
          </a:extLst>
        </p:cNvPr>
        <p:cNvGrpSpPr/>
        <p:nvPr/>
      </p:nvGrpSpPr>
      <p:grpSpPr>
        <a:xfrm>
          <a:off x="0" y="0"/>
          <a:ext cx="0" cy="0"/>
          <a:chOff x="0" y="0"/>
          <a:chExt cx="0" cy="0"/>
        </a:xfrm>
      </p:grpSpPr>
      <p:pic>
        <p:nvPicPr>
          <p:cNvPr id="1028" name="Picture 4" descr="Bebé lettuces - Foto de stock de Lechuga libre de derechos">
            <a:extLst>
              <a:ext uri="{FF2B5EF4-FFF2-40B4-BE49-F238E27FC236}">
                <a16:creationId xmlns:a16="http://schemas.microsoft.com/office/drawing/2014/main" id="{8CF3C249-21C0-95DD-08EC-2BACD15BB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8" t="25178" r="39227" b="6471"/>
          <a:stretch/>
        </p:blipFill>
        <p:spPr bwMode="auto">
          <a:xfrm>
            <a:off x="0" y="3943702"/>
            <a:ext cx="2078272" cy="24429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bé espinaca en el jardín - Foto de stock de Espinaca libre de derechos">
            <a:extLst>
              <a:ext uri="{FF2B5EF4-FFF2-40B4-BE49-F238E27FC236}">
                <a16:creationId xmlns:a16="http://schemas.microsoft.com/office/drawing/2014/main" id="{E20E4AC2-C81B-8578-4DB2-3028C3FB98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15" r="39638" b="9991"/>
          <a:stretch/>
        </p:blipFill>
        <p:spPr bwMode="auto">
          <a:xfrm>
            <a:off x="0" y="1383095"/>
            <a:ext cx="2078272" cy="24980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C8DA2F42-7AE8-349F-ADCA-1320B8F48379}"/>
              </a:ext>
            </a:extLst>
          </p:cNvPr>
          <p:cNvGrpSpPr/>
          <p:nvPr/>
        </p:nvGrpSpPr>
        <p:grpSpPr>
          <a:xfrm>
            <a:off x="0" y="6321252"/>
            <a:ext cx="12192000" cy="536748"/>
            <a:chOff x="0" y="6321252"/>
            <a:chExt cx="12192000" cy="536748"/>
          </a:xfrm>
        </p:grpSpPr>
        <p:sp>
          <p:nvSpPr>
            <p:cNvPr id="5" name="Rectangle 4">
              <a:extLst>
                <a:ext uri="{FF2B5EF4-FFF2-40B4-BE49-F238E27FC236}">
                  <a16:creationId xmlns:a16="http://schemas.microsoft.com/office/drawing/2014/main" id="{89B0B5FF-020B-9CE9-83F4-0A04ED7EAAD2}"/>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Agrupa 5">
              <a:extLst>
                <a:ext uri="{FF2B5EF4-FFF2-40B4-BE49-F238E27FC236}">
                  <a16:creationId xmlns:a16="http://schemas.microsoft.com/office/drawing/2014/main" id="{4DE01006-35F6-4CA0-EEB6-A3AD2B3A16E9}"/>
                </a:ext>
              </a:extLst>
            </p:cNvPr>
            <p:cNvGrpSpPr/>
            <p:nvPr/>
          </p:nvGrpSpPr>
          <p:grpSpPr>
            <a:xfrm>
              <a:off x="79192" y="6321252"/>
              <a:ext cx="3645083" cy="536748"/>
              <a:chOff x="341857" y="5894412"/>
              <a:chExt cx="6260166" cy="976250"/>
            </a:xfrm>
            <a:solidFill>
              <a:schemeClr val="bg1"/>
            </a:solidFill>
          </p:grpSpPr>
          <p:pic>
            <p:nvPicPr>
              <p:cNvPr id="9" name="Imatge 6">
                <a:extLst>
                  <a:ext uri="{FF2B5EF4-FFF2-40B4-BE49-F238E27FC236}">
                    <a16:creationId xmlns:a16="http://schemas.microsoft.com/office/drawing/2014/main" id="{32C785A1-EDC6-7927-DA54-D1D733C26F0B}"/>
                  </a:ext>
                </a:extLst>
              </p:cNvPr>
              <p:cNvPicPr>
                <a:picLocks noChangeAspect="1"/>
              </p:cNvPicPr>
              <p:nvPr/>
            </p:nvPicPr>
            <p:blipFill>
              <a:blip r:embed="rId5"/>
              <a:stretch>
                <a:fillRect/>
              </a:stretch>
            </p:blipFill>
            <p:spPr>
              <a:xfrm>
                <a:off x="3010922" y="5924439"/>
                <a:ext cx="945427" cy="945427"/>
              </a:xfrm>
              <a:prstGeom prst="rect">
                <a:avLst/>
              </a:prstGeom>
              <a:grpFill/>
              <a:ln>
                <a:solidFill>
                  <a:schemeClr val="bg1"/>
                </a:solidFill>
              </a:ln>
            </p:spPr>
          </p:pic>
          <p:pic>
            <p:nvPicPr>
              <p:cNvPr id="10" name="Imatge 8">
                <a:extLst>
                  <a:ext uri="{FF2B5EF4-FFF2-40B4-BE49-F238E27FC236}">
                    <a16:creationId xmlns:a16="http://schemas.microsoft.com/office/drawing/2014/main" id="{CA782941-8685-8B0E-9C16-64F46453BE2F}"/>
                  </a:ext>
                </a:extLst>
              </p:cNvPr>
              <p:cNvPicPr>
                <a:picLocks noChangeAspect="1"/>
              </p:cNvPicPr>
              <p:nvPr/>
            </p:nvPicPr>
            <p:blipFill>
              <a:blip r:embed="rId6"/>
              <a:stretch>
                <a:fillRect/>
              </a:stretch>
            </p:blipFill>
            <p:spPr>
              <a:xfrm>
                <a:off x="3956349" y="6019608"/>
                <a:ext cx="1895306" cy="851054"/>
              </a:xfrm>
              <a:prstGeom prst="rect">
                <a:avLst/>
              </a:prstGeom>
              <a:grpFill/>
              <a:ln>
                <a:solidFill>
                  <a:schemeClr val="bg1"/>
                </a:solidFill>
              </a:ln>
            </p:spPr>
          </p:pic>
          <p:pic>
            <p:nvPicPr>
              <p:cNvPr id="11" name="Imatge 9">
                <a:extLst>
                  <a:ext uri="{FF2B5EF4-FFF2-40B4-BE49-F238E27FC236}">
                    <a16:creationId xmlns:a16="http://schemas.microsoft.com/office/drawing/2014/main" id="{2BFE7B48-A34B-1982-6ADD-489F2AF218B2}"/>
                  </a:ext>
                </a:extLst>
              </p:cNvPr>
              <p:cNvPicPr>
                <a:picLocks noChangeAspect="1"/>
              </p:cNvPicPr>
              <p:nvPr/>
            </p:nvPicPr>
            <p:blipFill>
              <a:blip r:embed="rId7"/>
              <a:stretch>
                <a:fillRect/>
              </a:stretch>
            </p:blipFill>
            <p:spPr>
              <a:xfrm>
                <a:off x="5738102" y="5894412"/>
                <a:ext cx="863921" cy="861651"/>
              </a:xfrm>
              <a:prstGeom prst="rect">
                <a:avLst/>
              </a:prstGeom>
              <a:grpFill/>
              <a:ln>
                <a:solidFill>
                  <a:schemeClr val="bg1"/>
                </a:solidFill>
              </a:ln>
            </p:spPr>
          </p:pic>
          <p:pic>
            <p:nvPicPr>
              <p:cNvPr id="12" name="Imatge 10">
                <a:extLst>
                  <a:ext uri="{FF2B5EF4-FFF2-40B4-BE49-F238E27FC236}">
                    <a16:creationId xmlns:a16="http://schemas.microsoft.com/office/drawing/2014/main" id="{A9D39570-34E7-7752-1D44-DCB578C705AB}"/>
                  </a:ext>
                </a:extLst>
              </p:cNvPr>
              <p:cNvPicPr>
                <a:picLocks noChangeAspect="1"/>
              </p:cNvPicPr>
              <p:nvPr/>
            </p:nvPicPr>
            <p:blipFill>
              <a:blip r:embed="rId8"/>
              <a:stretch>
                <a:fillRect/>
              </a:stretch>
            </p:blipFill>
            <p:spPr>
              <a:xfrm>
                <a:off x="341857" y="6008214"/>
                <a:ext cx="658085" cy="747849"/>
              </a:xfrm>
              <a:prstGeom prst="rect">
                <a:avLst/>
              </a:prstGeom>
              <a:grpFill/>
              <a:ln>
                <a:solidFill>
                  <a:schemeClr val="bg1"/>
                </a:solidFill>
              </a:ln>
            </p:spPr>
          </p:pic>
          <p:pic>
            <p:nvPicPr>
              <p:cNvPr id="13" name="Imatge 11" descr="Imatge que conté text&#10;&#10;Descripció generada automàticament">
                <a:extLst>
                  <a:ext uri="{FF2B5EF4-FFF2-40B4-BE49-F238E27FC236}">
                    <a16:creationId xmlns:a16="http://schemas.microsoft.com/office/drawing/2014/main" id="{5FA2F32D-CBBC-2481-B317-AFDC6A9A3930}"/>
                  </a:ext>
                </a:extLst>
              </p:cNvPr>
              <p:cNvPicPr>
                <a:picLocks noChangeAspect="1"/>
              </p:cNvPicPr>
              <p:nvPr/>
            </p:nvPicPr>
            <p:blipFill>
              <a:blip r:embed="rId9"/>
              <a:stretch>
                <a:fillRect/>
              </a:stretch>
            </p:blipFill>
            <p:spPr>
              <a:xfrm>
                <a:off x="1113884" y="6072504"/>
                <a:ext cx="1787295" cy="705752"/>
              </a:xfrm>
              <a:prstGeom prst="rect">
                <a:avLst/>
              </a:prstGeom>
              <a:grpFill/>
              <a:ln>
                <a:solidFill>
                  <a:schemeClr val="bg1"/>
                </a:solidFill>
              </a:ln>
            </p:spPr>
          </p:pic>
        </p:grpSp>
        <p:pic>
          <p:nvPicPr>
            <p:cNvPr id="7" name="Picture 2">
              <a:extLst>
                <a:ext uri="{FF2B5EF4-FFF2-40B4-BE49-F238E27FC236}">
                  <a16:creationId xmlns:a16="http://schemas.microsoft.com/office/drawing/2014/main" id="{DF502058-C977-F40E-F1DB-AB13F5D046EB}"/>
                </a:ext>
              </a:extLst>
            </p:cNvPr>
            <p:cNvPicPr>
              <a:picLocks noChangeAspect="1"/>
            </p:cNvPicPr>
            <p:nvPr/>
          </p:nvPicPr>
          <p:blipFill>
            <a:blip r:embed="rId10"/>
            <a:stretch>
              <a:fillRect/>
            </a:stretch>
          </p:blipFill>
          <p:spPr>
            <a:xfrm>
              <a:off x="5459451" y="6524050"/>
              <a:ext cx="3618470" cy="307496"/>
            </a:xfrm>
            <a:prstGeom prst="rect">
              <a:avLst/>
            </a:prstGeom>
            <a:solidFill>
              <a:schemeClr val="bg1"/>
            </a:solidFill>
            <a:ln>
              <a:solidFill>
                <a:schemeClr val="bg1"/>
              </a:solidFill>
            </a:ln>
          </p:spPr>
        </p:pic>
        <p:pic>
          <p:nvPicPr>
            <p:cNvPr id="8" name="Imagen 7" descr="Logotipo&#10;&#10;Descripción generada automáticamente">
              <a:extLst>
                <a:ext uri="{FF2B5EF4-FFF2-40B4-BE49-F238E27FC236}">
                  <a16:creationId xmlns:a16="http://schemas.microsoft.com/office/drawing/2014/main" id="{74BC9C79-2512-D6E7-9C23-4B4CF452B0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pic>
        <p:nvPicPr>
          <p:cNvPr id="15" name="Irudia 24">
            <a:extLst>
              <a:ext uri="{FF2B5EF4-FFF2-40B4-BE49-F238E27FC236}">
                <a16:creationId xmlns:a16="http://schemas.microsoft.com/office/drawing/2014/main" id="{E6908D38-E442-5561-A216-540D764F7C6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3" name="Title 1">
            <a:extLst>
              <a:ext uri="{FF2B5EF4-FFF2-40B4-BE49-F238E27FC236}">
                <a16:creationId xmlns:a16="http://schemas.microsoft.com/office/drawing/2014/main" id="{F3AA2ADC-E65E-AE11-B907-0CAD9DE6296E}"/>
              </a:ext>
            </a:extLst>
          </p:cNvPr>
          <p:cNvSpPr txBox="1">
            <a:spLocks/>
          </p:cNvSpPr>
          <p:nvPr/>
        </p:nvSpPr>
        <p:spPr>
          <a:xfrm>
            <a:off x="1295483" y="399900"/>
            <a:ext cx="10515600"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Pot test with </a:t>
            </a:r>
            <a:r>
              <a:rPr lang="en-US" sz="3600" dirty="0" err="1"/>
              <a:t>biostimulant</a:t>
            </a:r>
            <a:endParaRPr lang="en-US" sz="3600" dirty="0"/>
          </a:p>
        </p:txBody>
      </p:sp>
      <p:grpSp>
        <p:nvGrpSpPr>
          <p:cNvPr id="21" name="Grupo 20">
            <a:extLst>
              <a:ext uri="{FF2B5EF4-FFF2-40B4-BE49-F238E27FC236}">
                <a16:creationId xmlns:a16="http://schemas.microsoft.com/office/drawing/2014/main" id="{AE81EACF-FC27-A08A-F9E0-42D0249B93DA}"/>
              </a:ext>
            </a:extLst>
          </p:cNvPr>
          <p:cNvGrpSpPr/>
          <p:nvPr/>
        </p:nvGrpSpPr>
        <p:grpSpPr>
          <a:xfrm>
            <a:off x="4877797" y="1265075"/>
            <a:ext cx="6482676" cy="5338076"/>
            <a:chOff x="8186597" y="28217592"/>
            <a:chExt cx="6554749" cy="5447584"/>
          </a:xfrm>
        </p:grpSpPr>
        <p:pic>
          <p:nvPicPr>
            <p:cNvPr id="23" name="Imagen 22">
              <a:extLst>
                <a:ext uri="{FF2B5EF4-FFF2-40B4-BE49-F238E27FC236}">
                  <a16:creationId xmlns:a16="http://schemas.microsoft.com/office/drawing/2014/main" id="{085533DC-1507-63AA-5BDB-3D93AE16BDA1}"/>
                </a:ext>
              </a:extLst>
            </p:cNvPr>
            <p:cNvPicPr>
              <a:picLocks noChangeAspect="1"/>
            </p:cNvPicPr>
            <p:nvPr/>
          </p:nvPicPr>
          <p:blipFill>
            <a:blip r:embed="rId13"/>
            <a:stretch>
              <a:fillRect/>
            </a:stretch>
          </p:blipFill>
          <p:spPr>
            <a:xfrm>
              <a:off x="8186597" y="30964414"/>
              <a:ext cx="6553768" cy="2700762"/>
            </a:xfrm>
            <a:prstGeom prst="rect">
              <a:avLst/>
            </a:prstGeom>
          </p:spPr>
        </p:pic>
        <p:pic>
          <p:nvPicPr>
            <p:cNvPr id="24" name="Imagen 23">
              <a:extLst>
                <a:ext uri="{FF2B5EF4-FFF2-40B4-BE49-F238E27FC236}">
                  <a16:creationId xmlns:a16="http://schemas.microsoft.com/office/drawing/2014/main" id="{3F3FA845-78A1-ED70-33CC-57732A1F9735}"/>
                </a:ext>
              </a:extLst>
            </p:cNvPr>
            <p:cNvPicPr>
              <a:picLocks noChangeAspect="1"/>
            </p:cNvPicPr>
            <p:nvPr/>
          </p:nvPicPr>
          <p:blipFill>
            <a:blip r:embed="rId14"/>
            <a:stretch>
              <a:fillRect/>
            </a:stretch>
          </p:blipFill>
          <p:spPr>
            <a:xfrm>
              <a:off x="8193675" y="28217592"/>
              <a:ext cx="6547671" cy="2700762"/>
            </a:xfrm>
            <a:prstGeom prst="rect">
              <a:avLst/>
            </a:prstGeom>
          </p:spPr>
        </p:pic>
      </p:grpSp>
      <p:sp>
        <p:nvSpPr>
          <p:cNvPr id="30" name="CuadroTexto 29">
            <a:extLst>
              <a:ext uri="{FF2B5EF4-FFF2-40B4-BE49-F238E27FC236}">
                <a16:creationId xmlns:a16="http://schemas.microsoft.com/office/drawing/2014/main" id="{C2FBBEC3-E6CE-5680-C82B-B58E0BA33D0F}"/>
              </a:ext>
            </a:extLst>
          </p:cNvPr>
          <p:cNvSpPr txBox="1"/>
          <p:nvPr/>
        </p:nvSpPr>
        <p:spPr>
          <a:xfrm>
            <a:off x="2078272" y="1972212"/>
            <a:ext cx="2743612" cy="3970318"/>
          </a:xfrm>
          <a:prstGeom prst="rect">
            <a:avLst/>
          </a:prstGeom>
          <a:solidFill>
            <a:srgbClr val="F1F8EC">
              <a:alpha val="34902"/>
            </a:srgbClr>
          </a:solidFill>
        </p:spPr>
        <p:txBody>
          <a:bodyPr wrap="square">
            <a:spAutoFit/>
          </a:bodyPr>
          <a:lstStyle/>
          <a:p>
            <a:pPr algn="ctr"/>
            <a:endPar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In </a:t>
            </a:r>
            <a:r>
              <a:rPr lang="en-GB" b="1" kern="100" dirty="0">
                <a:solidFill>
                  <a:srgbClr val="000000"/>
                </a:solidFill>
                <a:latin typeface="Arial" panose="020B0604020202020204" pitchFamily="34" charset="0"/>
                <a:ea typeface="Calibri" panose="020F0502020204030204" pitchFamily="34" charset="0"/>
                <a:cs typeface="Arial" panose="020B0604020202020204" pitchFamily="34" charset="0"/>
              </a:rPr>
              <a:t>spinach</a:t>
            </a: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 the </a:t>
            </a:r>
            <a:r>
              <a:rPr lang="en-GB" kern="100" dirty="0" err="1">
                <a:solidFill>
                  <a:srgbClr val="000000"/>
                </a:solidFill>
                <a:latin typeface="Arial" panose="020B0604020202020204" pitchFamily="34" charset="0"/>
                <a:ea typeface="Calibri" panose="020F0502020204030204" pitchFamily="34" charset="0"/>
                <a:cs typeface="Arial" panose="020B0604020202020204" pitchFamily="34" charset="0"/>
              </a:rPr>
              <a:t>biostimulant</a:t>
            </a: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 ES-AA was effective maintaining plant growth under saline stress </a:t>
            </a:r>
          </a:p>
          <a:p>
            <a:pPr algn="ctr"/>
            <a:endPar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In </a:t>
            </a:r>
            <a:r>
              <a:rPr lang="en-GB" b="1" kern="100" dirty="0">
                <a:solidFill>
                  <a:srgbClr val="000000"/>
                </a:solidFill>
                <a:latin typeface="Arial" panose="020B0604020202020204" pitchFamily="34" charset="0"/>
                <a:ea typeface="Calibri" panose="020F0502020204030204" pitchFamily="34" charset="0"/>
                <a:cs typeface="Arial" panose="020B0604020202020204" pitchFamily="34" charset="0"/>
              </a:rPr>
              <a:t>lettuce</a:t>
            </a: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 this product mitigated stress impact in plants grown with drought conditions</a:t>
            </a:r>
          </a:p>
          <a:p>
            <a:pPr algn="ctr"/>
            <a:r>
              <a:rPr lang="en-GB" kern="1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dirty="0"/>
          </a:p>
        </p:txBody>
      </p:sp>
      <p:pic>
        <p:nvPicPr>
          <p:cNvPr id="16" name="Gráfico 15" descr="Regadera con relleno sólido">
            <a:extLst>
              <a:ext uri="{FF2B5EF4-FFF2-40B4-BE49-F238E27FC236}">
                <a16:creationId xmlns:a16="http://schemas.microsoft.com/office/drawing/2014/main" id="{47322BF4-519E-E988-9E41-B71259A96E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82862" y="4033808"/>
            <a:ext cx="720156" cy="720156"/>
          </a:xfrm>
          <a:prstGeom prst="rect">
            <a:avLst/>
          </a:prstGeom>
        </p:spPr>
      </p:pic>
      <p:pic>
        <p:nvPicPr>
          <p:cNvPr id="17" name="Picture 4" descr="Salzsymbol Auf Weißem Hintergrund Salzstreuer Auf Flachen Stil Symbol ...">
            <a:extLst>
              <a:ext uri="{FF2B5EF4-FFF2-40B4-BE49-F238E27FC236}">
                <a16:creationId xmlns:a16="http://schemas.microsoft.com/office/drawing/2014/main" id="{36AE50E6-79C5-5E7F-090D-BC52C6876228}"/>
              </a:ext>
            </a:extLst>
          </p:cNvPr>
          <p:cNvPicPr>
            <a:picLocks noChangeAspect="1" noChangeArrowheads="1"/>
          </p:cNvPicPr>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2862" y="1313722"/>
            <a:ext cx="548589" cy="54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93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13CF4967-36C2-6A70-16C7-351E4FEFD48D}"/>
              </a:ext>
            </a:extLst>
          </p:cNvPr>
          <p:cNvSpPr txBox="1"/>
          <p:nvPr/>
        </p:nvSpPr>
        <p:spPr>
          <a:xfrm>
            <a:off x="442814" y="1450657"/>
            <a:ext cx="8520211" cy="923330"/>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p>
            <a:r>
              <a:rPr lang="en-US" b="1" dirty="0">
                <a:solidFill>
                  <a:schemeClr val="tx1"/>
                </a:solidFill>
                <a:latin typeface="Arial" panose="020B0604020202020204" pitchFamily="34" charset="0"/>
                <a:cs typeface="Arial" panose="020B0604020202020204" pitchFamily="34" charset="0"/>
              </a:rPr>
              <a:t>Objective </a:t>
            </a:r>
            <a:r>
              <a:rPr lang="en-US" b="1"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tx1"/>
                </a:solidFill>
                <a:latin typeface="Arial" panose="020B0604020202020204" pitchFamily="34" charset="0"/>
                <a:cs typeface="Arial" panose="020B0604020202020204" pitchFamily="34" charset="0"/>
                <a:sym typeface="Wingdings" panose="05000000000000000000" pitchFamily="2" charset="2"/>
              </a:rPr>
              <a:t>To assess the agronomic performance of the TMF against a mineral </a:t>
            </a:r>
            <a:r>
              <a:rPr lang="en-US" dirty="0" err="1">
                <a:solidFill>
                  <a:schemeClr val="tx1"/>
                </a:solidFill>
                <a:latin typeface="Arial" panose="020B0604020202020204" pitchFamily="34" charset="0"/>
                <a:cs typeface="Arial" panose="020B0604020202020204" pitchFamily="34" charset="0"/>
                <a:sym typeface="Wingdings" panose="05000000000000000000" pitchFamily="2" charset="2"/>
              </a:rPr>
              <a:t>fertiliser</a:t>
            </a:r>
            <a:r>
              <a:rPr lang="en-US" dirty="0">
                <a:solidFill>
                  <a:schemeClr val="tx1"/>
                </a:solidFill>
                <a:latin typeface="Arial" panose="020B0604020202020204" pitchFamily="34" charset="0"/>
                <a:cs typeface="Arial" panose="020B0604020202020204" pitchFamily="34" charset="0"/>
                <a:sym typeface="Wingdings" panose="05000000000000000000" pitchFamily="2" charset="2"/>
              </a:rPr>
              <a:t> reference on a winter wheat crop, also evaluating the environmental impact and potential improvement in soil quality. </a:t>
            </a:r>
            <a:endParaRPr lang="en-US" dirty="0">
              <a:solidFill>
                <a:schemeClr val="tx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8DB6182-6D42-9F8E-E0A4-01BC32643D51}"/>
              </a:ext>
            </a:extLst>
          </p:cNvPr>
          <p:cNvSpPr>
            <a:spLocks noGrp="1"/>
          </p:cNvSpPr>
          <p:nvPr>
            <p:ph type="sldNum" sz="quarter" idx="12"/>
          </p:nvPr>
        </p:nvSpPr>
        <p:spPr>
          <a:xfrm>
            <a:off x="8639175" y="62515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B62FE-595D-4FA8-A544-3E0A6122AF97}" type="slidenum">
              <a:rPr kumimoji="0" lang="en-B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BE"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Rectángulo: esquinas redondeadas 2">
            <a:extLst>
              <a:ext uri="{FF2B5EF4-FFF2-40B4-BE49-F238E27FC236}">
                <a16:creationId xmlns:a16="http://schemas.microsoft.com/office/drawing/2014/main" id="{636A3E24-56D1-7E9F-BD6A-C5E2A1100AA6}"/>
              </a:ext>
            </a:extLst>
          </p:cNvPr>
          <p:cNvSpPr/>
          <p:nvPr/>
        </p:nvSpPr>
        <p:spPr>
          <a:xfrm>
            <a:off x="442815" y="2561807"/>
            <a:ext cx="4202664" cy="682102"/>
          </a:xfrm>
          <a:prstGeom prst="roundRect">
            <a:avLst>
              <a:gd name="adj" fmla="val 955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4FE6301-F66C-D470-E41F-B9CFA23DA75A}"/>
              </a:ext>
            </a:extLst>
          </p:cNvPr>
          <p:cNvSpPr txBox="1"/>
          <p:nvPr/>
        </p:nvSpPr>
        <p:spPr>
          <a:xfrm>
            <a:off x="5644118" y="2473566"/>
            <a:ext cx="2751137" cy="338554"/>
          </a:xfrm>
          <a:prstGeom prst="rect">
            <a:avLst/>
          </a:prstGeom>
          <a:noFill/>
        </p:spPr>
        <p:txBody>
          <a:bodyPr wrap="square" rtlCol="0">
            <a:spAutoFit/>
          </a:bodyPr>
          <a:lstStyle/>
          <a:p>
            <a:pPr algn="ctr"/>
            <a:r>
              <a:rPr lang="es-ES" sz="1600" b="1" i="1" dirty="0">
                <a:latin typeface="Arial" panose="020B0604020202020204" pitchFamily="34" charset="0"/>
                <a:cs typeface="Arial" panose="020B0604020202020204" pitchFamily="34" charset="0"/>
              </a:rPr>
              <a:t>10 </a:t>
            </a:r>
            <a:r>
              <a:rPr lang="es-ES" sz="1600" b="1" i="1" dirty="0" err="1">
                <a:latin typeface="Arial" panose="020B0604020202020204" pitchFamily="34" charset="0"/>
                <a:cs typeface="Arial" panose="020B0604020202020204" pitchFamily="34" charset="0"/>
              </a:rPr>
              <a:t>treatments</a:t>
            </a:r>
            <a:endParaRPr lang="es-ES" sz="1600" b="1" i="1" dirty="0">
              <a:latin typeface="Arial" panose="020B0604020202020204" pitchFamily="34" charset="0"/>
              <a:cs typeface="Arial" panose="020B0604020202020204" pitchFamily="34" charset="0"/>
            </a:endParaRPr>
          </a:p>
        </p:txBody>
      </p:sp>
      <p:graphicFrame>
        <p:nvGraphicFramePr>
          <p:cNvPr id="20" name="Objeto 19">
            <a:extLst>
              <a:ext uri="{FF2B5EF4-FFF2-40B4-BE49-F238E27FC236}">
                <a16:creationId xmlns:a16="http://schemas.microsoft.com/office/drawing/2014/main" id="{BBB417B6-E8D5-A532-F406-470D99CE54DA}"/>
              </a:ext>
            </a:extLst>
          </p:cNvPr>
          <p:cNvGraphicFramePr>
            <a:graphicFrameLocks noChangeAspect="1"/>
          </p:cNvGraphicFramePr>
          <p:nvPr/>
        </p:nvGraphicFramePr>
        <p:xfrm>
          <a:off x="5276019" y="2769246"/>
          <a:ext cx="3146202" cy="1666598"/>
        </p:xfrm>
        <a:graphic>
          <a:graphicData uri="http://schemas.openxmlformats.org/presentationml/2006/ole">
            <mc:AlternateContent xmlns:mc="http://schemas.openxmlformats.org/markup-compatibility/2006">
              <mc:Choice xmlns:v="urn:schemas-microsoft-com:vml" Requires="v">
                <p:oleObj name="Worksheet" r:id="rId3" imgW="3809928" imgH="2019284" progId="Excel.Sheet.12">
                  <p:embed/>
                </p:oleObj>
              </mc:Choice>
              <mc:Fallback>
                <p:oleObj name="Worksheet" r:id="rId3" imgW="3809928" imgH="2019284" progId="Excel.Sheet.12">
                  <p:embed/>
                  <p:pic>
                    <p:nvPicPr>
                      <p:cNvPr id="20" name="Objeto 19">
                        <a:extLst>
                          <a:ext uri="{FF2B5EF4-FFF2-40B4-BE49-F238E27FC236}">
                            <a16:creationId xmlns:a16="http://schemas.microsoft.com/office/drawing/2014/main" id="{BBB417B6-E8D5-A532-F406-470D99CE54DA}"/>
                          </a:ext>
                        </a:extLst>
                      </p:cNvPr>
                      <p:cNvPicPr/>
                      <p:nvPr/>
                    </p:nvPicPr>
                    <p:blipFill>
                      <a:blip r:embed="rId4"/>
                      <a:stretch>
                        <a:fillRect/>
                      </a:stretch>
                    </p:blipFill>
                    <p:spPr>
                      <a:xfrm>
                        <a:off x="5276019" y="2769246"/>
                        <a:ext cx="3146202" cy="1666598"/>
                      </a:xfrm>
                      <a:prstGeom prst="rect">
                        <a:avLst/>
                      </a:prstGeom>
                    </p:spPr>
                  </p:pic>
                </p:oleObj>
              </mc:Fallback>
            </mc:AlternateContent>
          </a:graphicData>
        </a:graphic>
      </p:graphicFrame>
      <p:sp>
        <p:nvSpPr>
          <p:cNvPr id="32" name="CuadroTexto 31">
            <a:extLst>
              <a:ext uri="{FF2B5EF4-FFF2-40B4-BE49-F238E27FC236}">
                <a16:creationId xmlns:a16="http://schemas.microsoft.com/office/drawing/2014/main" id="{42DEB5D9-F4ED-0EE2-346A-A03A056A5E04}"/>
              </a:ext>
            </a:extLst>
          </p:cNvPr>
          <p:cNvSpPr txBox="1"/>
          <p:nvPr/>
        </p:nvSpPr>
        <p:spPr>
          <a:xfrm>
            <a:off x="559516" y="2539683"/>
            <a:ext cx="3926632" cy="661720"/>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2-year field trial in winter cereal (wheat) </a:t>
            </a:r>
          </a:p>
          <a:p>
            <a:pPr>
              <a:spcBef>
                <a:spcPts val="600"/>
              </a:spcBef>
            </a:pPr>
            <a:r>
              <a:rPr lang="en-US" sz="1600" dirty="0">
                <a:solidFill>
                  <a:schemeClr val="accent1"/>
                </a:solidFill>
                <a:latin typeface="Arial" panose="020B0604020202020204" pitchFamily="34" charset="0"/>
                <a:cs typeface="Arial" panose="020B0604020202020204" pitchFamily="34" charset="0"/>
              </a:rPr>
              <a:t>	</a:t>
            </a:r>
            <a:r>
              <a:rPr lang="en-US" sz="1600" dirty="0">
                <a:solidFill>
                  <a:schemeClr val="accent1"/>
                </a:solidFill>
                <a:latin typeface="Arial" panose="020B0604020202020204" pitchFamily="34" charset="0"/>
                <a:cs typeface="Arial" panose="020B0604020202020204" pitchFamily="34" charset="0"/>
                <a:sym typeface="Wingdings" panose="05000000000000000000" pitchFamily="2" charset="2"/>
              </a:rPr>
              <a:t> </a:t>
            </a:r>
            <a:r>
              <a:rPr lang="en-US" sz="1600" dirty="0">
                <a:solidFill>
                  <a:schemeClr val="accent1"/>
                </a:solidFill>
                <a:latin typeface="Arial" panose="020B0604020202020204" pitchFamily="34" charset="0"/>
                <a:cs typeface="Arial" panose="020B0604020202020204" pitchFamily="34" charset="0"/>
              </a:rPr>
              <a:t>continuing 2 years more </a:t>
            </a:r>
          </a:p>
        </p:txBody>
      </p:sp>
      <p:pic>
        <p:nvPicPr>
          <p:cNvPr id="33" name="Imagen 32">
            <a:extLst>
              <a:ext uri="{FF2B5EF4-FFF2-40B4-BE49-F238E27FC236}">
                <a16:creationId xmlns:a16="http://schemas.microsoft.com/office/drawing/2014/main" id="{4BD17CFB-2E60-5F3F-BD8B-BDD01FB66067}"/>
              </a:ext>
            </a:extLst>
          </p:cNvPr>
          <p:cNvPicPr>
            <a:picLocks noChangeAspect="1"/>
          </p:cNvPicPr>
          <p:nvPr/>
        </p:nvPicPr>
        <p:blipFill rotWithShape="1">
          <a:blip r:embed="rId5"/>
          <a:srcRect l="55332" r="1916" b="4010"/>
          <a:stretch/>
        </p:blipFill>
        <p:spPr>
          <a:xfrm>
            <a:off x="8686528" y="2157785"/>
            <a:ext cx="3182466" cy="4399082"/>
          </a:xfrm>
          <a:prstGeom prst="rect">
            <a:avLst/>
          </a:prstGeom>
          <a:ln>
            <a:solidFill>
              <a:schemeClr val="tx1"/>
            </a:solidFill>
          </a:ln>
        </p:spPr>
      </p:pic>
      <p:sp>
        <p:nvSpPr>
          <p:cNvPr id="14" name="CuadroTexto 13">
            <a:extLst>
              <a:ext uri="{FF2B5EF4-FFF2-40B4-BE49-F238E27FC236}">
                <a16:creationId xmlns:a16="http://schemas.microsoft.com/office/drawing/2014/main" id="{0A32A8CF-AA83-B5C4-901F-6E7EFBDC9903}"/>
              </a:ext>
            </a:extLst>
          </p:cNvPr>
          <p:cNvSpPr txBox="1"/>
          <p:nvPr/>
        </p:nvSpPr>
        <p:spPr>
          <a:xfrm>
            <a:off x="8877299" y="1548052"/>
            <a:ext cx="2961142" cy="584775"/>
          </a:xfrm>
          <a:prstGeom prst="rect">
            <a:avLst/>
          </a:prstGeom>
          <a:noFill/>
        </p:spPr>
        <p:txBody>
          <a:bodyPr wrap="square">
            <a:spAutoFit/>
          </a:bodyPr>
          <a:lstStyle/>
          <a:p>
            <a:pPr algn="r"/>
            <a:r>
              <a:rPr lang="es-ES" sz="1600" b="1" dirty="0">
                <a:latin typeface="Arial" panose="020B0604020202020204" pitchFamily="34" charset="0"/>
                <a:cs typeface="Arial" panose="020B0604020202020204" pitchFamily="34" charset="0"/>
              </a:rPr>
              <a:t>40 </a:t>
            </a:r>
            <a:r>
              <a:rPr lang="es-ES" sz="1600" b="1" dirty="0" err="1">
                <a:latin typeface="Arial" panose="020B0604020202020204" pitchFamily="34" charset="0"/>
                <a:cs typeface="Arial" panose="020B0604020202020204" pitchFamily="34" charset="0"/>
              </a:rPr>
              <a:t>plots</a:t>
            </a:r>
            <a:r>
              <a:rPr lang="es-ES" sz="1600" b="1" dirty="0">
                <a:latin typeface="Arial" panose="020B0604020202020204" pitchFamily="34" charset="0"/>
                <a:cs typeface="Arial" panose="020B0604020202020204" pitchFamily="34" charset="0"/>
              </a:rPr>
              <a:t> in total </a:t>
            </a:r>
          </a:p>
          <a:p>
            <a:pPr algn="r"/>
            <a:r>
              <a:rPr lang="es-ES" sz="1600" dirty="0">
                <a:latin typeface="Arial" panose="020B0604020202020204" pitchFamily="34" charset="0"/>
                <a:cs typeface="Arial" panose="020B0604020202020204" pitchFamily="34" charset="0"/>
              </a:rPr>
              <a:t>(4 </a:t>
            </a:r>
            <a:r>
              <a:rPr lang="es-ES" sz="1600" dirty="0" err="1">
                <a:latin typeface="Arial" panose="020B0604020202020204" pitchFamily="34" charset="0"/>
                <a:cs typeface="Arial" panose="020B0604020202020204" pitchFamily="34" charset="0"/>
              </a:rPr>
              <a:t>replicates</a:t>
            </a:r>
            <a:r>
              <a:rPr lang="es-ES" sz="1600" dirty="0">
                <a:latin typeface="Arial" panose="020B0604020202020204" pitchFamily="34" charset="0"/>
                <a:cs typeface="Arial" panose="020B0604020202020204" pitchFamily="34" charset="0"/>
              </a:rPr>
              <a:t> x 10 </a:t>
            </a:r>
            <a:r>
              <a:rPr lang="es-ES" sz="1600" dirty="0" err="1">
                <a:latin typeface="Arial" panose="020B0604020202020204" pitchFamily="34" charset="0"/>
                <a:cs typeface="Arial" panose="020B0604020202020204" pitchFamily="34" charset="0"/>
              </a:rPr>
              <a:t>treatments</a:t>
            </a:r>
            <a:r>
              <a:rPr lang="es-ES" sz="1600" dirty="0">
                <a:latin typeface="Arial" panose="020B0604020202020204" pitchFamily="34" charset="0"/>
                <a:cs typeface="Arial" panose="020B0604020202020204" pitchFamily="34" charset="0"/>
              </a:rPr>
              <a:t>)</a:t>
            </a:r>
          </a:p>
        </p:txBody>
      </p:sp>
      <p:sp>
        <p:nvSpPr>
          <p:cNvPr id="19" name="CuadroTexto 18">
            <a:extLst>
              <a:ext uri="{FF2B5EF4-FFF2-40B4-BE49-F238E27FC236}">
                <a16:creationId xmlns:a16="http://schemas.microsoft.com/office/drawing/2014/main" id="{6ED92EAB-6D8A-608F-CB0F-C1E36A59D222}"/>
              </a:ext>
            </a:extLst>
          </p:cNvPr>
          <p:cNvSpPr txBox="1"/>
          <p:nvPr/>
        </p:nvSpPr>
        <p:spPr>
          <a:xfrm>
            <a:off x="5506716" y="4056092"/>
            <a:ext cx="783594" cy="324000"/>
          </a:xfrm>
          <a:prstGeom prst="rect">
            <a:avLst/>
          </a:prstGeom>
          <a:solidFill>
            <a:schemeClr val="bg1"/>
          </a:solidFill>
        </p:spPr>
        <p:txBody>
          <a:bodyPr wrap="square">
            <a:spAutoFit/>
          </a:bodyPr>
          <a:lstStyle/>
          <a:p>
            <a:pPr algn="ctr"/>
            <a:r>
              <a:rPr lang="es-ES" sz="1800" b="1" dirty="0">
                <a:solidFill>
                  <a:srgbClr val="4E903F"/>
                </a:solidFill>
                <a:latin typeface="Arial" panose="020B0604020202020204" pitchFamily="34" charset="0"/>
                <a:cs typeface="Arial" panose="020B0604020202020204" pitchFamily="34" charset="0"/>
                <a:sym typeface="Wingdings" panose="05000000000000000000" pitchFamily="2" charset="2"/>
              </a:rPr>
              <a:t>TMF</a:t>
            </a:r>
            <a:endParaRPr lang="es-ES" dirty="0">
              <a:solidFill>
                <a:srgbClr val="4E903F"/>
              </a:solidFill>
            </a:endParaRPr>
          </a:p>
        </p:txBody>
      </p:sp>
      <p:sp>
        <p:nvSpPr>
          <p:cNvPr id="16" name="CuadroTexto 15">
            <a:extLst>
              <a:ext uri="{FF2B5EF4-FFF2-40B4-BE49-F238E27FC236}">
                <a16:creationId xmlns:a16="http://schemas.microsoft.com/office/drawing/2014/main" id="{3587054D-D57D-E327-585D-844D05DC8724}"/>
              </a:ext>
            </a:extLst>
          </p:cNvPr>
          <p:cNvSpPr txBox="1"/>
          <p:nvPr/>
        </p:nvSpPr>
        <p:spPr>
          <a:xfrm>
            <a:off x="4299267" y="4553946"/>
            <a:ext cx="3305293" cy="307777"/>
          </a:xfrm>
          <a:prstGeom prst="rect">
            <a:avLst/>
          </a:prstGeom>
          <a:solidFill>
            <a:schemeClr val="bg1"/>
          </a:solidFill>
          <a:ln>
            <a:noFill/>
          </a:ln>
        </p:spPr>
        <p:txBody>
          <a:bodyPr wrap="square">
            <a:spAutoFit/>
          </a:bodyPr>
          <a:lstStyle/>
          <a:p>
            <a:pPr algn="ctr"/>
            <a:r>
              <a:rPr lang="es-ES" sz="1400" dirty="0" err="1">
                <a:latin typeface="Arial" panose="020B0604020202020204" pitchFamily="34" charset="0"/>
                <a:cs typeface="Arial" panose="020B0604020202020204" pitchFamily="34" charset="0"/>
                <a:sym typeface="Wingdings" panose="05000000000000000000" pitchFamily="2" charset="2"/>
              </a:rPr>
              <a:t>biodried</a:t>
            </a:r>
            <a:r>
              <a:rPr lang="es-ES" sz="1400" dirty="0">
                <a:latin typeface="Arial" panose="020B0604020202020204" pitchFamily="34" charset="0"/>
                <a:cs typeface="Arial" panose="020B0604020202020204" pitchFamily="34" charset="0"/>
                <a:sym typeface="Wingdings" panose="05000000000000000000" pitchFamily="2" charset="2"/>
              </a:rPr>
              <a:t> </a:t>
            </a:r>
            <a:r>
              <a:rPr lang="es-ES" sz="1400" dirty="0" err="1">
                <a:latin typeface="Arial" panose="020B0604020202020204" pitchFamily="34" charset="0"/>
                <a:cs typeface="Arial" panose="020B0604020202020204" pitchFamily="34" charset="0"/>
                <a:sym typeface="Wingdings" panose="05000000000000000000" pitchFamily="2" charset="2"/>
              </a:rPr>
              <a:t>fraction</a:t>
            </a:r>
            <a:r>
              <a:rPr lang="es-ES" sz="1400" dirty="0">
                <a:latin typeface="Arial" panose="020B0604020202020204" pitchFamily="34" charset="0"/>
                <a:cs typeface="Arial" panose="020B0604020202020204" pitchFamily="34" charset="0"/>
                <a:sym typeface="Wingdings" panose="05000000000000000000" pitchFamily="2" charset="2"/>
              </a:rPr>
              <a:t> + </a:t>
            </a:r>
            <a:r>
              <a:rPr lang="es-ES" sz="1400" dirty="0" err="1">
                <a:latin typeface="Arial" panose="020B0604020202020204" pitchFamily="34" charset="0"/>
                <a:cs typeface="Arial" panose="020B0604020202020204" pitchFamily="34" charset="0"/>
                <a:sym typeface="Wingdings" panose="05000000000000000000" pitchFamily="2" charset="2"/>
              </a:rPr>
              <a:t>amonium</a:t>
            </a:r>
            <a:r>
              <a:rPr lang="es-ES" sz="1400" dirty="0">
                <a:latin typeface="Arial" panose="020B0604020202020204" pitchFamily="34" charset="0"/>
                <a:cs typeface="Arial" panose="020B0604020202020204" pitchFamily="34" charset="0"/>
                <a:sym typeface="Wingdings" panose="05000000000000000000" pitchFamily="2" charset="2"/>
              </a:rPr>
              <a:t> </a:t>
            </a:r>
            <a:r>
              <a:rPr lang="es-ES" sz="1400" dirty="0" err="1">
                <a:latin typeface="Arial" panose="020B0604020202020204" pitchFamily="34" charset="0"/>
                <a:cs typeface="Arial" panose="020B0604020202020204" pitchFamily="34" charset="0"/>
                <a:sym typeface="Wingdings" panose="05000000000000000000" pitchFamily="2" charset="2"/>
              </a:rPr>
              <a:t>sulphate</a:t>
            </a:r>
            <a:r>
              <a:rPr lang="es-ES" sz="1400" dirty="0">
                <a:latin typeface="Arial" panose="020B0604020202020204" pitchFamily="34" charset="0"/>
                <a:cs typeface="Arial" panose="020B0604020202020204" pitchFamily="34" charset="0"/>
                <a:sym typeface="Wingdings" panose="05000000000000000000" pitchFamily="2" charset="2"/>
              </a:rPr>
              <a:t> </a:t>
            </a:r>
            <a:endParaRPr lang="es-ES" b="1" dirty="0"/>
          </a:p>
        </p:txBody>
      </p:sp>
      <p:pic>
        <p:nvPicPr>
          <p:cNvPr id="31" name="Picture 2" descr="Soil layers set Royalty Free Vector Image - VectorStock">
            <a:extLst>
              <a:ext uri="{FF2B5EF4-FFF2-40B4-BE49-F238E27FC236}">
                <a16:creationId xmlns:a16="http://schemas.microsoft.com/office/drawing/2014/main" id="{CAAAE2D4-2653-3B90-A18E-FBAE025B0B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211" t="65628" r="39608" b="16581"/>
          <a:stretch/>
        </p:blipFill>
        <p:spPr bwMode="auto">
          <a:xfrm>
            <a:off x="609601" y="5013489"/>
            <a:ext cx="1326670" cy="15696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Wheat vector plant grain icon illustration. Wheat field harvest design  agriculture vector de Stock | Adobe Stock">
            <a:extLst>
              <a:ext uri="{FF2B5EF4-FFF2-40B4-BE49-F238E27FC236}">
                <a16:creationId xmlns:a16="http://schemas.microsoft.com/office/drawing/2014/main" id="{73F7E756-351C-2A35-6624-3595579EC06D}"/>
              </a:ext>
            </a:extLst>
          </p:cNvPr>
          <p:cNvPicPr>
            <a:picLocks noChangeAspect="1" noChangeArrowheads="1"/>
          </p:cNvPicPr>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hotocopy/>
                    </a14:imgEffect>
                    <a14:imgEffect>
                      <a14:saturation sat="0"/>
                    </a14:imgEffect>
                  </a14:imgLayer>
                </a14:imgProps>
              </a:ext>
              <a:ext uri="{28A0092B-C50C-407E-A947-70E740481C1C}">
                <a14:useLocalDpi xmlns:a14="http://schemas.microsoft.com/office/drawing/2010/main" val="0"/>
              </a:ext>
            </a:extLst>
          </a:blip>
          <a:srcRect l="16385" t="6297" r="15589" b="14631"/>
          <a:stretch/>
        </p:blipFill>
        <p:spPr bwMode="auto">
          <a:xfrm>
            <a:off x="607778" y="3444909"/>
            <a:ext cx="1326669" cy="1656360"/>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B2B7DFE4-3437-DEB9-9878-B391E7605413}"/>
              </a:ext>
            </a:extLst>
          </p:cNvPr>
          <p:cNvSpPr txBox="1"/>
          <p:nvPr/>
        </p:nvSpPr>
        <p:spPr>
          <a:xfrm>
            <a:off x="2292898" y="4955087"/>
            <a:ext cx="1580712" cy="1569660"/>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600" dirty="0">
                <a:latin typeface="Arial" panose="020B0604020202020204" pitchFamily="34" charset="0"/>
                <a:cs typeface="Arial" panose="020B0604020202020204" pitchFamily="34" charset="0"/>
              </a:rPr>
              <a:t>NO</a:t>
            </a:r>
            <a:r>
              <a:rPr lang="es-ES" sz="1600" baseline="-25000" dirty="0">
                <a:latin typeface="Arial" panose="020B0604020202020204" pitchFamily="34" charset="0"/>
                <a:cs typeface="Arial" panose="020B0604020202020204" pitchFamily="34" charset="0"/>
              </a:rPr>
              <a:t>3</a:t>
            </a:r>
            <a:r>
              <a:rPr lang="es-ES" sz="1600" baseline="30000" dirty="0">
                <a:latin typeface="Arial" panose="020B0604020202020204" pitchFamily="34" charset="0"/>
                <a:cs typeface="Arial" panose="020B0604020202020204" pitchFamily="34" charset="0"/>
              </a:rPr>
              <a:t>-</a:t>
            </a:r>
            <a:r>
              <a:rPr lang="es-ES" sz="1600" dirty="0">
                <a:latin typeface="Arial" panose="020B0604020202020204" pitchFamily="34" charset="0"/>
                <a:cs typeface="Arial" panose="020B0604020202020204" pitchFamily="34" charset="0"/>
              </a:rPr>
              <a:t> (0-90 cm)</a:t>
            </a:r>
          </a:p>
          <a:p>
            <a:r>
              <a:rPr lang="es-ES" sz="1600" dirty="0">
                <a:latin typeface="Arial" panose="020B0604020202020204" pitchFamily="34" charset="0"/>
                <a:cs typeface="Arial" panose="020B0604020202020204" pitchFamily="34" charset="0"/>
              </a:rPr>
              <a:t>NH</a:t>
            </a:r>
            <a:r>
              <a:rPr lang="es-ES" sz="1600" baseline="-25000" dirty="0">
                <a:latin typeface="Arial" panose="020B0604020202020204" pitchFamily="34" charset="0"/>
                <a:cs typeface="Arial" panose="020B0604020202020204" pitchFamily="34" charset="0"/>
              </a:rPr>
              <a:t>4</a:t>
            </a:r>
            <a:r>
              <a:rPr lang="es-ES" sz="1600" baseline="30000" dirty="0">
                <a:latin typeface="Arial" panose="020B0604020202020204" pitchFamily="34" charset="0"/>
                <a:cs typeface="Arial" panose="020B0604020202020204" pitchFamily="34" charset="0"/>
              </a:rPr>
              <a:t>+</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NPK</a:t>
            </a:r>
            <a:r>
              <a:rPr lang="es-ES" sz="1600" baseline="30000" dirty="0">
                <a:latin typeface="Arial" panose="020B0604020202020204" pitchFamily="34" charset="0"/>
                <a:cs typeface="Arial" panose="020B0604020202020204" pitchFamily="34" charset="0"/>
              </a:rPr>
              <a:t>-</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TOC</a:t>
            </a:r>
          </a:p>
          <a:p>
            <a:r>
              <a:rPr lang="es-ES" sz="1600" dirty="0">
                <a:latin typeface="Arial" panose="020B0604020202020204" pitchFamily="34" charset="0"/>
                <a:cs typeface="Arial" panose="020B0604020202020204" pitchFamily="34" charset="0"/>
              </a:rPr>
              <a:t>Zn and Cu</a:t>
            </a:r>
          </a:p>
          <a:p>
            <a:r>
              <a:rPr lang="es-ES" sz="1600" dirty="0">
                <a:latin typeface="Arial" panose="020B0604020202020204" pitchFamily="34" charset="0"/>
                <a:cs typeface="Arial" panose="020B0604020202020204" pitchFamily="34" charset="0"/>
              </a:rPr>
              <a:t>pH and EC</a:t>
            </a:r>
          </a:p>
        </p:txBody>
      </p:sp>
      <p:sp>
        <p:nvSpPr>
          <p:cNvPr id="36" name="CuadroTexto 35">
            <a:extLst>
              <a:ext uri="{FF2B5EF4-FFF2-40B4-BE49-F238E27FC236}">
                <a16:creationId xmlns:a16="http://schemas.microsoft.com/office/drawing/2014/main" id="{D2A88267-7F64-0987-AE44-90B5EC15072E}"/>
              </a:ext>
            </a:extLst>
          </p:cNvPr>
          <p:cNvSpPr txBox="1"/>
          <p:nvPr/>
        </p:nvSpPr>
        <p:spPr>
          <a:xfrm>
            <a:off x="2292898" y="3773968"/>
            <a:ext cx="1597483" cy="830997"/>
          </a:xfrm>
          <a:prstGeom prst="rect">
            <a:avLst/>
          </a:prstGeom>
          <a:solidFill>
            <a:schemeClr val="accent6">
              <a:lumMod val="20000"/>
              <a:lumOff val="80000"/>
            </a:schemeClr>
          </a:solidFill>
          <a:ln>
            <a:noFill/>
          </a:ln>
        </p:spPr>
        <p:txBody>
          <a:bodyPr wrap="square" rtlCol="0">
            <a:spAutoFit/>
          </a:bodyPr>
          <a:lstStyle/>
          <a:p>
            <a:r>
              <a:rPr lang="es-ES" sz="1600" dirty="0" err="1">
                <a:latin typeface="Arial" panose="020B0604020202020204" pitchFamily="34" charset="0"/>
                <a:cs typeface="Arial" panose="020B0604020202020204" pitchFamily="34" charset="0"/>
              </a:rPr>
              <a:t>Plant</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biomass</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NPK </a:t>
            </a:r>
            <a:r>
              <a:rPr lang="es-ES" sz="1600" dirty="0" err="1">
                <a:latin typeface="Arial" panose="020B0604020202020204" pitchFamily="34" charset="0"/>
                <a:cs typeface="Arial" panose="020B0604020202020204" pitchFamily="34" charset="0"/>
              </a:rPr>
              <a:t>content</a:t>
            </a: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Zn and Cu</a:t>
            </a:r>
          </a:p>
        </p:txBody>
      </p:sp>
      <p:sp>
        <p:nvSpPr>
          <p:cNvPr id="37" name="Cerrar llave 36">
            <a:extLst>
              <a:ext uri="{FF2B5EF4-FFF2-40B4-BE49-F238E27FC236}">
                <a16:creationId xmlns:a16="http://schemas.microsoft.com/office/drawing/2014/main" id="{B449229A-C803-D95B-D03E-5968F0B72149}"/>
              </a:ext>
            </a:extLst>
          </p:cNvPr>
          <p:cNvSpPr/>
          <p:nvPr/>
        </p:nvSpPr>
        <p:spPr>
          <a:xfrm>
            <a:off x="1984129" y="3568467"/>
            <a:ext cx="236942" cy="1476000"/>
          </a:xfrm>
          <a:prstGeom prst="rightBrace">
            <a:avLst/>
          </a:prstGeom>
          <a:ln>
            <a:solidFill>
              <a:schemeClr val="accent6">
                <a:lumMod val="5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38" name="Cerrar llave 37">
            <a:extLst>
              <a:ext uri="{FF2B5EF4-FFF2-40B4-BE49-F238E27FC236}">
                <a16:creationId xmlns:a16="http://schemas.microsoft.com/office/drawing/2014/main" id="{8CE5CE09-E26A-4D3B-4094-3C9727B7A831}"/>
              </a:ext>
            </a:extLst>
          </p:cNvPr>
          <p:cNvSpPr/>
          <p:nvPr/>
        </p:nvSpPr>
        <p:spPr>
          <a:xfrm>
            <a:off x="1988163" y="5132372"/>
            <a:ext cx="236942" cy="1440000"/>
          </a:xfrm>
          <a:prstGeom prst="rightBrace">
            <a:avLst/>
          </a:prstGeom>
          <a:noFill/>
          <a:ln>
            <a:solidFill>
              <a:schemeClr val="accent4">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s-ES"/>
          </a:p>
        </p:txBody>
      </p:sp>
      <p:sp>
        <p:nvSpPr>
          <p:cNvPr id="39" name="Cerrar llave 38">
            <a:extLst>
              <a:ext uri="{FF2B5EF4-FFF2-40B4-BE49-F238E27FC236}">
                <a16:creationId xmlns:a16="http://schemas.microsoft.com/office/drawing/2014/main" id="{5073C6C0-34D5-9713-4035-BE0FBDEEA664}"/>
              </a:ext>
            </a:extLst>
          </p:cNvPr>
          <p:cNvSpPr/>
          <p:nvPr/>
        </p:nvSpPr>
        <p:spPr>
          <a:xfrm rot="16200000">
            <a:off x="5861602" y="3050817"/>
            <a:ext cx="167892" cy="2975524"/>
          </a:xfrm>
          <a:prstGeom prst="rightBrace">
            <a:avLst/>
          </a:pr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grpSp>
        <p:nvGrpSpPr>
          <p:cNvPr id="40" name="Grupo 39">
            <a:extLst>
              <a:ext uri="{FF2B5EF4-FFF2-40B4-BE49-F238E27FC236}">
                <a16:creationId xmlns:a16="http://schemas.microsoft.com/office/drawing/2014/main" id="{8D21D6C6-285F-AB73-65AA-08F20636D0E6}"/>
              </a:ext>
            </a:extLst>
          </p:cNvPr>
          <p:cNvGrpSpPr>
            <a:grpSpLocks noChangeAspect="1"/>
          </p:cNvGrpSpPr>
          <p:nvPr/>
        </p:nvGrpSpPr>
        <p:grpSpPr>
          <a:xfrm>
            <a:off x="4371848" y="4947638"/>
            <a:ext cx="3647985" cy="1674886"/>
            <a:chOff x="485493" y="-28544"/>
            <a:chExt cx="5608825" cy="2691290"/>
          </a:xfrm>
        </p:grpSpPr>
        <p:pic>
          <p:nvPicPr>
            <p:cNvPr id="41" name="Imagen 40">
              <a:extLst>
                <a:ext uri="{FF2B5EF4-FFF2-40B4-BE49-F238E27FC236}">
                  <a16:creationId xmlns:a16="http://schemas.microsoft.com/office/drawing/2014/main" id="{E680EE76-511F-C4CD-39D2-909FEAE056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493" y="-22433"/>
              <a:ext cx="3312914" cy="2685179"/>
            </a:xfrm>
            <a:prstGeom prst="rect">
              <a:avLst/>
            </a:prstGeom>
          </p:spPr>
        </p:pic>
        <p:pic>
          <p:nvPicPr>
            <p:cNvPr id="42" name="Imagen 41">
              <a:extLst>
                <a:ext uri="{FF2B5EF4-FFF2-40B4-BE49-F238E27FC236}">
                  <a16:creationId xmlns:a16="http://schemas.microsoft.com/office/drawing/2014/main" id="{64A6FED3-95AF-05A8-968F-F8A8CD3517B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138" t="10095" r="14266" b="6124"/>
            <a:stretch/>
          </p:blipFill>
          <p:spPr bwMode="auto">
            <a:xfrm>
              <a:off x="4255326" y="-28544"/>
              <a:ext cx="1838992" cy="2677621"/>
            </a:xfrm>
            <a:prstGeom prst="rect">
              <a:avLst/>
            </a:prstGeom>
            <a:noFill/>
            <a:ln>
              <a:noFill/>
            </a:ln>
            <a:extLst>
              <a:ext uri="{53640926-AAD7-44D8-BBD7-CCE9431645EC}">
                <a14:shadowObscured xmlns:a14="http://schemas.microsoft.com/office/drawing/2010/main"/>
              </a:ext>
            </a:extLst>
          </p:spPr>
        </p:pic>
      </p:grpSp>
      <p:pic>
        <p:nvPicPr>
          <p:cNvPr id="4" name="Irudia 24">
            <a:extLst>
              <a:ext uri="{FF2B5EF4-FFF2-40B4-BE49-F238E27FC236}">
                <a16:creationId xmlns:a16="http://schemas.microsoft.com/office/drawing/2014/main" id="{FFF38128-BD66-955F-16D9-89E8926C49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pic>
        <p:nvPicPr>
          <p:cNvPr id="5" name="Picture 10">
            <a:extLst>
              <a:ext uri="{FF2B5EF4-FFF2-40B4-BE49-F238E27FC236}">
                <a16:creationId xmlns:a16="http://schemas.microsoft.com/office/drawing/2014/main" id="{D62077E5-18CD-60F3-C693-03269DD0EC2E}"/>
              </a:ext>
            </a:extLst>
          </p:cNvPr>
          <p:cNvPicPr>
            <a:picLocks noChangeAspect="1"/>
          </p:cNvPicPr>
          <p:nvPr/>
        </p:nvPicPr>
        <p:blipFill rotWithShape="1">
          <a:blip r:embed="rId12"/>
          <a:srcRect l="26078" t="30411" r="27596" b="32286"/>
          <a:stretch/>
        </p:blipFill>
        <p:spPr>
          <a:xfrm>
            <a:off x="714638" y="2829116"/>
            <a:ext cx="779502" cy="443100"/>
          </a:xfrm>
          <a:prstGeom prst="rect">
            <a:avLst/>
          </a:prstGeom>
        </p:spPr>
      </p:pic>
      <p:sp>
        <p:nvSpPr>
          <p:cNvPr id="9" name="Title 1">
            <a:extLst>
              <a:ext uri="{FF2B5EF4-FFF2-40B4-BE49-F238E27FC236}">
                <a16:creationId xmlns:a16="http://schemas.microsoft.com/office/drawing/2014/main" id="{EA26F552-45C3-3E65-8FC7-FD9B0952C019}"/>
              </a:ext>
            </a:extLst>
          </p:cNvPr>
          <p:cNvSpPr txBox="1">
            <a:spLocks/>
          </p:cNvSpPr>
          <p:nvPr/>
        </p:nvSpPr>
        <p:spPr>
          <a:xfrm>
            <a:off x="1372671" y="402058"/>
            <a:ext cx="9446658"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Field test with TMF</a:t>
            </a:r>
          </a:p>
        </p:txBody>
      </p:sp>
    </p:spTree>
    <p:extLst>
      <p:ext uri="{BB962C8B-B14F-4D97-AF65-F5344CB8AC3E}">
        <p14:creationId xmlns:p14="http://schemas.microsoft.com/office/powerpoint/2010/main" val="2947079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descr="Un hombre parado en un campo de hierba seca&#10;&#10;Descripción generada automáticamente con confianza media">
            <a:extLst>
              <a:ext uri="{FF2B5EF4-FFF2-40B4-BE49-F238E27FC236}">
                <a16:creationId xmlns:a16="http://schemas.microsoft.com/office/drawing/2014/main" id="{E9D017A6-5C5D-3AD0-45FE-29C57A5DB819}"/>
              </a:ext>
            </a:extLst>
          </p:cNvPr>
          <p:cNvPicPr>
            <a:picLocks noChangeAspect="1"/>
          </p:cNvPicPr>
          <p:nvPr/>
        </p:nvPicPr>
        <p:blipFill rotWithShape="1">
          <a:blip r:embed="rId3">
            <a:extLst>
              <a:ext uri="{28A0092B-C50C-407E-A947-70E740481C1C}">
                <a14:useLocalDpi xmlns:a14="http://schemas.microsoft.com/office/drawing/2010/main" val="0"/>
              </a:ext>
            </a:extLst>
          </a:blip>
          <a:srcRect l="2300" t="14023" r="40930"/>
          <a:stretch/>
        </p:blipFill>
        <p:spPr>
          <a:xfrm>
            <a:off x="0" y="1404459"/>
            <a:ext cx="4324865" cy="4912487"/>
          </a:xfrm>
          <a:prstGeom prst="rect">
            <a:avLst/>
          </a:prstGeom>
        </p:spPr>
      </p:pic>
      <p:sp>
        <p:nvSpPr>
          <p:cNvPr id="3" name="Marcador de número de diapositiva 2">
            <a:extLst>
              <a:ext uri="{FF2B5EF4-FFF2-40B4-BE49-F238E27FC236}">
                <a16:creationId xmlns:a16="http://schemas.microsoft.com/office/drawing/2014/main" id="{12986C6D-0E77-D194-AD7E-C09D765F82E6}"/>
              </a:ext>
            </a:extLst>
          </p:cNvPr>
          <p:cNvSpPr>
            <a:spLocks noGrp="1"/>
          </p:cNvSpPr>
          <p:nvPr>
            <p:ph type="sldNum" sz="quarter" idx="12"/>
          </p:nvPr>
        </p:nvSpPr>
        <p:spPr/>
        <p:txBody>
          <a:bodyPr/>
          <a:lstStyle/>
          <a:p>
            <a:fld id="{71F304B2-DD76-44A7-9A81-EB044CBAB4A6}" type="slidenum">
              <a:rPr lang="es-ES" smtClean="0"/>
              <a:pPr/>
              <a:t>26</a:t>
            </a:fld>
            <a:endParaRPr lang="es-ES"/>
          </a:p>
        </p:txBody>
      </p:sp>
      <p:graphicFrame>
        <p:nvGraphicFramePr>
          <p:cNvPr id="4" name="Gráfico 3">
            <a:extLst>
              <a:ext uri="{FF2B5EF4-FFF2-40B4-BE49-F238E27FC236}">
                <a16:creationId xmlns:a16="http://schemas.microsoft.com/office/drawing/2014/main" id="{46DDB22E-B8F8-02DF-528D-10D58A765B21}"/>
              </a:ext>
            </a:extLst>
          </p:cNvPr>
          <p:cNvGraphicFramePr>
            <a:graphicFrameLocks/>
          </p:cNvGraphicFramePr>
          <p:nvPr/>
        </p:nvGraphicFramePr>
        <p:xfrm>
          <a:off x="4281941" y="1773951"/>
          <a:ext cx="7222673" cy="417082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a:extLst>
              <a:ext uri="{FF2B5EF4-FFF2-40B4-BE49-F238E27FC236}">
                <a16:creationId xmlns:a16="http://schemas.microsoft.com/office/drawing/2014/main" id="{BACB7D06-D691-5B9F-6F9A-5C3F647FF6DD}"/>
              </a:ext>
            </a:extLst>
          </p:cNvPr>
          <p:cNvSpPr/>
          <p:nvPr/>
        </p:nvSpPr>
        <p:spPr>
          <a:xfrm>
            <a:off x="7605351" y="2398214"/>
            <a:ext cx="450669" cy="2645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2FD99342-EE8A-0D8F-4ED6-45F69F59DA4B}"/>
              </a:ext>
            </a:extLst>
          </p:cNvPr>
          <p:cNvSpPr/>
          <p:nvPr/>
        </p:nvSpPr>
        <p:spPr>
          <a:xfrm>
            <a:off x="9535389" y="2391683"/>
            <a:ext cx="450669" cy="2645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rudia 24">
            <a:extLst>
              <a:ext uri="{FF2B5EF4-FFF2-40B4-BE49-F238E27FC236}">
                <a16:creationId xmlns:a16="http://schemas.microsoft.com/office/drawing/2014/main" id="{F6E20507-75A0-351A-CF55-EB58FB287F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grpSp>
        <p:nvGrpSpPr>
          <p:cNvPr id="12" name="Grupo 11">
            <a:extLst>
              <a:ext uri="{FF2B5EF4-FFF2-40B4-BE49-F238E27FC236}">
                <a16:creationId xmlns:a16="http://schemas.microsoft.com/office/drawing/2014/main" id="{442E0442-29AA-7261-F9A4-D52BCC47E037}"/>
              </a:ext>
            </a:extLst>
          </p:cNvPr>
          <p:cNvGrpSpPr/>
          <p:nvPr/>
        </p:nvGrpSpPr>
        <p:grpSpPr>
          <a:xfrm>
            <a:off x="0" y="6321252"/>
            <a:ext cx="12192000" cy="536748"/>
            <a:chOff x="0" y="6321252"/>
            <a:chExt cx="12192000" cy="536748"/>
          </a:xfrm>
        </p:grpSpPr>
        <p:sp>
          <p:nvSpPr>
            <p:cNvPr id="13" name="Rectangle 4">
              <a:extLst>
                <a:ext uri="{FF2B5EF4-FFF2-40B4-BE49-F238E27FC236}">
                  <a16:creationId xmlns:a16="http://schemas.microsoft.com/office/drawing/2014/main" id="{E723C3B3-14E8-0B7F-6456-3C0E411027EB}"/>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Agrupa 5">
              <a:extLst>
                <a:ext uri="{FF2B5EF4-FFF2-40B4-BE49-F238E27FC236}">
                  <a16:creationId xmlns:a16="http://schemas.microsoft.com/office/drawing/2014/main" id="{61F61F1C-2DA3-DA84-1DF7-D267BA66F2D4}"/>
                </a:ext>
              </a:extLst>
            </p:cNvPr>
            <p:cNvGrpSpPr/>
            <p:nvPr/>
          </p:nvGrpSpPr>
          <p:grpSpPr>
            <a:xfrm>
              <a:off x="79192" y="6321252"/>
              <a:ext cx="3645083" cy="536748"/>
              <a:chOff x="341857" y="5894412"/>
              <a:chExt cx="6260166" cy="976250"/>
            </a:xfrm>
            <a:solidFill>
              <a:schemeClr val="bg1"/>
            </a:solidFill>
          </p:grpSpPr>
          <p:pic>
            <p:nvPicPr>
              <p:cNvPr id="17" name="Imatge 6">
                <a:extLst>
                  <a:ext uri="{FF2B5EF4-FFF2-40B4-BE49-F238E27FC236}">
                    <a16:creationId xmlns:a16="http://schemas.microsoft.com/office/drawing/2014/main" id="{90354B51-8709-2F49-DD5C-0EB5037FDC91}"/>
                  </a:ext>
                </a:extLst>
              </p:cNvPr>
              <p:cNvPicPr>
                <a:picLocks noChangeAspect="1"/>
              </p:cNvPicPr>
              <p:nvPr/>
            </p:nvPicPr>
            <p:blipFill>
              <a:blip r:embed="rId6"/>
              <a:stretch>
                <a:fillRect/>
              </a:stretch>
            </p:blipFill>
            <p:spPr>
              <a:xfrm>
                <a:off x="3010922" y="5924439"/>
                <a:ext cx="945427" cy="945427"/>
              </a:xfrm>
              <a:prstGeom prst="rect">
                <a:avLst/>
              </a:prstGeom>
              <a:grpFill/>
              <a:ln>
                <a:solidFill>
                  <a:schemeClr val="bg1"/>
                </a:solidFill>
              </a:ln>
            </p:spPr>
          </p:pic>
          <p:pic>
            <p:nvPicPr>
              <p:cNvPr id="18" name="Imatge 8">
                <a:extLst>
                  <a:ext uri="{FF2B5EF4-FFF2-40B4-BE49-F238E27FC236}">
                    <a16:creationId xmlns:a16="http://schemas.microsoft.com/office/drawing/2014/main" id="{1B92E95A-5A9F-E1E2-D274-9976095447E5}"/>
                  </a:ext>
                </a:extLst>
              </p:cNvPr>
              <p:cNvPicPr>
                <a:picLocks noChangeAspect="1"/>
              </p:cNvPicPr>
              <p:nvPr/>
            </p:nvPicPr>
            <p:blipFill>
              <a:blip r:embed="rId7"/>
              <a:stretch>
                <a:fillRect/>
              </a:stretch>
            </p:blipFill>
            <p:spPr>
              <a:xfrm>
                <a:off x="3956349" y="6019608"/>
                <a:ext cx="1895306" cy="851054"/>
              </a:xfrm>
              <a:prstGeom prst="rect">
                <a:avLst/>
              </a:prstGeom>
              <a:grpFill/>
              <a:ln>
                <a:solidFill>
                  <a:schemeClr val="bg1"/>
                </a:solidFill>
              </a:ln>
            </p:spPr>
          </p:pic>
          <p:pic>
            <p:nvPicPr>
              <p:cNvPr id="19" name="Imatge 9">
                <a:extLst>
                  <a:ext uri="{FF2B5EF4-FFF2-40B4-BE49-F238E27FC236}">
                    <a16:creationId xmlns:a16="http://schemas.microsoft.com/office/drawing/2014/main" id="{739D2CDE-FE2C-17A9-308B-8A9118EAE1F1}"/>
                  </a:ext>
                </a:extLst>
              </p:cNvPr>
              <p:cNvPicPr>
                <a:picLocks noChangeAspect="1"/>
              </p:cNvPicPr>
              <p:nvPr/>
            </p:nvPicPr>
            <p:blipFill>
              <a:blip r:embed="rId8"/>
              <a:stretch>
                <a:fillRect/>
              </a:stretch>
            </p:blipFill>
            <p:spPr>
              <a:xfrm>
                <a:off x="5738102" y="5894412"/>
                <a:ext cx="863921" cy="861651"/>
              </a:xfrm>
              <a:prstGeom prst="rect">
                <a:avLst/>
              </a:prstGeom>
              <a:grpFill/>
              <a:ln>
                <a:solidFill>
                  <a:schemeClr val="bg1"/>
                </a:solidFill>
              </a:ln>
            </p:spPr>
          </p:pic>
          <p:pic>
            <p:nvPicPr>
              <p:cNvPr id="20" name="Imatge 10">
                <a:extLst>
                  <a:ext uri="{FF2B5EF4-FFF2-40B4-BE49-F238E27FC236}">
                    <a16:creationId xmlns:a16="http://schemas.microsoft.com/office/drawing/2014/main" id="{275D24D0-DE03-162F-AD8E-156703F6D282}"/>
                  </a:ext>
                </a:extLst>
              </p:cNvPr>
              <p:cNvPicPr>
                <a:picLocks noChangeAspect="1"/>
              </p:cNvPicPr>
              <p:nvPr/>
            </p:nvPicPr>
            <p:blipFill>
              <a:blip r:embed="rId9"/>
              <a:stretch>
                <a:fillRect/>
              </a:stretch>
            </p:blipFill>
            <p:spPr>
              <a:xfrm>
                <a:off x="341857" y="6008214"/>
                <a:ext cx="658085" cy="747849"/>
              </a:xfrm>
              <a:prstGeom prst="rect">
                <a:avLst/>
              </a:prstGeom>
              <a:grpFill/>
              <a:ln>
                <a:solidFill>
                  <a:schemeClr val="bg1"/>
                </a:solidFill>
              </a:ln>
            </p:spPr>
          </p:pic>
          <p:pic>
            <p:nvPicPr>
              <p:cNvPr id="21" name="Imatge 11" descr="Imatge que conté text&#10;&#10;Descripció generada automàticament">
                <a:extLst>
                  <a:ext uri="{FF2B5EF4-FFF2-40B4-BE49-F238E27FC236}">
                    <a16:creationId xmlns:a16="http://schemas.microsoft.com/office/drawing/2014/main" id="{2B859E2C-9E69-503E-8E4B-2C0612049741}"/>
                  </a:ext>
                </a:extLst>
              </p:cNvPr>
              <p:cNvPicPr>
                <a:picLocks noChangeAspect="1"/>
              </p:cNvPicPr>
              <p:nvPr/>
            </p:nvPicPr>
            <p:blipFill>
              <a:blip r:embed="rId10"/>
              <a:stretch>
                <a:fillRect/>
              </a:stretch>
            </p:blipFill>
            <p:spPr>
              <a:xfrm>
                <a:off x="1113884" y="6072504"/>
                <a:ext cx="1787295" cy="705752"/>
              </a:xfrm>
              <a:prstGeom prst="rect">
                <a:avLst/>
              </a:prstGeom>
              <a:grpFill/>
              <a:ln>
                <a:solidFill>
                  <a:schemeClr val="bg1"/>
                </a:solidFill>
              </a:ln>
            </p:spPr>
          </p:pic>
        </p:grpSp>
        <p:pic>
          <p:nvPicPr>
            <p:cNvPr id="15" name="Picture 2">
              <a:extLst>
                <a:ext uri="{FF2B5EF4-FFF2-40B4-BE49-F238E27FC236}">
                  <a16:creationId xmlns:a16="http://schemas.microsoft.com/office/drawing/2014/main" id="{A81686AA-41B9-0D8D-8D67-10B313DE7F96}"/>
                </a:ext>
              </a:extLst>
            </p:cNvPr>
            <p:cNvPicPr>
              <a:picLocks noChangeAspect="1"/>
            </p:cNvPicPr>
            <p:nvPr/>
          </p:nvPicPr>
          <p:blipFill>
            <a:blip r:embed="rId11"/>
            <a:stretch>
              <a:fillRect/>
            </a:stretch>
          </p:blipFill>
          <p:spPr>
            <a:xfrm>
              <a:off x="5459451" y="6524050"/>
              <a:ext cx="3618470" cy="307496"/>
            </a:xfrm>
            <a:prstGeom prst="rect">
              <a:avLst/>
            </a:prstGeom>
            <a:solidFill>
              <a:schemeClr val="bg1"/>
            </a:solidFill>
            <a:ln>
              <a:solidFill>
                <a:schemeClr val="bg1"/>
              </a:solidFill>
            </a:ln>
          </p:spPr>
        </p:pic>
        <p:pic>
          <p:nvPicPr>
            <p:cNvPr id="16" name="Imagen 15" descr="Logotipo&#10;&#10;Descripción generada automáticamente">
              <a:extLst>
                <a:ext uri="{FF2B5EF4-FFF2-40B4-BE49-F238E27FC236}">
                  <a16:creationId xmlns:a16="http://schemas.microsoft.com/office/drawing/2014/main" id="{7A5F3A83-32D1-10E3-51FD-758FE7D4582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Title 1">
            <a:extLst>
              <a:ext uri="{FF2B5EF4-FFF2-40B4-BE49-F238E27FC236}">
                <a16:creationId xmlns:a16="http://schemas.microsoft.com/office/drawing/2014/main" id="{979C5B7E-724A-E5CD-A18A-7F04360A290B}"/>
              </a:ext>
            </a:extLst>
          </p:cNvPr>
          <p:cNvSpPr txBox="1">
            <a:spLocks/>
          </p:cNvSpPr>
          <p:nvPr/>
        </p:nvSpPr>
        <p:spPr>
          <a:xfrm>
            <a:off x="1372671" y="402058"/>
            <a:ext cx="9446658"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Field test with TMF</a:t>
            </a:r>
          </a:p>
        </p:txBody>
      </p:sp>
      <p:sp>
        <p:nvSpPr>
          <p:cNvPr id="9" name="CuadroTexto 8">
            <a:extLst>
              <a:ext uri="{FF2B5EF4-FFF2-40B4-BE49-F238E27FC236}">
                <a16:creationId xmlns:a16="http://schemas.microsoft.com/office/drawing/2014/main" id="{FB001F19-51E9-F205-A940-43D40D3564F2}"/>
              </a:ext>
            </a:extLst>
          </p:cNvPr>
          <p:cNvSpPr txBox="1"/>
          <p:nvPr/>
        </p:nvSpPr>
        <p:spPr>
          <a:xfrm>
            <a:off x="1729047" y="2012668"/>
            <a:ext cx="2454794" cy="3139321"/>
          </a:xfrm>
          <a:prstGeom prst="rect">
            <a:avLst/>
          </a:prstGeom>
          <a:solidFill>
            <a:srgbClr val="F1F8EC">
              <a:alpha val="76863"/>
            </a:srgbClr>
          </a:solidFill>
        </p:spPr>
        <p:txBody>
          <a:bodyPr wrap="square" rtlCol="0">
            <a:spAutoFit/>
          </a:bodyPr>
          <a:lstStyle/>
          <a:p>
            <a:pPr algn="ct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ctr"/>
            <a:r>
              <a:rPr lang="en-US" sz="1800" dirty="0">
                <a:effectLst/>
                <a:latin typeface="Arial" panose="020B0604020202020204" pitchFamily="34" charset="0"/>
                <a:ea typeface="Calibri" panose="020F0502020204030204" pitchFamily="34" charset="0"/>
                <a:cs typeface="Arial" panose="020B0604020202020204" pitchFamily="34" charset="0"/>
              </a:rPr>
              <a:t>In winter wheat crop, soil NO</a:t>
            </a:r>
            <a:r>
              <a:rPr lang="en-US" sz="1800" baseline="-25000" dirty="0">
                <a:effectLst/>
                <a:latin typeface="Arial" panose="020B0604020202020204" pitchFamily="34" charset="0"/>
                <a:ea typeface="Calibri" panose="020F0502020204030204" pitchFamily="34" charset="0"/>
                <a:cs typeface="Arial" panose="020B0604020202020204" pitchFamily="34" charset="0"/>
              </a:rPr>
              <a:t>3</a:t>
            </a:r>
            <a:r>
              <a:rPr lang="en-US" sz="1800" baseline="30000" dirty="0">
                <a:effectLst/>
                <a:latin typeface="Arial" panose="020B060402020202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N residue (after harvest) was higher in mineral treatments than in TMF ones </a:t>
            </a:r>
          </a:p>
          <a:p>
            <a:pPr algn="ctr"/>
            <a:endParaRPr lang="en-US" b="1" dirty="0">
              <a:latin typeface="Arial" panose="020B0604020202020204" pitchFamily="34" charset="0"/>
              <a:ea typeface="Calibri" panose="020F0502020204030204" pitchFamily="34" charset="0"/>
              <a:cs typeface="Arial" panose="020B0604020202020204" pitchFamily="34" charset="0"/>
            </a:endParaRPr>
          </a:p>
          <a:p>
            <a:pPr algn="ctr"/>
            <a:r>
              <a:rPr lang="en-US" b="1" dirty="0">
                <a:latin typeface="Arial" panose="020B0604020202020204" pitchFamily="34" charset="0"/>
                <a:ea typeface="Calibri" panose="020F0502020204030204" pitchFamily="34" charset="0"/>
                <a:cs typeface="Arial" panose="020B0604020202020204" pitchFamily="34" charset="0"/>
              </a:rPr>
              <a:t>Future processes of nitrate leaching</a:t>
            </a:r>
            <a:r>
              <a:rPr lang="en-US" dirty="0">
                <a:latin typeface="Arial" panose="020B0604020202020204" pitchFamily="34" charset="0"/>
                <a:ea typeface="Calibri" panose="020F0502020204030204" pitchFamily="34" charset="0"/>
                <a:cs typeface="Arial" panose="020B0604020202020204" pitchFamily="34" charset="0"/>
              </a:rPr>
              <a:t>?</a:t>
            </a:r>
          </a:p>
          <a:p>
            <a:pPr algn="ct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5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descr="Un hombre parado en un campo de hierba seca&#10;&#10;Descripción generada automáticamente con confianza media">
            <a:extLst>
              <a:ext uri="{FF2B5EF4-FFF2-40B4-BE49-F238E27FC236}">
                <a16:creationId xmlns:a16="http://schemas.microsoft.com/office/drawing/2014/main" id="{E9D017A6-5C5D-3AD0-45FE-29C57A5DB819}"/>
              </a:ext>
            </a:extLst>
          </p:cNvPr>
          <p:cNvPicPr>
            <a:picLocks noChangeAspect="1"/>
          </p:cNvPicPr>
          <p:nvPr/>
        </p:nvPicPr>
        <p:blipFill rotWithShape="1">
          <a:blip r:embed="rId3">
            <a:extLst>
              <a:ext uri="{28A0092B-C50C-407E-A947-70E740481C1C}">
                <a14:useLocalDpi xmlns:a14="http://schemas.microsoft.com/office/drawing/2010/main" val="0"/>
              </a:ext>
            </a:extLst>
          </a:blip>
          <a:srcRect l="2300" t="14023" r="40930"/>
          <a:stretch/>
        </p:blipFill>
        <p:spPr>
          <a:xfrm>
            <a:off x="0" y="1404459"/>
            <a:ext cx="4324865" cy="4912487"/>
          </a:xfrm>
          <a:prstGeom prst="rect">
            <a:avLst/>
          </a:prstGeom>
        </p:spPr>
      </p:pic>
      <p:sp>
        <p:nvSpPr>
          <p:cNvPr id="3" name="Marcador de número de diapositiva 2">
            <a:extLst>
              <a:ext uri="{FF2B5EF4-FFF2-40B4-BE49-F238E27FC236}">
                <a16:creationId xmlns:a16="http://schemas.microsoft.com/office/drawing/2014/main" id="{12986C6D-0E77-D194-AD7E-C09D765F82E6}"/>
              </a:ext>
            </a:extLst>
          </p:cNvPr>
          <p:cNvSpPr>
            <a:spLocks noGrp="1"/>
          </p:cNvSpPr>
          <p:nvPr>
            <p:ph type="sldNum" sz="quarter" idx="12"/>
          </p:nvPr>
        </p:nvSpPr>
        <p:spPr/>
        <p:txBody>
          <a:bodyPr/>
          <a:lstStyle/>
          <a:p>
            <a:fld id="{71F304B2-DD76-44A7-9A81-EB044CBAB4A6}" type="slidenum">
              <a:rPr lang="es-ES" smtClean="0"/>
              <a:pPr/>
              <a:t>27</a:t>
            </a:fld>
            <a:endParaRPr lang="es-ES"/>
          </a:p>
        </p:txBody>
      </p:sp>
      <p:sp>
        <p:nvSpPr>
          <p:cNvPr id="5" name="CuadroTexto 4">
            <a:extLst>
              <a:ext uri="{FF2B5EF4-FFF2-40B4-BE49-F238E27FC236}">
                <a16:creationId xmlns:a16="http://schemas.microsoft.com/office/drawing/2014/main" id="{96434671-2E7E-87A1-7406-7739562098C7}"/>
              </a:ext>
            </a:extLst>
          </p:cNvPr>
          <p:cNvSpPr txBox="1"/>
          <p:nvPr/>
        </p:nvSpPr>
        <p:spPr>
          <a:xfrm>
            <a:off x="1729047" y="2012668"/>
            <a:ext cx="2454794" cy="3139321"/>
          </a:xfrm>
          <a:prstGeom prst="rect">
            <a:avLst/>
          </a:prstGeom>
          <a:solidFill>
            <a:srgbClr val="F1F8EC">
              <a:alpha val="76863"/>
            </a:srgbClr>
          </a:solidFill>
        </p:spPr>
        <p:txBody>
          <a:bodyPr wrap="square" rtlCol="0">
            <a:spAutoFit/>
          </a:bodyPr>
          <a:lstStyle/>
          <a:p>
            <a:pPr algn="ct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ctr"/>
            <a:r>
              <a:rPr lang="en-US" sz="1800" dirty="0">
                <a:effectLst/>
                <a:latin typeface="Arial" panose="020B0604020202020204" pitchFamily="34" charset="0"/>
                <a:ea typeface="Calibri" panose="020F0502020204030204" pitchFamily="34" charset="0"/>
                <a:cs typeface="Arial" panose="020B0604020202020204" pitchFamily="34" charset="0"/>
              </a:rPr>
              <a:t>In winter wheat crop, soil NO</a:t>
            </a:r>
            <a:r>
              <a:rPr lang="en-US" sz="1800" baseline="-25000" dirty="0">
                <a:effectLst/>
                <a:latin typeface="Arial" panose="020B0604020202020204" pitchFamily="34" charset="0"/>
                <a:ea typeface="Calibri" panose="020F0502020204030204" pitchFamily="34" charset="0"/>
                <a:cs typeface="Arial" panose="020B0604020202020204" pitchFamily="34" charset="0"/>
              </a:rPr>
              <a:t>3</a:t>
            </a:r>
            <a:r>
              <a:rPr lang="en-US" sz="1800" baseline="30000" dirty="0">
                <a:effectLst/>
                <a:latin typeface="Arial" panose="020B060402020202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N residue (after harvest) was higher in mineral treatments than in TMF ones </a:t>
            </a:r>
          </a:p>
          <a:p>
            <a:pPr algn="ctr"/>
            <a:endParaRPr lang="en-US" b="1" dirty="0">
              <a:latin typeface="Arial" panose="020B0604020202020204" pitchFamily="34" charset="0"/>
              <a:ea typeface="Calibri" panose="020F0502020204030204" pitchFamily="34" charset="0"/>
              <a:cs typeface="Arial" panose="020B0604020202020204" pitchFamily="34" charset="0"/>
            </a:endParaRPr>
          </a:p>
          <a:p>
            <a:pPr algn="ctr"/>
            <a:r>
              <a:rPr lang="en-US" b="1" dirty="0">
                <a:latin typeface="Arial" panose="020B0604020202020204" pitchFamily="34" charset="0"/>
                <a:ea typeface="Calibri" panose="020F0502020204030204" pitchFamily="34" charset="0"/>
                <a:cs typeface="Arial" panose="020B0604020202020204" pitchFamily="34" charset="0"/>
              </a:rPr>
              <a:t>Future processes of nitrate leaching</a:t>
            </a:r>
            <a:r>
              <a:rPr lang="en-US" dirty="0">
                <a:latin typeface="Arial" panose="020B0604020202020204" pitchFamily="34" charset="0"/>
                <a:ea typeface="Calibri" panose="020F0502020204030204" pitchFamily="34" charset="0"/>
                <a:cs typeface="Arial" panose="020B0604020202020204" pitchFamily="34" charset="0"/>
              </a:rPr>
              <a:t>?</a:t>
            </a:r>
          </a:p>
          <a:p>
            <a:pPr algn="ctr"/>
            <a:endParaRPr lang="es-ES" dirty="0">
              <a:latin typeface="Arial" panose="020B0604020202020204" pitchFamily="34" charset="0"/>
              <a:cs typeface="Arial" panose="020B0604020202020204" pitchFamily="34" charset="0"/>
            </a:endParaRPr>
          </a:p>
        </p:txBody>
      </p:sp>
      <p:pic>
        <p:nvPicPr>
          <p:cNvPr id="8" name="Irudia 24">
            <a:extLst>
              <a:ext uri="{FF2B5EF4-FFF2-40B4-BE49-F238E27FC236}">
                <a16:creationId xmlns:a16="http://schemas.microsoft.com/office/drawing/2014/main" id="{F6E20507-75A0-351A-CF55-EB58FB287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grpSp>
        <p:nvGrpSpPr>
          <p:cNvPr id="12" name="Grupo 11">
            <a:extLst>
              <a:ext uri="{FF2B5EF4-FFF2-40B4-BE49-F238E27FC236}">
                <a16:creationId xmlns:a16="http://schemas.microsoft.com/office/drawing/2014/main" id="{442E0442-29AA-7261-F9A4-D52BCC47E037}"/>
              </a:ext>
            </a:extLst>
          </p:cNvPr>
          <p:cNvGrpSpPr/>
          <p:nvPr/>
        </p:nvGrpSpPr>
        <p:grpSpPr>
          <a:xfrm>
            <a:off x="0" y="6321252"/>
            <a:ext cx="12192000" cy="536748"/>
            <a:chOff x="0" y="6321252"/>
            <a:chExt cx="12192000" cy="536748"/>
          </a:xfrm>
        </p:grpSpPr>
        <p:sp>
          <p:nvSpPr>
            <p:cNvPr id="13" name="Rectangle 4">
              <a:extLst>
                <a:ext uri="{FF2B5EF4-FFF2-40B4-BE49-F238E27FC236}">
                  <a16:creationId xmlns:a16="http://schemas.microsoft.com/office/drawing/2014/main" id="{E723C3B3-14E8-0B7F-6456-3C0E411027EB}"/>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Agrupa 5">
              <a:extLst>
                <a:ext uri="{FF2B5EF4-FFF2-40B4-BE49-F238E27FC236}">
                  <a16:creationId xmlns:a16="http://schemas.microsoft.com/office/drawing/2014/main" id="{61F61F1C-2DA3-DA84-1DF7-D267BA66F2D4}"/>
                </a:ext>
              </a:extLst>
            </p:cNvPr>
            <p:cNvGrpSpPr/>
            <p:nvPr/>
          </p:nvGrpSpPr>
          <p:grpSpPr>
            <a:xfrm>
              <a:off x="79192" y="6321252"/>
              <a:ext cx="3645083" cy="536748"/>
              <a:chOff x="341857" y="5894412"/>
              <a:chExt cx="6260166" cy="976250"/>
            </a:xfrm>
            <a:solidFill>
              <a:schemeClr val="bg1"/>
            </a:solidFill>
          </p:grpSpPr>
          <p:pic>
            <p:nvPicPr>
              <p:cNvPr id="17" name="Imatge 6">
                <a:extLst>
                  <a:ext uri="{FF2B5EF4-FFF2-40B4-BE49-F238E27FC236}">
                    <a16:creationId xmlns:a16="http://schemas.microsoft.com/office/drawing/2014/main" id="{90354B51-8709-2F49-DD5C-0EB5037FDC91}"/>
                  </a:ext>
                </a:extLst>
              </p:cNvPr>
              <p:cNvPicPr>
                <a:picLocks noChangeAspect="1"/>
              </p:cNvPicPr>
              <p:nvPr/>
            </p:nvPicPr>
            <p:blipFill>
              <a:blip r:embed="rId5"/>
              <a:stretch>
                <a:fillRect/>
              </a:stretch>
            </p:blipFill>
            <p:spPr>
              <a:xfrm>
                <a:off x="3010922" y="5924439"/>
                <a:ext cx="945427" cy="945427"/>
              </a:xfrm>
              <a:prstGeom prst="rect">
                <a:avLst/>
              </a:prstGeom>
              <a:grpFill/>
              <a:ln>
                <a:solidFill>
                  <a:schemeClr val="bg1"/>
                </a:solidFill>
              </a:ln>
            </p:spPr>
          </p:pic>
          <p:pic>
            <p:nvPicPr>
              <p:cNvPr id="18" name="Imatge 8">
                <a:extLst>
                  <a:ext uri="{FF2B5EF4-FFF2-40B4-BE49-F238E27FC236}">
                    <a16:creationId xmlns:a16="http://schemas.microsoft.com/office/drawing/2014/main" id="{1B92E95A-5A9F-E1E2-D274-9976095447E5}"/>
                  </a:ext>
                </a:extLst>
              </p:cNvPr>
              <p:cNvPicPr>
                <a:picLocks noChangeAspect="1"/>
              </p:cNvPicPr>
              <p:nvPr/>
            </p:nvPicPr>
            <p:blipFill>
              <a:blip r:embed="rId6"/>
              <a:stretch>
                <a:fillRect/>
              </a:stretch>
            </p:blipFill>
            <p:spPr>
              <a:xfrm>
                <a:off x="3956349" y="6019608"/>
                <a:ext cx="1895306" cy="851054"/>
              </a:xfrm>
              <a:prstGeom prst="rect">
                <a:avLst/>
              </a:prstGeom>
              <a:grpFill/>
              <a:ln>
                <a:solidFill>
                  <a:schemeClr val="bg1"/>
                </a:solidFill>
              </a:ln>
            </p:spPr>
          </p:pic>
          <p:pic>
            <p:nvPicPr>
              <p:cNvPr id="19" name="Imatge 9">
                <a:extLst>
                  <a:ext uri="{FF2B5EF4-FFF2-40B4-BE49-F238E27FC236}">
                    <a16:creationId xmlns:a16="http://schemas.microsoft.com/office/drawing/2014/main" id="{739D2CDE-FE2C-17A9-308B-8A9118EAE1F1}"/>
                  </a:ext>
                </a:extLst>
              </p:cNvPr>
              <p:cNvPicPr>
                <a:picLocks noChangeAspect="1"/>
              </p:cNvPicPr>
              <p:nvPr/>
            </p:nvPicPr>
            <p:blipFill>
              <a:blip r:embed="rId7"/>
              <a:stretch>
                <a:fillRect/>
              </a:stretch>
            </p:blipFill>
            <p:spPr>
              <a:xfrm>
                <a:off x="5738102" y="5894412"/>
                <a:ext cx="863921" cy="861651"/>
              </a:xfrm>
              <a:prstGeom prst="rect">
                <a:avLst/>
              </a:prstGeom>
              <a:grpFill/>
              <a:ln>
                <a:solidFill>
                  <a:schemeClr val="bg1"/>
                </a:solidFill>
              </a:ln>
            </p:spPr>
          </p:pic>
          <p:pic>
            <p:nvPicPr>
              <p:cNvPr id="20" name="Imatge 10">
                <a:extLst>
                  <a:ext uri="{FF2B5EF4-FFF2-40B4-BE49-F238E27FC236}">
                    <a16:creationId xmlns:a16="http://schemas.microsoft.com/office/drawing/2014/main" id="{275D24D0-DE03-162F-AD8E-156703F6D282}"/>
                  </a:ext>
                </a:extLst>
              </p:cNvPr>
              <p:cNvPicPr>
                <a:picLocks noChangeAspect="1"/>
              </p:cNvPicPr>
              <p:nvPr/>
            </p:nvPicPr>
            <p:blipFill>
              <a:blip r:embed="rId8"/>
              <a:stretch>
                <a:fillRect/>
              </a:stretch>
            </p:blipFill>
            <p:spPr>
              <a:xfrm>
                <a:off x="341857" y="6008214"/>
                <a:ext cx="658085" cy="747849"/>
              </a:xfrm>
              <a:prstGeom prst="rect">
                <a:avLst/>
              </a:prstGeom>
              <a:grpFill/>
              <a:ln>
                <a:solidFill>
                  <a:schemeClr val="bg1"/>
                </a:solidFill>
              </a:ln>
            </p:spPr>
          </p:pic>
          <p:pic>
            <p:nvPicPr>
              <p:cNvPr id="21" name="Imatge 11" descr="Imatge que conté text&#10;&#10;Descripció generada automàticament">
                <a:extLst>
                  <a:ext uri="{FF2B5EF4-FFF2-40B4-BE49-F238E27FC236}">
                    <a16:creationId xmlns:a16="http://schemas.microsoft.com/office/drawing/2014/main" id="{2B859E2C-9E69-503E-8E4B-2C0612049741}"/>
                  </a:ext>
                </a:extLst>
              </p:cNvPr>
              <p:cNvPicPr>
                <a:picLocks noChangeAspect="1"/>
              </p:cNvPicPr>
              <p:nvPr/>
            </p:nvPicPr>
            <p:blipFill>
              <a:blip r:embed="rId9"/>
              <a:stretch>
                <a:fillRect/>
              </a:stretch>
            </p:blipFill>
            <p:spPr>
              <a:xfrm>
                <a:off x="1113884" y="6072504"/>
                <a:ext cx="1787295" cy="705752"/>
              </a:xfrm>
              <a:prstGeom prst="rect">
                <a:avLst/>
              </a:prstGeom>
              <a:grpFill/>
              <a:ln>
                <a:solidFill>
                  <a:schemeClr val="bg1"/>
                </a:solidFill>
              </a:ln>
            </p:spPr>
          </p:pic>
        </p:grpSp>
        <p:pic>
          <p:nvPicPr>
            <p:cNvPr id="15" name="Picture 2">
              <a:extLst>
                <a:ext uri="{FF2B5EF4-FFF2-40B4-BE49-F238E27FC236}">
                  <a16:creationId xmlns:a16="http://schemas.microsoft.com/office/drawing/2014/main" id="{A81686AA-41B9-0D8D-8D67-10B313DE7F96}"/>
                </a:ext>
              </a:extLst>
            </p:cNvPr>
            <p:cNvPicPr>
              <a:picLocks noChangeAspect="1"/>
            </p:cNvPicPr>
            <p:nvPr/>
          </p:nvPicPr>
          <p:blipFill>
            <a:blip r:embed="rId10"/>
            <a:stretch>
              <a:fillRect/>
            </a:stretch>
          </p:blipFill>
          <p:spPr>
            <a:xfrm>
              <a:off x="5459451" y="6524050"/>
              <a:ext cx="3618470" cy="307496"/>
            </a:xfrm>
            <a:prstGeom prst="rect">
              <a:avLst/>
            </a:prstGeom>
            <a:solidFill>
              <a:schemeClr val="bg1"/>
            </a:solidFill>
            <a:ln>
              <a:solidFill>
                <a:schemeClr val="bg1"/>
              </a:solidFill>
            </a:ln>
          </p:spPr>
        </p:pic>
        <p:pic>
          <p:nvPicPr>
            <p:cNvPr id="16" name="Imagen 15" descr="Logotipo&#10;&#10;Descripción generada automáticamente">
              <a:extLst>
                <a:ext uri="{FF2B5EF4-FFF2-40B4-BE49-F238E27FC236}">
                  <a16:creationId xmlns:a16="http://schemas.microsoft.com/office/drawing/2014/main" id="{7A5F3A83-32D1-10E3-51FD-758FE7D4582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Title 1">
            <a:extLst>
              <a:ext uri="{FF2B5EF4-FFF2-40B4-BE49-F238E27FC236}">
                <a16:creationId xmlns:a16="http://schemas.microsoft.com/office/drawing/2014/main" id="{979C5B7E-724A-E5CD-A18A-7F04360A290B}"/>
              </a:ext>
            </a:extLst>
          </p:cNvPr>
          <p:cNvSpPr txBox="1">
            <a:spLocks/>
          </p:cNvSpPr>
          <p:nvPr/>
        </p:nvSpPr>
        <p:spPr>
          <a:xfrm>
            <a:off x="1372671" y="402058"/>
            <a:ext cx="9446658" cy="8893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Agronomic trials </a:t>
            </a:r>
            <a:r>
              <a:rPr lang="en-US" sz="3600" dirty="0"/>
              <a:t>– Field test with TMF</a:t>
            </a:r>
          </a:p>
        </p:txBody>
      </p:sp>
      <p:pic>
        <p:nvPicPr>
          <p:cNvPr id="7" name="Imagen 6">
            <a:extLst>
              <a:ext uri="{FF2B5EF4-FFF2-40B4-BE49-F238E27FC236}">
                <a16:creationId xmlns:a16="http://schemas.microsoft.com/office/drawing/2014/main" id="{D79FA750-C6EE-176D-A77E-506828345744}"/>
              </a:ext>
            </a:extLst>
          </p:cNvPr>
          <p:cNvPicPr>
            <a:picLocks noChangeAspect="1"/>
          </p:cNvPicPr>
          <p:nvPr/>
        </p:nvPicPr>
        <p:blipFill rotWithShape="1">
          <a:blip r:embed="rId12"/>
          <a:srcRect l="29272"/>
          <a:stretch/>
        </p:blipFill>
        <p:spPr>
          <a:xfrm rot="5400000">
            <a:off x="6621788" y="202640"/>
            <a:ext cx="2200430" cy="5313003"/>
          </a:xfrm>
          <a:prstGeom prst="rect">
            <a:avLst/>
          </a:prstGeom>
        </p:spPr>
      </p:pic>
      <p:pic>
        <p:nvPicPr>
          <p:cNvPr id="9" name="Imagen 8">
            <a:extLst>
              <a:ext uri="{FF2B5EF4-FFF2-40B4-BE49-F238E27FC236}">
                <a16:creationId xmlns:a16="http://schemas.microsoft.com/office/drawing/2014/main" id="{1E52BC24-5A80-AEA8-254D-3B33A769FD9E}"/>
              </a:ext>
            </a:extLst>
          </p:cNvPr>
          <p:cNvPicPr>
            <a:picLocks noChangeAspect="1"/>
          </p:cNvPicPr>
          <p:nvPr/>
        </p:nvPicPr>
        <p:blipFill rotWithShape="1">
          <a:blip r:embed="rId13"/>
          <a:srcRect l="29272"/>
          <a:stretch/>
        </p:blipFill>
        <p:spPr>
          <a:xfrm rot="5400000">
            <a:off x="6621786" y="2428009"/>
            <a:ext cx="2200431" cy="5313004"/>
          </a:xfrm>
          <a:prstGeom prst="rect">
            <a:avLst/>
          </a:prstGeom>
        </p:spPr>
      </p:pic>
      <p:pic>
        <p:nvPicPr>
          <p:cNvPr id="10" name="Imagen 9">
            <a:extLst>
              <a:ext uri="{FF2B5EF4-FFF2-40B4-BE49-F238E27FC236}">
                <a16:creationId xmlns:a16="http://schemas.microsoft.com/office/drawing/2014/main" id="{F72B92DD-E0B5-9BD5-878A-0FA4A7BEBB0C}"/>
              </a:ext>
            </a:extLst>
          </p:cNvPr>
          <p:cNvPicPr>
            <a:picLocks noChangeAspect="1"/>
          </p:cNvPicPr>
          <p:nvPr/>
        </p:nvPicPr>
        <p:blipFill rotWithShape="1">
          <a:blip r:embed="rId12"/>
          <a:srcRect l="-1428" t="9559" r="85843"/>
          <a:stretch/>
        </p:blipFill>
        <p:spPr>
          <a:xfrm rot="5400000">
            <a:off x="10102917" y="4224761"/>
            <a:ext cx="382878" cy="3794405"/>
          </a:xfrm>
          <a:prstGeom prst="rect">
            <a:avLst/>
          </a:prstGeom>
          <a:ln>
            <a:solidFill>
              <a:schemeClr val="tx1"/>
            </a:solidFill>
          </a:ln>
        </p:spPr>
      </p:pic>
      <p:sp>
        <p:nvSpPr>
          <p:cNvPr id="23" name="CuadroTexto 22">
            <a:extLst>
              <a:ext uri="{FF2B5EF4-FFF2-40B4-BE49-F238E27FC236}">
                <a16:creationId xmlns:a16="http://schemas.microsoft.com/office/drawing/2014/main" id="{697516D2-5490-AA6F-30E0-7891740BA8AA}"/>
              </a:ext>
            </a:extLst>
          </p:cNvPr>
          <p:cNvSpPr txBox="1"/>
          <p:nvPr/>
        </p:nvSpPr>
        <p:spPr>
          <a:xfrm>
            <a:off x="4693396" y="1716180"/>
            <a:ext cx="1252451" cy="369332"/>
          </a:xfrm>
          <a:prstGeom prst="rect">
            <a:avLst/>
          </a:prstGeom>
          <a:solidFill>
            <a:srgbClr val="F1F8EC">
              <a:alpha val="76863"/>
            </a:srgbClr>
          </a:solidFill>
        </p:spPr>
        <p:txBody>
          <a:bodyPr wrap="square" rtlCol="0">
            <a:spAutoFit/>
          </a:bodyPr>
          <a:lstStyle/>
          <a:p>
            <a:pPr algn="ctr"/>
            <a:r>
              <a:rPr lang="en-US" sz="18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Calibri" panose="020F0502020204030204" pitchFamily="34" charset="0"/>
                <a:cs typeface="Arial" panose="020B0604020202020204" pitchFamily="34" charset="0"/>
              </a:rPr>
              <a:t>2022</a:t>
            </a:r>
            <a:endParaRPr lang="es-E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739B3B9C-9145-F957-E861-12F8372B1280}"/>
              </a:ext>
            </a:extLst>
          </p:cNvPr>
          <p:cNvSpPr txBox="1"/>
          <p:nvPr/>
        </p:nvSpPr>
        <p:spPr>
          <a:xfrm>
            <a:off x="4693396" y="3936155"/>
            <a:ext cx="1252451" cy="369332"/>
          </a:xfrm>
          <a:prstGeom prst="rect">
            <a:avLst/>
          </a:prstGeom>
          <a:solidFill>
            <a:srgbClr val="F1F8EC">
              <a:alpha val="76863"/>
            </a:srgbClr>
          </a:solidFill>
        </p:spPr>
        <p:txBody>
          <a:bodyPr wrap="square" rtlCol="0">
            <a:spAutoFit/>
          </a:bodyPr>
          <a:lstStyle/>
          <a:p>
            <a:pPr algn="ctr"/>
            <a:r>
              <a:rPr lang="en-US" sz="18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Calibri" panose="020F0502020204030204" pitchFamily="34" charset="0"/>
                <a:cs typeface="Arial" panose="020B0604020202020204" pitchFamily="34" charset="0"/>
              </a:rPr>
              <a:t>2023</a:t>
            </a:r>
            <a:endParaRPr lang="es-E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25" name="Imagen 24">
            <a:extLst>
              <a:ext uri="{FF2B5EF4-FFF2-40B4-BE49-F238E27FC236}">
                <a16:creationId xmlns:a16="http://schemas.microsoft.com/office/drawing/2014/main" id="{6DF9091B-7460-0AA5-E0E6-270F27F9AB2F}"/>
              </a:ext>
            </a:extLst>
          </p:cNvPr>
          <p:cNvPicPr>
            <a:picLocks noChangeAspect="1"/>
          </p:cNvPicPr>
          <p:nvPr/>
        </p:nvPicPr>
        <p:blipFill rotWithShape="1">
          <a:blip r:embed="rId12"/>
          <a:srcRect l="19939" t="22505" r="71455" b="37442"/>
          <a:stretch/>
        </p:blipFill>
        <p:spPr>
          <a:xfrm rot="5400000">
            <a:off x="8052816" y="-13837"/>
            <a:ext cx="398116" cy="3164039"/>
          </a:xfrm>
          <a:prstGeom prst="rect">
            <a:avLst/>
          </a:prstGeom>
        </p:spPr>
      </p:pic>
      <p:sp>
        <p:nvSpPr>
          <p:cNvPr id="26" name="Flecha: a la derecha 25">
            <a:extLst>
              <a:ext uri="{FF2B5EF4-FFF2-40B4-BE49-F238E27FC236}">
                <a16:creationId xmlns:a16="http://schemas.microsoft.com/office/drawing/2014/main" id="{BEF2BFBE-EBD4-12A1-B281-6CD09BFE2FBA}"/>
              </a:ext>
            </a:extLst>
          </p:cNvPr>
          <p:cNvSpPr/>
          <p:nvPr/>
        </p:nvSpPr>
        <p:spPr>
          <a:xfrm>
            <a:off x="4776184" y="2571796"/>
            <a:ext cx="578629" cy="369332"/>
          </a:xfrm>
          <a:prstGeom prst="rightArrow">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 la derecha 26">
            <a:extLst>
              <a:ext uri="{FF2B5EF4-FFF2-40B4-BE49-F238E27FC236}">
                <a16:creationId xmlns:a16="http://schemas.microsoft.com/office/drawing/2014/main" id="{AB9AC769-75B8-A52C-AE93-0A49F00AEBDC}"/>
              </a:ext>
            </a:extLst>
          </p:cNvPr>
          <p:cNvSpPr/>
          <p:nvPr/>
        </p:nvSpPr>
        <p:spPr>
          <a:xfrm>
            <a:off x="4769318" y="4783458"/>
            <a:ext cx="578629" cy="369332"/>
          </a:xfrm>
          <a:prstGeom prst="rightArrow">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409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Un jardín con plantas&#10;&#10;Descripción generada automáticamente">
            <a:extLst>
              <a:ext uri="{FF2B5EF4-FFF2-40B4-BE49-F238E27FC236}">
                <a16:creationId xmlns:a16="http://schemas.microsoft.com/office/drawing/2014/main" id="{1D3AFAD7-AA4C-B216-A2DB-75106B85C8C2}"/>
              </a:ext>
            </a:extLst>
          </p:cNvPr>
          <p:cNvPicPr>
            <a:picLocks noChangeAspect="1"/>
          </p:cNvPicPr>
          <p:nvPr/>
        </p:nvPicPr>
        <p:blipFill rotWithShape="1">
          <a:blip r:embed="rId2">
            <a:extLst>
              <a:ext uri="{28A0092B-C50C-407E-A947-70E740481C1C}">
                <a14:useLocalDpi xmlns:a14="http://schemas.microsoft.com/office/drawing/2010/main" val="0"/>
              </a:ext>
            </a:extLst>
          </a:blip>
          <a:srcRect l="2663" t="27965" r="1919" b="20742"/>
          <a:stretch/>
        </p:blipFill>
        <p:spPr>
          <a:xfrm>
            <a:off x="0" y="1385749"/>
            <a:ext cx="12192000" cy="4909049"/>
          </a:xfrm>
          <a:prstGeom prst="rect">
            <a:avLst/>
          </a:prstGeom>
        </p:spPr>
      </p:pic>
      <p:sp>
        <p:nvSpPr>
          <p:cNvPr id="2" name="Title 1"/>
          <p:cNvSpPr>
            <a:spLocks noGrp="1"/>
          </p:cNvSpPr>
          <p:nvPr>
            <p:ph type="title"/>
          </p:nvPr>
        </p:nvSpPr>
        <p:spPr>
          <a:xfrm>
            <a:off x="2121560" y="168528"/>
            <a:ext cx="10001496" cy="1325563"/>
          </a:xfrm>
        </p:spPr>
        <p:txBody>
          <a:bodyPr>
            <a:normAutofit/>
          </a:bodyPr>
          <a:lstStyle/>
          <a:p>
            <a:r>
              <a:rPr lang="en-US" sz="4000" b="1" dirty="0"/>
              <a:t>FERTIMANURE project </a:t>
            </a:r>
            <a:r>
              <a:rPr lang="en-US" sz="4000" dirty="0"/>
              <a:t>- Expected impacts</a:t>
            </a:r>
          </a:p>
        </p:txBody>
      </p:sp>
      <p:pic>
        <p:nvPicPr>
          <p:cNvPr id="5" name="Irudia 24">
            <a:extLst>
              <a:ext uri="{FF2B5EF4-FFF2-40B4-BE49-F238E27FC236}">
                <a16:creationId xmlns:a16="http://schemas.microsoft.com/office/drawing/2014/main" id="{358223B4-27E8-91C9-5FB1-18168F2C5C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3" r="9040" b="5152"/>
          <a:stretch/>
        </p:blipFill>
        <p:spPr>
          <a:xfrm>
            <a:off x="58943" y="60186"/>
            <a:ext cx="1894818" cy="1325563"/>
          </a:xfrm>
          <a:prstGeom prst="rect">
            <a:avLst/>
          </a:prstGeom>
        </p:spPr>
      </p:pic>
      <p:sp>
        <p:nvSpPr>
          <p:cNvPr id="8" name="Elipse 7">
            <a:extLst>
              <a:ext uri="{FF2B5EF4-FFF2-40B4-BE49-F238E27FC236}">
                <a16:creationId xmlns:a16="http://schemas.microsoft.com/office/drawing/2014/main" id="{05E741CA-C940-1D67-7BD1-CF9E1A3EDAE1}"/>
              </a:ext>
            </a:extLst>
          </p:cNvPr>
          <p:cNvSpPr/>
          <p:nvPr/>
        </p:nvSpPr>
        <p:spPr>
          <a:xfrm>
            <a:off x="1168951" y="2429698"/>
            <a:ext cx="2652486" cy="2413118"/>
          </a:xfrm>
          <a:prstGeom prst="ellipse">
            <a:avLst/>
          </a:prstGeom>
          <a:solidFill>
            <a:schemeClr val="bg1"/>
          </a:solidFill>
          <a:ln w="19050">
            <a:solidFill>
              <a:srgbClr val="8CC54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noFill/>
              <a:latin typeface="Arial" panose="020B0604020202020204" pitchFamily="34" charset="0"/>
              <a:cs typeface="Arial" panose="020B0604020202020204" pitchFamily="34" charset="0"/>
            </a:endParaRPr>
          </a:p>
        </p:txBody>
      </p:sp>
      <p:pic>
        <p:nvPicPr>
          <p:cNvPr id="9" name="Picture 183">
            <a:extLst>
              <a:ext uri="{FF2B5EF4-FFF2-40B4-BE49-F238E27FC236}">
                <a16:creationId xmlns:a16="http://schemas.microsoft.com/office/drawing/2014/main" id="{F904573C-15A6-491A-5C7F-3381F434BA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930" t="18325" r="15413" b="20473"/>
          <a:stretch>
            <a:fillRect/>
          </a:stretch>
        </p:blipFill>
        <p:spPr>
          <a:xfrm>
            <a:off x="2174968" y="3816983"/>
            <a:ext cx="847400" cy="798318"/>
          </a:xfrm>
          <a:prstGeom prst="rect">
            <a:avLst/>
          </a:prstGeom>
        </p:spPr>
      </p:pic>
      <p:sp>
        <p:nvSpPr>
          <p:cNvPr id="10" name="CuadroTexto 9">
            <a:extLst>
              <a:ext uri="{FF2B5EF4-FFF2-40B4-BE49-F238E27FC236}">
                <a16:creationId xmlns:a16="http://schemas.microsoft.com/office/drawing/2014/main" id="{ADE27E52-3F05-1B04-B7AF-5A55F0A3CEE2}"/>
              </a:ext>
            </a:extLst>
          </p:cNvPr>
          <p:cNvSpPr txBox="1"/>
          <p:nvPr/>
        </p:nvSpPr>
        <p:spPr>
          <a:xfrm>
            <a:off x="1168951" y="3089870"/>
            <a:ext cx="2652486" cy="800219"/>
          </a:xfrm>
          <a:prstGeom prst="rect">
            <a:avLst/>
          </a:prstGeom>
          <a:noFill/>
        </p:spPr>
        <p:txBody>
          <a:bodyPr wrap="square" rtlCol="0">
            <a:spAutoFit/>
          </a:bodyPr>
          <a:lstStyle/>
          <a:p>
            <a:pPr algn="ctr"/>
            <a:r>
              <a:rPr lang="en-US" sz="2300" b="1" dirty="0">
                <a:latin typeface="Arial" panose="020B0604020202020204" pitchFamily="34" charset="0"/>
                <a:cs typeface="Arial" panose="020B0604020202020204" pitchFamily="34" charset="0"/>
              </a:rPr>
              <a:t>FERTIMANURE products</a:t>
            </a:r>
          </a:p>
        </p:txBody>
      </p:sp>
      <p:sp>
        <p:nvSpPr>
          <p:cNvPr id="15" name="Rectángulo: esquinas redondeadas 14">
            <a:extLst>
              <a:ext uri="{FF2B5EF4-FFF2-40B4-BE49-F238E27FC236}">
                <a16:creationId xmlns:a16="http://schemas.microsoft.com/office/drawing/2014/main" id="{7E253165-4B54-2AEF-504F-785FA8BDF8B6}"/>
              </a:ext>
            </a:extLst>
          </p:cNvPr>
          <p:cNvSpPr/>
          <p:nvPr/>
        </p:nvSpPr>
        <p:spPr>
          <a:xfrm>
            <a:off x="3898454" y="2132720"/>
            <a:ext cx="7607748" cy="613853"/>
          </a:xfrm>
          <a:prstGeom prst="roundRect">
            <a:avLst/>
          </a:prstGeom>
          <a:solidFill>
            <a:srgbClr val="8CC5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rial" panose="020B0604020202020204" pitchFamily="34" charset="0"/>
                <a:cs typeface="Arial" panose="020B0604020202020204" pitchFamily="34" charset="0"/>
              </a:rPr>
              <a:t>New generation of commercial, sustainable and safe fertilizers </a:t>
            </a:r>
            <a:r>
              <a:rPr lang="en-US" dirty="0">
                <a:solidFill>
                  <a:schemeClr val="bg1"/>
                </a:solidFill>
                <a:latin typeface="Arial" panose="020B0604020202020204" pitchFamily="34" charset="0"/>
                <a:cs typeface="Arial" panose="020B0604020202020204" pitchFamily="34" charset="0"/>
              </a:rPr>
              <a:t>from livestock waste</a:t>
            </a:r>
          </a:p>
        </p:txBody>
      </p:sp>
      <p:sp>
        <p:nvSpPr>
          <p:cNvPr id="16" name="Rectángulo: esquinas redondeadas 15">
            <a:extLst>
              <a:ext uri="{FF2B5EF4-FFF2-40B4-BE49-F238E27FC236}">
                <a16:creationId xmlns:a16="http://schemas.microsoft.com/office/drawing/2014/main" id="{15763287-0688-EE68-3B7F-889CA82B4DF3}"/>
              </a:ext>
            </a:extLst>
          </p:cNvPr>
          <p:cNvSpPr/>
          <p:nvPr/>
        </p:nvSpPr>
        <p:spPr>
          <a:xfrm>
            <a:off x="3898452" y="4434024"/>
            <a:ext cx="7607749" cy="613853"/>
          </a:xfrm>
          <a:prstGeom prst="roundRect">
            <a:avLst/>
          </a:prstGeom>
          <a:solidFill>
            <a:srgbClr val="8CC5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Replication of the experimental pilots in different contexts </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at the EU level, but also internationally</a:t>
            </a:r>
          </a:p>
        </p:txBody>
      </p:sp>
      <p:sp>
        <p:nvSpPr>
          <p:cNvPr id="17" name="Rectángulo: esquinas redondeadas 16">
            <a:extLst>
              <a:ext uri="{FF2B5EF4-FFF2-40B4-BE49-F238E27FC236}">
                <a16:creationId xmlns:a16="http://schemas.microsoft.com/office/drawing/2014/main" id="{76A3828D-6667-AB51-C325-DCB85D63B4D0}"/>
              </a:ext>
            </a:extLst>
          </p:cNvPr>
          <p:cNvSpPr/>
          <p:nvPr/>
        </p:nvSpPr>
        <p:spPr>
          <a:xfrm>
            <a:off x="3898452" y="3662020"/>
            <a:ext cx="7607749" cy="613853"/>
          </a:xfrm>
          <a:prstGeom prst="roundRect">
            <a:avLst/>
          </a:prstGeom>
          <a:solidFill>
            <a:srgbClr val="8CC5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Reduction in the environmental impacts </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linked to the emissions and dispersion of nutrients</a:t>
            </a:r>
          </a:p>
        </p:txBody>
      </p:sp>
      <p:sp>
        <p:nvSpPr>
          <p:cNvPr id="18" name="Rectángulo: esquinas redondeadas 17">
            <a:extLst>
              <a:ext uri="{FF2B5EF4-FFF2-40B4-BE49-F238E27FC236}">
                <a16:creationId xmlns:a16="http://schemas.microsoft.com/office/drawing/2014/main" id="{75619558-7EDC-14B3-D236-A1E96AEC4464}"/>
              </a:ext>
            </a:extLst>
          </p:cNvPr>
          <p:cNvSpPr/>
          <p:nvPr/>
        </p:nvSpPr>
        <p:spPr>
          <a:xfrm>
            <a:off x="3898453" y="2890016"/>
            <a:ext cx="7607748" cy="613853"/>
          </a:xfrm>
          <a:prstGeom prst="roundRect">
            <a:avLst/>
          </a:prstGeom>
          <a:solidFill>
            <a:srgbClr val="8CC5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Replacement of conventional and non-renewable mineral fertilizers, </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reducing the high dependence of EU on fossil-based fertilizers</a:t>
            </a:r>
          </a:p>
        </p:txBody>
      </p:sp>
      <p:grpSp>
        <p:nvGrpSpPr>
          <p:cNvPr id="3" name="Grupo 2">
            <a:extLst>
              <a:ext uri="{FF2B5EF4-FFF2-40B4-BE49-F238E27FC236}">
                <a16:creationId xmlns:a16="http://schemas.microsoft.com/office/drawing/2014/main" id="{54EBD969-E4CF-CB43-D856-DE96726AD2A9}"/>
              </a:ext>
            </a:extLst>
          </p:cNvPr>
          <p:cNvGrpSpPr/>
          <p:nvPr/>
        </p:nvGrpSpPr>
        <p:grpSpPr>
          <a:xfrm>
            <a:off x="0" y="6321252"/>
            <a:ext cx="12192000" cy="536748"/>
            <a:chOff x="0" y="6321252"/>
            <a:chExt cx="12192000" cy="536748"/>
          </a:xfrm>
        </p:grpSpPr>
        <p:sp>
          <p:nvSpPr>
            <p:cNvPr id="4" name="Rectangle 4">
              <a:extLst>
                <a:ext uri="{FF2B5EF4-FFF2-40B4-BE49-F238E27FC236}">
                  <a16:creationId xmlns:a16="http://schemas.microsoft.com/office/drawing/2014/main" id="{AB62C4B3-89A8-C253-27C9-E86878DB5029}"/>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Agrupa 5">
              <a:extLst>
                <a:ext uri="{FF2B5EF4-FFF2-40B4-BE49-F238E27FC236}">
                  <a16:creationId xmlns:a16="http://schemas.microsoft.com/office/drawing/2014/main" id="{84631492-E60F-B85A-F6B6-D094A40CA2B1}"/>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30CED969-EA60-EE61-31DD-C2E2DC0AA8F8}"/>
                  </a:ext>
                </a:extLst>
              </p:cNvPr>
              <p:cNvPicPr>
                <a:picLocks noChangeAspect="1"/>
              </p:cNvPicPr>
              <p:nvPr/>
            </p:nvPicPr>
            <p:blipFill>
              <a:blip r:embed="rId6"/>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0502271E-CCD6-B691-95DB-D6F3819DFE33}"/>
                  </a:ext>
                </a:extLst>
              </p:cNvPr>
              <p:cNvPicPr>
                <a:picLocks noChangeAspect="1"/>
              </p:cNvPicPr>
              <p:nvPr/>
            </p:nvPicPr>
            <p:blipFill>
              <a:blip r:embed="rId7"/>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9818B5B9-93A6-4F86-8986-D7C9A1F04892}"/>
                  </a:ext>
                </a:extLst>
              </p:cNvPr>
              <p:cNvPicPr>
                <a:picLocks noChangeAspect="1"/>
              </p:cNvPicPr>
              <p:nvPr/>
            </p:nvPicPr>
            <p:blipFill>
              <a:blip r:embed="rId8"/>
              <a:stretch>
                <a:fillRect/>
              </a:stretch>
            </p:blipFill>
            <p:spPr>
              <a:xfrm>
                <a:off x="5738102" y="5894412"/>
                <a:ext cx="863921" cy="861651"/>
              </a:xfrm>
              <a:prstGeom prst="rect">
                <a:avLst/>
              </a:prstGeom>
              <a:grpFill/>
              <a:ln>
                <a:solidFill>
                  <a:schemeClr val="bg1"/>
                </a:solidFill>
              </a:ln>
            </p:spPr>
          </p:pic>
          <p:pic>
            <p:nvPicPr>
              <p:cNvPr id="19" name="Imatge 10">
                <a:extLst>
                  <a:ext uri="{FF2B5EF4-FFF2-40B4-BE49-F238E27FC236}">
                    <a16:creationId xmlns:a16="http://schemas.microsoft.com/office/drawing/2014/main" id="{86498913-96A5-AAB4-4EBC-7C67B13CE90F}"/>
                  </a:ext>
                </a:extLst>
              </p:cNvPr>
              <p:cNvPicPr>
                <a:picLocks noChangeAspect="1"/>
              </p:cNvPicPr>
              <p:nvPr/>
            </p:nvPicPr>
            <p:blipFill>
              <a:blip r:embed="rId9"/>
              <a:stretch>
                <a:fillRect/>
              </a:stretch>
            </p:blipFill>
            <p:spPr>
              <a:xfrm>
                <a:off x="341857" y="6008214"/>
                <a:ext cx="658085" cy="747849"/>
              </a:xfrm>
              <a:prstGeom prst="rect">
                <a:avLst/>
              </a:prstGeom>
              <a:grpFill/>
              <a:ln>
                <a:solidFill>
                  <a:schemeClr val="bg1"/>
                </a:solidFill>
              </a:ln>
            </p:spPr>
          </p:pic>
          <p:pic>
            <p:nvPicPr>
              <p:cNvPr id="20" name="Imatge 11" descr="Imatge que conté text&#10;&#10;Descripció generada automàticament">
                <a:extLst>
                  <a:ext uri="{FF2B5EF4-FFF2-40B4-BE49-F238E27FC236}">
                    <a16:creationId xmlns:a16="http://schemas.microsoft.com/office/drawing/2014/main" id="{BD3D2E9A-AEE1-463F-36A7-7F20975DB11F}"/>
                  </a:ext>
                </a:extLst>
              </p:cNvPr>
              <p:cNvPicPr>
                <a:picLocks noChangeAspect="1"/>
              </p:cNvPicPr>
              <p:nvPr/>
            </p:nvPicPr>
            <p:blipFill>
              <a:blip r:embed="rId10"/>
              <a:stretch>
                <a:fillRect/>
              </a:stretch>
            </p:blipFill>
            <p:spPr>
              <a:xfrm>
                <a:off x="1113884" y="6072504"/>
                <a:ext cx="1787295" cy="705752"/>
              </a:xfrm>
              <a:prstGeom prst="rect">
                <a:avLst/>
              </a:prstGeom>
              <a:grpFill/>
              <a:ln>
                <a:solidFill>
                  <a:schemeClr val="bg1"/>
                </a:solidFill>
              </a:ln>
            </p:spPr>
          </p:pic>
        </p:grpSp>
        <p:pic>
          <p:nvPicPr>
            <p:cNvPr id="7" name="Picture 2">
              <a:extLst>
                <a:ext uri="{FF2B5EF4-FFF2-40B4-BE49-F238E27FC236}">
                  <a16:creationId xmlns:a16="http://schemas.microsoft.com/office/drawing/2014/main" id="{FD509D53-52B3-D701-49A5-F86E6EA5A8EC}"/>
                </a:ext>
              </a:extLst>
            </p:cNvPr>
            <p:cNvPicPr>
              <a:picLocks noChangeAspect="1"/>
            </p:cNvPicPr>
            <p:nvPr/>
          </p:nvPicPr>
          <p:blipFill>
            <a:blip r:embed="rId11"/>
            <a:stretch>
              <a:fillRect/>
            </a:stretch>
          </p:blipFill>
          <p:spPr>
            <a:xfrm>
              <a:off x="5459451" y="6524050"/>
              <a:ext cx="3618470" cy="307496"/>
            </a:xfrm>
            <a:prstGeom prst="rect">
              <a:avLst/>
            </a:prstGeom>
            <a:solidFill>
              <a:schemeClr val="bg1"/>
            </a:solidFill>
            <a:ln>
              <a:solidFill>
                <a:schemeClr val="bg1"/>
              </a:solidFill>
            </a:ln>
          </p:spPr>
        </p:pic>
        <p:pic>
          <p:nvPicPr>
            <p:cNvPr id="11" name="Imagen 10" descr="Logotipo&#10;&#10;Descripción generada automáticamente">
              <a:extLst>
                <a:ext uri="{FF2B5EF4-FFF2-40B4-BE49-F238E27FC236}">
                  <a16:creationId xmlns:a16="http://schemas.microsoft.com/office/drawing/2014/main" id="{3B46AEE6-A158-887F-78D9-A206E1957EC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2" name="CuadroTexto 21">
            <a:extLst>
              <a:ext uri="{FF2B5EF4-FFF2-40B4-BE49-F238E27FC236}">
                <a16:creationId xmlns:a16="http://schemas.microsoft.com/office/drawing/2014/main" id="{5E6A3F70-33E5-5467-9D8D-131C7D546AE3}"/>
              </a:ext>
            </a:extLst>
          </p:cNvPr>
          <p:cNvSpPr txBox="1"/>
          <p:nvPr/>
        </p:nvSpPr>
        <p:spPr>
          <a:xfrm>
            <a:off x="342312" y="5786975"/>
            <a:ext cx="4338532" cy="307777"/>
          </a:xfrm>
          <a:prstGeom prst="rect">
            <a:avLst/>
          </a:prstGeom>
          <a:solidFill>
            <a:schemeClr val="bg1"/>
          </a:solidFill>
        </p:spPr>
        <p:txBody>
          <a:bodyPr wrap="square">
            <a:spAutoFit/>
          </a:bodyPr>
          <a:lstStyle/>
          <a:p>
            <a:r>
              <a:rPr lang="en-US" sz="1400" dirty="0">
                <a:latin typeface="Arial" panose="020B0604020202020204" pitchFamily="34" charset="0"/>
                <a:cs typeface="Arial" panose="020B0604020202020204" pitchFamily="34" charset="0"/>
              </a:rPr>
              <a:t>For more information: </a:t>
            </a:r>
            <a:r>
              <a:rPr lang="es-ES" sz="1400" dirty="0">
                <a:latin typeface="Arial" panose="020B0604020202020204" pitchFamily="34" charset="0"/>
                <a:cs typeface="Arial" panose="020B0604020202020204" pitchFamily="34" charset="0"/>
                <a:hlinkClick r:id="rId13"/>
              </a:rPr>
              <a:t>https://www.fertimanure.eu/</a:t>
            </a:r>
            <a:r>
              <a:rPr lang="es-E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9410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CF45C46-209F-2423-43F0-70E94807947C}"/>
              </a:ext>
            </a:extLst>
          </p:cNvPr>
          <p:cNvGrpSpPr/>
          <p:nvPr/>
        </p:nvGrpSpPr>
        <p:grpSpPr>
          <a:xfrm>
            <a:off x="0" y="6321252"/>
            <a:ext cx="12192000" cy="536748"/>
            <a:chOff x="0" y="6321252"/>
            <a:chExt cx="12192000" cy="536748"/>
          </a:xfrm>
        </p:grpSpPr>
        <p:sp>
          <p:nvSpPr>
            <p:cNvPr id="8" name="Rectangle 4">
              <a:extLst>
                <a:ext uri="{FF2B5EF4-FFF2-40B4-BE49-F238E27FC236}">
                  <a16:creationId xmlns:a16="http://schemas.microsoft.com/office/drawing/2014/main" id="{5522EB82-3EBA-8F0E-A475-A220E422C0BD}"/>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Agrupa 5">
              <a:extLst>
                <a:ext uri="{FF2B5EF4-FFF2-40B4-BE49-F238E27FC236}">
                  <a16:creationId xmlns:a16="http://schemas.microsoft.com/office/drawing/2014/main" id="{8739A84D-0EB8-6CB4-40AB-8D54375735B7}"/>
                </a:ext>
              </a:extLst>
            </p:cNvPr>
            <p:cNvGrpSpPr/>
            <p:nvPr/>
          </p:nvGrpSpPr>
          <p:grpSpPr>
            <a:xfrm>
              <a:off x="79192" y="6321252"/>
              <a:ext cx="3645083" cy="536748"/>
              <a:chOff x="341857" y="5894412"/>
              <a:chExt cx="6260166" cy="976250"/>
            </a:xfrm>
            <a:solidFill>
              <a:schemeClr val="bg1"/>
            </a:solidFill>
          </p:grpSpPr>
          <p:pic>
            <p:nvPicPr>
              <p:cNvPr id="13" name="Imatge 6">
                <a:extLst>
                  <a:ext uri="{FF2B5EF4-FFF2-40B4-BE49-F238E27FC236}">
                    <a16:creationId xmlns:a16="http://schemas.microsoft.com/office/drawing/2014/main" id="{3D226B47-CF92-60F7-E985-A4A2E0B98DB9}"/>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4" name="Imatge 8">
                <a:extLst>
                  <a:ext uri="{FF2B5EF4-FFF2-40B4-BE49-F238E27FC236}">
                    <a16:creationId xmlns:a16="http://schemas.microsoft.com/office/drawing/2014/main" id="{92364018-0EA9-0404-5E3F-D4D6F4D283FF}"/>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5" name="Imatge 9">
                <a:extLst>
                  <a:ext uri="{FF2B5EF4-FFF2-40B4-BE49-F238E27FC236}">
                    <a16:creationId xmlns:a16="http://schemas.microsoft.com/office/drawing/2014/main" id="{2A99C834-5075-1394-98B2-2F495479F1A7}"/>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6" name="Imatge 10">
                <a:extLst>
                  <a:ext uri="{FF2B5EF4-FFF2-40B4-BE49-F238E27FC236}">
                    <a16:creationId xmlns:a16="http://schemas.microsoft.com/office/drawing/2014/main" id="{C18DF2A8-4C7B-DA7C-047E-69C8C927C24D}"/>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7" name="Imatge 11" descr="Imatge que conté text&#10;&#10;Descripció generada automàticament">
                <a:extLst>
                  <a:ext uri="{FF2B5EF4-FFF2-40B4-BE49-F238E27FC236}">
                    <a16:creationId xmlns:a16="http://schemas.microsoft.com/office/drawing/2014/main" id="{4CCEDDD7-47D3-5B9D-0D47-E70E66AEF36D}"/>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250300C9-D83D-58DF-CC7A-F059BCA2E1E4}"/>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12" name="Imagen 11" descr="Logotipo&#10;&#10;Descripción generada automáticamente">
              <a:extLst>
                <a:ext uri="{FF2B5EF4-FFF2-40B4-BE49-F238E27FC236}">
                  <a16:creationId xmlns:a16="http://schemas.microsoft.com/office/drawing/2014/main" id="{2BA41803-0DAE-D10B-B053-F7C07AACDF4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3" name="Marcador de número de diapositiva 2">
            <a:extLst>
              <a:ext uri="{FF2B5EF4-FFF2-40B4-BE49-F238E27FC236}">
                <a16:creationId xmlns:a16="http://schemas.microsoft.com/office/drawing/2014/main" id="{A7310F10-9EF3-B3B9-C94C-E07B2E5D03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29</a:t>
            </a:fld>
            <a:endParaRPr lang="es-ES"/>
          </a:p>
        </p:txBody>
      </p:sp>
      <p:sp>
        <p:nvSpPr>
          <p:cNvPr id="4" name="CuadroTexto 3">
            <a:extLst>
              <a:ext uri="{FF2B5EF4-FFF2-40B4-BE49-F238E27FC236}">
                <a16:creationId xmlns:a16="http://schemas.microsoft.com/office/drawing/2014/main" id="{F9AF83CA-EAB5-A89F-55B2-FF477261E295}"/>
              </a:ext>
            </a:extLst>
          </p:cNvPr>
          <p:cNvSpPr txBox="1"/>
          <p:nvPr/>
        </p:nvSpPr>
        <p:spPr>
          <a:xfrm>
            <a:off x="1050566" y="1492179"/>
            <a:ext cx="10090867" cy="1107996"/>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ts val="600"/>
              </a:spcBef>
              <a:spcAft>
                <a:spcPts val="600"/>
              </a:spcAft>
            </a:pPr>
            <a:r>
              <a:rPr lang="en-US" sz="2200" dirty="0"/>
              <a:t>The main objective is the </a:t>
            </a:r>
            <a:r>
              <a:rPr lang="en-US" sz="2200" b="1" dirty="0"/>
              <a:t>conversion of a composting plant into a biorefinery for the production of high-quality TMFs from livestock</a:t>
            </a:r>
            <a:r>
              <a:rPr lang="en-US" sz="2200" dirty="0"/>
              <a:t>, to be used in the fertilization of woody crops such as vineyard and apple tree</a:t>
            </a:r>
            <a:endParaRPr lang="es-ES" sz="2200" dirty="0"/>
          </a:p>
        </p:txBody>
      </p:sp>
      <p:pic>
        <p:nvPicPr>
          <p:cNvPr id="5" name="Imagen 4" descr="Una camioneta vieja&#10;&#10;Descripción generada automáticamente con confianza baja">
            <a:extLst>
              <a:ext uri="{FF2B5EF4-FFF2-40B4-BE49-F238E27FC236}">
                <a16:creationId xmlns:a16="http://schemas.microsoft.com/office/drawing/2014/main" id="{BD6EA102-B878-71CC-B4A5-194AFE31C2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6" r="4978"/>
          <a:stretch/>
        </p:blipFill>
        <p:spPr>
          <a:xfrm>
            <a:off x="193454" y="2789231"/>
            <a:ext cx="4056766" cy="3392494"/>
          </a:xfrm>
          <a:prstGeom prst="rect">
            <a:avLst/>
          </a:prstGeom>
        </p:spPr>
      </p:pic>
      <p:pic>
        <p:nvPicPr>
          <p:cNvPr id="10" name="Imagen 9">
            <a:extLst>
              <a:ext uri="{FF2B5EF4-FFF2-40B4-BE49-F238E27FC236}">
                <a16:creationId xmlns:a16="http://schemas.microsoft.com/office/drawing/2014/main" id="{29CC7F3F-2B38-911D-595B-E00DCFCB98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29680" b="19637"/>
          <a:stretch/>
        </p:blipFill>
        <p:spPr bwMode="auto">
          <a:xfrm flipH="1">
            <a:off x="8058149" y="2793164"/>
            <a:ext cx="3949921" cy="3388754"/>
          </a:xfrm>
          <a:prstGeom prst="rect">
            <a:avLst/>
          </a:prstGeom>
          <a:noFill/>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8794EF32-7662-D8E4-DDB9-0FCD0060DCB0}"/>
              </a:ext>
            </a:extLst>
          </p:cNvPr>
          <p:cNvPicPr>
            <a:picLocks noChangeAspect="1"/>
          </p:cNvPicPr>
          <p:nvPr/>
        </p:nvPicPr>
        <p:blipFill>
          <a:blip r:embed="rId13"/>
          <a:stretch>
            <a:fillRect/>
          </a:stretch>
        </p:blipFill>
        <p:spPr>
          <a:xfrm>
            <a:off x="4360018" y="2927082"/>
            <a:ext cx="3544093" cy="2987943"/>
          </a:xfrm>
          <a:prstGeom prst="rect">
            <a:avLst/>
          </a:prstGeom>
        </p:spPr>
      </p:pic>
      <p:sp>
        <p:nvSpPr>
          <p:cNvPr id="6" name="Rectangle 7">
            <a:extLst>
              <a:ext uri="{FF2B5EF4-FFF2-40B4-BE49-F238E27FC236}">
                <a16:creationId xmlns:a16="http://schemas.microsoft.com/office/drawing/2014/main" id="{8E3AF80B-0F0E-CA72-4613-CA30A6E9E8E8}"/>
              </a:ext>
            </a:extLst>
          </p:cNvPr>
          <p:cNvSpPr/>
          <p:nvPr/>
        </p:nvSpPr>
        <p:spPr>
          <a:xfrm>
            <a:off x="777833" y="106684"/>
            <a:ext cx="10575967" cy="1077218"/>
          </a:xfrm>
          <a:prstGeom prst="rect">
            <a:avLst/>
          </a:prstGeom>
        </p:spPr>
        <p:txBody>
          <a:bodyPr wrap="square">
            <a:spAutoFit/>
          </a:bodyPr>
          <a:lstStyle/>
          <a:p>
            <a:pPr algn="ctr"/>
            <a:r>
              <a:rPr lang="es-ES" sz="3600" b="1" dirty="0"/>
              <a:t>BIOFERTI+</a:t>
            </a:r>
            <a:r>
              <a:rPr lang="es-ES" sz="2800" b="1" dirty="0"/>
              <a:t>. </a:t>
            </a:r>
            <a:r>
              <a:rPr lang="en-US" sz="2800" dirty="0"/>
              <a:t>Production of a tailor-made fertilizer for woody crops as a strategy for the valorization of composted manure</a:t>
            </a:r>
            <a:endParaRPr lang="en-US" sz="2800" b="1" dirty="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29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C4F202-DF91-BF3F-678D-2373BC07AFD4}"/>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995840C9-0350-C479-3040-15266052AE6A}"/>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814E239A-E439-6AC2-CA60-5C2E135402A7}"/>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6B6DFEE0-F479-26F3-D1EA-E0DF699DE8BA}"/>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AA25E098-EDEE-E0F7-8F50-71746D735671}"/>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A2997AC1-B7CA-4CA3-FCD1-BFB3336B2153}"/>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CA4CDB24-CB18-5878-28FA-B75B81AECE91}"/>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FEB17F42-4D63-DCEF-419F-6DC4CA484BAD}"/>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0631F56C-8A80-9A7E-B419-8302865C4835}"/>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914D1480-31DD-3873-10A7-8B70453BCDD2}"/>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835F01B9-4EF7-E650-2340-BF0DB8B2D81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CuadroTexto 1">
            <a:extLst>
              <a:ext uri="{FF2B5EF4-FFF2-40B4-BE49-F238E27FC236}">
                <a16:creationId xmlns:a16="http://schemas.microsoft.com/office/drawing/2014/main" id="{80958BD7-6991-4380-68F9-9AD5BC095979}"/>
              </a:ext>
            </a:extLst>
          </p:cNvPr>
          <p:cNvSpPr txBox="1"/>
          <p:nvPr/>
        </p:nvSpPr>
        <p:spPr>
          <a:xfrm>
            <a:off x="187654" y="123117"/>
            <a:ext cx="10762695" cy="769441"/>
          </a:xfrm>
          <a:prstGeom prst="rect">
            <a:avLst/>
          </a:prstGeom>
          <a:noFill/>
        </p:spPr>
        <p:txBody>
          <a:bodyPr wrap="square">
            <a:spAutoFit/>
          </a:bodyPr>
          <a:lstStyle/>
          <a:p>
            <a:r>
              <a:rPr lang="en-US" sz="4400" b="1" dirty="0">
                <a:solidFill>
                  <a:schemeClr val="tx2"/>
                </a:solidFill>
                <a:latin typeface="+mn-lt"/>
                <a:ea typeface="+mn-ea"/>
                <a:cs typeface="+mn-cs"/>
              </a:rPr>
              <a:t>1.-</a:t>
            </a:r>
            <a:r>
              <a:rPr lang="en-US" sz="4400" b="1" dirty="0">
                <a:solidFill>
                  <a:schemeClr val="tx2"/>
                </a:solidFill>
              </a:rPr>
              <a:t>Organic, Synthetic and </a:t>
            </a:r>
            <a:r>
              <a:rPr lang="en-US" sz="4400" b="1" dirty="0">
                <a:solidFill>
                  <a:schemeClr val="tx2"/>
                </a:solidFill>
                <a:latin typeface="+mn-lt"/>
                <a:ea typeface="+mn-ea"/>
                <a:cs typeface="+mn-cs"/>
              </a:rPr>
              <a:t>Biobased Fertilizers</a:t>
            </a:r>
            <a:endParaRPr lang="es-ES" sz="4400" dirty="0">
              <a:solidFill>
                <a:schemeClr val="tx2"/>
              </a:solidFill>
            </a:endParaRPr>
          </a:p>
        </p:txBody>
      </p:sp>
      <p:sp>
        <p:nvSpPr>
          <p:cNvPr id="24" name="CuadroTexto 23">
            <a:extLst>
              <a:ext uri="{FF2B5EF4-FFF2-40B4-BE49-F238E27FC236}">
                <a16:creationId xmlns:a16="http://schemas.microsoft.com/office/drawing/2014/main" id="{76192D85-C562-5948-C690-EAD8A9BF2C9B}"/>
              </a:ext>
            </a:extLst>
          </p:cNvPr>
          <p:cNvSpPr txBox="1"/>
          <p:nvPr/>
        </p:nvSpPr>
        <p:spPr>
          <a:xfrm>
            <a:off x="640407" y="2863104"/>
            <a:ext cx="6395514" cy="1077218"/>
          </a:xfrm>
          <a:prstGeom prst="rect">
            <a:avLst/>
          </a:prstGeom>
          <a:solidFill>
            <a:srgbClr val="CFD5EA"/>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8352" tIns="148352" rIns="148352" bIns="148352" numCol="1" spcCol="1270" anchor="ctr" anchorCtr="0">
            <a:noAutofit/>
          </a:bodyPr>
          <a:lstStyle>
            <a:defPPr>
              <a:defRPr lang="en-US"/>
            </a:defPPr>
            <a:lvl1pPr lvl="0" indent="0" algn="just" defTabSz="711200">
              <a:lnSpc>
                <a:spcPct val="100000"/>
              </a:lnSpc>
              <a:spcBef>
                <a:spcPct val="0"/>
              </a:spcBef>
              <a:spcAft>
                <a:spcPct val="35000"/>
              </a:spcAft>
              <a:buNone/>
              <a:defRPr sz="1600" b="1">
                <a:solidFill>
                  <a:schemeClr val="tx1">
                    <a:hueOff val="0"/>
                    <a:satOff val="0"/>
                    <a:lumOff val="0"/>
                    <a:alphaOff val="0"/>
                  </a:schemeClr>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n-US" dirty="0"/>
              <a:t>Synthetic fertilizers </a:t>
            </a:r>
            <a:r>
              <a:rPr lang="en-US" b="0" dirty="0"/>
              <a:t>are designed to provide crops with the nutrients that they need. They offer readily available nutrients that plants can quickly absorb through their roots, making them more efficient and requiring smaller volumes compared to organic alternatives</a:t>
            </a:r>
            <a:endParaRPr lang="es-ES" b="0" dirty="0"/>
          </a:p>
        </p:txBody>
      </p:sp>
      <p:grpSp>
        <p:nvGrpSpPr>
          <p:cNvPr id="37" name="Grupo 36">
            <a:extLst>
              <a:ext uri="{FF2B5EF4-FFF2-40B4-BE49-F238E27FC236}">
                <a16:creationId xmlns:a16="http://schemas.microsoft.com/office/drawing/2014/main" id="{F0DBC7B9-7249-A84A-BB6D-C1CF12DF61F0}"/>
              </a:ext>
            </a:extLst>
          </p:cNvPr>
          <p:cNvGrpSpPr/>
          <p:nvPr/>
        </p:nvGrpSpPr>
        <p:grpSpPr>
          <a:xfrm>
            <a:off x="640407" y="1234861"/>
            <a:ext cx="6395514" cy="1401748"/>
            <a:chOff x="1618190" y="1699782"/>
            <a:chExt cx="6395514" cy="1401748"/>
          </a:xfrm>
        </p:grpSpPr>
        <p:sp>
          <p:nvSpPr>
            <p:cNvPr id="38" name="Rectángulo 37">
              <a:extLst>
                <a:ext uri="{FF2B5EF4-FFF2-40B4-BE49-F238E27FC236}">
                  <a16:creationId xmlns:a16="http://schemas.microsoft.com/office/drawing/2014/main" id="{D6E90BBC-5265-771F-FEE2-245391289878}"/>
                </a:ext>
              </a:extLst>
            </p:cNvPr>
            <p:cNvSpPr/>
            <p:nvPr/>
          </p:nvSpPr>
          <p:spPr>
            <a:xfrm>
              <a:off x="1618190" y="1699782"/>
              <a:ext cx="6395514" cy="1401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39" name="CuadroTexto 38">
              <a:extLst>
                <a:ext uri="{FF2B5EF4-FFF2-40B4-BE49-F238E27FC236}">
                  <a16:creationId xmlns:a16="http://schemas.microsoft.com/office/drawing/2014/main" id="{C76A6BB9-39AD-222A-C98F-756EB296393C}"/>
                </a:ext>
              </a:extLst>
            </p:cNvPr>
            <p:cNvSpPr txBox="1"/>
            <p:nvPr/>
          </p:nvSpPr>
          <p:spPr>
            <a:xfrm>
              <a:off x="1618190" y="1830583"/>
              <a:ext cx="6395514" cy="973833"/>
            </a:xfrm>
            <a:prstGeom prst="rect">
              <a:avLst/>
            </a:prstGeom>
            <a:solidFill>
              <a:srgbClr val="CFD5EA"/>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8352" tIns="148352" rIns="148352" bIns="148352" numCol="1" spcCol="1270" anchor="ctr" anchorCtr="0">
              <a:noAutofit/>
            </a:bodyPr>
            <a:lstStyle/>
            <a:p>
              <a:pPr marL="0" lvl="0" indent="0" algn="just" defTabSz="711200">
                <a:lnSpc>
                  <a:spcPct val="100000"/>
                </a:lnSpc>
                <a:spcBef>
                  <a:spcPct val="0"/>
                </a:spcBef>
                <a:spcAft>
                  <a:spcPct val="35000"/>
                </a:spcAft>
                <a:buNone/>
              </a:pPr>
              <a:r>
                <a:rPr lang="en-US" sz="1600" b="1" kern="1200" dirty="0"/>
                <a:t>Organic Fertilizers: </a:t>
              </a:r>
              <a:r>
                <a:rPr lang="en-US" sz="1600" kern="1200" dirty="0"/>
                <a:t>Organic fertilizers are derived from natural sources such as manure, plant residues, and bio-based materials. They also contribute to soil organic matter and improve soil structure, enhancing overall soil health and fertility. </a:t>
              </a:r>
              <a:endParaRPr lang="es-ES" sz="1600" kern="1200" dirty="0"/>
            </a:p>
          </p:txBody>
        </p:sp>
      </p:grpSp>
      <p:pic>
        <p:nvPicPr>
          <p:cNvPr id="40" name="Picture 8" descr="Free Fresh Compost photo and picture">
            <a:extLst>
              <a:ext uri="{FF2B5EF4-FFF2-40B4-BE49-F238E27FC236}">
                <a16:creationId xmlns:a16="http://schemas.microsoft.com/office/drawing/2014/main" id="{CDEC1D39-5921-5A2C-F105-1F362F306A9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259" r="20089" b="1"/>
          <a:stretch/>
        </p:blipFill>
        <p:spPr bwMode="auto">
          <a:xfrm>
            <a:off x="10227106" y="389755"/>
            <a:ext cx="1964547" cy="3091960"/>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pic>
        <p:nvPicPr>
          <p:cNvPr id="41" name="Picture 2" descr="Dangers of Synthetic Fertilizers - Organic Livestock And Crops Owners ...">
            <a:extLst>
              <a:ext uri="{FF2B5EF4-FFF2-40B4-BE49-F238E27FC236}">
                <a16:creationId xmlns:a16="http://schemas.microsoft.com/office/drawing/2014/main" id="{9B9A7AD3-3473-C149-8000-1C05EA50F5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8686" y="2131110"/>
            <a:ext cx="2402128" cy="232915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2" name="CuadroTexto 41">
            <a:extLst>
              <a:ext uri="{FF2B5EF4-FFF2-40B4-BE49-F238E27FC236}">
                <a16:creationId xmlns:a16="http://schemas.microsoft.com/office/drawing/2014/main" id="{11B78D5F-F7C0-61FA-D79C-04561FD136C7}"/>
              </a:ext>
            </a:extLst>
          </p:cNvPr>
          <p:cNvSpPr txBox="1"/>
          <p:nvPr/>
        </p:nvSpPr>
        <p:spPr>
          <a:xfrm>
            <a:off x="640407" y="4465779"/>
            <a:ext cx="6395514" cy="1077218"/>
          </a:xfrm>
          <a:prstGeom prst="rect">
            <a:avLst/>
          </a:prstGeom>
          <a:solidFill>
            <a:srgbClr val="CFD5EA"/>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8352" tIns="148352" rIns="148352" bIns="148352" numCol="1" spcCol="1270" anchor="ctr" anchorCtr="0">
            <a:noAutofit/>
          </a:bodyPr>
          <a:lstStyle>
            <a:defPPr>
              <a:defRPr lang="en-US"/>
            </a:defPPr>
            <a:lvl1pPr lvl="0" indent="0" algn="just" defTabSz="711200">
              <a:lnSpc>
                <a:spcPct val="100000"/>
              </a:lnSpc>
              <a:spcBef>
                <a:spcPct val="0"/>
              </a:spcBef>
              <a:spcAft>
                <a:spcPct val="35000"/>
              </a:spcAft>
              <a:buNone/>
              <a:defRPr sz="1600" b="1">
                <a:solidFill>
                  <a:schemeClr val="tx1">
                    <a:hueOff val="0"/>
                    <a:satOff val="0"/>
                    <a:lumOff val="0"/>
                    <a:alphaOff val="0"/>
                  </a:schemeClr>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n-US" dirty="0"/>
              <a:t>Biobased fertilizers </a:t>
            </a:r>
            <a:r>
              <a:rPr lang="en-US" b="0" dirty="0"/>
              <a:t>are obtained through a physical, thermal/thermo-chemical, chemical, and/or biological processes for the treatment of an organic waste stream that result into a change in composition due to a change in concentration of nutrients</a:t>
            </a:r>
            <a:endParaRPr lang="es-ES" b="0" dirty="0"/>
          </a:p>
        </p:txBody>
      </p:sp>
      <p:pic>
        <p:nvPicPr>
          <p:cNvPr id="43" name="Imagen 42">
            <a:extLst>
              <a:ext uri="{FF2B5EF4-FFF2-40B4-BE49-F238E27FC236}">
                <a16:creationId xmlns:a16="http://schemas.microsoft.com/office/drawing/2014/main" id="{729581B1-EE2D-9EFC-C0CA-B6BF952A0664}"/>
              </a:ext>
            </a:extLst>
          </p:cNvPr>
          <p:cNvPicPr>
            <a:picLocks noChangeAspect="1"/>
          </p:cNvPicPr>
          <p:nvPr/>
        </p:nvPicPr>
        <p:blipFill rotWithShape="1">
          <a:blip r:embed="rId12"/>
          <a:srcRect r="38877"/>
          <a:stretch/>
        </p:blipFill>
        <p:spPr>
          <a:xfrm>
            <a:off x="9459686" y="3671723"/>
            <a:ext cx="2732314" cy="2604240"/>
          </a:xfrm>
          <a:prstGeom prst="flowChartConnector">
            <a:avLst/>
          </a:prstGeom>
          <a:noFill/>
        </p:spPr>
      </p:pic>
    </p:spTree>
    <p:extLst>
      <p:ext uri="{BB962C8B-B14F-4D97-AF65-F5344CB8AC3E}">
        <p14:creationId xmlns:p14="http://schemas.microsoft.com/office/powerpoint/2010/main" val="159808875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7310F10-9EF3-B3B9-C94C-E07B2E5D03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30</a:t>
            </a:fld>
            <a:endParaRPr lang="es-ES"/>
          </a:p>
        </p:txBody>
      </p:sp>
      <p:grpSp>
        <p:nvGrpSpPr>
          <p:cNvPr id="4" name="Grupo 3">
            <a:extLst>
              <a:ext uri="{FF2B5EF4-FFF2-40B4-BE49-F238E27FC236}">
                <a16:creationId xmlns:a16="http://schemas.microsoft.com/office/drawing/2014/main" id="{10CA792D-374D-7FA0-C27E-2B520082C582}"/>
              </a:ext>
            </a:extLst>
          </p:cNvPr>
          <p:cNvGrpSpPr/>
          <p:nvPr/>
        </p:nvGrpSpPr>
        <p:grpSpPr>
          <a:xfrm>
            <a:off x="0" y="6321252"/>
            <a:ext cx="12192000" cy="536748"/>
            <a:chOff x="0" y="6321252"/>
            <a:chExt cx="12192000" cy="536748"/>
          </a:xfrm>
        </p:grpSpPr>
        <p:sp>
          <p:nvSpPr>
            <p:cNvPr id="5" name="Rectangle 4">
              <a:extLst>
                <a:ext uri="{FF2B5EF4-FFF2-40B4-BE49-F238E27FC236}">
                  <a16:creationId xmlns:a16="http://schemas.microsoft.com/office/drawing/2014/main" id="{B0D65BA5-65E2-68B5-AAFE-C4F9D61C5497}"/>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Agrupa 5">
              <a:extLst>
                <a:ext uri="{FF2B5EF4-FFF2-40B4-BE49-F238E27FC236}">
                  <a16:creationId xmlns:a16="http://schemas.microsoft.com/office/drawing/2014/main" id="{239E3155-35C6-673D-9DEF-560C7FC3638A}"/>
                </a:ext>
              </a:extLst>
            </p:cNvPr>
            <p:cNvGrpSpPr/>
            <p:nvPr/>
          </p:nvGrpSpPr>
          <p:grpSpPr>
            <a:xfrm>
              <a:off x="79192" y="6321252"/>
              <a:ext cx="3645083" cy="536748"/>
              <a:chOff x="341857" y="5894412"/>
              <a:chExt cx="6260166" cy="976250"/>
            </a:xfrm>
            <a:solidFill>
              <a:schemeClr val="bg1"/>
            </a:solidFill>
          </p:grpSpPr>
          <p:pic>
            <p:nvPicPr>
              <p:cNvPr id="10" name="Imatge 6">
                <a:extLst>
                  <a:ext uri="{FF2B5EF4-FFF2-40B4-BE49-F238E27FC236}">
                    <a16:creationId xmlns:a16="http://schemas.microsoft.com/office/drawing/2014/main" id="{26188D30-18D3-CEAE-5195-8FC918E7BA90}"/>
                  </a:ext>
                </a:extLst>
              </p:cNvPr>
              <p:cNvPicPr>
                <a:picLocks noChangeAspect="1"/>
              </p:cNvPicPr>
              <p:nvPr/>
            </p:nvPicPr>
            <p:blipFill>
              <a:blip r:embed="rId3"/>
              <a:stretch>
                <a:fillRect/>
              </a:stretch>
            </p:blipFill>
            <p:spPr>
              <a:xfrm>
                <a:off x="3010922" y="5924439"/>
                <a:ext cx="945427" cy="945427"/>
              </a:xfrm>
              <a:prstGeom prst="rect">
                <a:avLst/>
              </a:prstGeom>
              <a:grpFill/>
              <a:ln>
                <a:solidFill>
                  <a:schemeClr val="bg1"/>
                </a:solidFill>
              </a:ln>
            </p:spPr>
          </p:pic>
          <p:pic>
            <p:nvPicPr>
              <p:cNvPr id="11" name="Imatge 8">
                <a:extLst>
                  <a:ext uri="{FF2B5EF4-FFF2-40B4-BE49-F238E27FC236}">
                    <a16:creationId xmlns:a16="http://schemas.microsoft.com/office/drawing/2014/main" id="{206B98EF-CA27-DCE9-C549-2FE6E012E358}"/>
                  </a:ext>
                </a:extLst>
              </p:cNvPr>
              <p:cNvPicPr>
                <a:picLocks noChangeAspect="1"/>
              </p:cNvPicPr>
              <p:nvPr/>
            </p:nvPicPr>
            <p:blipFill>
              <a:blip r:embed="rId4"/>
              <a:stretch>
                <a:fillRect/>
              </a:stretch>
            </p:blipFill>
            <p:spPr>
              <a:xfrm>
                <a:off x="3956349" y="6019608"/>
                <a:ext cx="1895306" cy="851054"/>
              </a:xfrm>
              <a:prstGeom prst="rect">
                <a:avLst/>
              </a:prstGeom>
              <a:grpFill/>
              <a:ln>
                <a:solidFill>
                  <a:schemeClr val="bg1"/>
                </a:solidFill>
              </a:ln>
            </p:spPr>
          </p:pic>
          <p:pic>
            <p:nvPicPr>
              <p:cNvPr id="12" name="Imatge 9">
                <a:extLst>
                  <a:ext uri="{FF2B5EF4-FFF2-40B4-BE49-F238E27FC236}">
                    <a16:creationId xmlns:a16="http://schemas.microsoft.com/office/drawing/2014/main" id="{AC00FDB5-771F-8BCA-61F6-5E068E73FCA5}"/>
                  </a:ext>
                </a:extLst>
              </p:cNvPr>
              <p:cNvPicPr>
                <a:picLocks noChangeAspect="1"/>
              </p:cNvPicPr>
              <p:nvPr/>
            </p:nvPicPr>
            <p:blipFill>
              <a:blip r:embed="rId5"/>
              <a:stretch>
                <a:fillRect/>
              </a:stretch>
            </p:blipFill>
            <p:spPr>
              <a:xfrm>
                <a:off x="5738102" y="5894412"/>
                <a:ext cx="863921" cy="861651"/>
              </a:xfrm>
              <a:prstGeom prst="rect">
                <a:avLst/>
              </a:prstGeom>
              <a:grpFill/>
              <a:ln>
                <a:solidFill>
                  <a:schemeClr val="bg1"/>
                </a:solidFill>
              </a:ln>
            </p:spPr>
          </p:pic>
          <p:pic>
            <p:nvPicPr>
              <p:cNvPr id="13" name="Imatge 10">
                <a:extLst>
                  <a:ext uri="{FF2B5EF4-FFF2-40B4-BE49-F238E27FC236}">
                    <a16:creationId xmlns:a16="http://schemas.microsoft.com/office/drawing/2014/main" id="{C5AE16D2-3AB8-2ADA-0C50-453CCE4321FD}"/>
                  </a:ext>
                </a:extLst>
              </p:cNvPr>
              <p:cNvPicPr>
                <a:picLocks noChangeAspect="1"/>
              </p:cNvPicPr>
              <p:nvPr/>
            </p:nvPicPr>
            <p:blipFill>
              <a:blip r:embed="rId6"/>
              <a:stretch>
                <a:fillRect/>
              </a:stretch>
            </p:blipFill>
            <p:spPr>
              <a:xfrm>
                <a:off x="341857" y="6008214"/>
                <a:ext cx="658085" cy="747849"/>
              </a:xfrm>
              <a:prstGeom prst="rect">
                <a:avLst/>
              </a:prstGeom>
              <a:grpFill/>
              <a:ln>
                <a:solidFill>
                  <a:schemeClr val="bg1"/>
                </a:solidFill>
              </a:ln>
            </p:spPr>
          </p:pic>
          <p:pic>
            <p:nvPicPr>
              <p:cNvPr id="14" name="Imatge 11" descr="Imatge que conté text&#10;&#10;Descripció generada automàticament">
                <a:extLst>
                  <a:ext uri="{FF2B5EF4-FFF2-40B4-BE49-F238E27FC236}">
                    <a16:creationId xmlns:a16="http://schemas.microsoft.com/office/drawing/2014/main" id="{67D7A4C0-246F-791A-245C-62E74900FE0D}"/>
                  </a:ext>
                </a:extLst>
              </p:cNvPr>
              <p:cNvPicPr>
                <a:picLocks noChangeAspect="1"/>
              </p:cNvPicPr>
              <p:nvPr/>
            </p:nvPicPr>
            <p:blipFill>
              <a:blip r:embed="rId7"/>
              <a:stretch>
                <a:fillRect/>
              </a:stretch>
            </p:blipFill>
            <p:spPr>
              <a:xfrm>
                <a:off x="1113884" y="6072504"/>
                <a:ext cx="1787295" cy="705752"/>
              </a:xfrm>
              <a:prstGeom prst="rect">
                <a:avLst/>
              </a:prstGeom>
              <a:grpFill/>
              <a:ln>
                <a:solidFill>
                  <a:schemeClr val="bg1"/>
                </a:solidFill>
              </a:ln>
            </p:spPr>
          </p:pic>
        </p:grpSp>
        <p:pic>
          <p:nvPicPr>
            <p:cNvPr id="8" name="Picture 2">
              <a:extLst>
                <a:ext uri="{FF2B5EF4-FFF2-40B4-BE49-F238E27FC236}">
                  <a16:creationId xmlns:a16="http://schemas.microsoft.com/office/drawing/2014/main" id="{C4EB5CB4-3759-9235-D3A6-ED37974C7A6F}"/>
                </a:ext>
              </a:extLst>
            </p:cNvPr>
            <p:cNvPicPr>
              <a:picLocks noChangeAspect="1"/>
            </p:cNvPicPr>
            <p:nvPr/>
          </p:nvPicPr>
          <p:blipFill>
            <a:blip r:embed="rId8"/>
            <a:stretch>
              <a:fillRect/>
            </a:stretch>
          </p:blipFill>
          <p:spPr>
            <a:xfrm>
              <a:off x="5459451" y="6524050"/>
              <a:ext cx="3618470" cy="307496"/>
            </a:xfrm>
            <a:prstGeom prst="rect">
              <a:avLst/>
            </a:prstGeom>
            <a:solidFill>
              <a:schemeClr val="bg1"/>
            </a:solidFill>
            <a:ln>
              <a:solidFill>
                <a:schemeClr val="bg1"/>
              </a:solidFill>
            </a:ln>
          </p:spPr>
        </p:pic>
        <p:pic>
          <p:nvPicPr>
            <p:cNvPr id="9" name="Imagen 8" descr="Logotipo&#10;&#10;Descripción generada automáticamente">
              <a:extLst>
                <a:ext uri="{FF2B5EF4-FFF2-40B4-BE49-F238E27FC236}">
                  <a16:creationId xmlns:a16="http://schemas.microsoft.com/office/drawing/2014/main" id="{1CE03C3A-EBBC-0F0B-2BCD-D59C613E04A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15" name="Rectangle 7">
            <a:extLst>
              <a:ext uri="{FF2B5EF4-FFF2-40B4-BE49-F238E27FC236}">
                <a16:creationId xmlns:a16="http://schemas.microsoft.com/office/drawing/2014/main" id="{4890433F-98A2-BE47-0BA0-DB20FD7F7735}"/>
              </a:ext>
            </a:extLst>
          </p:cNvPr>
          <p:cNvSpPr/>
          <p:nvPr/>
        </p:nvSpPr>
        <p:spPr>
          <a:xfrm>
            <a:off x="777833" y="106684"/>
            <a:ext cx="10575967" cy="1077218"/>
          </a:xfrm>
          <a:prstGeom prst="rect">
            <a:avLst/>
          </a:prstGeom>
        </p:spPr>
        <p:txBody>
          <a:bodyPr wrap="square">
            <a:spAutoFit/>
          </a:bodyPr>
          <a:lstStyle/>
          <a:p>
            <a:pPr algn="ctr"/>
            <a:r>
              <a:rPr lang="es-ES" sz="3600" b="1" dirty="0"/>
              <a:t>BIOFERTI+</a:t>
            </a:r>
            <a:r>
              <a:rPr lang="es-ES" sz="2800" b="1" dirty="0"/>
              <a:t>. </a:t>
            </a:r>
            <a:r>
              <a:rPr lang="en-US" sz="2800" dirty="0"/>
              <a:t>Production of a tailor-made fertilizer for woody crops as a strategy for the valorization of composted manure</a:t>
            </a:r>
            <a:endParaRPr lang="en-US" sz="2800" b="1" dirty="0">
              <a:ea typeface="Open Sans Light" panose="020B0306030504020204" pitchFamily="34" charset="0"/>
              <a:cs typeface="Open Sans Light" panose="020B0306030504020204" pitchFamily="34" charset="0"/>
            </a:endParaRPr>
          </a:p>
        </p:txBody>
      </p:sp>
      <p:pic>
        <p:nvPicPr>
          <p:cNvPr id="19" name="Imagen 18">
            <a:extLst>
              <a:ext uri="{FF2B5EF4-FFF2-40B4-BE49-F238E27FC236}">
                <a16:creationId xmlns:a16="http://schemas.microsoft.com/office/drawing/2014/main" id="{0D0E9186-F13B-535F-E382-A424FCA6B0DB}"/>
              </a:ext>
            </a:extLst>
          </p:cNvPr>
          <p:cNvPicPr>
            <a:picLocks noChangeAspect="1"/>
          </p:cNvPicPr>
          <p:nvPr/>
        </p:nvPicPr>
        <p:blipFill>
          <a:blip r:embed="rId10"/>
          <a:stretch>
            <a:fillRect/>
          </a:stretch>
        </p:blipFill>
        <p:spPr>
          <a:xfrm>
            <a:off x="445378" y="1217176"/>
            <a:ext cx="11203698" cy="5200469"/>
          </a:xfrm>
          <a:prstGeom prst="rect">
            <a:avLst/>
          </a:prstGeom>
        </p:spPr>
      </p:pic>
    </p:spTree>
    <p:extLst>
      <p:ext uri="{BB962C8B-B14F-4D97-AF65-F5344CB8AC3E}">
        <p14:creationId xmlns:p14="http://schemas.microsoft.com/office/powerpoint/2010/main" val="183187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7D40-C11D-0063-55B2-E9F859752C8B}"/>
            </a:ext>
          </a:extLst>
        </p:cNvPr>
        <p:cNvGrpSpPr/>
        <p:nvPr/>
      </p:nvGrpSpPr>
      <p:grpSpPr>
        <a:xfrm>
          <a:off x="0" y="0"/>
          <a:ext cx="0" cy="0"/>
          <a:chOff x="0" y="0"/>
          <a:chExt cx="0" cy="0"/>
        </a:xfrm>
      </p:grpSpPr>
      <p:pic>
        <p:nvPicPr>
          <p:cNvPr id="2" name="Picture 25" descr="Diagram, shape, arrow&#10;&#10;Description automatically generated">
            <a:extLst>
              <a:ext uri="{FF2B5EF4-FFF2-40B4-BE49-F238E27FC236}">
                <a16:creationId xmlns:a16="http://schemas.microsoft.com/office/drawing/2014/main" id="{69017D7E-1A00-4517-0A94-59CF4B537961}"/>
              </a:ext>
            </a:extLst>
          </p:cNvPr>
          <p:cNvPicPr>
            <a:picLocks noChangeAspect="1"/>
          </p:cNvPicPr>
          <p:nvPr/>
        </p:nvPicPr>
        <p:blipFill rotWithShape="1">
          <a:blip r:embed="rId2"/>
          <a:srcRect b="17847"/>
          <a:stretch/>
        </p:blipFill>
        <p:spPr>
          <a:xfrm>
            <a:off x="0" y="927131"/>
            <a:ext cx="12192000" cy="6175420"/>
          </a:xfrm>
          <a:prstGeom prst="rect">
            <a:avLst/>
          </a:prstGeom>
        </p:spPr>
      </p:pic>
      <p:grpSp>
        <p:nvGrpSpPr>
          <p:cNvPr id="3" name="Agrupa 18">
            <a:extLst>
              <a:ext uri="{FF2B5EF4-FFF2-40B4-BE49-F238E27FC236}">
                <a16:creationId xmlns:a16="http://schemas.microsoft.com/office/drawing/2014/main" id="{6263C457-3BFE-125F-3D11-CF5DCD483A72}"/>
              </a:ext>
            </a:extLst>
          </p:cNvPr>
          <p:cNvGrpSpPr/>
          <p:nvPr/>
        </p:nvGrpSpPr>
        <p:grpSpPr>
          <a:xfrm>
            <a:off x="168121" y="6007581"/>
            <a:ext cx="4861211" cy="763965"/>
            <a:chOff x="341857" y="5894412"/>
            <a:chExt cx="6260166" cy="976250"/>
          </a:xfrm>
        </p:grpSpPr>
        <p:pic>
          <p:nvPicPr>
            <p:cNvPr id="4" name="Imatge 5">
              <a:extLst>
                <a:ext uri="{FF2B5EF4-FFF2-40B4-BE49-F238E27FC236}">
                  <a16:creationId xmlns:a16="http://schemas.microsoft.com/office/drawing/2014/main" id="{34827A22-79CE-75A8-A5D5-0FB421FE616D}"/>
                </a:ext>
              </a:extLst>
            </p:cNvPr>
            <p:cNvPicPr>
              <a:picLocks noChangeAspect="1"/>
            </p:cNvPicPr>
            <p:nvPr/>
          </p:nvPicPr>
          <p:blipFill>
            <a:blip r:embed="rId3"/>
            <a:stretch>
              <a:fillRect/>
            </a:stretch>
          </p:blipFill>
          <p:spPr>
            <a:xfrm>
              <a:off x="3010922" y="5924439"/>
              <a:ext cx="945427" cy="945427"/>
            </a:xfrm>
            <a:prstGeom prst="rect">
              <a:avLst/>
            </a:prstGeom>
          </p:spPr>
        </p:pic>
        <p:pic>
          <p:nvPicPr>
            <p:cNvPr id="5" name="Imatge 7">
              <a:extLst>
                <a:ext uri="{FF2B5EF4-FFF2-40B4-BE49-F238E27FC236}">
                  <a16:creationId xmlns:a16="http://schemas.microsoft.com/office/drawing/2014/main" id="{CC2FD6A0-8ADB-9735-2808-937FCC813767}"/>
                </a:ext>
              </a:extLst>
            </p:cNvPr>
            <p:cNvPicPr>
              <a:picLocks noChangeAspect="1"/>
            </p:cNvPicPr>
            <p:nvPr/>
          </p:nvPicPr>
          <p:blipFill>
            <a:blip r:embed="rId4"/>
            <a:stretch>
              <a:fillRect/>
            </a:stretch>
          </p:blipFill>
          <p:spPr>
            <a:xfrm>
              <a:off x="3956349" y="6019608"/>
              <a:ext cx="1895306" cy="851054"/>
            </a:xfrm>
            <a:prstGeom prst="rect">
              <a:avLst/>
            </a:prstGeom>
          </p:spPr>
        </p:pic>
        <p:pic>
          <p:nvPicPr>
            <p:cNvPr id="6" name="Imatge 9">
              <a:extLst>
                <a:ext uri="{FF2B5EF4-FFF2-40B4-BE49-F238E27FC236}">
                  <a16:creationId xmlns:a16="http://schemas.microsoft.com/office/drawing/2014/main" id="{FFBC7688-C242-44F7-B004-1B7D611EFF43}"/>
                </a:ext>
              </a:extLst>
            </p:cNvPr>
            <p:cNvPicPr>
              <a:picLocks noChangeAspect="1"/>
            </p:cNvPicPr>
            <p:nvPr/>
          </p:nvPicPr>
          <p:blipFill>
            <a:blip r:embed="rId5"/>
            <a:stretch>
              <a:fillRect/>
            </a:stretch>
          </p:blipFill>
          <p:spPr>
            <a:xfrm>
              <a:off x="5738102" y="5894412"/>
              <a:ext cx="863921" cy="861651"/>
            </a:xfrm>
            <a:prstGeom prst="rect">
              <a:avLst/>
            </a:prstGeom>
          </p:spPr>
        </p:pic>
        <p:pic>
          <p:nvPicPr>
            <p:cNvPr id="7" name="Imatge 11">
              <a:extLst>
                <a:ext uri="{FF2B5EF4-FFF2-40B4-BE49-F238E27FC236}">
                  <a16:creationId xmlns:a16="http://schemas.microsoft.com/office/drawing/2014/main" id="{4D34770E-5725-69E7-DD4F-5F6BAEF88ACE}"/>
                </a:ext>
              </a:extLst>
            </p:cNvPr>
            <p:cNvPicPr>
              <a:picLocks noChangeAspect="1"/>
            </p:cNvPicPr>
            <p:nvPr/>
          </p:nvPicPr>
          <p:blipFill>
            <a:blip r:embed="rId6"/>
            <a:stretch>
              <a:fillRect/>
            </a:stretch>
          </p:blipFill>
          <p:spPr>
            <a:xfrm>
              <a:off x="341857" y="6008214"/>
              <a:ext cx="658085" cy="747849"/>
            </a:xfrm>
            <a:prstGeom prst="rect">
              <a:avLst/>
            </a:prstGeom>
          </p:spPr>
        </p:pic>
        <p:pic>
          <p:nvPicPr>
            <p:cNvPr id="8" name="Imatge 17" descr="Imatge que conté text&#10;&#10;Descripció generada automàticament">
              <a:extLst>
                <a:ext uri="{FF2B5EF4-FFF2-40B4-BE49-F238E27FC236}">
                  <a16:creationId xmlns:a16="http://schemas.microsoft.com/office/drawing/2014/main" id="{1B787353-B73D-FF95-0845-503702EB76D2}"/>
                </a:ext>
              </a:extLst>
            </p:cNvPr>
            <p:cNvPicPr>
              <a:picLocks noChangeAspect="1"/>
            </p:cNvPicPr>
            <p:nvPr/>
          </p:nvPicPr>
          <p:blipFill>
            <a:blip r:embed="rId7"/>
            <a:stretch>
              <a:fillRect/>
            </a:stretch>
          </p:blipFill>
          <p:spPr>
            <a:xfrm>
              <a:off x="1113884" y="6072504"/>
              <a:ext cx="1787295" cy="705752"/>
            </a:xfrm>
            <a:prstGeom prst="rect">
              <a:avLst/>
            </a:prstGeom>
          </p:spPr>
        </p:pic>
      </p:grpSp>
      <p:pic>
        <p:nvPicPr>
          <p:cNvPr id="17" name="Picture 2">
            <a:extLst>
              <a:ext uri="{FF2B5EF4-FFF2-40B4-BE49-F238E27FC236}">
                <a16:creationId xmlns:a16="http://schemas.microsoft.com/office/drawing/2014/main" id="{F98F1A55-2FF9-D764-4EF1-9A9C5828BB4F}"/>
              </a:ext>
            </a:extLst>
          </p:cNvPr>
          <p:cNvPicPr>
            <a:picLocks noChangeAspect="1"/>
          </p:cNvPicPr>
          <p:nvPr/>
        </p:nvPicPr>
        <p:blipFill>
          <a:blip r:embed="rId8"/>
          <a:stretch>
            <a:fillRect/>
          </a:stretch>
        </p:blipFill>
        <p:spPr>
          <a:xfrm>
            <a:off x="59724" y="72155"/>
            <a:ext cx="5307226" cy="442634"/>
          </a:xfrm>
          <a:prstGeom prst="rect">
            <a:avLst/>
          </a:prstGeom>
        </p:spPr>
      </p:pic>
      <p:pic>
        <p:nvPicPr>
          <p:cNvPr id="18" name="Imagen 17">
            <a:extLst>
              <a:ext uri="{FF2B5EF4-FFF2-40B4-BE49-F238E27FC236}">
                <a16:creationId xmlns:a16="http://schemas.microsoft.com/office/drawing/2014/main" id="{0D4A088B-963A-F907-B342-C27F47D79761}"/>
              </a:ext>
            </a:extLst>
          </p:cNvPr>
          <p:cNvPicPr>
            <a:picLocks noChangeAspect="1"/>
          </p:cNvPicPr>
          <p:nvPr/>
        </p:nvPicPr>
        <p:blipFill>
          <a:blip r:embed="rId9"/>
          <a:stretch>
            <a:fillRect/>
          </a:stretch>
        </p:blipFill>
        <p:spPr>
          <a:xfrm>
            <a:off x="5580479" y="548656"/>
            <a:ext cx="6164163" cy="823552"/>
          </a:xfrm>
          <a:prstGeom prst="rect">
            <a:avLst/>
          </a:prstGeom>
        </p:spPr>
      </p:pic>
      <p:pic>
        <p:nvPicPr>
          <p:cNvPr id="19" name="Imagen 18">
            <a:extLst>
              <a:ext uri="{FF2B5EF4-FFF2-40B4-BE49-F238E27FC236}">
                <a16:creationId xmlns:a16="http://schemas.microsoft.com/office/drawing/2014/main" id="{7608866A-CD4A-E5CE-A932-DBF9818602F4}"/>
              </a:ext>
            </a:extLst>
          </p:cNvPr>
          <p:cNvPicPr>
            <a:picLocks noChangeAspect="1"/>
          </p:cNvPicPr>
          <p:nvPr/>
        </p:nvPicPr>
        <p:blipFill rotWithShape="1">
          <a:blip r:embed="rId10"/>
          <a:srcRect r="78873"/>
          <a:stretch/>
        </p:blipFill>
        <p:spPr>
          <a:xfrm>
            <a:off x="7712673" y="1617851"/>
            <a:ext cx="874190" cy="265663"/>
          </a:xfrm>
          <a:prstGeom prst="rect">
            <a:avLst/>
          </a:prstGeom>
        </p:spPr>
      </p:pic>
      <p:grpSp>
        <p:nvGrpSpPr>
          <p:cNvPr id="20" name="Grupo 19">
            <a:extLst>
              <a:ext uri="{FF2B5EF4-FFF2-40B4-BE49-F238E27FC236}">
                <a16:creationId xmlns:a16="http://schemas.microsoft.com/office/drawing/2014/main" id="{2B8ED5E9-FF6A-BE6C-3345-CCF5FA307B5C}"/>
              </a:ext>
            </a:extLst>
          </p:cNvPr>
          <p:cNvGrpSpPr/>
          <p:nvPr/>
        </p:nvGrpSpPr>
        <p:grpSpPr>
          <a:xfrm>
            <a:off x="7717537" y="1785347"/>
            <a:ext cx="3953954" cy="2012215"/>
            <a:chOff x="1229950" y="4544568"/>
            <a:chExt cx="3119377" cy="1628167"/>
          </a:xfrm>
        </p:grpSpPr>
        <p:pic>
          <p:nvPicPr>
            <p:cNvPr id="21" name="Imagen 20">
              <a:extLst>
                <a:ext uri="{FF2B5EF4-FFF2-40B4-BE49-F238E27FC236}">
                  <a16:creationId xmlns:a16="http://schemas.microsoft.com/office/drawing/2014/main" id="{EF315153-7F7F-9B92-1A1E-650DB3E0680F}"/>
                </a:ext>
              </a:extLst>
            </p:cNvPr>
            <p:cNvPicPr>
              <a:picLocks noChangeAspect="1"/>
            </p:cNvPicPr>
            <p:nvPr/>
          </p:nvPicPr>
          <p:blipFill rotWithShape="1">
            <a:blip r:embed="rId11"/>
            <a:srcRect r="10488"/>
            <a:stretch/>
          </p:blipFill>
          <p:spPr>
            <a:xfrm>
              <a:off x="1229950" y="4658672"/>
              <a:ext cx="2966774" cy="1514063"/>
            </a:xfrm>
            <a:prstGeom prst="rect">
              <a:avLst/>
            </a:prstGeom>
          </p:spPr>
        </p:pic>
        <p:sp>
          <p:nvSpPr>
            <p:cNvPr id="22" name="Rectángulo 21">
              <a:extLst>
                <a:ext uri="{FF2B5EF4-FFF2-40B4-BE49-F238E27FC236}">
                  <a16:creationId xmlns:a16="http://schemas.microsoft.com/office/drawing/2014/main" id="{CFE2CFAC-2A1E-51EE-14F9-2A0047369D84}"/>
                </a:ext>
              </a:extLst>
            </p:cNvPr>
            <p:cNvSpPr/>
            <p:nvPr/>
          </p:nvSpPr>
          <p:spPr>
            <a:xfrm>
              <a:off x="3931920" y="4544568"/>
              <a:ext cx="417407" cy="3931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Imagen 22">
            <a:extLst>
              <a:ext uri="{FF2B5EF4-FFF2-40B4-BE49-F238E27FC236}">
                <a16:creationId xmlns:a16="http://schemas.microsoft.com/office/drawing/2014/main" id="{390CB792-F898-F52E-F4BC-B88BAA760F13}"/>
              </a:ext>
            </a:extLst>
          </p:cNvPr>
          <p:cNvPicPr>
            <a:picLocks noChangeAspect="1"/>
          </p:cNvPicPr>
          <p:nvPr/>
        </p:nvPicPr>
        <p:blipFill>
          <a:blip r:embed="rId12"/>
          <a:stretch>
            <a:fillRect/>
          </a:stretch>
        </p:blipFill>
        <p:spPr>
          <a:xfrm>
            <a:off x="246405" y="5069993"/>
            <a:ext cx="3988653" cy="388991"/>
          </a:xfrm>
          <a:prstGeom prst="rect">
            <a:avLst/>
          </a:prstGeom>
        </p:spPr>
      </p:pic>
    </p:spTree>
    <p:extLst>
      <p:ext uri="{BB962C8B-B14F-4D97-AF65-F5344CB8AC3E}">
        <p14:creationId xmlns:p14="http://schemas.microsoft.com/office/powerpoint/2010/main" val="3488695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466B0-369F-08DF-8661-61B6FFA69DCB}"/>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8F6C6AD2-1B3C-B0D1-41B7-F9A787CE87E6}"/>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1ACA982D-B730-F615-D861-9E11D3C83FBC}"/>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DCDD2D3B-88AA-14A0-E1CA-AC8837528668}"/>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3346AFC8-17EE-345B-59CE-EC30344078D1}"/>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7C0E4336-38AE-7BB7-C29B-5763F15BB239}"/>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D7EC700A-F810-09ED-8132-7E30CE773F55}"/>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71541517-A078-F942-75B6-558E203C5B76}"/>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413D71AA-4803-89F7-32C1-48170A8944F7}"/>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D8630179-9218-979B-C86A-DF4E4BB60C60}"/>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65B9009F-66D3-0BBA-C3E1-83A2820FD2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CuadroTexto 1">
            <a:extLst>
              <a:ext uri="{FF2B5EF4-FFF2-40B4-BE49-F238E27FC236}">
                <a16:creationId xmlns:a16="http://schemas.microsoft.com/office/drawing/2014/main" id="{6413F535-CBE9-9BE8-8CD7-79C403345372}"/>
              </a:ext>
            </a:extLst>
          </p:cNvPr>
          <p:cNvSpPr txBox="1"/>
          <p:nvPr/>
        </p:nvSpPr>
        <p:spPr>
          <a:xfrm>
            <a:off x="172527" y="126660"/>
            <a:ext cx="10762695" cy="707886"/>
          </a:xfrm>
          <a:prstGeom prst="rect">
            <a:avLst/>
          </a:prstGeom>
          <a:noFill/>
        </p:spPr>
        <p:txBody>
          <a:bodyPr wrap="square">
            <a:spAutoFit/>
          </a:bodyPr>
          <a:lstStyle/>
          <a:p>
            <a:r>
              <a:rPr lang="en-US" sz="4000" b="1" dirty="0">
                <a:solidFill>
                  <a:schemeClr val="tx2"/>
                </a:solidFill>
                <a:latin typeface="+mn-lt"/>
                <a:ea typeface="+mn-ea"/>
                <a:cs typeface="+mn-cs"/>
              </a:rPr>
              <a:t>Biobased fertilizers (mineral or organic)</a:t>
            </a:r>
            <a:endParaRPr lang="es-ES" sz="4000" dirty="0">
              <a:solidFill>
                <a:schemeClr val="tx2"/>
              </a:solidFill>
            </a:endParaRPr>
          </a:p>
        </p:txBody>
      </p:sp>
      <p:grpSp>
        <p:nvGrpSpPr>
          <p:cNvPr id="5" name="Grupo 4">
            <a:extLst>
              <a:ext uri="{FF2B5EF4-FFF2-40B4-BE49-F238E27FC236}">
                <a16:creationId xmlns:a16="http://schemas.microsoft.com/office/drawing/2014/main" id="{4B86D707-5C8A-BD89-3E04-E10670BB4DBD}"/>
              </a:ext>
            </a:extLst>
          </p:cNvPr>
          <p:cNvGrpSpPr/>
          <p:nvPr/>
        </p:nvGrpSpPr>
        <p:grpSpPr>
          <a:xfrm>
            <a:off x="7871436" y="1534071"/>
            <a:ext cx="3837480" cy="3932958"/>
            <a:chOff x="3424317" y="1248643"/>
            <a:chExt cx="3837480" cy="3932958"/>
          </a:xfrm>
        </p:grpSpPr>
        <p:pic>
          <p:nvPicPr>
            <p:cNvPr id="28" name="Imagen 27">
              <a:extLst>
                <a:ext uri="{FF2B5EF4-FFF2-40B4-BE49-F238E27FC236}">
                  <a16:creationId xmlns:a16="http://schemas.microsoft.com/office/drawing/2014/main" id="{59F1FD96-79D9-F989-46C6-B7DFD34328EA}"/>
                </a:ext>
              </a:extLst>
            </p:cNvPr>
            <p:cNvPicPr>
              <a:picLocks noChangeAspect="1"/>
            </p:cNvPicPr>
            <p:nvPr/>
          </p:nvPicPr>
          <p:blipFill rotWithShape="1">
            <a:blip r:embed="rId9"/>
            <a:srcRect l="57802" b="13833"/>
            <a:stretch/>
          </p:blipFill>
          <p:spPr>
            <a:xfrm>
              <a:off x="3424317" y="1248643"/>
              <a:ext cx="3831772" cy="3932958"/>
            </a:xfrm>
            <a:prstGeom prst="rect">
              <a:avLst/>
            </a:prstGeom>
          </p:spPr>
        </p:pic>
        <p:sp>
          <p:nvSpPr>
            <p:cNvPr id="3" name="CuadroTexto 2">
              <a:extLst>
                <a:ext uri="{FF2B5EF4-FFF2-40B4-BE49-F238E27FC236}">
                  <a16:creationId xmlns:a16="http://schemas.microsoft.com/office/drawing/2014/main" id="{7101E352-9DEA-5A2E-61FD-57BEEAF3BE06}"/>
                </a:ext>
              </a:extLst>
            </p:cNvPr>
            <p:cNvSpPr txBox="1"/>
            <p:nvPr/>
          </p:nvSpPr>
          <p:spPr>
            <a:xfrm>
              <a:off x="5977283" y="3755712"/>
              <a:ext cx="1284514" cy="523220"/>
            </a:xfrm>
            <a:prstGeom prst="rect">
              <a:avLst/>
            </a:prstGeom>
            <a:solidFill>
              <a:schemeClr val="bg1"/>
            </a:solidFill>
          </p:spPr>
          <p:txBody>
            <a:bodyPr wrap="square" rtlCol="0">
              <a:spAutoFit/>
            </a:bodyPr>
            <a:lstStyle/>
            <a:p>
              <a:pPr algn="ctr"/>
              <a:r>
                <a:rPr lang="es-ES" sz="1400" dirty="0" err="1">
                  <a:latin typeface="Berlin Sans FB" panose="020E0602020502020306" pitchFamily="34" charset="0"/>
                </a:rPr>
                <a:t>Biobased</a:t>
              </a:r>
              <a:r>
                <a:rPr lang="es-ES" sz="1400" dirty="0">
                  <a:latin typeface="Berlin Sans FB" panose="020E0602020502020306" pitchFamily="34" charset="0"/>
                </a:rPr>
                <a:t> </a:t>
              </a:r>
              <a:r>
                <a:rPr lang="es-ES" sz="1400" dirty="0" err="1">
                  <a:latin typeface="Berlin Sans FB" panose="020E0602020502020306" pitchFamily="34" charset="0"/>
                </a:rPr>
                <a:t>fertilisers</a:t>
              </a:r>
              <a:endParaRPr lang="es-ES" sz="1400" dirty="0">
                <a:latin typeface="Berlin Sans FB" panose="020E0602020502020306" pitchFamily="34" charset="0"/>
              </a:endParaRPr>
            </a:p>
          </p:txBody>
        </p:sp>
      </p:grpSp>
      <p:pic>
        <p:nvPicPr>
          <p:cNvPr id="4" name="Picture 34">
            <a:extLst>
              <a:ext uri="{FF2B5EF4-FFF2-40B4-BE49-F238E27FC236}">
                <a16:creationId xmlns:a16="http://schemas.microsoft.com/office/drawing/2014/main" id="{88D10059-7C5F-61C2-B4C5-42DBD5C69837}"/>
              </a:ext>
            </a:extLst>
          </p:cNvPr>
          <p:cNvPicPr>
            <a:picLocks noChangeAspect="1"/>
          </p:cNvPicPr>
          <p:nvPr/>
        </p:nvPicPr>
        <p:blipFill rotWithShape="1">
          <a:blip r:embed="rId10"/>
          <a:srcRect r="51005"/>
          <a:stretch/>
        </p:blipFill>
        <p:spPr>
          <a:xfrm>
            <a:off x="483084" y="1669397"/>
            <a:ext cx="2740014" cy="294340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pic>
      <p:pic>
        <p:nvPicPr>
          <p:cNvPr id="1026" name="Picture 2" descr="Resultado de imagen de ammonia stripping">
            <a:extLst>
              <a:ext uri="{FF2B5EF4-FFF2-40B4-BE49-F238E27FC236}">
                <a16:creationId xmlns:a16="http://schemas.microsoft.com/office/drawing/2014/main" id="{F05B9B21-7CAD-9B6C-2A80-3B1C465317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7647" y="901993"/>
            <a:ext cx="3083733" cy="1828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anaerobic digestion">
            <a:extLst>
              <a:ext uri="{FF2B5EF4-FFF2-40B4-BE49-F238E27FC236}">
                <a16:creationId xmlns:a16="http://schemas.microsoft.com/office/drawing/2014/main" id="{87220F39-25EC-06B4-8C50-78F6B625FF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7822" y="2908522"/>
            <a:ext cx="2740015" cy="18925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ochar: The Secret to Improving Soil Health &amp; Garden Production">
            <a:extLst>
              <a:ext uri="{FF2B5EF4-FFF2-40B4-BE49-F238E27FC236}">
                <a16:creationId xmlns:a16="http://schemas.microsoft.com/office/drawing/2014/main" id="{ADFC6C09-987B-A199-7F97-E6CD69D078C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543"/>
          <a:stretch/>
        </p:blipFill>
        <p:spPr bwMode="auto">
          <a:xfrm>
            <a:off x="4394023" y="5111061"/>
            <a:ext cx="2740015" cy="133915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B4C04A1-7E35-0E7F-8042-C0F4F4A66751}"/>
              </a:ext>
            </a:extLst>
          </p:cNvPr>
          <p:cNvSpPr txBox="1"/>
          <p:nvPr/>
        </p:nvSpPr>
        <p:spPr>
          <a:xfrm>
            <a:off x="5257465" y="4919035"/>
            <a:ext cx="819135" cy="307777"/>
          </a:xfrm>
          <a:prstGeom prst="rect">
            <a:avLst/>
          </a:prstGeom>
          <a:noFill/>
        </p:spPr>
        <p:txBody>
          <a:bodyPr wrap="none" rtlCol="0">
            <a:spAutoFit/>
          </a:bodyPr>
          <a:lstStyle/>
          <a:p>
            <a:r>
              <a:rPr lang="es-ES" sz="1400" u="sng" dirty="0" err="1">
                <a:solidFill>
                  <a:schemeClr val="bg2">
                    <a:lumMod val="75000"/>
                  </a:schemeClr>
                </a:solidFill>
              </a:rPr>
              <a:t>Pyrolysis</a:t>
            </a:r>
            <a:endParaRPr lang="es-ES" sz="1400" u="sng" dirty="0">
              <a:solidFill>
                <a:schemeClr val="bg2">
                  <a:lumMod val="75000"/>
                </a:schemeClr>
              </a:solidFill>
            </a:endParaRPr>
          </a:p>
        </p:txBody>
      </p:sp>
    </p:spTree>
    <p:extLst>
      <p:ext uri="{BB962C8B-B14F-4D97-AF65-F5344CB8AC3E}">
        <p14:creationId xmlns:p14="http://schemas.microsoft.com/office/powerpoint/2010/main" val="346623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1462E-1378-97CB-29DE-A411EFCB3FD6}"/>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3972F14D-CE2B-FCC5-3B8D-3DEAC1205D8B}"/>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EE592B2D-D749-40A0-29D6-6629162AA360}"/>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B75C9D7A-04B0-54B4-0245-E970D295F289}"/>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22E9E720-D9CC-9C26-7F9B-824210201DFC}"/>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688255AD-501B-361D-757C-EEBC867F3FAB}"/>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9F7DCF78-CD1A-F910-C461-E4EEBF16F7AE}"/>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27159357-4812-C313-D5CB-6AE8C8CA3676}"/>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01EB4BA5-12F3-8EA1-3463-BE2D36935DB5}"/>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B3BB94A7-9F2B-EE70-FAB2-8C445A2FCC4B}"/>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2795BC84-400B-6CAE-A078-AD6C6907439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CuadroTexto 1">
            <a:extLst>
              <a:ext uri="{FF2B5EF4-FFF2-40B4-BE49-F238E27FC236}">
                <a16:creationId xmlns:a16="http://schemas.microsoft.com/office/drawing/2014/main" id="{19EFF0F1-F1ED-53D6-D680-084BB30569C6}"/>
              </a:ext>
            </a:extLst>
          </p:cNvPr>
          <p:cNvSpPr txBox="1"/>
          <p:nvPr/>
        </p:nvSpPr>
        <p:spPr>
          <a:xfrm>
            <a:off x="172527" y="126660"/>
            <a:ext cx="10762695" cy="707886"/>
          </a:xfrm>
          <a:prstGeom prst="rect">
            <a:avLst/>
          </a:prstGeom>
          <a:noFill/>
        </p:spPr>
        <p:txBody>
          <a:bodyPr wrap="square">
            <a:spAutoFit/>
          </a:bodyPr>
          <a:lstStyle/>
          <a:p>
            <a:r>
              <a:rPr lang="en-US" sz="4000" b="1" dirty="0">
                <a:solidFill>
                  <a:schemeClr val="tx2"/>
                </a:solidFill>
                <a:latin typeface="+mn-lt"/>
                <a:ea typeface="+mn-ea"/>
                <a:cs typeface="+mn-cs"/>
              </a:rPr>
              <a:t>Biobased fertilizers (mineral or organic)</a:t>
            </a:r>
            <a:endParaRPr lang="es-ES" sz="4000" dirty="0">
              <a:solidFill>
                <a:schemeClr val="tx2"/>
              </a:solidFill>
            </a:endParaRPr>
          </a:p>
        </p:txBody>
      </p:sp>
      <p:pic>
        <p:nvPicPr>
          <p:cNvPr id="7" name="Picture 6">
            <a:extLst>
              <a:ext uri="{FF2B5EF4-FFF2-40B4-BE49-F238E27FC236}">
                <a16:creationId xmlns:a16="http://schemas.microsoft.com/office/drawing/2014/main" id="{AAE0EF61-6267-DDEB-7B27-74C64BBD35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782" y="932462"/>
            <a:ext cx="10457703" cy="5228852"/>
          </a:xfrm>
          <a:prstGeom prst="rect">
            <a:avLst/>
          </a:prstGeom>
        </p:spPr>
      </p:pic>
    </p:spTree>
    <p:extLst>
      <p:ext uri="{BB962C8B-B14F-4D97-AF65-F5344CB8AC3E}">
        <p14:creationId xmlns:p14="http://schemas.microsoft.com/office/powerpoint/2010/main" val="399056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7E1F4-7210-57B9-DFD2-8A2A808B3881}"/>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83A21065-C20B-1C7B-7AAD-28AC8F1C1A2E}"/>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9791F199-6ACE-A985-54D0-F917D1E1E403}"/>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AD06B012-16C4-8A28-30EA-8C7E3E0C0922}"/>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3F510418-2553-0F20-8518-70DA7EC43908}"/>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C17974BF-3A7E-2923-07C7-922F772D9A2E}"/>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70345E55-467E-A6F3-D168-5C9C5BDF2B65}"/>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92D14E9B-8D3F-18C6-58C9-50C61D8CDB39}"/>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BE6E16E5-34AF-8B6C-BEAC-EA1CC573EF4E}"/>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95333955-47E6-CE48-596A-3D45F3443B6C}"/>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C2A441D0-E8E3-15BC-4504-6827B86CCE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CuadroTexto 1">
            <a:extLst>
              <a:ext uri="{FF2B5EF4-FFF2-40B4-BE49-F238E27FC236}">
                <a16:creationId xmlns:a16="http://schemas.microsoft.com/office/drawing/2014/main" id="{28E10106-8A36-37F0-2973-FC16FBAE9779}"/>
              </a:ext>
            </a:extLst>
          </p:cNvPr>
          <p:cNvSpPr txBox="1"/>
          <p:nvPr/>
        </p:nvSpPr>
        <p:spPr>
          <a:xfrm>
            <a:off x="172527" y="126660"/>
            <a:ext cx="10762695" cy="707886"/>
          </a:xfrm>
          <a:prstGeom prst="rect">
            <a:avLst/>
          </a:prstGeom>
          <a:noFill/>
        </p:spPr>
        <p:txBody>
          <a:bodyPr wrap="square">
            <a:spAutoFit/>
          </a:bodyPr>
          <a:lstStyle/>
          <a:p>
            <a:r>
              <a:rPr lang="en-US" sz="4000" b="1" dirty="0">
                <a:solidFill>
                  <a:schemeClr val="tx2"/>
                </a:solidFill>
                <a:latin typeface="+mn-lt"/>
                <a:ea typeface="+mn-ea"/>
                <a:cs typeface="+mn-cs"/>
              </a:rPr>
              <a:t>Biobased fertilizers (mineral or organic)</a:t>
            </a:r>
            <a:endParaRPr lang="es-ES" sz="4000" dirty="0">
              <a:solidFill>
                <a:schemeClr val="tx2"/>
              </a:solidFill>
            </a:endParaRPr>
          </a:p>
        </p:txBody>
      </p:sp>
      <p:pic>
        <p:nvPicPr>
          <p:cNvPr id="3" name="Imagen 1768745709">
            <a:extLst>
              <a:ext uri="{FF2B5EF4-FFF2-40B4-BE49-F238E27FC236}">
                <a16:creationId xmlns:a16="http://schemas.microsoft.com/office/drawing/2014/main" id="{FC1E16AC-A9BA-9DDC-9266-2ADEA7162F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2847" y="1345656"/>
            <a:ext cx="6869528" cy="4082471"/>
          </a:xfrm>
          <a:prstGeom prst="rect">
            <a:avLst/>
          </a:prstGeom>
        </p:spPr>
      </p:pic>
      <p:sp>
        <p:nvSpPr>
          <p:cNvPr id="4" name="Rectangle 4">
            <a:extLst>
              <a:ext uri="{FF2B5EF4-FFF2-40B4-BE49-F238E27FC236}">
                <a16:creationId xmlns:a16="http://schemas.microsoft.com/office/drawing/2014/main" id="{4100A4B9-837A-4F5E-38F1-24C8F43E40C2}"/>
              </a:ext>
            </a:extLst>
          </p:cNvPr>
          <p:cNvSpPr/>
          <p:nvPr/>
        </p:nvSpPr>
        <p:spPr>
          <a:xfrm>
            <a:off x="4060980" y="5629979"/>
            <a:ext cx="4335737" cy="853641"/>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Southern EU- </a:t>
            </a:r>
            <a:r>
              <a:rPr lang="en-GB" dirty="0">
                <a:solidFill>
                  <a:srgbClr val="085E5F"/>
                </a:solidFill>
                <a:latin typeface="Myriad Pro" panose="020B0503030403020204" pitchFamily="34" charset="0"/>
              </a:rPr>
              <a:t>Biological nutrient recovery 		&amp; </a:t>
            </a:r>
          </a:p>
          <a:p>
            <a:r>
              <a:rPr lang="en-GB" dirty="0">
                <a:solidFill>
                  <a:srgbClr val="085E5F"/>
                </a:solidFill>
                <a:latin typeface="Myriad Pro" panose="020B0503030403020204" pitchFamily="34" charset="0"/>
              </a:rPr>
              <a:t>Physical-chemical nutrient recover</a:t>
            </a:r>
            <a:r>
              <a:rPr lang="en-GB" dirty="0">
                <a:solidFill>
                  <a:schemeClr val="tx1"/>
                </a:solidFill>
              </a:rPr>
              <a:t>y</a:t>
            </a:r>
            <a:endParaRPr lang="en-BE" dirty="0">
              <a:solidFill>
                <a:schemeClr val="tx1"/>
              </a:solidFill>
            </a:endParaRPr>
          </a:p>
        </p:txBody>
      </p:sp>
      <p:sp>
        <p:nvSpPr>
          <p:cNvPr id="5" name="Rectangle 6">
            <a:extLst>
              <a:ext uri="{FF2B5EF4-FFF2-40B4-BE49-F238E27FC236}">
                <a16:creationId xmlns:a16="http://schemas.microsoft.com/office/drawing/2014/main" id="{9978AE57-F971-08B4-DF2E-9D2731089841}"/>
              </a:ext>
            </a:extLst>
          </p:cNvPr>
          <p:cNvSpPr/>
          <p:nvPr/>
        </p:nvSpPr>
        <p:spPr>
          <a:xfrm>
            <a:off x="399641" y="835776"/>
            <a:ext cx="3171440" cy="1019760"/>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Western EU- </a:t>
            </a:r>
            <a:r>
              <a:rPr lang="en-GB" dirty="0">
                <a:solidFill>
                  <a:srgbClr val="085E5F"/>
                </a:solidFill>
                <a:latin typeface="Myriad Pro" panose="020B0503030403020204" pitchFamily="34" charset="0"/>
              </a:rPr>
              <a:t>Physical-chemical nutrient recovery</a:t>
            </a:r>
          </a:p>
        </p:txBody>
      </p:sp>
      <p:sp>
        <p:nvSpPr>
          <p:cNvPr id="6" name="Rectangle 8">
            <a:extLst>
              <a:ext uri="{FF2B5EF4-FFF2-40B4-BE49-F238E27FC236}">
                <a16:creationId xmlns:a16="http://schemas.microsoft.com/office/drawing/2014/main" id="{4C3246AC-269A-1092-5A47-CB05A83F8F21}"/>
              </a:ext>
            </a:extLst>
          </p:cNvPr>
          <p:cNvSpPr/>
          <p:nvPr/>
        </p:nvSpPr>
        <p:spPr>
          <a:xfrm>
            <a:off x="8396717" y="2743112"/>
            <a:ext cx="3171440" cy="565167"/>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Eastern EU-  </a:t>
            </a:r>
            <a:r>
              <a:rPr lang="en-GB" dirty="0">
                <a:solidFill>
                  <a:srgbClr val="085E5F"/>
                </a:solidFill>
                <a:latin typeface="Myriad Pro" panose="020B0503030403020204" pitchFamily="34" charset="0"/>
              </a:rPr>
              <a:t>Thermochemical nutrient recovery</a:t>
            </a:r>
          </a:p>
        </p:txBody>
      </p:sp>
      <p:sp>
        <p:nvSpPr>
          <p:cNvPr id="8" name="Rectangle 9">
            <a:extLst>
              <a:ext uri="{FF2B5EF4-FFF2-40B4-BE49-F238E27FC236}">
                <a16:creationId xmlns:a16="http://schemas.microsoft.com/office/drawing/2014/main" id="{BE8C61D7-3FEF-97D8-AC23-1A576FB6E64B}"/>
              </a:ext>
            </a:extLst>
          </p:cNvPr>
          <p:cNvSpPr/>
          <p:nvPr/>
        </p:nvSpPr>
        <p:spPr>
          <a:xfrm>
            <a:off x="7609861" y="782194"/>
            <a:ext cx="3171440" cy="1019760"/>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Northern EU-</a:t>
            </a:r>
          </a:p>
          <a:p>
            <a:r>
              <a:rPr lang="en-GB" dirty="0">
                <a:solidFill>
                  <a:srgbClr val="085E5F"/>
                </a:solidFill>
                <a:latin typeface="Myriad Pro" panose="020B0503030403020204" pitchFamily="34" charset="0"/>
              </a:rPr>
              <a:t>Physical- chemical nutrient recovery</a:t>
            </a:r>
          </a:p>
        </p:txBody>
      </p:sp>
      <p:sp>
        <p:nvSpPr>
          <p:cNvPr id="17" name="TextBox 7">
            <a:extLst>
              <a:ext uri="{FF2B5EF4-FFF2-40B4-BE49-F238E27FC236}">
                <a16:creationId xmlns:a16="http://schemas.microsoft.com/office/drawing/2014/main" id="{BA5F5B33-A7ED-CE1C-CE73-D0495B3E4D03}"/>
              </a:ext>
            </a:extLst>
          </p:cNvPr>
          <p:cNvSpPr txBox="1"/>
          <p:nvPr/>
        </p:nvSpPr>
        <p:spPr>
          <a:xfrm>
            <a:off x="7163659" y="1959392"/>
            <a:ext cx="4682123" cy="369332"/>
          </a:xfrm>
          <a:prstGeom prst="rect">
            <a:avLst/>
          </a:prstGeom>
          <a:noFill/>
        </p:spPr>
        <p:txBody>
          <a:bodyPr wrap="square">
            <a:spAutoFit/>
          </a:bodyPr>
          <a:lstStyle/>
          <a:p>
            <a:r>
              <a:rPr lang="en-GB" u="sng" dirty="0">
                <a:solidFill>
                  <a:srgbClr val="002060"/>
                </a:solidFill>
              </a:rPr>
              <a:t>Granular/Pelletised &amp; Powder</a:t>
            </a:r>
            <a:endParaRPr lang="en-BE" u="sng" dirty="0">
              <a:solidFill>
                <a:srgbClr val="002060"/>
              </a:solidFill>
            </a:endParaRPr>
          </a:p>
        </p:txBody>
      </p:sp>
      <p:sp>
        <p:nvSpPr>
          <p:cNvPr id="18" name="TextBox 11">
            <a:extLst>
              <a:ext uri="{FF2B5EF4-FFF2-40B4-BE49-F238E27FC236}">
                <a16:creationId xmlns:a16="http://schemas.microsoft.com/office/drawing/2014/main" id="{562F50D7-BA69-60C5-FF07-EBCCF0CDE0D7}"/>
              </a:ext>
            </a:extLst>
          </p:cNvPr>
          <p:cNvSpPr txBox="1"/>
          <p:nvPr/>
        </p:nvSpPr>
        <p:spPr>
          <a:xfrm>
            <a:off x="511019" y="1959392"/>
            <a:ext cx="2948683" cy="646331"/>
          </a:xfrm>
          <a:prstGeom prst="rect">
            <a:avLst/>
          </a:prstGeom>
          <a:noFill/>
        </p:spPr>
        <p:txBody>
          <a:bodyPr wrap="square">
            <a:spAutoFit/>
          </a:bodyPr>
          <a:lstStyle/>
          <a:p>
            <a:r>
              <a:rPr lang="en-GB" u="sng" dirty="0">
                <a:solidFill>
                  <a:srgbClr val="002060"/>
                </a:solidFill>
              </a:rPr>
              <a:t>AS, </a:t>
            </a:r>
            <a:r>
              <a:rPr lang="en-BE" u="sng" dirty="0">
                <a:solidFill>
                  <a:srgbClr val="002060"/>
                </a:solidFill>
              </a:rPr>
              <a:t>Scrubber </a:t>
            </a:r>
            <a:r>
              <a:rPr lang="en-BE" u="sng" dirty="0" err="1">
                <a:solidFill>
                  <a:srgbClr val="002060"/>
                </a:solidFill>
              </a:rPr>
              <a:t>soultion</a:t>
            </a:r>
            <a:r>
              <a:rPr lang="en-BE" u="sng" dirty="0">
                <a:solidFill>
                  <a:srgbClr val="002060"/>
                </a:solidFill>
              </a:rPr>
              <a:t> &amp; mineral </a:t>
            </a:r>
            <a:r>
              <a:rPr lang="en-BE" u="sng" dirty="0" err="1">
                <a:solidFill>
                  <a:srgbClr val="002060"/>
                </a:solidFill>
              </a:rPr>
              <a:t>concentrares</a:t>
            </a:r>
            <a:endParaRPr lang="en-BE" u="sng" dirty="0">
              <a:solidFill>
                <a:srgbClr val="002060"/>
              </a:solidFill>
            </a:endParaRPr>
          </a:p>
        </p:txBody>
      </p:sp>
      <p:sp>
        <p:nvSpPr>
          <p:cNvPr id="19" name="TextBox 13">
            <a:extLst>
              <a:ext uri="{FF2B5EF4-FFF2-40B4-BE49-F238E27FC236}">
                <a16:creationId xmlns:a16="http://schemas.microsoft.com/office/drawing/2014/main" id="{525162AA-C7F2-454A-C259-1579D3B3FC35}"/>
              </a:ext>
            </a:extLst>
          </p:cNvPr>
          <p:cNvSpPr txBox="1"/>
          <p:nvPr/>
        </p:nvSpPr>
        <p:spPr>
          <a:xfrm>
            <a:off x="8534419" y="3429000"/>
            <a:ext cx="2691830" cy="369332"/>
          </a:xfrm>
          <a:prstGeom prst="rect">
            <a:avLst/>
          </a:prstGeom>
          <a:noFill/>
        </p:spPr>
        <p:txBody>
          <a:bodyPr wrap="square">
            <a:spAutoFit/>
          </a:bodyPr>
          <a:lstStyle/>
          <a:p>
            <a:r>
              <a:rPr lang="en-BE" u="sng" dirty="0">
                <a:solidFill>
                  <a:srgbClr val="002060"/>
                </a:solidFill>
              </a:rPr>
              <a:t>Biochar, </a:t>
            </a:r>
            <a:r>
              <a:rPr lang="en-BE" u="sng" dirty="0" err="1">
                <a:solidFill>
                  <a:srgbClr val="002060"/>
                </a:solidFill>
              </a:rPr>
              <a:t>Hydrochar</a:t>
            </a:r>
            <a:r>
              <a:rPr lang="en-BE" u="sng" dirty="0">
                <a:solidFill>
                  <a:srgbClr val="002060"/>
                </a:solidFill>
              </a:rPr>
              <a:t> &amp; Ash</a:t>
            </a:r>
          </a:p>
        </p:txBody>
      </p:sp>
      <p:sp>
        <p:nvSpPr>
          <p:cNvPr id="20" name="TextBox 15">
            <a:extLst>
              <a:ext uri="{FF2B5EF4-FFF2-40B4-BE49-F238E27FC236}">
                <a16:creationId xmlns:a16="http://schemas.microsoft.com/office/drawing/2014/main" id="{A66F751E-D6C8-1A41-DB2C-2B9C531F4C84}"/>
              </a:ext>
            </a:extLst>
          </p:cNvPr>
          <p:cNvSpPr txBox="1"/>
          <p:nvPr/>
        </p:nvSpPr>
        <p:spPr>
          <a:xfrm>
            <a:off x="3782622" y="6517991"/>
            <a:ext cx="6097712" cy="369332"/>
          </a:xfrm>
          <a:prstGeom prst="rect">
            <a:avLst/>
          </a:prstGeom>
          <a:noFill/>
        </p:spPr>
        <p:txBody>
          <a:bodyPr wrap="square">
            <a:spAutoFit/>
          </a:bodyPr>
          <a:lstStyle/>
          <a:p>
            <a:r>
              <a:rPr lang="en-BE" u="sng" dirty="0">
                <a:solidFill>
                  <a:srgbClr val="002060"/>
                </a:solidFill>
              </a:rPr>
              <a:t>Compost , digestate &amp; other biomass</a:t>
            </a:r>
          </a:p>
        </p:txBody>
      </p:sp>
      <p:pic>
        <p:nvPicPr>
          <p:cNvPr id="22" name="Picture 2">
            <a:extLst>
              <a:ext uri="{FF2B5EF4-FFF2-40B4-BE49-F238E27FC236}">
                <a16:creationId xmlns:a16="http://schemas.microsoft.com/office/drawing/2014/main" id="{5C8C04FF-BDCD-34A5-88BF-91342105000D}"/>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34623" y="3964969"/>
            <a:ext cx="1719470" cy="1699593"/>
          </a:xfrm>
          <a:prstGeom prst="rect">
            <a:avLst/>
          </a:prstGeom>
          <a:noFill/>
          <a:ln>
            <a:noFill/>
          </a:ln>
        </p:spPr>
      </p:pic>
    </p:spTree>
    <p:extLst>
      <p:ext uri="{BB962C8B-B14F-4D97-AF65-F5344CB8AC3E}">
        <p14:creationId xmlns:p14="http://schemas.microsoft.com/office/powerpoint/2010/main" val="40046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C71F31-D896-B595-75FA-54C36FDF3D81}"/>
            </a:ext>
          </a:extLst>
        </p:cNvPr>
        <p:cNvGrpSpPr/>
        <p:nvPr/>
      </p:nvGrpSpPr>
      <p:grpSpPr>
        <a:xfrm>
          <a:off x="0" y="0"/>
          <a:ext cx="0" cy="0"/>
          <a:chOff x="0" y="0"/>
          <a:chExt cx="0" cy="0"/>
        </a:xfrm>
      </p:grpSpPr>
      <p:pic>
        <p:nvPicPr>
          <p:cNvPr id="2" name="Marcador de contenido 5">
            <a:extLst>
              <a:ext uri="{FF2B5EF4-FFF2-40B4-BE49-F238E27FC236}">
                <a16:creationId xmlns:a16="http://schemas.microsoft.com/office/drawing/2014/main" id="{78031B6E-48B8-1812-3F6B-4D65FDAD05E0}"/>
              </a:ext>
            </a:extLst>
          </p:cNvPr>
          <p:cNvPicPr>
            <a:picLocks noGrp="1" noChangeAspect="1"/>
          </p:cNvPicPr>
          <p:nvPr>
            <p:ph idx="1"/>
          </p:nvPr>
        </p:nvPicPr>
        <p:blipFill rotWithShape="1">
          <a:blip r:embed="rId3"/>
          <a:srcRect b="25511"/>
          <a:stretch/>
        </p:blipFill>
        <p:spPr>
          <a:xfrm>
            <a:off x="0" y="0"/>
            <a:ext cx="12191980" cy="6856718"/>
          </a:xfrm>
          <a:prstGeom prst="rect">
            <a:avLst/>
          </a:prstGeom>
          <a:solidFill>
            <a:schemeClr val="tx2">
              <a:lumMod val="40000"/>
              <a:lumOff val="60000"/>
            </a:schemeClr>
          </a:solidFill>
        </p:spPr>
      </p:pic>
      <p:sp>
        <p:nvSpPr>
          <p:cNvPr id="10" name="Rectangle 12">
            <a:extLst>
              <a:ext uri="{FF2B5EF4-FFF2-40B4-BE49-F238E27FC236}">
                <a16:creationId xmlns:a16="http://schemas.microsoft.com/office/drawing/2014/main" id="{D8065568-FCCB-A6A5-2D9D-84F0DCC0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ítulo 7">
            <a:extLst>
              <a:ext uri="{FF2B5EF4-FFF2-40B4-BE49-F238E27FC236}">
                <a16:creationId xmlns:a16="http://schemas.microsoft.com/office/drawing/2014/main" id="{0F5DE0EB-5BAE-0E43-40D8-332A1052940D}"/>
              </a:ext>
            </a:extLst>
          </p:cNvPr>
          <p:cNvSpPr txBox="1">
            <a:spLocks noGrp="1"/>
          </p:cNvSpPr>
          <p:nvPr>
            <p:ph type="title"/>
          </p:nvPr>
        </p:nvSpPr>
        <p:spPr>
          <a:xfrm>
            <a:off x="523875" y="5317240"/>
            <a:ext cx="11210925" cy="744836"/>
          </a:xfrm>
          <a:prstGeom prst="rect">
            <a:avLst/>
          </a:prstGeom>
        </p:spPr>
        <p:txBody>
          <a:bodyPr vert="horz" lIns="91440" tIns="45720" rIns="91440" bIns="45720" rtlCol="0" anchor="ctr">
            <a:normAutofit/>
          </a:bodyPr>
          <a:lstStyle/>
          <a:p>
            <a:pPr algn="ctr"/>
            <a:r>
              <a:rPr lang="en-US" sz="2300" b="1" dirty="0">
                <a:solidFill>
                  <a:schemeClr val="tx1">
                    <a:lumMod val="85000"/>
                    <a:lumOff val="15000"/>
                  </a:schemeClr>
                </a:solidFill>
              </a:rPr>
              <a:t>It is all about the type of </a:t>
            </a:r>
            <a:r>
              <a:rPr lang="en-US" sz="2300" b="1" dirty="0" err="1">
                <a:solidFill>
                  <a:schemeClr val="tx1">
                    <a:lumMod val="85000"/>
                    <a:lumOff val="15000"/>
                  </a:schemeClr>
                </a:solidFill>
              </a:rPr>
              <a:t>Fertiliser</a:t>
            </a:r>
            <a:r>
              <a:rPr lang="en-US" sz="2300" b="1" dirty="0">
                <a:solidFill>
                  <a:schemeClr val="tx1">
                    <a:lumMod val="85000"/>
                    <a:lumOff val="15000"/>
                  </a:schemeClr>
                </a:solidFill>
              </a:rPr>
              <a:t> used?</a:t>
            </a:r>
          </a:p>
        </p:txBody>
      </p:sp>
      <p:cxnSp>
        <p:nvCxnSpPr>
          <p:cNvPr id="15" name="Straight Connector 14">
            <a:extLst>
              <a:ext uri="{FF2B5EF4-FFF2-40B4-BE49-F238E27FC236}">
                <a16:creationId xmlns:a16="http://schemas.microsoft.com/office/drawing/2014/main" id="{735FD35D-2970-EEAC-A23D-2858D15D36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634E86-C3B4-AC9B-1E37-A2139ED354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60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D9A42-FF31-3013-2E7D-8F0E14EBC6A0}"/>
            </a:ext>
          </a:extLst>
        </p:cNvPr>
        <p:cNvGrpSpPr/>
        <p:nvPr/>
      </p:nvGrpSpPr>
      <p:grpSpPr>
        <a:xfrm>
          <a:off x="0" y="0"/>
          <a:ext cx="0" cy="0"/>
          <a:chOff x="0" y="0"/>
          <a:chExt cx="0" cy="0"/>
        </a:xfrm>
      </p:grpSpPr>
      <p:grpSp>
        <p:nvGrpSpPr>
          <p:cNvPr id="29" name="Grupo 28">
            <a:extLst>
              <a:ext uri="{FF2B5EF4-FFF2-40B4-BE49-F238E27FC236}">
                <a16:creationId xmlns:a16="http://schemas.microsoft.com/office/drawing/2014/main" id="{B5F1E03E-E6AB-48DA-3A2E-ABE5DEBDD0BD}"/>
              </a:ext>
            </a:extLst>
          </p:cNvPr>
          <p:cNvGrpSpPr/>
          <p:nvPr/>
        </p:nvGrpSpPr>
        <p:grpSpPr>
          <a:xfrm>
            <a:off x="0" y="6321252"/>
            <a:ext cx="12192000" cy="536748"/>
            <a:chOff x="0" y="6321252"/>
            <a:chExt cx="12192000" cy="536748"/>
          </a:xfrm>
        </p:grpSpPr>
        <p:sp>
          <p:nvSpPr>
            <p:cNvPr id="9" name="Rectangle 4">
              <a:extLst>
                <a:ext uri="{FF2B5EF4-FFF2-40B4-BE49-F238E27FC236}">
                  <a16:creationId xmlns:a16="http://schemas.microsoft.com/office/drawing/2014/main" id="{0F87CBE6-0F2E-78B3-A1FE-D9AAFC8197DC}"/>
                </a:ext>
              </a:extLst>
            </p:cNvPr>
            <p:cNvSpPr/>
            <p:nvPr/>
          </p:nvSpPr>
          <p:spPr>
            <a:xfrm>
              <a:off x="0" y="6321252"/>
              <a:ext cx="12192000" cy="536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Agrupa 5">
              <a:extLst>
                <a:ext uri="{FF2B5EF4-FFF2-40B4-BE49-F238E27FC236}">
                  <a16:creationId xmlns:a16="http://schemas.microsoft.com/office/drawing/2014/main" id="{C4521899-B879-E2BC-3DD9-FC7223E848C5}"/>
                </a:ext>
              </a:extLst>
            </p:cNvPr>
            <p:cNvGrpSpPr/>
            <p:nvPr/>
          </p:nvGrpSpPr>
          <p:grpSpPr>
            <a:xfrm>
              <a:off x="79192" y="6321252"/>
              <a:ext cx="3645083" cy="536748"/>
              <a:chOff x="341857" y="5894412"/>
              <a:chExt cx="6260166" cy="976250"/>
            </a:xfrm>
            <a:solidFill>
              <a:schemeClr val="bg1"/>
            </a:solidFill>
          </p:grpSpPr>
          <p:pic>
            <p:nvPicPr>
              <p:cNvPr id="12" name="Imatge 6">
                <a:extLst>
                  <a:ext uri="{FF2B5EF4-FFF2-40B4-BE49-F238E27FC236}">
                    <a16:creationId xmlns:a16="http://schemas.microsoft.com/office/drawing/2014/main" id="{E7130D84-2775-1FBC-13D1-B0B3CF9608D0}"/>
                  </a:ext>
                </a:extLst>
              </p:cNvPr>
              <p:cNvPicPr>
                <a:picLocks noChangeAspect="1"/>
              </p:cNvPicPr>
              <p:nvPr/>
            </p:nvPicPr>
            <p:blipFill>
              <a:blip r:embed="rId2"/>
              <a:stretch>
                <a:fillRect/>
              </a:stretch>
            </p:blipFill>
            <p:spPr>
              <a:xfrm>
                <a:off x="3010922" y="5924439"/>
                <a:ext cx="945427" cy="945427"/>
              </a:xfrm>
              <a:prstGeom prst="rect">
                <a:avLst/>
              </a:prstGeom>
              <a:grpFill/>
              <a:ln>
                <a:solidFill>
                  <a:schemeClr val="bg1"/>
                </a:solidFill>
              </a:ln>
            </p:spPr>
          </p:pic>
          <p:pic>
            <p:nvPicPr>
              <p:cNvPr id="13" name="Imatge 8">
                <a:extLst>
                  <a:ext uri="{FF2B5EF4-FFF2-40B4-BE49-F238E27FC236}">
                    <a16:creationId xmlns:a16="http://schemas.microsoft.com/office/drawing/2014/main" id="{BE8A48C2-0A40-10DA-1F7F-3ABE3EC03E6B}"/>
                  </a:ext>
                </a:extLst>
              </p:cNvPr>
              <p:cNvPicPr>
                <a:picLocks noChangeAspect="1"/>
              </p:cNvPicPr>
              <p:nvPr/>
            </p:nvPicPr>
            <p:blipFill>
              <a:blip r:embed="rId3"/>
              <a:stretch>
                <a:fillRect/>
              </a:stretch>
            </p:blipFill>
            <p:spPr>
              <a:xfrm>
                <a:off x="3956349" y="6019608"/>
                <a:ext cx="1895306" cy="851054"/>
              </a:xfrm>
              <a:prstGeom prst="rect">
                <a:avLst/>
              </a:prstGeom>
              <a:grpFill/>
              <a:ln>
                <a:solidFill>
                  <a:schemeClr val="bg1"/>
                </a:solidFill>
              </a:ln>
            </p:spPr>
          </p:pic>
          <p:pic>
            <p:nvPicPr>
              <p:cNvPr id="14" name="Imatge 9">
                <a:extLst>
                  <a:ext uri="{FF2B5EF4-FFF2-40B4-BE49-F238E27FC236}">
                    <a16:creationId xmlns:a16="http://schemas.microsoft.com/office/drawing/2014/main" id="{632E9C4B-F51B-6700-AA93-76A9F07FBF9C}"/>
                  </a:ext>
                </a:extLst>
              </p:cNvPr>
              <p:cNvPicPr>
                <a:picLocks noChangeAspect="1"/>
              </p:cNvPicPr>
              <p:nvPr/>
            </p:nvPicPr>
            <p:blipFill>
              <a:blip r:embed="rId4"/>
              <a:stretch>
                <a:fillRect/>
              </a:stretch>
            </p:blipFill>
            <p:spPr>
              <a:xfrm>
                <a:off x="5738102" y="5894412"/>
                <a:ext cx="863921" cy="861651"/>
              </a:xfrm>
              <a:prstGeom prst="rect">
                <a:avLst/>
              </a:prstGeom>
              <a:grpFill/>
              <a:ln>
                <a:solidFill>
                  <a:schemeClr val="bg1"/>
                </a:solidFill>
              </a:ln>
            </p:spPr>
          </p:pic>
          <p:pic>
            <p:nvPicPr>
              <p:cNvPr id="15" name="Imatge 10">
                <a:extLst>
                  <a:ext uri="{FF2B5EF4-FFF2-40B4-BE49-F238E27FC236}">
                    <a16:creationId xmlns:a16="http://schemas.microsoft.com/office/drawing/2014/main" id="{8484A15F-8433-54A3-6E5F-1857DB3F1740}"/>
                  </a:ext>
                </a:extLst>
              </p:cNvPr>
              <p:cNvPicPr>
                <a:picLocks noChangeAspect="1"/>
              </p:cNvPicPr>
              <p:nvPr/>
            </p:nvPicPr>
            <p:blipFill>
              <a:blip r:embed="rId5"/>
              <a:stretch>
                <a:fillRect/>
              </a:stretch>
            </p:blipFill>
            <p:spPr>
              <a:xfrm>
                <a:off x="341857" y="6008214"/>
                <a:ext cx="658085" cy="747849"/>
              </a:xfrm>
              <a:prstGeom prst="rect">
                <a:avLst/>
              </a:prstGeom>
              <a:grpFill/>
              <a:ln>
                <a:solidFill>
                  <a:schemeClr val="bg1"/>
                </a:solidFill>
              </a:ln>
            </p:spPr>
          </p:pic>
          <p:pic>
            <p:nvPicPr>
              <p:cNvPr id="16" name="Imatge 11" descr="Imatge que conté text&#10;&#10;Descripció generada automàticament">
                <a:extLst>
                  <a:ext uri="{FF2B5EF4-FFF2-40B4-BE49-F238E27FC236}">
                    <a16:creationId xmlns:a16="http://schemas.microsoft.com/office/drawing/2014/main" id="{1819B3B2-2CF7-9BD4-A4EE-CE35716198E9}"/>
                  </a:ext>
                </a:extLst>
              </p:cNvPr>
              <p:cNvPicPr>
                <a:picLocks noChangeAspect="1"/>
              </p:cNvPicPr>
              <p:nvPr/>
            </p:nvPicPr>
            <p:blipFill>
              <a:blip r:embed="rId6"/>
              <a:stretch>
                <a:fillRect/>
              </a:stretch>
            </p:blipFill>
            <p:spPr>
              <a:xfrm>
                <a:off x="1113884" y="6072504"/>
                <a:ext cx="1787295" cy="705752"/>
              </a:xfrm>
              <a:prstGeom prst="rect">
                <a:avLst/>
              </a:prstGeom>
              <a:grpFill/>
              <a:ln>
                <a:solidFill>
                  <a:schemeClr val="bg1"/>
                </a:solidFill>
              </a:ln>
            </p:spPr>
          </p:pic>
        </p:grpSp>
        <p:pic>
          <p:nvPicPr>
            <p:cNvPr id="11" name="Picture 2">
              <a:extLst>
                <a:ext uri="{FF2B5EF4-FFF2-40B4-BE49-F238E27FC236}">
                  <a16:creationId xmlns:a16="http://schemas.microsoft.com/office/drawing/2014/main" id="{A3DF53C4-F29B-FF01-8C26-4EB87A44ABD3}"/>
                </a:ext>
              </a:extLst>
            </p:cNvPr>
            <p:cNvPicPr>
              <a:picLocks noChangeAspect="1"/>
            </p:cNvPicPr>
            <p:nvPr/>
          </p:nvPicPr>
          <p:blipFill>
            <a:blip r:embed="rId7"/>
            <a:stretch>
              <a:fillRect/>
            </a:stretch>
          </p:blipFill>
          <p:spPr>
            <a:xfrm>
              <a:off x="5459451" y="6524050"/>
              <a:ext cx="3618470" cy="307496"/>
            </a:xfrm>
            <a:prstGeom prst="rect">
              <a:avLst/>
            </a:prstGeom>
            <a:solidFill>
              <a:schemeClr val="bg1"/>
            </a:solidFill>
            <a:ln>
              <a:solidFill>
                <a:schemeClr val="bg1"/>
              </a:solidFill>
            </a:ln>
          </p:spPr>
        </p:pic>
        <p:pic>
          <p:nvPicPr>
            <p:cNvPr id="27" name="Imagen 26" descr="Logotipo&#10;&#10;Descripción generada automáticamente">
              <a:extLst>
                <a:ext uri="{FF2B5EF4-FFF2-40B4-BE49-F238E27FC236}">
                  <a16:creationId xmlns:a16="http://schemas.microsoft.com/office/drawing/2014/main" id="{A97FE141-F7EC-FA53-95FE-95548313B4B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13097" y="6450772"/>
              <a:ext cx="1201103" cy="361939"/>
            </a:xfrm>
            <a:prstGeom prst="rect">
              <a:avLst/>
            </a:prstGeom>
            <a:noFill/>
          </p:spPr>
        </p:pic>
      </p:grpSp>
      <p:sp>
        <p:nvSpPr>
          <p:cNvPr id="2" name="CuadroTexto 1">
            <a:extLst>
              <a:ext uri="{FF2B5EF4-FFF2-40B4-BE49-F238E27FC236}">
                <a16:creationId xmlns:a16="http://schemas.microsoft.com/office/drawing/2014/main" id="{51108654-C922-311B-CFD2-D3A906071B29}"/>
              </a:ext>
            </a:extLst>
          </p:cNvPr>
          <p:cNvSpPr txBox="1"/>
          <p:nvPr/>
        </p:nvSpPr>
        <p:spPr>
          <a:xfrm>
            <a:off x="172527" y="126660"/>
            <a:ext cx="10762695" cy="769441"/>
          </a:xfrm>
          <a:prstGeom prst="rect">
            <a:avLst/>
          </a:prstGeom>
          <a:noFill/>
        </p:spPr>
        <p:txBody>
          <a:bodyPr wrap="square">
            <a:spAutoFit/>
          </a:bodyPr>
          <a:lstStyle/>
          <a:p>
            <a:r>
              <a:rPr lang="en-US" sz="4400" b="1" dirty="0">
                <a:solidFill>
                  <a:schemeClr val="accent6"/>
                </a:solidFill>
                <a:latin typeface="+mn-lt"/>
                <a:ea typeface="+mn-ea"/>
                <a:cs typeface="+mn-cs"/>
              </a:rPr>
              <a:t>2.- Innovative </a:t>
            </a:r>
            <a:r>
              <a:rPr lang="en-US" sz="4400" b="1" dirty="0">
                <a:solidFill>
                  <a:schemeClr val="accent6"/>
                </a:solidFill>
              </a:rPr>
              <a:t>fertilizer </a:t>
            </a:r>
            <a:r>
              <a:rPr lang="en-US" sz="4400" b="1" dirty="0">
                <a:solidFill>
                  <a:schemeClr val="accent6"/>
                </a:solidFill>
                <a:latin typeface="+mn-lt"/>
                <a:ea typeface="+mn-ea"/>
                <a:cs typeface="+mn-cs"/>
              </a:rPr>
              <a:t>practices</a:t>
            </a:r>
            <a:endParaRPr lang="es-ES" sz="4400" dirty="0">
              <a:solidFill>
                <a:schemeClr val="accent6"/>
              </a:solidFill>
            </a:endParaRPr>
          </a:p>
        </p:txBody>
      </p:sp>
      <p:grpSp>
        <p:nvGrpSpPr>
          <p:cNvPr id="3" name="Grupo 2">
            <a:extLst>
              <a:ext uri="{FF2B5EF4-FFF2-40B4-BE49-F238E27FC236}">
                <a16:creationId xmlns:a16="http://schemas.microsoft.com/office/drawing/2014/main" id="{F7053D3B-F15E-CA77-0E70-617070664273}"/>
              </a:ext>
            </a:extLst>
          </p:cNvPr>
          <p:cNvGrpSpPr/>
          <p:nvPr/>
        </p:nvGrpSpPr>
        <p:grpSpPr>
          <a:xfrm>
            <a:off x="8738234" y="2439830"/>
            <a:ext cx="3281069" cy="1840152"/>
            <a:chOff x="1618190" y="283189"/>
            <a:chExt cx="6395514" cy="1121488"/>
          </a:xfrm>
          <a:solidFill>
            <a:schemeClr val="accent6">
              <a:lumMod val="20000"/>
              <a:lumOff val="80000"/>
            </a:schemeClr>
          </a:solidFill>
        </p:grpSpPr>
        <p:sp>
          <p:nvSpPr>
            <p:cNvPr id="4" name="Rectángulo 3">
              <a:extLst>
                <a:ext uri="{FF2B5EF4-FFF2-40B4-BE49-F238E27FC236}">
                  <a16:creationId xmlns:a16="http://schemas.microsoft.com/office/drawing/2014/main" id="{6E06A28A-70F0-4307-DB8C-29036ACBB709}"/>
                </a:ext>
              </a:extLst>
            </p:cNvPr>
            <p:cNvSpPr/>
            <p:nvPr/>
          </p:nvSpPr>
          <p:spPr>
            <a:xfrm>
              <a:off x="1618190" y="283189"/>
              <a:ext cx="6395514" cy="1121488"/>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5" name="CuadroTexto 4">
              <a:extLst>
                <a:ext uri="{FF2B5EF4-FFF2-40B4-BE49-F238E27FC236}">
                  <a16:creationId xmlns:a16="http://schemas.microsoft.com/office/drawing/2014/main" id="{60C17F39-2393-929F-77AD-E8B126DD4DA9}"/>
                </a:ext>
              </a:extLst>
            </p:cNvPr>
            <p:cNvSpPr txBox="1"/>
            <p:nvPr/>
          </p:nvSpPr>
          <p:spPr>
            <a:xfrm>
              <a:off x="1693497" y="412010"/>
              <a:ext cx="6006071" cy="826354"/>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8352" tIns="148352" rIns="148352" bIns="148352" numCol="1" spcCol="1270" anchor="ctr" anchorCtr="0">
              <a:noAutofit/>
            </a:bodyPr>
            <a:lstStyle/>
            <a:p>
              <a:pPr marL="0" lvl="0" indent="0" algn="just" defTabSz="711200">
                <a:lnSpc>
                  <a:spcPct val="100000"/>
                </a:lnSpc>
                <a:spcBef>
                  <a:spcPct val="0"/>
                </a:spcBef>
                <a:spcAft>
                  <a:spcPct val="35000"/>
                </a:spcAft>
                <a:buNone/>
              </a:pPr>
              <a:r>
                <a:rPr lang="en-US" sz="1600" b="1" kern="1200" dirty="0"/>
                <a:t>Precision Agriculture</a:t>
              </a:r>
              <a:r>
                <a:rPr lang="en-US" sz="1600" kern="1200" dirty="0"/>
                <a:t>: Precision agriculture involves using technology and data-driven approaches to apply fertilizers with precision and tailor nutrient inputs to the specific needs of each crop and field area</a:t>
              </a:r>
            </a:p>
          </p:txBody>
        </p:sp>
      </p:grpSp>
      <p:grpSp>
        <p:nvGrpSpPr>
          <p:cNvPr id="17" name="Grupo 16">
            <a:extLst>
              <a:ext uri="{FF2B5EF4-FFF2-40B4-BE49-F238E27FC236}">
                <a16:creationId xmlns:a16="http://schemas.microsoft.com/office/drawing/2014/main" id="{2A8C6CA7-5EBF-A828-0AAF-503674EC9C40}"/>
              </a:ext>
            </a:extLst>
          </p:cNvPr>
          <p:cNvGrpSpPr/>
          <p:nvPr/>
        </p:nvGrpSpPr>
        <p:grpSpPr>
          <a:xfrm>
            <a:off x="1725630" y="2352905"/>
            <a:ext cx="5271935" cy="1927077"/>
            <a:chOff x="1619019" y="2920104"/>
            <a:chExt cx="6395514" cy="1927077"/>
          </a:xfrm>
        </p:grpSpPr>
        <p:sp>
          <p:nvSpPr>
            <p:cNvPr id="18" name="Rectángulo 17">
              <a:extLst>
                <a:ext uri="{FF2B5EF4-FFF2-40B4-BE49-F238E27FC236}">
                  <a16:creationId xmlns:a16="http://schemas.microsoft.com/office/drawing/2014/main" id="{CAE2C8A1-D21C-96B8-3ACF-D995CCFA55AF}"/>
                </a:ext>
              </a:extLst>
            </p:cNvPr>
            <p:cNvSpPr/>
            <p:nvPr/>
          </p:nvSpPr>
          <p:spPr>
            <a:xfrm>
              <a:off x="1619019" y="3396635"/>
              <a:ext cx="6395514" cy="1401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19" name="CuadroTexto 18">
              <a:extLst>
                <a:ext uri="{FF2B5EF4-FFF2-40B4-BE49-F238E27FC236}">
                  <a16:creationId xmlns:a16="http://schemas.microsoft.com/office/drawing/2014/main" id="{A85EA78A-3340-BBAA-FE63-A2C8CF8A102E}"/>
                </a:ext>
              </a:extLst>
            </p:cNvPr>
            <p:cNvSpPr txBox="1"/>
            <p:nvPr/>
          </p:nvSpPr>
          <p:spPr>
            <a:xfrm>
              <a:off x="2674932" y="2920104"/>
              <a:ext cx="4046487" cy="1927077"/>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8352" tIns="148352" rIns="148352" bIns="148352" numCol="1" spcCol="1270" anchor="ctr" anchorCtr="0">
              <a:noAutofit/>
            </a:bodyPr>
            <a:lstStyle/>
            <a:p>
              <a:pPr marL="0" lvl="0" indent="0" algn="just" defTabSz="711200">
                <a:lnSpc>
                  <a:spcPct val="100000"/>
                </a:lnSpc>
                <a:spcBef>
                  <a:spcPct val="0"/>
                </a:spcBef>
                <a:spcAft>
                  <a:spcPct val="35000"/>
                </a:spcAft>
                <a:buNone/>
              </a:pPr>
              <a:r>
                <a:rPr lang="en-US" sz="1600" b="1" kern="1200" dirty="0"/>
                <a:t>Sustainable Nutrient Management Practices</a:t>
              </a:r>
              <a:r>
                <a:rPr lang="en-US" sz="1600" kern="1200" dirty="0"/>
                <a:t>: provide guidelines and strategies to improve nutrient management, including soil testing and monitoring, crop-specific nutrient recommendations, use of slow-release </a:t>
              </a:r>
              <a:r>
                <a:rPr lang="en-US" sz="1600" kern="1200" dirty="0" err="1"/>
                <a:t>fertilisers</a:t>
              </a:r>
              <a:r>
                <a:rPr lang="en-US" sz="1600" kern="1200" dirty="0"/>
                <a:t> </a:t>
              </a:r>
              <a:r>
                <a:rPr lang="en-US" sz="1600" kern="1200" dirty="0" err="1"/>
                <a:t>etc</a:t>
              </a:r>
              <a:endParaRPr lang="es-ES" sz="1600" kern="1200" dirty="0"/>
            </a:p>
          </p:txBody>
        </p:sp>
      </p:grpSp>
      <p:pic>
        <p:nvPicPr>
          <p:cNvPr id="20" name="Imagen 19">
            <a:extLst>
              <a:ext uri="{FF2B5EF4-FFF2-40B4-BE49-F238E27FC236}">
                <a16:creationId xmlns:a16="http://schemas.microsoft.com/office/drawing/2014/main" id="{8951D979-0BEC-0514-F76E-416E809C1B14}"/>
              </a:ext>
            </a:extLst>
          </p:cNvPr>
          <p:cNvPicPr>
            <a:picLocks noChangeAspect="1"/>
          </p:cNvPicPr>
          <p:nvPr/>
        </p:nvPicPr>
        <p:blipFill rotWithShape="1">
          <a:blip r:embed="rId9"/>
          <a:srcRect l="19302" r="14306" b="1"/>
          <a:stretch/>
        </p:blipFill>
        <p:spPr>
          <a:xfrm>
            <a:off x="79192" y="2068946"/>
            <a:ext cx="2353426" cy="2162238"/>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21" name="Marcador de contenido 5">
            <a:extLst>
              <a:ext uri="{FF2B5EF4-FFF2-40B4-BE49-F238E27FC236}">
                <a16:creationId xmlns:a16="http://schemas.microsoft.com/office/drawing/2014/main" id="{AFC7548C-D585-6EA8-2B95-3EE1DDE6EA8E}"/>
              </a:ext>
            </a:extLst>
          </p:cNvPr>
          <p:cNvPicPr>
            <a:picLocks noChangeAspect="1"/>
          </p:cNvPicPr>
          <p:nvPr/>
        </p:nvPicPr>
        <p:blipFill rotWithShape="1">
          <a:blip r:embed="rId10"/>
          <a:srcRect l="14433" r="7471" b="4"/>
          <a:stretch/>
        </p:blipFill>
        <p:spPr>
          <a:xfrm>
            <a:off x="6092790" y="2069224"/>
            <a:ext cx="2529535" cy="2161960"/>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43" name="Hexagon 11">
            <a:extLst>
              <a:ext uri="{FF2B5EF4-FFF2-40B4-BE49-F238E27FC236}">
                <a16:creationId xmlns:a16="http://schemas.microsoft.com/office/drawing/2014/main" id="{6EA9C6C7-76AE-7763-1A08-F25B31B59ECE}"/>
              </a:ext>
            </a:extLst>
          </p:cNvPr>
          <p:cNvSpPr/>
          <p:nvPr/>
        </p:nvSpPr>
        <p:spPr>
          <a:xfrm>
            <a:off x="343660" y="1025621"/>
            <a:ext cx="10683569" cy="738904"/>
          </a:xfrm>
          <a:prstGeom prst="hexagon">
            <a:avLst/>
          </a:prstGeom>
          <a:solidFill>
            <a:schemeClr val="accent6">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12">
            <a:extLst>
              <a:ext uri="{FF2B5EF4-FFF2-40B4-BE49-F238E27FC236}">
                <a16:creationId xmlns:a16="http://schemas.microsoft.com/office/drawing/2014/main" id="{53150B91-895B-34AD-DA8F-5A43BE955AF8}"/>
              </a:ext>
            </a:extLst>
          </p:cNvPr>
          <p:cNvSpPr txBox="1"/>
          <p:nvPr/>
        </p:nvSpPr>
        <p:spPr>
          <a:xfrm>
            <a:off x="1544156" y="1095868"/>
            <a:ext cx="9289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ea typeface="Open Sans Light" panose="020B0306030504020204" pitchFamily="34" charset="0"/>
                <a:cs typeface="Open Sans Light" panose="020B0306030504020204" pitchFamily="34" charset="0"/>
              </a:rPr>
              <a:t>Fertilisers</a:t>
            </a:r>
            <a:r>
              <a:rPr lang="en-US" sz="2800" b="1" dirty="0">
                <a:solidFill>
                  <a:prstClr val="white"/>
                </a:solidFill>
                <a:ea typeface="Open Sans Light" panose="020B0306030504020204" pitchFamily="34" charset="0"/>
                <a:cs typeface="Open Sans Light" panose="020B0306030504020204" pitchFamily="34" charset="0"/>
              </a:rPr>
              <a:t> used</a:t>
            </a:r>
            <a:r>
              <a:rPr kumimoji="0" lang="en-US" sz="2800" b="1" i="0" u="none" strike="noStrike" kern="1200" cap="none" spc="0" normalizeH="0" baseline="0" noProof="0" dirty="0">
                <a:ln>
                  <a:noFill/>
                </a:ln>
                <a:solidFill>
                  <a:prstClr val="white"/>
                </a:solidFill>
                <a:effectLst/>
                <a:uLnTx/>
                <a:uFillTx/>
                <a:ea typeface="Open Sans Light" panose="020B0306030504020204" pitchFamily="34" charset="0"/>
                <a:cs typeface="Open Sans Light" panose="020B0306030504020204" pitchFamily="34" charset="0"/>
              </a:rPr>
              <a:t> matter but there are other considerations</a:t>
            </a:r>
          </a:p>
        </p:txBody>
      </p:sp>
      <p:sp>
        <p:nvSpPr>
          <p:cNvPr id="6" name="CuadroTexto 5">
            <a:extLst>
              <a:ext uri="{FF2B5EF4-FFF2-40B4-BE49-F238E27FC236}">
                <a16:creationId xmlns:a16="http://schemas.microsoft.com/office/drawing/2014/main" id="{34E3A7ED-8DA1-F298-0595-762051CDFE25}"/>
              </a:ext>
            </a:extLst>
          </p:cNvPr>
          <p:cNvSpPr txBox="1"/>
          <p:nvPr/>
        </p:nvSpPr>
        <p:spPr>
          <a:xfrm>
            <a:off x="1045317" y="4592999"/>
            <a:ext cx="2221782" cy="646331"/>
          </a:xfrm>
          <a:prstGeom prst="rect">
            <a:avLst/>
          </a:prstGeom>
          <a:noFill/>
        </p:spPr>
        <p:txBody>
          <a:bodyPr wrap="square" rtlCol="0">
            <a:spAutoFit/>
          </a:bodyPr>
          <a:lstStyle/>
          <a:p>
            <a:pPr algn="ctr"/>
            <a:r>
              <a:rPr lang="es-ES" dirty="0" err="1"/>
              <a:t>Increase</a:t>
            </a:r>
            <a:r>
              <a:rPr lang="es-ES" dirty="0"/>
              <a:t> </a:t>
            </a:r>
            <a:r>
              <a:rPr lang="es-ES" dirty="0" err="1"/>
              <a:t>soil</a:t>
            </a:r>
            <a:r>
              <a:rPr lang="es-ES" dirty="0"/>
              <a:t> </a:t>
            </a:r>
            <a:r>
              <a:rPr lang="es-ES" dirty="0" err="1"/>
              <a:t>organic</a:t>
            </a:r>
            <a:r>
              <a:rPr lang="es-ES" dirty="0"/>
              <a:t> </a:t>
            </a:r>
            <a:r>
              <a:rPr lang="es-ES" dirty="0" err="1"/>
              <a:t>carbon</a:t>
            </a:r>
            <a:endParaRPr lang="es-ES" dirty="0"/>
          </a:p>
        </p:txBody>
      </p:sp>
      <p:pic>
        <p:nvPicPr>
          <p:cNvPr id="7" name="Imagen 6">
            <a:extLst>
              <a:ext uri="{FF2B5EF4-FFF2-40B4-BE49-F238E27FC236}">
                <a16:creationId xmlns:a16="http://schemas.microsoft.com/office/drawing/2014/main" id="{701E0F79-DDDD-13BB-3B69-24CB4A4EE1ED}"/>
              </a:ext>
            </a:extLst>
          </p:cNvPr>
          <p:cNvPicPr>
            <a:picLocks noChangeAspect="1"/>
          </p:cNvPicPr>
          <p:nvPr/>
        </p:nvPicPr>
        <p:blipFill>
          <a:blip r:embed="rId11"/>
          <a:stretch>
            <a:fillRect/>
          </a:stretch>
        </p:blipFill>
        <p:spPr>
          <a:xfrm>
            <a:off x="3544553" y="5231932"/>
            <a:ext cx="1096524" cy="1096524"/>
          </a:xfrm>
          <a:prstGeom prst="rect">
            <a:avLst/>
          </a:prstGeom>
        </p:spPr>
      </p:pic>
      <p:pic>
        <p:nvPicPr>
          <p:cNvPr id="8" name="Imagen 7">
            <a:extLst>
              <a:ext uri="{FF2B5EF4-FFF2-40B4-BE49-F238E27FC236}">
                <a16:creationId xmlns:a16="http://schemas.microsoft.com/office/drawing/2014/main" id="{B0FA8B25-71B8-16F2-47BE-EE650A2077D2}"/>
              </a:ext>
            </a:extLst>
          </p:cNvPr>
          <p:cNvPicPr>
            <a:picLocks noChangeAspect="1"/>
          </p:cNvPicPr>
          <p:nvPr/>
        </p:nvPicPr>
        <p:blipFill>
          <a:blip r:embed="rId12"/>
          <a:stretch>
            <a:fillRect/>
          </a:stretch>
        </p:blipFill>
        <p:spPr>
          <a:xfrm>
            <a:off x="1701719" y="5217512"/>
            <a:ext cx="925152" cy="925152"/>
          </a:xfrm>
          <a:prstGeom prst="rect">
            <a:avLst/>
          </a:prstGeom>
        </p:spPr>
      </p:pic>
      <p:pic>
        <p:nvPicPr>
          <p:cNvPr id="22" name="Imagen 21">
            <a:extLst>
              <a:ext uri="{FF2B5EF4-FFF2-40B4-BE49-F238E27FC236}">
                <a16:creationId xmlns:a16="http://schemas.microsoft.com/office/drawing/2014/main" id="{CD5C4E70-00CA-B673-3C66-41D4C98B026E}"/>
              </a:ext>
            </a:extLst>
          </p:cNvPr>
          <p:cNvPicPr>
            <a:picLocks noChangeAspect="1"/>
          </p:cNvPicPr>
          <p:nvPr/>
        </p:nvPicPr>
        <p:blipFill>
          <a:blip r:embed="rId13"/>
          <a:stretch>
            <a:fillRect/>
          </a:stretch>
        </p:blipFill>
        <p:spPr>
          <a:xfrm>
            <a:off x="8016938" y="5313106"/>
            <a:ext cx="828560" cy="828560"/>
          </a:xfrm>
          <a:prstGeom prst="rect">
            <a:avLst/>
          </a:prstGeom>
        </p:spPr>
      </p:pic>
      <p:pic>
        <p:nvPicPr>
          <p:cNvPr id="23" name="Imagen 22">
            <a:extLst>
              <a:ext uri="{FF2B5EF4-FFF2-40B4-BE49-F238E27FC236}">
                <a16:creationId xmlns:a16="http://schemas.microsoft.com/office/drawing/2014/main" id="{D12214F7-2E50-B15F-8798-F21C9B6B7569}"/>
              </a:ext>
            </a:extLst>
          </p:cNvPr>
          <p:cNvPicPr>
            <a:picLocks noChangeAspect="1"/>
          </p:cNvPicPr>
          <p:nvPr/>
        </p:nvPicPr>
        <p:blipFill>
          <a:blip r:embed="rId14"/>
          <a:stretch>
            <a:fillRect/>
          </a:stretch>
        </p:blipFill>
        <p:spPr>
          <a:xfrm>
            <a:off x="6059539" y="5320504"/>
            <a:ext cx="828561" cy="828561"/>
          </a:xfrm>
          <a:prstGeom prst="rect">
            <a:avLst/>
          </a:prstGeom>
        </p:spPr>
      </p:pic>
      <p:grpSp>
        <p:nvGrpSpPr>
          <p:cNvPr id="24" name="Grupo 23">
            <a:extLst>
              <a:ext uri="{FF2B5EF4-FFF2-40B4-BE49-F238E27FC236}">
                <a16:creationId xmlns:a16="http://schemas.microsoft.com/office/drawing/2014/main" id="{C91A039B-19E4-C070-2577-DFBC70608EDD}"/>
              </a:ext>
            </a:extLst>
          </p:cNvPr>
          <p:cNvGrpSpPr/>
          <p:nvPr/>
        </p:nvGrpSpPr>
        <p:grpSpPr>
          <a:xfrm>
            <a:off x="679940" y="4057748"/>
            <a:ext cx="4393636" cy="1111177"/>
            <a:chOff x="1355580" y="1557"/>
            <a:chExt cx="4393636" cy="1111177"/>
          </a:xfrm>
        </p:grpSpPr>
        <p:sp>
          <p:nvSpPr>
            <p:cNvPr id="25" name="Rectángulo 24">
              <a:extLst>
                <a:ext uri="{FF2B5EF4-FFF2-40B4-BE49-F238E27FC236}">
                  <a16:creationId xmlns:a16="http://schemas.microsoft.com/office/drawing/2014/main" id="{AD5ED47E-F96A-1A40-3008-A1F429ECC521}"/>
                </a:ext>
              </a:extLst>
            </p:cNvPr>
            <p:cNvSpPr/>
            <p:nvPr/>
          </p:nvSpPr>
          <p:spPr>
            <a:xfrm>
              <a:off x="1355580" y="1557"/>
              <a:ext cx="2162397" cy="9173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26" name="CuadroTexto 25">
              <a:extLst>
                <a:ext uri="{FF2B5EF4-FFF2-40B4-BE49-F238E27FC236}">
                  <a16:creationId xmlns:a16="http://schemas.microsoft.com/office/drawing/2014/main" id="{2BC1DF53-DDB8-C8C2-F8DD-E167FAA20F0C}"/>
                </a:ext>
              </a:extLst>
            </p:cNvPr>
            <p:cNvSpPr txBox="1"/>
            <p:nvPr/>
          </p:nvSpPr>
          <p:spPr>
            <a:xfrm>
              <a:off x="4129729" y="466403"/>
              <a:ext cx="1619487" cy="646331"/>
            </a:xfrm>
            <a:prstGeom prst="rect">
              <a:avLst/>
            </a:prstGeom>
            <a:noFill/>
          </p:spPr>
          <p:txBody>
            <a:bodyPr wrap="square"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dirty="0"/>
                <a:t>No-</a:t>
              </a:r>
              <a:r>
                <a:rPr lang="es-ES" dirty="0" err="1"/>
                <a:t>till</a:t>
              </a:r>
              <a:r>
                <a:rPr lang="es-ES" dirty="0"/>
                <a:t> </a:t>
              </a:r>
              <a:r>
                <a:rPr lang="es-ES" dirty="0" err="1"/>
                <a:t>farming</a:t>
              </a:r>
              <a:r>
                <a:rPr lang="es-ES" dirty="0"/>
                <a:t> </a:t>
              </a:r>
              <a:r>
                <a:rPr lang="es-ES" dirty="0" err="1"/>
                <a:t>practices</a:t>
              </a:r>
              <a:endParaRPr lang="en-US" dirty="0"/>
            </a:p>
          </p:txBody>
        </p:sp>
      </p:grpSp>
      <p:grpSp>
        <p:nvGrpSpPr>
          <p:cNvPr id="28" name="Grupo 27">
            <a:extLst>
              <a:ext uri="{FF2B5EF4-FFF2-40B4-BE49-F238E27FC236}">
                <a16:creationId xmlns:a16="http://schemas.microsoft.com/office/drawing/2014/main" id="{2751D29B-F3F4-D54B-7785-8597219DFFEA}"/>
              </a:ext>
            </a:extLst>
          </p:cNvPr>
          <p:cNvGrpSpPr/>
          <p:nvPr/>
        </p:nvGrpSpPr>
        <p:grpSpPr>
          <a:xfrm>
            <a:off x="7540914" y="4216455"/>
            <a:ext cx="3968874" cy="984736"/>
            <a:chOff x="3202244" y="1557"/>
            <a:chExt cx="3968874" cy="984736"/>
          </a:xfrm>
        </p:grpSpPr>
        <p:sp>
          <p:nvSpPr>
            <p:cNvPr id="30" name="Rectángulo 29">
              <a:extLst>
                <a:ext uri="{FF2B5EF4-FFF2-40B4-BE49-F238E27FC236}">
                  <a16:creationId xmlns:a16="http://schemas.microsoft.com/office/drawing/2014/main" id="{DCE6C14A-BBCD-6942-4831-1086005BE25F}"/>
                </a:ext>
              </a:extLst>
            </p:cNvPr>
            <p:cNvSpPr/>
            <p:nvPr/>
          </p:nvSpPr>
          <p:spPr>
            <a:xfrm>
              <a:off x="5008721" y="1557"/>
              <a:ext cx="2162397" cy="9173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es-ES"/>
            </a:p>
          </p:txBody>
        </p:sp>
        <p:sp>
          <p:nvSpPr>
            <p:cNvPr id="31" name="CuadroTexto 30">
              <a:extLst>
                <a:ext uri="{FF2B5EF4-FFF2-40B4-BE49-F238E27FC236}">
                  <a16:creationId xmlns:a16="http://schemas.microsoft.com/office/drawing/2014/main" id="{FCC69E2A-2BE6-3D96-3532-556DFF23A8C8}"/>
                </a:ext>
              </a:extLst>
            </p:cNvPr>
            <p:cNvSpPr txBox="1"/>
            <p:nvPr/>
          </p:nvSpPr>
          <p:spPr>
            <a:xfrm>
              <a:off x="3202244" y="339962"/>
              <a:ext cx="2024176" cy="646331"/>
            </a:xfrm>
            <a:prstGeom prst="rect">
              <a:avLst/>
            </a:prstGeom>
            <a:noFill/>
          </p:spPr>
          <p:txBody>
            <a:bodyPr wrap="square"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dirty="0"/>
                <a:t>Use </a:t>
              </a:r>
              <a:r>
                <a:rPr lang="es-ES" dirty="0" err="1"/>
                <a:t>of</a:t>
              </a:r>
              <a:r>
                <a:rPr lang="es-ES" dirty="0"/>
                <a:t> </a:t>
              </a:r>
              <a:r>
                <a:rPr lang="es-ES" dirty="0" err="1"/>
                <a:t>cover</a:t>
              </a:r>
              <a:r>
                <a:rPr lang="es-ES" dirty="0"/>
                <a:t> </a:t>
              </a:r>
              <a:r>
                <a:rPr lang="es-ES" dirty="0" err="1"/>
                <a:t>crops</a:t>
              </a:r>
              <a:r>
                <a:rPr lang="es-ES" dirty="0"/>
                <a:t> and </a:t>
              </a:r>
              <a:r>
                <a:rPr lang="es-ES" dirty="0" err="1"/>
                <a:t>crop</a:t>
              </a:r>
              <a:r>
                <a:rPr lang="es-ES" dirty="0"/>
                <a:t> </a:t>
              </a:r>
              <a:r>
                <a:rPr lang="es-ES" dirty="0" err="1"/>
                <a:t>rotation</a:t>
              </a:r>
              <a:endParaRPr lang="en-US" dirty="0"/>
            </a:p>
          </p:txBody>
        </p:sp>
      </p:grpSp>
      <p:grpSp>
        <p:nvGrpSpPr>
          <p:cNvPr id="32" name="Grupo 31">
            <a:extLst>
              <a:ext uri="{FF2B5EF4-FFF2-40B4-BE49-F238E27FC236}">
                <a16:creationId xmlns:a16="http://schemas.microsoft.com/office/drawing/2014/main" id="{11DD4326-2847-6A1B-1F33-18C3B986DFC6}"/>
              </a:ext>
            </a:extLst>
          </p:cNvPr>
          <p:cNvGrpSpPr/>
          <p:nvPr/>
        </p:nvGrpSpPr>
        <p:grpSpPr>
          <a:xfrm>
            <a:off x="5061981" y="4526425"/>
            <a:ext cx="4650514" cy="917380"/>
            <a:chOff x="1280053" y="1350369"/>
            <a:chExt cx="5903563" cy="917380"/>
          </a:xfrm>
        </p:grpSpPr>
        <p:sp>
          <p:nvSpPr>
            <p:cNvPr id="33" name="Rectángulo 32">
              <a:extLst>
                <a:ext uri="{FF2B5EF4-FFF2-40B4-BE49-F238E27FC236}">
                  <a16:creationId xmlns:a16="http://schemas.microsoft.com/office/drawing/2014/main" id="{EBF326F0-30CE-A524-59F4-4D7715F20EBE}"/>
                </a:ext>
              </a:extLst>
            </p:cNvPr>
            <p:cNvSpPr/>
            <p:nvPr/>
          </p:nvSpPr>
          <p:spPr>
            <a:xfrm>
              <a:off x="5021219" y="1350369"/>
              <a:ext cx="2162397" cy="9173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es-ES"/>
            </a:p>
          </p:txBody>
        </p:sp>
        <p:sp>
          <p:nvSpPr>
            <p:cNvPr id="34" name="CuadroTexto 33">
              <a:extLst>
                <a:ext uri="{FF2B5EF4-FFF2-40B4-BE49-F238E27FC236}">
                  <a16:creationId xmlns:a16="http://schemas.microsoft.com/office/drawing/2014/main" id="{9E8A612F-47A8-54C3-A79E-E8D59E796A90}"/>
                </a:ext>
              </a:extLst>
            </p:cNvPr>
            <p:cNvSpPr txBox="1"/>
            <p:nvPr/>
          </p:nvSpPr>
          <p:spPr>
            <a:xfrm>
              <a:off x="1280053" y="1361693"/>
              <a:ext cx="3036808" cy="646331"/>
            </a:xfrm>
            <a:prstGeom prst="rect">
              <a:avLst/>
            </a:prstGeom>
            <a:noFill/>
          </p:spPr>
          <p:txBody>
            <a:bodyPr wrap="square" rtlCol="0">
              <a:spAutoFit/>
            </a:bodyPr>
            <a:lstStyle>
              <a:defPPr>
                <a:defRPr lang="en-US"/>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dirty="0" err="1"/>
                <a:t>Soil</a:t>
              </a:r>
              <a:r>
                <a:rPr lang="es-ES" dirty="0"/>
                <a:t> </a:t>
              </a:r>
              <a:r>
                <a:rPr lang="es-ES" dirty="0" err="1"/>
                <a:t>bioengeneering</a:t>
              </a:r>
              <a:r>
                <a:rPr lang="es-ES" dirty="0"/>
                <a:t> </a:t>
              </a:r>
              <a:r>
                <a:rPr lang="es-ES" dirty="0" err="1"/>
                <a:t>using</a:t>
              </a:r>
              <a:r>
                <a:rPr lang="es-ES" dirty="0"/>
                <a:t> </a:t>
              </a:r>
              <a:r>
                <a:rPr lang="es-ES" dirty="0" err="1"/>
                <a:t>microbes</a:t>
              </a:r>
              <a:endParaRPr lang="en-US" dirty="0"/>
            </a:p>
          </p:txBody>
        </p:sp>
      </p:grpSp>
    </p:spTree>
    <p:extLst>
      <p:ext uri="{BB962C8B-B14F-4D97-AF65-F5344CB8AC3E}">
        <p14:creationId xmlns:p14="http://schemas.microsoft.com/office/powerpoint/2010/main" val="1169053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3251D5-F0BB-368B-B049-11D898092DA9}"/>
            </a:ext>
          </a:extLst>
        </p:cNvPr>
        <p:cNvGrpSpPr/>
        <p:nvPr/>
      </p:nvGrpSpPr>
      <p:grpSpPr>
        <a:xfrm>
          <a:off x="0" y="0"/>
          <a:ext cx="0" cy="0"/>
          <a:chOff x="0" y="0"/>
          <a:chExt cx="0" cy="0"/>
        </a:xfrm>
      </p:grpSpPr>
      <p:sp>
        <p:nvSpPr>
          <p:cNvPr id="45" name="Rectangle 2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ítulo 7">
            <a:extLst>
              <a:ext uri="{FF2B5EF4-FFF2-40B4-BE49-F238E27FC236}">
                <a16:creationId xmlns:a16="http://schemas.microsoft.com/office/drawing/2014/main" id="{46AE4CDA-3C22-53B0-187C-448A06006906}"/>
              </a:ext>
            </a:extLst>
          </p:cNvPr>
          <p:cNvSpPr txBox="1">
            <a:spLocks noGrp="1"/>
          </p:cNvSpPr>
          <p:nvPr>
            <p:ph type="title"/>
          </p:nvPr>
        </p:nvSpPr>
        <p:spPr>
          <a:xfrm>
            <a:off x="4616138" y="4665857"/>
            <a:ext cx="6829520" cy="862031"/>
          </a:xfrm>
          <a:prstGeom prst="rect">
            <a:avLst/>
          </a:prstGeom>
        </p:spPr>
        <p:txBody>
          <a:bodyPr vert="horz" lIns="91440" tIns="45720" rIns="91440" bIns="45720" rtlCol="0" anchor="b">
            <a:normAutofit/>
          </a:bodyPr>
          <a:lstStyle/>
          <a:p>
            <a:r>
              <a:rPr lang="en-US" sz="4000" b="1" kern="1200" dirty="0">
                <a:solidFill>
                  <a:srgbClr val="FFFFFF"/>
                </a:solidFill>
                <a:latin typeface="+mj-lt"/>
                <a:ea typeface="+mj-ea"/>
                <a:cs typeface="+mj-cs"/>
              </a:rPr>
              <a:t>What is organic farming?</a:t>
            </a:r>
          </a:p>
        </p:txBody>
      </p:sp>
      <p:pic>
        <p:nvPicPr>
          <p:cNvPr id="12" name="Imagen 11" descr="Un insecto de color verde&#10;&#10;Descripción generada automáticamente">
            <a:extLst>
              <a:ext uri="{FF2B5EF4-FFF2-40B4-BE49-F238E27FC236}">
                <a16:creationId xmlns:a16="http://schemas.microsoft.com/office/drawing/2014/main" id="{6B575FFD-BBCC-A607-66C5-7ED5E273CF35}"/>
              </a:ext>
            </a:extLst>
          </p:cNvPr>
          <p:cNvPicPr>
            <a:picLocks noChangeAspect="1"/>
          </p:cNvPicPr>
          <p:nvPr/>
        </p:nvPicPr>
        <p:blipFill rotWithShape="1">
          <a:blip r:embed="rId3"/>
          <a:srcRect r="1" b="6296"/>
          <a:stretch/>
        </p:blipFill>
        <p:spPr>
          <a:xfrm>
            <a:off x="317636" y="321734"/>
            <a:ext cx="3797570" cy="2010551"/>
          </a:xfrm>
          <a:prstGeom prst="rect">
            <a:avLst/>
          </a:prstGeom>
        </p:spPr>
      </p:pic>
      <p:pic>
        <p:nvPicPr>
          <p:cNvPr id="9" name="Imagen 8" descr="Animal de color café&#10;&#10;Descripción generada automáticamente con confianza baja">
            <a:extLst>
              <a:ext uri="{FF2B5EF4-FFF2-40B4-BE49-F238E27FC236}">
                <a16:creationId xmlns:a16="http://schemas.microsoft.com/office/drawing/2014/main" id="{963CAFA1-60C8-7CF3-B726-8D2D8DBCB9FD}"/>
              </a:ext>
            </a:extLst>
          </p:cNvPr>
          <p:cNvPicPr>
            <a:picLocks noChangeAspect="1"/>
          </p:cNvPicPr>
          <p:nvPr/>
        </p:nvPicPr>
        <p:blipFill rotWithShape="1">
          <a:blip r:embed="rId4"/>
          <a:srcRect l="13553" r="13557" b="4"/>
          <a:stretch/>
        </p:blipFill>
        <p:spPr>
          <a:xfrm>
            <a:off x="4202549" y="321732"/>
            <a:ext cx="3793472" cy="4111323"/>
          </a:xfrm>
          <a:prstGeom prst="rect">
            <a:avLst/>
          </a:prstGeom>
        </p:spPr>
      </p:pic>
      <p:pic>
        <p:nvPicPr>
          <p:cNvPr id="5" name="Imagen 4">
            <a:extLst>
              <a:ext uri="{FF2B5EF4-FFF2-40B4-BE49-F238E27FC236}">
                <a16:creationId xmlns:a16="http://schemas.microsoft.com/office/drawing/2014/main" id="{1E13D6CD-4552-C99C-09B4-0B158FED03CD}"/>
              </a:ext>
            </a:extLst>
          </p:cNvPr>
          <p:cNvPicPr>
            <a:picLocks noChangeAspect="1"/>
          </p:cNvPicPr>
          <p:nvPr/>
        </p:nvPicPr>
        <p:blipFill rotWithShape="1">
          <a:blip r:embed="rId5"/>
          <a:srcRect t="20693"/>
          <a:stretch/>
        </p:blipFill>
        <p:spPr>
          <a:xfrm>
            <a:off x="8086176" y="321733"/>
            <a:ext cx="3797984" cy="2010552"/>
          </a:xfrm>
          <a:prstGeom prst="rect">
            <a:avLst/>
          </a:prstGeom>
        </p:spPr>
      </p:pic>
      <p:pic>
        <p:nvPicPr>
          <p:cNvPr id="11" name="Imagen 10" descr="Una flor amarilla&#10;&#10;Descripción generada automáticamente">
            <a:extLst>
              <a:ext uri="{FF2B5EF4-FFF2-40B4-BE49-F238E27FC236}">
                <a16:creationId xmlns:a16="http://schemas.microsoft.com/office/drawing/2014/main" id="{82417951-66D8-46E4-0F2E-DF0E11A04F09}"/>
              </a:ext>
            </a:extLst>
          </p:cNvPr>
          <p:cNvPicPr>
            <a:picLocks noChangeAspect="1"/>
          </p:cNvPicPr>
          <p:nvPr/>
        </p:nvPicPr>
        <p:blipFill rotWithShape="1">
          <a:blip r:embed="rId6"/>
          <a:srcRect t="4386" r="1" b="16112"/>
          <a:stretch/>
        </p:blipFill>
        <p:spPr>
          <a:xfrm>
            <a:off x="317634" y="2422097"/>
            <a:ext cx="3794760" cy="2013804"/>
          </a:xfrm>
          <a:prstGeom prst="rect">
            <a:avLst/>
          </a:prstGeom>
        </p:spPr>
      </p:pic>
      <p:pic>
        <p:nvPicPr>
          <p:cNvPr id="7" name="Imagen 6" descr="Planta con flores moradas&#10;&#10;Descripción generada automáticamente">
            <a:extLst>
              <a:ext uri="{FF2B5EF4-FFF2-40B4-BE49-F238E27FC236}">
                <a16:creationId xmlns:a16="http://schemas.microsoft.com/office/drawing/2014/main" id="{99FD57FB-5D7A-2F82-F173-FD8C95A3140B}"/>
              </a:ext>
            </a:extLst>
          </p:cNvPr>
          <p:cNvPicPr>
            <a:picLocks noChangeAspect="1"/>
          </p:cNvPicPr>
          <p:nvPr/>
        </p:nvPicPr>
        <p:blipFill rotWithShape="1">
          <a:blip r:embed="rId7"/>
          <a:srcRect t="21072"/>
          <a:stretch/>
        </p:blipFill>
        <p:spPr>
          <a:xfrm>
            <a:off x="8082952" y="2431705"/>
            <a:ext cx="3797983" cy="2000947"/>
          </a:xfrm>
          <a:prstGeom prst="rect">
            <a:avLst/>
          </a:prstGeom>
        </p:spPr>
      </p:pic>
      <p:pic>
        <p:nvPicPr>
          <p:cNvPr id="6" name="Picture 2" descr="Suelo, Tierra, Medio Ambiente">
            <a:extLst>
              <a:ext uri="{FF2B5EF4-FFF2-40B4-BE49-F238E27FC236}">
                <a16:creationId xmlns:a16="http://schemas.microsoft.com/office/drawing/2014/main" id="{CE1FAF6B-AA3B-BD02-061B-1E27EE5BAA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 b="20627"/>
          <a:stretch/>
        </p:blipFill>
        <p:spPr bwMode="auto">
          <a:xfrm>
            <a:off x="317634" y="4525716"/>
            <a:ext cx="3794760" cy="2010551"/>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2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2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CAB617599A2ED1418F6F051EDCC11C60" ma:contentTypeVersion="14" ma:contentTypeDescription="Yeni belge oluşturun." ma:contentTypeScope="" ma:versionID="9cab1f64e3c49fdf3341f9b4c5383fee">
  <xsd:schema xmlns:xsd="http://www.w3.org/2001/XMLSchema" xmlns:xs="http://www.w3.org/2001/XMLSchema" xmlns:p="http://schemas.microsoft.com/office/2006/metadata/properties" xmlns:ns2="6b525543-fbc4-4fc9-8ff3-da996fd29f1d" xmlns:ns3="e90ba900-fc86-41b0-acff-16cffa2a8ac9" targetNamespace="http://schemas.microsoft.com/office/2006/metadata/properties" ma:root="true" ma:fieldsID="1b1a29ad61cc47b8629565e954fd34eb" ns2:_="" ns3:_="">
    <xsd:import namespace="6b525543-fbc4-4fc9-8ff3-da996fd29f1d"/>
    <xsd:import namespace="e90ba900-fc86-41b0-acff-16cffa2a8a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525543-fbc4-4fc9-8ff3-da996fd29f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99f0912-3188-4d5c-b56b-5f6fc77e9d7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0ba900-fc86-41b0-acff-16cffa2a8a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da58b1-e952-437e-ac18-9b9ae0537005}" ma:internalName="TaxCatchAll" ma:showField="CatchAllData" ma:web="e90ba900-fc86-41b0-acff-16cffa2a8ac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Ayrıntıları ile Paylaşıld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525543-fbc4-4fc9-8ff3-da996fd29f1d">
      <Terms xmlns="http://schemas.microsoft.com/office/infopath/2007/PartnerControls"/>
    </lcf76f155ced4ddcb4097134ff3c332f>
    <SharedWithUsers xmlns="e90ba900-fc86-41b0-acff-16cffa2a8ac9">
      <UserInfo>
        <DisplayName>Laura Diaz Guerra</DisplayName>
        <AccountId>14</AccountId>
        <AccountType/>
      </UserInfo>
      <UserInfo>
        <DisplayName>Ada Domingo Ferrer</DisplayName>
        <AccountId>348</AccountId>
        <AccountType/>
      </UserInfo>
      <UserInfo>
        <DisplayName>Ana Robles Aguilar</DisplayName>
        <AccountId>23</AccountId>
        <AccountType/>
      </UserInfo>
    </SharedWithUsers>
    <TaxCatchAll xmlns="e90ba900-fc86-41b0-acff-16cffa2a8a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4448B8-23D6-41A4-8E63-0FB19F0E6DEA}"/>
</file>

<file path=customXml/itemProps2.xml><?xml version="1.0" encoding="utf-8"?>
<ds:datastoreItem xmlns:ds="http://schemas.openxmlformats.org/officeDocument/2006/customXml" ds:itemID="{9F07370D-436B-42DB-8AD6-AB75BF052EFA}">
  <ds:schemaRefs>
    <ds:schemaRef ds:uri="http://schemas.microsoft.com/office/2006/metadata/properties"/>
    <ds:schemaRef ds:uri="http://schemas.microsoft.com/office/infopath/2007/PartnerControls"/>
    <ds:schemaRef ds:uri="5020a1a7-d4d3-435e-8bfe-f81fd005cd7e"/>
    <ds:schemaRef ds:uri="275f50fb-c30c-4423-9eb0-864cb799b8f2"/>
    <ds:schemaRef ds:uri="6b525543-fbc4-4fc9-8ff3-da996fd29f1d"/>
    <ds:schemaRef ds:uri="e90ba900-fc86-41b0-acff-16cffa2a8ac9"/>
  </ds:schemaRefs>
</ds:datastoreItem>
</file>

<file path=customXml/itemProps3.xml><?xml version="1.0" encoding="utf-8"?>
<ds:datastoreItem xmlns:ds="http://schemas.openxmlformats.org/officeDocument/2006/customXml" ds:itemID="{8D619DA1-B7BF-4D42-988A-1BD6BEFA4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1929</TotalTime>
  <Words>3026</Words>
  <Application>Microsoft Office PowerPoint</Application>
  <PresentationFormat>Geniş ekran</PresentationFormat>
  <Paragraphs>340</Paragraphs>
  <Slides>31</Slides>
  <Notes>15</Notes>
  <HiddenSlides>0</HiddenSlides>
  <MMClips>0</MMClips>
  <ScaleCrop>false</ScaleCrop>
  <HeadingPairs>
    <vt:vector size="4" baseType="variant">
      <vt:variant>
        <vt:lpstr>Tema</vt:lpstr>
      </vt:variant>
      <vt:variant>
        <vt:i4>1</vt:i4>
      </vt:variant>
      <vt:variant>
        <vt:lpstr>Slayt Başlıkları</vt:lpstr>
      </vt:variant>
      <vt:variant>
        <vt:i4>31</vt:i4>
      </vt:variant>
    </vt:vector>
  </HeadingPairs>
  <TitlesOfParts>
    <vt:vector size="32" baseType="lpstr">
      <vt:lpstr>Tema de Office</vt:lpstr>
      <vt:lpstr>Session 1: Biofertilizers and organic farming:  Reducing environmental impacts with alternative sustainable fertilisers</vt:lpstr>
      <vt:lpstr>The necessity for fertilizers is simple:  when crops are harvested, the soil loses valuable nutrients</vt:lpstr>
      <vt:lpstr>PowerPoint Sunusu</vt:lpstr>
      <vt:lpstr>PowerPoint Sunusu</vt:lpstr>
      <vt:lpstr>PowerPoint Sunusu</vt:lpstr>
      <vt:lpstr>PowerPoint Sunusu</vt:lpstr>
      <vt:lpstr>It is all about the type of Fertiliser used?</vt:lpstr>
      <vt:lpstr>PowerPoint Sunusu</vt:lpstr>
      <vt:lpstr>What is organic farming?</vt:lpstr>
      <vt:lpstr>PowerPoint Sunusu</vt:lpstr>
      <vt:lpstr>PowerPoint Sunusu</vt:lpstr>
      <vt:lpstr>PowerPoint Sunusu</vt:lpstr>
      <vt:lpstr>PowerPoint Sunusu</vt:lpstr>
      <vt:lpstr>PowerPoint Sunusu</vt:lpstr>
      <vt:lpstr>PowerPoint Sunusu</vt:lpstr>
      <vt:lpstr>PowerPoint Sunusu</vt:lpstr>
      <vt:lpstr>PowerPoint Sunusu</vt:lpstr>
      <vt:lpstr>Spanish pilot</vt:lpstr>
      <vt:lpstr>BBFs characterization</vt:lpstr>
      <vt:lpstr>Agronomic trials</vt:lpstr>
      <vt:lpstr>PowerPoint Sunusu</vt:lpstr>
      <vt:lpstr>PowerPoint Sunusu</vt:lpstr>
      <vt:lpstr>PowerPoint Sunusu</vt:lpstr>
      <vt:lpstr>PowerPoint Sunusu</vt:lpstr>
      <vt:lpstr>PowerPoint Sunusu</vt:lpstr>
      <vt:lpstr>PowerPoint Sunusu</vt:lpstr>
      <vt:lpstr>PowerPoint Sunusu</vt:lpstr>
      <vt:lpstr>FERTIMANURE project - Expected impacts</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Ada Domingo Ferrer</dc:creator>
  <cp:lastModifiedBy>Ada Domingo Ferrer</cp:lastModifiedBy>
  <cp:revision>10</cp:revision>
  <dcterms:created xsi:type="dcterms:W3CDTF">2024-03-13T09:27:27Z</dcterms:created>
  <dcterms:modified xsi:type="dcterms:W3CDTF">2024-06-20T14:49:07Z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0x010100E7D94E4D38D28F458C6D5671E2BA7ED9</vt:lpwstr>
  </property>
  <property fmtid="{D5CDD505-2E9C-101B-9397-08002B2CF9AE}" pid="3" name="MediaServiceImageTags">
    <vt:lpwstr/>
  </property>
</Properties>
</file>