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7"/>
  </p:sldMasterIdLst>
  <p:notesMasterIdLst>
    <p:notesMasterId r:id="rId28"/>
  </p:notesMasterIdLst>
  <p:sldIdLst>
    <p:sldId id="256" r:id="rId18"/>
    <p:sldId id="287" r:id="rId19"/>
    <p:sldId id="283" r:id="rId20"/>
    <p:sldId id="282" r:id="rId21"/>
    <p:sldId id="281" r:id="rId22"/>
    <p:sldId id="339" r:id="rId23"/>
    <p:sldId id="340" r:id="rId24"/>
    <p:sldId id="341" r:id="rId25"/>
    <p:sldId id="342" r:id="rId26"/>
    <p:sldId id="343" r:id="rId27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97DD8E-2BDC-7675-FC8F-CBA9B9B2CC6A}" name="Vazquez Villegas, Orlando" initials="VVO" userId="S::o.m.vazquez.villegas@tue.nl::b3b75ded-2ec6-4adb-a8f9-71bb8a5c58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CC2"/>
    <a:srgbClr val="6C5099"/>
    <a:srgbClr val="CCECFF"/>
    <a:srgbClr val="000000"/>
    <a:srgbClr val="FFFFFF"/>
    <a:srgbClr val="EE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247" autoAdjust="0"/>
  </p:normalViewPr>
  <p:slideViewPr>
    <p:cSldViewPr snapToGrid="0" showGuides="1">
      <p:cViewPr varScale="1">
        <p:scale>
          <a:sx n="140" d="100"/>
          <a:sy n="140" d="100"/>
        </p:scale>
        <p:origin x="75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microsoft.com/office/2018/10/relationships/authors" Target="author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viewProps" Target="viewProps.xml"/><Relationship Id="rId8" Type="http://schemas.openxmlformats.org/officeDocument/2006/relationships/customXml" Target="../customXml/item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zquez Villegas, Orlando" userId="b3b75ded-2ec6-4adb-a8f9-71bb8a5c58d2" providerId="ADAL" clId="{D214644D-5BED-4679-9D30-51FEEB7F90C7}"/>
    <pc:docChg chg="modSld">
      <pc:chgData name="Vazquez Villegas, Orlando" userId="b3b75ded-2ec6-4adb-a8f9-71bb8a5c58d2" providerId="ADAL" clId="{D214644D-5BED-4679-9D30-51FEEB7F90C7}" dt="2024-02-16T09:08:24.954" v="8" actId="20577"/>
      <pc:docMkLst>
        <pc:docMk/>
      </pc:docMkLst>
      <pc:sldChg chg="modSp mod">
        <pc:chgData name="Vazquez Villegas, Orlando" userId="b3b75ded-2ec6-4adb-a8f9-71bb8a5c58d2" providerId="ADAL" clId="{D214644D-5BED-4679-9D30-51FEEB7F90C7}" dt="2024-02-16T09:08:24.954" v="8" actId="20577"/>
        <pc:sldMkLst>
          <pc:docMk/>
          <pc:sldMk cId="2940329875" sldId="256"/>
        </pc:sldMkLst>
        <pc:spChg chg="mod">
          <ac:chgData name="Vazquez Villegas, Orlando" userId="b3b75ded-2ec6-4adb-a8f9-71bb8a5c58d2" providerId="ADAL" clId="{D214644D-5BED-4679-9D30-51FEEB7F90C7}" dt="2024-02-16T09:08:24.954" v="8" actId="20577"/>
          <ac:spMkLst>
            <pc:docMk/>
            <pc:sldMk cId="2940329875" sldId="256"/>
            <ac:spMk id="6" creationId="{9E373481-1091-0B98-4998-EE7749CF56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25DE2-B715-4EA4-8CF0-DA425EA806A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99BBE-B871-48D7-983C-C0B1D7156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26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78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61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69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04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601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0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top"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75"/>
          <p:cNvSpPr/>
          <p:nvPr userDrawn="1"/>
        </p:nvSpPr>
        <p:spPr>
          <a:xfrm>
            <a:off x="0" y="75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756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top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1548000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00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16442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- 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3518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20343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54513" cy="456723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872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-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4405" y="586800"/>
            <a:ext cx="482092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1230" y="1295401"/>
            <a:ext cx="4824095" cy="2933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22600" cy="4567238"/>
          </a:xfrm>
        </p:spPr>
        <p:txBody>
          <a:bodyPr/>
          <a:lstStyle/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6812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dark imag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an example of a white headline on a full screen, dark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1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light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an example of a black headline on a full screen, light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8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an example of a black headline on a white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0" y="4563782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1890000" y="1299075"/>
            <a:ext cx="5292725" cy="29772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8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arle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96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US" dirty="0"/>
              <a:t>Sample slide with table and 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2638425"/>
            <a:ext cx="7563556" cy="159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3" hasCustomPrompt="1"/>
          </p:nvPr>
        </p:nvSpPr>
        <p:spPr>
          <a:xfrm>
            <a:off x="755650" y="1079501"/>
            <a:ext cx="755967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23993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Example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 hasCustomPrompt="1"/>
          </p:nvPr>
        </p:nvSpPr>
        <p:spPr>
          <a:xfrm>
            <a:off x="755650" y="1079500"/>
            <a:ext cx="7559675" cy="31496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42023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in th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75"/>
          <p:cNvSpPr/>
          <p:nvPr userDrawn="1"/>
        </p:nvSpPr>
        <p:spPr>
          <a:xfrm>
            <a:off x="0" y="183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8355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in the middle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628097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9311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291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915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708591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237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8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85793"/>
            <a:ext cx="359568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606" y="1296000"/>
            <a:ext cx="3595688" cy="2933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14875" y="586800"/>
            <a:ext cx="3604419" cy="732238"/>
          </a:xfrm>
        </p:spPr>
        <p:txBody>
          <a:bodyPr anchor="t"/>
          <a:lstStyle>
            <a:lvl1pPr marL="0" indent="0">
              <a:buNone/>
              <a:defRPr lang="nl-NL" sz="195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6824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4714875" y="0"/>
            <a:ext cx="4429125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815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491013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491331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046788" y="0"/>
            <a:ext cx="3097212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2724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mage/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inhoud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889125" y="1079501"/>
            <a:ext cx="5292725" cy="297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icon to insert 16x9 image or movie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89125" y="4106268"/>
            <a:ext cx="5292725" cy="165100"/>
          </a:xfrm>
        </p:spPr>
        <p:txBody>
          <a:bodyPr/>
          <a:lstStyle>
            <a:lvl1pPr>
              <a:defRPr sz="1100" i="1"/>
            </a:lvl1pPr>
          </a:lstStyle>
          <a:p>
            <a:pPr lvl="0"/>
            <a:r>
              <a:rPr lang="en-GB" dirty="0"/>
              <a:t>Click to insert Caption under image or movie</a:t>
            </a:r>
          </a:p>
        </p:txBody>
      </p:sp>
    </p:spTree>
    <p:extLst>
      <p:ext uri="{BB962C8B-B14F-4D97-AF65-F5344CB8AC3E}">
        <p14:creationId xmlns:p14="http://schemas.microsoft.com/office/powerpoint/2010/main" val="19384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 27pt headline on a slide with three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8824" y="1306642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90913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35414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755650" y="1943101"/>
            <a:ext cx="2087563" cy="26252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3487739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7" hasCustomPrompt="1"/>
          </p:nvPr>
        </p:nvSpPr>
        <p:spPr>
          <a:xfrm>
            <a:off x="6235414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2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" y="4568400"/>
            <a:ext cx="1114424" cy="572286"/>
          </a:xfrm>
          <a:prstGeom prst="rect">
            <a:avLst/>
          </a:prstGeom>
          <a:solidFill>
            <a:schemeClr val="bg1"/>
          </a:solidFill>
        </p:spPr>
        <p:txBody>
          <a:bodyPr vert="horz" lIns="756000" tIns="0" rIns="0" bIns="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fld id="{C194BDB0-F4EA-4DD6-8281-CCE2440D0CE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825" y="518711"/>
            <a:ext cx="7556500" cy="539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4" y="1306642"/>
            <a:ext cx="7556501" cy="29224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4426" y="4568400"/>
            <a:ext cx="7042149" cy="5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GB"/>
              <a:t>Title of the presentation - by tab Insert -&gt; Header text and Footer text</a:t>
            </a:r>
            <a:endParaRPr lang="en-GB" dirty="0"/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93FD69BB-9D62-3A4C-8433-C5954D52BB6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156575" y="4568825"/>
            <a:ext cx="987425" cy="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61" r:id="rId3"/>
    <p:sldLayoutId id="2147483662" r:id="rId4"/>
    <p:sldLayoutId id="2147483664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9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 descr="{&quot;templafy&quot;:{&quot;id&quot;:&quot;7261016f-9c9c-49e0-abeb-5563c30e6584&quot;}}">
            <a:extLst>
              <a:ext uri="{FF2B5EF4-FFF2-40B4-BE49-F238E27FC236}">
                <a16:creationId xmlns:a16="http://schemas.microsoft.com/office/drawing/2014/main" id="{9E373481-1091-0B98-4998-EE7749CF56C4}"/>
              </a:ext>
            </a:extLst>
          </p:cNvPr>
          <p:cNvSpPr txBox="1">
            <a:spLocks/>
          </p:cNvSpPr>
          <p:nvPr/>
        </p:nvSpPr>
        <p:spPr>
          <a:xfrm>
            <a:off x="2477" y="755999"/>
            <a:ext cx="9143999" cy="7920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756000" tIns="0" rIns="196200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Institutional support for regional mission-driven innovation in the context of fieldlabs</a:t>
            </a:r>
          </a:p>
        </p:txBody>
      </p:sp>
      <p:sp>
        <p:nvSpPr>
          <p:cNvPr id="9" name="Ondertitel 15" descr="{&quot;templafy&quot;:{&quot;id&quot;:&quot;8cd9c0eb-9c6d-41d6-9fc5-c979831030f2&quot;}}">
            <a:extLst>
              <a:ext uri="{FF2B5EF4-FFF2-40B4-BE49-F238E27FC236}">
                <a16:creationId xmlns:a16="http://schemas.microsoft.com/office/drawing/2014/main" id="{99544E3C-5FDF-BAC1-0B23-AAA86C02DC4D}"/>
              </a:ext>
            </a:extLst>
          </p:cNvPr>
          <p:cNvSpPr txBox="1">
            <a:spLocks/>
          </p:cNvSpPr>
          <p:nvPr/>
        </p:nvSpPr>
        <p:spPr>
          <a:xfrm>
            <a:off x="1" y="1547999"/>
            <a:ext cx="9143999" cy="28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none" lIns="756000" tIns="18000" rIns="196200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research approach</a:t>
            </a:r>
          </a:p>
        </p:txBody>
      </p:sp>
      <p:sp>
        <p:nvSpPr>
          <p:cNvPr id="12" name="Tijdelijke aanduiding voor tekst 3" descr="{&quot;templafy&quot;:{&quot;id&quot;:&quot;f7afbd83-cd20-41d1-9ffa-99044b5cbe69&quot;}}">
            <a:extLst>
              <a:ext uri="{FF2B5EF4-FFF2-40B4-BE49-F238E27FC236}">
                <a16:creationId xmlns:a16="http://schemas.microsoft.com/office/drawing/2014/main" id="{9982EA58-A8EB-ADEE-B1AD-C5CFEAF824D2}"/>
              </a:ext>
            </a:extLst>
          </p:cNvPr>
          <p:cNvSpPr txBox="1">
            <a:spLocks/>
          </p:cNvSpPr>
          <p:nvPr/>
        </p:nvSpPr>
        <p:spPr>
          <a:xfrm>
            <a:off x="1" y="3990974"/>
            <a:ext cx="9143999" cy="576263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txBody>
          <a:bodyPr vert="horz" lIns="756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Orlando Vazquez, PhD Candidate							</a:t>
            </a:r>
            <a:r>
              <a:rPr lang="en-GB" dirty="0" err="1"/>
              <a:t>Consoritum</a:t>
            </a:r>
            <a:r>
              <a:rPr lang="en-GB" dirty="0"/>
              <a:t> meeting, October 16</a:t>
            </a:r>
            <a:r>
              <a:rPr lang="en-GB" baseline="30000" dirty="0"/>
              <a:t>th</a:t>
            </a:r>
            <a:r>
              <a:rPr lang="en-GB" dirty="0"/>
              <a:t>, 2023</a:t>
            </a:r>
          </a:p>
        </p:txBody>
      </p:sp>
      <p:sp>
        <p:nvSpPr>
          <p:cNvPr id="17" name="Tijdelijke aanduiding voor tekst 4" descr="{&quot;templafy&quot;:{&quot;id&quot;:&quot;fe6d0be0-2f5e-4331-96e7-3da4e92b1517&quot;}}">
            <a:extLst>
              <a:ext uri="{FF2B5EF4-FFF2-40B4-BE49-F238E27FC236}">
                <a16:creationId xmlns:a16="http://schemas.microsoft.com/office/drawing/2014/main" id="{F350DAF0-76A7-5E20-1B49-0D414CFF906C}"/>
              </a:ext>
            </a:extLst>
          </p:cNvPr>
          <p:cNvSpPr txBox="1">
            <a:spLocks/>
          </p:cNvSpPr>
          <p:nvPr/>
        </p:nvSpPr>
        <p:spPr>
          <a:xfrm>
            <a:off x="0" y="4568289"/>
            <a:ext cx="7347267" cy="576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756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Industrial Engineering and Innovation Sciences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403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Footer" descr="{&quot;templafy&quot;:{&quot;id&quot;:&quot;3f26b748-b294-4c23-867e-edf05446f445&quot;}}">
            <a:extLst>
              <a:ext uri="{FF2B5EF4-FFF2-40B4-BE49-F238E27FC236}">
                <a16:creationId xmlns:a16="http://schemas.microsoft.com/office/drawing/2014/main" id="{8C117028-DDB9-DC7B-999A-8D5E158BFF04}"/>
              </a:ext>
            </a:extLst>
          </p:cNvPr>
          <p:cNvSpPr/>
          <p:nvPr/>
        </p:nvSpPr>
        <p:spPr>
          <a:xfrm>
            <a:off x="1060704" y="4568785"/>
            <a:ext cx="7095871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l"/>
            <a:r>
              <a:rPr lang="en-NL" sz="1350" dirty="0">
                <a:solidFill>
                  <a:schemeClr val="tx1"/>
                </a:solidFill>
              </a:rPr>
              <a:t>Institutional support for mission-driven innovation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B8A53CB-9D4C-EC58-8052-261A75C8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249193"/>
            <a:ext cx="8477794" cy="539038"/>
          </a:xfrm>
        </p:spPr>
        <p:txBody>
          <a:bodyPr/>
          <a:lstStyle/>
          <a:p>
            <a:r>
              <a:rPr lang="en-US" sz="2000" b="1" dirty="0">
                <a:cs typeface="Calibri Light"/>
              </a:rPr>
              <a:t>Top 10 organizations concentrate 33% of all funding (public and private)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ABB15-5E9D-AFFB-BB69-078E20E30C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93"/>
          <a:stretch/>
        </p:blipFill>
        <p:spPr>
          <a:xfrm>
            <a:off x="1247503" y="788231"/>
            <a:ext cx="6518654" cy="373163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9526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9BC6B-6BA7-CB5F-FC25-0DFB0A05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NL" sz="1100" dirty="0">
                <a:solidFill>
                  <a:schemeClr val="tx1"/>
                </a:solidFill>
              </a:rPr>
              <a:t>Institutional support for mission-driven innovation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54690-4D36-B5CE-1D84-9BDB5BD6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</a:t>
            </a:fld>
            <a:endParaRPr lang="en-GB" dirty="0"/>
          </a:p>
        </p:txBody>
      </p:sp>
      <p:grpSp>
        <p:nvGrpSpPr>
          <p:cNvPr id="10" name="Google Shape;221;p19">
            <a:extLst>
              <a:ext uri="{FF2B5EF4-FFF2-40B4-BE49-F238E27FC236}">
                <a16:creationId xmlns:a16="http://schemas.microsoft.com/office/drawing/2014/main" id="{B9EC9219-A2AE-321D-4686-F46C6DBF1D07}"/>
              </a:ext>
            </a:extLst>
          </p:cNvPr>
          <p:cNvGrpSpPr/>
          <p:nvPr/>
        </p:nvGrpSpPr>
        <p:grpSpPr>
          <a:xfrm>
            <a:off x="1302694" y="3410902"/>
            <a:ext cx="4055535" cy="909950"/>
            <a:chOff x="2379750" y="3387413"/>
            <a:chExt cx="3005775" cy="909950"/>
          </a:xfrm>
          <a:solidFill>
            <a:srgbClr val="FFC000"/>
          </a:solidFill>
        </p:grpSpPr>
        <p:sp>
          <p:nvSpPr>
            <p:cNvPr id="11" name="Google Shape;222;p19">
              <a:extLst>
                <a:ext uri="{FF2B5EF4-FFF2-40B4-BE49-F238E27FC236}">
                  <a16:creationId xmlns:a16="http://schemas.microsoft.com/office/drawing/2014/main" id="{46C0A976-FA1D-6868-FC1E-EC9097499215}"/>
                </a:ext>
              </a:extLst>
            </p:cNvPr>
            <p:cNvSpPr/>
            <p:nvPr/>
          </p:nvSpPr>
          <p:spPr>
            <a:xfrm>
              <a:off x="2379750" y="3387413"/>
              <a:ext cx="2554825" cy="909950"/>
            </a:xfrm>
            <a:custGeom>
              <a:avLst/>
              <a:gdLst/>
              <a:ahLst/>
              <a:cxnLst/>
              <a:rect l="l" t="t" r="r" b="b"/>
              <a:pathLst>
                <a:path w="102193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lnTo>
                    <a:pt x="102192" y="36397"/>
                  </a:lnTo>
                  <a:cubicBezTo>
                    <a:pt x="92143" y="36397"/>
                    <a:pt x="83999" y="28242"/>
                    <a:pt x="83999" y="18193"/>
                  </a:cubicBezTo>
                  <a:cubicBezTo>
                    <a:pt x="83999" y="8144"/>
                    <a:pt x="92143" y="0"/>
                    <a:pt x="102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Google Shape;223;p19">
              <a:extLst>
                <a:ext uri="{FF2B5EF4-FFF2-40B4-BE49-F238E27FC236}">
                  <a16:creationId xmlns:a16="http://schemas.microsoft.com/office/drawing/2014/main" id="{B11192E7-AEE0-1140-6F06-03D92AEF0732}"/>
                </a:ext>
              </a:extLst>
            </p:cNvPr>
            <p:cNvSpPr/>
            <p:nvPr/>
          </p:nvSpPr>
          <p:spPr>
            <a:xfrm>
              <a:off x="4475550" y="3387413"/>
              <a:ext cx="909975" cy="90995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cubicBezTo>
                    <a:pt x="28254" y="36397"/>
                    <a:pt x="36398" y="28242"/>
                    <a:pt x="36398" y="18193"/>
                  </a:cubicBezTo>
                  <a:cubicBezTo>
                    <a:pt x="36398" y="8144"/>
                    <a:pt x="28254" y="0"/>
                    <a:pt x="18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225;p19">
            <a:extLst>
              <a:ext uri="{FF2B5EF4-FFF2-40B4-BE49-F238E27FC236}">
                <a16:creationId xmlns:a16="http://schemas.microsoft.com/office/drawing/2014/main" id="{B69FDC89-F791-76B6-EDCE-972089F0B5BE}"/>
              </a:ext>
            </a:extLst>
          </p:cNvPr>
          <p:cNvGrpSpPr/>
          <p:nvPr/>
        </p:nvGrpSpPr>
        <p:grpSpPr>
          <a:xfrm>
            <a:off x="3730903" y="2672102"/>
            <a:ext cx="4305467" cy="909975"/>
            <a:chOff x="3758200" y="2648613"/>
            <a:chExt cx="3006050" cy="909975"/>
          </a:xfrm>
          <a:solidFill>
            <a:schemeClr val="accent1"/>
          </a:solidFill>
        </p:grpSpPr>
        <p:sp>
          <p:nvSpPr>
            <p:cNvPr id="14" name="Google Shape;226;p19">
              <a:extLst>
                <a:ext uri="{FF2B5EF4-FFF2-40B4-BE49-F238E27FC236}">
                  <a16:creationId xmlns:a16="http://schemas.microsoft.com/office/drawing/2014/main" id="{E9483198-E3A9-7914-D1A0-8092940EFCAC}"/>
                </a:ext>
              </a:extLst>
            </p:cNvPr>
            <p:cNvSpPr/>
            <p:nvPr/>
          </p:nvSpPr>
          <p:spPr>
            <a:xfrm>
              <a:off x="4209450" y="2648613"/>
              <a:ext cx="2554800" cy="909975"/>
            </a:xfrm>
            <a:custGeom>
              <a:avLst/>
              <a:gdLst/>
              <a:ahLst/>
              <a:cxnLst/>
              <a:rect l="l" t="t" r="r" b="b"/>
              <a:pathLst>
                <a:path w="102192" h="36399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4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4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227;p19">
              <a:extLst>
                <a:ext uri="{FF2B5EF4-FFF2-40B4-BE49-F238E27FC236}">
                  <a16:creationId xmlns:a16="http://schemas.microsoft.com/office/drawing/2014/main" id="{DE9E2845-8AB8-BFA7-6A33-F6A8077F33E3}"/>
                </a:ext>
              </a:extLst>
            </p:cNvPr>
            <p:cNvSpPr/>
            <p:nvPr/>
          </p:nvSpPr>
          <p:spPr>
            <a:xfrm>
              <a:off x="3758200" y="2648613"/>
              <a:ext cx="909975" cy="909975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4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" name="Google Shape;228;p19">
            <a:extLst>
              <a:ext uri="{FF2B5EF4-FFF2-40B4-BE49-F238E27FC236}">
                <a16:creationId xmlns:a16="http://schemas.microsoft.com/office/drawing/2014/main" id="{86EE7093-492B-1308-0BE3-C73FE88A887E}"/>
              </a:ext>
            </a:extLst>
          </p:cNvPr>
          <p:cNvGrpSpPr/>
          <p:nvPr/>
        </p:nvGrpSpPr>
        <p:grpSpPr>
          <a:xfrm>
            <a:off x="3730904" y="1234727"/>
            <a:ext cx="4305466" cy="909950"/>
            <a:chOff x="3758200" y="1211238"/>
            <a:chExt cx="3006050" cy="909950"/>
          </a:xfrm>
          <a:solidFill>
            <a:srgbClr val="7030A0"/>
          </a:solidFill>
        </p:grpSpPr>
        <p:sp>
          <p:nvSpPr>
            <p:cNvPr id="17" name="Google Shape;229;p19">
              <a:extLst>
                <a:ext uri="{FF2B5EF4-FFF2-40B4-BE49-F238E27FC236}">
                  <a16:creationId xmlns:a16="http://schemas.microsoft.com/office/drawing/2014/main" id="{0AD15211-CA55-0E76-74FE-51D2AAE0BE9B}"/>
                </a:ext>
              </a:extLst>
            </p:cNvPr>
            <p:cNvSpPr/>
            <p:nvPr/>
          </p:nvSpPr>
          <p:spPr>
            <a:xfrm>
              <a:off x="4209450" y="1211238"/>
              <a:ext cx="2554800" cy="909950"/>
            </a:xfrm>
            <a:custGeom>
              <a:avLst/>
              <a:gdLst/>
              <a:ahLst/>
              <a:cxnLst/>
              <a:rect l="l" t="t" r="r" b="b"/>
              <a:pathLst>
                <a:path w="102192" h="36398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3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3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marL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dirty="0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230;p19">
              <a:extLst>
                <a:ext uri="{FF2B5EF4-FFF2-40B4-BE49-F238E27FC236}">
                  <a16:creationId xmlns:a16="http://schemas.microsoft.com/office/drawing/2014/main" id="{2B3D7E56-9870-7F49-9343-E627265A66C3}"/>
                </a:ext>
              </a:extLst>
            </p:cNvPr>
            <p:cNvSpPr/>
            <p:nvPr/>
          </p:nvSpPr>
          <p:spPr>
            <a:xfrm>
              <a:off x="3758200" y="1211238"/>
              <a:ext cx="909975" cy="90995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3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3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231;p19">
            <a:extLst>
              <a:ext uri="{FF2B5EF4-FFF2-40B4-BE49-F238E27FC236}">
                <a16:creationId xmlns:a16="http://schemas.microsoft.com/office/drawing/2014/main" id="{CFF25857-CBDA-2570-9F44-AEF17BA55961}"/>
              </a:ext>
            </a:extLst>
          </p:cNvPr>
          <p:cNvGrpSpPr/>
          <p:nvPr/>
        </p:nvGrpSpPr>
        <p:grpSpPr>
          <a:xfrm>
            <a:off x="586854" y="1951177"/>
            <a:ext cx="4764551" cy="909975"/>
            <a:chOff x="2379750" y="1927688"/>
            <a:chExt cx="3001476" cy="909975"/>
          </a:xfrm>
          <a:solidFill>
            <a:schemeClr val="accent3"/>
          </a:solidFill>
        </p:grpSpPr>
        <p:sp>
          <p:nvSpPr>
            <p:cNvPr id="20" name="Google Shape;232;p19">
              <a:extLst>
                <a:ext uri="{FF2B5EF4-FFF2-40B4-BE49-F238E27FC236}">
                  <a16:creationId xmlns:a16="http://schemas.microsoft.com/office/drawing/2014/main" id="{C8C53E81-48E8-53A7-527D-B8E0BDED6589}"/>
                </a:ext>
              </a:extLst>
            </p:cNvPr>
            <p:cNvSpPr/>
            <p:nvPr/>
          </p:nvSpPr>
          <p:spPr>
            <a:xfrm>
              <a:off x="2379750" y="1927688"/>
              <a:ext cx="2554825" cy="909975"/>
            </a:xfrm>
            <a:custGeom>
              <a:avLst/>
              <a:gdLst/>
              <a:ahLst/>
              <a:cxnLst/>
              <a:rect l="l" t="t" r="r" b="b"/>
              <a:pathLst>
                <a:path w="102193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lnTo>
                    <a:pt x="102192" y="36398"/>
                  </a:lnTo>
                  <a:cubicBezTo>
                    <a:pt x="92143" y="36398"/>
                    <a:pt x="83999" y="28243"/>
                    <a:pt x="83999" y="18194"/>
                  </a:cubicBezTo>
                  <a:cubicBezTo>
                    <a:pt x="83999" y="8145"/>
                    <a:pt x="92143" y="1"/>
                    <a:pt x="1021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Google Shape;233;p19">
              <a:extLst>
                <a:ext uri="{FF2B5EF4-FFF2-40B4-BE49-F238E27FC236}">
                  <a16:creationId xmlns:a16="http://schemas.microsoft.com/office/drawing/2014/main" id="{C2E037EF-6F88-AD2C-F65A-5AC2D68C1464}"/>
                </a:ext>
              </a:extLst>
            </p:cNvPr>
            <p:cNvSpPr/>
            <p:nvPr/>
          </p:nvSpPr>
          <p:spPr>
            <a:xfrm>
              <a:off x="4471251" y="1927688"/>
              <a:ext cx="909975" cy="909975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cubicBezTo>
                    <a:pt x="28254" y="36398"/>
                    <a:pt x="36398" y="28243"/>
                    <a:pt x="36398" y="18194"/>
                  </a:cubicBezTo>
                  <a:cubicBezTo>
                    <a:pt x="36398" y="8145"/>
                    <a:pt x="28254" y="1"/>
                    <a:pt x="18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34;p19">
            <a:extLst>
              <a:ext uri="{FF2B5EF4-FFF2-40B4-BE49-F238E27FC236}">
                <a16:creationId xmlns:a16="http://schemas.microsoft.com/office/drawing/2014/main" id="{91C34615-A1FE-8392-BBFA-7AF5FB59903A}"/>
              </a:ext>
            </a:extLst>
          </p:cNvPr>
          <p:cNvSpPr/>
          <p:nvPr/>
        </p:nvSpPr>
        <p:spPr>
          <a:xfrm>
            <a:off x="3880029" y="1391002"/>
            <a:ext cx="1342300" cy="2773300"/>
          </a:xfrm>
          <a:custGeom>
            <a:avLst/>
            <a:gdLst/>
            <a:ahLst/>
            <a:cxnLst/>
            <a:rect l="l" t="t" r="r" b="b"/>
            <a:pathLst>
              <a:path w="53692" h="110932" extrusionOk="0">
                <a:moveTo>
                  <a:pt x="12240" y="0"/>
                </a:moveTo>
                <a:cubicBezTo>
                  <a:pt x="5644" y="0"/>
                  <a:pt x="298" y="5346"/>
                  <a:pt x="286" y="11930"/>
                </a:cubicBezTo>
                <a:cubicBezTo>
                  <a:pt x="286" y="18312"/>
                  <a:pt x="5501" y="23694"/>
                  <a:pt x="11883" y="23884"/>
                </a:cubicBezTo>
                <a:lnTo>
                  <a:pt x="12038" y="23884"/>
                </a:lnTo>
                <a:cubicBezTo>
                  <a:pt x="16646" y="23956"/>
                  <a:pt x="21063" y="25670"/>
                  <a:pt x="24325" y="28933"/>
                </a:cubicBezTo>
                <a:lnTo>
                  <a:pt x="24480" y="29087"/>
                </a:lnTo>
                <a:cubicBezTo>
                  <a:pt x="27492" y="32100"/>
                  <a:pt x="29028" y="36219"/>
                  <a:pt x="28992" y="40482"/>
                </a:cubicBezTo>
                <a:cubicBezTo>
                  <a:pt x="28992" y="40517"/>
                  <a:pt x="28992" y="40565"/>
                  <a:pt x="28992" y="40601"/>
                </a:cubicBezTo>
                <a:cubicBezTo>
                  <a:pt x="28992" y="40624"/>
                  <a:pt x="28992" y="40648"/>
                  <a:pt x="28992" y="40660"/>
                </a:cubicBezTo>
                <a:cubicBezTo>
                  <a:pt x="29004" y="45077"/>
                  <a:pt x="27445" y="49340"/>
                  <a:pt x="24325" y="52447"/>
                </a:cubicBezTo>
                <a:lnTo>
                  <a:pt x="23932" y="52840"/>
                </a:lnTo>
                <a:cubicBezTo>
                  <a:pt x="21027" y="55757"/>
                  <a:pt x="17094" y="57513"/>
                  <a:pt x="12988" y="57513"/>
                </a:cubicBezTo>
                <a:cubicBezTo>
                  <a:pt x="12854" y="57513"/>
                  <a:pt x="12720" y="57511"/>
                  <a:pt x="12586" y="57508"/>
                </a:cubicBezTo>
                <a:cubicBezTo>
                  <a:pt x="12467" y="57502"/>
                  <a:pt x="12348" y="57499"/>
                  <a:pt x="12228" y="57499"/>
                </a:cubicBezTo>
                <a:cubicBezTo>
                  <a:pt x="12109" y="57499"/>
                  <a:pt x="11990" y="57502"/>
                  <a:pt x="11871" y="57508"/>
                </a:cubicBezTo>
                <a:cubicBezTo>
                  <a:pt x="5704" y="57686"/>
                  <a:pt x="572" y="62734"/>
                  <a:pt x="298" y="68902"/>
                </a:cubicBezTo>
                <a:cubicBezTo>
                  <a:pt x="1" y="75736"/>
                  <a:pt x="5454" y="81379"/>
                  <a:pt x="12228" y="81379"/>
                </a:cubicBezTo>
                <a:lnTo>
                  <a:pt x="12288" y="81379"/>
                </a:lnTo>
                <a:cubicBezTo>
                  <a:pt x="12321" y="81379"/>
                  <a:pt x="12353" y="81379"/>
                  <a:pt x="12386" y="81379"/>
                </a:cubicBezTo>
                <a:cubicBezTo>
                  <a:pt x="16114" y="81379"/>
                  <a:pt x="19729" y="82724"/>
                  <a:pt x="22373" y="85368"/>
                </a:cubicBezTo>
                <a:lnTo>
                  <a:pt x="23861" y="86856"/>
                </a:lnTo>
                <a:cubicBezTo>
                  <a:pt x="27159" y="90154"/>
                  <a:pt x="28861" y="94643"/>
                  <a:pt x="28992" y="99310"/>
                </a:cubicBezTo>
                <a:cubicBezTo>
                  <a:pt x="29004" y="99834"/>
                  <a:pt x="29052" y="100370"/>
                  <a:pt x="29135" y="100906"/>
                </a:cubicBezTo>
                <a:cubicBezTo>
                  <a:pt x="29945" y="106085"/>
                  <a:pt x="34184" y="110181"/>
                  <a:pt x="39387" y="110835"/>
                </a:cubicBezTo>
                <a:cubicBezTo>
                  <a:pt x="39906" y="110900"/>
                  <a:pt x="40420" y="110932"/>
                  <a:pt x="40927" y="110932"/>
                </a:cubicBezTo>
                <a:cubicBezTo>
                  <a:pt x="48036" y="110932"/>
                  <a:pt x="53692" y="104720"/>
                  <a:pt x="52769" y="97429"/>
                </a:cubicBezTo>
                <a:cubicBezTo>
                  <a:pt x="52102" y="92214"/>
                  <a:pt x="47959" y="87964"/>
                  <a:pt x="42768" y="87190"/>
                </a:cubicBezTo>
                <a:cubicBezTo>
                  <a:pt x="42232" y="87106"/>
                  <a:pt x="41708" y="87071"/>
                  <a:pt x="41184" y="87059"/>
                </a:cubicBezTo>
                <a:cubicBezTo>
                  <a:pt x="36470" y="86952"/>
                  <a:pt x="31921" y="85261"/>
                  <a:pt x="28588" y="81915"/>
                </a:cubicBezTo>
                <a:lnTo>
                  <a:pt x="28052" y="81391"/>
                </a:lnTo>
                <a:cubicBezTo>
                  <a:pt x="25182" y="78510"/>
                  <a:pt x="23789" y="74498"/>
                  <a:pt x="24135" y="70450"/>
                </a:cubicBezTo>
                <a:cubicBezTo>
                  <a:pt x="24159" y="70116"/>
                  <a:pt x="24170" y="69783"/>
                  <a:pt x="24170" y="69438"/>
                </a:cubicBezTo>
                <a:cubicBezTo>
                  <a:pt x="24170" y="69414"/>
                  <a:pt x="24170" y="69402"/>
                  <a:pt x="24170" y="69378"/>
                </a:cubicBezTo>
                <a:cubicBezTo>
                  <a:pt x="24147" y="64985"/>
                  <a:pt x="25718" y="60722"/>
                  <a:pt x="28826" y="57615"/>
                </a:cubicBezTo>
                <a:lnTo>
                  <a:pt x="29231" y="57210"/>
                </a:lnTo>
                <a:cubicBezTo>
                  <a:pt x="32148" y="54293"/>
                  <a:pt x="36081" y="52537"/>
                  <a:pt x="40186" y="52537"/>
                </a:cubicBezTo>
                <a:cubicBezTo>
                  <a:pt x="40320" y="52537"/>
                  <a:pt x="40455" y="52539"/>
                  <a:pt x="40589" y="52543"/>
                </a:cubicBezTo>
                <a:lnTo>
                  <a:pt x="41292" y="52543"/>
                </a:lnTo>
                <a:cubicBezTo>
                  <a:pt x="47459" y="52352"/>
                  <a:pt x="52591" y="47304"/>
                  <a:pt x="52853" y="41136"/>
                </a:cubicBezTo>
                <a:cubicBezTo>
                  <a:pt x="53150" y="34302"/>
                  <a:pt x="47697" y="28659"/>
                  <a:pt x="40923" y="28659"/>
                </a:cubicBezTo>
                <a:cubicBezTo>
                  <a:pt x="40827" y="28659"/>
                  <a:pt x="40720" y="28659"/>
                  <a:pt x="40625" y="28671"/>
                </a:cubicBezTo>
                <a:cubicBezTo>
                  <a:pt x="40491" y="28674"/>
                  <a:pt x="40358" y="28676"/>
                  <a:pt x="40225" y="28676"/>
                </a:cubicBezTo>
                <a:cubicBezTo>
                  <a:pt x="36105" y="28676"/>
                  <a:pt x="32137" y="27076"/>
                  <a:pt x="29219" y="24158"/>
                </a:cubicBezTo>
                <a:cubicBezTo>
                  <a:pt x="25933" y="20884"/>
                  <a:pt x="24230" y="16431"/>
                  <a:pt x="24170" y="11800"/>
                </a:cubicBezTo>
                <a:cubicBezTo>
                  <a:pt x="24170" y="11740"/>
                  <a:pt x="24170" y="11692"/>
                  <a:pt x="24170" y="11645"/>
                </a:cubicBezTo>
                <a:cubicBezTo>
                  <a:pt x="24016" y="5251"/>
                  <a:pt x="18634" y="12"/>
                  <a:pt x="122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431130B-9EA7-7F02-0AF9-1688317308B5}"/>
              </a:ext>
            </a:extLst>
          </p:cNvPr>
          <p:cNvSpPr/>
          <p:nvPr/>
        </p:nvSpPr>
        <p:spPr>
          <a:xfrm>
            <a:off x="4016004" y="1490722"/>
            <a:ext cx="369316" cy="344692"/>
          </a:xfrm>
          <a:custGeom>
            <a:avLst/>
            <a:gdLst>
              <a:gd name="connsiteX0" fmla="*/ 291494 w 388659"/>
              <a:gd name="connsiteY0" fmla="*/ 330358 h 362746"/>
              <a:gd name="connsiteX1" fmla="*/ 297971 w 388659"/>
              <a:gd name="connsiteY1" fmla="*/ 336835 h 362746"/>
              <a:gd name="connsiteX2" fmla="*/ 297971 w 388659"/>
              <a:gd name="connsiteY2" fmla="*/ 356268 h 362746"/>
              <a:gd name="connsiteX3" fmla="*/ 291494 w 388659"/>
              <a:gd name="connsiteY3" fmla="*/ 362746 h 362746"/>
              <a:gd name="connsiteX4" fmla="*/ 285016 w 388659"/>
              <a:gd name="connsiteY4" fmla="*/ 356268 h 362746"/>
              <a:gd name="connsiteX5" fmla="*/ 285016 w 388659"/>
              <a:gd name="connsiteY5" fmla="*/ 336835 h 362746"/>
              <a:gd name="connsiteX6" fmla="*/ 291494 w 388659"/>
              <a:gd name="connsiteY6" fmla="*/ 330358 h 362746"/>
              <a:gd name="connsiteX7" fmla="*/ 273628 w 388659"/>
              <a:gd name="connsiteY7" fmla="*/ 324075 h 362746"/>
              <a:gd name="connsiteX8" fmla="*/ 278344 w 388659"/>
              <a:gd name="connsiteY8" fmla="*/ 331932 h 362746"/>
              <a:gd name="connsiteX9" fmla="*/ 271867 w 388659"/>
              <a:gd name="connsiteY9" fmla="*/ 357842 h 362746"/>
              <a:gd name="connsiteX10" fmla="*/ 265590 w 388659"/>
              <a:gd name="connsiteY10" fmla="*/ 362746 h 362746"/>
              <a:gd name="connsiteX11" fmla="*/ 264016 w 388659"/>
              <a:gd name="connsiteY11" fmla="*/ 362552 h 362746"/>
              <a:gd name="connsiteX12" fmla="*/ 259300 w 388659"/>
              <a:gd name="connsiteY12" fmla="*/ 354694 h 362746"/>
              <a:gd name="connsiteX13" fmla="*/ 265778 w 388659"/>
              <a:gd name="connsiteY13" fmla="*/ 328784 h 362746"/>
              <a:gd name="connsiteX14" fmla="*/ 273628 w 388659"/>
              <a:gd name="connsiteY14" fmla="*/ 324075 h 362746"/>
              <a:gd name="connsiteX15" fmla="*/ 309359 w 388659"/>
              <a:gd name="connsiteY15" fmla="*/ 324074 h 362746"/>
              <a:gd name="connsiteX16" fmla="*/ 317209 w 388659"/>
              <a:gd name="connsiteY16" fmla="*/ 328784 h 362746"/>
              <a:gd name="connsiteX17" fmla="*/ 323687 w 388659"/>
              <a:gd name="connsiteY17" fmla="*/ 354694 h 362746"/>
              <a:gd name="connsiteX18" fmla="*/ 318972 w 388659"/>
              <a:gd name="connsiteY18" fmla="*/ 362551 h 362746"/>
              <a:gd name="connsiteX19" fmla="*/ 317397 w 388659"/>
              <a:gd name="connsiteY19" fmla="*/ 362746 h 362746"/>
              <a:gd name="connsiteX20" fmla="*/ 311121 w 388659"/>
              <a:gd name="connsiteY20" fmla="*/ 357842 h 362746"/>
              <a:gd name="connsiteX21" fmla="*/ 304643 w 388659"/>
              <a:gd name="connsiteY21" fmla="*/ 331932 h 362746"/>
              <a:gd name="connsiteX22" fmla="*/ 309359 w 388659"/>
              <a:gd name="connsiteY22" fmla="*/ 324074 h 362746"/>
              <a:gd name="connsiteX23" fmla="*/ 291494 w 388659"/>
              <a:gd name="connsiteY23" fmla="*/ 297971 h 362746"/>
              <a:gd name="connsiteX24" fmla="*/ 285016 w 388659"/>
              <a:gd name="connsiteY24" fmla="*/ 304448 h 362746"/>
              <a:gd name="connsiteX25" fmla="*/ 291494 w 388659"/>
              <a:gd name="connsiteY25" fmla="*/ 310926 h 362746"/>
              <a:gd name="connsiteX26" fmla="*/ 297971 w 388659"/>
              <a:gd name="connsiteY26" fmla="*/ 304448 h 362746"/>
              <a:gd name="connsiteX27" fmla="*/ 291494 w 388659"/>
              <a:gd name="connsiteY27" fmla="*/ 297971 h 362746"/>
              <a:gd name="connsiteX28" fmla="*/ 71255 w 388659"/>
              <a:gd name="connsiteY28" fmla="*/ 161940 h 362746"/>
              <a:gd name="connsiteX29" fmla="*/ 77733 w 388659"/>
              <a:gd name="connsiteY29" fmla="*/ 168417 h 362746"/>
              <a:gd name="connsiteX30" fmla="*/ 77733 w 388659"/>
              <a:gd name="connsiteY30" fmla="*/ 212413 h 362746"/>
              <a:gd name="connsiteX31" fmla="*/ 187853 w 388659"/>
              <a:gd name="connsiteY31" fmla="*/ 271813 h 362746"/>
              <a:gd name="connsiteX32" fmla="*/ 187853 w 388659"/>
              <a:gd name="connsiteY32" fmla="*/ 213761 h 362746"/>
              <a:gd name="connsiteX33" fmla="*/ 194330 w 388659"/>
              <a:gd name="connsiteY33" fmla="*/ 207283 h 362746"/>
              <a:gd name="connsiteX34" fmla="*/ 200808 w 388659"/>
              <a:gd name="connsiteY34" fmla="*/ 213761 h 362746"/>
              <a:gd name="connsiteX35" fmla="*/ 200808 w 388659"/>
              <a:gd name="connsiteY35" fmla="*/ 271872 h 362746"/>
              <a:gd name="connsiteX36" fmla="*/ 262715 w 388659"/>
              <a:gd name="connsiteY36" fmla="*/ 257750 h 362746"/>
              <a:gd name="connsiteX37" fmla="*/ 271388 w 388659"/>
              <a:gd name="connsiteY37" fmla="*/ 260691 h 362746"/>
              <a:gd name="connsiteX38" fmla="*/ 268455 w 388659"/>
              <a:gd name="connsiteY38" fmla="*/ 269364 h 362746"/>
              <a:gd name="connsiteX39" fmla="*/ 194331 w 388659"/>
              <a:gd name="connsiteY39" fmla="*/ 285014 h 362746"/>
              <a:gd name="connsiteX40" fmla="*/ 65238 w 388659"/>
              <a:gd name="connsiteY40" fmla="*/ 216170 h 362746"/>
              <a:gd name="connsiteX41" fmla="*/ 64778 w 388659"/>
              <a:gd name="connsiteY41" fmla="*/ 213761 h 362746"/>
              <a:gd name="connsiteX42" fmla="*/ 64778 w 388659"/>
              <a:gd name="connsiteY42" fmla="*/ 168417 h 362746"/>
              <a:gd name="connsiteX43" fmla="*/ 71255 w 388659"/>
              <a:gd name="connsiteY43" fmla="*/ 161940 h 362746"/>
              <a:gd name="connsiteX44" fmla="*/ 6478 w 388659"/>
              <a:gd name="connsiteY44" fmla="*/ 97163 h 362746"/>
              <a:gd name="connsiteX45" fmla="*/ 12955 w 388659"/>
              <a:gd name="connsiteY45" fmla="*/ 103640 h 362746"/>
              <a:gd name="connsiteX46" fmla="*/ 12955 w 388659"/>
              <a:gd name="connsiteY46" fmla="*/ 105791 h 362746"/>
              <a:gd name="connsiteX47" fmla="*/ 194329 w 388659"/>
              <a:gd name="connsiteY47" fmla="*/ 180841 h 362746"/>
              <a:gd name="connsiteX48" fmla="*/ 263097 w 388659"/>
              <a:gd name="connsiteY48" fmla="*/ 152378 h 362746"/>
              <a:gd name="connsiteX49" fmla="*/ 271563 w 388659"/>
              <a:gd name="connsiteY49" fmla="*/ 155889 h 362746"/>
              <a:gd name="connsiteX50" fmla="*/ 268058 w 388659"/>
              <a:gd name="connsiteY50" fmla="*/ 164349 h 362746"/>
              <a:gd name="connsiteX51" fmla="*/ 196803 w 388659"/>
              <a:gd name="connsiteY51" fmla="*/ 193836 h 362746"/>
              <a:gd name="connsiteX52" fmla="*/ 194329 w 388659"/>
              <a:gd name="connsiteY52" fmla="*/ 194328 h 362746"/>
              <a:gd name="connsiteX53" fmla="*/ 191855 w 388659"/>
              <a:gd name="connsiteY53" fmla="*/ 193835 h 362746"/>
              <a:gd name="connsiteX54" fmla="*/ 4003 w 388659"/>
              <a:gd name="connsiteY54" fmla="*/ 116103 h 362746"/>
              <a:gd name="connsiteX55" fmla="*/ 0 w 388659"/>
              <a:gd name="connsiteY55" fmla="*/ 110118 h 362746"/>
              <a:gd name="connsiteX56" fmla="*/ 0 w 388659"/>
              <a:gd name="connsiteY56" fmla="*/ 103640 h 362746"/>
              <a:gd name="connsiteX57" fmla="*/ 6478 w 388659"/>
              <a:gd name="connsiteY57" fmla="*/ 97163 h 362746"/>
              <a:gd name="connsiteX58" fmla="*/ 194329 w 388659"/>
              <a:gd name="connsiteY58" fmla="*/ 77730 h 362746"/>
              <a:gd name="connsiteX59" fmla="*/ 181373 w 388659"/>
              <a:gd name="connsiteY59" fmla="*/ 84208 h 362746"/>
              <a:gd name="connsiteX60" fmla="*/ 194329 w 388659"/>
              <a:gd name="connsiteY60" fmla="*/ 90685 h 362746"/>
              <a:gd name="connsiteX61" fmla="*/ 207284 w 388659"/>
              <a:gd name="connsiteY61" fmla="*/ 84208 h 362746"/>
              <a:gd name="connsiteX62" fmla="*/ 194329 w 388659"/>
              <a:gd name="connsiteY62" fmla="*/ 77730 h 362746"/>
              <a:gd name="connsiteX63" fmla="*/ 191855 w 388659"/>
              <a:gd name="connsiteY63" fmla="*/ 491 h 362746"/>
              <a:gd name="connsiteX64" fmla="*/ 196803 w 388659"/>
              <a:gd name="connsiteY64" fmla="*/ 491 h 362746"/>
              <a:gd name="connsiteX65" fmla="*/ 384662 w 388659"/>
              <a:gd name="connsiteY65" fmla="*/ 78222 h 362746"/>
              <a:gd name="connsiteX66" fmla="*/ 388659 w 388659"/>
              <a:gd name="connsiteY66" fmla="*/ 84207 h 362746"/>
              <a:gd name="connsiteX67" fmla="*/ 384656 w 388659"/>
              <a:gd name="connsiteY67" fmla="*/ 90193 h 362746"/>
              <a:gd name="connsiteX68" fmla="*/ 297972 w 388659"/>
              <a:gd name="connsiteY68" fmla="*/ 126066 h 362746"/>
              <a:gd name="connsiteX69" fmla="*/ 297972 w 388659"/>
              <a:gd name="connsiteY69" fmla="*/ 137771 h 362746"/>
              <a:gd name="connsiteX70" fmla="*/ 375704 w 388659"/>
              <a:gd name="connsiteY70" fmla="*/ 105778 h 362746"/>
              <a:gd name="connsiteX71" fmla="*/ 375704 w 388659"/>
              <a:gd name="connsiteY71" fmla="*/ 103641 h 362746"/>
              <a:gd name="connsiteX72" fmla="*/ 382181 w 388659"/>
              <a:gd name="connsiteY72" fmla="*/ 97163 h 362746"/>
              <a:gd name="connsiteX73" fmla="*/ 388658 w 388659"/>
              <a:gd name="connsiteY73" fmla="*/ 103641 h 362746"/>
              <a:gd name="connsiteX74" fmla="*/ 388658 w 388659"/>
              <a:gd name="connsiteY74" fmla="*/ 110119 h 362746"/>
              <a:gd name="connsiteX75" fmla="*/ 384649 w 388659"/>
              <a:gd name="connsiteY75" fmla="*/ 116110 h 362746"/>
              <a:gd name="connsiteX76" fmla="*/ 297971 w 388659"/>
              <a:gd name="connsiteY76" fmla="*/ 151783 h 362746"/>
              <a:gd name="connsiteX77" fmla="*/ 297971 w 388659"/>
              <a:gd name="connsiteY77" fmla="*/ 232133 h 362746"/>
              <a:gd name="connsiteX78" fmla="*/ 310927 w 388659"/>
              <a:gd name="connsiteY78" fmla="*/ 212565 h 362746"/>
              <a:gd name="connsiteX79" fmla="*/ 310927 w 388659"/>
              <a:gd name="connsiteY79" fmla="*/ 168419 h 362746"/>
              <a:gd name="connsiteX80" fmla="*/ 317404 w 388659"/>
              <a:gd name="connsiteY80" fmla="*/ 161942 h 362746"/>
              <a:gd name="connsiteX81" fmla="*/ 323881 w 388659"/>
              <a:gd name="connsiteY81" fmla="*/ 168419 h 362746"/>
              <a:gd name="connsiteX82" fmla="*/ 323881 w 388659"/>
              <a:gd name="connsiteY82" fmla="*/ 213762 h 362746"/>
              <a:gd name="connsiteX83" fmla="*/ 323525 w 388659"/>
              <a:gd name="connsiteY83" fmla="*/ 215880 h 362746"/>
              <a:gd name="connsiteX84" fmla="*/ 297971 w 388659"/>
              <a:gd name="connsiteY84" fmla="*/ 249441 h 362746"/>
              <a:gd name="connsiteX85" fmla="*/ 297971 w 388659"/>
              <a:gd name="connsiteY85" fmla="*/ 286208 h 362746"/>
              <a:gd name="connsiteX86" fmla="*/ 310927 w 388659"/>
              <a:gd name="connsiteY86" fmla="*/ 304449 h 362746"/>
              <a:gd name="connsiteX87" fmla="*/ 291494 w 388659"/>
              <a:gd name="connsiteY87" fmla="*/ 323882 h 362746"/>
              <a:gd name="connsiteX88" fmla="*/ 272061 w 388659"/>
              <a:gd name="connsiteY88" fmla="*/ 304449 h 362746"/>
              <a:gd name="connsiteX89" fmla="*/ 285016 w 388659"/>
              <a:gd name="connsiteY89" fmla="*/ 286208 h 362746"/>
              <a:gd name="connsiteX90" fmla="*/ 285016 w 388659"/>
              <a:gd name="connsiteY90" fmla="*/ 147385 h 362746"/>
              <a:gd name="connsiteX91" fmla="*/ 285016 w 388659"/>
              <a:gd name="connsiteY91" fmla="*/ 147378 h 362746"/>
              <a:gd name="connsiteX92" fmla="*/ 285016 w 388659"/>
              <a:gd name="connsiteY92" fmla="*/ 126624 h 362746"/>
              <a:gd name="connsiteX93" fmla="*/ 211093 w 388659"/>
              <a:gd name="connsiteY93" fmla="*/ 99022 h 362746"/>
              <a:gd name="connsiteX94" fmla="*/ 194330 w 388659"/>
              <a:gd name="connsiteY94" fmla="*/ 103641 h 362746"/>
              <a:gd name="connsiteX95" fmla="*/ 168419 w 388659"/>
              <a:gd name="connsiteY95" fmla="*/ 84208 h 362746"/>
              <a:gd name="connsiteX96" fmla="*/ 194330 w 388659"/>
              <a:gd name="connsiteY96" fmla="*/ 64775 h 362746"/>
              <a:gd name="connsiteX97" fmla="*/ 220240 w 388659"/>
              <a:gd name="connsiteY97" fmla="*/ 84208 h 362746"/>
              <a:gd name="connsiteX98" fmla="*/ 219637 w 388659"/>
              <a:gd name="connsiteY98" fmla="*/ 88386 h 362746"/>
              <a:gd name="connsiteX99" fmla="*/ 290872 w 388659"/>
              <a:gd name="connsiteY99" fmla="*/ 114983 h 362746"/>
              <a:gd name="connsiteX100" fmla="*/ 365242 w 388659"/>
              <a:gd name="connsiteY100" fmla="*/ 84208 h 362746"/>
              <a:gd name="connsiteX101" fmla="*/ 194329 w 388659"/>
              <a:gd name="connsiteY101" fmla="*/ 13485 h 362746"/>
              <a:gd name="connsiteX102" fmla="*/ 23416 w 388659"/>
              <a:gd name="connsiteY102" fmla="*/ 84208 h 362746"/>
              <a:gd name="connsiteX103" fmla="*/ 194329 w 388659"/>
              <a:gd name="connsiteY103" fmla="*/ 154931 h 362746"/>
              <a:gd name="connsiteX104" fmla="*/ 259780 w 388659"/>
              <a:gd name="connsiteY104" fmla="*/ 127854 h 362746"/>
              <a:gd name="connsiteX105" fmla="*/ 268240 w 388659"/>
              <a:gd name="connsiteY105" fmla="*/ 131359 h 362746"/>
              <a:gd name="connsiteX106" fmla="*/ 264730 w 388659"/>
              <a:gd name="connsiteY106" fmla="*/ 139819 h 362746"/>
              <a:gd name="connsiteX107" fmla="*/ 196804 w 388659"/>
              <a:gd name="connsiteY107" fmla="*/ 167925 h 362746"/>
              <a:gd name="connsiteX108" fmla="*/ 194330 w 388659"/>
              <a:gd name="connsiteY108" fmla="*/ 168418 h 362746"/>
              <a:gd name="connsiteX109" fmla="*/ 191855 w 388659"/>
              <a:gd name="connsiteY109" fmla="*/ 167925 h 362746"/>
              <a:gd name="connsiteX110" fmla="*/ 4003 w 388659"/>
              <a:gd name="connsiteY110" fmla="*/ 90193 h 362746"/>
              <a:gd name="connsiteX111" fmla="*/ 0 w 388659"/>
              <a:gd name="connsiteY111" fmla="*/ 84208 h 362746"/>
              <a:gd name="connsiteX112" fmla="*/ 4003 w 388659"/>
              <a:gd name="connsiteY112" fmla="*/ 78222 h 36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88659" h="362746">
                <a:moveTo>
                  <a:pt x="291494" y="330358"/>
                </a:moveTo>
                <a:cubicBezTo>
                  <a:pt x="295076" y="330358"/>
                  <a:pt x="297971" y="333260"/>
                  <a:pt x="297971" y="336835"/>
                </a:cubicBezTo>
                <a:lnTo>
                  <a:pt x="297971" y="356268"/>
                </a:lnTo>
                <a:cubicBezTo>
                  <a:pt x="297971" y="359844"/>
                  <a:pt x="295076" y="362746"/>
                  <a:pt x="291494" y="362746"/>
                </a:cubicBezTo>
                <a:cubicBezTo>
                  <a:pt x="287911" y="362746"/>
                  <a:pt x="285016" y="359844"/>
                  <a:pt x="285016" y="356268"/>
                </a:cubicBezTo>
                <a:lnTo>
                  <a:pt x="285016" y="336835"/>
                </a:lnTo>
                <a:cubicBezTo>
                  <a:pt x="285016" y="333260"/>
                  <a:pt x="287911" y="330358"/>
                  <a:pt x="291494" y="330358"/>
                </a:cubicBezTo>
                <a:close/>
                <a:moveTo>
                  <a:pt x="273628" y="324075"/>
                </a:moveTo>
                <a:cubicBezTo>
                  <a:pt x="277100" y="324943"/>
                  <a:pt x="279212" y="328460"/>
                  <a:pt x="278344" y="331932"/>
                </a:cubicBezTo>
                <a:lnTo>
                  <a:pt x="271867" y="357842"/>
                </a:lnTo>
                <a:cubicBezTo>
                  <a:pt x="271128" y="360783"/>
                  <a:pt x="268492" y="362746"/>
                  <a:pt x="265590" y="362746"/>
                </a:cubicBezTo>
                <a:cubicBezTo>
                  <a:pt x="265072" y="362746"/>
                  <a:pt x="264540" y="362688"/>
                  <a:pt x="264016" y="362552"/>
                </a:cubicBezTo>
                <a:cubicBezTo>
                  <a:pt x="260544" y="361683"/>
                  <a:pt x="258425" y="358172"/>
                  <a:pt x="259300" y="354694"/>
                </a:cubicBezTo>
                <a:lnTo>
                  <a:pt x="265778" y="328784"/>
                </a:lnTo>
                <a:cubicBezTo>
                  <a:pt x="266639" y="325318"/>
                  <a:pt x="270156" y="323193"/>
                  <a:pt x="273628" y="324075"/>
                </a:cubicBezTo>
                <a:close/>
                <a:moveTo>
                  <a:pt x="309359" y="324074"/>
                </a:moveTo>
                <a:cubicBezTo>
                  <a:pt x="312817" y="323199"/>
                  <a:pt x="316342" y="325318"/>
                  <a:pt x="317209" y="328784"/>
                </a:cubicBezTo>
                <a:lnTo>
                  <a:pt x="323687" y="354694"/>
                </a:lnTo>
                <a:cubicBezTo>
                  <a:pt x="324556" y="358172"/>
                  <a:pt x="322444" y="361684"/>
                  <a:pt x="318972" y="362551"/>
                </a:cubicBezTo>
                <a:cubicBezTo>
                  <a:pt x="318446" y="362687"/>
                  <a:pt x="317916" y="362746"/>
                  <a:pt x="317397" y="362746"/>
                </a:cubicBezTo>
                <a:cubicBezTo>
                  <a:pt x="314495" y="362746"/>
                  <a:pt x="311859" y="360783"/>
                  <a:pt x="311121" y="357842"/>
                </a:cubicBezTo>
                <a:lnTo>
                  <a:pt x="304643" y="331932"/>
                </a:lnTo>
                <a:cubicBezTo>
                  <a:pt x="303775" y="328460"/>
                  <a:pt x="305887" y="324942"/>
                  <a:pt x="309359" y="324074"/>
                </a:cubicBezTo>
                <a:close/>
                <a:moveTo>
                  <a:pt x="291494" y="297971"/>
                </a:moveTo>
                <a:cubicBezTo>
                  <a:pt x="287918" y="297971"/>
                  <a:pt x="285016" y="300879"/>
                  <a:pt x="285016" y="304448"/>
                </a:cubicBezTo>
                <a:cubicBezTo>
                  <a:pt x="285016" y="308017"/>
                  <a:pt x="287918" y="310926"/>
                  <a:pt x="291494" y="310926"/>
                </a:cubicBezTo>
                <a:cubicBezTo>
                  <a:pt x="295069" y="310926"/>
                  <a:pt x="297971" y="308017"/>
                  <a:pt x="297971" y="304448"/>
                </a:cubicBezTo>
                <a:cubicBezTo>
                  <a:pt x="297971" y="300879"/>
                  <a:pt x="295069" y="297971"/>
                  <a:pt x="291494" y="297971"/>
                </a:cubicBezTo>
                <a:close/>
                <a:moveTo>
                  <a:pt x="71255" y="161940"/>
                </a:moveTo>
                <a:cubicBezTo>
                  <a:pt x="74831" y="161940"/>
                  <a:pt x="77733" y="164842"/>
                  <a:pt x="77733" y="168417"/>
                </a:cubicBezTo>
                <a:lnTo>
                  <a:pt x="77733" y="212413"/>
                </a:lnTo>
                <a:cubicBezTo>
                  <a:pt x="81464" y="220523"/>
                  <a:pt x="107420" y="269248"/>
                  <a:pt x="187853" y="271813"/>
                </a:cubicBezTo>
                <a:lnTo>
                  <a:pt x="187853" y="213761"/>
                </a:lnTo>
                <a:cubicBezTo>
                  <a:pt x="187853" y="210185"/>
                  <a:pt x="190755" y="207283"/>
                  <a:pt x="194330" y="207283"/>
                </a:cubicBezTo>
                <a:cubicBezTo>
                  <a:pt x="197905" y="207283"/>
                  <a:pt x="200808" y="210185"/>
                  <a:pt x="200808" y="213761"/>
                </a:cubicBezTo>
                <a:lnTo>
                  <a:pt x="200808" y="271872"/>
                </a:lnTo>
                <a:cubicBezTo>
                  <a:pt x="229866" y="270906"/>
                  <a:pt x="250413" y="263833"/>
                  <a:pt x="262715" y="257750"/>
                </a:cubicBezTo>
                <a:cubicBezTo>
                  <a:pt x="265934" y="256163"/>
                  <a:pt x="269808" y="257485"/>
                  <a:pt x="271388" y="260691"/>
                </a:cubicBezTo>
                <a:cubicBezTo>
                  <a:pt x="272982" y="263897"/>
                  <a:pt x="271666" y="267777"/>
                  <a:pt x="268455" y="269364"/>
                </a:cubicBezTo>
                <a:cubicBezTo>
                  <a:pt x="254010" y="276502"/>
                  <a:pt x="229420" y="285014"/>
                  <a:pt x="194331" y="285014"/>
                </a:cubicBezTo>
                <a:cubicBezTo>
                  <a:pt x="93934" y="285014"/>
                  <a:pt x="66365" y="218975"/>
                  <a:pt x="65238" y="216170"/>
                </a:cubicBezTo>
                <a:cubicBezTo>
                  <a:pt x="64933" y="215399"/>
                  <a:pt x="64778" y="214583"/>
                  <a:pt x="64778" y="213761"/>
                </a:cubicBezTo>
                <a:lnTo>
                  <a:pt x="64778" y="168417"/>
                </a:lnTo>
                <a:cubicBezTo>
                  <a:pt x="64778" y="164842"/>
                  <a:pt x="67680" y="161940"/>
                  <a:pt x="71255" y="161940"/>
                </a:cubicBezTo>
                <a:close/>
                <a:moveTo>
                  <a:pt x="6478" y="97163"/>
                </a:moveTo>
                <a:cubicBezTo>
                  <a:pt x="10053" y="97163"/>
                  <a:pt x="12955" y="100065"/>
                  <a:pt x="12955" y="103640"/>
                </a:cubicBezTo>
                <a:lnTo>
                  <a:pt x="12955" y="105791"/>
                </a:lnTo>
                <a:lnTo>
                  <a:pt x="194329" y="180841"/>
                </a:lnTo>
                <a:lnTo>
                  <a:pt x="263097" y="152378"/>
                </a:lnTo>
                <a:cubicBezTo>
                  <a:pt x="266393" y="151024"/>
                  <a:pt x="270196" y="152579"/>
                  <a:pt x="271563" y="155889"/>
                </a:cubicBezTo>
                <a:cubicBezTo>
                  <a:pt x="272929" y="159193"/>
                  <a:pt x="271362" y="162982"/>
                  <a:pt x="268058" y="164349"/>
                </a:cubicBezTo>
                <a:lnTo>
                  <a:pt x="196803" y="193836"/>
                </a:lnTo>
                <a:cubicBezTo>
                  <a:pt x="196013" y="194166"/>
                  <a:pt x="195171" y="194328"/>
                  <a:pt x="194329" y="194328"/>
                </a:cubicBezTo>
                <a:cubicBezTo>
                  <a:pt x="193487" y="194328"/>
                  <a:pt x="192644" y="194165"/>
                  <a:pt x="191855" y="193835"/>
                </a:cubicBezTo>
                <a:lnTo>
                  <a:pt x="4003" y="116103"/>
                </a:lnTo>
                <a:cubicBezTo>
                  <a:pt x="1580" y="115106"/>
                  <a:pt x="0" y="112741"/>
                  <a:pt x="0" y="110118"/>
                </a:cubicBezTo>
                <a:lnTo>
                  <a:pt x="0" y="103640"/>
                </a:lnTo>
                <a:cubicBezTo>
                  <a:pt x="0" y="100065"/>
                  <a:pt x="2903" y="97163"/>
                  <a:pt x="6478" y="97163"/>
                </a:cubicBezTo>
                <a:close/>
                <a:moveTo>
                  <a:pt x="194329" y="77730"/>
                </a:moveTo>
                <a:cubicBezTo>
                  <a:pt x="186419" y="77730"/>
                  <a:pt x="181373" y="81565"/>
                  <a:pt x="181373" y="84208"/>
                </a:cubicBezTo>
                <a:cubicBezTo>
                  <a:pt x="181373" y="86850"/>
                  <a:pt x="186420" y="90685"/>
                  <a:pt x="194329" y="90685"/>
                </a:cubicBezTo>
                <a:cubicBezTo>
                  <a:pt x="202238" y="90685"/>
                  <a:pt x="207284" y="86851"/>
                  <a:pt x="207284" y="84208"/>
                </a:cubicBezTo>
                <a:cubicBezTo>
                  <a:pt x="207284" y="81565"/>
                  <a:pt x="202239" y="77730"/>
                  <a:pt x="194329" y="77730"/>
                </a:cubicBezTo>
                <a:close/>
                <a:moveTo>
                  <a:pt x="191855" y="491"/>
                </a:moveTo>
                <a:cubicBezTo>
                  <a:pt x="193441" y="-164"/>
                  <a:pt x="195216" y="-164"/>
                  <a:pt x="196803" y="491"/>
                </a:cubicBezTo>
                <a:lnTo>
                  <a:pt x="384662" y="78222"/>
                </a:lnTo>
                <a:cubicBezTo>
                  <a:pt x="387079" y="79226"/>
                  <a:pt x="388659" y="81584"/>
                  <a:pt x="388659" y="84207"/>
                </a:cubicBezTo>
                <a:cubicBezTo>
                  <a:pt x="388659" y="86830"/>
                  <a:pt x="387078" y="89195"/>
                  <a:pt x="384656" y="90193"/>
                </a:cubicBezTo>
                <a:lnTo>
                  <a:pt x="297972" y="126066"/>
                </a:lnTo>
                <a:lnTo>
                  <a:pt x="297972" y="137771"/>
                </a:lnTo>
                <a:lnTo>
                  <a:pt x="375704" y="105778"/>
                </a:lnTo>
                <a:lnTo>
                  <a:pt x="375704" y="103641"/>
                </a:lnTo>
                <a:cubicBezTo>
                  <a:pt x="375704" y="100065"/>
                  <a:pt x="378599" y="97163"/>
                  <a:pt x="382181" y="97163"/>
                </a:cubicBezTo>
                <a:cubicBezTo>
                  <a:pt x="385763" y="97163"/>
                  <a:pt x="388658" y="100065"/>
                  <a:pt x="388658" y="103641"/>
                </a:cubicBezTo>
                <a:lnTo>
                  <a:pt x="388658" y="110119"/>
                </a:lnTo>
                <a:cubicBezTo>
                  <a:pt x="388658" y="112742"/>
                  <a:pt x="387078" y="115113"/>
                  <a:pt x="384649" y="116110"/>
                </a:cubicBezTo>
                <a:lnTo>
                  <a:pt x="297971" y="151783"/>
                </a:lnTo>
                <a:lnTo>
                  <a:pt x="297971" y="232133"/>
                </a:lnTo>
                <a:cubicBezTo>
                  <a:pt x="305913" y="223777"/>
                  <a:pt x="309806" y="215311"/>
                  <a:pt x="310927" y="212565"/>
                </a:cubicBezTo>
                <a:lnTo>
                  <a:pt x="310927" y="168419"/>
                </a:lnTo>
                <a:cubicBezTo>
                  <a:pt x="310927" y="164844"/>
                  <a:pt x="313822" y="161942"/>
                  <a:pt x="317404" y="161942"/>
                </a:cubicBezTo>
                <a:cubicBezTo>
                  <a:pt x="320986" y="161942"/>
                  <a:pt x="323881" y="164844"/>
                  <a:pt x="323881" y="168419"/>
                </a:cubicBezTo>
                <a:lnTo>
                  <a:pt x="323881" y="213762"/>
                </a:lnTo>
                <a:cubicBezTo>
                  <a:pt x="323881" y="214481"/>
                  <a:pt x="323758" y="215200"/>
                  <a:pt x="323525" y="215880"/>
                </a:cubicBezTo>
                <a:cubicBezTo>
                  <a:pt x="323234" y="216709"/>
                  <a:pt x="316568" y="235404"/>
                  <a:pt x="297971" y="249441"/>
                </a:cubicBezTo>
                <a:lnTo>
                  <a:pt x="297971" y="286208"/>
                </a:lnTo>
                <a:cubicBezTo>
                  <a:pt x="305492" y="288896"/>
                  <a:pt x="310927" y="296015"/>
                  <a:pt x="310927" y="304449"/>
                </a:cubicBezTo>
                <a:cubicBezTo>
                  <a:pt x="310927" y="315163"/>
                  <a:pt x="302208" y="323882"/>
                  <a:pt x="291494" y="323882"/>
                </a:cubicBezTo>
                <a:cubicBezTo>
                  <a:pt x="280780" y="323882"/>
                  <a:pt x="272061" y="315163"/>
                  <a:pt x="272061" y="304449"/>
                </a:cubicBezTo>
                <a:cubicBezTo>
                  <a:pt x="272061" y="296015"/>
                  <a:pt x="277496" y="288896"/>
                  <a:pt x="285016" y="286208"/>
                </a:cubicBezTo>
                <a:lnTo>
                  <a:pt x="285016" y="147385"/>
                </a:lnTo>
                <a:lnTo>
                  <a:pt x="285016" y="147378"/>
                </a:lnTo>
                <a:lnTo>
                  <a:pt x="285016" y="126624"/>
                </a:lnTo>
                <a:lnTo>
                  <a:pt x="211093" y="99022"/>
                </a:lnTo>
                <a:cubicBezTo>
                  <a:pt x="206598" y="101872"/>
                  <a:pt x="200814" y="103641"/>
                  <a:pt x="194330" y="103641"/>
                </a:cubicBezTo>
                <a:cubicBezTo>
                  <a:pt x="179800" y="103641"/>
                  <a:pt x="168419" y="95103"/>
                  <a:pt x="168419" y="84208"/>
                </a:cubicBezTo>
                <a:cubicBezTo>
                  <a:pt x="168419" y="73312"/>
                  <a:pt x="179800" y="64775"/>
                  <a:pt x="194330" y="64775"/>
                </a:cubicBezTo>
                <a:cubicBezTo>
                  <a:pt x="208859" y="64775"/>
                  <a:pt x="220240" y="73312"/>
                  <a:pt x="220240" y="84208"/>
                </a:cubicBezTo>
                <a:cubicBezTo>
                  <a:pt x="220240" y="85652"/>
                  <a:pt x="220013" y="87038"/>
                  <a:pt x="219637" y="88386"/>
                </a:cubicBezTo>
                <a:lnTo>
                  <a:pt x="290872" y="114983"/>
                </a:lnTo>
                <a:lnTo>
                  <a:pt x="365242" y="84208"/>
                </a:lnTo>
                <a:lnTo>
                  <a:pt x="194329" y="13485"/>
                </a:lnTo>
                <a:lnTo>
                  <a:pt x="23416" y="84208"/>
                </a:lnTo>
                <a:lnTo>
                  <a:pt x="194329" y="154931"/>
                </a:lnTo>
                <a:lnTo>
                  <a:pt x="259780" y="127854"/>
                </a:lnTo>
                <a:cubicBezTo>
                  <a:pt x="263084" y="126493"/>
                  <a:pt x="266873" y="128055"/>
                  <a:pt x="268240" y="131359"/>
                </a:cubicBezTo>
                <a:cubicBezTo>
                  <a:pt x="269607" y="134669"/>
                  <a:pt x="268040" y="138458"/>
                  <a:pt x="264730" y="139819"/>
                </a:cubicBezTo>
                <a:lnTo>
                  <a:pt x="196804" y="167925"/>
                </a:lnTo>
                <a:cubicBezTo>
                  <a:pt x="196014" y="168256"/>
                  <a:pt x="195172" y="168418"/>
                  <a:pt x="194330" y="168418"/>
                </a:cubicBezTo>
                <a:cubicBezTo>
                  <a:pt x="193487" y="168418"/>
                  <a:pt x="192645" y="168255"/>
                  <a:pt x="191855" y="167925"/>
                </a:cubicBezTo>
                <a:lnTo>
                  <a:pt x="4003" y="90193"/>
                </a:lnTo>
                <a:cubicBezTo>
                  <a:pt x="1580" y="89196"/>
                  <a:pt x="0" y="86831"/>
                  <a:pt x="0" y="84208"/>
                </a:cubicBezTo>
                <a:cubicBezTo>
                  <a:pt x="0" y="81584"/>
                  <a:pt x="1580" y="79227"/>
                  <a:pt x="4003" y="78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15F50A6-713D-F667-1C7C-60531E03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12" y="2505180"/>
            <a:ext cx="313262" cy="3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dad Nacional Autónoma de México - UNAM Logo PNG Vector (EPS) Free  Download">
            <a:extLst>
              <a:ext uri="{FF2B5EF4-FFF2-40B4-BE49-F238E27FC236}">
                <a16:creationId xmlns:a16="http://schemas.microsoft.com/office/drawing/2014/main" id="{5CF84DB4-8942-C5EA-92BB-411C83C95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32" y="1790166"/>
            <a:ext cx="240201" cy="3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2D524A8-63D3-E955-7989-1DA87B9AC069}"/>
              </a:ext>
            </a:extLst>
          </p:cNvPr>
          <p:cNvSpPr/>
          <p:nvPr/>
        </p:nvSpPr>
        <p:spPr>
          <a:xfrm>
            <a:off x="4717666" y="2240253"/>
            <a:ext cx="354336" cy="391072"/>
          </a:xfrm>
          <a:custGeom>
            <a:avLst/>
            <a:gdLst>
              <a:gd name="connsiteX0" fmla="*/ 308460 w 372895"/>
              <a:gd name="connsiteY0" fmla="*/ 334233 h 411555"/>
              <a:gd name="connsiteX1" fmla="*/ 308460 w 372895"/>
              <a:gd name="connsiteY1" fmla="*/ 347535 h 411555"/>
              <a:gd name="connsiteX2" fmla="*/ 315318 w 372895"/>
              <a:gd name="connsiteY2" fmla="*/ 354393 h 411555"/>
              <a:gd name="connsiteX3" fmla="*/ 322176 w 372895"/>
              <a:gd name="connsiteY3" fmla="*/ 347535 h 411555"/>
              <a:gd name="connsiteX4" fmla="*/ 322176 w 372895"/>
              <a:gd name="connsiteY4" fmla="*/ 334233 h 411555"/>
              <a:gd name="connsiteX5" fmla="*/ 218249 w 372895"/>
              <a:gd name="connsiteY5" fmla="*/ 334233 h 411555"/>
              <a:gd name="connsiteX6" fmla="*/ 218249 w 372895"/>
              <a:gd name="connsiteY6" fmla="*/ 347535 h 411555"/>
              <a:gd name="connsiteX7" fmla="*/ 225107 w 372895"/>
              <a:gd name="connsiteY7" fmla="*/ 354393 h 411555"/>
              <a:gd name="connsiteX8" fmla="*/ 231965 w 372895"/>
              <a:gd name="connsiteY8" fmla="*/ 347535 h 411555"/>
              <a:gd name="connsiteX9" fmla="*/ 231965 w 372895"/>
              <a:gd name="connsiteY9" fmla="*/ 334233 h 411555"/>
              <a:gd name="connsiteX10" fmla="*/ 192889 w 372895"/>
              <a:gd name="connsiteY10" fmla="*/ 269799 h 411555"/>
              <a:gd name="connsiteX11" fmla="*/ 179588 w 372895"/>
              <a:gd name="connsiteY11" fmla="*/ 283101 h 411555"/>
              <a:gd name="connsiteX12" fmla="*/ 179588 w 372895"/>
              <a:gd name="connsiteY12" fmla="*/ 300999 h 411555"/>
              <a:gd name="connsiteX13" fmla="*/ 206192 w 372895"/>
              <a:gd name="connsiteY13" fmla="*/ 329276 h 411555"/>
              <a:gd name="connsiteX14" fmla="*/ 206192 w 372895"/>
              <a:gd name="connsiteY14" fmla="*/ 328205 h 411555"/>
              <a:gd name="connsiteX15" fmla="*/ 212220 w 372895"/>
              <a:gd name="connsiteY15" fmla="*/ 322177 h 411555"/>
              <a:gd name="connsiteX16" fmla="*/ 237994 w 372895"/>
              <a:gd name="connsiteY16" fmla="*/ 322177 h 411555"/>
              <a:gd name="connsiteX17" fmla="*/ 244023 w 372895"/>
              <a:gd name="connsiteY17" fmla="*/ 328205 h 411555"/>
              <a:gd name="connsiteX18" fmla="*/ 244023 w 372895"/>
              <a:gd name="connsiteY18" fmla="*/ 339713 h 411555"/>
              <a:gd name="connsiteX19" fmla="*/ 270212 w 372895"/>
              <a:gd name="connsiteY19" fmla="*/ 341507 h 411555"/>
              <a:gd name="connsiteX20" fmla="*/ 276464 w 372895"/>
              <a:gd name="connsiteY20" fmla="*/ 341408 h 411555"/>
              <a:gd name="connsiteX21" fmla="*/ 282681 w 372895"/>
              <a:gd name="connsiteY21" fmla="*/ 347242 h 411555"/>
              <a:gd name="connsiteX22" fmla="*/ 276847 w 372895"/>
              <a:gd name="connsiteY22" fmla="*/ 353459 h 411555"/>
              <a:gd name="connsiteX23" fmla="*/ 270213 w 372895"/>
              <a:gd name="connsiteY23" fmla="*/ 353564 h 411555"/>
              <a:gd name="connsiteX24" fmla="*/ 243530 w 372895"/>
              <a:gd name="connsiteY24" fmla="*/ 351813 h 411555"/>
              <a:gd name="connsiteX25" fmla="*/ 225108 w 372895"/>
              <a:gd name="connsiteY25" fmla="*/ 366451 h 411555"/>
              <a:gd name="connsiteX26" fmla="*/ 206192 w 372895"/>
              <a:gd name="connsiteY26" fmla="*/ 347536 h 411555"/>
              <a:gd name="connsiteX27" fmla="*/ 206192 w 372895"/>
              <a:gd name="connsiteY27" fmla="*/ 342380 h 411555"/>
              <a:gd name="connsiteX28" fmla="*/ 186032 w 372895"/>
              <a:gd name="connsiteY28" fmla="*/ 331554 h 411555"/>
              <a:gd name="connsiteX29" fmla="*/ 186032 w 372895"/>
              <a:gd name="connsiteY29" fmla="*/ 386851 h 411555"/>
              <a:gd name="connsiteX30" fmla="*/ 198678 w 372895"/>
              <a:gd name="connsiteY30" fmla="*/ 399498 h 411555"/>
              <a:gd name="connsiteX31" fmla="*/ 341747 w 372895"/>
              <a:gd name="connsiteY31" fmla="*/ 399498 h 411555"/>
              <a:gd name="connsiteX32" fmla="*/ 354393 w 372895"/>
              <a:gd name="connsiteY32" fmla="*/ 386852 h 411555"/>
              <a:gd name="connsiteX33" fmla="*/ 354393 w 372895"/>
              <a:gd name="connsiteY33" fmla="*/ 331555 h 411555"/>
              <a:gd name="connsiteX34" fmla="*/ 334232 w 372895"/>
              <a:gd name="connsiteY34" fmla="*/ 342380 h 411555"/>
              <a:gd name="connsiteX35" fmla="*/ 334232 w 372895"/>
              <a:gd name="connsiteY35" fmla="*/ 347536 h 411555"/>
              <a:gd name="connsiteX36" fmla="*/ 315317 w 372895"/>
              <a:gd name="connsiteY36" fmla="*/ 366451 h 411555"/>
              <a:gd name="connsiteX37" fmla="*/ 296401 w 372895"/>
              <a:gd name="connsiteY37" fmla="*/ 347536 h 411555"/>
              <a:gd name="connsiteX38" fmla="*/ 296401 w 372895"/>
              <a:gd name="connsiteY38" fmla="*/ 328205 h 411555"/>
              <a:gd name="connsiteX39" fmla="*/ 302430 w 372895"/>
              <a:gd name="connsiteY39" fmla="*/ 322177 h 411555"/>
              <a:gd name="connsiteX40" fmla="*/ 328203 w 372895"/>
              <a:gd name="connsiteY40" fmla="*/ 322177 h 411555"/>
              <a:gd name="connsiteX41" fmla="*/ 334232 w 372895"/>
              <a:gd name="connsiteY41" fmla="*/ 328205 h 411555"/>
              <a:gd name="connsiteX42" fmla="*/ 334232 w 372895"/>
              <a:gd name="connsiteY42" fmla="*/ 329276 h 411555"/>
              <a:gd name="connsiteX43" fmla="*/ 360836 w 372895"/>
              <a:gd name="connsiteY43" fmla="*/ 300999 h 411555"/>
              <a:gd name="connsiteX44" fmla="*/ 360836 w 372895"/>
              <a:gd name="connsiteY44" fmla="*/ 283101 h 411555"/>
              <a:gd name="connsiteX45" fmla="*/ 347534 w 372895"/>
              <a:gd name="connsiteY45" fmla="*/ 269799 h 411555"/>
              <a:gd name="connsiteX46" fmla="*/ 250882 w 372895"/>
              <a:gd name="connsiteY46" fmla="*/ 237580 h 411555"/>
              <a:gd name="connsiteX47" fmla="*/ 244023 w 372895"/>
              <a:gd name="connsiteY47" fmla="*/ 244439 h 411555"/>
              <a:gd name="connsiteX48" fmla="*/ 244023 w 372895"/>
              <a:gd name="connsiteY48" fmla="*/ 257740 h 411555"/>
              <a:gd name="connsiteX49" fmla="*/ 296401 w 372895"/>
              <a:gd name="connsiteY49" fmla="*/ 257740 h 411555"/>
              <a:gd name="connsiteX50" fmla="*/ 296401 w 372895"/>
              <a:gd name="connsiteY50" fmla="*/ 244439 h 411555"/>
              <a:gd name="connsiteX51" fmla="*/ 289543 w 372895"/>
              <a:gd name="connsiteY51" fmla="*/ 237580 h 411555"/>
              <a:gd name="connsiteX52" fmla="*/ 130429 w 372895"/>
              <a:gd name="connsiteY52" fmla="*/ 233923 h 411555"/>
              <a:gd name="connsiteX53" fmla="*/ 124502 w 372895"/>
              <a:gd name="connsiteY53" fmla="*/ 239850 h 411555"/>
              <a:gd name="connsiteX54" fmla="*/ 124104 w 372895"/>
              <a:gd name="connsiteY54" fmla="*/ 248988 h 411555"/>
              <a:gd name="connsiteX55" fmla="*/ 136754 w 372895"/>
              <a:gd name="connsiteY55" fmla="*/ 248988 h 411555"/>
              <a:gd name="connsiteX56" fmla="*/ 136356 w 372895"/>
              <a:gd name="connsiteY56" fmla="*/ 239850 h 411555"/>
              <a:gd name="connsiteX57" fmla="*/ 250882 w 372895"/>
              <a:gd name="connsiteY57" fmla="*/ 225524 h 411555"/>
              <a:gd name="connsiteX58" fmla="*/ 289544 w 372895"/>
              <a:gd name="connsiteY58" fmla="*/ 225524 h 411555"/>
              <a:gd name="connsiteX59" fmla="*/ 308459 w 372895"/>
              <a:gd name="connsiteY59" fmla="*/ 244439 h 411555"/>
              <a:gd name="connsiteX60" fmla="*/ 308459 w 372895"/>
              <a:gd name="connsiteY60" fmla="*/ 257741 h 411555"/>
              <a:gd name="connsiteX61" fmla="*/ 347535 w 372895"/>
              <a:gd name="connsiteY61" fmla="*/ 257741 h 411555"/>
              <a:gd name="connsiteX62" fmla="*/ 372894 w 372895"/>
              <a:gd name="connsiteY62" fmla="*/ 283100 h 411555"/>
              <a:gd name="connsiteX63" fmla="*/ 372895 w 372895"/>
              <a:gd name="connsiteY63" fmla="*/ 300998 h 411555"/>
              <a:gd name="connsiteX64" fmla="*/ 366452 w 372895"/>
              <a:gd name="connsiteY64" fmla="*/ 319793 h 411555"/>
              <a:gd name="connsiteX65" fmla="*/ 366452 w 372895"/>
              <a:gd name="connsiteY65" fmla="*/ 386851 h 411555"/>
              <a:gd name="connsiteX66" fmla="*/ 341748 w 372895"/>
              <a:gd name="connsiteY66" fmla="*/ 411555 h 411555"/>
              <a:gd name="connsiteX67" fmla="*/ 198678 w 372895"/>
              <a:gd name="connsiteY67" fmla="*/ 411555 h 411555"/>
              <a:gd name="connsiteX68" fmla="*/ 173975 w 372895"/>
              <a:gd name="connsiteY68" fmla="*/ 386851 h 411555"/>
              <a:gd name="connsiteX69" fmla="*/ 173975 w 372895"/>
              <a:gd name="connsiteY69" fmla="*/ 319793 h 411555"/>
              <a:gd name="connsiteX70" fmla="*/ 167531 w 372895"/>
              <a:gd name="connsiteY70" fmla="*/ 300999 h 411555"/>
              <a:gd name="connsiteX71" fmla="*/ 167531 w 372895"/>
              <a:gd name="connsiteY71" fmla="*/ 283100 h 411555"/>
              <a:gd name="connsiteX72" fmla="*/ 192890 w 372895"/>
              <a:gd name="connsiteY72" fmla="*/ 257741 h 411555"/>
              <a:gd name="connsiteX73" fmla="*/ 231966 w 372895"/>
              <a:gd name="connsiteY73" fmla="*/ 257741 h 411555"/>
              <a:gd name="connsiteX74" fmla="*/ 231966 w 372895"/>
              <a:gd name="connsiteY74" fmla="*/ 244439 h 411555"/>
              <a:gd name="connsiteX75" fmla="*/ 250882 w 372895"/>
              <a:gd name="connsiteY75" fmla="*/ 225524 h 411555"/>
              <a:gd name="connsiteX76" fmla="*/ 177546 w 372895"/>
              <a:gd name="connsiteY76" fmla="*/ 192181 h 411555"/>
              <a:gd name="connsiteX77" fmla="*/ 139250 w 372895"/>
              <a:gd name="connsiteY77" fmla="*/ 225691 h 411555"/>
              <a:gd name="connsiteX78" fmla="*/ 154093 w 372895"/>
              <a:gd name="connsiteY78" fmla="*/ 240535 h 411555"/>
              <a:gd name="connsiteX79" fmla="*/ 158781 w 372895"/>
              <a:gd name="connsiteY79" fmla="*/ 242211 h 411555"/>
              <a:gd name="connsiteX80" fmla="*/ 163050 w 372895"/>
              <a:gd name="connsiteY80" fmla="*/ 239648 h 411555"/>
              <a:gd name="connsiteX81" fmla="*/ 187835 w 372895"/>
              <a:gd name="connsiteY81" fmla="*/ 202470 h 411555"/>
              <a:gd name="connsiteX82" fmla="*/ 83313 w 372895"/>
              <a:gd name="connsiteY82" fmla="*/ 192181 h 411555"/>
              <a:gd name="connsiteX83" fmla="*/ 73024 w 372895"/>
              <a:gd name="connsiteY83" fmla="*/ 202470 h 411555"/>
              <a:gd name="connsiteX84" fmla="*/ 97809 w 372895"/>
              <a:gd name="connsiteY84" fmla="*/ 239648 h 411555"/>
              <a:gd name="connsiteX85" fmla="*/ 102077 w 372895"/>
              <a:gd name="connsiteY85" fmla="*/ 242211 h 411555"/>
              <a:gd name="connsiteX86" fmla="*/ 106767 w 372895"/>
              <a:gd name="connsiteY86" fmla="*/ 240535 h 411555"/>
              <a:gd name="connsiteX87" fmla="*/ 121610 w 372895"/>
              <a:gd name="connsiteY87" fmla="*/ 225691 h 411555"/>
              <a:gd name="connsiteX88" fmla="*/ 94990 w 372895"/>
              <a:gd name="connsiteY88" fmla="*/ 173559 h 411555"/>
              <a:gd name="connsiteX89" fmla="*/ 94990 w 372895"/>
              <a:gd name="connsiteY89" fmla="*/ 186378 h 411555"/>
              <a:gd name="connsiteX90" fmla="*/ 130429 w 372895"/>
              <a:gd name="connsiteY90" fmla="*/ 217387 h 411555"/>
              <a:gd name="connsiteX91" fmla="*/ 165867 w 372895"/>
              <a:gd name="connsiteY91" fmla="*/ 186378 h 411555"/>
              <a:gd name="connsiteX92" fmla="*/ 165867 w 372895"/>
              <a:gd name="connsiteY92" fmla="*/ 173559 h 411555"/>
              <a:gd name="connsiteX93" fmla="*/ 130429 w 372895"/>
              <a:gd name="connsiteY93" fmla="*/ 184035 h 411555"/>
              <a:gd name="connsiteX94" fmla="*/ 94990 w 372895"/>
              <a:gd name="connsiteY94" fmla="*/ 173559 h 411555"/>
              <a:gd name="connsiteX95" fmla="*/ 130754 w 372895"/>
              <a:gd name="connsiteY95" fmla="*/ 12232 h 411555"/>
              <a:gd name="connsiteX96" fmla="*/ 88186 w 372895"/>
              <a:gd name="connsiteY96" fmla="*/ 28346 h 411555"/>
              <a:gd name="connsiteX97" fmla="*/ 84025 w 372895"/>
              <a:gd name="connsiteY97" fmla="*/ 30012 h 411555"/>
              <a:gd name="connsiteX98" fmla="*/ 74417 w 372895"/>
              <a:gd name="connsiteY98" fmla="*/ 33083 h 411555"/>
              <a:gd name="connsiteX99" fmla="*/ 65371 w 372895"/>
              <a:gd name="connsiteY99" fmla="*/ 53603 h 411555"/>
              <a:gd name="connsiteX100" fmla="*/ 69982 w 372895"/>
              <a:gd name="connsiteY100" fmla="*/ 89684 h 411555"/>
              <a:gd name="connsiteX101" fmla="*/ 77062 w 372895"/>
              <a:gd name="connsiteY101" fmla="*/ 93497 h 411555"/>
              <a:gd name="connsiteX102" fmla="*/ 83757 w 372895"/>
              <a:gd name="connsiteY102" fmla="*/ 85735 h 411555"/>
              <a:gd name="connsiteX103" fmla="*/ 92077 w 372895"/>
              <a:gd name="connsiteY103" fmla="*/ 83871 h 411555"/>
              <a:gd name="connsiteX104" fmla="*/ 93942 w 372895"/>
              <a:gd name="connsiteY104" fmla="*/ 92190 h 411555"/>
              <a:gd name="connsiteX105" fmla="*/ 81598 w 372895"/>
              <a:gd name="connsiteY105" fmla="*/ 105229 h 411555"/>
              <a:gd name="connsiteX106" fmla="*/ 74211 w 372895"/>
              <a:gd name="connsiteY106" fmla="*/ 106416 h 411555"/>
              <a:gd name="connsiteX107" fmla="*/ 69878 w 372895"/>
              <a:gd name="connsiteY107" fmla="*/ 103388 h 411555"/>
              <a:gd name="connsiteX108" fmla="*/ 64167 w 372895"/>
              <a:gd name="connsiteY108" fmla="*/ 101198 h 411555"/>
              <a:gd name="connsiteX109" fmla="*/ 59447 w 372895"/>
              <a:gd name="connsiteY109" fmla="*/ 107519 h 411555"/>
              <a:gd name="connsiteX110" fmla="*/ 59447 w 372895"/>
              <a:gd name="connsiteY110" fmla="*/ 112066 h 411555"/>
              <a:gd name="connsiteX111" fmla="*/ 64105 w 372895"/>
              <a:gd name="connsiteY111" fmla="*/ 118542 h 411555"/>
              <a:gd name="connsiteX112" fmla="*/ 65662 w 372895"/>
              <a:gd name="connsiteY112" fmla="*/ 118648 h 411555"/>
              <a:gd name="connsiteX113" fmla="*/ 78164 w 372895"/>
              <a:gd name="connsiteY113" fmla="*/ 128448 h 411555"/>
              <a:gd name="connsiteX114" fmla="*/ 130430 w 372895"/>
              <a:gd name="connsiteY114" fmla="*/ 171976 h 411555"/>
              <a:gd name="connsiteX115" fmla="*/ 182695 w 372895"/>
              <a:gd name="connsiteY115" fmla="*/ 128448 h 411555"/>
              <a:gd name="connsiteX116" fmla="*/ 195196 w 372895"/>
              <a:gd name="connsiteY116" fmla="*/ 118647 h 411555"/>
              <a:gd name="connsiteX117" fmla="*/ 196754 w 372895"/>
              <a:gd name="connsiteY117" fmla="*/ 118541 h 411555"/>
              <a:gd name="connsiteX118" fmla="*/ 201411 w 372895"/>
              <a:gd name="connsiteY118" fmla="*/ 112065 h 411555"/>
              <a:gd name="connsiteX119" fmla="*/ 201411 w 372895"/>
              <a:gd name="connsiteY119" fmla="*/ 107449 h 411555"/>
              <a:gd name="connsiteX120" fmla="*/ 196677 w 372895"/>
              <a:gd name="connsiteY120" fmla="*/ 101209 h 411555"/>
              <a:gd name="connsiteX121" fmla="*/ 191809 w 372895"/>
              <a:gd name="connsiteY121" fmla="*/ 101559 h 411555"/>
              <a:gd name="connsiteX122" fmla="*/ 180132 w 372895"/>
              <a:gd name="connsiteY122" fmla="*/ 95571 h 411555"/>
              <a:gd name="connsiteX123" fmla="*/ 175436 w 372895"/>
              <a:gd name="connsiteY123" fmla="*/ 84293 h 411555"/>
              <a:gd name="connsiteX124" fmla="*/ 84235 w 372895"/>
              <a:gd name="connsiteY124" fmla="*/ 63366 h 411555"/>
              <a:gd name="connsiteX125" fmla="*/ 85159 w 372895"/>
              <a:gd name="connsiteY125" fmla="*/ 54891 h 411555"/>
              <a:gd name="connsiteX126" fmla="*/ 93635 w 372895"/>
              <a:gd name="connsiteY126" fmla="*/ 55815 h 411555"/>
              <a:gd name="connsiteX127" fmla="*/ 177524 w 372895"/>
              <a:gd name="connsiteY127" fmla="*/ 71467 h 411555"/>
              <a:gd name="connsiteX128" fmla="*/ 184620 w 372895"/>
              <a:gd name="connsiteY128" fmla="*/ 74980 h 411555"/>
              <a:gd name="connsiteX129" fmla="*/ 190662 w 372895"/>
              <a:gd name="connsiteY129" fmla="*/ 89490 h 411555"/>
              <a:gd name="connsiteX130" fmla="*/ 196480 w 372895"/>
              <a:gd name="connsiteY130" fmla="*/ 89092 h 411555"/>
              <a:gd name="connsiteX131" fmla="*/ 185474 w 372895"/>
              <a:gd name="connsiteY131" fmla="*/ 30154 h 411555"/>
              <a:gd name="connsiteX132" fmla="*/ 130754 w 372895"/>
              <a:gd name="connsiteY132" fmla="*/ 12232 h 411555"/>
              <a:gd name="connsiteX133" fmla="*/ 130104 w 372895"/>
              <a:gd name="connsiteY133" fmla="*/ 192 h 411555"/>
              <a:gd name="connsiteX134" fmla="*/ 194590 w 372895"/>
              <a:gd name="connsiteY134" fmla="*/ 22262 h 411555"/>
              <a:gd name="connsiteX135" fmla="*/ 207846 w 372895"/>
              <a:gd name="connsiteY135" fmla="*/ 94064 h 411555"/>
              <a:gd name="connsiteX136" fmla="*/ 213470 w 372895"/>
              <a:gd name="connsiteY136" fmla="*/ 107450 h 411555"/>
              <a:gd name="connsiteX137" fmla="*/ 213470 w 372895"/>
              <a:gd name="connsiteY137" fmla="*/ 112066 h 411555"/>
              <a:gd name="connsiteX138" fmla="*/ 199172 w 372895"/>
              <a:gd name="connsiteY138" fmla="*/ 130354 h 411555"/>
              <a:gd name="connsiteX139" fmla="*/ 194555 w 372895"/>
              <a:gd name="connsiteY139" fmla="*/ 130689 h 411555"/>
              <a:gd name="connsiteX140" fmla="*/ 194539 w 372895"/>
              <a:gd name="connsiteY140" fmla="*/ 130706 h 411555"/>
              <a:gd name="connsiteX141" fmla="*/ 177926 w 372895"/>
              <a:gd name="connsiteY141" fmla="*/ 163503 h 411555"/>
              <a:gd name="connsiteX142" fmla="*/ 177926 w 372895"/>
              <a:gd name="connsiteY142" fmla="*/ 177905 h 411555"/>
              <a:gd name="connsiteX143" fmla="*/ 182084 w 372895"/>
              <a:gd name="connsiteY143" fmla="*/ 179667 h 411555"/>
              <a:gd name="connsiteX144" fmla="*/ 199709 w 372895"/>
              <a:gd name="connsiteY144" fmla="*/ 197291 h 411555"/>
              <a:gd name="connsiteX145" fmla="*/ 230417 w 372895"/>
              <a:gd name="connsiteY145" fmla="*/ 209135 h 411555"/>
              <a:gd name="connsiteX146" fmla="*/ 233871 w 372895"/>
              <a:gd name="connsiteY146" fmla="*/ 216931 h 411555"/>
              <a:gd name="connsiteX147" fmla="*/ 228245 w 372895"/>
              <a:gd name="connsiteY147" fmla="*/ 220792 h 411555"/>
              <a:gd name="connsiteX148" fmla="*/ 226076 w 372895"/>
              <a:gd name="connsiteY148" fmla="*/ 220386 h 411555"/>
              <a:gd name="connsiteX149" fmla="*/ 197683 w 372895"/>
              <a:gd name="connsiteY149" fmla="*/ 209434 h 411555"/>
              <a:gd name="connsiteX150" fmla="*/ 173081 w 372895"/>
              <a:gd name="connsiteY150" fmla="*/ 246336 h 411555"/>
              <a:gd name="connsiteX151" fmla="*/ 159972 w 372895"/>
              <a:gd name="connsiteY151" fmla="*/ 254209 h 411555"/>
              <a:gd name="connsiteX152" fmla="*/ 158192 w 372895"/>
              <a:gd name="connsiteY152" fmla="*/ 254296 h 411555"/>
              <a:gd name="connsiteX153" fmla="*/ 148945 w 372895"/>
              <a:gd name="connsiteY153" fmla="*/ 251686 h 411555"/>
              <a:gd name="connsiteX154" fmla="*/ 154228 w 372895"/>
              <a:gd name="connsiteY154" fmla="*/ 373046 h 411555"/>
              <a:gd name="connsiteX155" fmla="*/ 148467 w 372895"/>
              <a:gd name="connsiteY155" fmla="*/ 379331 h 411555"/>
              <a:gd name="connsiteX156" fmla="*/ 148200 w 372895"/>
              <a:gd name="connsiteY156" fmla="*/ 379337 h 411555"/>
              <a:gd name="connsiteX157" fmla="*/ 142182 w 372895"/>
              <a:gd name="connsiteY157" fmla="*/ 373570 h 411555"/>
              <a:gd name="connsiteX158" fmla="*/ 137283 w 372895"/>
              <a:gd name="connsiteY158" fmla="*/ 261044 h 411555"/>
              <a:gd name="connsiteX159" fmla="*/ 123583 w 372895"/>
              <a:gd name="connsiteY159" fmla="*/ 261044 h 411555"/>
              <a:gd name="connsiteX160" fmla="*/ 118684 w 372895"/>
              <a:gd name="connsiteY160" fmla="*/ 373570 h 411555"/>
              <a:gd name="connsiteX161" fmla="*/ 112666 w 372895"/>
              <a:gd name="connsiteY161" fmla="*/ 379337 h 411555"/>
              <a:gd name="connsiteX162" fmla="*/ 112399 w 372895"/>
              <a:gd name="connsiteY162" fmla="*/ 379331 h 411555"/>
              <a:gd name="connsiteX163" fmla="*/ 106638 w 372895"/>
              <a:gd name="connsiteY163" fmla="*/ 373046 h 411555"/>
              <a:gd name="connsiteX164" fmla="*/ 111922 w 372895"/>
              <a:gd name="connsiteY164" fmla="*/ 251686 h 411555"/>
              <a:gd name="connsiteX165" fmla="*/ 102674 w 372895"/>
              <a:gd name="connsiteY165" fmla="*/ 254296 h 411555"/>
              <a:gd name="connsiteX166" fmla="*/ 100892 w 372895"/>
              <a:gd name="connsiteY166" fmla="*/ 254209 h 411555"/>
              <a:gd name="connsiteX167" fmla="*/ 87780 w 372895"/>
              <a:gd name="connsiteY167" fmla="*/ 246335 h 411555"/>
              <a:gd name="connsiteX168" fmla="*/ 63178 w 372895"/>
              <a:gd name="connsiteY168" fmla="*/ 209434 h 411555"/>
              <a:gd name="connsiteX169" fmla="*/ 30952 w 372895"/>
              <a:gd name="connsiteY169" fmla="*/ 221864 h 411555"/>
              <a:gd name="connsiteX170" fmla="*/ 19253 w 372895"/>
              <a:gd name="connsiteY170" fmla="*/ 230095 h 411555"/>
              <a:gd name="connsiteX171" fmla="*/ 41349 w 372895"/>
              <a:gd name="connsiteY171" fmla="*/ 252191 h 411555"/>
              <a:gd name="connsiteX172" fmla="*/ 53526 w 372895"/>
              <a:gd name="connsiteY172" fmla="*/ 281587 h 411555"/>
              <a:gd name="connsiteX173" fmla="*/ 53526 w 372895"/>
              <a:gd name="connsiteY173" fmla="*/ 373309 h 411555"/>
              <a:gd name="connsiteX174" fmla="*/ 47497 w 372895"/>
              <a:gd name="connsiteY174" fmla="*/ 379338 h 411555"/>
              <a:gd name="connsiteX175" fmla="*/ 41468 w 372895"/>
              <a:gd name="connsiteY175" fmla="*/ 373309 h 411555"/>
              <a:gd name="connsiteX176" fmla="*/ 41468 w 372895"/>
              <a:gd name="connsiteY176" fmla="*/ 281587 h 411555"/>
              <a:gd name="connsiteX177" fmla="*/ 32824 w 372895"/>
              <a:gd name="connsiteY177" fmla="*/ 260717 h 411555"/>
              <a:gd name="connsiteX178" fmla="*/ 13241 w 372895"/>
              <a:gd name="connsiteY178" fmla="*/ 241135 h 411555"/>
              <a:gd name="connsiteX179" fmla="*/ 12082 w 372895"/>
              <a:gd name="connsiteY179" fmla="*/ 250583 h 411555"/>
              <a:gd name="connsiteX180" fmla="*/ 16988 w 372895"/>
              <a:gd name="connsiteY180" fmla="*/ 373066 h 411555"/>
              <a:gd name="connsiteX181" fmla="*/ 11205 w 372895"/>
              <a:gd name="connsiteY181" fmla="*/ 379331 h 411555"/>
              <a:gd name="connsiteX182" fmla="*/ 10959 w 372895"/>
              <a:gd name="connsiteY182" fmla="*/ 379336 h 411555"/>
              <a:gd name="connsiteX183" fmla="*/ 4939 w 372895"/>
              <a:gd name="connsiteY183" fmla="*/ 373549 h 411555"/>
              <a:gd name="connsiteX184" fmla="*/ 34 w 372895"/>
              <a:gd name="connsiteY184" fmla="*/ 251064 h 411555"/>
              <a:gd name="connsiteX185" fmla="*/ 26612 w 372895"/>
              <a:gd name="connsiteY185" fmla="*/ 210613 h 411555"/>
              <a:gd name="connsiteX186" fmla="*/ 61151 w 372895"/>
              <a:gd name="connsiteY186" fmla="*/ 197290 h 411555"/>
              <a:gd name="connsiteX187" fmla="*/ 78776 w 372895"/>
              <a:gd name="connsiteY187" fmla="*/ 179666 h 411555"/>
              <a:gd name="connsiteX188" fmla="*/ 82934 w 372895"/>
              <a:gd name="connsiteY188" fmla="*/ 177905 h 411555"/>
              <a:gd name="connsiteX189" fmla="*/ 82934 w 372895"/>
              <a:gd name="connsiteY189" fmla="*/ 163502 h 411555"/>
              <a:gd name="connsiteX190" fmla="*/ 66321 w 372895"/>
              <a:gd name="connsiteY190" fmla="*/ 130706 h 411555"/>
              <a:gd name="connsiteX191" fmla="*/ 66305 w 372895"/>
              <a:gd name="connsiteY191" fmla="*/ 130688 h 411555"/>
              <a:gd name="connsiteX192" fmla="*/ 61688 w 372895"/>
              <a:gd name="connsiteY192" fmla="*/ 130353 h 411555"/>
              <a:gd name="connsiteX193" fmla="*/ 47390 w 372895"/>
              <a:gd name="connsiteY193" fmla="*/ 112065 h 411555"/>
              <a:gd name="connsiteX194" fmla="*/ 47390 w 372895"/>
              <a:gd name="connsiteY194" fmla="*/ 107518 h 411555"/>
              <a:gd name="connsiteX195" fmla="*/ 57787 w 372895"/>
              <a:gd name="connsiteY195" fmla="*/ 90685 h 411555"/>
              <a:gd name="connsiteX196" fmla="*/ 53313 w 372895"/>
              <a:gd name="connsiteY196" fmla="*/ 53604 h 411555"/>
              <a:gd name="connsiteX197" fmla="*/ 81527 w 372895"/>
              <a:gd name="connsiteY197" fmla="*/ 18164 h 411555"/>
              <a:gd name="connsiteX198" fmla="*/ 130104 w 372895"/>
              <a:gd name="connsiteY198" fmla="*/ 192 h 41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72895" h="411555">
                <a:moveTo>
                  <a:pt x="308460" y="334233"/>
                </a:moveTo>
                <a:lnTo>
                  <a:pt x="308460" y="347535"/>
                </a:lnTo>
                <a:cubicBezTo>
                  <a:pt x="308460" y="351316"/>
                  <a:pt x="311537" y="354393"/>
                  <a:pt x="315318" y="354393"/>
                </a:cubicBezTo>
                <a:cubicBezTo>
                  <a:pt x="319099" y="354393"/>
                  <a:pt x="322176" y="351317"/>
                  <a:pt x="322176" y="347535"/>
                </a:cubicBezTo>
                <a:lnTo>
                  <a:pt x="322176" y="334233"/>
                </a:lnTo>
                <a:close/>
                <a:moveTo>
                  <a:pt x="218249" y="334233"/>
                </a:moveTo>
                <a:lnTo>
                  <a:pt x="218249" y="347535"/>
                </a:lnTo>
                <a:cubicBezTo>
                  <a:pt x="218249" y="351317"/>
                  <a:pt x="221326" y="354393"/>
                  <a:pt x="225107" y="354393"/>
                </a:cubicBezTo>
                <a:cubicBezTo>
                  <a:pt x="228888" y="354393"/>
                  <a:pt x="231965" y="351317"/>
                  <a:pt x="231965" y="347535"/>
                </a:cubicBezTo>
                <a:lnTo>
                  <a:pt x="231965" y="334233"/>
                </a:lnTo>
                <a:close/>
                <a:moveTo>
                  <a:pt x="192889" y="269799"/>
                </a:moveTo>
                <a:cubicBezTo>
                  <a:pt x="185554" y="269799"/>
                  <a:pt x="179588" y="275766"/>
                  <a:pt x="179588" y="283101"/>
                </a:cubicBezTo>
                <a:lnTo>
                  <a:pt x="179588" y="300999"/>
                </a:lnTo>
                <a:cubicBezTo>
                  <a:pt x="179588" y="311347"/>
                  <a:pt x="189380" y="321610"/>
                  <a:pt x="206192" y="329276"/>
                </a:cubicBezTo>
                <a:lnTo>
                  <a:pt x="206192" y="328205"/>
                </a:lnTo>
                <a:cubicBezTo>
                  <a:pt x="206192" y="324876"/>
                  <a:pt x="208891" y="322177"/>
                  <a:pt x="212220" y="322177"/>
                </a:cubicBezTo>
                <a:lnTo>
                  <a:pt x="237994" y="322177"/>
                </a:lnTo>
                <a:cubicBezTo>
                  <a:pt x="241323" y="322177"/>
                  <a:pt x="244023" y="324876"/>
                  <a:pt x="244023" y="328205"/>
                </a:cubicBezTo>
                <a:lnTo>
                  <a:pt x="244023" y="339713"/>
                </a:lnTo>
                <a:cubicBezTo>
                  <a:pt x="252491" y="340899"/>
                  <a:pt x="261274" y="341507"/>
                  <a:pt x="270212" y="341507"/>
                </a:cubicBezTo>
                <a:cubicBezTo>
                  <a:pt x="272288" y="341507"/>
                  <a:pt x="274391" y="341474"/>
                  <a:pt x="276464" y="341408"/>
                </a:cubicBezTo>
                <a:cubicBezTo>
                  <a:pt x="279816" y="341293"/>
                  <a:pt x="282575" y="343914"/>
                  <a:pt x="282681" y="347242"/>
                </a:cubicBezTo>
                <a:cubicBezTo>
                  <a:pt x="282787" y="350570"/>
                  <a:pt x="280174" y="353354"/>
                  <a:pt x="276847" y="353459"/>
                </a:cubicBezTo>
                <a:cubicBezTo>
                  <a:pt x="274647" y="353529"/>
                  <a:pt x="272415" y="353564"/>
                  <a:pt x="270213" y="353564"/>
                </a:cubicBezTo>
                <a:cubicBezTo>
                  <a:pt x="261129" y="353564"/>
                  <a:pt x="252186" y="352969"/>
                  <a:pt x="243530" y="351813"/>
                </a:cubicBezTo>
                <a:cubicBezTo>
                  <a:pt x="241585" y="360189"/>
                  <a:pt x="234066" y="366451"/>
                  <a:pt x="225108" y="366451"/>
                </a:cubicBezTo>
                <a:cubicBezTo>
                  <a:pt x="214678" y="366451"/>
                  <a:pt x="206192" y="357966"/>
                  <a:pt x="206192" y="347536"/>
                </a:cubicBezTo>
                <a:lnTo>
                  <a:pt x="206192" y="342380"/>
                </a:lnTo>
                <a:cubicBezTo>
                  <a:pt x="198364" y="339248"/>
                  <a:pt x="191607" y="335603"/>
                  <a:pt x="186032" y="331554"/>
                </a:cubicBezTo>
                <a:lnTo>
                  <a:pt x="186032" y="386851"/>
                </a:lnTo>
                <a:cubicBezTo>
                  <a:pt x="186032" y="393824"/>
                  <a:pt x="191705" y="399498"/>
                  <a:pt x="198678" y="399498"/>
                </a:cubicBezTo>
                <a:lnTo>
                  <a:pt x="341747" y="399498"/>
                </a:lnTo>
                <a:cubicBezTo>
                  <a:pt x="348721" y="399498"/>
                  <a:pt x="354393" y="393825"/>
                  <a:pt x="354393" y="386852"/>
                </a:cubicBezTo>
                <a:lnTo>
                  <a:pt x="354393" y="331555"/>
                </a:lnTo>
                <a:cubicBezTo>
                  <a:pt x="348817" y="335604"/>
                  <a:pt x="342060" y="339248"/>
                  <a:pt x="334232" y="342380"/>
                </a:cubicBezTo>
                <a:lnTo>
                  <a:pt x="334232" y="347536"/>
                </a:lnTo>
                <a:cubicBezTo>
                  <a:pt x="334232" y="357965"/>
                  <a:pt x="325746" y="366451"/>
                  <a:pt x="315317" y="366451"/>
                </a:cubicBezTo>
                <a:cubicBezTo>
                  <a:pt x="304887" y="366451"/>
                  <a:pt x="296401" y="357966"/>
                  <a:pt x="296401" y="347536"/>
                </a:cubicBezTo>
                <a:lnTo>
                  <a:pt x="296401" y="328205"/>
                </a:lnTo>
                <a:cubicBezTo>
                  <a:pt x="296401" y="324876"/>
                  <a:pt x="299100" y="322177"/>
                  <a:pt x="302430" y="322177"/>
                </a:cubicBezTo>
                <a:lnTo>
                  <a:pt x="328203" y="322177"/>
                </a:lnTo>
                <a:cubicBezTo>
                  <a:pt x="331533" y="322177"/>
                  <a:pt x="334232" y="324876"/>
                  <a:pt x="334232" y="328205"/>
                </a:cubicBezTo>
                <a:lnTo>
                  <a:pt x="334232" y="329276"/>
                </a:lnTo>
                <a:cubicBezTo>
                  <a:pt x="351044" y="321610"/>
                  <a:pt x="360836" y="311348"/>
                  <a:pt x="360836" y="300999"/>
                </a:cubicBezTo>
                <a:lnTo>
                  <a:pt x="360836" y="283101"/>
                </a:lnTo>
                <a:cubicBezTo>
                  <a:pt x="360836" y="275766"/>
                  <a:pt x="354869" y="269799"/>
                  <a:pt x="347534" y="269799"/>
                </a:cubicBezTo>
                <a:close/>
                <a:moveTo>
                  <a:pt x="250882" y="237580"/>
                </a:moveTo>
                <a:cubicBezTo>
                  <a:pt x="247100" y="237580"/>
                  <a:pt x="244023" y="240657"/>
                  <a:pt x="244023" y="244439"/>
                </a:cubicBezTo>
                <a:lnTo>
                  <a:pt x="244023" y="257740"/>
                </a:lnTo>
                <a:lnTo>
                  <a:pt x="296401" y="257740"/>
                </a:lnTo>
                <a:lnTo>
                  <a:pt x="296401" y="244439"/>
                </a:lnTo>
                <a:cubicBezTo>
                  <a:pt x="296401" y="240658"/>
                  <a:pt x="293325" y="237580"/>
                  <a:pt x="289543" y="237580"/>
                </a:cubicBezTo>
                <a:close/>
                <a:moveTo>
                  <a:pt x="130429" y="233923"/>
                </a:moveTo>
                <a:lnTo>
                  <a:pt x="124502" y="239850"/>
                </a:lnTo>
                <a:lnTo>
                  <a:pt x="124104" y="248988"/>
                </a:lnTo>
                <a:lnTo>
                  <a:pt x="136754" y="248988"/>
                </a:lnTo>
                <a:lnTo>
                  <a:pt x="136356" y="239850"/>
                </a:lnTo>
                <a:close/>
                <a:moveTo>
                  <a:pt x="250882" y="225524"/>
                </a:moveTo>
                <a:lnTo>
                  <a:pt x="289544" y="225524"/>
                </a:lnTo>
                <a:cubicBezTo>
                  <a:pt x="299973" y="225524"/>
                  <a:pt x="308459" y="234009"/>
                  <a:pt x="308459" y="244439"/>
                </a:cubicBezTo>
                <a:lnTo>
                  <a:pt x="308459" y="257741"/>
                </a:lnTo>
                <a:lnTo>
                  <a:pt x="347535" y="257741"/>
                </a:lnTo>
                <a:cubicBezTo>
                  <a:pt x="361519" y="257741"/>
                  <a:pt x="372894" y="269117"/>
                  <a:pt x="372894" y="283100"/>
                </a:cubicBezTo>
                <a:lnTo>
                  <a:pt x="372895" y="300998"/>
                </a:lnTo>
                <a:cubicBezTo>
                  <a:pt x="372895" y="307596"/>
                  <a:pt x="370673" y="313933"/>
                  <a:pt x="366452" y="319793"/>
                </a:cubicBezTo>
                <a:lnTo>
                  <a:pt x="366452" y="386851"/>
                </a:lnTo>
                <a:cubicBezTo>
                  <a:pt x="366452" y="400473"/>
                  <a:pt x="355369" y="411555"/>
                  <a:pt x="341748" y="411555"/>
                </a:cubicBezTo>
                <a:lnTo>
                  <a:pt x="198678" y="411555"/>
                </a:lnTo>
                <a:cubicBezTo>
                  <a:pt x="185057" y="411555"/>
                  <a:pt x="173975" y="400473"/>
                  <a:pt x="173975" y="386851"/>
                </a:cubicBezTo>
                <a:lnTo>
                  <a:pt x="173975" y="319793"/>
                </a:lnTo>
                <a:cubicBezTo>
                  <a:pt x="169753" y="313934"/>
                  <a:pt x="167531" y="307597"/>
                  <a:pt x="167531" y="300999"/>
                </a:cubicBezTo>
                <a:lnTo>
                  <a:pt x="167531" y="283100"/>
                </a:lnTo>
                <a:cubicBezTo>
                  <a:pt x="167531" y="269117"/>
                  <a:pt x="178907" y="257741"/>
                  <a:pt x="192890" y="257741"/>
                </a:cubicBezTo>
                <a:lnTo>
                  <a:pt x="231966" y="257741"/>
                </a:lnTo>
                <a:lnTo>
                  <a:pt x="231966" y="244439"/>
                </a:lnTo>
                <a:cubicBezTo>
                  <a:pt x="231966" y="234010"/>
                  <a:pt x="240451" y="225524"/>
                  <a:pt x="250882" y="225524"/>
                </a:cubicBezTo>
                <a:close/>
                <a:moveTo>
                  <a:pt x="177546" y="192181"/>
                </a:moveTo>
                <a:lnTo>
                  <a:pt x="139250" y="225691"/>
                </a:lnTo>
                <a:lnTo>
                  <a:pt x="154093" y="240535"/>
                </a:lnTo>
                <a:cubicBezTo>
                  <a:pt x="155788" y="242229"/>
                  <a:pt x="157757" y="242315"/>
                  <a:pt x="158781" y="242211"/>
                </a:cubicBezTo>
                <a:cubicBezTo>
                  <a:pt x="160523" y="242039"/>
                  <a:pt x="162078" y="241105"/>
                  <a:pt x="163050" y="239648"/>
                </a:cubicBezTo>
                <a:lnTo>
                  <a:pt x="187835" y="202470"/>
                </a:lnTo>
                <a:close/>
                <a:moveTo>
                  <a:pt x="83313" y="192181"/>
                </a:moveTo>
                <a:lnTo>
                  <a:pt x="73024" y="202470"/>
                </a:lnTo>
                <a:lnTo>
                  <a:pt x="97809" y="239648"/>
                </a:lnTo>
                <a:cubicBezTo>
                  <a:pt x="98780" y="241105"/>
                  <a:pt x="100335" y="242039"/>
                  <a:pt x="102077" y="242211"/>
                </a:cubicBezTo>
                <a:cubicBezTo>
                  <a:pt x="103818" y="242385"/>
                  <a:pt x="105528" y="241773"/>
                  <a:pt x="106767" y="240535"/>
                </a:cubicBezTo>
                <a:lnTo>
                  <a:pt x="121610" y="225691"/>
                </a:lnTo>
                <a:close/>
                <a:moveTo>
                  <a:pt x="94990" y="173559"/>
                </a:moveTo>
                <a:lnTo>
                  <a:pt x="94990" y="186378"/>
                </a:lnTo>
                <a:lnTo>
                  <a:pt x="130429" y="217387"/>
                </a:lnTo>
                <a:lnTo>
                  <a:pt x="165867" y="186378"/>
                </a:lnTo>
                <a:lnTo>
                  <a:pt x="165867" y="173559"/>
                </a:lnTo>
                <a:cubicBezTo>
                  <a:pt x="155601" y="180212"/>
                  <a:pt x="143400" y="184035"/>
                  <a:pt x="130429" y="184035"/>
                </a:cubicBezTo>
                <a:cubicBezTo>
                  <a:pt x="117458" y="184035"/>
                  <a:pt x="105256" y="180212"/>
                  <a:pt x="94990" y="173559"/>
                </a:cubicBezTo>
                <a:close/>
                <a:moveTo>
                  <a:pt x="130754" y="12232"/>
                </a:moveTo>
                <a:cubicBezTo>
                  <a:pt x="103975" y="13679"/>
                  <a:pt x="88341" y="28199"/>
                  <a:pt x="88186" y="28346"/>
                </a:cubicBezTo>
                <a:cubicBezTo>
                  <a:pt x="87067" y="29405"/>
                  <a:pt x="85567" y="30012"/>
                  <a:pt x="84025" y="30012"/>
                </a:cubicBezTo>
                <a:cubicBezTo>
                  <a:pt x="84023" y="30013"/>
                  <a:pt x="79089" y="30126"/>
                  <a:pt x="74417" y="33083"/>
                </a:cubicBezTo>
                <a:cubicBezTo>
                  <a:pt x="68414" y="36879"/>
                  <a:pt x="65371" y="43784"/>
                  <a:pt x="65371" y="53603"/>
                </a:cubicBezTo>
                <a:cubicBezTo>
                  <a:pt x="65371" y="70098"/>
                  <a:pt x="68367" y="83603"/>
                  <a:pt x="69982" y="89684"/>
                </a:cubicBezTo>
                <a:cubicBezTo>
                  <a:pt x="72587" y="90397"/>
                  <a:pt x="75011" y="91690"/>
                  <a:pt x="77062" y="93497"/>
                </a:cubicBezTo>
                <a:cubicBezTo>
                  <a:pt x="79637" y="91297"/>
                  <a:pt x="81881" y="88696"/>
                  <a:pt x="83757" y="85735"/>
                </a:cubicBezTo>
                <a:cubicBezTo>
                  <a:pt x="85539" y="82924"/>
                  <a:pt x="89263" y="82087"/>
                  <a:pt x="92077" y="83871"/>
                </a:cubicBezTo>
                <a:cubicBezTo>
                  <a:pt x="94889" y="85653"/>
                  <a:pt x="95724" y="89378"/>
                  <a:pt x="93942" y="92190"/>
                </a:cubicBezTo>
                <a:cubicBezTo>
                  <a:pt x="90652" y="97383"/>
                  <a:pt x="86498" y="101770"/>
                  <a:pt x="81598" y="105229"/>
                </a:cubicBezTo>
                <a:cubicBezTo>
                  <a:pt x="79475" y="106728"/>
                  <a:pt x="76713" y="107171"/>
                  <a:pt x="74211" y="106416"/>
                </a:cubicBezTo>
                <a:cubicBezTo>
                  <a:pt x="72498" y="105899"/>
                  <a:pt x="71001" y="104852"/>
                  <a:pt x="69878" y="103388"/>
                </a:cubicBezTo>
                <a:cubicBezTo>
                  <a:pt x="68526" y="101625"/>
                  <a:pt x="66394" y="100807"/>
                  <a:pt x="64167" y="101198"/>
                </a:cubicBezTo>
                <a:cubicBezTo>
                  <a:pt x="61520" y="101662"/>
                  <a:pt x="59447" y="104439"/>
                  <a:pt x="59447" y="107519"/>
                </a:cubicBezTo>
                <a:lnTo>
                  <a:pt x="59447" y="112066"/>
                </a:lnTo>
                <a:cubicBezTo>
                  <a:pt x="59447" y="115214"/>
                  <a:pt x="61450" y="117998"/>
                  <a:pt x="64105" y="118542"/>
                </a:cubicBezTo>
                <a:cubicBezTo>
                  <a:pt x="64630" y="118649"/>
                  <a:pt x="65154" y="118684"/>
                  <a:pt x="65662" y="118648"/>
                </a:cubicBezTo>
                <a:cubicBezTo>
                  <a:pt x="71579" y="118217"/>
                  <a:pt x="77074" y="122518"/>
                  <a:pt x="78164" y="128448"/>
                </a:cubicBezTo>
                <a:cubicBezTo>
                  <a:pt x="82797" y="153670"/>
                  <a:pt x="104777" y="171976"/>
                  <a:pt x="130430" y="171976"/>
                </a:cubicBezTo>
                <a:cubicBezTo>
                  <a:pt x="156081" y="171976"/>
                  <a:pt x="178062" y="153670"/>
                  <a:pt x="182695" y="128448"/>
                </a:cubicBezTo>
                <a:cubicBezTo>
                  <a:pt x="183783" y="122517"/>
                  <a:pt x="189281" y="118215"/>
                  <a:pt x="195196" y="118647"/>
                </a:cubicBezTo>
                <a:cubicBezTo>
                  <a:pt x="195705" y="118684"/>
                  <a:pt x="196227" y="118649"/>
                  <a:pt x="196754" y="118541"/>
                </a:cubicBezTo>
                <a:cubicBezTo>
                  <a:pt x="199408" y="117998"/>
                  <a:pt x="201411" y="115214"/>
                  <a:pt x="201411" y="112065"/>
                </a:cubicBezTo>
                <a:lnTo>
                  <a:pt x="201411" y="107449"/>
                </a:lnTo>
                <a:cubicBezTo>
                  <a:pt x="201411" y="104428"/>
                  <a:pt x="199376" y="101746"/>
                  <a:pt x="196677" y="101209"/>
                </a:cubicBezTo>
                <a:cubicBezTo>
                  <a:pt x="195775" y="101030"/>
                  <a:pt x="193708" y="101111"/>
                  <a:pt x="191809" y="101559"/>
                </a:cubicBezTo>
                <a:cubicBezTo>
                  <a:pt x="186964" y="102700"/>
                  <a:pt x="182053" y="100182"/>
                  <a:pt x="180132" y="95571"/>
                </a:cubicBezTo>
                <a:lnTo>
                  <a:pt x="175436" y="84293"/>
                </a:lnTo>
                <a:cubicBezTo>
                  <a:pt x="159202" y="87571"/>
                  <a:pt x="109296" y="94566"/>
                  <a:pt x="84235" y="63366"/>
                </a:cubicBezTo>
                <a:cubicBezTo>
                  <a:pt x="82149" y="60770"/>
                  <a:pt x="82564" y="56976"/>
                  <a:pt x="85159" y="54891"/>
                </a:cubicBezTo>
                <a:cubicBezTo>
                  <a:pt x="87755" y="52805"/>
                  <a:pt x="91550" y="53219"/>
                  <a:pt x="93635" y="55815"/>
                </a:cubicBezTo>
                <a:cubicBezTo>
                  <a:pt x="118341" y="86571"/>
                  <a:pt x="176936" y="71621"/>
                  <a:pt x="177524" y="71467"/>
                </a:cubicBezTo>
                <a:cubicBezTo>
                  <a:pt x="180434" y="70703"/>
                  <a:pt x="183463" y="72202"/>
                  <a:pt x="184620" y="74980"/>
                </a:cubicBezTo>
                <a:lnTo>
                  <a:pt x="190662" y="89490"/>
                </a:lnTo>
                <a:cubicBezTo>
                  <a:pt x="192659" y="89140"/>
                  <a:pt x="194668" y="89008"/>
                  <a:pt x="196480" y="89092"/>
                </a:cubicBezTo>
                <a:cubicBezTo>
                  <a:pt x="200692" y="63683"/>
                  <a:pt x="196920" y="43373"/>
                  <a:pt x="185474" y="30154"/>
                </a:cubicBezTo>
                <a:cubicBezTo>
                  <a:pt x="174174" y="17105"/>
                  <a:pt x="155253" y="10905"/>
                  <a:pt x="130754" y="12232"/>
                </a:cubicBezTo>
                <a:close/>
                <a:moveTo>
                  <a:pt x="130104" y="192"/>
                </a:moveTo>
                <a:cubicBezTo>
                  <a:pt x="158461" y="-1338"/>
                  <a:pt x="180759" y="6291"/>
                  <a:pt x="194590" y="22262"/>
                </a:cubicBezTo>
                <a:cubicBezTo>
                  <a:pt x="208936" y="38828"/>
                  <a:pt x="213500" y="63622"/>
                  <a:pt x="207846" y="94064"/>
                </a:cubicBezTo>
                <a:cubicBezTo>
                  <a:pt x="211325" y="97450"/>
                  <a:pt x="213470" y="102232"/>
                  <a:pt x="213470" y="107450"/>
                </a:cubicBezTo>
                <a:lnTo>
                  <a:pt x="213470" y="112066"/>
                </a:lnTo>
                <a:cubicBezTo>
                  <a:pt x="213470" y="120967"/>
                  <a:pt x="207457" y="128658"/>
                  <a:pt x="199172" y="130354"/>
                </a:cubicBezTo>
                <a:cubicBezTo>
                  <a:pt x="197640" y="130667"/>
                  <a:pt x="196091" y="130780"/>
                  <a:pt x="194555" y="130689"/>
                </a:cubicBezTo>
                <a:cubicBezTo>
                  <a:pt x="194550" y="130694"/>
                  <a:pt x="194544" y="130700"/>
                  <a:pt x="194539" y="130706"/>
                </a:cubicBezTo>
                <a:cubicBezTo>
                  <a:pt x="192194" y="143390"/>
                  <a:pt x="186267" y="154641"/>
                  <a:pt x="177926" y="163503"/>
                </a:cubicBezTo>
                <a:lnTo>
                  <a:pt x="177926" y="177905"/>
                </a:lnTo>
                <a:cubicBezTo>
                  <a:pt x="179438" y="177932"/>
                  <a:pt x="180938" y="178520"/>
                  <a:pt x="182084" y="179667"/>
                </a:cubicBezTo>
                <a:lnTo>
                  <a:pt x="199709" y="197291"/>
                </a:lnTo>
                <a:lnTo>
                  <a:pt x="230417" y="209135"/>
                </a:lnTo>
                <a:cubicBezTo>
                  <a:pt x="233523" y="210335"/>
                  <a:pt x="235070" y="213824"/>
                  <a:pt x="233871" y="216931"/>
                </a:cubicBezTo>
                <a:cubicBezTo>
                  <a:pt x="232948" y="219324"/>
                  <a:pt x="230665" y="220792"/>
                  <a:pt x="228245" y="220792"/>
                </a:cubicBezTo>
                <a:cubicBezTo>
                  <a:pt x="227523" y="220792"/>
                  <a:pt x="226790" y="220661"/>
                  <a:pt x="226076" y="220386"/>
                </a:cubicBezTo>
                <a:lnTo>
                  <a:pt x="197683" y="209434"/>
                </a:lnTo>
                <a:lnTo>
                  <a:pt x="173081" y="246336"/>
                </a:lnTo>
                <a:cubicBezTo>
                  <a:pt x="170098" y="250810"/>
                  <a:pt x="165319" y="253681"/>
                  <a:pt x="159972" y="254209"/>
                </a:cubicBezTo>
                <a:cubicBezTo>
                  <a:pt x="159378" y="254267"/>
                  <a:pt x="158783" y="254296"/>
                  <a:pt x="158192" y="254296"/>
                </a:cubicBezTo>
                <a:cubicBezTo>
                  <a:pt x="154904" y="254296"/>
                  <a:pt x="151721" y="253376"/>
                  <a:pt x="148945" y="251686"/>
                </a:cubicBezTo>
                <a:lnTo>
                  <a:pt x="154228" y="373046"/>
                </a:lnTo>
                <a:cubicBezTo>
                  <a:pt x="154373" y="376373"/>
                  <a:pt x="151794" y="379187"/>
                  <a:pt x="148467" y="379331"/>
                </a:cubicBezTo>
                <a:cubicBezTo>
                  <a:pt x="148378" y="379335"/>
                  <a:pt x="148289" y="379337"/>
                  <a:pt x="148200" y="379337"/>
                </a:cubicBezTo>
                <a:cubicBezTo>
                  <a:pt x="144992" y="379337"/>
                  <a:pt x="142323" y="376807"/>
                  <a:pt x="142182" y="373570"/>
                </a:cubicBezTo>
                <a:lnTo>
                  <a:pt x="137283" y="261044"/>
                </a:lnTo>
                <a:lnTo>
                  <a:pt x="123583" y="261044"/>
                </a:lnTo>
                <a:lnTo>
                  <a:pt x="118684" y="373570"/>
                </a:lnTo>
                <a:cubicBezTo>
                  <a:pt x="118543" y="376808"/>
                  <a:pt x="115875" y="379337"/>
                  <a:pt x="112666" y="379337"/>
                </a:cubicBezTo>
                <a:cubicBezTo>
                  <a:pt x="112577" y="379337"/>
                  <a:pt x="112488" y="379335"/>
                  <a:pt x="112399" y="379331"/>
                </a:cubicBezTo>
                <a:cubicBezTo>
                  <a:pt x="109072" y="379187"/>
                  <a:pt x="106493" y="376373"/>
                  <a:pt x="106638" y="373046"/>
                </a:cubicBezTo>
                <a:lnTo>
                  <a:pt x="111922" y="251686"/>
                </a:lnTo>
                <a:cubicBezTo>
                  <a:pt x="109145" y="253376"/>
                  <a:pt x="105962" y="254296"/>
                  <a:pt x="102674" y="254296"/>
                </a:cubicBezTo>
                <a:cubicBezTo>
                  <a:pt x="102082" y="254296"/>
                  <a:pt x="101488" y="254267"/>
                  <a:pt x="100892" y="254209"/>
                </a:cubicBezTo>
                <a:cubicBezTo>
                  <a:pt x="95541" y="253679"/>
                  <a:pt x="90762" y="250809"/>
                  <a:pt x="87780" y="246335"/>
                </a:cubicBezTo>
                <a:lnTo>
                  <a:pt x="63178" y="209434"/>
                </a:lnTo>
                <a:lnTo>
                  <a:pt x="30952" y="221864"/>
                </a:lnTo>
                <a:cubicBezTo>
                  <a:pt x="26324" y="223649"/>
                  <a:pt x="22349" y="226514"/>
                  <a:pt x="19253" y="230095"/>
                </a:cubicBezTo>
                <a:lnTo>
                  <a:pt x="41349" y="252191"/>
                </a:lnTo>
                <a:cubicBezTo>
                  <a:pt x="49202" y="260043"/>
                  <a:pt x="53526" y="270483"/>
                  <a:pt x="53526" y="281587"/>
                </a:cubicBezTo>
                <a:lnTo>
                  <a:pt x="53526" y="373309"/>
                </a:lnTo>
                <a:cubicBezTo>
                  <a:pt x="53526" y="376639"/>
                  <a:pt x="50826" y="379338"/>
                  <a:pt x="47497" y="379338"/>
                </a:cubicBezTo>
                <a:cubicBezTo>
                  <a:pt x="44168" y="379338"/>
                  <a:pt x="41468" y="376639"/>
                  <a:pt x="41468" y="373309"/>
                </a:cubicBezTo>
                <a:lnTo>
                  <a:pt x="41468" y="281587"/>
                </a:lnTo>
                <a:cubicBezTo>
                  <a:pt x="41468" y="273704"/>
                  <a:pt x="38398" y="266292"/>
                  <a:pt x="32824" y="260717"/>
                </a:cubicBezTo>
                <a:lnTo>
                  <a:pt x="13241" y="241135"/>
                </a:lnTo>
                <a:cubicBezTo>
                  <a:pt x="12363" y="244145"/>
                  <a:pt x="11952" y="247327"/>
                  <a:pt x="12082" y="250583"/>
                </a:cubicBezTo>
                <a:lnTo>
                  <a:pt x="16988" y="373066"/>
                </a:lnTo>
                <a:cubicBezTo>
                  <a:pt x="17121" y="376393"/>
                  <a:pt x="14532" y="379198"/>
                  <a:pt x="11205" y="379331"/>
                </a:cubicBezTo>
                <a:cubicBezTo>
                  <a:pt x="11123" y="379335"/>
                  <a:pt x="11041" y="379336"/>
                  <a:pt x="10959" y="379336"/>
                </a:cubicBezTo>
                <a:cubicBezTo>
                  <a:pt x="7741" y="379336"/>
                  <a:pt x="5070" y="376794"/>
                  <a:pt x="4939" y="373549"/>
                </a:cubicBezTo>
                <a:lnTo>
                  <a:pt x="34" y="251064"/>
                </a:lnTo>
                <a:cubicBezTo>
                  <a:pt x="-679" y="233275"/>
                  <a:pt x="10002" y="217019"/>
                  <a:pt x="26612" y="210613"/>
                </a:cubicBezTo>
                <a:lnTo>
                  <a:pt x="61151" y="197290"/>
                </a:lnTo>
                <a:lnTo>
                  <a:pt x="78776" y="179666"/>
                </a:lnTo>
                <a:cubicBezTo>
                  <a:pt x="79922" y="178520"/>
                  <a:pt x="81422" y="177931"/>
                  <a:pt x="82934" y="177905"/>
                </a:cubicBezTo>
                <a:lnTo>
                  <a:pt x="82934" y="163502"/>
                </a:lnTo>
                <a:cubicBezTo>
                  <a:pt x="74593" y="154640"/>
                  <a:pt x="68666" y="143389"/>
                  <a:pt x="66321" y="130706"/>
                </a:cubicBezTo>
                <a:cubicBezTo>
                  <a:pt x="66316" y="130700"/>
                  <a:pt x="66310" y="130694"/>
                  <a:pt x="66305" y="130688"/>
                </a:cubicBezTo>
                <a:cubicBezTo>
                  <a:pt x="64771" y="130779"/>
                  <a:pt x="63219" y="130667"/>
                  <a:pt x="61688" y="130353"/>
                </a:cubicBezTo>
                <a:cubicBezTo>
                  <a:pt x="53403" y="128657"/>
                  <a:pt x="47390" y="120966"/>
                  <a:pt x="47390" y="112065"/>
                </a:cubicBezTo>
                <a:lnTo>
                  <a:pt x="47390" y="107518"/>
                </a:lnTo>
                <a:cubicBezTo>
                  <a:pt x="47390" y="100078"/>
                  <a:pt x="51571" y="93590"/>
                  <a:pt x="57787" y="90685"/>
                </a:cubicBezTo>
                <a:cubicBezTo>
                  <a:pt x="55941" y="83228"/>
                  <a:pt x="53313" y="69777"/>
                  <a:pt x="53313" y="53604"/>
                </a:cubicBezTo>
                <a:cubicBezTo>
                  <a:pt x="53313" y="24394"/>
                  <a:pt x="74202" y="19116"/>
                  <a:pt x="81527" y="18164"/>
                </a:cubicBezTo>
                <a:cubicBezTo>
                  <a:pt x="86731" y="13851"/>
                  <a:pt x="103694" y="1620"/>
                  <a:pt x="130104" y="19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AF81A0-257D-ADBE-93F5-8F80E4A82FBC}"/>
              </a:ext>
            </a:extLst>
          </p:cNvPr>
          <p:cNvSpPr txBox="1"/>
          <p:nvPr/>
        </p:nvSpPr>
        <p:spPr>
          <a:xfrm>
            <a:off x="4649180" y="1205842"/>
            <a:ext cx="2337429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background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 Innovation Sciences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BSc International Relations</a:t>
            </a:r>
          </a:p>
          <a:p>
            <a:pPr>
              <a:lnSpc>
                <a:spcPct val="150000"/>
              </a:lnSpc>
            </a:pPr>
            <a:endParaRPr lang="LID4096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38B6E4-0D7C-7508-61FD-BE3252B7BA7B}"/>
              </a:ext>
            </a:extLst>
          </p:cNvPr>
          <p:cNvSpPr txBox="1"/>
          <p:nvPr/>
        </p:nvSpPr>
        <p:spPr>
          <a:xfrm>
            <a:off x="1107630" y="1903082"/>
            <a:ext cx="2337429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experience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Consultancy projects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research</a:t>
            </a:r>
          </a:p>
          <a:p>
            <a:pPr>
              <a:lnSpc>
                <a:spcPct val="150000"/>
              </a:lnSpc>
            </a:pPr>
            <a:endParaRPr lang="LID4096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4E0E76A-87AC-E605-8C56-58B9B9EA7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1"/>
          <a:stretch/>
        </p:blipFill>
        <p:spPr bwMode="auto">
          <a:xfrm>
            <a:off x="2918485" y="2308506"/>
            <a:ext cx="391225" cy="15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undefined">
            <a:extLst>
              <a:ext uri="{FF2B5EF4-FFF2-40B4-BE49-F238E27FC236}">
                <a16:creationId xmlns:a16="http://schemas.microsoft.com/office/drawing/2014/main" id="{BAC1CE02-9DD0-AF70-2642-F9111DE7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01" y="1455722"/>
            <a:ext cx="313262" cy="3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CFA844D-B824-E0DA-03CE-66DDA5D0804C}"/>
              </a:ext>
            </a:extLst>
          </p:cNvPr>
          <p:cNvSpPr txBox="1"/>
          <p:nvPr/>
        </p:nvSpPr>
        <p:spPr>
          <a:xfrm>
            <a:off x="4863952" y="2689948"/>
            <a:ext cx="2977354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role in the </a:t>
            </a:r>
            <a:r>
              <a:rPr lang="en-US" sz="1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Fieldlabs@Scale</a:t>
            </a: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framework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brief</a:t>
            </a:r>
          </a:p>
        </p:txBody>
      </p:sp>
      <p:pic>
        <p:nvPicPr>
          <p:cNvPr id="45" name="Picture 4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736711-940C-823F-297E-5A09ADD9CD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83" y="2942127"/>
            <a:ext cx="369924" cy="36992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EA7E5D9-90F6-4AC6-7427-24F3608AE938}"/>
              </a:ext>
            </a:extLst>
          </p:cNvPr>
          <p:cNvSpPr txBox="1"/>
          <p:nvPr/>
        </p:nvSpPr>
        <p:spPr>
          <a:xfrm>
            <a:off x="1567242" y="3410303"/>
            <a:ext cx="2337429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supervisors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Jaime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Bonnín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 dr. Marcel Bogers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Hans Berends</a:t>
            </a:r>
          </a:p>
          <a:p>
            <a:pPr>
              <a:lnSpc>
                <a:spcPct val="150000"/>
              </a:lnSpc>
            </a:pPr>
            <a:endParaRPr lang="LID4096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95903A-F9C8-3BBE-8134-1FB52851DB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48" y="3735377"/>
            <a:ext cx="292574" cy="292574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B5F918CF-A594-C6A9-004B-36A9D970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77" y="233997"/>
            <a:ext cx="8425045" cy="71683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000" i="1" dirty="0">
                <a:latin typeface="Calab"/>
                <a:cs typeface="Arial" panose="020B0604020202020204" pitchFamily="34" charset="0"/>
              </a:rPr>
              <a:t>Orlando Vázquez, PhD Candidate</a:t>
            </a:r>
            <a:br>
              <a:rPr lang="en-US" sz="2000" i="1" dirty="0">
                <a:latin typeface="Calab"/>
                <a:cs typeface="Arial" panose="020B0604020202020204" pitchFamily="34" charset="0"/>
              </a:rPr>
            </a:br>
            <a:r>
              <a:rPr lang="en-US" sz="1400" i="1" dirty="0">
                <a:latin typeface="Calab"/>
                <a:cs typeface="Arial" panose="020B0604020202020204" pitchFamily="34" charset="0"/>
              </a:rPr>
              <a:t>At the Innovation, Technology, Entrepreneurship &amp; Marketing (ITEM) research group</a:t>
            </a:r>
            <a:endParaRPr lang="LID4096" sz="2000" i="1" dirty="0">
              <a:latin typeface="Calab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" descr="{&quot;templafy&quot;:{&quot;id&quot;:&quot;48576964-eb76-4e9c-b93d-3133f53aef10&quot;}}">
            <a:extLst>
              <a:ext uri="{FF2B5EF4-FFF2-40B4-BE49-F238E27FC236}">
                <a16:creationId xmlns:a16="http://schemas.microsoft.com/office/drawing/2014/main" id="{EDD23E20-49E0-7A5B-AEC2-C9CE913AD82A}"/>
              </a:ext>
            </a:extLst>
          </p:cNvPr>
          <p:cNvSpPr/>
          <p:nvPr/>
        </p:nvSpPr>
        <p:spPr>
          <a:xfrm>
            <a:off x="1083616" y="4567901"/>
            <a:ext cx="7095871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l"/>
            <a:r>
              <a:rPr lang="en-NL" sz="1350" dirty="0">
                <a:solidFill>
                  <a:schemeClr val="tx1"/>
                </a:solidFill>
              </a:rPr>
              <a:t>Institutional support for mission-driven innovation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136871A-F99D-AC28-D300-F5298FCD0A68}"/>
              </a:ext>
            </a:extLst>
          </p:cNvPr>
          <p:cNvSpPr/>
          <p:nvPr/>
        </p:nvSpPr>
        <p:spPr>
          <a:xfrm>
            <a:off x="4395718" y="712780"/>
            <a:ext cx="1247236" cy="435233"/>
          </a:xfrm>
          <a:prstGeom prst="roundRect">
            <a:avLst>
              <a:gd name="adj" fmla="val 47139"/>
            </a:avLst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Technical challenge</a:t>
            </a:r>
            <a:endParaRPr lang="LID4096" dirty="0"/>
          </a:p>
        </p:txBody>
      </p:sp>
      <p:cxnSp>
        <p:nvCxnSpPr>
          <p:cNvPr id="151" name="Connector: Elbow 150">
            <a:extLst>
              <a:ext uri="{FF2B5EF4-FFF2-40B4-BE49-F238E27FC236}">
                <a16:creationId xmlns:a16="http://schemas.microsoft.com/office/drawing/2014/main" id="{F76B687F-5686-0E05-37F1-C9D371BDD2E7}"/>
              </a:ext>
            </a:extLst>
          </p:cNvPr>
          <p:cNvCxnSpPr>
            <a:cxnSpLocks/>
            <a:stCxn id="10" idx="1"/>
            <a:endCxn id="1031" idx="6"/>
          </p:cNvCxnSpPr>
          <p:nvPr/>
        </p:nvCxnSpPr>
        <p:spPr>
          <a:xfrm rot="10800000" flipV="1">
            <a:off x="5350824" y="2597772"/>
            <a:ext cx="919838" cy="1846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6" name="Connector: Elbow 175">
            <a:extLst>
              <a:ext uri="{FF2B5EF4-FFF2-40B4-BE49-F238E27FC236}">
                <a16:creationId xmlns:a16="http://schemas.microsoft.com/office/drawing/2014/main" id="{CF0160BB-9794-9376-901E-E66F5706CC5D}"/>
              </a:ext>
            </a:extLst>
          </p:cNvPr>
          <p:cNvCxnSpPr>
            <a:cxnSpLocks/>
            <a:stCxn id="65" idx="3"/>
            <a:endCxn id="1031" idx="2"/>
          </p:cNvCxnSpPr>
          <p:nvPr/>
        </p:nvCxnSpPr>
        <p:spPr>
          <a:xfrm>
            <a:off x="2756610" y="2597771"/>
            <a:ext cx="919838" cy="1847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31" name="Oval 1030">
            <a:extLst>
              <a:ext uri="{FF2B5EF4-FFF2-40B4-BE49-F238E27FC236}">
                <a16:creationId xmlns:a16="http://schemas.microsoft.com/office/drawing/2014/main" id="{ECCD82C3-5D00-EEF3-1D8F-187ED288DA6E}"/>
              </a:ext>
            </a:extLst>
          </p:cNvPr>
          <p:cNvSpPr/>
          <p:nvPr/>
        </p:nvSpPr>
        <p:spPr>
          <a:xfrm>
            <a:off x="3676448" y="1820729"/>
            <a:ext cx="1674376" cy="15577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Fieldlab</a:t>
            </a:r>
            <a:endParaRPr lang="LID4096" sz="2000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4D4312B-EB1C-C2EE-CE80-185B7C745571}"/>
              </a:ext>
            </a:extLst>
          </p:cNvPr>
          <p:cNvCxnSpPr>
            <a:cxnSpLocks/>
          </p:cNvCxnSpPr>
          <p:nvPr/>
        </p:nvCxnSpPr>
        <p:spPr>
          <a:xfrm>
            <a:off x="4513636" y="1142354"/>
            <a:ext cx="0" cy="6776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E4EF9A2B-9F4A-DCD9-5D79-110137575DE6}"/>
              </a:ext>
            </a:extLst>
          </p:cNvPr>
          <p:cNvSpPr/>
          <p:nvPr/>
        </p:nvSpPr>
        <p:spPr>
          <a:xfrm>
            <a:off x="3384316" y="707121"/>
            <a:ext cx="1247236" cy="435233"/>
          </a:xfrm>
          <a:prstGeom prst="roundRect">
            <a:avLst>
              <a:gd name="adj" fmla="val 47139"/>
            </a:avLst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Societal challenge</a:t>
            </a:r>
            <a:endParaRPr lang="LID4096" dirty="0"/>
          </a:p>
        </p:txBody>
      </p:sp>
      <p:sp>
        <p:nvSpPr>
          <p:cNvPr id="65" name="Google Shape;818;p35">
            <a:extLst>
              <a:ext uri="{FF2B5EF4-FFF2-40B4-BE49-F238E27FC236}">
                <a16:creationId xmlns:a16="http://schemas.microsoft.com/office/drawing/2014/main" id="{0F4D3F0F-581B-ECA3-4E72-E75B6CA810FB}"/>
              </a:ext>
            </a:extLst>
          </p:cNvPr>
          <p:cNvSpPr/>
          <p:nvPr/>
        </p:nvSpPr>
        <p:spPr>
          <a:xfrm>
            <a:off x="648409" y="1626221"/>
            <a:ext cx="2108201" cy="1943100"/>
          </a:xfrm>
          <a:prstGeom prst="roundRect">
            <a:avLst>
              <a:gd name="adj" fmla="val 16667"/>
            </a:avLst>
          </a:prstGeom>
          <a:solidFill>
            <a:srgbClr val="6C50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801;p35">
            <a:extLst>
              <a:ext uri="{FF2B5EF4-FFF2-40B4-BE49-F238E27FC236}">
                <a16:creationId xmlns:a16="http://schemas.microsoft.com/office/drawing/2014/main" id="{1CF0DAE8-2E8F-4D0B-23D8-48AACADE3DE7}"/>
              </a:ext>
            </a:extLst>
          </p:cNvPr>
          <p:cNvSpPr txBox="1"/>
          <p:nvPr/>
        </p:nvSpPr>
        <p:spPr>
          <a:xfrm>
            <a:off x="986828" y="1683766"/>
            <a:ext cx="1431363" cy="4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18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SemiBold"/>
              </a:rPr>
              <a:t>Governance mechanisms</a:t>
            </a:r>
            <a:endParaRPr sz="1400" b="1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SemiBold"/>
            </a:endParaRPr>
          </a:p>
        </p:txBody>
      </p:sp>
      <p:pic>
        <p:nvPicPr>
          <p:cNvPr id="156" name="Picture 15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EA22D9-A032-254A-3DA2-474D3D8EE9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67" y="2326923"/>
            <a:ext cx="481886" cy="481886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DF6E39D4-98B0-9F9F-5897-598813B48852}"/>
              </a:ext>
            </a:extLst>
          </p:cNvPr>
          <p:cNvSpPr txBox="1"/>
          <p:nvPr/>
        </p:nvSpPr>
        <p:spPr>
          <a:xfrm>
            <a:off x="876859" y="2901905"/>
            <a:ext cx="1728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1200" kern="0" dirty="0">
                <a:solidFill>
                  <a:srgbClr val="FFFFFF"/>
                </a:solidFill>
                <a:ea typeface="Dotum" panose="020B0503020000020004" pitchFamily="34" charset="-127"/>
                <a:sym typeface="Arial"/>
              </a:rPr>
              <a:t>Intellectual property, data and resources</a:t>
            </a:r>
          </a:p>
        </p:txBody>
      </p:sp>
      <p:sp>
        <p:nvSpPr>
          <p:cNvPr id="3" name="Google Shape;818;p35">
            <a:extLst>
              <a:ext uri="{FF2B5EF4-FFF2-40B4-BE49-F238E27FC236}">
                <a16:creationId xmlns:a16="http://schemas.microsoft.com/office/drawing/2014/main" id="{29E04B81-90F8-1647-3257-894DF6133D89}"/>
              </a:ext>
            </a:extLst>
          </p:cNvPr>
          <p:cNvSpPr/>
          <p:nvPr/>
        </p:nvSpPr>
        <p:spPr>
          <a:xfrm>
            <a:off x="755197" y="3730593"/>
            <a:ext cx="1894624" cy="366675"/>
          </a:xfrm>
          <a:prstGeom prst="roundRect">
            <a:avLst>
              <a:gd name="adj" fmla="val 16667"/>
            </a:avLst>
          </a:prstGeom>
          <a:noFill/>
          <a:ln>
            <a:solidFill>
              <a:srgbClr val="6C50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1200" i="1" kern="0" dirty="0">
                <a:solidFill>
                  <a:srgbClr val="6C5099"/>
                </a:solidFill>
                <a:latin typeface="Arial"/>
                <a:cs typeface="Arial"/>
                <a:sym typeface="Arial"/>
              </a:rPr>
              <a:t>Fieldlab level</a:t>
            </a:r>
            <a:endParaRPr sz="1200" i="1" kern="0" dirty="0">
              <a:solidFill>
                <a:srgbClr val="6C5099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C7FB25-4D5A-5F36-4183-A6EA856EB69A}"/>
              </a:ext>
            </a:extLst>
          </p:cNvPr>
          <p:cNvGrpSpPr/>
          <p:nvPr/>
        </p:nvGrpSpPr>
        <p:grpSpPr>
          <a:xfrm>
            <a:off x="6270662" y="1626222"/>
            <a:ext cx="2108200" cy="1943099"/>
            <a:chOff x="6576993" y="752757"/>
            <a:chExt cx="2108200" cy="1943099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26AA67EF-9D89-350E-0A8C-711E66F7D9E1}"/>
                </a:ext>
              </a:extLst>
            </p:cNvPr>
            <p:cNvGrpSpPr/>
            <p:nvPr/>
          </p:nvGrpSpPr>
          <p:grpSpPr>
            <a:xfrm>
              <a:off x="6576993" y="752757"/>
              <a:ext cx="2108200" cy="1943099"/>
              <a:chOff x="6469274" y="1351061"/>
              <a:chExt cx="2108200" cy="194309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F08BF2F-B41C-D605-A12B-64659076FAF4}"/>
                  </a:ext>
                </a:extLst>
              </p:cNvPr>
              <p:cNvGrpSpPr/>
              <p:nvPr/>
            </p:nvGrpSpPr>
            <p:grpSpPr>
              <a:xfrm>
                <a:off x="6469274" y="1351061"/>
                <a:ext cx="2108200" cy="1943099"/>
                <a:chOff x="5644896" y="1008499"/>
                <a:chExt cx="2108200" cy="1943099"/>
              </a:xfrm>
            </p:grpSpPr>
            <p:sp>
              <p:nvSpPr>
                <p:cNvPr id="10" name="Google Shape;818;p35">
                  <a:extLst>
                    <a:ext uri="{FF2B5EF4-FFF2-40B4-BE49-F238E27FC236}">
                      <a16:creationId xmlns:a16="http://schemas.microsoft.com/office/drawing/2014/main" id="{00E835F3-5EE2-6A15-87D0-BE4301F8B43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644896" y="1008499"/>
                  <a:ext cx="2108200" cy="194309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ABC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</a:pPr>
                  <a:endParaRPr sz="1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801;p35">
                  <a:extLst>
                    <a:ext uri="{FF2B5EF4-FFF2-40B4-BE49-F238E27FC236}">
                      <a16:creationId xmlns:a16="http://schemas.microsoft.com/office/drawing/2014/main" id="{DAABFF09-5414-5D70-52D1-435F55ECF435}"/>
                    </a:ext>
                  </a:extLst>
                </p:cNvPr>
                <p:cNvSpPr txBox="1"/>
                <p:nvPr/>
              </p:nvSpPr>
              <p:spPr>
                <a:xfrm>
                  <a:off x="5678947" y="1073729"/>
                  <a:ext cx="2040098" cy="5530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 defTabSz="914400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800" b="1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Fira Sans Extra Condensed SemiBold"/>
                    </a:rPr>
                    <a:t>Institutional environment</a:t>
                  </a:r>
                  <a:endParaRPr sz="1800" b="1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Fira Sans Extra Condensed SemiBold"/>
                  </a:endParaRPr>
                </a:p>
              </p:txBody>
            </p:sp>
          </p:grpSp>
          <p:pic>
            <p:nvPicPr>
              <p:cNvPr id="62" name="Picture 61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DB9238F-A567-4048-29FF-0550F2204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3209" y="2108817"/>
                <a:ext cx="439838" cy="439838"/>
              </a:xfrm>
              <a:prstGeom prst="rect">
                <a:avLst/>
              </a:prstGeom>
            </p:spPr>
          </p:pic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A11E874-1B73-70BA-4C05-1BFD432F2E0D}"/>
                </a:ext>
              </a:extLst>
            </p:cNvPr>
            <p:cNvSpPr txBox="1"/>
            <p:nvPr/>
          </p:nvSpPr>
          <p:spPr>
            <a:xfrm>
              <a:off x="6791181" y="2119689"/>
              <a:ext cx="17289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buClr>
                  <a:srgbClr val="000000"/>
                </a:buClr>
              </a:pPr>
              <a:r>
                <a:rPr lang="en-US" sz="1200" kern="0" dirty="0">
                  <a:solidFill>
                    <a:srgbClr val="FFFFFF"/>
                  </a:solidFill>
                  <a:ea typeface="Dotum" panose="020B0503020000020004" pitchFamily="34" charset="-127"/>
                  <a:sym typeface="Arial"/>
                </a:rPr>
                <a:t>Regulations and funding schemes</a:t>
              </a:r>
            </a:p>
          </p:txBody>
        </p:sp>
      </p:grpSp>
      <p:pic>
        <p:nvPicPr>
          <p:cNvPr id="159" name="Picture 15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A64444-11B1-1345-50D4-994683AC91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25" y="2373557"/>
            <a:ext cx="461666" cy="461666"/>
          </a:xfrm>
          <a:prstGeom prst="rect">
            <a:avLst/>
          </a:prstGeom>
        </p:spPr>
      </p:pic>
      <p:sp>
        <p:nvSpPr>
          <p:cNvPr id="4" name="Google Shape;818;p35">
            <a:extLst>
              <a:ext uri="{FF2B5EF4-FFF2-40B4-BE49-F238E27FC236}">
                <a16:creationId xmlns:a16="http://schemas.microsoft.com/office/drawing/2014/main" id="{F0C1E1F2-CE81-3655-CAB5-8E61C1F7D65B}"/>
              </a:ext>
            </a:extLst>
          </p:cNvPr>
          <p:cNvSpPr/>
          <p:nvPr/>
        </p:nvSpPr>
        <p:spPr>
          <a:xfrm>
            <a:off x="6377449" y="3736544"/>
            <a:ext cx="1894624" cy="366675"/>
          </a:xfrm>
          <a:prstGeom prst="roundRect">
            <a:avLst>
              <a:gd name="adj" fmla="val 16667"/>
            </a:avLst>
          </a:prstGeom>
          <a:noFill/>
          <a:ln>
            <a:solidFill>
              <a:srgbClr val="6ABCC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1200" i="1" kern="0" dirty="0">
                <a:solidFill>
                  <a:srgbClr val="6ABCC2"/>
                </a:solidFill>
                <a:latin typeface="Arial"/>
                <a:cs typeface="Arial"/>
                <a:sym typeface="Arial"/>
              </a:rPr>
              <a:t>Societal level</a:t>
            </a:r>
            <a:endParaRPr sz="1200" i="1" kern="0" dirty="0">
              <a:solidFill>
                <a:srgbClr val="6ABCC2"/>
              </a:solidFill>
              <a:latin typeface="Arial"/>
              <a:cs typeface="Arial"/>
              <a:sym typeface="Arial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867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031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4737-3E44-A9D7-EC00-14BB05D6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Main contributions:</a:t>
            </a:r>
            <a:endParaRPr lang="LID4096" i="1" dirty="0">
              <a:solidFill>
                <a:srgbClr val="C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7A978-A1CD-ECC8-0CF1-F9501D38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NL" sz="1300" dirty="0">
                <a:solidFill>
                  <a:schemeClr val="tx1"/>
                </a:solidFill>
              </a:rPr>
              <a:t>Institutional support for mission-driven innovation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90F75-22B8-ADD9-E17D-21F6D751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C6A91-058F-CBB7-9D9C-2E164EDAFD0C}"/>
              </a:ext>
            </a:extLst>
          </p:cNvPr>
          <p:cNvSpPr txBox="1"/>
          <p:nvPr/>
        </p:nvSpPr>
        <p:spPr>
          <a:xfrm>
            <a:off x="496359" y="1187718"/>
            <a:ext cx="8081431" cy="307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Management advice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to implement governance models aiming to enhance the exchange of knowledge and resources to effectively develop, test and upscale innovations.</a:t>
            </a:r>
          </a:p>
          <a:p>
            <a:pPr marR="0"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olicy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recommendations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promote:</a:t>
            </a:r>
          </a:p>
          <a:p>
            <a:pPr marL="685800" lvl="1" indent="-342900">
              <a:lnSpc>
                <a:spcPts val="2600"/>
              </a:lnSpc>
              <a:buFont typeface="+mj-lt"/>
              <a:buAutoNum type="arabicPeriod"/>
            </a:pP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creation of better regulatory frameworks for the adoption of fieldlabs’ solutions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0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85800" lvl="1" indent="-342900">
              <a:lnSpc>
                <a:spcPts val="2600"/>
              </a:lnSpc>
              <a:buFont typeface="+mj-lt"/>
              <a:buAutoNum type="arabicPeriod"/>
            </a:pP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efficient utilization of public innovation funds to adequately support and resource fieldlabs.</a:t>
            </a:r>
            <a:endParaRPr lang="en-US" sz="1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4737-3E44-A9D7-EC00-14BB05D6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what degree do your fieldlabs contribute to addressing </a:t>
            </a:r>
            <a:r>
              <a:rPr lang="en-US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societal challenges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7A978-A1CD-ECC8-0CF1-F9501D38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NL" sz="1300" dirty="0">
                <a:solidFill>
                  <a:schemeClr val="tx1"/>
                </a:solidFill>
              </a:rPr>
              <a:t>Institutional support for mission-driven innovation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90F75-22B8-ADD9-E17D-21F6D751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C6A91-058F-CBB7-9D9C-2E164EDAFD0C}"/>
              </a:ext>
            </a:extLst>
          </p:cNvPr>
          <p:cNvSpPr txBox="1"/>
          <p:nvPr/>
        </p:nvSpPr>
        <p:spPr>
          <a:xfrm>
            <a:off x="429564" y="1616873"/>
            <a:ext cx="8081431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are the primary obstacles in effectively coordinating the exchange of 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knowledge and resources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en-US" sz="20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regulations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limit your ability to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test and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implement your innovations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If so, how do you handle them?</a:t>
            </a:r>
            <a:endParaRPr lang="en-US" sz="20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difficulties do you face when it comes to 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securing funding 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en-US" sz="20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28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Footer" descr="{&quot;templafy&quot;:{&quot;id&quot;:&quot;3f26b748-b294-4c23-867e-edf05446f445&quot;}}">
            <a:extLst>
              <a:ext uri="{FF2B5EF4-FFF2-40B4-BE49-F238E27FC236}">
                <a16:creationId xmlns:a16="http://schemas.microsoft.com/office/drawing/2014/main" id="{8C117028-DDB9-DC7B-999A-8D5E158BFF04}"/>
              </a:ext>
            </a:extLst>
          </p:cNvPr>
          <p:cNvSpPr/>
          <p:nvPr/>
        </p:nvSpPr>
        <p:spPr>
          <a:xfrm>
            <a:off x="1060704" y="4568785"/>
            <a:ext cx="7095871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l"/>
            <a:r>
              <a:rPr lang="en-NL" sz="1350" dirty="0">
                <a:solidFill>
                  <a:schemeClr val="tx1"/>
                </a:solidFill>
              </a:rPr>
              <a:t>Institutional support for mission-driven innovation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B8A53CB-9D4C-EC58-8052-261A75C8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249193"/>
            <a:ext cx="7556500" cy="539038"/>
          </a:xfrm>
        </p:spPr>
        <p:txBody>
          <a:bodyPr/>
          <a:lstStyle/>
          <a:p>
            <a:r>
              <a:rPr lang="en-US" sz="2000" b="1" dirty="0">
                <a:cs typeface="Calibri Light"/>
              </a:rPr>
              <a:t>Collaboration network under the Zuid-EFRO Funding (2014-2020)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9C53FE-0704-AC6C-BE50-B2800F6276B0}"/>
              </a:ext>
            </a:extLst>
          </p:cNvPr>
          <p:cNvSpPr txBox="1"/>
          <p:nvPr/>
        </p:nvSpPr>
        <p:spPr>
          <a:xfrm>
            <a:off x="5897880" y="791390"/>
            <a:ext cx="3246120" cy="2241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Out of 819 organizations, 171 are recipients of funding.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215 projects funded: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43 led by </a:t>
            </a:r>
            <a:r>
              <a:rPr lang="en-US" b="1" dirty="0"/>
              <a:t>single</a:t>
            </a:r>
            <a:r>
              <a:rPr lang="en-US" dirty="0"/>
              <a:t> organizations and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172 by </a:t>
            </a:r>
            <a:r>
              <a:rPr lang="en-US" b="1" dirty="0"/>
              <a:t>consortia of</a:t>
            </a:r>
            <a:r>
              <a:rPr lang="en-US" dirty="0"/>
              <a:t> organizations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ID4096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8E5717-576B-7CE2-8B9D-BC08D8205A6C}"/>
              </a:ext>
            </a:extLst>
          </p:cNvPr>
          <p:cNvGrpSpPr/>
          <p:nvPr/>
        </p:nvGrpSpPr>
        <p:grpSpPr>
          <a:xfrm>
            <a:off x="397432" y="617227"/>
            <a:ext cx="5968987" cy="3948399"/>
            <a:chOff x="397432" y="617227"/>
            <a:chExt cx="5968987" cy="39483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EF25D5B-4696-D0B7-5F9E-C15E5DF04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432" y="617227"/>
              <a:ext cx="5376351" cy="3948399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AD763FC-601B-7192-5D7F-35BFB6C51EA0}"/>
                </a:ext>
              </a:extLst>
            </p:cNvPr>
            <p:cNvCxnSpPr>
              <a:cxnSpLocks/>
              <a:endCxn id="24" idx="6"/>
            </p:cNvCxnSpPr>
            <p:nvPr/>
          </p:nvCxnSpPr>
          <p:spPr>
            <a:xfrm flipH="1">
              <a:off x="5212080" y="1923166"/>
              <a:ext cx="1154339" cy="550023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54BD20-1903-2234-0509-D30B57AABEC6}"/>
                </a:ext>
              </a:extLst>
            </p:cNvPr>
            <p:cNvSpPr/>
            <p:nvPr/>
          </p:nvSpPr>
          <p:spPr>
            <a:xfrm>
              <a:off x="4897199" y="2327274"/>
              <a:ext cx="314881" cy="291829"/>
            </a:xfrm>
            <a:prstGeom prst="ellipse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BBBEF73-0B61-4D83-C8F4-8BE2986114B2}"/>
                </a:ext>
              </a:extLst>
            </p:cNvPr>
            <p:cNvSpPr/>
            <p:nvPr/>
          </p:nvSpPr>
          <p:spPr>
            <a:xfrm>
              <a:off x="4582318" y="3023211"/>
              <a:ext cx="314881" cy="291829"/>
            </a:xfrm>
            <a:prstGeom prst="ellipse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A3D0C68-E29E-A1F8-B3E6-4E8001B46530}"/>
                </a:ext>
              </a:extLst>
            </p:cNvPr>
            <p:cNvCxnSpPr>
              <a:cxnSpLocks/>
              <a:endCxn id="26" idx="7"/>
            </p:cNvCxnSpPr>
            <p:nvPr/>
          </p:nvCxnSpPr>
          <p:spPr>
            <a:xfrm flipH="1">
              <a:off x="4851086" y="2281157"/>
              <a:ext cx="1515333" cy="784791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002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Footer" descr="{&quot;templafy&quot;:{&quot;id&quot;:&quot;3f26b748-b294-4c23-867e-edf05446f445&quot;}}">
            <a:extLst>
              <a:ext uri="{FF2B5EF4-FFF2-40B4-BE49-F238E27FC236}">
                <a16:creationId xmlns:a16="http://schemas.microsoft.com/office/drawing/2014/main" id="{8C117028-DDB9-DC7B-999A-8D5E158BFF04}"/>
              </a:ext>
            </a:extLst>
          </p:cNvPr>
          <p:cNvSpPr/>
          <p:nvPr/>
        </p:nvSpPr>
        <p:spPr>
          <a:xfrm>
            <a:off x="1060704" y="4568785"/>
            <a:ext cx="7095871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l"/>
            <a:r>
              <a:rPr lang="en-NL" sz="1350" dirty="0">
                <a:solidFill>
                  <a:schemeClr val="tx1"/>
                </a:solidFill>
              </a:rPr>
              <a:t>Institutional support for mission-driven innovation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B8A53CB-9D4C-EC58-8052-261A75C8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249193"/>
            <a:ext cx="7556500" cy="539038"/>
          </a:xfrm>
        </p:spPr>
        <p:txBody>
          <a:bodyPr/>
          <a:lstStyle/>
          <a:p>
            <a:r>
              <a:rPr lang="en-US" sz="2000" b="1" dirty="0">
                <a:cs typeface="Calibri Light"/>
              </a:rPr>
              <a:t>Collaboration network under the Zuid-EFRO Funding (2014-2020)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9C53FE-0704-AC6C-BE50-B2800F6276B0}"/>
              </a:ext>
            </a:extLst>
          </p:cNvPr>
          <p:cNvSpPr txBox="1"/>
          <p:nvPr/>
        </p:nvSpPr>
        <p:spPr>
          <a:xfrm>
            <a:off x="6326574" y="1003768"/>
            <a:ext cx="272598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70 subnetworks of well-connected organizations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Typically, universities are knowledge brokers and funding recipients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links represent the common projects in which they collaborate.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54BD20-1903-2234-0509-D30B57AABEC6}"/>
              </a:ext>
            </a:extLst>
          </p:cNvPr>
          <p:cNvSpPr/>
          <p:nvPr/>
        </p:nvSpPr>
        <p:spPr>
          <a:xfrm>
            <a:off x="4897199" y="2327274"/>
            <a:ext cx="314881" cy="291829"/>
          </a:xfrm>
          <a:prstGeom prst="ellipse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BBEF73-0B61-4D83-C8F4-8BE2986114B2}"/>
              </a:ext>
            </a:extLst>
          </p:cNvPr>
          <p:cNvSpPr/>
          <p:nvPr/>
        </p:nvSpPr>
        <p:spPr>
          <a:xfrm>
            <a:off x="4582318" y="3023211"/>
            <a:ext cx="314881" cy="291829"/>
          </a:xfrm>
          <a:prstGeom prst="ellipse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2F5861-ACD0-305F-7203-21C28BBA3639}"/>
              </a:ext>
            </a:extLst>
          </p:cNvPr>
          <p:cNvGrpSpPr/>
          <p:nvPr/>
        </p:nvGrpSpPr>
        <p:grpSpPr>
          <a:xfrm>
            <a:off x="150224" y="563847"/>
            <a:ext cx="6116462" cy="3997302"/>
            <a:chOff x="150224" y="563847"/>
            <a:chExt cx="6116462" cy="39973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C9821C-CA14-2F2F-891E-232849501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224" y="563847"/>
              <a:ext cx="6116462" cy="39973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0C97C8-2E0B-A62E-E16A-1639AF191B63}"/>
                </a:ext>
              </a:extLst>
            </p:cNvPr>
            <p:cNvSpPr txBox="1"/>
            <p:nvPr/>
          </p:nvSpPr>
          <p:spPr>
            <a:xfrm>
              <a:off x="3063548" y="2320081"/>
              <a:ext cx="593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Fontys</a:t>
              </a:r>
              <a:endParaRPr lang="LID4096" sz="1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8A6BA9-5B80-B338-B7DB-F5174D3CE19B}"/>
                </a:ext>
              </a:extLst>
            </p:cNvPr>
            <p:cNvSpPr txBox="1"/>
            <p:nvPr/>
          </p:nvSpPr>
          <p:spPr>
            <a:xfrm>
              <a:off x="3029058" y="3224647"/>
              <a:ext cx="492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TU/e</a:t>
              </a:r>
              <a:endParaRPr lang="LID4096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85D8F5-88E5-A964-652F-EB33861DE1AD}"/>
                </a:ext>
              </a:extLst>
            </p:cNvPr>
            <p:cNvSpPr txBox="1"/>
            <p:nvPr/>
          </p:nvSpPr>
          <p:spPr>
            <a:xfrm>
              <a:off x="4110601" y="3002271"/>
              <a:ext cx="4619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TNO</a:t>
              </a:r>
              <a:endParaRPr lang="LID4096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BDF48B-74A9-6B70-FE99-928847ACB537}"/>
                </a:ext>
              </a:extLst>
            </p:cNvPr>
            <p:cNvSpPr txBox="1"/>
            <p:nvPr/>
          </p:nvSpPr>
          <p:spPr>
            <a:xfrm>
              <a:off x="1733363" y="2637893"/>
              <a:ext cx="519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HZ</a:t>
              </a:r>
              <a:r>
                <a:rPr lang="en-US" sz="1000" dirty="0"/>
                <a:t>**</a:t>
              </a:r>
              <a:r>
                <a:rPr lang="en-US" sz="1200" dirty="0"/>
                <a:t> </a:t>
              </a:r>
              <a:endParaRPr lang="LID4096" sz="1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2BFD3D-B0A2-50E0-F3B9-03DF706D86D7}"/>
                </a:ext>
              </a:extLst>
            </p:cNvPr>
            <p:cNvSpPr txBox="1"/>
            <p:nvPr/>
          </p:nvSpPr>
          <p:spPr>
            <a:xfrm>
              <a:off x="4156502" y="2320081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UM</a:t>
              </a:r>
              <a:r>
                <a:rPr lang="en-US" sz="900" dirty="0"/>
                <a:t>***</a:t>
              </a:r>
              <a:endParaRPr lang="LID4096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A8C118-9DB7-54ED-D5C6-E9CF6C5129EC}"/>
                </a:ext>
              </a:extLst>
            </p:cNvPr>
            <p:cNvSpPr txBox="1"/>
            <p:nvPr/>
          </p:nvSpPr>
          <p:spPr>
            <a:xfrm>
              <a:off x="2812517" y="1780353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BUas</a:t>
              </a:r>
              <a:r>
                <a:rPr lang="en-US" sz="1000" dirty="0"/>
                <a:t>*</a:t>
              </a:r>
              <a:endParaRPr lang="LID4096" sz="10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ACFB355-FEE3-7EEC-1C6D-F9695897255C}"/>
              </a:ext>
            </a:extLst>
          </p:cNvPr>
          <p:cNvSpPr txBox="1"/>
          <p:nvPr/>
        </p:nvSpPr>
        <p:spPr>
          <a:xfrm>
            <a:off x="6266686" y="4210893"/>
            <a:ext cx="17780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*Buas: Breda University of Applied Sciences</a:t>
            </a:r>
          </a:p>
          <a:p>
            <a:r>
              <a:rPr lang="en-US" sz="700" dirty="0"/>
              <a:t>**HZ: HZ University of Applied Sciences</a:t>
            </a:r>
          </a:p>
          <a:p>
            <a:r>
              <a:rPr lang="en-US" sz="700" dirty="0"/>
              <a:t>***UM: University of Maastricht </a:t>
            </a:r>
            <a:endParaRPr lang="LID4096" sz="7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269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Footer" descr="{&quot;templafy&quot;:{&quot;id&quot;:&quot;3f26b748-b294-4c23-867e-edf05446f445&quot;}}">
            <a:extLst>
              <a:ext uri="{FF2B5EF4-FFF2-40B4-BE49-F238E27FC236}">
                <a16:creationId xmlns:a16="http://schemas.microsoft.com/office/drawing/2014/main" id="{8C117028-DDB9-DC7B-999A-8D5E158BFF04}"/>
              </a:ext>
            </a:extLst>
          </p:cNvPr>
          <p:cNvSpPr/>
          <p:nvPr/>
        </p:nvSpPr>
        <p:spPr>
          <a:xfrm>
            <a:off x="1060704" y="4568785"/>
            <a:ext cx="7095871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l"/>
            <a:r>
              <a:rPr lang="en-NL" sz="1350" dirty="0">
                <a:solidFill>
                  <a:schemeClr val="tx1"/>
                </a:solidFill>
              </a:rPr>
              <a:t>Institutional support for mission-driven innovation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B8A53CB-9D4C-EC58-8052-261A75C8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249193"/>
            <a:ext cx="7556500" cy="539038"/>
          </a:xfrm>
        </p:spPr>
        <p:txBody>
          <a:bodyPr/>
          <a:lstStyle/>
          <a:p>
            <a:r>
              <a:rPr lang="en-US" sz="2000" b="1" dirty="0">
                <a:cs typeface="Calibri Light"/>
              </a:rPr>
              <a:t>Collaboration network under the Zuid-EFRO Funding (2014-2020)</a:t>
            </a:r>
          </a:p>
        </p:txBody>
      </p:sp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5942DAE4-7AD1-5CD1-0A5B-3776D2A3EF10}"/>
              </a:ext>
            </a:extLst>
          </p:cNvPr>
          <p:cNvGraphicFramePr>
            <a:graphicFrameLocks noGrp="1"/>
          </p:cNvGraphicFramePr>
          <p:nvPr/>
        </p:nvGraphicFramePr>
        <p:xfrm>
          <a:off x="5283926" y="708591"/>
          <a:ext cx="3764740" cy="1518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948">
                  <a:extLst>
                    <a:ext uri="{9D8B030D-6E8A-4147-A177-3AD203B41FA5}">
                      <a16:colId xmlns:a16="http://schemas.microsoft.com/office/drawing/2014/main" val="3624846238"/>
                    </a:ext>
                  </a:extLst>
                </a:gridCol>
                <a:gridCol w="752948">
                  <a:extLst>
                    <a:ext uri="{9D8B030D-6E8A-4147-A177-3AD203B41FA5}">
                      <a16:colId xmlns:a16="http://schemas.microsoft.com/office/drawing/2014/main" val="1254455791"/>
                    </a:ext>
                  </a:extLst>
                </a:gridCol>
                <a:gridCol w="752948">
                  <a:extLst>
                    <a:ext uri="{9D8B030D-6E8A-4147-A177-3AD203B41FA5}">
                      <a16:colId xmlns:a16="http://schemas.microsoft.com/office/drawing/2014/main" val="937070689"/>
                    </a:ext>
                  </a:extLst>
                </a:gridCol>
                <a:gridCol w="752948">
                  <a:extLst>
                    <a:ext uri="{9D8B030D-6E8A-4147-A177-3AD203B41FA5}">
                      <a16:colId xmlns:a16="http://schemas.microsoft.com/office/drawing/2014/main" val="55049677"/>
                    </a:ext>
                  </a:extLst>
                </a:gridCol>
                <a:gridCol w="752948">
                  <a:extLst>
                    <a:ext uri="{9D8B030D-6E8A-4147-A177-3AD203B41FA5}">
                      <a16:colId xmlns:a16="http://schemas.microsoft.com/office/drawing/2014/main" val="993649954"/>
                    </a:ext>
                  </a:extLst>
                </a:gridCol>
              </a:tblGrid>
              <a:tr h="216981">
                <a:tc>
                  <a:txBody>
                    <a:bodyPr/>
                    <a:lstStyle/>
                    <a:p>
                      <a:endParaRPr lang="en-NL" sz="900" dirty="0"/>
                    </a:p>
                  </a:txBody>
                  <a:tcPr marL="58578" marR="58578" marT="29289" marB="2928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EFRO</a:t>
                      </a:r>
                      <a:endParaRPr lang="en-NL" sz="900" dirty="0"/>
                    </a:p>
                  </a:txBody>
                  <a:tcPr marL="58578" marR="58578" marT="29289" marB="2928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Federal</a:t>
                      </a:r>
                      <a:endParaRPr lang="en-NL" sz="900" dirty="0"/>
                    </a:p>
                  </a:txBody>
                  <a:tcPr marL="58578" marR="58578" marT="29289" marB="2928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Province</a:t>
                      </a:r>
                      <a:endParaRPr lang="en-NL" sz="900" dirty="0"/>
                    </a:p>
                  </a:txBody>
                  <a:tcPr marL="58578" marR="58578" marT="29289" marB="2928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Private</a:t>
                      </a:r>
                      <a:endParaRPr lang="en-NL" sz="900" dirty="0"/>
                    </a:p>
                  </a:txBody>
                  <a:tcPr marL="58578" marR="58578" marT="29289" marB="29289"/>
                </a:tc>
                <a:extLst>
                  <a:ext uri="{0D108BD9-81ED-4DB2-BD59-A6C34878D82A}">
                    <a16:rowId xmlns:a16="http://schemas.microsoft.com/office/drawing/2014/main" val="570183893"/>
                  </a:ext>
                </a:extLst>
              </a:tr>
              <a:tr h="216981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/>
                        <a:t>Total </a:t>
                      </a:r>
                      <a:endParaRPr lang="en-NL" sz="900" b="1" dirty="0"/>
                    </a:p>
                  </a:txBody>
                  <a:tcPr marL="58578" marR="58578" marT="29289" marB="29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dirty="0">
                          <a:effectLst/>
                        </a:rPr>
                        <a:t>€148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  <a:r>
                        <a:rPr lang="en-NL" sz="900" dirty="0">
                          <a:effectLst/>
                        </a:rPr>
                        <a:t>749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  <a:r>
                        <a:rPr lang="en-NL" sz="900" dirty="0">
                          <a:effectLst/>
                        </a:rPr>
                        <a:t>628 </a:t>
                      </a:r>
                      <a:endParaRPr lang="en-NL" sz="900" dirty="0"/>
                    </a:p>
                  </a:txBody>
                  <a:tcPr marL="58578" marR="58578" marT="29289" marB="29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dirty="0">
                          <a:effectLst/>
                        </a:rPr>
                        <a:t>€26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  <a:r>
                        <a:rPr lang="en-NL" sz="900" dirty="0">
                          <a:effectLst/>
                        </a:rPr>
                        <a:t>393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  <a:r>
                        <a:rPr lang="en-NL" sz="900" dirty="0">
                          <a:effectLst/>
                        </a:rPr>
                        <a:t>304 </a:t>
                      </a:r>
                      <a:endParaRPr lang="en-NL" sz="900" dirty="0"/>
                    </a:p>
                  </a:txBody>
                  <a:tcPr marL="58578" marR="58578" marT="29289" marB="29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dirty="0">
                          <a:effectLst/>
                        </a:rPr>
                        <a:t>€32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  <a:r>
                        <a:rPr lang="en-NL" sz="900" dirty="0">
                          <a:effectLst/>
                        </a:rPr>
                        <a:t>506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  <a:r>
                        <a:rPr lang="en-NL" sz="900" dirty="0">
                          <a:effectLst/>
                        </a:rPr>
                        <a:t>840 </a:t>
                      </a:r>
                      <a:endParaRPr lang="en-NL" sz="900" dirty="0"/>
                    </a:p>
                  </a:txBody>
                  <a:tcPr marL="58578" marR="58578" marT="29289" marB="29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dirty="0">
                          <a:effectLst/>
                        </a:rPr>
                        <a:t>€206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  <a:r>
                        <a:rPr lang="en-NL" sz="900" dirty="0">
                          <a:effectLst/>
                        </a:rPr>
                        <a:t>672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  <a:r>
                        <a:rPr lang="en-NL" sz="900" dirty="0">
                          <a:effectLst/>
                        </a:rPr>
                        <a:t>966 </a:t>
                      </a:r>
                      <a:endParaRPr lang="en-NL" sz="900" dirty="0"/>
                    </a:p>
                  </a:txBody>
                  <a:tcPr marL="58578" marR="58578" marT="29289" marB="29289"/>
                </a:tc>
                <a:extLst>
                  <a:ext uri="{0D108BD9-81ED-4DB2-BD59-A6C34878D82A}">
                    <a16:rowId xmlns:a16="http://schemas.microsoft.com/office/drawing/2014/main" val="3546204433"/>
                  </a:ext>
                </a:extLst>
              </a:tr>
              <a:tr h="216981">
                <a:tc>
                  <a:txBody>
                    <a:bodyPr/>
                    <a:lstStyle/>
                    <a:p>
                      <a:pPr algn="r"/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758</a:t>
                      </a:r>
                    </a:p>
                  </a:txBody>
                  <a:tcPr marL="47625" marR="47625" marT="38100" marB="38100" anchor="ctr"/>
                </a:tc>
                <a:extLst>
                  <a:ext uri="{0D108BD9-81ED-4DB2-BD59-A6C34878D82A}">
                    <a16:rowId xmlns:a16="http://schemas.microsoft.com/office/drawing/2014/main" val="3884980133"/>
                  </a:ext>
                </a:extLst>
              </a:tr>
              <a:tr h="216981">
                <a:tc>
                  <a:txBody>
                    <a:bodyPr/>
                    <a:lstStyle/>
                    <a:p>
                      <a:pPr algn="r"/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548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956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956</a:t>
                      </a:r>
                    </a:p>
                  </a:txBody>
                  <a:tcPr marL="47625" marR="47625" marT="38100" marB="38100" anchor="ctr"/>
                </a:tc>
                <a:extLst>
                  <a:ext uri="{0D108BD9-81ED-4DB2-BD59-A6C34878D82A}">
                    <a16:rowId xmlns:a16="http://schemas.microsoft.com/office/drawing/2014/main" val="1110721043"/>
                  </a:ext>
                </a:extLst>
              </a:tr>
              <a:tr h="216981">
                <a:tc>
                  <a:txBody>
                    <a:bodyPr/>
                    <a:lstStyle/>
                    <a:p>
                      <a:pPr algn="r"/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691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859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760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988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866</a:t>
                      </a:r>
                    </a:p>
                  </a:txBody>
                  <a:tcPr marL="47625" marR="47625" marT="38100" marB="38100" anchor="ctr"/>
                </a:tc>
                <a:extLst>
                  <a:ext uri="{0D108BD9-81ED-4DB2-BD59-A6C34878D82A}">
                    <a16:rowId xmlns:a16="http://schemas.microsoft.com/office/drawing/2014/main" val="780550141"/>
                  </a:ext>
                </a:extLst>
              </a:tr>
              <a:tr h="216981">
                <a:tc>
                  <a:txBody>
                    <a:bodyPr/>
                    <a:lstStyle/>
                    <a:p>
                      <a:pPr algn="r"/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998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089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790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681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47625" marR="47625" marT="38100" marB="38100" anchor="ctr"/>
                </a:tc>
                <a:extLst>
                  <a:ext uri="{0D108BD9-81ED-4DB2-BD59-A6C34878D82A}">
                    <a16:rowId xmlns:a16="http://schemas.microsoft.com/office/drawing/2014/main" val="990577897"/>
                  </a:ext>
                </a:extLst>
              </a:tr>
              <a:tr h="216981">
                <a:tc>
                  <a:txBody>
                    <a:bodyPr/>
                    <a:lstStyle/>
                    <a:p>
                      <a:pPr algn="r"/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Std. Dev. 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035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724</a:t>
                      </a:r>
                    </a:p>
                  </a:txBody>
                  <a:tcPr marL="47625" marR="47625" marT="38100" marB="38100" anchor="ctr"/>
                </a:tc>
                <a:extLst>
                  <a:ext uri="{0D108BD9-81ED-4DB2-BD59-A6C34878D82A}">
                    <a16:rowId xmlns:a16="http://schemas.microsoft.com/office/drawing/2014/main" val="2054816502"/>
                  </a:ext>
                </a:extLst>
              </a:tr>
            </a:tbl>
          </a:graphicData>
        </a:graphic>
      </p:graphicFrame>
      <p:sp>
        <p:nvSpPr>
          <p:cNvPr id="15" name="Title 9">
            <a:extLst>
              <a:ext uri="{FF2B5EF4-FFF2-40B4-BE49-F238E27FC236}">
                <a16:creationId xmlns:a16="http://schemas.microsoft.com/office/drawing/2014/main" id="{14F5AA05-FEFE-7FBF-168C-9B09895118FA}"/>
              </a:ext>
            </a:extLst>
          </p:cNvPr>
          <p:cNvSpPr txBox="1">
            <a:spLocks/>
          </p:cNvSpPr>
          <p:nvPr/>
        </p:nvSpPr>
        <p:spPr>
          <a:xfrm>
            <a:off x="5283926" y="2357517"/>
            <a:ext cx="3764740" cy="217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5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215 projects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171 recipients </a:t>
            </a:r>
            <a:r>
              <a:rPr lang="en-US" sz="1200" dirty="0"/>
              <a:t>(out of 819 organizations)</a:t>
            </a:r>
            <a:endParaRPr lang="en-US" sz="1200" b="1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Private </a:t>
            </a:r>
            <a:r>
              <a:rPr lang="en-US" sz="1200" dirty="0"/>
              <a:t>and</a:t>
            </a:r>
            <a:r>
              <a:rPr lang="en-US" sz="1200" b="1" dirty="0"/>
              <a:t> </a:t>
            </a:r>
            <a:r>
              <a:rPr lang="en-US" sz="1200" dirty="0"/>
              <a:t>EFRO</a:t>
            </a:r>
            <a:r>
              <a:rPr lang="en-US" sz="1200" b="1" dirty="0"/>
              <a:t> funds</a:t>
            </a:r>
            <a:r>
              <a:rPr lang="en-US" sz="1200" dirty="0"/>
              <a:t> typically constitute the largest portions of funding sources. In contrast</a:t>
            </a:r>
            <a:r>
              <a:rPr lang="en-US" sz="1200" b="1" dirty="0"/>
              <a:t>, federal </a:t>
            </a:r>
            <a:r>
              <a:rPr lang="en-US" sz="1200" dirty="0"/>
              <a:t>and</a:t>
            </a:r>
            <a:r>
              <a:rPr lang="en-US" sz="1200" b="1" dirty="0"/>
              <a:t> provincial </a:t>
            </a:r>
            <a:r>
              <a:rPr lang="en-US" sz="1200" dirty="0"/>
              <a:t>funds generally hold a smaller share, and they often remain unallocated to the projects.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Private funding has the </a:t>
            </a:r>
            <a:r>
              <a:rPr lang="en-US" sz="1200" b="1" dirty="0"/>
              <a:t>largest variation </a:t>
            </a:r>
            <a:r>
              <a:rPr lang="en-US" sz="1200" dirty="0"/>
              <a:t>in funding</a:t>
            </a:r>
          </a:p>
          <a:p>
            <a:endParaRPr lang="en-US" sz="1800" dirty="0"/>
          </a:p>
          <a:p>
            <a:endParaRPr lang="en-NL" sz="1800" dirty="0"/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id="{573BF9A7-ED76-99CE-27C2-CAB8F3DD0C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65B309-5803-8BBB-6E7F-1C315F200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16" y="708591"/>
            <a:ext cx="4869169" cy="365187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96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Footer" descr="{&quot;templafy&quot;:{&quot;id&quot;:&quot;3f26b748-b294-4c23-867e-edf05446f445&quot;}}">
            <a:extLst>
              <a:ext uri="{FF2B5EF4-FFF2-40B4-BE49-F238E27FC236}">
                <a16:creationId xmlns:a16="http://schemas.microsoft.com/office/drawing/2014/main" id="{8C117028-DDB9-DC7B-999A-8D5E158BFF04}"/>
              </a:ext>
            </a:extLst>
          </p:cNvPr>
          <p:cNvSpPr/>
          <p:nvPr/>
        </p:nvSpPr>
        <p:spPr>
          <a:xfrm>
            <a:off x="1060704" y="4568785"/>
            <a:ext cx="7095871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l"/>
            <a:r>
              <a:rPr lang="en-NL" sz="1350" dirty="0">
                <a:solidFill>
                  <a:schemeClr val="tx1"/>
                </a:solidFill>
              </a:rPr>
              <a:t>Institutional support for mission-driven innovation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B8A53CB-9D4C-EC58-8052-261A75C8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249193"/>
            <a:ext cx="8523514" cy="539038"/>
          </a:xfrm>
        </p:spPr>
        <p:txBody>
          <a:bodyPr/>
          <a:lstStyle/>
          <a:p>
            <a:r>
              <a:rPr lang="en-US" sz="2000" b="1" dirty="0">
                <a:cs typeface="Calibri Light"/>
              </a:rPr>
              <a:t>Top 10 organizations concentrate 33% of all funding (public and private)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38053B-BD4B-2BF7-59A0-E097411EC288}"/>
              </a:ext>
            </a:extLst>
          </p:cNvPr>
          <p:cNvGraphicFramePr>
            <a:graphicFrameLocks noGrp="1"/>
          </p:cNvGraphicFramePr>
          <p:nvPr/>
        </p:nvGraphicFramePr>
        <p:xfrm>
          <a:off x="1926772" y="1169713"/>
          <a:ext cx="5290456" cy="303085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68939">
                  <a:extLst>
                    <a:ext uri="{9D8B030D-6E8A-4147-A177-3AD203B41FA5}">
                      <a16:colId xmlns:a16="http://schemas.microsoft.com/office/drawing/2014/main" val="1239014213"/>
                    </a:ext>
                  </a:extLst>
                </a:gridCol>
                <a:gridCol w="3209078">
                  <a:extLst>
                    <a:ext uri="{9D8B030D-6E8A-4147-A177-3AD203B41FA5}">
                      <a16:colId xmlns:a16="http://schemas.microsoft.com/office/drawing/2014/main" val="1076356669"/>
                    </a:ext>
                  </a:extLst>
                </a:gridCol>
                <a:gridCol w="1712439">
                  <a:extLst>
                    <a:ext uri="{9D8B030D-6E8A-4147-A177-3AD203B41FA5}">
                      <a16:colId xmlns:a16="http://schemas.microsoft.com/office/drawing/2014/main" val="241789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</a:rPr>
                        <a:t>Organization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</a:rPr>
                        <a:t>Funding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2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St.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Chemelot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Institute for Science &amp; Technology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200" b="0" kern="1200" dirty="0">
                          <a:solidFill>
                            <a:srgbClr val="000000"/>
                          </a:solidFill>
                          <a:effectLst/>
                        </a:rPr>
                        <a:t> €         18,768,676 </a:t>
                      </a:r>
                      <a:endParaRPr lang="en-NL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261209"/>
                  </a:ext>
                </a:extLst>
              </a:tr>
              <a:tr h="104980"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TU/e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200" b="0" kern="1200" dirty="0">
                          <a:solidFill>
                            <a:srgbClr val="000000"/>
                          </a:solidFill>
                          <a:effectLst/>
                        </a:rPr>
                        <a:t> €         17,624,967 </a:t>
                      </a:r>
                      <a:endParaRPr lang="en-NL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350740"/>
                  </a:ext>
                </a:extLst>
              </a:tr>
              <a:tr h="120216"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 Class Maintenance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200" b="0" kern="1200">
                          <a:solidFill>
                            <a:srgbClr val="000000"/>
                          </a:solidFill>
                          <a:effectLst/>
                        </a:rPr>
                        <a:t> €         15,757,679 </a:t>
                      </a:r>
                      <a:endParaRPr lang="en-NL" sz="1200" b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703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TNO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200" b="0" kern="1200">
                          <a:solidFill>
                            <a:srgbClr val="000000"/>
                          </a:solidFill>
                          <a:effectLst/>
                        </a:rPr>
                        <a:t> €         11,564,595 </a:t>
                      </a:r>
                      <a:endParaRPr lang="en-NL" sz="1200" b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692421"/>
                  </a:ext>
                </a:extLst>
              </a:tr>
              <a:tr h="207846"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Stichting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WerkenLeren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200" b="0" kern="1200">
                          <a:solidFill>
                            <a:srgbClr val="000000"/>
                          </a:solidFill>
                          <a:effectLst/>
                        </a:rPr>
                        <a:t> €         10,700,205 </a:t>
                      </a:r>
                      <a:endParaRPr lang="en-NL" sz="1200" b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28557"/>
                  </a:ext>
                </a:extLst>
              </a:tr>
              <a:tr h="243723"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Vereniging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High Tech NL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200" b="0" kern="1200">
                          <a:solidFill>
                            <a:srgbClr val="000000"/>
                          </a:solidFill>
                          <a:effectLst/>
                        </a:rPr>
                        <a:t> €           9,473,734 </a:t>
                      </a:r>
                      <a:endParaRPr lang="en-NL" sz="1200" b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888574"/>
                  </a:ext>
                </a:extLst>
              </a:tr>
              <a:tr h="243723"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MijnWater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Energy BV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200" b="0" kern="1200" dirty="0">
                          <a:solidFill>
                            <a:srgbClr val="000000"/>
                          </a:solidFill>
                          <a:effectLst/>
                        </a:rPr>
                        <a:t> €           9,201,916 </a:t>
                      </a:r>
                      <a:endParaRPr lang="en-NL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29666"/>
                  </a:ext>
                </a:extLst>
              </a:tr>
              <a:tr h="243723"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2M Engineering Limited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200" b="0" kern="1200" dirty="0">
                          <a:solidFill>
                            <a:srgbClr val="000000"/>
                          </a:solidFill>
                          <a:effectLst/>
                        </a:rPr>
                        <a:t> €           8,862,571 </a:t>
                      </a:r>
                      <a:endParaRPr lang="en-NL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94513"/>
                  </a:ext>
                </a:extLst>
              </a:tr>
              <a:tr h="243723"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Grevelingen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Energie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200" b="0" kern="1200" dirty="0">
                          <a:solidFill>
                            <a:srgbClr val="000000"/>
                          </a:solidFill>
                          <a:effectLst/>
                        </a:rPr>
                        <a:t> €           8,600,000 </a:t>
                      </a:r>
                      <a:endParaRPr lang="en-NL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224954"/>
                  </a:ext>
                </a:extLst>
              </a:tr>
              <a:tr h="243723"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Gemeente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's-Hertogenbosch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200" b="0" kern="1200" dirty="0">
                          <a:solidFill>
                            <a:srgbClr val="000000"/>
                          </a:solidFill>
                          <a:effectLst/>
                        </a:rPr>
                        <a:t> €           8,169,436 </a:t>
                      </a:r>
                      <a:endParaRPr lang="en-NL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54912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843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TUe_PPT_V2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16x9.potx" id="{9370F84E-7576-4FDA-B736-A09996DF8429}" vid="{ED81D3C9-A1FB-4E5B-AF38-E92F700A58F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{"type":"shape","id":"9dc095b5-7288-4082-a730-dacb9f9b8a76","elementConfiguration":{"binding":"{{UserProfile.Department}}","visibility":"","type":"text","disableUpdates":false}},{"type":"shape","id":"45db96da-7622-4285-aff3-e6602902aa33","elementConfiguration":{"binding":"{{UserProfile.DisplayName}}, {{UserProfile.JobTitle}}","visibility":"","type":"text","disableUpdates":false}},{"type":"shape","id":"9899d5f2-49f1-4e70-a521-447e8239f2f4","elementConfiguration":{"binding":"{{Form.Title}}","visibility":"","type":"text","disableUpdates":false}},{"type":"shape","id":"c12fac27-cd30-4ec3-8ec1-ca5afacac126","elementConfiguration":{"binding":"{{Form.Subtitle}}","visibility":"","type":"text","disableUpdates":false}},{"type":"shape","id":"1bdc796f-9760-4db9-9e8e-1008255e5e51","elementConfiguration":{"binding":"{{Form.Title}}","visibility":"","type":"text","disableUpdates":false}},{"type":"shape","id":"279eb262-d7ec-4e7e-8615-e3fc77d6d6f6","elementConfiguration":{"binding":"{{Form.Title}}","visibility":"","type":"text","disableUpdates":false}},{"type":"shape","id":"0db57286-6e0a-411b-a071-6c2633f914ac","elementConfiguration":{"binding":"{{Form.Title}}","visibility":"","type":"text","disableUpdates":false}},{"type":"shape","id":"b49aeb37-4c0a-4da9-a9d8-2d06fc5695e7","elementConfiguration":{"binding":"{{Form.Title}}","visibility":"","type":"text","disableUpdates":false}},{"type":"shape","id":"d9ab857f-0e02-4f01-866a-eaaf567b4479","elementConfiguration":{"binding":"{{Form.Title}}","visibility":"","type":"text","disableUpdates":false}},{"type":"shape","id":"ab21d757-2af0-4ae5-8bc1-85ab98e2dc38","elementConfiguration":{"binding":"{{UserProfile.Department}}","visibility":"","type":"text","disableUpdates":false}},{"type":"shape","id":"1c51334b-3b98-4e9a-9499-94cd055fa66b","elementConfiguration":{"binding":"{{UserProfile.DisplayName}}, {{UserProfile.JobTitle}}","visibility":"","type":"text","disableUpdates":false}},{"type":"shape","id":"fba52df6-c3f6-4f0b-8530-6a915517b815","elementConfiguration":{"binding":"{{Form.Title}}","visibility":"","type":"text","disableUpdates":false}},{"type":"shape","id":"0c6970a9-c295-4585-800f-e88422cea533","elementConfiguration":{"binding":"{{Form.Subtitle}}","visibility":"","type":"text","disableUpdates":false}},{"type":"shape","id":"1a913144-12cd-4ccc-a086-ac23e4d10245","elementConfiguration":{"binding":"{{Form.Title}}","visibility":"","type":"text","disableUpdates":false}},{"type":"shape","id":"215c0a19-b630-46ab-a97e-c2ab5fb81142","elementConfiguration":{"binding":"{{Form.Title}}","visibility":"","type":"text","disableUpdates":false}},{"type":"shape","id":"f36480f4-14f6-41e9-81f4-513ceacc6d1f","elementConfiguration":{"binding":"{{Form.Title}}","visibility":"","type":"text","disableUpdates":false}},{"type":"shape","id":"7261016f-9c9c-49e0-abeb-5563c30e6584","elementConfiguration":{"binding":"{{Form.Title}}","visibility":"","type":"text","disableUpdates":false}},{"type":"shape","id":"8cd9c0eb-9c6d-41d6-9fc5-c979831030f2","elementConfiguration":{"binding":"{{Form.Subtitle}}","visibility":"","type":"text","disableUpdates":false}},{"type":"shape","id":"f7afbd83-cd20-41d1-9ffa-99044b5cbe69","elementConfiguration":{"binding":"{{UserProfile.DisplayName}}, {{UserProfile.JobTitle}}","visibility":"","type":"text","disableUpdates":false}},{"type":"shape","id":"fe6d0be0-2f5e-4331-96e7-3da4e92b1517","elementConfiguration":{"binding":"{{UserProfile.Department}}","visibility":"","type":"text","disableUpdates":false}},{"type":"shape","id":"2f24b9a0-2f46-49ba-a623-00c8608f356b","elementConfiguration":{"binding":"{{Form.Title}}","visibility":"","type":"text","disableUpdates":false}},{"type":"shape","id":"57d719f4-21f7-4704-ac65-575d38f5e118","elementConfiguration":{"binding":"{{Form.Title}}","visibility":"","type":"text","disableUpdates":false}},{"type":"shape","id":"96ffed7f-9536-4d83-93d6-c6db142e2347","elementConfiguration":{"binding":"{{Form.Title}}","visibility":"","type":"text","disableUpdates":false}},{"type":"shape","id":"48576964-eb76-4e9c-b93d-3133f53aef10","elementConfiguration":{"binding":"{{Form.Title}}","visibility":"","type":"text","disableUpdates":false}},{"type":"shape","id":"f31a6077-348d-45e7-853e-1c1fbce8a68a","elementConfiguration":{"binding":"{{Form.Title}}","visibility":"","type":"text","disableUpdates":false}},{"type":"shape","id":"f87e512b-6668-4a95-996f-33a047fff79d","elementConfiguration":{"binding":"{{Form.Title}}","visibility":"","type":"text","disableUpdates":false}},{"type":"shape","id":"73980c9c-63e5-495c-bf92-0337e7c78b80","elementConfiguration":{"binding":"{{Form.Title}}","visibility":"","type":"text","disableUpdates":false}},{"type":"shape","id":"f8865129-3e38-4645-b902-ee42af760b16","elementConfiguration":{"binding":"{{Form.Title}}","visibility":"","type":"text","disableUpdates":false}},{"type":"shape","id":"4853b311-ab0d-4772-8619-13d6fef4be3c","elementConfiguration":{"binding":"{{Form.Title}}","visibility":"","type":"text","disableUpdates":false}},{"type":"shape","id":"2868f5a0-9fff-45c3-a55b-c8fe28217124","elementConfiguration":{"binding":"{{Form.Title}}","visibility":"","type":"text","disableUpdates":false}}],"transformationConfigurations":[{"documentName":"TUe presentation {{StringJoin(\" \", Form.Title, Form.Subtitle)}}","type":"documentName"}],"templateName":"TUe 16x9 ppt without instructions","templateDescription":"","enableDocumentContentUpdater":true,"version":"2.0"}]]></TemplafyTemplateConfiguration>
</file>

<file path=customXml/item10.xml><?xml version="1.0" encoding="utf-8"?>
<TemplafySlideTemplateConfiguration><![CDATA[{"slideVersion":1,"isValidatorEnabled":false,"isLocked":false,"elementsMetadata":[{"type":"shape","elementConfiguration":{"binding":"{{Form.Title}}","visibility":"","type":"text","disableUpdates":false}}],"slideId":"638158504370350118","enableDocumentContentUpdater":false,"version":"2.0"}]]></TemplafySlideTemplateConfiguration>
</file>

<file path=customXml/item11.xml><?xml version="1.0" encoding="utf-8"?>
<TemplafySlideFormConfiguration><![CDATA[{"formFields":[{"required":false,"placeholder":"","lines":1,"shareValue":false,"type":"textBox","name":"Title","label":"Title"}],"formDataEntries":[]}]]></TemplafySlideFormConfiguration>
</file>

<file path=customXml/item12.xml><?xml version="1.0" encoding="utf-8"?>
<TemplafySlideTemplateConfiguration><![CDATA[{"slideVersion":1,"isValidatorEnabled":false,"isLocked":false,"elementsMetadata":[{"type":"shape","elementConfiguration":{"binding":"{{Form.Title}}","visibility":"","type":"text","disableUpdates":false}}],"slideId":"638158504370350118","enableDocumentContentUpdater":false,"version":"2.0"}]]></TemplafySlideTemplateConfiguration>
</file>

<file path=customXml/item13.xml><?xml version="1.0" encoding="utf-8"?>
<TemplafySlideFormConfiguration><![CDATA[{"formFields":[{"required":false,"placeholder":"","lines":1,"shareValue":false,"type":"textBox","name":"Title","label":"Title"}],"formDataEntries":[]}]]></TemplafySlideFormConfiguration>
</file>

<file path=customXml/item14.xml><?xml version="1.0" encoding="utf-8"?>
<TemplafySlideTemplateConfiguration><![CDATA[{"slideVersion":1,"isValidatorEnabled":false,"isLocked":false,"elementsMetadata":[{"type":"shape","elementConfiguration":{"binding":"{{Form.Title}}","visibility":"","type":"text","disableUpdates":false}}],"slideId":"638158504370350118","enableDocumentContentUpdater":false,"version":"2.0"}]]></TemplafySlideTemplateConfiguration>
</file>

<file path=customXml/item15.xml><?xml version="1.0" encoding="utf-8"?>
<TemplafySlideTemplateConfiguration><![CDATA[{"slideVersion":1,"isValidatorEnabled":false,"isLocked":false,"elementsMetadata":[{"type":"shape","elementConfiguration":{"binding":"{{Form.Title}}","visibility":"","type":"text","disableUpdates":false}}],"slideId":"638158504370350118","enableDocumentContentUpdater":false,"version":"2.0"}]]></TemplafySlideTemplateConfiguration>
</file>

<file path=customXml/item16.xml><?xml version="1.0" encoding="utf-8"?>
<TemplafySlideFormConfiguration><![CDATA[{"formFields":[{"required":false,"placeholder":"","lines":1,"shareValue":false,"type":"textBox","name":"Title","label":"Title"}],"formDataEntries":[]}]]></TemplafySlideFormConfiguration>
</file>

<file path=customXml/item2.xml><?xml version="1.0" encoding="utf-8"?>
<TemplafyFormConfiguration><![CDATA[{"formFields":[{"required":false,"placeholder":"","lines":1,"shareValue":false,"type":"textBox","name":"Title","label":"Title"},{"required":false,"placeholder":"Write a subtitle or a date here","lines":1,"shareValue":false,"type":"textBox","name":"Subtitle","label":"Subtitle"}],"formDataEntries":[{"name":"Title","value":"Veqhq5r35BDFzC3HOT5HS2/Zv2zcxOCyQvNW5R3hj6lJrKSeLNGIK4N7iroXGzoZZ32P7eotRtV9LT4XxWPIBw=="},{"name":"Subtitle","value":"nCDuYsCk3t1g2jesX0SSuSWWqh3X9m/OmH4Dz3hulM8="}]}]]></TemplafyFormConfiguration>
</file>

<file path=customXml/item3.xml><?xml version="1.0" encoding="utf-8"?>
<TemplafySlideFormConfiguration><![CDATA[{"formFields":[{"required":false,"placeholder":"","lines":1,"shareValue":false,"type":"textBox","name":"Title","label":"Title"},{"required":false,"placeholder":"Write a subtitle or a date here","lines":1,"shareValue":false,"type":"textBox","name":"Subtitle","label":"Subtitle"}],"formDataEntries":[]}]]></TemplafySlideFormConfiguration>
</file>

<file path=customXml/item4.xml><?xml version="1.0" encoding="utf-8"?>
<TemplafySlideTemplateConfiguration><![CDATA[{"slideVersion":1,"isValidatorEnabled":false,"isLocked":false,"elementsMetadata":[{"type":"shape","elementConfiguration":{"binding":"{{Form.Title}}","visibility":"","type":"text","disableUpdates":false}},{"type":"shape","elementConfiguration":{"binding":"{{Form.Subtitle}}","visibility":"","type":"text","disableUpdates":false}},{"type":"shape","elementConfiguration":{"binding":"{{UserProfile.DisplayName}}, {{UserProfile.JobTitle}}","visibility":"","type":"text","disableUpdates":false}},{"type":"shape","elementConfiguration":{"binding":"{{UserProfile.Department}}","visibility":"","type":"text","disableUpdates":false}}],"slideId":"638158504370203065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{"type":"shape","elementConfiguration":{"binding":"{{Form.Title}}","visibility":"","type":"text","disableUpdates":false}}],"slideId":"638158504370323325","enableDocumentContentUpdater":false,"version":"2.0"}]]></TemplafySlideTemplateConfiguration>
</file>

<file path=customXml/item6.xml><?xml version="1.0" encoding="utf-8"?>
<TemplafySlideFormConfiguration><![CDATA[{"formFields":[{"required":false,"placeholder":"","lines":1,"shareValue":false,"type":"textBox","name":"Title","label":"Title"}],"formDataEntries":[]}]]></TemplafySlideFormConfiguration>
</file>

<file path=customXml/item7.xml><?xml version="1.0" encoding="utf-8"?>
<TemplafySlideTemplateConfiguration><![CDATA[{"slideVersion":1,"isValidatorEnabled":false,"isLocked":false,"elementsMetadata":[{"type":"shape","elementConfiguration":{"binding":"{{Form.Title}}","visibility":"","type":"text","disableUpdates":false}}],"slideId":"638158504370350118","enableDocumentContentUpdater":false,"version":"2.0"}]]></TemplafySlideTemplateConfiguration>
</file>

<file path=customXml/item8.xml><?xml version="1.0" encoding="utf-8"?>
<TemplafySlideFormConfiguration><![CDATA[{"formFields":[{"required":false,"placeholder":"","lines":1,"shareValue":false,"type":"textBox","name":"Title","label":"Title"}],"formDataEntries":[]}]]></TemplafySlideFormConfiguration>
</file>

<file path=customXml/item9.xml><?xml version="1.0" encoding="utf-8"?>
<TemplafySlideFormConfiguration><![CDATA[{"formFields":[{"required":false,"placeholder":"","lines":1,"shareValue":false,"type":"textBox","name":"Title","label":"Title"}],"formDataEntries":[]}]]></TemplafySlideFormConfiguration>
</file>

<file path=customXml/itemProps1.xml><?xml version="1.0" encoding="utf-8"?>
<ds:datastoreItem xmlns:ds="http://schemas.openxmlformats.org/officeDocument/2006/customXml" ds:itemID="{C1A9C582-A97E-4320-86BE-9BEBFDD01E86}">
  <ds:schemaRefs/>
</ds:datastoreItem>
</file>

<file path=customXml/itemProps10.xml><?xml version="1.0" encoding="utf-8"?>
<ds:datastoreItem xmlns:ds="http://schemas.openxmlformats.org/officeDocument/2006/customXml" ds:itemID="{4643522A-D86E-4A25-9F9A-343E25A06AC5}">
  <ds:schemaRefs/>
</ds:datastoreItem>
</file>

<file path=customXml/itemProps11.xml><?xml version="1.0" encoding="utf-8"?>
<ds:datastoreItem xmlns:ds="http://schemas.openxmlformats.org/officeDocument/2006/customXml" ds:itemID="{51129A5C-7EAF-4CF8-A517-D0A4149DFEDB}">
  <ds:schemaRefs/>
</ds:datastoreItem>
</file>

<file path=customXml/itemProps12.xml><?xml version="1.0" encoding="utf-8"?>
<ds:datastoreItem xmlns:ds="http://schemas.openxmlformats.org/officeDocument/2006/customXml" ds:itemID="{E337AEF0-7368-4E81-B800-8D9E594EB231}">
  <ds:schemaRefs/>
</ds:datastoreItem>
</file>

<file path=customXml/itemProps13.xml><?xml version="1.0" encoding="utf-8"?>
<ds:datastoreItem xmlns:ds="http://schemas.openxmlformats.org/officeDocument/2006/customXml" ds:itemID="{5F71F939-F04E-4D28-8B0D-DDD4B9F90B36}">
  <ds:schemaRefs/>
</ds:datastoreItem>
</file>

<file path=customXml/itemProps14.xml><?xml version="1.0" encoding="utf-8"?>
<ds:datastoreItem xmlns:ds="http://schemas.openxmlformats.org/officeDocument/2006/customXml" ds:itemID="{F2E6D173-08E5-4D49-A83C-39B8B8BA5CB7}">
  <ds:schemaRefs/>
</ds:datastoreItem>
</file>

<file path=customXml/itemProps15.xml><?xml version="1.0" encoding="utf-8"?>
<ds:datastoreItem xmlns:ds="http://schemas.openxmlformats.org/officeDocument/2006/customXml" ds:itemID="{F32CF6F8-5134-4126-A268-30B68ECD624B}">
  <ds:schemaRefs/>
</ds:datastoreItem>
</file>

<file path=customXml/itemProps16.xml><?xml version="1.0" encoding="utf-8"?>
<ds:datastoreItem xmlns:ds="http://schemas.openxmlformats.org/officeDocument/2006/customXml" ds:itemID="{073D1D17-4128-4C38-93EE-685A14B5BCF3}">
  <ds:schemaRefs/>
</ds:datastoreItem>
</file>

<file path=customXml/itemProps2.xml><?xml version="1.0" encoding="utf-8"?>
<ds:datastoreItem xmlns:ds="http://schemas.openxmlformats.org/officeDocument/2006/customXml" ds:itemID="{098B19AC-B04D-4BAA-BAB0-9E8F40B1C8F5}">
  <ds:schemaRefs/>
</ds:datastoreItem>
</file>

<file path=customXml/itemProps3.xml><?xml version="1.0" encoding="utf-8"?>
<ds:datastoreItem xmlns:ds="http://schemas.openxmlformats.org/officeDocument/2006/customXml" ds:itemID="{02B1C23F-CFB5-440B-871D-838EF40D30E2}">
  <ds:schemaRefs/>
</ds:datastoreItem>
</file>

<file path=customXml/itemProps4.xml><?xml version="1.0" encoding="utf-8"?>
<ds:datastoreItem xmlns:ds="http://schemas.openxmlformats.org/officeDocument/2006/customXml" ds:itemID="{67CAF695-A20F-4F3E-8388-AB12A41C784C}">
  <ds:schemaRefs/>
</ds:datastoreItem>
</file>

<file path=customXml/itemProps5.xml><?xml version="1.0" encoding="utf-8"?>
<ds:datastoreItem xmlns:ds="http://schemas.openxmlformats.org/officeDocument/2006/customXml" ds:itemID="{74D6E1C8-FB10-406C-8C72-18D180198EE2}">
  <ds:schemaRefs/>
</ds:datastoreItem>
</file>

<file path=customXml/itemProps6.xml><?xml version="1.0" encoding="utf-8"?>
<ds:datastoreItem xmlns:ds="http://schemas.openxmlformats.org/officeDocument/2006/customXml" ds:itemID="{2D6B4D00-CC18-4658-9FC0-4CD90FEF1962}">
  <ds:schemaRefs/>
</ds:datastoreItem>
</file>

<file path=customXml/itemProps7.xml><?xml version="1.0" encoding="utf-8"?>
<ds:datastoreItem xmlns:ds="http://schemas.openxmlformats.org/officeDocument/2006/customXml" ds:itemID="{C2607CA7-5B51-45E5-96AD-AE56B56A8D6E}">
  <ds:schemaRefs/>
</ds:datastoreItem>
</file>

<file path=customXml/itemProps8.xml><?xml version="1.0" encoding="utf-8"?>
<ds:datastoreItem xmlns:ds="http://schemas.openxmlformats.org/officeDocument/2006/customXml" ds:itemID="{1983BF15-EC7F-47E7-9863-4DE6C0895D22}">
  <ds:schemaRefs/>
</ds:datastoreItem>
</file>

<file path=customXml/itemProps9.xml><?xml version="1.0" encoding="utf-8"?>
<ds:datastoreItem xmlns:ds="http://schemas.openxmlformats.org/officeDocument/2006/customXml" ds:itemID="{A4C0A27F-8044-4284-864D-7488FCF52C7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TUe_16x9 (2)</Template>
  <TotalTime>2026</TotalTime>
  <Words>673</Words>
  <Application>Microsoft Office PowerPoint</Application>
  <PresentationFormat>On-screen Show (16:9)</PresentationFormat>
  <Paragraphs>155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Dotum</vt:lpstr>
      <vt:lpstr>Arial</vt:lpstr>
      <vt:lpstr>Calab</vt:lpstr>
      <vt:lpstr>Calibri</vt:lpstr>
      <vt:lpstr>Calibri Light</vt:lpstr>
      <vt:lpstr>Roboto</vt:lpstr>
      <vt:lpstr>Kantoorthema</vt:lpstr>
      <vt:lpstr>PowerPoint Presentation</vt:lpstr>
      <vt:lpstr>Orlando Vázquez, PhD Candidate At the Innovation, Technology, Entrepreneurship &amp; Marketing (ITEM) research group</vt:lpstr>
      <vt:lpstr>PowerPoint Presentation</vt:lpstr>
      <vt:lpstr>Main contributions:</vt:lpstr>
      <vt:lpstr>To what degree do your fieldlabs contribute to addressing societal challenges?</vt:lpstr>
      <vt:lpstr>Collaboration network under the Zuid-EFRO Funding (2014-2020)</vt:lpstr>
      <vt:lpstr>Collaboration network under the Zuid-EFRO Funding (2014-2020)</vt:lpstr>
      <vt:lpstr>Collaboration network under the Zuid-EFRO Funding (2014-2020)</vt:lpstr>
      <vt:lpstr>Top 10 organizations concentrate 33% of all funding (public and private)</vt:lpstr>
      <vt:lpstr>Top 10 organizations concentrate 33% of all funding (public and private)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Vazquez Villegas, Orlando</cp:lastModifiedBy>
  <cp:revision>2</cp:revision>
  <dcterms:created xsi:type="dcterms:W3CDTF">2023-10-03T13:48:44Z</dcterms:created>
  <dcterms:modified xsi:type="dcterms:W3CDTF">2024-02-16T09:08:28Z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2023-07-20T09:47:45</vt:lpwstr>
  </property>
  <property fmtid="{D5CDD505-2E9C-101B-9397-08002B2CF9AE}" pid="3" name="TemplafyTenantId">
    <vt:lpwstr>tue</vt:lpwstr>
  </property>
  <property fmtid="{D5CDD505-2E9C-101B-9397-08002B2CF9AE}" pid="4" name="TemplafyTemplateId">
    <vt:lpwstr>638158504362329595</vt:lpwstr>
  </property>
  <property fmtid="{D5CDD505-2E9C-101B-9397-08002B2CF9AE}" pid="5" name="TemplafyUserProfileId">
    <vt:lpwstr>638170682318351406</vt:lpwstr>
  </property>
  <property fmtid="{D5CDD505-2E9C-101B-9397-08002B2CF9AE}" pid="6" name="TemplafyLanguageCode">
    <vt:lpwstr>en-US</vt:lpwstr>
  </property>
  <property fmtid="{D5CDD505-2E9C-101B-9397-08002B2CF9AE}" pid="7" name="TemplafyFromBlank">
    <vt:bool>false</vt:bool>
  </property>
</Properties>
</file>